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39"/>
  </p:notesMasterIdLst>
  <p:handoutMasterIdLst>
    <p:handoutMasterId r:id="rId40"/>
  </p:handoutMasterIdLst>
  <p:sldIdLst>
    <p:sldId id="823" r:id="rId2"/>
    <p:sldId id="825" r:id="rId3"/>
    <p:sldId id="1305" r:id="rId4"/>
    <p:sldId id="860" r:id="rId5"/>
    <p:sldId id="889" r:id="rId6"/>
    <p:sldId id="862" r:id="rId7"/>
    <p:sldId id="868" r:id="rId8"/>
    <p:sldId id="1314" r:id="rId9"/>
    <p:sldId id="1306" r:id="rId10"/>
    <p:sldId id="331" r:id="rId11"/>
    <p:sldId id="896" r:id="rId12"/>
    <p:sldId id="318" r:id="rId13"/>
    <p:sldId id="897" r:id="rId14"/>
    <p:sldId id="1310" r:id="rId15"/>
    <p:sldId id="1315" r:id="rId16"/>
    <p:sldId id="323" r:id="rId17"/>
    <p:sldId id="1312" r:id="rId18"/>
    <p:sldId id="1313" r:id="rId19"/>
    <p:sldId id="1319" r:id="rId20"/>
    <p:sldId id="1307" r:id="rId21"/>
    <p:sldId id="888" r:id="rId22"/>
    <p:sldId id="1317" r:id="rId23"/>
    <p:sldId id="497" r:id="rId24"/>
    <p:sldId id="1308" r:id="rId25"/>
    <p:sldId id="1311" r:id="rId26"/>
    <p:sldId id="1318" r:id="rId27"/>
    <p:sldId id="1309" r:id="rId28"/>
    <p:sldId id="887" r:id="rId29"/>
    <p:sldId id="991" r:id="rId30"/>
    <p:sldId id="732" r:id="rId31"/>
    <p:sldId id="1301" r:id="rId32"/>
    <p:sldId id="322" r:id="rId33"/>
    <p:sldId id="317" r:id="rId34"/>
    <p:sldId id="467" r:id="rId35"/>
    <p:sldId id="1300" r:id="rId36"/>
    <p:sldId id="1304" r:id="rId37"/>
    <p:sldId id="1302" r:id="rId3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ai zhuang" initials="xz" lastIdx="1" clrIdx="0"/>
  <p:cmAuthor id="2" name="xuai zhuang" initials="xz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11893"/>
    <a:srgbClr val="000000"/>
    <a:srgbClr val="FF2600"/>
    <a:srgbClr val="FF40FF"/>
    <a:srgbClr val="945200"/>
    <a:srgbClr val="008F00"/>
    <a:srgbClr val="0000FF"/>
    <a:srgbClr val="009193"/>
    <a:srgbClr val="943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28"/>
    <p:restoredTop sz="97500" autoAdjust="0"/>
  </p:normalViewPr>
  <p:slideViewPr>
    <p:cSldViewPr>
      <p:cViewPr varScale="1">
        <p:scale>
          <a:sx n="135" d="100"/>
          <a:sy n="135" d="100"/>
        </p:scale>
        <p:origin x="6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2F809-39BE-3A43-A672-FE68FA6514A0}" type="datetimeFigureOut">
              <a:rPr kumimoji="1" lang="zh-CN" altLang="en-US" smtClean="0"/>
              <a:pPr/>
              <a:t>2020/8/25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8F25F-5D2F-444F-BBA3-D9EAF8615AA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26807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EB2FD-F773-4E08-A2E4-AB641C8C6DBF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42079-0FA3-4DAD-BDBF-7A869A8448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88880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42079-0FA3-4DAD-BDBF-7A869A8448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186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20688" algn="l"/>
                <a:tab pos="842963" algn="l"/>
                <a:tab pos="1265238" algn="l"/>
                <a:tab pos="1687513" algn="l"/>
                <a:tab pos="2109788" algn="l"/>
                <a:tab pos="2532063" algn="l"/>
                <a:tab pos="2952750" algn="l"/>
                <a:tab pos="3375025" algn="l"/>
                <a:tab pos="3797300" algn="l"/>
                <a:tab pos="4219575" algn="l"/>
                <a:tab pos="4641850" algn="l"/>
                <a:tab pos="5064125" algn="l"/>
                <a:tab pos="5486400" algn="l"/>
                <a:tab pos="5907088" algn="l"/>
                <a:tab pos="6329363" algn="l"/>
                <a:tab pos="6751638" algn="l"/>
                <a:tab pos="7173913" algn="l"/>
                <a:tab pos="7596188" algn="l"/>
                <a:tab pos="8018463" algn="l"/>
                <a:tab pos="8440738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  <a:cs typeface="宋体" charset="0"/>
              </a:defRPr>
            </a:lvl1pPr>
            <a:lvl2pPr marL="742950" indent="-285750">
              <a:tabLst>
                <a:tab pos="0" algn="l"/>
                <a:tab pos="420688" algn="l"/>
                <a:tab pos="842963" algn="l"/>
                <a:tab pos="1265238" algn="l"/>
                <a:tab pos="1687513" algn="l"/>
                <a:tab pos="2109788" algn="l"/>
                <a:tab pos="2532063" algn="l"/>
                <a:tab pos="2952750" algn="l"/>
                <a:tab pos="3375025" algn="l"/>
                <a:tab pos="3797300" algn="l"/>
                <a:tab pos="4219575" algn="l"/>
                <a:tab pos="4641850" algn="l"/>
                <a:tab pos="5064125" algn="l"/>
                <a:tab pos="5486400" algn="l"/>
                <a:tab pos="5907088" algn="l"/>
                <a:tab pos="6329363" algn="l"/>
                <a:tab pos="6751638" algn="l"/>
                <a:tab pos="7173913" algn="l"/>
                <a:tab pos="7596188" algn="l"/>
                <a:tab pos="8018463" algn="l"/>
                <a:tab pos="8440738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2pPr>
            <a:lvl3pPr marL="1143000" indent="-228600">
              <a:tabLst>
                <a:tab pos="0" algn="l"/>
                <a:tab pos="420688" algn="l"/>
                <a:tab pos="842963" algn="l"/>
                <a:tab pos="1265238" algn="l"/>
                <a:tab pos="1687513" algn="l"/>
                <a:tab pos="2109788" algn="l"/>
                <a:tab pos="2532063" algn="l"/>
                <a:tab pos="2952750" algn="l"/>
                <a:tab pos="3375025" algn="l"/>
                <a:tab pos="3797300" algn="l"/>
                <a:tab pos="4219575" algn="l"/>
                <a:tab pos="4641850" algn="l"/>
                <a:tab pos="5064125" algn="l"/>
                <a:tab pos="5486400" algn="l"/>
                <a:tab pos="5907088" algn="l"/>
                <a:tab pos="6329363" algn="l"/>
                <a:tab pos="6751638" algn="l"/>
                <a:tab pos="7173913" algn="l"/>
                <a:tab pos="7596188" algn="l"/>
                <a:tab pos="8018463" algn="l"/>
                <a:tab pos="8440738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3pPr>
            <a:lvl4pPr marL="1600200" indent="-228600">
              <a:tabLst>
                <a:tab pos="0" algn="l"/>
                <a:tab pos="420688" algn="l"/>
                <a:tab pos="842963" algn="l"/>
                <a:tab pos="1265238" algn="l"/>
                <a:tab pos="1687513" algn="l"/>
                <a:tab pos="2109788" algn="l"/>
                <a:tab pos="2532063" algn="l"/>
                <a:tab pos="2952750" algn="l"/>
                <a:tab pos="3375025" algn="l"/>
                <a:tab pos="3797300" algn="l"/>
                <a:tab pos="4219575" algn="l"/>
                <a:tab pos="4641850" algn="l"/>
                <a:tab pos="5064125" algn="l"/>
                <a:tab pos="5486400" algn="l"/>
                <a:tab pos="5907088" algn="l"/>
                <a:tab pos="6329363" algn="l"/>
                <a:tab pos="6751638" algn="l"/>
                <a:tab pos="7173913" algn="l"/>
                <a:tab pos="7596188" algn="l"/>
                <a:tab pos="8018463" algn="l"/>
                <a:tab pos="8440738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4pPr>
            <a:lvl5pPr marL="2057400" indent="-228600">
              <a:tabLst>
                <a:tab pos="0" algn="l"/>
                <a:tab pos="420688" algn="l"/>
                <a:tab pos="842963" algn="l"/>
                <a:tab pos="1265238" algn="l"/>
                <a:tab pos="1687513" algn="l"/>
                <a:tab pos="2109788" algn="l"/>
                <a:tab pos="2532063" algn="l"/>
                <a:tab pos="2952750" algn="l"/>
                <a:tab pos="3375025" algn="l"/>
                <a:tab pos="3797300" algn="l"/>
                <a:tab pos="4219575" algn="l"/>
                <a:tab pos="4641850" algn="l"/>
                <a:tab pos="5064125" algn="l"/>
                <a:tab pos="5486400" algn="l"/>
                <a:tab pos="5907088" algn="l"/>
                <a:tab pos="6329363" algn="l"/>
                <a:tab pos="6751638" algn="l"/>
                <a:tab pos="7173913" algn="l"/>
                <a:tab pos="7596188" algn="l"/>
                <a:tab pos="8018463" algn="l"/>
                <a:tab pos="8440738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20688" algn="l"/>
                <a:tab pos="842963" algn="l"/>
                <a:tab pos="1265238" algn="l"/>
                <a:tab pos="1687513" algn="l"/>
                <a:tab pos="2109788" algn="l"/>
                <a:tab pos="2532063" algn="l"/>
                <a:tab pos="2952750" algn="l"/>
                <a:tab pos="3375025" algn="l"/>
                <a:tab pos="3797300" algn="l"/>
                <a:tab pos="4219575" algn="l"/>
                <a:tab pos="4641850" algn="l"/>
                <a:tab pos="5064125" algn="l"/>
                <a:tab pos="5486400" algn="l"/>
                <a:tab pos="5907088" algn="l"/>
                <a:tab pos="6329363" algn="l"/>
                <a:tab pos="6751638" algn="l"/>
                <a:tab pos="7173913" algn="l"/>
                <a:tab pos="7596188" algn="l"/>
                <a:tab pos="8018463" algn="l"/>
                <a:tab pos="8440738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20688" algn="l"/>
                <a:tab pos="842963" algn="l"/>
                <a:tab pos="1265238" algn="l"/>
                <a:tab pos="1687513" algn="l"/>
                <a:tab pos="2109788" algn="l"/>
                <a:tab pos="2532063" algn="l"/>
                <a:tab pos="2952750" algn="l"/>
                <a:tab pos="3375025" algn="l"/>
                <a:tab pos="3797300" algn="l"/>
                <a:tab pos="4219575" algn="l"/>
                <a:tab pos="4641850" algn="l"/>
                <a:tab pos="5064125" algn="l"/>
                <a:tab pos="5486400" algn="l"/>
                <a:tab pos="5907088" algn="l"/>
                <a:tab pos="6329363" algn="l"/>
                <a:tab pos="6751638" algn="l"/>
                <a:tab pos="7173913" algn="l"/>
                <a:tab pos="7596188" algn="l"/>
                <a:tab pos="8018463" algn="l"/>
                <a:tab pos="8440738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20688" algn="l"/>
                <a:tab pos="842963" algn="l"/>
                <a:tab pos="1265238" algn="l"/>
                <a:tab pos="1687513" algn="l"/>
                <a:tab pos="2109788" algn="l"/>
                <a:tab pos="2532063" algn="l"/>
                <a:tab pos="2952750" algn="l"/>
                <a:tab pos="3375025" algn="l"/>
                <a:tab pos="3797300" algn="l"/>
                <a:tab pos="4219575" algn="l"/>
                <a:tab pos="4641850" algn="l"/>
                <a:tab pos="5064125" algn="l"/>
                <a:tab pos="5486400" algn="l"/>
                <a:tab pos="5907088" algn="l"/>
                <a:tab pos="6329363" algn="l"/>
                <a:tab pos="6751638" algn="l"/>
                <a:tab pos="7173913" algn="l"/>
                <a:tab pos="7596188" algn="l"/>
                <a:tab pos="8018463" algn="l"/>
                <a:tab pos="8440738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20688" algn="l"/>
                <a:tab pos="842963" algn="l"/>
                <a:tab pos="1265238" algn="l"/>
                <a:tab pos="1687513" algn="l"/>
                <a:tab pos="2109788" algn="l"/>
                <a:tab pos="2532063" algn="l"/>
                <a:tab pos="2952750" algn="l"/>
                <a:tab pos="3375025" algn="l"/>
                <a:tab pos="3797300" algn="l"/>
                <a:tab pos="4219575" algn="l"/>
                <a:tab pos="4641850" algn="l"/>
                <a:tab pos="5064125" algn="l"/>
                <a:tab pos="5486400" algn="l"/>
                <a:tab pos="5907088" algn="l"/>
                <a:tab pos="6329363" algn="l"/>
                <a:tab pos="6751638" algn="l"/>
                <a:tab pos="7173913" algn="l"/>
                <a:tab pos="7596188" algn="l"/>
                <a:tab pos="8018463" algn="l"/>
                <a:tab pos="8440738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BA2FE9-3354-424C-9214-153C0870F590}" type="slidenum">
              <a:rPr kumimoji="0" lang="en-US" altLang="zh-CN" sz="1100">
                <a:solidFill>
                  <a:srgbClr val="000000"/>
                </a:solidFill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kumimoji="0" lang="en-US" altLang="zh-CN" sz="11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3917950" y="8704263"/>
            <a:ext cx="297656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87731" tIns="43866" rIns="87731" bIns="43866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  <a:cs typeface="宋体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9pPr>
          </a:lstStyle>
          <a:p>
            <a:pPr algn="r"/>
            <a:fld id="{FB3D49C4-CC01-EF43-992A-112DC708D9F3}" type="slidenum">
              <a:rPr kumimoji="0" lang="en-US" altLang="zh-CN" sz="1100">
                <a:solidFill>
                  <a:srgbClr val="000000"/>
                </a:solidFill>
                <a:latin typeface="Times New Roman" charset="0"/>
              </a:rPr>
              <a:pPr algn="r"/>
              <a:t>10</a:t>
            </a:fld>
            <a:endParaRPr kumimoji="0" lang="en-US" altLang="zh-CN" sz="11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0" y="8704263"/>
            <a:ext cx="297656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87731" tIns="43866" rIns="87731" bIns="43866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  <a:cs typeface="宋体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9pPr>
          </a:lstStyle>
          <a:p>
            <a:endParaRPr kumimoji="0" lang="en-US" altLang="zh-CN" sz="11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0" y="0"/>
            <a:ext cx="2976563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87731" tIns="43866" rIns="87731" bIns="4386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  <a:cs typeface="宋体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9pPr>
          </a:lstStyle>
          <a:p>
            <a:endParaRPr kumimoji="0" lang="en-US" altLang="zh-CN" sz="11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3917950" y="0"/>
            <a:ext cx="2976563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87731" tIns="43866" rIns="87731" bIns="4386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  <a:cs typeface="宋体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9pPr>
          </a:lstStyle>
          <a:p>
            <a:pPr algn="r"/>
            <a:endParaRPr kumimoji="0" lang="en-US" altLang="zh-CN" sz="11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8679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80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kumimoji="0" lang="zh-CN" altLang="en-US">
              <a:latin typeface="Calibri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31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20688" algn="l"/>
                <a:tab pos="842963" algn="l"/>
                <a:tab pos="1265238" algn="l"/>
                <a:tab pos="1687513" algn="l"/>
                <a:tab pos="2109788" algn="l"/>
                <a:tab pos="2532063" algn="l"/>
                <a:tab pos="2952750" algn="l"/>
                <a:tab pos="3375025" algn="l"/>
                <a:tab pos="3797300" algn="l"/>
                <a:tab pos="4219575" algn="l"/>
                <a:tab pos="4641850" algn="l"/>
                <a:tab pos="5064125" algn="l"/>
                <a:tab pos="5486400" algn="l"/>
                <a:tab pos="5907088" algn="l"/>
                <a:tab pos="6329363" algn="l"/>
                <a:tab pos="6751638" algn="l"/>
                <a:tab pos="7173913" algn="l"/>
                <a:tab pos="7596188" algn="l"/>
                <a:tab pos="8018463" algn="l"/>
                <a:tab pos="8440738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  <a:cs typeface="宋体" charset="0"/>
              </a:defRPr>
            </a:lvl1pPr>
            <a:lvl2pPr marL="742950" indent="-285750">
              <a:tabLst>
                <a:tab pos="0" algn="l"/>
                <a:tab pos="420688" algn="l"/>
                <a:tab pos="842963" algn="l"/>
                <a:tab pos="1265238" algn="l"/>
                <a:tab pos="1687513" algn="l"/>
                <a:tab pos="2109788" algn="l"/>
                <a:tab pos="2532063" algn="l"/>
                <a:tab pos="2952750" algn="l"/>
                <a:tab pos="3375025" algn="l"/>
                <a:tab pos="3797300" algn="l"/>
                <a:tab pos="4219575" algn="l"/>
                <a:tab pos="4641850" algn="l"/>
                <a:tab pos="5064125" algn="l"/>
                <a:tab pos="5486400" algn="l"/>
                <a:tab pos="5907088" algn="l"/>
                <a:tab pos="6329363" algn="l"/>
                <a:tab pos="6751638" algn="l"/>
                <a:tab pos="7173913" algn="l"/>
                <a:tab pos="7596188" algn="l"/>
                <a:tab pos="8018463" algn="l"/>
                <a:tab pos="8440738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2pPr>
            <a:lvl3pPr marL="1143000" indent="-228600">
              <a:tabLst>
                <a:tab pos="0" algn="l"/>
                <a:tab pos="420688" algn="l"/>
                <a:tab pos="842963" algn="l"/>
                <a:tab pos="1265238" algn="l"/>
                <a:tab pos="1687513" algn="l"/>
                <a:tab pos="2109788" algn="l"/>
                <a:tab pos="2532063" algn="l"/>
                <a:tab pos="2952750" algn="l"/>
                <a:tab pos="3375025" algn="l"/>
                <a:tab pos="3797300" algn="l"/>
                <a:tab pos="4219575" algn="l"/>
                <a:tab pos="4641850" algn="l"/>
                <a:tab pos="5064125" algn="l"/>
                <a:tab pos="5486400" algn="l"/>
                <a:tab pos="5907088" algn="l"/>
                <a:tab pos="6329363" algn="l"/>
                <a:tab pos="6751638" algn="l"/>
                <a:tab pos="7173913" algn="l"/>
                <a:tab pos="7596188" algn="l"/>
                <a:tab pos="8018463" algn="l"/>
                <a:tab pos="8440738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3pPr>
            <a:lvl4pPr marL="1600200" indent="-228600">
              <a:tabLst>
                <a:tab pos="0" algn="l"/>
                <a:tab pos="420688" algn="l"/>
                <a:tab pos="842963" algn="l"/>
                <a:tab pos="1265238" algn="l"/>
                <a:tab pos="1687513" algn="l"/>
                <a:tab pos="2109788" algn="l"/>
                <a:tab pos="2532063" algn="l"/>
                <a:tab pos="2952750" algn="l"/>
                <a:tab pos="3375025" algn="l"/>
                <a:tab pos="3797300" algn="l"/>
                <a:tab pos="4219575" algn="l"/>
                <a:tab pos="4641850" algn="l"/>
                <a:tab pos="5064125" algn="l"/>
                <a:tab pos="5486400" algn="l"/>
                <a:tab pos="5907088" algn="l"/>
                <a:tab pos="6329363" algn="l"/>
                <a:tab pos="6751638" algn="l"/>
                <a:tab pos="7173913" algn="l"/>
                <a:tab pos="7596188" algn="l"/>
                <a:tab pos="8018463" algn="l"/>
                <a:tab pos="8440738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4pPr>
            <a:lvl5pPr marL="2057400" indent="-228600">
              <a:tabLst>
                <a:tab pos="0" algn="l"/>
                <a:tab pos="420688" algn="l"/>
                <a:tab pos="842963" algn="l"/>
                <a:tab pos="1265238" algn="l"/>
                <a:tab pos="1687513" algn="l"/>
                <a:tab pos="2109788" algn="l"/>
                <a:tab pos="2532063" algn="l"/>
                <a:tab pos="2952750" algn="l"/>
                <a:tab pos="3375025" algn="l"/>
                <a:tab pos="3797300" algn="l"/>
                <a:tab pos="4219575" algn="l"/>
                <a:tab pos="4641850" algn="l"/>
                <a:tab pos="5064125" algn="l"/>
                <a:tab pos="5486400" algn="l"/>
                <a:tab pos="5907088" algn="l"/>
                <a:tab pos="6329363" algn="l"/>
                <a:tab pos="6751638" algn="l"/>
                <a:tab pos="7173913" algn="l"/>
                <a:tab pos="7596188" algn="l"/>
                <a:tab pos="8018463" algn="l"/>
                <a:tab pos="8440738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20688" algn="l"/>
                <a:tab pos="842963" algn="l"/>
                <a:tab pos="1265238" algn="l"/>
                <a:tab pos="1687513" algn="l"/>
                <a:tab pos="2109788" algn="l"/>
                <a:tab pos="2532063" algn="l"/>
                <a:tab pos="2952750" algn="l"/>
                <a:tab pos="3375025" algn="l"/>
                <a:tab pos="3797300" algn="l"/>
                <a:tab pos="4219575" algn="l"/>
                <a:tab pos="4641850" algn="l"/>
                <a:tab pos="5064125" algn="l"/>
                <a:tab pos="5486400" algn="l"/>
                <a:tab pos="5907088" algn="l"/>
                <a:tab pos="6329363" algn="l"/>
                <a:tab pos="6751638" algn="l"/>
                <a:tab pos="7173913" algn="l"/>
                <a:tab pos="7596188" algn="l"/>
                <a:tab pos="8018463" algn="l"/>
                <a:tab pos="8440738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20688" algn="l"/>
                <a:tab pos="842963" algn="l"/>
                <a:tab pos="1265238" algn="l"/>
                <a:tab pos="1687513" algn="l"/>
                <a:tab pos="2109788" algn="l"/>
                <a:tab pos="2532063" algn="l"/>
                <a:tab pos="2952750" algn="l"/>
                <a:tab pos="3375025" algn="l"/>
                <a:tab pos="3797300" algn="l"/>
                <a:tab pos="4219575" algn="l"/>
                <a:tab pos="4641850" algn="l"/>
                <a:tab pos="5064125" algn="l"/>
                <a:tab pos="5486400" algn="l"/>
                <a:tab pos="5907088" algn="l"/>
                <a:tab pos="6329363" algn="l"/>
                <a:tab pos="6751638" algn="l"/>
                <a:tab pos="7173913" algn="l"/>
                <a:tab pos="7596188" algn="l"/>
                <a:tab pos="8018463" algn="l"/>
                <a:tab pos="8440738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20688" algn="l"/>
                <a:tab pos="842963" algn="l"/>
                <a:tab pos="1265238" algn="l"/>
                <a:tab pos="1687513" algn="l"/>
                <a:tab pos="2109788" algn="l"/>
                <a:tab pos="2532063" algn="l"/>
                <a:tab pos="2952750" algn="l"/>
                <a:tab pos="3375025" algn="l"/>
                <a:tab pos="3797300" algn="l"/>
                <a:tab pos="4219575" algn="l"/>
                <a:tab pos="4641850" algn="l"/>
                <a:tab pos="5064125" algn="l"/>
                <a:tab pos="5486400" algn="l"/>
                <a:tab pos="5907088" algn="l"/>
                <a:tab pos="6329363" algn="l"/>
                <a:tab pos="6751638" algn="l"/>
                <a:tab pos="7173913" algn="l"/>
                <a:tab pos="7596188" algn="l"/>
                <a:tab pos="8018463" algn="l"/>
                <a:tab pos="8440738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20688" algn="l"/>
                <a:tab pos="842963" algn="l"/>
                <a:tab pos="1265238" algn="l"/>
                <a:tab pos="1687513" algn="l"/>
                <a:tab pos="2109788" algn="l"/>
                <a:tab pos="2532063" algn="l"/>
                <a:tab pos="2952750" algn="l"/>
                <a:tab pos="3375025" algn="l"/>
                <a:tab pos="3797300" algn="l"/>
                <a:tab pos="4219575" algn="l"/>
                <a:tab pos="4641850" algn="l"/>
                <a:tab pos="5064125" algn="l"/>
                <a:tab pos="5486400" algn="l"/>
                <a:tab pos="5907088" algn="l"/>
                <a:tab pos="6329363" algn="l"/>
                <a:tab pos="6751638" algn="l"/>
                <a:tab pos="7173913" algn="l"/>
                <a:tab pos="7596188" algn="l"/>
                <a:tab pos="8018463" algn="l"/>
                <a:tab pos="8440738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BA2FE9-3354-424C-9214-153C0870F590}" type="slidenum">
              <a:rPr kumimoji="0" lang="en-US" altLang="zh-CN" sz="1100">
                <a:solidFill>
                  <a:srgbClr val="000000"/>
                </a:solidFill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kumimoji="0" lang="en-US" altLang="zh-CN" sz="11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3917950" y="8704263"/>
            <a:ext cx="297656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87731" tIns="43866" rIns="87731" bIns="43866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  <a:cs typeface="宋体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9pPr>
          </a:lstStyle>
          <a:p>
            <a:pPr algn="r"/>
            <a:fld id="{FB3D49C4-CC01-EF43-992A-112DC708D9F3}" type="slidenum">
              <a:rPr kumimoji="0" lang="en-US" altLang="zh-CN" sz="1100">
                <a:solidFill>
                  <a:srgbClr val="000000"/>
                </a:solidFill>
                <a:latin typeface="Times New Roman" charset="0"/>
              </a:rPr>
              <a:pPr algn="r"/>
              <a:t>11</a:t>
            </a:fld>
            <a:endParaRPr kumimoji="0" lang="en-US" altLang="zh-CN" sz="11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0" y="8704263"/>
            <a:ext cx="297656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87731" tIns="43866" rIns="87731" bIns="43866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  <a:cs typeface="宋体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9pPr>
          </a:lstStyle>
          <a:p>
            <a:endParaRPr kumimoji="0" lang="en-US" altLang="zh-CN" sz="11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0" y="0"/>
            <a:ext cx="2976563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87731" tIns="43866" rIns="87731" bIns="4386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  <a:cs typeface="宋体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9pPr>
          </a:lstStyle>
          <a:p>
            <a:endParaRPr kumimoji="0" lang="en-US" altLang="zh-CN" sz="11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3917950" y="0"/>
            <a:ext cx="2976563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87731" tIns="43866" rIns="87731" bIns="4386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  <a:cs typeface="宋体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9pPr>
          </a:lstStyle>
          <a:p>
            <a:pPr algn="r"/>
            <a:endParaRPr kumimoji="0" lang="en-US" altLang="zh-CN" sz="11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8679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80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kumimoji="0" lang="zh-CN" altLang="en-US">
              <a:latin typeface="Calibri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401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F7CF-4E4F-774C-9577-933398F45E82}" type="datetime1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r>
              <a:rPr lang="en-US" altLang="zh-CN"/>
              <a:t>iSTEP2015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5C2A-63C0-6547-955B-6B4D24D03FC7}" type="datetime1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iSTEP2015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E383-C3E7-9F49-A99B-2EDF04EC2CF1}" type="datetime1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iSTEP2015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E908-6DDB-594B-9C5B-7C6646C117B5}" type="datetimeFigureOut">
              <a:rPr kumimoji="1" lang="zh-CN" altLang="en-US" smtClean="0"/>
              <a:pPr/>
              <a:t>2020/8/25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7234-BCE8-FB4C-B858-974345FD731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6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0289-21DC-8645-976C-B4982ABA3DC0}" type="datetime1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iSTEP2015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28F0B2-0BDE-D14D-9388-B17B817D1C1C}" type="datetime1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altLang="zh-CN"/>
              <a:t>iSTEP2015</a:t>
            </a:r>
            <a:endParaRPr lang="zh-CN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7D20-FA1D-044F-AD3E-D7E83E457929}" type="datetime1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iSTEP2015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B742-B19D-F940-BA45-3248D6B47A70}" type="datetime1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iSTEP2015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3387E83-3164-0642-AF1A-E68E025A2B62}" type="datetime1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altLang="zh-CN"/>
              <a:t>iSTEP2015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BE37-D177-8B4E-A61C-2AE7D5ED9271}" type="datetime1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iSTEP2015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8131-4500-0349-980D-564A5587E248}" type="datetime1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iSTEP2015</a:t>
            </a:r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8D71-6174-9C40-9519-E655852E913C}" type="datetime1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3077642-6B55-2740-9AFF-E60544E328B7}" type="datetime1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altLang="zh-CN"/>
              <a:t>iSTEP2015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3"/>
          <p:cNvSpPr txBox="1">
            <a:spLocks/>
          </p:cNvSpPr>
          <p:nvPr/>
        </p:nvSpPr>
        <p:spPr>
          <a:xfrm>
            <a:off x="647564" y="1052736"/>
            <a:ext cx="7848872" cy="2753503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1" dirty="0">
                <a:solidFill>
                  <a:schemeClr val="accent1"/>
                </a:solidFill>
                <a:ea typeface="黑体" pitchFamily="2" charset="-122"/>
              </a:rPr>
              <a:t>ATLAS</a:t>
            </a:r>
            <a:r>
              <a:rPr lang="zh-CN" altLang="en-US" sz="2800" b="1" dirty="0">
                <a:solidFill>
                  <a:schemeClr val="accent1"/>
                </a:solidFill>
                <a:ea typeface="黑体" pitchFamily="2" charset="-122"/>
              </a:rPr>
              <a:t>实验</a:t>
            </a:r>
            <a:r>
              <a:rPr lang="en-US" altLang="zh-CN" sz="2800" b="1" dirty="0">
                <a:solidFill>
                  <a:schemeClr val="accent1"/>
                </a:solidFill>
                <a:ea typeface="黑体" pitchFamily="2" charset="-122"/>
              </a:rPr>
              <a:t>Run-2</a:t>
            </a:r>
            <a:r>
              <a:rPr lang="zh-CN" altLang="en-US" sz="2800" b="1" dirty="0">
                <a:solidFill>
                  <a:schemeClr val="accent1"/>
                </a:solidFill>
                <a:ea typeface="黑体" pitchFamily="2" charset="-122"/>
              </a:rPr>
              <a:t>数据物理分析项目课题</a:t>
            </a:r>
            <a:r>
              <a:rPr lang="en-US" altLang="zh-CN" sz="2800" b="1" dirty="0">
                <a:solidFill>
                  <a:schemeClr val="accent1"/>
                </a:solidFill>
                <a:ea typeface="黑体" pitchFamily="2" charset="-122"/>
              </a:rPr>
              <a:t>3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4400" b="1" dirty="0">
                <a:solidFill>
                  <a:schemeClr val="accent1"/>
                </a:solidFill>
                <a:latin typeface="+mn-ea"/>
              </a:rPr>
              <a:t>超对称</a:t>
            </a:r>
            <a:r>
              <a:rPr lang="en-US" altLang="zh-CN" sz="4400" b="1" dirty="0">
                <a:solidFill>
                  <a:schemeClr val="accent1"/>
                </a:solidFill>
                <a:latin typeface="+mn-ea"/>
              </a:rPr>
              <a:t>SUSY</a:t>
            </a:r>
            <a:r>
              <a:rPr lang="zh-CN" altLang="en-US" sz="4400" b="1" dirty="0">
                <a:solidFill>
                  <a:schemeClr val="accent1"/>
                </a:solidFill>
                <a:latin typeface="+mn-ea"/>
              </a:rPr>
              <a:t>粒子寻找</a:t>
            </a:r>
            <a:endParaRPr lang="en-US" altLang="zh-CN" sz="4400" b="1" dirty="0">
              <a:solidFill>
                <a:schemeClr val="accent1"/>
              </a:solidFill>
              <a:latin typeface="+mn-e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3200" b="1" dirty="0">
                <a:solidFill>
                  <a:schemeClr val="accent1"/>
                </a:solidFill>
                <a:ea typeface="黑体" pitchFamily="2" charset="-122"/>
              </a:rPr>
              <a:t>中期检查报告</a:t>
            </a:r>
            <a:br>
              <a:rPr lang="en-US" altLang="zh-CN" sz="4400" b="1" dirty="0">
                <a:solidFill>
                  <a:schemeClr val="accent1"/>
                </a:solidFill>
                <a:ea typeface="黑体" pitchFamily="2" charset="-122"/>
              </a:rPr>
            </a:br>
            <a:endParaRPr lang="en-US" altLang="zh-CN" sz="1000" b="1" dirty="0">
              <a:solidFill>
                <a:srgbClr val="0000FF"/>
              </a:solidFill>
              <a:latin typeface="Arial Black" pitchFamily="34" charset="0"/>
              <a:ea typeface="黑体"/>
              <a:cs typeface="Hannotate SC Regular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46" y="5096981"/>
            <a:ext cx="2844060" cy="1288465"/>
          </a:xfrm>
          <a:prstGeom prst="rect">
            <a:avLst/>
          </a:prstGeom>
        </p:spPr>
      </p:pic>
      <p:sp>
        <p:nvSpPr>
          <p:cNvPr id="9" name="副标题 4"/>
          <p:cNvSpPr txBox="1">
            <a:spLocks/>
          </p:cNvSpPr>
          <p:nvPr/>
        </p:nvSpPr>
        <p:spPr>
          <a:xfrm>
            <a:off x="755576" y="4056380"/>
            <a:ext cx="6558521" cy="20812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4200" b="1" dirty="0">
                <a:solidFill>
                  <a:schemeClr val="accent1"/>
                </a:solidFill>
                <a:latin typeface="+mn-ea"/>
                <a:cs typeface="SimHei" charset="-122"/>
              </a:rPr>
              <a:t>庄胥爱</a:t>
            </a:r>
            <a:endParaRPr lang="en-US" altLang="zh-CN" sz="4200" b="1" dirty="0">
              <a:solidFill>
                <a:schemeClr val="accent1"/>
              </a:solidFill>
              <a:latin typeface="+mn-ea"/>
              <a:cs typeface="SimHei" charset="-122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4200" b="1" dirty="0">
                <a:solidFill>
                  <a:schemeClr val="accent1"/>
                </a:solidFill>
                <a:latin typeface="+mn-ea"/>
                <a:cs typeface="SimHei" charset="-122"/>
              </a:rPr>
              <a:t>中国科学院高能物理研究所</a:t>
            </a:r>
            <a:endParaRPr lang="en-US" altLang="zh-CN" sz="4200" b="1" dirty="0">
              <a:solidFill>
                <a:schemeClr val="accent1"/>
              </a:solidFill>
              <a:latin typeface="+mn-ea"/>
              <a:cs typeface="SimHei" charset="-122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altLang="zh-CN" sz="4200" dirty="0">
              <a:solidFill>
                <a:schemeClr val="accent1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3400" b="1" dirty="0">
                <a:solidFill>
                  <a:srgbClr val="000000"/>
                </a:solidFill>
                <a:latin typeface="SimHei" charset="-122"/>
                <a:ea typeface="SimHei" charset="-122"/>
                <a:cs typeface="SimHei" charset="-122"/>
              </a:rPr>
              <a:t>高能物理研究所，</a:t>
            </a:r>
            <a:r>
              <a:rPr lang="en-US" altLang="zh-CN" sz="3400" b="1" dirty="0">
                <a:solidFill>
                  <a:srgbClr val="000000"/>
                </a:solidFill>
                <a:latin typeface="SimHei" charset="-122"/>
                <a:ea typeface="SimHei" charset="-122"/>
                <a:cs typeface="SimHei" charset="-122"/>
              </a:rPr>
              <a:t>2020</a:t>
            </a:r>
            <a:r>
              <a:rPr lang="zh-CN" altLang="en-US" sz="3400" b="1" dirty="0">
                <a:solidFill>
                  <a:srgbClr val="000000"/>
                </a:solidFill>
                <a:latin typeface="SimHei" charset="-122"/>
                <a:ea typeface="SimHei" charset="-122"/>
                <a:cs typeface="SimHei" charset="-122"/>
              </a:rPr>
              <a:t>年</a:t>
            </a:r>
            <a:r>
              <a:rPr lang="en-US" altLang="zh-CN" sz="3400" b="1" dirty="0">
                <a:solidFill>
                  <a:srgbClr val="000000"/>
                </a:solidFill>
                <a:latin typeface="SimHei" charset="-122"/>
                <a:ea typeface="SimHei" charset="-122"/>
                <a:cs typeface="SimHei" charset="-122"/>
              </a:rPr>
              <a:t>8</a:t>
            </a:r>
            <a:r>
              <a:rPr lang="zh-CN" altLang="en-US" sz="3400" b="1" dirty="0">
                <a:solidFill>
                  <a:srgbClr val="000000"/>
                </a:solidFill>
                <a:latin typeface="SimHei" charset="-122"/>
                <a:ea typeface="SimHei" charset="-122"/>
                <a:cs typeface="SimHei" charset="-122"/>
              </a:rPr>
              <a:t>月</a:t>
            </a:r>
            <a:r>
              <a:rPr lang="en-US" altLang="zh-CN" sz="3400" b="1" dirty="0">
                <a:solidFill>
                  <a:srgbClr val="000000"/>
                </a:solidFill>
                <a:latin typeface="SimHei" charset="-122"/>
                <a:ea typeface="SimHei" charset="-122"/>
                <a:cs typeface="SimHei" charset="-122"/>
              </a:rPr>
              <a:t>24</a:t>
            </a:r>
            <a:r>
              <a:rPr lang="zh-CN" altLang="en-US" sz="3400" b="1" dirty="0">
                <a:solidFill>
                  <a:srgbClr val="000000"/>
                </a:solidFill>
                <a:latin typeface="SimHei" charset="-122"/>
                <a:ea typeface="SimHei" charset="-122"/>
                <a:cs typeface="SimHei" charset="-122"/>
              </a:rPr>
              <a:t>日</a:t>
            </a:r>
            <a:endParaRPr lang="en-US" altLang="zh-CN" sz="2000" dirty="0">
              <a:solidFill>
                <a:srgbClr val="000000"/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  <p:sp>
        <p:nvSpPr>
          <p:cNvPr id="5" name="幻灯片编号占位符 1">
            <a:extLst>
              <a:ext uri="{FF2B5EF4-FFF2-40B4-BE49-F238E27FC236}">
                <a16:creationId xmlns:a16="http://schemas.microsoft.com/office/drawing/2014/main" id="{3CEFF5D8-C98C-6E41-959B-FD6D8F78F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59746" y="4387280"/>
            <a:ext cx="480060" cy="365125"/>
          </a:xfrm>
        </p:spPr>
        <p:txBody>
          <a:bodyPr>
            <a:normAutofit fontScale="77500" lnSpcReduction="20000"/>
          </a:bodyPr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5591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幻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fld id="{66D6730D-E3D9-1147-9DCA-7B6E8AD5EB3F}" type="slidenum">
              <a:rPr lang="zh-CN" altLang="en-US" smtClean="0"/>
              <a:pPr>
                <a:defRPr/>
              </a:pPr>
              <a:t>10</a:t>
            </a:fld>
            <a:endParaRPr lang="zh-CN" altLang="en-US" dirty="0"/>
          </a:p>
        </p:txBody>
      </p:sp>
      <p:pic>
        <p:nvPicPr>
          <p:cNvPr id="35" name="图片 19" descr="fig_01a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89040"/>
            <a:ext cx="1353532" cy="11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图片 20" descr="fig_01b-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225" y="3852028"/>
            <a:ext cx="1376054" cy="113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图片 21" descr="fig_01c-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7360"/>
            <a:ext cx="1196515" cy="110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1026241" y="3285282"/>
            <a:ext cx="4476345" cy="1439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b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90A8307-D0C0-C149-8B9B-DC31E432B034}"/>
              </a:ext>
            </a:extLst>
          </p:cNvPr>
          <p:cNvSpPr txBox="1">
            <a:spLocks/>
          </p:cNvSpPr>
          <p:nvPr/>
        </p:nvSpPr>
        <p:spPr>
          <a:xfrm>
            <a:off x="-3094" y="66193"/>
            <a:ext cx="9150188" cy="792088"/>
          </a:xfrm>
          <a:prstGeom prst="rect">
            <a:avLst/>
          </a:prstGeom>
          <a:solidFill>
            <a:srgbClr val="800000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4" algn="ctr">
              <a:spcBef>
                <a:spcPct val="0"/>
              </a:spcBef>
            </a:pPr>
            <a:r>
              <a:rPr lang="zh-CN" altLang="en-US" sz="3200" dirty="0">
                <a:solidFill>
                  <a:srgbClr val="FFFF00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 </a:t>
            </a:r>
            <a:r>
              <a:rPr lang="zh-CN" altLang="en-US" sz="3200" b="1" dirty="0">
                <a:solidFill>
                  <a:srgbClr val="FFFF00"/>
                </a:solidFill>
                <a:latin typeface="+mn-ea"/>
                <a:cs typeface="Lantinghei SC Demibold" charset="-122"/>
              </a:rPr>
              <a:t>分析一：</a:t>
            </a:r>
            <a:r>
              <a:rPr lang="zh-CN" altLang="en-US" sz="3200" b="1" dirty="0">
                <a:solidFill>
                  <a:srgbClr val="FFFF00"/>
                </a:solidFill>
                <a:latin typeface="+mn-ea"/>
                <a:cs typeface="Arial" panose="020B0604020202020204" pitchFamily="34" charset="0"/>
              </a:rPr>
              <a:t>双</a:t>
            </a:r>
            <a:r>
              <a:rPr lang="en-US" altLang="zh-CN" sz="3200" b="1" dirty="0">
                <a:solidFill>
                  <a:srgbClr val="FFFF00"/>
                </a:solidFill>
                <a:latin typeface="+mn-ea"/>
                <a:cs typeface="Arial" panose="020B0604020202020204" pitchFamily="34" charset="0"/>
              </a:rPr>
              <a:t>tau</a:t>
            </a:r>
            <a:r>
              <a:rPr lang="zh-CN" altLang="en-US" sz="3200" b="1" dirty="0">
                <a:solidFill>
                  <a:srgbClr val="FFFF00"/>
                </a:solidFill>
                <a:latin typeface="+mn-ea"/>
                <a:cs typeface="Arial" panose="020B0604020202020204" pitchFamily="34" charset="0"/>
              </a:rPr>
              <a:t>末态</a:t>
            </a:r>
            <a:r>
              <a:rPr lang="en-US" altLang="zh-CN" sz="3200" b="1" dirty="0">
                <a:solidFill>
                  <a:srgbClr val="FFFF00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zh-CN" altLang="en-US" sz="3200" b="1" dirty="0">
                <a:solidFill>
                  <a:srgbClr val="FFFF00"/>
                </a:solidFill>
                <a:latin typeface="+mn-ea"/>
                <a:cs typeface="Arial" panose="020B0604020202020204" pitchFamily="34" charset="0"/>
              </a:rPr>
              <a:t>中</a:t>
            </a:r>
            <a:r>
              <a:rPr lang="en-US" altLang="zh-CN" sz="3200" b="1" dirty="0">
                <a:solidFill>
                  <a:srgbClr val="FFFF00"/>
                </a:solidFill>
                <a:latin typeface="+mn-ea"/>
                <a:cs typeface="Arial" pitchFamily="34" charset="0"/>
              </a:rPr>
              <a:t>SUSY</a:t>
            </a:r>
            <a:r>
              <a:rPr lang="zh-CN" altLang="en-US" sz="3200" b="1" dirty="0">
                <a:solidFill>
                  <a:srgbClr val="FFFF00"/>
                </a:solidFill>
                <a:latin typeface="+mn-ea"/>
                <a:cs typeface="Arial" panose="020B0604020202020204" pitchFamily="34" charset="0"/>
              </a:rPr>
              <a:t>寻找（</a:t>
            </a:r>
            <a:r>
              <a:rPr lang="en-US" altLang="zh-CN" sz="3200" b="1" dirty="0">
                <a:solidFill>
                  <a:srgbClr val="FFFF00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zh-CN" altLang="en-US" sz="3200" b="1" dirty="0">
                <a:solidFill>
                  <a:srgbClr val="FFFF00"/>
                </a:solidFill>
                <a:latin typeface="+mn-ea"/>
                <a:cs typeface="Arial" panose="020B0604020202020204" pitchFamily="34" charset="0"/>
              </a:rPr>
              <a:t>）</a:t>
            </a:r>
            <a:endParaRPr lang="en-GB" altLang="zh-CN" sz="3200" b="1" dirty="0">
              <a:solidFill>
                <a:srgbClr val="FFFF00"/>
              </a:solidFill>
              <a:latin typeface="+mn-ea"/>
              <a:cs typeface="Lantinghei SC Demibold" charset="-122"/>
            </a:endParaRPr>
          </a:p>
        </p:txBody>
      </p:sp>
      <p:sp>
        <p:nvSpPr>
          <p:cNvPr id="25" name="幻灯片编号占位符 2">
            <a:extLst>
              <a:ext uri="{FF2B5EF4-FFF2-40B4-BE49-F238E27FC236}">
                <a16:creationId xmlns:a16="http://schemas.microsoft.com/office/drawing/2014/main" id="{94B61504-1744-A044-8B70-05DF65EB1E74}"/>
              </a:ext>
            </a:extLst>
          </p:cNvPr>
          <p:cNvSpPr txBox="1">
            <a:spLocks/>
          </p:cNvSpPr>
          <p:nvPr/>
        </p:nvSpPr>
        <p:spPr>
          <a:xfrm>
            <a:off x="8312284" y="6311637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100" b="1" kern="1200" spc="-7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6D6730D-E3D9-1147-9DCA-7B6E8AD5EB3F}" type="slidenum">
              <a:rPr lang="zh-CN" altLang="en-US" smtClean="0"/>
              <a:pPr>
                <a:defRPr/>
              </a:pPr>
              <a:t>10</a:t>
            </a:fld>
            <a:endParaRPr lang="zh-CN" altLang="en-US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2694F46D-98A2-E148-B9B4-B0ED8E2E1C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850" y="3692119"/>
            <a:ext cx="3005140" cy="2633341"/>
          </a:xfrm>
          <a:prstGeom prst="rect">
            <a:avLst/>
          </a:prstGeom>
          <a:ln w="28575">
            <a:noFill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9081414-3C34-DD42-ABA2-143C688DA787}"/>
              </a:ext>
            </a:extLst>
          </p:cNvPr>
          <p:cNvSpPr/>
          <p:nvPr/>
        </p:nvSpPr>
        <p:spPr>
          <a:xfrm>
            <a:off x="7092280" y="5041656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左手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stau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粒子</a:t>
            </a:r>
            <a:endParaRPr lang="zh-CN" altLang="en-US" dirty="0"/>
          </a:p>
        </p:txBody>
      </p:sp>
      <p:pic>
        <p:nvPicPr>
          <p:cNvPr id="14" name="图片 4">
            <a:extLst>
              <a:ext uri="{FF2B5EF4-FFF2-40B4-BE49-F238E27FC236}">
                <a16:creationId xmlns:a16="http://schemas.microsoft.com/office/drawing/2014/main" id="{956CB133-655E-9747-967C-94B5BFF6D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653" y="3852028"/>
            <a:ext cx="1291867" cy="102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2">
            <a:extLst>
              <a:ext uri="{FF2B5EF4-FFF2-40B4-BE49-F238E27FC236}">
                <a16:creationId xmlns:a16="http://schemas.microsoft.com/office/drawing/2014/main" id="{ADB96CA9-DEA5-A347-AA73-66EAE3D78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16" y="951910"/>
            <a:ext cx="6150368" cy="540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300"/>
              </a:spcBef>
              <a:spcAft>
                <a:spcPts val="600"/>
              </a:spcAft>
              <a:buSzPct val="100000"/>
              <a:buFont typeface="Wingdings" charset="0"/>
              <a:buChar char="n"/>
            </a:pPr>
            <a:r>
              <a:rPr lang="zh-CN" altLang="en-US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pitchFamily="2" charset="2"/>
              </a:rPr>
              <a:t>理论上</a:t>
            </a:r>
            <a:r>
              <a:rPr lang="en-US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pitchFamily="2" charset="2"/>
              </a:rPr>
              <a:t>stau</a:t>
            </a:r>
            <a:r>
              <a:rPr lang="zh-CN" altLang="en-US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pitchFamily="2" charset="2"/>
              </a:rPr>
              <a:t>粒子比</a:t>
            </a:r>
            <a:r>
              <a:rPr lang="en-US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pitchFamily="2" charset="2"/>
              </a:rPr>
              <a:t>~e, ~m</a:t>
            </a:r>
            <a:r>
              <a:rPr lang="zh-CN" altLang="en-US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pitchFamily="2" charset="2"/>
              </a:rPr>
              <a:t>要轻，</a:t>
            </a:r>
            <a:r>
              <a:rPr lang="zh-CN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其中通过</a:t>
            </a:r>
            <a:r>
              <a:rPr lang="en-US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stau</a:t>
            </a:r>
            <a:r>
              <a:rPr lang="zh-CN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共淹灭，</a:t>
            </a:r>
            <a:r>
              <a:rPr lang="en-US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SUSY</a:t>
            </a:r>
            <a:r>
              <a:rPr lang="zh-CN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理论模型给出的暗物质残遗密度与宇宙观测值一致</a:t>
            </a:r>
            <a:r>
              <a:rPr lang="zh-CN" altLang="en-US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pitchFamily="2" charset="2"/>
              </a:rPr>
              <a:t>，是</a:t>
            </a:r>
            <a:r>
              <a:rPr lang="en-US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pitchFamily="2" charset="2"/>
              </a:rPr>
              <a:t>SUSY</a:t>
            </a:r>
            <a:r>
              <a:rPr lang="zh-CN" altLang="en-US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pitchFamily="2" charset="2"/>
              </a:rPr>
              <a:t>和暗物质研究中非常重要的课题</a:t>
            </a:r>
            <a:endParaRPr lang="en-US" altLang="zh-CN" sz="2200" b="1" dirty="0">
              <a:solidFill>
                <a:srgbClr val="FF0000"/>
              </a:solidFill>
              <a:latin typeface="Arial" panose="020B0604020202020204" pitchFamily="34" charset="0"/>
              <a:ea typeface="黑体" pitchFamily="49" charset="-122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600"/>
              </a:spcAft>
              <a:buSzPct val="100000"/>
              <a:buFont typeface="Wingdings" charset="0"/>
              <a:buChar char="n"/>
            </a:pPr>
            <a:r>
              <a:rPr lang="zh-CN" alt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提出</a:t>
            </a:r>
            <a:r>
              <a:rPr lang="zh-CN" alt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pitchFamily="2" charset="2"/>
              </a:rPr>
              <a:t>原创性物理课题：</a:t>
            </a:r>
            <a:r>
              <a:rPr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pitchFamily="18" charset="2"/>
              </a:rPr>
              <a:t>高能所成员</a:t>
            </a:r>
            <a:r>
              <a:rPr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pitchFamily="2" charset="2"/>
              </a:rPr>
              <a:t>创新性的提出通过</a:t>
            </a:r>
            <a:r>
              <a:rPr lang="en-US" altLang="zh-CN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pitchFamily="2" charset="2"/>
              </a:rPr>
              <a:t>tau</a:t>
            </a:r>
            <a:r>
              <a:rPr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pitchFamily="2" charset="2"/>
              </a:rPr>
              <a:t>的强子末态寻找</a:t>
            </a:r>
            <a:r>
              <a:rPr lang="en-US" altLang="zh-CN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pitchFamily="2" charset="2"/>
              </a:rPr>
              <a:t>stau</a:t>
            </a:r>
            <a:r>
              <a:rPr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pitchFamily="2" charset="2"/>
              </a:rPr>
              <a:t>等</a:t>
            </a:r>
            <a:r>
              <a:rPr lang="en-US" altLang="zh-CN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pitchFamily="2" charset="2"/>
              </a:rPr>
              <a:t>SUSY</a:t>
            </a:r>
            <a:r>
              <a:rPr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pitchFamily="2" charset="2"/>
              </a:rPr>
              <a:t>粒子，避免了轻子末态信号本底难区分的问题，</a:t>
            </a:r>
            <a:r>
              <a:rPr lang="zh-CN" altLang="en-US" sz="2200" b="1" dirty="0">
                <a:solidFill>
                  <a:srgbClr val="FF0000"/>
                </a:solidFill>
                <a:latin typeface="Arial" pitchFamily="34" charset="0"/>
                <a:ea typeface="黑体" pitchFamily="49" charset="-122"/>
                <a:sym typeface="Symbol" pitchFamily="18" charset="2"/>
              </a:rPr>
              <a:t>是</a:t>
            </a:r>
            <a:r>
              <a:rPr lang="en-US" altLang="zh-CN" sz="2200" b="1" dirty="0">
                <a:solidFill>
                  <a:srgbClr val="FF0000"/>
                </a:solidFill>
                <a:latin typeface="Arial" pitchFamily="34" charset="0"/>
                <a:ea typeface="黑体" pitchFamily="49" charset="-122"/>
                <a:sym typeface="Symbol" pitchFamily="18" charset="2"/>
              </a:rPr>
              <a:t>LHC</a:t>
            </a:r>
            <a:r>
              <a:rPr lang="zh-CN" altLang="en-US" sz="2200" b="1" dirty="0">
                <a:solidFill>
                  <a:srgbClr val="FF0000"/>
                </a:solidFill>
                <a:latin typeface="Arial" pitchFamily="34" charset="0"/>
                <a:ea typeface="黑体" pitchFamily="49" charset="-122"/>
                <a:sym typeface="Symbol" pitchFamily="18" charset="2"/>
              </a:rPr>
              <a:t>实验首次研究</a:t>
            </a:r>
            <a:endParaRPr lang="en-US" altLang="zh-CN" sz="2200" b="1" dirty="0">
              <a:solidFill>
                <a:srgbClr val="FF0000"/>
              </a:solidFill>
              <a:latin typeface="Arial" pitchFamily="34" charset="0"/>
              <a:ea typeface="黑体" pitchFamily="49" charset="-122"/>
              <a:sym typeface="Symbol" pitchFamily="18" charset="2"/>
            </a:endParaRPr>
          </a:p>
          <a:p>
            <a:pPr marL="342900" indent="-342900" algn="just">
              <a:spcBef>
                <a:spcPts val="900"/>
              </a:spcBef>
              <a:spcAft>
                <a:spcPts val="1200"/>
              </a:spcAft>
              <a:buSzPct val="100000"/>
              <a:buFont typeface="Wingdings" charset="0"/>
              <a:buChar char="n"/>
            </a:pPr>
            <a:endParaRPr kumimoji="0" lang="en-US" altLang="zh-CN" sz="2000" b="1" dirty="0">
              <a:solidFill>
                <a:srgbClr val="0000FF"/>
              </a:solidFill>
              <a:latin typeface="Arial"/>
              <a:ea typeface="黑体"/>
              <a:cs typeface="Arial"/>
            </a:endParaRPr>
          </a:p>
          <a:p>
            <a:pPr algn="just">
              <a:spcBef>
                <a:spcPts val="900"/>
              </a:spcBef>
              <a:spcAft>
                <a:spcPts val="1200"/>
              </a:spcAft>
              <a:buSzPct val="100000"/>
            </a:pPr>
            <a:endParaRPr kumimoji="0" lang="en-US" altLang="zh-CN" sz="2000" b="1" dirty="0">
              <a:solidFill>
                <a:srgbClr val="0000FF"/>
              </a:solidFill>
              <a:latin typeface="Arial"/>
              <a:ea typeface="黑体"/>
              <a:cs typeface="Arial"/>
            </a:endParaRPr>
          </a:p>
          <a:p>
            <a:pPr marL="342900" indent="-342900" algn="just">
              <a:spcBef>
                <a:spcPts val="300"/>
              </a:spcBef>
              <a:spcAft>
                <a:spcPts val="600"/>
              </a:spcAft>
              <a:buSzPct val="100000"/>
              <a:buFont typeface="Wingdings" charset="2"/>
              <a:buChar char="n"/>
            </a:pP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2019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年首次给出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ATLAS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实验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stau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粒子质量排除限，是目前世界上最强的排除限 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Heiti SC Medium" pitchFamily="2" charset="-128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600"/>
              </a:spcAft>
              <a:buSzPct val="100000"/>
              <a:buFont typeface="Wingdings" charset="2"/>
              <a:buChar char="n"/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首次给出了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LHC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实验左手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stau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粒子排除限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192F3DF-674C-6C49-961C-2FF9001E9953}"/>
              </a:ext>
            </a:extLst>
          </p:cNvPr>
          <p:cNvSpPr/>
          <p:nvPr/>
        </p:nvSpPr>
        <p:spPr>
          <a:xfrm>
            <a:off x="83217" y="6376959"/>
            <a:ext cx="63852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600"/>
              </a:spcAft>
              <a:buSzPct val="100000"/>
            </a:pPr>
            <a:r>
              <a:rPr lang="zh-CN" altLang="en-US" sz="2200" b="1" dirty="0">
                <a:solidFill>
                  <a:srgbClr val="0000FF"/>
                </a:solidFill>
                <a:highlight>
                  <a:srgbClr val="FFFF00"/>
                </a:highlight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已提前达到终期考核指标（首次给出</a:t>
            </a:r>
            <a:r>
              <a:rPr lang="en-US" altLang="zh-CN" sz="2200" b="1" dirty="0">
                <a:solidFill>
                  <a:srgbClr val="0000FF"/>
                </a:solidFill>
                <a:highlight>
                  <a:srgbClr val="FFFF00"/>
                </a:highlight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stau</a:t>
            </a:r>
            <a:r>
              <a:rPr lang="zh-CN" altLang="en-US" sz="2200" b="1" dirty="0">
                <a:solidFill>
                  <a:srgbClr val="0000FF"/>
                </a:solidFill>
                <a:highlight>
                  <a:srgbClr val="FFFF00"/>
                </a:highlight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排除限）</a:t>
            </a:r>
            <a:endParaRPr lang="en-US" altLang="zh-CN" sz="2200" b="1" dirty="0">
              <a:solidFill>
                <a:srgbClr val="FF0000"/>
              </a:solidFill>
              <a:highlight>
                <a:srgbClr val="FFFF00"/>
              </a:highlight>
              <a:latin typeface="LANTINGHEI SC DEMIBOLD" panose="02000000000000000000" pitchFamily="2" charset="-122"/>
              <a:ea typeface="LANTINGHEI SC DEMIBOLD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E0AEC437-003A-8349-BA23-1C59D2F58B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8324" y="1091236"/>
            <a:ext cx="2978666" cy="256526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1D9BFA76-57B8-6248-8408-B190E92A0CD6}"/>
              </a:ext>
            </a:extLst>
          </p:cNvPr>
          <p:cNvSpPr/>
          <p:nvPr/>
        </p:nvSpPr>
        <p:spPr>
          <a:xfrm>
            <a:off x="6591493" y="1979721"/>
            <a:ext cx="2178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左手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右手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stau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粒子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82817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幻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fld id="{66D6730D-E3D9-1147-9DCA-7B6E8AD5EB3F}" type="slidenum">
              <a:rPr lang="zh-CN" altLang="en-US" smtClean="0"/>
              <a:pPr>
                <a:defRPr/>
              </a:pPr>
              <a:t>11</a:t>
            </a:fld>
            <a:endParaRPr lang="zh-CN" altLang="en-US" dirty="0"/>
          </a:p>
        </p:txBody>
      </p:sp>
      <p:sp>
        <p:nvSpPr>
          <p:cNvPr id="39" name="矩形 2"/>
          <p:cNvSpPr>
            <a:spLocks noChangeArrowheads="1"/>
          </p:cNvSpPr>
          <p:nvPr/>
        </p:nvSpPr>
        <p:spPr bwMode="auto">
          <a:xfrm>
            <a:off x="77816" y="980728"/>
            <a:ext cx="6057868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300"/>
              </a:spcBef>
              <a:spcAft>
                <a:spcPts val="900"/>
              </a:spcAft>
              <a:buSzPct val="100000"/>
              <a:buFont typeface="Wingdings" charset="0"/>
              <a:buChar char="n"/>
            </a:pPr>
            <a:r>
              <a:rPr lang="zh-CN" altLang="en-US" sz="2200" b="1" dirty="0">
                <a:solidFill>
                  <a:srgbClr val="0613FD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被</a:t>
            </a:r>
            <a:r>
              <a:rPr lang="en-US" altLang="zh-CN" sz="2200" b="1" dirty="0">
                <a:solidFill>
                  <a:srgbClr val="0613FD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ATLAS</a:t>
            </a:r>
            <a:r>
              <a:rPr lang="zh-CN" altLang="en-US" sz="2200" b="1" dirty="0">
                <a:solidFill>
                  <a:srgbClr val="0613FD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实验选为物理简报内容进行</a:t>
            </a:r>
            <a:r>
              <a:rPr lang="en-US" altLang="zh-CN" sz="2200" b="1" dirty="0">
                <a:solidFill>
                  <a:srgbClr val="0613FD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highlight</a:t>
            </a:r>
            <a:r>
              <a:rPr lang="zh-CN" altLang="en-US" sz="2200" b="1" dirty="0">
                <a:solidFill>
                  <a:srgbClr val="0613FD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，并在</a:t>
            </a:r>
            <a:r>
              <a:rPr lang="en-US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LHCP19</a:t>
            </a:r>
            <a:r>
              <a:rPr lang="zh-CN" altLang="en-US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和</a:t>
            </a:r>
            <a:r>
              <a:rPr lang="en-US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SUSY19 </a:t>
            </a:r>
            <a:r>
              <a:rPr lang="zh-CN" altLang="en-US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作为亮点报告 （</a:t>
            </a:r>
            <a:r>
              <a:rPr lang="en-US" altLang="zh-CN" sz="2200" b="1" u="sng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 ATLAS-CONF-2019-018 </a:t>
            </a:r>
            <a:r>
              <a:rPr lang="zh-CN" altLang="en-US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）</a:t>
            </a:r>
            <a:endParaRPr lang="en-US" altLang="zh-CN" sz="2200" b="1" dirty="0">
              <a:solidFill>
                <a:srgbClr val="0432FF"/>
              </a:solidFill>
              <a:latin typeface="Arial" panose="020B0604020202020204" pitchFamily="34" charset="0"/>
              <a:ea typeface="Heiti SC Medium" pitchFamily="2" charset="-128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900"/>
              </a:spcAft>
              <a:buSzPct val="100000"/>
              <a:buFont typeface="Wingdings" charset="0"/>
              <a:buChar char="n"/>
            </a:pPr>
            <a:r>
              <a:rPr lang="zh-CN" altLang="en-US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首次开发了</a:t>
            </a:r>
            <a:r>
              <a:rPr lang="en-US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tau</a:t>
            </a:r>
            <a:r>
              <a:rPr lang="zh-CN" altLang="en-US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 </a:t>
            </a:r>
            <a:r>
              <a:rPr lang="en-US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promotion</a:t>
            </a:r>
            <a:r>
              <a:rPr lang="zh-CN" altLang="en-US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的方法，使</a:t>
            </a:r>
            <a:r>
              <a:rPr lang="en-US" altLang="zh-CN" sz="2200" b="1" dirty="0" err="1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w+jets</a:t>
            </a:r>
            <a:r>
              <a:rPr lang="zh-CN" altLang="en-US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的统计误差降低了</a:t>
            </a:r>
            <a:r>
              <a:rPr lang="en-US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5-15</a:t>
            </a:r>
            <a:r>
              <a:rPr lang="zh-CN" altLang="en-US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倍，结果发表在 </a:t>
            </a:r>
            <a:r>
              <a:rPr lang="mr-IN" altLang="zh-CN" sz="2200" b="1" u="sng" dirty="0">
                <a:solidFill>
                  <a:srgbClr val="0613FD"/>
                </a:solidFill>
                <a:latin typeface="Arial" panose="020B0604020202020204" pitchFamily="34" charset="0"/>
                <a:ea typeface="Heiti SC Medium" pitchFamily="2" charset="-128"/>
              </a:rPr>
              <a:t>ATL-PHYS-PUB-2019-039</a:t>
            </a:r>
            <a:endParaRPr lang="en-US" altLang="zh-CN" sz="2200" b="1" u="sng" dirty="0">
              <a:solidFill>
                <a:srgbClr val="0613FD"/>
              </a:solidFill>
              <a:latin typeface="Arial" panose="020B0604020202020204" pitchFamily="34" charset="0"/>
              <a:ea typeface="Heiti SC Medium" pitchFamily="2" charset="-128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900"/>
              </a:spcAft>
              <a:buSzPct val="100000"/>
              <a:buFont typeface="Wingdings" charset="0"/>
              <a:buChar char="n"/>
            </a:pPr>
            <a:r>
              <a:rPr lang="zh-CN" altLang="en-US" sz="2200" b="1" dirty="0">
                <a:solidFill>
                  <a:srgbClr val="0613FD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文章已发表在</a:t>
            </a:r>
            <a:r>
              <a:rPr lang="en-US" altLang="zh-CN" sz="2200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PRD101(2020)032009</a:t>
            </a:r>
            <a:r>
              <a:rPr lang="zh-CN" altLang="en-US" sz="2200" b="1" dirty="0">
                <a:solidFill>
                  <a:srgbClr val="0613FD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，比</a:t>
            </a:r>
            <a:r>
              <a:rPr lang="en-US" altLang="zh-CN" sz="2200" b="1" dirty="0">
                <a:solidFill>
                  <a:srgbClr val="0613FD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CMS</a:t>
            </a:r>
            <a:r>
              <a:rPr lang="zh-CN" altLang="en-US" sz="2200" b="1" dirty="0">
                <a:solidFill>
                  <a:srgbClr val="0613FD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结果在高质量端信号灵敏度有大幅度提高</a:t>
            </a:r>
            <a:r>
              <a:rPr lang="en-US" altLang="zh-CN" sz="2200" b="1" dirty="0">
                <a:solidFill>
                  <a:srgbClr val="0613FD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 (</a:t>
            </a:r>
            <a:r>
              <a:rPr lang="zh-CN" altLang="en-US" sz="2200" b="1" dirty="0">
                <a:solidFill>
                  <a:srgbClr val="0613FD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与新的本底估计方法的开发密不可分</a:t>
            </a:r>
            <a:r>
              <a:rPr lang="en-US" altLang="zh-CN" sz="2200" b="1" dirty="0">
                <a:solidFill>
                  <a:srgbClr val="0613FD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)</a:t>
            </a:r>
          </a:p>
          <a:p>
            <a:pPr marL="342900" indent="-342900" algn="just">
              <a:spcBef>
                <a:spcPts val="300"/>
              </a:spcBef>
              <a:spcAft>
                <a:spcPts val="900"/>
              </a:spcAft>
              <a:buSzPct val="100000"/>
              <a:buFont typeface="Wingdings" charset="0"/>
              <a:buChar char="n"/>
            </a:pPr>
            <a:r>
              <a:rPr lang="zh-CN" altLang="zh-CN" sz="2200" b="1" dirty="0"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对</a:t>
            </a:r>
            <a:r>
              <a:rPr lang="en-US" altLang="zh-CN" sz="2200" b="1" dirty="0"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gaugino</a:t>
            </a:r>
            <a:r>
              <a:rPr lang="zh-CN" altLang="zh-CN" sz="2200" b="1" dirty="0"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粒子的寻找，初步研究结果显示达到预期目标，已通过合作组的第一轮审批，按照合作组进度要求，直接进入文章发表阶段，预计明年完成</a:t>
            </a:r>
            <a:endParaRPr lang="en-US" altLang="zh-CN" sz="2200" b="1" dirty="0">
              <a:solidFill>
                <a:srgbClr val="000000"/>
              </a:solidFill>
              <a:latin typeface="Arial" panose="020B0604020202020204" pitchFamily="34" charset="0"/>
              <a:ea typeface="Heiti SC Medium" pitchFamily="2" charset="-128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900"/>
              </a:spcAft>
              <a:buSzPct val="100000"/>
              <a:buFont typeface="Wingdings" charset="0"/>
              <a:buChar char="n"/>
            </a:pPr>
            <a:r>
              <a:rPr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pitchFamily="18" charset="2"/>
              </a:rPr>
              <a:t>高能所成员</a:t>
            </a:r>
            <a:r>
              <a:rPr lang="zh-CN" altLang="en-US" sz="2200" b="1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sym typeface="Symbol" pitchFamily="18" charset="2"/>
              </a:rPr>
              <a:t>担任</a:t>
            </a:r>
            <a:r>
              <a:rPr lang="zh-CN" altLang="en-US" sz="2200" b="1" dirty="0">
                <a:solidFill>
                  <a:srgbClr val="000000"/>
                </a:solidFill>
                <a:latin typeface="Arial" pitchFamily="34" charset="0"/>
                <a:ea typeface="黑体" pitchFamily="49" charset="-122"/>
              </a:rPr>
              <a:t>该分析的</a:t>
            </a:r>
            <a:r>
              <a:rPr lang="zh-CN" altLang="en-US" sz="2200" b="1" dirty="0">
                <a:solidFill>
                  <a:srgbClr val="FF0000"/>
                </a:solidFill>
                <a:latin typeface="Arial" pitchFamily="34" charset="0"/>
                <a:ea typeface="黑体" pitchFamily="49" charset="-122"/>
              </a:rPr>
              <a:t>负责人和文章编辑</a:t>
            </a:r>
            <a:r>
              <a:rPr lang="zh-CN" altLang="en-US" sz="2200" b="1" dirty="0">
                <a:latin typeface="Arial" pitchFamily="34" charset="0"/>
                <a:ea typeface="黑体" pitchFamily="49" charset="-122"/>
              </a:rPr>
              <a:t>，</a:t>
            </a:r>
            <a:r>
              <a:rPr lang="zh-CN" altLang="en-US" sz="2200" b="1" dirty="0">
                <a:solidFill>
                  <a:srgbClr val="FF0000"/>
                </a:solidFill>
                <a:latin typeface="Arial" pitchFamily="34" charset="0"/>
                <a:ea typeface="黑体" pitchFamily="49" charset="-122"/>
              </a:rPr>
              <a:t>做了主导贡献。</a:t>
            </a:r>
            <a:r>
              <a:rPr lang="zh-CN" altLang="en-US" sz="2200" b="1" dirty="0">
                <a:latin typeface="Arial" pitchFamily="34" charset="0"/>
                <a:ea typeface="黑体" pitchFamily="49" charset="-122"/>
              </a:rPr>
              <a:t>绝大多数工作由我们完成</a:t>
            </a:r>
            <a:endParaRPr lang="en-US" altLang="zh-CN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90A8307-D0C0-C149-8B9B-DC31E432B034}"/>
              </a:ext>
            </a:extLst>
          </p:cNvPr>
          <p:cNvSpPr txBox="1">
            <a:spLocks/>
          </p:cNvSpPr>
          <p:nvPr/>
        </p:nvSpPr>
        <p:spPr>
          <a:xfrm>
            <a:off x="-3094" y="66193"/>
            <a:ext cx="9150188" cy="792088"/>
          </a:xfrm>
          <a:prstGeom prst="rect">
            <a:avLst/>
          </a:prstGeom>
          <a:solidFill>
            <a:srgbClr val="800000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4" algn="ctr">
              <a:spcBef>
                <a:spcPct val="0"/>
              </a:spcBef>
            </a:pPr>
            <a:r>
              <a:rPr lang="zh-CN" altLang="en-US" sz="3200" dirty="0">
                <a:solidFill>
                  <a:srgbClr val="FFFF00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 </a:t>
            </a:r>
            <a:r>
              <a:rPr lang="zh-CN" altLang="en-US" sz="3200" b="1" dirty="0">
                <a:solidFill>
                  <a:srgbClr val="FFFF00"/>
                </a:solidFill>
                <a:latin typeface="+mn-ea"/>
                <a:cs typeface="Lantinghei SC Demibold" charset="-122"/>
              </a:rPr>
              <a:t>分析一：</a:t>
            </a:r>
            <a:r>
              <a:rPr lang="zh-CN" altLang="en-US" sz="3200" b="1" dirty="0">
                <a:solidFill>
                  <a:srgbClr val="FFFF00"/>
                </a:solidFill>
                <a:latin typeface="+mn-ea"/>
                <a:cs typeface="Arial" panose="020B0604020202020204" pitchFamily="34" charset="0"/>
              </a:rPr>
              <a:t>双</a:t>
            </a:r>
            <a:r>
              <a:rPr lang="en-US" altLang="zh-CN" sz="3200" b="1" dirty="0">
                <a:solidFill>
                  <a:srgbClr val="FFFF00"/>
                </a:solidFill>
                <a:latin typeface="+mn-ea"/>
                <a:cs typeface="Arial" panose="020B0604020202020204" pitchFamily="34" charset="0"/>
              </a:rPr>
              <a:t>tau</a:t>
            </a:r>
            <a:r>
              <a:rPr lang="zh-CN" altLang="en-US" sz="3200" b="1" dirty="0">
                <a:solidFill>
                  <a:srgbClr val="FFFF00"/>
                </a:solidFill>
                <a:latin typeface="+mn-ea"/>
                <a:cs typeface="Arial" panose="020B0604020202020204" pitchFamily="34" charset="0"/>
              </a:rPr>
              <a:t>末态</a:t>
            </a:r>
            <a:r>
              <a:rPr lang="en-US" altLang="zh-CN" sz="3200" b="1" dirty="0">
                <a:solidFill>
                  <a:srgbClr val="FFFF00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zh-CN" altLang="en-US" sz="3200" b="1" dirty="0">
                <a:solidFill>
                  <a:srgbClr val="FFFF00"/>
                </a:solidFill>
                <a:latin typeface="+mn-ea"/>
                <a:cs typeface="Arial" panose="020B0604020202020204" pitchFamily="34" charset="0"/>
              </a:rPr>
              <a:t>中</a:t>
            </a:r>
            <a:r>
              <a:rPr lang="en-US" altLang="zh-CN" sz="3200" b="1" dirty="0">
                <a:solidFill>
                  <a:srgbClr val="FFFF00"/>
                </a:solidFill>
                <a:latin typeface="+mn-ea"/>
                <a:cs typeface="Arial" pitchFamily="34" charset="0"/>
              </a:rPr>
              <a:t>SUSY</a:t>
            </a:r>
            <a:r>
              <a:rPr lang="zh-CN" altLang="en-US" sz="3200" b="1" dirty="0">
                <a:solidFill>
                  <a:srgbClr val="FFFF00"/>
                </a:solidFill>
                <a:latin typeface="+mn-ea"/>
                <a:cs typeface="Arial" panose="020B0604020202020204" pitchFamily="34" charset="0"/>
              </a:rPr>
              <a:t>寻找（</a:t>
            </a:r>
            <a:r>
              <a:rPr lang="en-US" altLang="zh-CN" sz="3200" b="1" dirty="0">
                <a:solidFill>
                  <a:srgbClr val="FFFF00"/>
                </a:solidFill>
                <a:latin typeface="+mn-ea"/>
                <a:cs typeface="Arial" panose="020B0604020202020204" pitchFamily="34" charset="0"/>
              </a:rPr>
              <a:t>2</a:t>
            </a:r>
            <a:r>
              <a:rPr lang="zh-CN" altLang="en-US" sz="3200" b="1" dirty="0">
                <a:solidFill>
                  <a:srgbClr val="FFFF00"/>
                </a:solidFill>
                <a:latin typeface="+mn-ea"/>
                <a:cs typeface="Arial" panose="020B0604020202020204" pitchFamily="34" charset="0"/>
              </a:rPr>
              <a:t>）</a:t>
            </a:r>
            <a:endParaRPr lang="en-GB" altLang="zh-CN" sz="3200" b="1" dirty="0">
              <a:solidFill>
                <a:srgbClr val="FFFF00"/>
              </a:solidFill>
              <a:latin typeface="+mn-ea"/>
              <a:cs typeface="Lantinghei SC Demibold" charset="-122"/>
            </a:endParaRPr>
          </a:p>
        </p:txBody>
      </p:sp>
      <p:sp>
        <p:nvSpPr>
          <p:cNvPr id="25" name="幻灯片编号占位符 2">
            <a:extLst>
              <a:ext uri="{FF2B5EF4-FFF2-40B4-BE49-F238E27FC236}">
                <a16:creationId xmlns:a16="http://schemas.microsoft.com/office/drawing/2014/main" id="{94B61504-1744-A044-8B70-05DF65EB1E74}"/>
              </a:ext>
            </a:extLst>
          </p:cNvPr>
          <p:cNvSpPr txBox="1">
            <a:spLocks/>
          </p:cNvSpPr>
          <p:nvPr/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100" b="1" kern="1200" spc="-7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6D6730D-E3D9-1147-9DCA-7B6E8AD5EB3F}" type="slidenum">
              <a:rPr lang="zh-CN" altLang="en-US" smtClean="0"/>
              <a:pPr>
                <a:defRPr/>
              </a:pPr>
              <a:t>11</a:t>
            </a:fld>
            <a:endParaRPr lang="zh-CN" altLang="en-US" dirty="0"/>
          </a:p>
        </p:txBody>
      </p:sp>
      <p:pic>
        <p:nvPicPr>
          <p:cNvPr id="41" name="图片 1">
            <a:extLst>
              <a:ext uri="{FF2B5EF4-FFF2-40B4-BE49-F238E27FC236}">
                <a16:creationId xmlns:a16="http://schemas.microsoft.com/office/drawing/2014/main" id="{E3E96F7F-2DB3-9D4C-B338-ECF01F418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897" y="993116"/>
            <a:ext cx="2935287" cy="3033876"/>
          </a:xfrm>
          <a:prstGeom prst="rect">
            <a:avLst/>
          </a:prstGeom>
          <a:noFill/>
          <a:ln w="38100">
            <a:solidFill>
              <a:srgbClr val="0432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8">
            <a:extLst>
              <a:ext uri="{FF2B5EF4-FFF2-40B4-BE49-F238E27FC236}">
                <a16:creationId xmlns:a16="http://schemas.microsoft.com/office/drawing/2014/main" id="{07D3AA60-63D4-4942-873D-8066EAA87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9785" y="4050434"/>
            <a:ext cx="2666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ndara" charset="0"/>
                <a:ea typeface="宋体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ndara" charset="0"/>
                <a:ea typeface="宋体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ndara" charset="0"/>
                <a:ea typeface="宋体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ndara" charset="0"/>
                <a:ea typeface="宋体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ndara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charset="0"/>
                <a:ea typeface="宋体" charset="-122"/>
              </a:defRPr>
            </a:lvl9pPr>
          </a:lstStyle>
          <a:p>
            <a:pPr eaLnBrk="1" hangingPunct="1"/>
            <a:r>
              <a:rPr kumimoji="0" lang="en-US" altLang="zh-CN" b="1" dirty="0">
                <a:solidFill>
                  <a:srgbClr val="009193"/>
                </a:solidFill>
                <a:latin typeface="Arial" charset="0"/>
                <a:ea typeface="Arial" charset="0"/>
                <a:cs typeface="Arial" charset="0"/>
              </a:rPr>
              <a:t>m(Stau) ~</a:t>
            </a:r>
            <a:r>
              <a:rPr kumimoji="0" lang="zh-CN" altLang="en-US" b="1" dirty="0">
                <a:solidFill>
                  <a:srgbClr val="00919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altLang="zh-CN" b="1" dirty="0">
                <a:solidFill>
                  <a:srgbClr val="009193"/>
                </a:solidFill>
                <a:latin typeface="Arial" charset="0"/>
                <a:ea typeface="Arial" charset="0"/>
                <a:cs typeface="Arial" charset="0"/>
              </a:rPr>
              <a:t>120-390 GeV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0B19865-29B3-7F40-9903-11CB89770C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325" y="4420655"/>
            <a:ext cx="2906660" cy="2086439"/>
          </a:xfrm>
          <a:prstGeom prst="rect">
            <a:avLst/>
          </a:prstGeom>
        </p:spPr>
      </p:pic>
      <p:sp>
        <p:nvSpPr>
          <p:cNvPr id="14" name="TextBox 18">
            <a:extLst>
              <a:ext uri="{FF2B5EF4-FFF2-40B4-BE49-F238E27FC236}">
                <a16:creationId xmlns:a16="http://schemas.microsoft.com/office/drawing/2014/main" id="{7522649B-14C1-1647-88E2-FB73B100B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162" y="6375370"/>
            <a:ext cx="2654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ndara" charset="0"/>
                <a:ea typeface="宋体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ndara" charset="0"/>
                <a:ea typeface="宋体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ndara" charset="0"/>
                <a:ea typeface="宋体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ndara" charset="0"/>
                <a:ea typeface="宋体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ndara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charset="0"/>
                <a:ea typeface="宋体" charset="-122"/>
              </a:defRPr>
            </a:lvl9pPr>
          </a:lstStyle>
          <a:p>
            <a:pPr eaLnBrk="1" hangingPunct="1"/>
            <a:r>
              <a:rPr kumimoji="0" lang="en-US" altLang="zh-CN" sz="2000" b="1" dirty="0">
                <a:solidFill>
                  <a:srgbClr val="009193"/>
                </a:solidFill>
                <a:latin typeface="Arial" charset="0"/>
                <a:ea typeface="Arial" charset="0"/>
                <a:cs typeface="Arial" charset="0"/>
              </a:rPr>
              <a:t>m(Stau)</a:t>
            </a:r>
            <a:r>
              <a:rPr kumimoji="0" lang="zh-CN" altLang="en-US" sz="2000" b="1" dirty="0">
                <a:solidFill>
                  <a:srgbClr val="00919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altLang="zh-CN" sz="2000" b="1" dirty="0">
                <a:solidFill>
                  <a:srgbClr val="009193"/>
                </a:solidFill>
                <a:latin typeface="Arial" charset="0"/>
                <a:ea typeface="Arial" charset="0"/>
                <a:cs typeface="Arial" charset="0"/>
              </a:rPr>
              <a:t>&gt;150 GeV</a:t>
            </a:r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FC62BA7F-27CB-D644-96AA-20EB39D34EE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29129" y="5241178"/>
            <a:ext cx="468" cy="683614"/>
          </a:xfrm>
          <a:prstGeom prst="straightConnector1">
            <a:avLst/>
          </a:prstGeom>
          <a:noFill/>
          <a:ln w="44450">
            <a:solidFill>
              <a:srgbClr val="FF3399"/>
            </a:solidFill>
            <a:round/>
            <a:headEnd/>
            <a:tailEnd type="arrow" w="med" len="med"/>
          </a:ln>
          <a:effectLst>
            <a:outerShdw blurRad="38100" dist="25401" dir="2700000" algn="br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21BAC71B-08BE-9749-9068-081B035C10AD}"/>
              </a:ext>
            </a:extLst>
          </p:cNvPr>
          <p:cNvSpPr/>
          <p:nvPr/>
        </p:nvSpPr>
        <p:spPr>
          <a:xfrm>
            <a:off x="6956599" y="4665294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613FD"/>
                </a:solidFill>
                <a:latin typeface="Arial" charset="0"/>
              </a:rPr>
              <a:t>CMS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29500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幻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8028384" y="6307790"/>
            <a:ext cx="876300" cy="2921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defRPr/>
            </a:pPr>
            <a:fld id="{66D6730D-E3D9-1147-9DCA-7B6E8AD5EB3F}" type="slidenum">
              <a:rPr lang="zh-CN" altLang="en-US" smtClean="0"/>
              <a:pPr algn="r">
                <a:defRPr/>
              </a:pPr>
              <a:t>12</a:t>
            </a:fld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953147" y="41350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613FD"/>
                </a:solidFill>
                <a:latin typeface="Arial" charset="0"/>
              </a:rPr>
              <a:t>Run-2</a:t>
            </a:r>
            <a:endParaRPr lang="zh-CN" altLang="en-US" sz="28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617C231-AF0A-3C45-BFEC-008D12FF8913}"/>
              </a:ext>
            </a:extLst>
          </p:cNvPr>
          <p:cNvSpPr txBox="1">
            <a:spLocks/>
          </p:cNvSpPr>
          <p:nvPr/>
        </p:nvSpPr>
        <p:spPr>
          <a:xfrm>
            <a:off x="-3094" y="66193"/>
            <a:ext cx="9150188" cy="792088"/>
          </a:xfrm>
          <a:prstGeom prst="rect">
            <a:avLst/>
          </a:prstGeom>
          <a:solidFill>
            <a:srgbClr val="800000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4" algn="ctr">
              <a:spcBef>
                <a:spcPct val="0"/>
              </a:spcBef>
            </a:pPr>
            <a:r>
              <a:rPr lang="zh-CN" altLang="en-US" sz="3200" dirty="0">
                <a:solidFill>
                  <a:srgbClr val="FFFF00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 </a:t>
            </a:r>
            <a:r>
              <a:rPr lang="zh-CN" altLang="en-US" sz="3200" b="1" dirty="0">
                <a:solidFill>
                  <a:srgbClr val="FFFF00"/>
                </a:solidFill>
                <a:latin typeface="+mn-ea"/>
                <a:cs typeface="Lantinghei SC Demibold" charset="-122"/>
              </a:rPr>
              <a:t>分析二：</a:t>
            </a:r>
            <a:r>
              <a:rPr lang="zh-CN" altLang="en-US" sz="3200" b="1" dirty="0">
                <a:solidFill>
                  <a:srgbClr val="FFFF00"/>
                </a:solidFill>
                <a:latin typeface="+mn-ea"/>
                <a:cs typeface="Arial" panose="020B0604020202020204" pitchFamily="34" charset="0"/>
              </a:rPr>
              <a:t>单轻子末态</a:t>
            </a:r>
            <a:r>
              <a:rPr lang="en-US" altLang="zh-CN" sz="3200" b="1" dirty="0">
                <a:solidFill>
                  <a:srgbClr val="FFFF00"/>
                </a:solidFill>
                <a:latin typeface="+mn-ea"/>
                <a:cs typeface="Arial" panose="020B0604020202020204" pitchFamily="34" charset="0"/>
              </a:rPr>
              <a:t> SUSY</a:t>
            </a:r>
            <a:r>
              <a:rPr lang="zh-CN" altLang="en-US" sz="3200" b="1" dirty="0">
                <a:solidFill>
                  <a:srgbClr val="FFFF00"/>
                </a:solidFill>
                <a:latin typeface="+mn-ea"/>
                <a:cs typeface="Arial" panose="020B0604020202020204" pitchFamily="34" charset="0"/>
              </a:rPr>
              <a:t>寻找</a:t>
            </a:r>
            <a:endParaRPr lang="en-GB" altLang="zh-CN" sz="3200" b="1" dirty="0">
              <a:solidFill>
                <a:srgbClr val="FFFF00"/>
              </a:solidFill>
              <a:latin typeface="+mn-ea"/>
              <a:cs typeface="Lantinghei SC Demibold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12A8F24-B527-B74C-8DD3-F82C46FC1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810" y="867380"/>
            <a:ext cx="1384762" cy="116106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4FE621-C303-344E-A7B2-5B1A1E219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804" y="858281"/>
            <a:ext cx="1384761" cy="116106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76F7E79-5111-CB4B-9747-7CC571A9A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4389743"/>
            <a:ext cx="3628707" cy="24504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40DF8CE-5707-2E48-8977-FCCC4E5844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660" y="2062784"/>
            <a:ext cx="3733315" cy="239083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8D2AE9AB-8584-A844-8625-CDEECDFD6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99" y="966403"/>
            <a:ext cx="5466079" cy="552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100000"/>
              <a:buFont typeface="Wingdings" charset="0"/>
              <a:buChar char="n"/>
            </a:pPr>
            <a:r>
              <a:rPr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通过单轻子末态寻找</a:t>
            </a:r>
            <a:r>
              <a:rPr lang="en-US" altLang="zh-CN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gluino</a:t>
            </a:r>
            <a:r>
              <a:rPr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和</a:t>
            </a:r>
            <a:r>
              <a:rPr lang="en-US" altLang="zh-CN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squark</a:t>
            </a:r>
            <a:r>
              <a:rPr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粒子：该过程产生截面较大，末态要求一个轻子可有效压低</a:t>
            </a:r>
            <a:r>
              <a:rPr lang="en-US" altLang="zh-CN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QCD</a:t>
            </a:r>
            <a:r>
              <a:rPr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本底，</a:t>
            </a:r>
            <a:r>
              <a:rPr lang="zh-CN" alt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对新物理的寻找比较敏感</a:t>
            </a:r>
            <a:r>
              <a:rPr lang="zh-CN" altLang="en-US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。</a:t>
            </a:r>
            <a:r>
              <a:rPr lang="zh-CN" alt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是</a:t>
            </a:r>
            <a:r>
              <a:rPr lang="en-US" altLang="zh-CN" sz="2200" b="1" dirty="0">
                <a:solidFill>
                  <a:srgbClr val="0000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SUSY</a:t>
            </a:r>
            <a:r>
              <a:rPr lang="zh-CN" alt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寻找的黄金衰变道，也是</a:t>
            </a:r>
            <a:r>
              <a:rPr lang="en-US" altLang="zh-CN" sz="2200" b="1" dirty="0">
                <a:solidFill>
                  <a:srgbClr val="0000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Run2</a:t>
            </a:r>
            <a:r>
              <a:rPr lang="zh-CN" alt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的热门课题</a:t>
            </a:r>
            <a:endParaRPr lang="en" altLang="zh-CN" sz="2200" b="1" dirty="0">
              <a:solidFill>
                <a:srgbClr val="000000"/>
              </a:solidFill>
              <a:latin typeface="Arial" panose="020B0604020202020204" pitchFamily="34" charset="0"/>
              <a:ea typeface="Heiti SC Medium" pitchFamily="2" charset="-128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100000"/>
              <a:buFont typeface="Wingdings" charset="0"/>
              <a:buChar char="n"/>
            </a:pPr>
            <a:r>
              <a:rPr lang="zh-CN" altLang="zh-CN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初步分析结果</a:t>
            </a:r>
            <a:r>
              <a:rPr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发表在</a:t>
            </a:r>
            <a:r>
              <a:rPr lang="en-US" altLang="zh-CN" sz="2200" b="1" u="sng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ATLAS-CONF-2020-047</a:t>
            </a:r>
            <a:r>
              <a:rPr lang="zh-CN" altLang="en-US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，在</a:t>
            </a:r>
            <a:r>
              <a:rPr lang="en-US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ICHEP2020</a:t>
            </a:r>
            <a:r>
              <a:rPr lang="zh-CN" altLang="en-US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作为亮点汇报</a:t>
            </a:r>
            <a:endParaRPr lang="en-US" altLang="zh-CN" sz="2200" b="1" dirty="0">
              <a:solidFill>
                <a:srgbClr val="0432FF"/>
              </a:solidFill>
              <a:latin typeface="Arial" panose="020B0604020202020204" pitchFamily="34" charset="0"/>
              <a:ea typeface="Heiti SC Medium" pitchFamily="2" charset="-128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100000"/>
              <a:buFont typeface="Wingdings" charset="0"/>
              <a:buChar char="n"/>
            </a:pPr>
            <a:r>
              <a:rPr lang="zh-CN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对</a:t>
            </a:r>
            <a:r>
              <a:rPr lang="en-US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 gluino</a:t>
            </a:r>
            <a:r>
              <a:rPr lang="zh-CN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（</a:t>
            </a:r>
            <a:r>
              <a:rPr lang="en-US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squark</a:t>
            </a:r>
            <a:r>
              <a:rPr lang="zh-CN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） 对产生过程，排除区间灵敏度对比</a:t>
            </a:r>
            <a:r>
              <a:rPr lang="en-US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 Run1 </a:t>
            </a:r>
            <a:r>
              <a:rPr lang="zh-CN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结果</a:t>
            </a:r>
            <a:r>
              <a:rPr lang="en-US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 gluino</a:t>
            </a:r>
            <a:r>
              <a:rPr lang="zh-CN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（</a:t>
            </a:r>
            <a:r>
              <a:rPr lang="en-US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squark</a:t>
            </a:r>
            <a:r>
              <a:rPr lang="zh-CN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） 质量扩展</a:t>
            </a:r>
            <a:r>
              <a:rPr lang="en-US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 1 </a:t>
            </a:r>
            <a:r>
              <a:rPr lang="zh-CN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（</a:t>
            </a:r>
            <a:r>
              <a:rPr lang="en-US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0.6</a:t>
            </a:r>
            <a:r>
              <a:rPr lang="zh-CN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）</a:t>
            </a:r>
            <a:r>
              <a:rPr lang="en-US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TeV </a:t>
            </a:r>
            <a:r>
              <a:rPr lang="zh-CN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左右，</a:t>
            </a:r>
            <a:r>
              <a:rPr lang="zh-CN" altLang="en-US" sz="2200" b="1" u="sng" dirty="0">
                <a:solidFill>
                  <a:srgbClr val="0432FF"/>
                </a:solidFill>
                <a:highlight>
                  <a:srgbClr val="FFFF00"/>
                </a:highlight>
                <a:latin typeface="LANTINGHEI SC DEMIBOLD" panose="02000000000000000000" pitchFamily="2" charset="-122"/>
                <a:ea typeface="LANTINGHEI SC DEMIBOLD" panose="02000000000000000000" pitchFamily="2" charset="-122"/>
                <a:cs typeface="Arial" panose="020B0604020202020204" pitchFamily="34" charset="0"/>
              </a:rPr>
              <a:t>统计灵敏度已提前达到终期考核指标</a:t>
            </a:r>
            <a:r>
              <a:rPr lang="zh-CN" altLang="en-US" sz="2200" b="1" dirty="0"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。</a:t>
            </a:r>
            <a:r>
              <a:rPr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预计明年完成分析并发表文章</a:t>
            </a:r>
            <a:endParaRPr lang="en-US" altLang="zh-CN" sz="2200" b="1" dirty="0">
              <a:solidFill>
                <a:srgbClr val="000000"/>
              </a:solidFill>
              <a:latin typeface="Arial" panose="020B0604020202020204" pitchFamily="34" charset="0"/>
              <a:ea typeface="Heiti SC Medium" pitchFamily="2" charset="-128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100000"/>
              <a:buFont typeface="Wingdings" charset="0"/>
              <a:buChar char="n"/>
            </a:pPr>
            <a:r>
              <a:rPr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pitchFamily="18" charset="2"/>
              </a:rPr>
              <a:t>高能所成员担任</a:t>
            </a:r>
            <a:r>
              <a:rPr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该分析的</a:t>
            </a:r>
            <a:r>
              <a:rPr lang="zh-CN" alt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负责人和文章编辑</a:t>
            </a:r>
            <a:r>
              <a:rPr lang="zh-CN" altLang="en-US" sz="2200" b="1" dirty="0"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，</a:t>
            </a:r>
            <a:r>
              <a:rPr lang="zh-CN" alt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做了主导贡献</a:t>
            </a:r>
            <a:endParaRPr lang="en-US" altLang="zh-CN" sz="2200" b="1" dirty="0">
              <a:solidFill>
                <a:srgbClr val="FF0000"/>
              </a:solidFill>
              <a:latin typeface="Arial" panose="020B0604020202020204" pitchFamily="34" charset="0"/>
              <a:ea typeface="Heiti SC Medium" pitchFamily="2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907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幻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8028384" y="6307790"/>
            <a:ext cx="876300" cy="2921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defRPr/>
            </a:pPr>
            <a:fld id="{66D6730D-E3D9-1147-9DCA-7B6E8AD5EB3F}" type="slidenum">
              <a:rPr lang="zh-CN" altLang="en-US" smtClean="0"/>
              <a:pPr algn="r">
                <a:defRPr/>
              </a:pPr>
              <a:t>13</a:t>
            </a:fld>
            <a:endParaRPr lang="zh-CN" altLang="en-US" dirty="0"/>
          </a:p>
        </p:txBody>
      </p:sp>
      <p:sp>
        <p:nvSpPr>
          <p:cNvPr id="14" name="矩形 2">
            <a:extLst>
              <a:ext uri="{FF2B5EF4-FFF2-40B4-BE49-F238E27FC236}">
                <a16:creationId xmlns:a16="http://schemas.microsoft.com/office/drawing/2014/main" id="{F60A527D-5241-8A46-9A81-5BFC7DF5F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12" y="1058821"/>
            <a:ext cx="8691372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100000"/>
              <a:buFont typeface="Wingdings" charset="0"/>
              <a:buChar char="n"/>
            </a:pPr>
            <a:r>
              <a:rPr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通过</a:t>
            </a:r>
            <a:r>
              <a:rPr lang="en-US" altLang="zh-CN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SS/3L</a:t>
            </a:r>
            <a:r>
              <a:rPr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末态寻找</a:t>
            </a:r>
            <a:r>
              <a:rPr lang="en-US" altLang="zh-CN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gluino</a:t>
            </a:r>
            <a:r>
              <a:rPr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和</a:t>
            </a:r>
            <a:r>
              <a:rPr lang="en-US" altLang="zh-CN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squark</a:t>
            </a:r>
            <a:r>
              <a:rPr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粒子：要求两个轻子同号，</a:t>
            </a:r>
            <a:r>
              <a:rPr lang="zh-CN" alt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本底很小，对新物理的寻找非常敏感</a:t>
            </a:r>
            <a:r>
              <a:rPr lang="zh-CN" altLang="en-US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。盖唅了</a:t>
            </a:r>
            <a:r>
              <a:rPr lang="en-US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RPC</a:t>
            </a:r>
            <a:r>
              <a:rPr lang="zh-CN" altLang="en-US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和</a:t>
            </a:r>
            <a:r>
              <a:rPr lang="en-US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RPV</a:t>
            </a:r>
            <a:r>
              <a:rPr lang="zh-CN" altLang="en-US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过程，</a:t>
            </a:r>
            <a:r>
              <a:rPr lang="zh-CN" alt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是</a:t>
            </a:r>
            <a:r>
              <a:rPr lang="en-US" altLang="zh-CN" sz="2200" b="1" dirty="0">
                <a:solidFill>
                  <a:srgbClr val="0000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Run2</a:t>
            </a:r>
            <a:r>
              <a:rPr lang="zh-CN" alt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的热门课题</a:t>
            </a:r>
            <a:endParaRPr lang="en-US" altLang="zh-CN" sz="2200" b="1" dirty="0">
              <a:solidFill>
                <a:srgbClr val="0000FF"/>
              </a:solidFill>
              <a:latin typeface="Arial" panose="020B0604020202020204" pitchFamily="34" charset="0"/>
              <a:ea typeface="Heiti SC Medium" pitchFamily="2" charset="-128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100000"/>
              <a:buFont typeface="Wingdings" charset="0"/>
              <a:buChar char="n"/>
            </a:pPr>
            <a:endParaRPr lang="en-US" altLang="zh-CN" sz="2200" b="1" dirty="0">
              <a:solidFill>
                <a:srgbClr val="0000FF"/>
              </a:solidFill>
              <a:latin typeface="Arial" panose="020B0604020202020204" pitchFamily="34" charset="0"/>
              <a:ea typeface="Heiti SC Medium" pitchFamily="2" charset="-128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100000"/>
              <a:buFont typeface="Wingdings" charset="0"/>
              <a:buChar char="n"/>
            </a:pPr>
            <a:endParaRPr lang="en-US" altLang="zh-CN" sz="2200" b="1" dirty="0">
              <a:solidFill>
                <a:srgbClr val="0000FF"/>
              </a:solidFill>
              <a:latin typeface="Arial" panose="020B0604020202020204" pitchFamily="34" charset="0"/>
              <a:ea typeface="Heiti SC Medium" pitchFamily="2" charset="-128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  <a:buSzPct val="100000"/>
            </a:pPr>
            <a:endParaRPr lang="en" altLang="zh-CN" sz="2200" b="1" dirty="0">
              <a:solidFill>
                <a:srgbClr val="000000"/>
              </a:solidFill>
              <a:latin typeface="Arial" panose="020B0604020202020204" pitchFamily="34" charset="0"/>
              <a:ea typeface="Heiti SC Medium" pitchFamily="2" charset="-128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100000"/>
              <a:buFont typeface="Wingdings" charset="0"/>
              <a:buChar char="n"/>
            </a:pPr>
            <a:r>
              <a:rPr lang="zh-CN" altLang="en-US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文章已发表在</a:t>
            </a:r>
            <a:r>
              <a:rPr lang="en-US" altLang="zh-CN" sz="2200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JHEP06</a:t>
            </a:r>
            <a:r>
              <a:rPr lang="zh-CN" alt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（</a:t>
            </a:r>
            <a:r>
              <a:rPr lang="en-US" altLang="zh-CN" sz="2200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2020</a:t>
            </a:r>
            <a:r>
              <a:rPr lang="zh-CN" alt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）</a:t>
            </a:r>
            <a:r>
              <a:rPr lang="en-US" altLang="zh-CN" sz="2200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46</a:t>
            </a:r>
            <a:r>
              <a:rPr lang="zh-CN" altLang="en-US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，并在</a:t>
            </a:r>
            <a:r>
              <a:rPr lang="en-US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LHCP2019</a:t>
            </a:r>
            <a:r>
              <a:rPr lang="zh-CN" altLang="en-US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和</a:t>
            </a:r>
            <a:r>
              <a:rPr lang="en-US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SUSY2019</a:t>
            </a:r>
            <a:r>
              <a:rPr lang="zh-CN" altLang="en-US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作为亮点报告</a:t>
            </a:r>
            <a:r>
              <a:rPr lang="en-US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 (</a:t>
            </a:r>
            <a:r>
              <a:rPr lang="en-US" altLang="zh-CN" sz="2200" b="1" u="sng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ATLAS-CONF-2019-015</a:t>
            </a:r>
            <a:r>
              <a:rPr lang="en-US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)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100000"/>
              <a:buFont typeface="Wingdings" charset="2"/>
              <a:buChar char="n"/>
            </a:pPr>
            <a:r>
              <a:rPr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pitchFamily="18" charset="2"/>
              </a:rPr>
              <a:t>高能所成员担任</a:t>
            </a:r>
            <a:r>
              <a:rPr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该分析的</a:t>
            </a:r>
            <a:r>
              <a:rPr lang="zh-CN" alt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负责人，做了主导贡献</a:t>
            </a:r>
            <a:endParaRPr lang="zh-CN" altLang="en-US" sz="2200" b="1" dirty="0">
              <a:solidFill>
                <a:srgbClr val="000000"/>
              </a:solidFill>
              <a:latin typeface="Arial" panose="020B0604020202020204" pitchFamily="34" charset="0"/>
              <a:ea typeface="Heiti SC Medium" pitchFamily="2" charset="-128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100000"/>
              <a:buFont typeface="Wingdings" charset="2"/>
              <a:buChar char="n"/>
            </a:pPr>
            <a:r>
              <a:rPr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高能所组</a:t>
            </a:r>
            <a:r>
              <a:rPr lang="zh-CN" alt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负责样本的产生，分析框架的搭建和维护，信号区的定义，主要本底的估计和最终的结果等，</a:t>
            </a:r>
            <a:r>
              <a:rPr lang="zh-CN" altLang="en-US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给了文章发表的</a:t>
            </a:r>
            <a:r>
              <a:rPr lang="en-US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approval</a:t>
            </a:r>
            <a:r>
              <a:rPr lang="zh-CN" altLang="en-US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 </a:t>
            </a:r>
            <a:r>
              <a:rPr lang="en-US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talk</a:t>
            </a:r>
            <a:r>
              <a:rPr lang="zh-CN" altLang="en-US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。</a:t>
            </a:r>
            <a:endParaRPr lang="zh-CN" altLang="en-US" sz="2200" b="1" dirty="0">
              <a:solidFill>
                <a:srgbClr val="0000FF"/>
              </a:solidFill>
              <a:latin typeface="Arial" panose="020B0604020202020204" pitchFamily="34" charset="0"/>
              <a:ea typeface="Heiti SC Medium" pitchFamily="2" charset="-128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617C231-AF0A-3C45-BFEC-008D12FF8913}"/>
              </a:ext>
            </a:extLst>
          </p:cNvPr>
          <p:cNvSpPr txBox="1">
            <a:spLocks/>
          </p:cNvSpPr>
          <p:nvPr/>
        </p:nvSpPr>
        <p:spPr>
          <a:xfrm>
            <a:off x="-3094" y="66193"/>
            <a:ext cx="9150188" cy="792088"/>
          </a:xfrm>
          <a:prstGeom prst="rect">
            <a:avLst/>
          </a:prstGeom>
          <a:solidFill>
            <a:srgbClr val="800000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4" algn="ctr">
              <a:spcBef>
                <a:spcPct val="0"/>
              </a:spcBef>
            </a:pPr>
            <a:r>
              <a:rPr lang="zh-CN" altLang="en-US" sz="3200" dirty="0">
                <a:solidFill>
                  <a:srgbClr val="FFFF00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 </a:t>
            </a:r>
            <a:r>
              <a:rPr lang="zh-CN" altLang="en-US" sz="3200" b="1" dirty="0">
                <a:solidFill>
                  <a:srgbClr val="FFFF00"/>
                </a:solidFill>
                <a:latin typeface="+mn-ea"/>
                <a:cs typeface="Lantinghei SC Demibold" charset="-122"/>
              </a:rPr>
              <a:t>分析三：</a:t>
            </a:r>
            <a:r>
              <a:rPr lang="zh-CN" altLang="en-US" sz="3200" b="1" dirty="0">
                <a:solidFill>
                  <a:srgbClr val="FFFF00"/>
                </a:solidFill>
                <a:latin typeface="+mn-ea"/>
                <a:cs typeface="Arial" panose="020B0604020202020204" pitchFamily="34" charset="0"/>
              </a:rPr>
              <a:t>同号两轻子和三轻子末态</a:t>
            </a:r>
            <a:r>
              <a:rPr lang="en-US" altLang="zh-CN" sz="3200" b="1" dirty="0">
                <a:solidFill>
                  <a:srgbClr val="FFFF00"/>
                </a:solidFill>
                <a:latin typeface="+mn-ea"/>
                <a:cs typeface="Arial" panose="020B0604020202020204" pitchFamily="34" charset="0"/>
              </a:rPr>
              <a:t> SUSY</a:t>
            </a:r>
            <a:r>
              <a:rPr lang="zh-CN" altLang="en-US" sz="3200" b="1" dirty="0">
                <a:solidFill>
                  <a:srgbClr val="FFFF00"/>
                </a:solidFill>
                <a:latin typeface="+mn-ea"/>
                <a:cs typeface="Arial" panose="020B0604020202020204" pitchFamily="34" charset="0"/>
              </a:rPr>
              <a:t>寻找（</a:t>
            </a:r>
            <a:r>
              <a:rPr lang="en-US" altLang="zh-CN" sz="3200" b="1" dirty="0">
                <a:solidFill>
                  <a:srgbClr val="FFFF00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zh-CN" altLang="en-US" sz="3200" b="1" dirty="0">
                <a:solidFill>
                  <a:srgbClr val="FFFF00"/>
                </a:solidFill>
                <a:latin typeface="+mn-ea"/>
                <a:cs typeface="Arial" panose="020B0604020202020204" pitchFamily="34" charset="0"/>
              </a:rPr>
              <a:t>）</a:t>
            </a:r>
            <a:endParaRPr lang="en-GB" altLang="zh-CN" sz="3200" b="1" dirty="0">
              <a:solidFill>
                <a:srgbClr val="FFFF00"/>
              </a:solidFill>
              <a:latin typeface="+mn-ea"/>
              <a:cs typeface="Lantinghei SC Demibold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5F5EE7B-84C2-7342-87CE-1B6CBDC98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8" y="2318350"/>
            <a:ext cx="1498905" cy="115212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05AA6E2-E26F-0148-BEE4-825342FCD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213278"/>
            <a:ext cx="1330978" cy="13090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BD40652-BB16-F947-ACC9-3AB9B52B3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689" y="2318102"/>
            <a:ext cx="1515948" cy="125466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AF8AC10-9600-0B4F-B2E1-CF602002E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299" y="2272789"/>
            <a:ext cx="1387923" cy="134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00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幻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8028384" y="6307790"/>
            <a:ext cx="876300" cy="2921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defRPr/>
            </a:pPr>
            <a:fld id="{66D6730D-E3D9-1147-9DCA-7B6E8AD5EB3F}" type="slidenum">
              <a:rPr lang="zh-CN" altLang="en-US" smtClean="0"/>
              <a:pPr algn="r">
                <a:defRPr/>
              </a:pPr>
              <a:t>14</a:t>
            </a:fld>
            <a:endParaRPr lang="zh-CN" altLang="en-US" dirty="0"/>
          </a:p>
        </p:txBody>
      </p:sp>
      <p:sp>
        <p:nvSpPr>
          <p:cNvPr id="14" name="矩形 2">
            <a:extLst>
              <a:ext uri="{FF2B5EF4-FFF2-40B4-BE49-F238E27FC236}">
                <a16:creationId xmlns:a16="http://schemas.microsoft.com/office/drawing/2014/main" id="{F60A527D-5241-8A46-9A81-5BFC7DF5F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100" y="883124"/>
            <a:ext cx="8691372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SzPct val="100000"/>
              <a:buFont typeface="Wingdings" charset="2"/>
              <a:buChar char="n"/>
            </a:pPr>
            <a:r>
              <a:rPr lang="zh-CN" altLang="en-US" sz="2200" b="1" dirty="0">
                <a:solidFill>
                  <a:srgbClr val="CD287C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pitchFamily="18" charset="2"/>
              </a:rPr>
              <a:t>给出了</a:t>
            </a:r>
            <a:r>
              <a:rPr lang="en-US" altLang="zh-CN" sz="2200" b="1" dirty="0">
                <a:solidFill>
                  <a:srgbClr val="CD287C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pitchFamily="18" charset="2"/>
              </a:rPr>
              <a:t>95%</a:t>
            </a:r>
            <a:r>
              <a:rPr lang="zh-CN" altLang="en-US" sz="2200" b="1" dirty="0">
                <a:solidFill>
                  <a:srgbClr val="CD287C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pitchFamily="18" charset="2"/>
              </a:rPr>
              <a:t>置信度下 </a:t>
            </a:r>
            <a:r>
              <a:rPr lang="en-US" altLang="zh-CN" sz="2200" b="1" dirty="0">
                <a:solidFill>
                  <a:srgbClr val="CD287C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pitchFamily="18" charset="2"/>
              </a:rPr>
              <a:t>gluino,</a:t>
            </a:r>
            <a:r>
              <a:rPr lang="zh-CN" altLang="en-US" sz="2200" b="1" dirty="0">
                <a:solidFill>
                  <a:srgbClr val="CD287C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zh-CN" sz="2200" b="1" dirty="0">
                <a:solidFill>
                  <a:srgbClr val="CD287C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pitchFamily="18" charset="2"/>
              </a:rPr>
              <a:t>stop,</a:t>
            </a:r>
            <a:r>
              <a:rPr lang="zh-CN" altLang="en-US" sz="2200" b="1" dirty="0">
                <a:solidFill>
                  <a:srgbClr val="CD287C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zh-CN" sz="2200" b="1" dirty="0">
                <a:solidFill>
                  <a:srgbClr val="CD287C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pitchFamily="18" charset="2"/>
              </a:rPr>
              <a:t>sbottom</a:t>
            </a:r>
            <a:r>
              <a:rPr lang="zh-CN" altLang="en" sz="2200" b="1" dirty="0">
                <a:solidFill>
                  <a:srgbClr val="CD287C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pitchFamily="18" charset="2"/>
              </a:rPr>
              <a:t>粒子</a:t>
            </a:r>
            <a:r>
              <a:rPr lang="zh-CN" altLang="en-US" sz="2200" b="1" dirty="0">
                <a:solidFill>
                  <a:srgbClr val="CD287C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pitchFamily="18" charset="2"/>
              </a:rPr>
              <a:t>的排除限</a:t>
            </a:r>
            <a:endParaRPr lang="en-US" altLang="zh-CN" sz="2200" b="1" dirty="0">
              <a:solidFill>
                <a:srgbClr val="CD287C"/>
              </a:solidFill>
              <a:latin typeface="Arial" panose="020B0604020202020204" pitchFamily="34" charset="0"/>
              <a:ea typeface="Heiti SC Medium" pitchFamily="2" charset="-128"/>
              <a:cs typeface="Arial" panose="020B0604020202020204" pitchFamily="34" charset="0"/>
              <a:sym typeface="Symbol" pitchFamily="18" charset="2"/>
            </a:endParaRPr>
          </a:p>
          <a:p>
            <a:pPr marL="342900" indent="-342900" algn="just">
              <a:spcAft>
                <a:spcPts val="600"/>
              </a:spcAft>
              <a:buSzPct val="100000"/>
              <a:buFont typeface="Wingdings" charset="2"/>
              <a:buChar char="n"/>
            </a:pPr>
            <a:endParaRPr lang="en-US" altLang="zh-CN" sz="2200" b="1" dirty="0">
              <a:solidFill>
                <a:srgbClr val="CD287C"/>
              </a:solidFill>
              <a:latin typeface="Arial" panose="020B0604020202020204" pitchFamily="34" charset="0"/>
              <a:ea typeface="Heiti SC Medium" pitchFamily="2" charset="-128"/>
              <a:cs typeface="Arial" panose="020B0604020202020204" pitchFamily="34" charset="0"/>
              <a:sym typeface="Symbol" pitchFamily="18" charset="2"/>
            </a:endParaRPr>
          </a:p>
          <a:p>
            <a:pPr marL="342900" indent="-342900" algn="just">
              <a:spcAft>
                <a:spcPts val="600"/>
              </a:spcAft>
              <a:buSzPct val="100000"/>
              <a:buFont typeface="Wingdings" charset="2"/>
              <a:buChar char="n"/>
            </a:pPr>
            <a:endParaRPr lang="en-US" altLang="zh-CN" sz="2200" b="1" dirty="0">
              <a:solidFill>
                <a:srgbClr val="CD287C"/>
              </a:solidFill>
              <a:latin typeface="Arial" panose="020B0604020202020204" pitchFamily="34" charset="0"/>
              <a:ea typeface="Heiti SC Medium" pitchFamily="2" charset="-128"/>
              <a:cs typeface="Arial" panose="020B0604020202020204" pitchFamily="34" charset="0"/>
              <a:sym typeface="Symbol" pitchFamily="18" charset="2"/>
            </a:endParaRPr>
          </a:p>
          <a:p>
            <a:pPr marL="342900" indent="-342900" algn="just">
              <a:spcAft>
                <a:spcPts val="600"/>
              </a:spcAft>
              <a:buSzPct val="100000"/>
              <a:buFont typeface="Wingdings" charset="2"/>
              <a:buChar char="n"/>
            </a:pPr>
            <a:endParaRPr lang="en-US" altLang="zh-CN" sz="2200" b="1" dirty="0">
              <a:solidFill>
                <a:srgbClr val="CD287C"/>
              </a:solidFill>
              <a:latin typeface="Arial" panose="020B0604020202020204" pitchFamily="34" charset="0"/>
              <a:ea typeface="Heiti SC Medium" pitchFamily="2" charset="-128"/>
              <a:cs typeface="Arial" panose="020B0604020202020204" pitchFamily="34" charset="0"/>
              <a:sym typeface="Symbol" pitchFamily="18" charset="2"/>
            </a:endParaRPr>
          </a:p>
          <a:p>
            <a:pPr marL="342900" indent="-342900" algn="just">
              <a:spcAft>
                <a:spcPts val="600"/>
              </a:spcAft>
              <a:buSzPct val="100000"/>
              <a:buFont typeface="Wingdings" charset="2"/>
              <a:buChar char="n"/>
            </a:pPr>
            <a:endParaRPr lang="en-US" altLang="zh-CN" sz="2200" b="1" dirty="0">
              <a:solidFill>
                <a:srgbClr val="CD287C"/>
              </a:solidFill>
              <a:latin typeface="Arial" panose="020B0604020202020204" pitchFamily="34" charset="0"/>
              <a:ea typeface="Heiti SC Medium" pitchFamily="2" charset="-128"/>
              <a:cs typeface="Arial" panose="020B0604020202020204" pitchFamily="34" charset="0"/>
              <a:sym typeface="Symbol" pitchFamily="18" charset="2"/>
            </a:endParaRPr>
          </a:p>
          <a:p>
            <a:pPr marL="342900" indent="-342900" algn="just">
              <a:spcAft>
                <a:spcPts val="600"/>
              </a:spcAft>
              <a:buSzPct val="100000"/>
              <a:buFont typeface="Wingdings" charset="2"/>
              <a:buChar char="n"/>
            </a:pPr>
            <a:endParaRPr lang="en-US" altLang="zh-CN" sz="2200" b="1" dirty="0">
              <a:solidFill>
                <a:srgbClr val="CD287C"/>
              </a:solidFill>
              <a:latin typeface="Arial" panose="020B0604020202020204" pitchFamily="34" charset="0"/>
              <a:ea typeface="Heiti SC Medium" pitchFamily="2" charset="-128"/>
              <a:cs typeface="Arial" panose="020B0604020202020204" pitchFamily="34" charset="0"/>
              <a:sym typeface="Symbol" pitchFamily="18" charset="2"/>
            </a:endParaRPr>
          </a:p>
          <a:p>
            <a:pPr marL="342900" indent="-342900" algn="just">
              <a:spcAft>
                <a:spcPts val="600"/>
              </a:spcAft>
              <a:buSzPct val="100000"/>
              <a:buFont typeface="Wingdings" charset="2"/>
              <a:buChar char="n"/>
            </a:pPr>
            <a:endParaRPr lang="en-US" altLang="zh-CN" sz="2200" b="1" dirty="0">
              <a:solidFill>
                <a:srgbClr val="CD287C"/>
              </a:solidFill>
              <a:latin typeface="Arial" panose="020B0604020202020204" pitchFamily="34" charset="0"/>
              <a:ea typeface="Heiti SC Medium" pitchFamily="2" charset="-128"/>
              <a:cs typeface="Arial" panose="020B0604020202020204" pitchFamily="34" charset="0"/>
              <a:sym typeface="Symbol" pitchFamily="18" charset="2"/>
            </a:endParaRPr>
          </a:p>
          <a:p>
            <a:pPr marL="342900" indent="-342900" algn="just">
              <a:spcAft>
                <a:spcPts val="600"/>
              </a:spcAft>
              <a:buSzPct val="100000"/>
              <a:buFont typeface="Wingdings" charset="2"/>
              <a:buChar char="n"/>
            </a:pPr>
            <a:r>
              <a:rPr lang="en-US" altLang="zh-CN" sz="2200" b="1" dirty="0"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Gluino </a:t>
            </a:r>
            <a:r>
              <a:rPr lang="zh-CN" altLang="zh-CN" sz="2200" b="1" dirty="0"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质量排除区间扩展</a:t>
            </a:r>
            <a:r>
              <a:rPr lang="en-US" altLang="zh-CN" sz="2200" b="1" dirty="0"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 650-750 GeV </a:t>
            </a:r>
            <a:r>
              <a:rPr lang="zh-CN" altLang="zh-CN" sz="2200" b="1" dirty="0"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左 右 ，</a:t>
            </a:r>
            <a:r>
              <a:rPr lang="en-US" altLang="zh-CN" sz="2200" b="1" dirty="0"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 neutralino1 </a:t>
            </a:r>
            <a:r>
              <a:rPr lang="zh-CN" altLang="zh-CN" sz="2200" b="1" dirty="0"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质量排除区间扩展</a:t>
            </a:r>
            <a:r>
              <a:rPr lang="en-US" altLang="zh-CN" sz="2200" b="1" dirty="0"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 500 GeV </a:t>
            </a:r>
            <a:r>
              <a:rPr lang="zh-CN" altLang="zh-CN" sz="2200" b="1" dirty="0"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左右，</a:t>
            </a:r>
            <a:r>
              <a:rPr lang="zh-CN" altLang="zh-CN" sz="2200" b="1" u="sng" dirty="0">
                <a:solidFill>
                  <a:srgbClr val="0432FF"/>
                </a:solidFill>
                <a:highlight>
                  <a:srgbClr val="FFFF00"/>
                </a:highlight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达到了中期目标</a:t>
            </a:r>
            <a:r>
              <a:rPr lang="zh-CN" altLang="zh-CN" sz="2200" b="1" dirty="0"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。 预期</a:t>
            </a:r>
            <a:r>
              <a:rPr lang="zh-CN" altLang="en-US" sz="2200" b="1" dirty="0"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在</a:t>
            </a:r>
            <a:r>
              <a:rPr lang="en-US" altLang="zh-CN" sz="2200" b="1" dirty="0"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combine</a:t>
            </a:r>
            <a:r>
              <a:rPr lang="zh-CN" altLang="zh-CN" sz="2200" b="1" dirty="0"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更多</a:t>
            </a:r>
            <a:r>
              <a:rPr lang="en-US" altLang="zh-CN" sz="2200" b="1" dirty="0"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channel</a:t>
            </a:r>
            <a:r>
              <a:rPr lang="zh-CN" altLang="zh-CN" sz="2200" b="1" dirty="0"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以后可以达到最终的考核</a:t>
            </a:r>
            <a:r>
              <a:rPr lang="zh-CN" altLang="en-US" sz="2200" b="1" dirty="0"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指标（</a:t>
            </a:r>
            <a:r>
              <a:rPr lang="en-US" altLang="zh-CN" sz="2200" b="1" dirty="0"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gluino</a:t>
            </a:r>
            <a:r>
              <a:rPr lang="zh-CN" altLang="en-US" sz="2200" b="1" dirty="0"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排除扩展</a:t>
            </a:r>
            <a:r>
              <a:rPr lang="en-US" altLang="zh-CN" sz="2200" b="1" dirty="0"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 800</a:t>
            </a:r>
            <a:r>
              <a:rPr lang="zh-CN" altLang="en-US" sz="2200" b="1" dirty="0"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 </a:t>
            </a:r>
            <a:r>
              <a:rPr lang="en-US" altLang="zh-CN" sz="2200" b="1" dirty="0"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GeV</a:t>
            </a:r>
            <a:r>
              <a:rPr lang="zh-CN" altLang="en-US" sz="2200" b="1" dirty="0"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，</a:t>
            </a:r>
            <a:r>
              <a:rPr lang="en-US" altLang="zh-CN" sz="2200" b="1" dirty="0"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neutralino1</a:t>
            </a:r>
            <a:r>
              <a:rPr lang="zh-CN" altLang="en-US" sz="2200" b="1" dirty="0"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排除扩展</a:t>
            </a:r>
            <a:r>
              <a:rPr lang="en-US" altLang="zh-CN" sz="2200" b="1" dirty="0"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 500-600GeV</a:t>
            </a:r>
            <a:r>
              <a:rPr lang="zh-CN" altLang="en-US" sz="2200" b="1" dirty="0"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）</a:t>
            </a:r>
            <a:r>
              <a:rPr lang="zh-CN" altLang="zh-CN" sz="2200" b="1" dirty="0"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。</a:t>
            </a:r>
            <a:endParaRPr lang="en-US" altLang="zh-CN" sz="2200" b="1" dirty="0">
              <a:latin typeface="Arial" panose="020B0604020202020204" pitchFamily="34" charset="0"/>
              <a:ea typeface="Heiti SC Medium" pitchFamily="2" charset="-128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SzPct val="100000"/>
              <a:buFont typeface="Wingdings" charset="2"/>
              <a:buChar char="n"/>
            </a:pPr>
            <a:endParaRPr lang="en" altLang="zh-CN" sz="2200" b="1" dirty="0">
              <a:solidFill>
                <a:srgbClr val="CD287C"/>
              </a:solidFill>
              <a:latin typeface="Arial" panose="020B0604020202020204" pitchFamily="34" charset="0"/>
              <a:ea typeface="Heiti SC Medium" pitchFamily="2" charset="-128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617C231-AF0A-3C45-BFEC-008D12FF8913}"/>
              </a:ext>
            </a:extLst>
          </p:cNvPr>
          <p:cNvSpPr txBox="1">
            <a:spLocks/>
          </p:cNvSpPr>
          <p:nvPr/>
        </p:nvSpPr>
        <p:spPr>
          <a:xfrm>
            <a:off x="-3094" y="66193"/>
            <a:ext cx="9150188" cy="792088"/>
          </a:xfrm>
          <a:prstGeom prst="rect">
            <a:avLst/>
          </a:prstGeom>
          <a:solidFill>
            <a:srgbClr val="800000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4" algn="ctr">
              <a:spcBef>
                <a:spcPct val="0"/>
              </a:spcBef>
            </a:pPr>
            <a:r>
              <a:rPr lang="zh-CN" altLang="en-US" sz="3200" dirty="0">
                <a:solidFill>
                  <a:srgbClr val="FFFF00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 </a:t>
            </a:r>
            <a:r>
              <a:rPr lang="zh-CN" altLang="en-US" sz="3200" b="1" dirty="0">
                <a:solidFill>
                  <a:srgbClr val="FFFF00"/>
                </a:solidFill>
                <a:latin typeface="+mn-ea"/>
                <a:cs typeface="Lantinghei SC Demibold" charset="-122"/>
              </a:rPr>
              <a:t>分析三：</a:t>
            </a:r>
            <a:r>
              <a:rPr lang="zh-CN" altLang="en-US" sz="3200" b="1" dirty="0">
                <a:solidFill>
                  <a:srgbClr val="FFFF00"/>
                </a:solidFill>
                <a:latin typeface="+mn-ea"/>
                <a:cs typeface="Arial" panose="020B0604020202020204" pitchFamily="34" charset="0"/>
              </a:rPr>
              <a:t>同号两轻子和三轻子末态</a:t>
            </a:r>
            <a:r>
              <a:rPr lang="en-US" altLang="zh-CN" sz="3200" b="1" dirty="0">
                <a:solidFill>
                  <a:srgbClr val="FFFF00"/>
                </a:solidFill>
                <a:latin typeface="+mn-ea"/>
                <a:cs typeface="Arial" panose="020B0604020202020204" pitchFamily="34" charset="0"/>
              </a:rPr>
              <a:t> SUSY</a:t>
            </a:r>
            <a:r>
              <a:rPr lang="zh-CN" altLang="en-US" sz="3200" b="1" dirty="0">
                <a:solidFill>
                  <a:srgbClr val="FFFF00"/>
                </a:solidFill>
                <a:latin typeface="+mn-ea"/>
                <a:cs typeface="Arial" panose="020B0604020202020204" pitchFamily="34" charset="0"/>
              </a:rPr>
              <a:t>寻找（</a:t>
            </a:r>
            <a:r>
              <a:rPr lang="en-US" altLang="zh-CN" sz="3200" b="1" dirty="0">
                <a:solidFill>
                  <a:srgbClr val="FFFF00"/>
                </a:solidFill>
                <a:latin typeface="+mn-ea"/>
                <a:cs typeface="Arial" panose="020B0604020202020204" pitchFamily="34" charset="0"/>
              </a:rPr>
              <a:t>2</a:t>
            </a:r>
            <a:r>
              <a:rPr lang="zh-CN" altLang="en-US" sz="3200" b="1" dirty="0">
                <a:solidFill>
                  <a:srgbClr val="FFFF00"/>
                </a:solidFill>
                <a:latin typeface="+mn-ea"/>
                <a:cs typeface="Arial" panose="020B0604020202020204" pitchFamily="34" charset="0"/>
              </a:rPr>
              <a:t>）</a:t>
            </a:r>
            <a:endParaRPr lang="en-GB" altLang="zh-CN" sz="3200" b="1" dirty="0">
              <a:solidFill>
                <a:srgbClr val="FFFF00"/>
              </a:solidFill>
              <a:latin typeface="+mn-ea"/>
              <a:cs typeface="Lantinghei SC Demibold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2ED0BC7D-D7E3-1B4D-883B-313641EE28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1" r="-2"/>
          <a:stretch/>
        </p:blipFill>
        <p:spPr>
          <a:xfrm>
            <a:off x="4606774" y="1428322"/>
            <a:ext cx="2350386" cy="209839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A8A5857-1231-4143-B978-08B5A1A424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7" r="3510"/>
          <a:stretch/>
        </p:blipFill>
        <p:spPr>
          <a:xfrm>
            <a:off x="6800889" y="1428322"/>
            <a:ext cx="2343111" cy="209839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B7FA091-562B-C143-ABFB-4FA547A238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16" r="3773"/>
          <a:stretch/>
        </p:blipFill>
        <p:spPr>
          <a:xfrm>
            <a:off x="2552573" y="1466195"/>
            <a:ext cx="2081270" cy="209839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D36BC92-B789-694A-AFE0-EE6D2B9CF2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29" r="6374"/>
          <a:stretch/>
        </p:blipFill>
        <p:spPr>
          <a:xfrm>
            <a:off x="132187" y="1413398"/>
            <a:ext cx="2343111" cy="2120734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68BD3D3D-4E25-5E45-8E92-40B12CA1871C}"/>
              </a:ext>
            </a:extLst>
          </p:cNvPr>
          <p:cNvSpPr/>
          <p:nvPr/>
        </p:nvSpPr>
        <p:spPr>
          <a:xfrm>
            <a:off x="1562565" y="235795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gluino</a:t>
            </a:r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F78FFB83-9BA5-BC41-92DE-D5C10A9AD1B9}"/>
              </a:ext>
            </a:extLst>
          </p:cNvPr>
          <p:cNvSpPr/>
          <p:nvPr/>
        </p:nvSpPr>
        <p:spPr>
          <a:xfrm>
            <a:off x="7185430" y="1974637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sbottom</a:t>
            </a:r>
            <a:endParaRPr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61EC2CA-B108-0947-A5F5-2E64046D6A88}"/>
              </a:ext>
            </a:extLst>
          </p:cNvPr>
          <p:cNvSpPr/>
          <p:nvPr/>
        </p:nvSpPr>
        <p:spPr>
          <a:xfrm>
            <a:off x="5040038" y="2035504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stop</a:t>
            </a:r>
            <a:endParaRPr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B4E46DA-FD67-F149-9152-1944130919BA}"/>
              </a:ext>
            </a:extLst>
          </p:cNvPr>
          <p:cNvSpPr/>
          <p:nvPr/>
        </p:nvSpPr>
        <p:spPr>
          <a:xfrm>
            <a:off x="2926880" y="207619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gluino</a:t>
            </a:r>
            <a:endParaRPr lang="zh-CN" altLang="en-US" dirty="0"/>
          </a:p>
        </p:txBody>
      </p:sp>
      <p:sp>
        <p:nvSpPr>
          <p:cNvPr id="27" name="文本框 24">
            <a:extLst>
              <a:ext uri="{FF2B5EF4-FFF2-40B4-BE49-F238E27FC236}">
                <a16:creationId xmlns:a16="http://schemas.microsoft.com/office/drawing/2014/main" id="{68F63CA0-0AF5-E245-930F-E43C37C41F4F}"/>
              </a:ext>
            </a:extLst>
          </p:cNvPr>
          <p:cNvSpPr txBox="1"/>
          <p:nvPr/>
        </p:nvSpPr>
        <p:spPr>
          <a:xfrm>
            <a:off x="4143394" y="6242965"/>
            <a:ext cx="136820" cy="28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03FE1819-1243-2F47-B5FC-43E5B1046B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98" y="5250814"/>
            <a:ext cx="1758714" cy="144812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5A7490D-2CD3-A447-8A6B-99D7C966DB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38" y="5179847"/>
            <a:ext cx="1888668" cy="153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32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9878FE7-708B-424F-8631-EF80A9F4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7234-BCE8-FB4C-B858-974345FD731E}" type="slidenum">
              <a:rPr kumimoji="1" lang="zh-CN" altLang="en-US" smtClean="0"/>
              <a:pPr/>
              <a:t>15</a:t>
            </a:fld>
            <a:endParaRPr kumimoji="1" lang="zh-CN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33D1E0-2AC3-2340-85F1-532C1C649E98}"/>
              </a:ext>
            </a:extLst>
          </p:cNvPr>
          <p:cNvSpPr txBox="1">
            <a:spLocks/>
          </p:cNvSpPr>
          <p:nvPr/>
        </p:nvSpPr>
        <p:spPr>
          <a:xfrm>
            <a:off x="107504" y="2924944"/>
            <a:ext cx="8855902" cy="792088"/>
          </a:xfrm>
          <a:prstGeom prst="rect">
            <a:avLst/>
          </a:prstGeom>
          <a:solidFill>
            <a:srgbClr val="800000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4" algn="ctr">
              <a:spcBef>
                <a:spcPct val="0"/>
              </a:spcBef>
            </a:pPr>
            <a:r>
              <a:rPr lang="zh-CN" altLang="en-US" sz="3200" dirty="0">
                <a:solidFill>
                  <a:srgbClr val="FFFF00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 </a:t>
            </a:r>
            <a:r>
              <a:rPr lang="zh-CN" altLang="en-US" sz="4000" dirty="0">
                <a:solidFill>
                  <a:srgbClr val="FFFF00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任务书以外的研究内容</a:t>
            </a:r>
            <a:endParaRPr lang="en-GB" altLang="zh-CN" sz="3200" dirty="0">
              <a:solidFill>
                <a:srgbClr val="FFFF00"/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3191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矩形 23"/>
          <p:cNvSpPr>
            <a:spLocks noChangeArrowheads="1"/>
          </p:cNvSpPr>
          <p:nvPr/>
        </p:nvSpPr>
        <p:spPr bwMode="auto">
          <a:xfrm>
            <a:off x="261769" y="4655107"/>
            <a:ext cx="8655195" cy="213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 kumimoji="1">
                <a:solidFill>
                  <a:schemeClr val="tx1"/>
                </a:solidFill>
                <a:latin typeface="Candara" charset="0"/>
                <a:ea typeface="宋体" charset="-122"/>
              </a:defRPr>
            </a:lvl1pPr>
            <a:lvl2pPr marL="342900" indent="-342900" defTabSz="457200"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 kumimoji="1">
                <a:solidFill>
                  <a:schemeClr val="tx1"/>
                </a:solidFill>
                <a:latin typeface="Candara" charset="0"/>
                <a:ea typeface="宋体" charset="-122"/>
              </a:defRPr>
            </a:lvl2pPr>
            <a:lvl3pPr marL="1143000" indent="-228600" defTabSz="457200"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 kumimoji="1">
                <a:solidFill>
                  <a:schemeClr val="tx1"/>
                </a:solidFill>
                <a:latin typeface="Candara" charset="0"/>
                <a:ea typeface="宋体" charset="-122"/>
              </a:defRPr>
            </a:lvl3pPr>
            <a:lvl4pPr marL="1600200" indent="-228600" defTabSz="457200"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 kumimoji="1">
                <a:solidFill>
                  <a:schemeClr val="tx1"/>
                </a:solidFill>
                <a:latin typeface="Candara" charset="0"/>
                <a:ea typeface="宋体" charset="-122"/>
              </a:defRPr>
            </a:lvl4pPr>
            <a:lvl5pPr marL="2057400" indent="-228600" defTabSz="457200"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 kumimoji="1">
                <a:solidFill>
                  <a:schemeClr val="tx1"/>
                </a:solidFill>
                <a:latin typeface="Candara" charset="0"/>
                <a:ea typeface="宋体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 kumimoji="1">
                <a:solidFill>
                  <a:schemeClr val="tx1"/>
                </a:solidFill>
                <a:latin typeface="Candara" charset="0"/>
                <a:ea typeface="宋体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 kumimoji="1">
                <a:solidFill>
                  <a:schemeClr val="tx1"/>
                </a:solidFill>
                <a:latin typeface="Candara" charset="0"/>
                <a:ea typeface="宋体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 kumimoji="1">
                <a:solidFill>
                  <a:schemeClr val="tx1"/>
                </a:solidFill>
                <a:latin typeface="Candara" charset="0"/>
                <a:ea typeface="宋体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 kumimoji="1">
                <a:solidFill>
                  <a:schemeClr val="tx1"/>
                </a:solidFill>
                <a:latin typeface="Candara" charset="0"/>
                <a:ea typeface="宋体" charset="-122"/>
              </a:defRPr>
            </a:lvl9pPr>
          </a:lstStyle>
          <a:p>
            <a:pPr lvl="1" algn="just" eaLnBrk="1" hangingPunct="1">
              <a:spcBef>
                <a:spcPts val="300"/>
              </a:spcBef>
              <a:spcAft>
                <a:spcPts val="600"/>
              </a:spcAft>
              <a:buFont typeface="Wingdings" charset="2"/>
              <a:buChar char="n"/>
            </a:pPr>
            <a:r>
              <a:rPr lang="zh-CN" altLang="en-US" sz="2200" b="1" dirty="0">
                <a:solidFill>
                  <a:srgbClr val="000000"/>
                </a:solidFill>
                <a:latin typeface="Arial" charset="0"/>
                <a:ea typeface="黑体" charset="-122"/>
              </a:rPr>
              <a:t>由于</a:t>
            </a:r>
            <a:r>
              <a:rPr lang="en-US" altLang="zh-CN" sz="2200" b="1" dirty="0">
                <a:solidFill>
                  <a:srgbClr val="000000"/>
                </a:solidFill>
                <a:latin typeface="Arial" charset="0"/>
              </a:rPr>
              <a:t>stau</a:t>
            </a:r>
            <a:r>
              <a:rPr lang="zh-CN" altLang="en-US" sz="2200" b="1" dirty="0">
                <a:solidFill>
                  <a:srgbClr val="000000"/>
                </a:solidFill>
                <a:latin typeface="Arial" charset="0"/>
                <a:ea typeface="黑体" charset="-122"/>
              </a:rPr>
              <a:t>直接寻找的重要性，我们</a:t>
            </a:r>
            <a:r>
              <a:rPr lang="zh-CN" altLang="en-US" sz="2200" b="1" dirty="0">
                <a:solidFill>
                  <a:srgbClr val="0432FF"/>
                </a:solidFill>
                <a:latin typeface="Arial" charset="0"/>
                <a:ea typeface="黑体" charset="-122"/>
              </a:rPr>
              <a:t>迫切需要知道</a:t>
            </a:r>
            <a:r>
              <a:rPr lang="en-US" altLang="zh-CN" sz="2200" b="1" dirty="0">
                <a:solidFill>
                  <a:srgbClr val="0000FF"/>
                </a:solidFill>
                <a:latin typeface="Arial" charset="0"/>
                <a:ea typeface="黑体" charset="-122"/>
              </a:rPr>
              <a:t>HL-LHC</a:t>
            </a:r>
            <a:r>
              <a:rPr lang="zh-CN" altLang="en-US" sz="2200" b="1" dirty="0">
                <a:solidFill>
                  <a:srgbClr val="0000FF"/>
                </a:solidFill>
                <a:latin typeface="Arial" charset="0"/>
                <a:ea typeface="黑体" charset="-122"/>
              </a:rPr>
              <a:t>（</a:t>
            </a:r>
            <a:r>
              <a:rPr lang="en-US" altLang="zh-CN" sz="2200" b="1" dirty="0">
                <a:solidFill>
                  <a:srgbClr val="0000FF"/>
                </a:solidFill>
                <a:latin typeface="Arial" charset="0"/>
              </a:rPr>
              <a:t>14TeV 3000 fb</a:t>
            </a:r>
            <a:r>
              <a:rPr lang="en-US" altLang="zh-CN" sz="2200" b="1" baseline="30000" dirty="0">
                <a:solidFill>
                  <a:srgbClr val="0000FF"/>
                </a:solidFill>
                <a:latin typeface="Arial" charset="0"/>
              </a:rPr>
              <a:t>-1</a:t>
            </a:r>
            <a:r>
              <a:rPr lang="zh-CN" altLang="en-US" sz="2200" b="1" dirty="0">
                <a:solidFill>
                  <a:srgbClr val="0000FF"/>
                </a:solidFill>
                <a:latin typeface="Arial" charset="0"/>
                <a:ea typeface="黑体" charset="-122"/>
              </a:rPr>
              <a:t>）</a:t>
            </a:r>
            <a:r>
              <a:rPr lang="en-US" altLang="zh-CN" sz="2200" b="1" dirty="0">
                <a:solidFill>
                  <a:srgbClr val="0000FF"/>
                </a:solidFill>
                <a:latin typeface="Arial" charset="0"/>
              </a:rPr>
              <a:t>stau </a:t>
            </a:r>
            <a:r>
              <a:rPr lang="zh-CN" altLang="en-US" sz="2200" b="1" dirty="0">
                <a:solidFill>
                  <a:srgbClr val="0000FF"/>
                </a:solidFill>
                <a:latin typeface="Arial" charset="0"/>
                <a:ea typeface="黑体" charset="-122"/>
              </a:rPr>
              <a:t>直接寻找的</a:t>
            </a:r>
            <a:r>
              <a:rPr lang="en-US" altLang="zh-CN" sz="2200" b="1" dirty="0">
                <a:solidFill>
                  <a:srgbClr val="0000FF"/>
                </a:solidFill>
                <a:latin typeface="Arial" charset="0"/>
              </a:rPr>
              <a:t>sensitivity</a:t>
            </a:r>
          </a:p>
          <a:p>
            <a:pPr lvl="1" algn="just">
              <a:spcBef>
                <a:spcPts val="300"/>
              </a:spcBef>
              <a:spcAft>
                <a:spcPts val="600"/>
              </a:spcAft>
              <a:buFont typeface="Wingdings" charset="2"/>
              <a:buChar char="n"/>
            </a:pPr>
            <a:r>
              <a:rPr lang="zh-CN" altLang="en-US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charset="2"/>
              </a:rPr>
              <a:t>主导研究结果包含在</a:t>
            </a:r>
            <a:r>
              <a:rPr lang="en-US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charset="2"/>
              </a:rPr>
              <a:t> HL-LHC </a:t>
            </a:r>
            <a:r>
              <a:rPr lang="zh-CN" altLang="en-US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charset="2"/>
              </a:rPr>
              <a:t>黄皮书</a:t>
            </a:r>
            <a:r>
              <a:rPr lang="en-US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charset="2"/>
              </a:rPr>
              <a:t> </a:t>
            </a:r>
            <a:r>
              <a:rPr lang="nb-NO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charset="2"/>
              </a:rPr>
              <a:t>(</a:t>
            </a:r>
            <a:r>
              <a:rPr lang="nb-NO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arXiv:1812.07831</a:t>
            </a:r>
            <a:r>
              <a:rPr lang="en-US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charset="2"/>
              </a:rPr>
              <a:t>)</a:t>
            </a:r>
          </a:p>
          <a:p>
            <a:pPr lvl="1" algn="just" eaLnBrk="1" hangingPunct="1">
              <a:spcBef>
                <a:spcPts val="300"/>
              </a:spcBef>
              <a:spcAft>
                <a:spcPts val="600"/>
              </a:spcAft>
              <a:buFont typeface="Wingdings" charset="2"/>
              <a:buChar char="n"/>
            </a:pPr>
            <a:r>
              <a:rPr kumimoji="0" lang="en-US" altLang="zh-CN" sz="2200" b="1" dirty="0">
                <a:solidFill>
                  <a:srgbClr val="FF0000"/>
                </a:solidFill>
                <a:latin typeface="Arial" charset="0"/>
                <a:ea typeface="黑体" charset="-122"/>
              </a:rPr>
              <a:t>ATLAS</a:t>
            </a:r>
            <a:r>
              <a:rPr kumimoji="0" lang="zh-CN" altLang="en-US" sz="2200" b="1" dirty="0">
                <a:solidFill>
                  <a:srgbClr val="FF0000"/>
                </a:solidFill>
                <a:latin typeface="Arial" charset="0"/>
                <a:ea typeface="黑体" charset="-122"/>
              </a:rPr>
              <a:t>实验 比</a:t>
            </a:r>
            <a:r>
              <a:rPr kumimoji="0" lang="en-US" altLang="zh-CN" sz="2200" b="1" dirty="0">
                <a:solidFill>
                  <a:srgbClr val="FF0000"/>
                </a:solidFill>
                <a:latin typeface="Arial" charset="0"/>
                <a:ea typeface="黑体" charset="-122"/>
              </a:rPr>
              <a:t>CMS</a:t>
            </a:r>
            <a:r>
              <a:rPr kumimoji="0" lang="zh-CN" altLang="en-US" sz="2200" b="1" dirty="0">
                <a:solidFill>
                  <a:srgbClr val="FF0000"/>
                </a:solidFill>
                <a:latin typeface="Arial" charset="0"/>
                <a:ea typeface="黑体" charset="-122"/>
              </a:rPr>
              <a:t> 的信号发现</a:t>
            </a:r>
            <a:r>
              <a:rPr kumimoji="0" lang="en-US" altLang="zh-CN" sz="2200" b="1" dirty="0">
                <a:solidFill>
                  <a:srgbClr val="FF0000"/>
                </a:solidFill>
                <a:latin typeface="Arial" charset="0"/>
                <a:ea typeface="黑体" charset="-122"/>
              </a:rPr>
              <a:t>/</a:t>
            </a:r>
            <a:r>
              <a:rPr kumimoji="0" lang="zh-CN" altLang="en-US" sz="2200" b="1" dirty="0">
                <a:solidFill>
                  <a:srgbClr val="FF0000"/>
                </a:solidFill>
                <a:latin typeface="Arial" charset="0"/>
                <a:ea typeface="黑体" charset="-122"/>
              </a:rPr>
              <a:t>排除潜力有</a:t>
            </a:r>
            <a:r>
              <a:rPr kumimoji="0" lang="en-US" altLang="zh-CN" sz="2200" b="1" dirty="0">
                <a:solidFill>
                  <a:srgbClr val="FF0000"/>
                </a:solidFill>
                <a:latin typeface="Arial" charset="0"/>
                <a:ea typeface="黑体" charset="-122"/>
              </a:rPr>
              <a:t>50-80</a:t>
            </a:r>
            <a:r>
              <a:rPr kumimoji="0" lang="zh-CN" altLang="en-US" sz="2200" b="1" dirty="0">
                <a:solidFill>
                  <a:srgbClr val="FF0000"/>
                </a:solidFill>
                <a:latin typeface="Arial" charset="0"/>
                <a:ea typeface="黑体" charset="-122"/>
              </a:rPr>
              <a:t> </a:t>
            </a:r>
            <a:r>
              <a:rPr kumimoji="0" lang="en-US" altLang="zh-CN" sz="2200" b="1" dirty="0">
                <a:solidFill>
                  <a:srgbClr val="FF0000"/>
                </a:solidFill>
                <a:latin typeface="Arial" charset="0"/>
                <a:ea typeface="黑体" charset="-122"/>
              </a:rPr>
              <a:t>GeV</a:t>
            </a:r>
            <a:r>
              <a:rPr kumimoji="0" lang="zh-CN" altLang="en-US" sz="2200" b="1" dirty="0">
                <a:solidFill>
                  <a:srgbClr val="FF0000"/>
                </a:solidFill>
                <a:latin typeface="Arial" charset="0"/>
                <a:ea typeface="黑体" charset="-122"/>
              </a:rPr>
              <a:t>提高</a:t>
            </a:r>
            <a:endParaRPr kumimoji="0" lang="en-US" altLang="zh-CN" sz="2200" b="1" dirty="0">
              <a:solidFill>
                <a:srgbClr val="FF0000"/>
              </a:solidFill>
              <a:latin typeface="Arial" charset="0"/>
              <a:ea typeface="黑体" charset="-122"/>
            </a:endParaRPr>
          </a:p>
          <a:p>
            <a:pPr lvl="1" algn="just">
              <a:spcBef>
                <a:spcPts val="300"/>
              </a:spcBef>
              <a:spcAft>
                <a:spcPts val="600"/>
              </a:spcAft>
              <a:buFont typeface="Wingdings" charset="2"/>
              <a:buChar char="n"/>
            </a:pPr>
            <a:r>
              <a:rPr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pitchFamily="18" charset="2"/>
              </a:rPr>
              <a:t>高能所成员担任</a:t>
            </a:r>
            <a:r>
              <a:rPr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该分析的</a:t>
            </a:r>
            <a:r>
              <a:rPr lang="zh-CN" alt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负责人和文章编辑</a:t>
            </a:r>
            <a:r>
              <a:rPr lang="zh-CN" altLang="en-US" sz="2200" b="1" dirty="0"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，</a:t>
            </a:r>
            <a:r>
              <a:rPr lang="zh-CN" alt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做了主导贡献</a:t>
            </a:r>
            <a:endParaRPr lang="en-US" altLang="zh-CN" sz="2200" b="1" dirty="0">
              <a:solidFill>
                <a:srgbClr val="FF0000"/>
              </a:solidFill>
              <a:latin typeface="Arial" panose="020B0604020202020204" pitchFamily="34" charset="0"/>
              <a:ea typeface="Heiti SC Medium" pitchFamily="2" charset="-128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4" y="923968"/>
            <a:ext cx="4406373" cy="3177309"/>
          </a:xfrm>
          <a:prstGeom prst="rect">
            <a:avLst/>
          </a:prstGeom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911731" y="2127438"/>
            <a:ext cx="2722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ndara" charset="0"/>
                <a:ea typeface="宋体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ndara" charset="0"/>
                <a:ea typeface="宋体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ndara" charset="0"/>
                <a:ea typeface="宋体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ndara" charset="0"/>
                <a:ea typeface="宋体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ndara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Arial" charset="0"/>
                <a:ea typeface="黑体" charset="-122"/>
                <a:sym typeface="Symbol" charset="2"/>
              </a:rPr>
              <a:t>实线</a:t>
            </a:r>
            <a:r>
              <a:rPr lang="zh-CN" altLang="en-US" b="1" dirty="0">
                <a:solidFill>
                  <a:srgbClr val="FF0000"/>
                </a:solidFill>
                <a:latin typeface="Arial" charset="0"/>
                <a:ea typeface="黑体" charset="-122"/>
                <a:sym typeface="Symbol" charset="2"/>
              </a:rPr>
              <a:t>：</a:t>
            </a:r>
            <a:r>
              <a:rPr lang="en-US" altLang="zh-CN" sz="2000" b="1" dirty="0">
                <a:solidFill>
                  <a:srgbClr val="FF0000"/>
                </a:solidFill>
                <a:latin typeface="Arial" charset="0"/>
                <a:sym typeface="Symbol" charset="2"/>
              </a:rPr>
              <a:t>5σ discovery</a:t>
            </a:r>
          </a:p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Arial" charset="0"/>
                <a:ea typeface="黑体" charset="-122"/>
                <a:sym typeface="Symbol" charset="2"/>
              </a:rPr>
              <a:t>虚线：</a:t>
            </a:r>
            <a:r>
              <a:rPr lang="en-US" altLang="zh-CN" sz="2000" b="1" dirty="0">
                <a:solidFill>
                  <a:srgbClr val="FF0000"/>
                </a:solidFill>
                <a:latin typeface="Arial" charset="0"/>
                <a:sym typeface="Symbol" charset="2"/>
              </a:rPr>
              <a:t>95% exclusion</a:t>
            </a:r>
            <a:endParaRPr lang="zh-CN" altLang="en-US" sz="2000" dirty="0"/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657348" y="3861048"/>
            <a:ext cx="34469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kumimoji="0" lang="zh-CN" altLang="en-US" sz="2000" b="1" dirty="0">
                <a:solidFill>
                  <a:srgbClr val="009193"/>
                </a:solidFill>
                <a:latin typeface="SimHei" charset="-122"/>
                <a:ea typeface="SimHei" charset="-122"/>
                <a:cs typeface="SimHei" charset="-122"/>
              </a:rPr>
              <a:t>发现</a:t>
            </a:r>
            <a:r>
              <a:rPr kumimoji="0" lang="zh-CN" altLang="en-US" sz="2000" b="1" dirty="0">
                <a:solidFill>
                  <a:srgbClr val="009193"/>
                </a:solidFill>
                <a:latin typeface="Arial" charset="0"/>
                <a:ea typeface="Arial" charset="0"/>
                <a:cs typeface="Arial" charset="0"/>
              </a:rPr>
              <a:t>：</a:t>
            </a:r>
            <a:r>
              <a:rPr kumimoji="0" lang="en-US" altLang="zh-CN" sz="2000" b="1" dirty="0">
                <a:solidFill>
                  <a:srgbClr val="009193"/>
                </a:solidFill>
                <a:latin typeface="Arial" charset="0"/>
                <a:ea typeface="Arial" charset="0"/>
                <a:cs typeface="Arial" charset="0"/>
              </a:rPr>
              <a:t>m(Stau)</a:t>
            </a:r>
            <a:r>
              <a:rPr kumimoji="0" lang="zh-CN" altLang="en-US" sz="2000" b="1" dirty="0">
                <a:solidFill>
                  <a:srgbClr val="00919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altLang="zh-CN" sz="2000" b="1" dirty="0">
                <a:solidFill>
                  <a:srgbClr val="009193"/>
                </a:solidFill>
                <a:latin typeface="Arial" charset="0"/>
                <a:ea typeface="Arial" charset="0"/>
                <a:cs typeface="Arial" charset="0"/>
              </a:rPr>
              <a:t>&lt; 530 GeV</a:t>
            </a:r>
          </a:p>
          <a:p>
            <a:r>
              <a:rPr kumimoji="0" lang="zh-CN" altLang="en-US" sz="2000" b="1" dirty="0">
                <a:solidFill>
                  <a:srgbClr val="009193"/>
                </a:solidFill>
                <a:latin typeface="SimHei" charset="-122"/>
                <a:ea typeface="SimHei" charset="-122"/>
                <a:cs typeface="SimHei" charset="-122"/>
              </a:rPr>
              <a:t>排除</a:t>
            </a:r>
            <a:r>
              <a:rPr lang="zh-CN" altLang="en-US" sz="2000" b="1" dirty="0">
                <a:solidFill>
                  <a:srgbClr val="009193"/>
                </a:solidFill>
                <a:latin typeface="Arial" charset="0"/>
                <a:ea typeface="Arial" charset="0"/>
                <a:cs typeface="Arial" charset="0"/>
              </a:rPr>
              <a:t>：</a:t>
            </a:r>
            <a:r>
              <a:rPr kumimoji="0" lang="en-US" altLang="zh-CN" sz="2000" b="1" dirty="0">
                <a:solidFill>
                  <a:srgbClr val="009193"/>
                </a:solidFill>
                <a:latin typeface="Arial" charset="0"/>
                <a:ea typeface="Arial" charset="0"/>
                <a:cs typeface="Arial" charset="0"/>
              </a:rPr>
              <a:t>m(stau) &lt; 730 GeV</a:t>
            </a:r>
            <a:endParaRPr kumimoji="0" lang="zh-CN" altLang="en-US" sz="2000" b="1" dirty="0">
              <a:solidFill>
                <a:srgbClr val="00919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382" y="1001846"/>
            <a:ext cx="4536281" cy="2974066"/>
          </a:xfrm>
          <a:prstGeom prst="rect">
            <a:avLst/>
          </a:prstGeom>
        </p:spPr>
      </p:pic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5228698" y="3861048"/>
            <a:ext cx="34469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kumimoji="0" lang="zh-CN" altLang="en-US" sz="2000" b="1" dirty="0">
                <a:solidFill>
                  <a:srgbClr val="009193"/>
                </a:solidFill>
                <a:latin typeface="SimHei" charset="-122"/>
                <a:ea typeface="SimHei" charset="-122"/>
                <a:cs typeface="SimHei" charset="-122"/>
              </a:rPr>
              <a:t>发现</a:t>
            </a:r>
            <a:r>
              <a:rPr kumimoji="0" lang="zh-CN" altLang="en-US" sz="2000" b="1" dirty="0">
                <a:solidFill>
                  <a:srgbClr val="009193"/>
                </a:solidFill>
                <a:latin typeface="Arial" charset="0"/>
                <a:ea typeface="Arial" charset="0"/>
                <a:cs typeface="Arial" charset="0"/>
              </a:rPr>
              <a:t>：</a:t>
            </a:r>
            <a:r>
              <a:rPr kumimoji="0" lang="en-US" altLang="zh-CN" sz="2000" b="1" dirty="0">
                <a:solidFill>
                  <a:srgbClr val="009193"/>
                </a:solidFill>
                <a:latin typeface="Arial" charset="0"/>
                <a:ea typeface="Arial" charset="0"/>
                <a:cs typeface="Arial" charset="0"/>
              </a:rPr>
              <a:t>m(Stau)</a:t>
            </a:r>
            <a:r>
              <a:rPr kumimoji="0" lang="zh-CN" altLang="en-US" sz="2000" b="1" dirty="0">
                <a:solidFill>
                  <a:srgbClr val="00919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altLang="zh-CN" sz="2000" b="1" dirty="0">
                <a:solidFill>
                  <a:srgbClr val="009193"/>
                </a:solidFill>
                <a:latin typeface="Arial" charset="0"/>
                <a:ea typeface="Arial" charset="0"/>
                <a:cs typeface="Arial" charset="0"/>
              </a:rPr>
              <a:t>&lt; 470 GeV</a:t>
            </a:r>
          </a:p>
          <a:p>
            <a:r>
              <a:rPr kumimoji="0" lang="zh-CN" altLang="en-US" sz="2000" b="1" dirty="0">
                <a:solidFill>
                  <a:srgbClr val="009193"/>
                </a:solidFill>
                <a:latin typeface="SimHei" charset="-122"/>
                <a:ea typeface="SimHei" charset="-122"/>
                <a:cs typeface="SimHei" charset="-122"/>
              </a:rPr>
              <a:t>排除</a:t>
            </a:r>
            <a:r>
              <a:rPr lang="zh-CN" altLang="en-US" sz="2000" b="1" dirty="0">
                <a:solidFill>
                  <a:srgbClr val="009193"/>
                </a:solidFill>
                <a:latin typeface="Arial" charset="0"/>
                <a:ea typeface="Arial" charset="0"/>
                <a:cs typeface="Arial" charset="0"/>
              </a:rPr>
              <a:t>：</a:t>
            </a:r>
            <a:r>
              <a:rPr kumimoji="0" lang="en-US" altLang="zh-CN" sz="2000" b="1" dirty="0">
                <a:solidFill>
                  <a:srgbClr val="009193"/>
                </a:solidFill>
                <a:latin typeface="Arial" charset="0"/>
                <a:ea typeface="Arial" charset="0"/>
                <a:cs typeface="Arial" charset="0"/>
              </a:rPr>
              <a:t>m(stau) &lt; </a:t>
            </a:r>
            <a:r>
              <a:rPr lang="en-US" altLang="zh-CN" sz="2000" b="1" dirty="0">
                <a:solidFill>
                  <a:srgbClr val="009193"/>
                </a:solidFill>
                <a:latin typeface="Arial" charset="0"/>
                <a:ea typeface="Arial" charset="0"/>
                <a:cs typeface="Arial" charset="0"/>
              </a:rPr>
              <a:t>65</a:t>
            </a:r>
            <a:r>
              <a:rPr kumimoji="0" lang="en-US" altLang="zh-CN" sz="2000" b="1" dirty="0">
                <a:solidFill>
                  <a:srgbClr val="009193"/>
                </a:solidFill>
                <a:latin typeface="Arial" charset="0"/>
                <a:ea typeface="Arial" charset="0"/>
                <a:cs typeface="Arial" charset="0"/>
              </a:rPr>
              <a:t>0 GeV</a:t>
            </a:r>
            <a:endParaRPr kumimoji="0" lang="zh-CN" altLang="en-US" sz="2000" b="1" dirty="0">
              <a:solidFill>
                <a:srgbClr val="00919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83951" y="1496375"/>
            <a:ext cx="937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613FD"/>
                </a:solidFill>
                <a:latin typeface="Arial" charset="0"/>
              </a:rPr>
              <a:t>ATLAS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5304378" y="1681041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613FD"/>
                </a:solidFill>
                <a:latin typeface="Arial" charset="0"/>
              </a:rPr>
              <a:t>CMS</a:t>
            </a:r>
            <a:endParaRPr lang="zh-CN" alt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B4C78A2-370E-CA40-96A7-27E1708D801A}"/>
              </a:ext>
            </a:extLst>
          </p:cNvPr>
          <p:cNvSpPr txBox="1">
            <a:spLocks/>
          </p:cNvSpPr>
          <p:nvPr/>
        </p:nvSpPr>
        <p:spPr>
          <a:xfrm>
            <a:off x="-39525" y="-2347"/>
            <a:ext cx="9150188" cy="792088"/>
          </a:xfrm>
          <a:prstGeom prst="rect">
            <a:avLst/>
          </a:prstGeom>
          <a:solidFill>
            <a:srgbClr val="800000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4" algn="ctr">
              <a:spcBef>
                <a:spcPct val="0"/>
              </a:spcBef>
            </a:pPr>
            <a:r>
              <a:rPr lang="en-US" altLang="zh-CN" sz="3200" b="1" dirty="0">
                <a:solidFill>
                  <a:srgbClr val="FFFF00"/>
                </a:solidFill>
                <a:latin typeface="+mn-ea"/>
                <a:cs typeface="Arial" panose="020B0604020202020204" pitchFamily="34" charset="0"/>
              </a:rPr>
              <a:t>stau</a:t>
            </a:r>
            <a:r>
              <a:rPr lang="zh-CN" altLang="en-US" sz="3200" b="1" dirty="0">
                <a:solidFill>
                  <a:srgbClr val="FFFF00"/>
                </a:solidFill>
                <a:latin typeface="+mn-ea"/>
                <a:cs typeface="Arial" panose="020B0604020202020204" pitchFamily="34" charset="0"/>
              </a:rPr>
              <a:t>粒子升级敏感度研究</a:t>
            </a:r>
            <a:endParaRPr lang="zh-CN" altLang="en-US" sz="3200" dirty="0">
              <a:latin typeface="+mn-ea"/>
            </a:endParaRPr>
          </a:p>
        </p:txBody>
      </p:sp>
      <p:sp>
        <p:nvSpPr>
          <p:cNvPr id="12" name="幻灯片编号占位符 2">
            <a:extLst>
              <a:ext uri="{FF2B5EF4-FFF2-40B4-BE49-F238E27FC236}">
                <a16:creationId xmlns:a16="http://schemas.microsoft.com/office/drawing/2014/main" id="{9AD31BA8-9763-F948-B389-C54F2A402C16}"/>
              </a:ext>
            </a:extLst>
          </p:cNvPr>
          <p:cNvSpPr txBox="1">
            <a:spLocks/>
          </p:cNvSpPr>
          <p:nvPr/>
        </p:nvSpPr>
        <p:spPr>
          <a:xfrm>
            <a:off x="8028384" y="6307790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100" b="1" kern="1200" spc="-7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6D6730D-E3D9-1147-9DCA-7B6E8AD5EB3F}" type="slidenum">
              <a:rPr lang="zh-CN" altLang="en-US" smtClean="0"/>
              <a:pPr algn="r">
                <a:defRPr/>
              </a:pPr>
              <a:t>16</a:t>
            </a:fld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561C308-F918-774E-AA24-D6F54D5E115E}"/>
              </a:ext>
            </a:extLst>
          </p:cNvPr>
          <p:cNvSpPr/>
          <p:nvPr/>
        </p:nvSpPr>
        <p:spPr>
          <a:xfrm>
            <a:off x="1763688" y="856063"/>
            <a:ext cx="2937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u="sng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ATL-PHYS-PUB-</a:t>
            </a:r>
            <a:r>
              <a:rPr lang="zh-CN" altLang="zh-CN" b="1" u="sng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2018-048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4012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幻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8028384" y="6307790"/>
            <a:ext cx="876300" cy="2921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defRPr/>
            </a:pPr>
            <a:fld id="{66D6730D-E3D9-1147-9DCA-7B6E8AD5EB3F}" type="slidenum">
              <a:rPr lang="zh-CN" altLang="en-US" smtClean="0"/>
              <a:pPr algn="r">
                <a:defRPr/>
              </a:pPr>
              <a:t>17</a:t>
            </a:fld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953147" y="41350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613FD"/>
                </a:solidFill>
                <a:latin typeface="Arial" charset="0"/>
              </a:rPr>
              <a:t>Run-2</a:t>
            </a:r>
            <a:endParaRPr lang="zh-CN" altLang="en-US" sz="28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1B42221-85A6-924B-B263-E23626D928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r="5539"/>
          <a:stretch/>
        </p:blipFill>
        <p:spPr>
          <a:xfrm>
            <a:off x="3779912" y="4135304"/>
            <a:ext cx="3099138" cy="265112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E8EC0D9-D03A-7843-A673-D3F968BAA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09" y="4365104"/>
            <a:ext cx="2228866" cy="1808030"/>
          </a:xfrm>
          <a:prstGeom prst="rect">
            <a:avLst/>
          </a:prstGeom>
        </p:spPr>
      </p:pic>
      <p:sp>
        <p:nvSpPr>
          <p:cNvPr id="14" name="矩形 2">
            <a:extLst>
              <a:ext uri="{FF2B5EF4-FFF2-40B4-BE49-F238E27FC236}">
                <a16:creationId xmlns:a16="http://schemas.microsoft.com/office/drawing/2014/main" id="{F60A527D-5241-8A46-9A81-5BFC7DF5F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97" y="987444"/>
            <a:ext cx="8691372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SzPct val="100000"/>
              <a:buFont typeface="Wingdings" charset="0"/>
              <a:buChar char="n"/>
            </a:pPr>
            <a:r>
              <a:rPr lang="zh-CN" altLang="en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新增</a:t>
            </a:r>
            <a:r>
              <a:rPr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热门分析：通过</a:t>
            </a:r>
            <a:r>
              <a:rPr lang="en-US" altLang="zh-CN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wh</a:t>
            </a:r>
            <a:r>
              <a:rPr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（</a:t>
            </a:r>
            <a:r>
              <a:rPr lang="en-US" altLang="zh-CN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1lbb</a:t>
            </a:r>
            <a:r>
              <a:rPr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末态）来寻找</a:t>
            </a:r>
            <a:r>
              <a:rPr lang="en-US" altLang="zh-CN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gaugino</a:t>
            </a:r>
            <a:r>
              <a:rPr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粒子</a:t>
            </a:r>
            <a:endParaRPr lang="en" altLang="zh-CN" sz="2200" b="1" dirty="0">
              <a:solidFill>
                <a:srgbClr val="000000"/>
              </a:solidFill>
              <a:latin typeface="Arial" panose="020B0604020202020204" pitchFamily="34" charset="0"/>
              <a:ea typeface="Heiti SC Medium" pitchFamily="2" charset="-128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SzPct val="100000"/>
              <a:buFont typeface="Wingdings" charset="0"/>
              <a:buChar char="n"/>
            </a:pPr>
            <a:r>
              <a:rPr kumimoji="0" lang="en-US" altLang="zh-CN" sz="2200" b="1" dirty="0">
                <a:solidFill>
                  <a:srgbClr val="0000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Higgs</a:t>
            </a:r>
            <a:r>
              <a:rPr kumimoji="0" lang="zh-CN" alt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发现后，与</a:t>
            </a:r>
            <a:r>
              <a:rPr kumimoji="0" lang="en-US" altLang="zh-CN" sz="2200" b="1" dirty="0">
                <a:solidFill>
                  <a:srgbClr val="0000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higgs</a:t>
            </a:r>
            <a:r>
              <a:rPr lang="zh-CN" alt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相关的</a:t>
            </a:r>
            <a:r>
              <a:rPr lang="en-US" altLang="zh-CN" sz="2200" b="1" dirty="0">
                <a:solidFill>
                  <a:srgbClr val="0000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SUSY</a:t>
            </a:r>
            <a:r>
              <a:rPr lang="zh-CN" alt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研究比较热门，末态含一轻子可有效压低</a:t>
            </a:r>
            <a:r>
              <a:rPr lang="en-US" altLang="zh-CN" sz="2200" b="1" dirty="0">
                <a:solidFill>
                  <a:srgbClr val="0000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QCD</a:t>
            </a:r>
            <a:r>
              <a:rPr lang="zh-CN" alt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本底，而且</a:t>
            </a:r>
            <a:r>
              <a:rPr lang="en-US" altLang="zh-CN" sz="2200" b="1" dirty="0">
                <a:solidFill>
                  <a:srgbClr val="0000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H</a:t>
            </a:r>
            <a:r>
              <a:rPr lang="en-US" altLang="zh-CN" sz="2200" b="1" dirty="0">
                <a:solidFill>
                  <a:srgbClr val="0000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Wingdings" pitchFamily="2" charset="2"/>
              </a:rPr>
              <a:t>bb</a:t>
            </a:r>
            <a:r>
              <a:rPr lang="zh-CN" alt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Wingdings" pitchFamily="2" charset="2"/>
              </a:rPr>
              <a:t>的分支比较大，信号灵敏度较高</a:t>
            </a:r>
            <a:endParaRPr kumimoji="0" lang="en-US" altLang="zh-CN" sz="2200" b="1" dirty="0">
              <a:solidFill>
                <a:srgbClr val="0000FF"/>
              </a:solidFill>
              <a:latin typeface="Arial" panose="020B0604020202020204" pitchFamily="34" charset="0"/>
              <a:ea typeface="Heiti SC Medium" pitchFamily="2" charset="-128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SzPct val="100000"/>
              <a:buFont typeface="Wingdings" charset="2"/>
              <a:buChar char="n"/>
            </a:pPr>
            <a:r>
              <a:rPr lang="en-US" altLang="zh-CN" sz="2200" b="1" dirty="0">
                <a:solidFill>
                  <a:srgbClr val="CD287C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pitchFamily="18" charset="2"/>
              </a:rPr>
              <a:t>95%</a:t>
            </a:r>
            <a:r>
              <a:rPr lang="zh-CN" altLang="en-US" sz="2200" b="1" dirty="0">
                <a:solidFill>
                  <a:srgbClr val="CD287C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pitchFamily="18" charset="2"/>
              </a:rPr>
              <a:t>置信度下 </a:t>
            </a:r>
            <a:r>
              <a:rPr lang="en" altLang="zh-CN" sz="2200" b="1" dirty="0">
                <a:solidFill>
                  <a:srgbClr val="CD287C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pitchFamily="18" charset="2"/>
              </a:rPr>
              <a:t>740 GeV</a:t>
            </a:r>
            <a:r>
              <a:rPr lang="zh-CN" altLang="en" sz="2200" b="1" dirty="0">
                <a:solidFill>
                  <a:srgbClr val="CD287C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pitchFamily="18" charset="2"/>
              </a:rPr>
              <a:t>以下</a:t>
            </a:r>
            <a:r>
              <a:rPr lang="zh-CN" altLang="en-US" sz="2200" b="1" dirty="0">
                <a:solidFill>
                  <a:srgbClr val="CD287C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pitchFamily="18" charset="2"/>
              </a:rPr>
              <a:t>的</a:t>
            </a:r>
            <a:r>
              <a:rPr lang="en" altLang="zh-CN" sz="2200" b="1" dirty="0">
                <a:solidFill>
                  <a:srgbClr val="CD287C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pitchFamily="18" charset="2"/>
              </a:rPr>
              <a:t> gaugino</a:t>
            </a:r>
            <a:r>
              <a:rPr lang="zh-CN" altLang="en" sz="2200" b="1" dirty="0">
                <a:solidFill>
                  <a:srgbClr val="CD287C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pitchFamily="18" charset="2"/>
              </a:rPr>
              <a:t>粒子</a:t>
            </a:r>
            <a:r>
              <a:rPr lang="zh-CN" altLang="en-US" sz="2200" b="1" dirty="0">
                <a:solidFill>
                  <a:srgbClr val="CD287C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pitchFamily="18" charset="2"/>
              </a:rPr>
              <a:t>基本被排除</a:t>
            </a:r>
            <a:endParaRPr lang="en" altLang="zh-CN" sz="2200" b="1" dirty="0">
              <a:solidFill>
                <a:srgbClr val="CD287C"/>
              </a:solidFill>
              <a:latin typeface="Arial" panose="020B0604020202020204" pitchFamily="34" charset="0"/>
              <a:ea typeface="Heiti SC Medium" pitchFamily="2" charset="-128"/>
              <a:cs typeface="Arial" panose="020B0604020202020204" pitchFamily="34" charset="0"/>
              <a:sym typeface="Symbol" pitchFamily="18" charset="2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SzPct val="100000"/>
              <a:buFont typeface="Wingdings" charset="2"/>
              <a:buChar char="n"/>
            </a:pPr>
            <a:r>
              <a:rPr lang="zh-CN" altLang="en-US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文章已发表在</a:t>
            </a:r>
            <a:r>
              <a:rPr lang="en-US" altLang="zh-CN" sz="2200" b="1" u="sng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Eur. Phys. J. C 80 (2020) 691</a:t>
            </a:r>
            <a:r>
              <a:rPr lang="zh-CN" altLang="en-US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，并在</a:t>
            </a:r>
            <a:r>
              <a:rPr lang="en-US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SUSY2019</a:t>
            </a:r>
            <a:r>
              <a:rPr lang="zh-CN" altLang="en-US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作为亮点报告</a:t>
            </a:r>
            <a:r>
              <a:rPr lang="en-US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 (</a:t>
            </a:r>
            <a:r>
              <a:rPr lang="en-US" altLang="zh-CN" sz="2200" b="1" u="sng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ATLAS-CONF-2019-031</a:t>
            </a:r>
            <a:r>
              <a:rPr lang="en-US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SzPct val="100000"/>
              <a:buFont typeface="Wingdings" charset="2"/>
              <a:buChar char="n"/>
            </a:pPr>
            <a:r>
              <a:rPr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  <a:sym typeface="Symbol" pitchFamily="18" charset="2"/>
              </a:rPr>
              <a:t>高能所成员担任</a:t>
            </a:r>
            <a:r>
              <a:rPr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该分析的</a:t>
            </a:r>
            <a:r>
              <a:rPr lang="zh-CN" alt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负责人和文章编辑</a:t>
            </a:r>
            <a:r>
              <a:rPr lang="zh-CN" altLang="en-US" sz="2200" b="1" dirty="0"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，</a:t>
            </a:r>
            <a:r>
              <a:rPr lang="zh-CN" alt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做了主导贡献</a:t>
            </a:r>
            <a:endParaRPr lang="en-US" altLang="zh-CN" sz="2200" b="1" dirty="0">
              <a:solidFill>
                <a:srgbClr val="FF0000"/>
              </a:solidFill>
              <a:latin typeface="Arial" panose="020B0604020202020204" pitchFamily="34" charset="0"/>
              <a:ea typeface="Heiti SC Medium" pitchFamily="2" charset="-128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617C231-AF0A-3C45-BFEC-008D12FF8913}"/>
              </a:ext>
            </a:extLst>
          </p:cNvPr>
          <p:cNvSpPr txBox="1">
            <a:spLocks/>
          </p:cNvSpPr>
          <p:nvPr/>
        </p:nvSpPr>
        <p:spPr>
          <a:xfrm>
            <a:off x="-3094" y="-27384"/>
            <a:ext cx="9150188" cy="792088"/>
          </a:xfrm>
          <a:prstGeom prst="rect">
            <a:avLst/>
          </a:prstGeom>
          <a:solidFill>
            <a:srgbClr val="800000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4" algn="ctr">
              <a:spcBef>
                <a:spcPct val="0"/>
              </a:spcBef>
            </a:pPr>
            <a:r>
              <a:rPr lang="zh-CN" altLang="en-US" sz="3200" b="1" dirty="0">
                <a:solidFill>
                  <a:srgbClr val="FFFF00"/>
                </a:solidFill>
                <a:latin typeface="+mn-ea"/>
                <a:cs typeface="Arial" panose="020B0604020202020204" pitchFamily="34" charset="0"/>
              </a:rPr>
              <a:t>单轻子末态</a:t>
            </a:r>
            <a:r>
              <a:rPr lang="en-US" altLang="zh-CN" sz="3200" b="1" dirty="0">
                <a:solidFill>
                  <a:srgbClr val="FFFF00"/>
                </a:solidFill>
                <a:latin typeface="+mn-ea"/>
                <a:cs typeface="Arial" panose="020B0604020202020204" pitchFamily="34" charset="0"/>
              </a:rPr>
              <a:t> gaugino</a:t>
            </a:r>
            <a:r>
              <a:rPr lang="zh-CN" altLang="en-US" sz="3200" b="1" dirty="0">
                <a:solidFill>
                  <a:srgbClr val="FFFF00"/>
                </a:solidFill>
                <a:latin typeface="+mn-ea"/>
                <a:cs typeface="Arial" pitchFamily="34" charset="0"/>
              </a:rPr>
              <a:t>粒子寻找 </a:t>
            </a:r>
            <a:endParaRPr lang="en-GB" altLang="zh-CN" sz="3200" dirty="0">
              <a:solidFill>
                <a:srgbClr val="FFFF00"/>
              </a:solidFill>
              <a:latin typeface="+mn-ea"/>
              <a:cs typeface="Lantinghei SC Demibold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303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幻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8028384" y="6307790"/>
            <a:ext cx="876300" cy="2921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defRPr/>
            </a:pPr>
            <a:fld id="{66D6730D-E3D9-1147-9DCA-7B6E8AD5EB3F}" type="slidenum">
              <a:rPr lang="zh-CN" altLang="en-US" smtClean="0"/>
              <a:pPr algn="r">
                <a:defRPr/>
              </a:pPr>
              <a:t>18</a:t>
            </a:fld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953147" y="41350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613FD"/>
                </a:solidFill>
                <a:latin typeface="Arial" charset="0"/>
              </a:rPr>
              <a:t>Run-2</a:t>
            </a:r>
            <a:endParaRPr lang="zh-CN" altLang="en-US" sz="2800" dirty="0"/>
          </a:p>
        </p:txBody>
      </p:sp>
      <p:sp>
        <p:nvSpPr>
          <p:cNvPr id="14" name="矩形 2">
            <a:extLst>
              <a:ext uri="{FF2B5EF4-FFF2-40B4-BE49-F238E27FC236}">
                <a16:creationId xmlns:a16="http://schemas.microsoft.com/office/drawing/2014/main" id="{F60A527D-5241-8A46-9A81-5BFC7DF5F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540" y="2060848"/>
            <a:ext cx="8280920" cy="185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charset="2"/>
              <a:buChar char="n"/>
            </a:pPr>
            <a:r>
              <a:rPr lang="zh-CN" altLang="en-US" sz="2800" b="1" dirty="0">
                <a:solidFill>
                  <a:srgbClr val="0000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  <a:cs typeface="Arial" panose="020B0604020202020204" pitchFamily="34" charset="0"/>
                <a:sym typeface="Symbol" pitchFamily="18" charset="2"/>
              </a:rPr>
              <a:t> 发表期刊文章和</a:t>
            </a:r>
            <a:r>
              <a:rPr lang="en-US" altLang="zh-CN" sz="2800" b="1" dirty="0">
                <a:solidFill>
                  <a:srgbClr val="0000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  <a:cs typeface="Arial" panose="020B0604020202020204" pitchFamily="34" charset="0"/>
                <a:sym typeface="Symbol" pitchFamily="18" charset="2"/>
              </a:rPr>
              <a:t>ATLAS-CONF-NOTE</a:t>
            </a:r>
            <a:r>
              <a:rPr lang="zh-CN" altLang="en-US" sz="2800" b="1" dirty="0">
                <a:solidFill>
                  <a:srgbClr val="0000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  <a:cs typeface="Arial" panose="020B0604020202020204" pitchFamily="34" charset="0"/>
                <a:sym typeface="Symbol" pitchFamily="18" charset="2"/>
              </a:rPr>
              <a:t>11</a:t>
            </a:r>
            <a:r>
              <a:rPr lang="zh-CN" altLang="en-US" sz="2800" b="1" dirty="0">
                <a:solidFill>
                  <a:srgbClr val="0000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  <a:cs typeface="Arial" panose="020B0604020202020204" pitchFamily="34" charset="0"/>
                <a:sym typeface="Symbol" pitchFamily="18" charset="2"/>
              </a:rPr>
              <a:t>篇</a:t>
            </a:r>
            <a:endParaRPr lang="en-US" altLang="zh-CN" sz="2800" b="1" dirty="0">
              <a:solidFill>
                <a:srgbClr val="000000"/>
              </a:solidFill>
              <a:latin typeface="LANTINGHEI SC DEMIBOLD" panose="02000000000000000000" pitchFamily="2" charset="-122"/>
              <a:ea typeface="LANTINGHEI SC DEMIBOLD" panose="02000000000000000000" pitchFamily="2" charset="-122"/>
              <a:cs typeface="Arial" panose="020B0604020202020204" pitchFamily="34" charset="0"/>
              <a:sym typeface="Symbol" pitchFamily="18" charset="2"/>
            </a:endParaRPr>
          </a:p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charset="2"/>
              <a:buChar char="n"/>
            </a:pPr>
            <a:r>
              <a:rPr lang="zh-CN" altLang="en-US" sz="2800" b="1" dirty="0">
                <a:solidFill>
                  <a:srgbClr val="0000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  <a:cs typeface="Arial" panose="020B0604020202020204" pitchFamily="34" charset="0"/>
                <a:sym typeface="Symbol" pitchFamily="18" charset="2"/>
              </a:rPr>
              <a:t> 国际会议报告</a:t>
            </a:r>
            <a:r>
              <a:rPr lang="en-US" altLang="zh-CN" sz="2800" b="1" dirty="0">
                <a:solidFill>
                  <a:srgbClr val="0000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  <a:cs typeface="Arial" panose="020B0604020202020204" pitchFamily="34" charset="0"/>
                <a:sym typeface="Symbol" pitchFamily="18" charset="2"/>
              </a:rPr>
              <a:t>16</a:t>
            </a:r>
            <a:r>
              <a:rPr lang="zh-CN" altLang="en-US" sz="2800" b="1" dirty="0">
                <a:solidFill>
                  <a:srgbClr val="0000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  <a:cs typeface="Arial" panose="020B0604020202020204" pitchFamily="34" charset="0"/>
                <a:sym typeface="Symbol" pitchFamily="18" charset="2"/>
              </a:rPr>
              <a:t>个</a:t>
            </a:r>
            <a:endParaRPr lang="en-US" altLang="zh-CN" sz="2800" b="1" dirty="0">
              <a:solidFill>
                <a:srgbClr val="000000"/>
              </a:solidFill>
              <a:latin typeface="LANTINGHEI SC DEMIBOLD" panose="02000000000000000000" pitchFamily="2" charset="-122"/>
              <a:ea typeface="LANTINGHEI SC DEMIBOLD" panose="02000000000000000000" pitchFamily="2" charset="-122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617C231-AF0A-3C45-BFEC-008D12FF8913}"/>
              </a:ext>
            </a:extLst>
          </p:cNvPr>
          <p:cNvSpPr txBox="1">
            <a:spLocks/>
          </p:cNvSpPr>
          <p:nvPr/>
        </p:nvSpPr>
        <p:spPr>
          <a:xfrm>
            <a:off x="-3094" y="66193"/>
            <a:ext cx="9150188" cy="792088"/>
          </a:xfrm>
          <a:prstGeom prst="rect">
            <a:avLst/>
          </a:prstGeom>
          <a:solidFill>
            <a:srgbClr val="800000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4" algn="ctr">
              <a:spcBef>
                <a:spcPct val="0"/>
              </a:spcBef>
            </a:pPr>
            <a:r>
              <a:rPr lang="zh-CN" altLang="en-US" sz="3200" b="1" dirty="0">
                <a:solidFill>
                  <a:srgbClr val="FFFF00"/>
                </a:solidFill>
                <a:latin typeface="+mn-ea"/>
                <a:cs typeface="Lantinghei SC Demibold" charset="-122"/>
              </a:rPr>
              <a:t>文章发表和国际会议报告情况</a:t>
            </a:r>
            <a:endParaRPr lang="en-GB" altLang="zh-CN" sz="3200" b="1" dirty="0">
              <a:solidFill>
                <a:srgbClr val="FFFF00"/>
              </a:solidFill>
              <a:latin typeface="+mn-ea"/>
              <a:cs typeface="Lantinghei SC Demibold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3319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幻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8028384" y="6307790"/>
            <a:ext cx="876300" cy="2921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defRPr/>
            </a:pPr>
            <a:fld id="{66D6730D-E3D9-1147-9DCA-7B6E8AD5EB3F}" type="slidenum">
              <a:rPr lang="zh-CN" altLang="en-US" smtClean="0"/>
              <a:pPr algn="r">
                <a:defRPr/>
              </a:pPr>
              <a:t>19</a:t>
            </a:fld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953147" y="41350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613FD"/>
                </a:solidFill>
                <a:latin typeface="Arial" charset="0"/>
              </a:rPr>
              <a:t>Run-2</a:t>
            </a:r>
            <a:endParaRPr lang="zh-CN" altLang="en-US" sz="2800" dirty="0"/>
          </a:p>
        </p:txBody>
      </p:sp>
      <p:sp>
        <p:nvSpPr>
          <p:cNvPr id="14" name="矩形 2">
            <a:extLst>
              <a:ext uri="{FF2B5EF4-FFF2-40B4-BE49-F238E27FC236}">
                <a16:creationId xmlns:a16="http://schemas.microsoft.com/office/drawing/2014/main" id="{F60A527D-5241-8A46-9A81-5BFC7DF5F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64" y="1357725"/>
            <a:ext cx="8280920" cy="388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charset="2"/>
              <a:buChar char="n"/>
            </a:pPr>
            <a:r>
              <a:rPr lang="zh-CN" altLang="en-US" sz="2800" dirty="0"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完成所有分析的终期考核指标</a:t>
            </a:r>
            <a:endParaRPr lang="en-US" altLang="zh-CN" sz="2800" dirty="0">
              <a:latin typeface="Arial" panose="020B0604020202020204" pitchFamily="34" charset="0"/>
              <a:ea typeface="HEITI SC MEDIUM" pitchFamily="2" charset="-128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charset="2"/>
              <a:buChar char="n"/>
            </a:pPr>
            <a:r>
              <a:rPr lang="zh-CN" altLang="en-US" sz="2800" dirty="0"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完成全部数据的分析，发表最终结果</a:t>
            </a:r>
            <a:endParaRPr lang="en-US" altLang="zh-CN" sz="2800" dirty="0">
              <a:latin typeface="Arial" panose="020B0604020202020204" pitchFamily="34" charset="0"/>
              <a:ea typeface="HEITI SC MEDIUM" pitchFamily="2" charset="-128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charset="2"/>
              <a:buChar char="n"/>
            </a:pPr>
            <a:r>
              <a:rPr lang="zh-CN" altLang="en-US" sz="2800" dirty="0"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完成联合分析，发表相关结果</a:t>
            </a:r>
            <a:endParaRPr lang="en-US" altLang="zh-CN" sz="2800" dirty="0">
              <a:latin typeface="Arial" panose="020B0604020202020204" pitchFamily="34" charset="0"/>
              <a:ea typeface="HEITI SC MEDIUM" pitchFamily="2" charset="-128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charset="2"/>
              <a:buChar char="n"/>
            </a:pPr>
            <a:r>
              <a:rPr lang="zh-CN" altLang="en-US" sz="2800" dirty="0"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开始</a:t>
            </a:r>
            <a:r>
              <a:rPr lang="en-US" altLang="zh-CN" sz="2800" dirty="0"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Run-3</a:t>
            </a:r>
            <a:r>
              <a:rPr lang="zh-CN" altLang="en-US" sz="2800" dirty="0"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的取数准备和模拟工作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617C231-AF0A-3C45-BFEC-008D12FF8913}"/>
              </a:ext>
            </a:extLst>
          </p:cNvPr>
          <p:cNvSpPr txBox="1">
            <a:spLocks/>
          </p:cNvSpPr>
          <p:nvPr/>
        </p:nvSpPr>
        <p:spPr>
          <a:xfrm>
            <a:off x="-3094" y="66193"/>
            <a:ext cx="9150188" cy="792088"/>
          </a:xfrm>
          <a:prstGeom prst="rect">
            <a:avLst/>
          </a:prstGeom>
          <a:solidFill>
            <a:srgbClr val="800000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4" algn="ctr">
              <a:spcBef>
                <a:spcPct val="0"/>
              </a:spcBef>
            </a:pPr>
            <a:r>
              <a:rPr lang="zh-CN" altLang="en-US" sz="3600" b="1" dirty="0">
                <a:solidFill>
                  <a:srgbClr val="FFFF00"/>
                </a:solidFill>
                <a:latin typeface="+mn-ea"/>
              </a:rPr>
              <a:t>下一步工作计划</a:t>
            </a:r>
            <a:endParaRPr lang="en-GB" altLang="zh-CN" sz="3600" b="1" dirty="0">
              <a:solidFill>
                <a:srgbClr val="FFFF00"/>
              </a:solidFill>
              <a:latin typeface="+mn-ea"/>
              <a:cs typeface="Lantinghei SC Demibold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584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ltGray">
          <a:xfrm>
            <a:off x="683568" y="1340768"/>
            <a:ext cx="7992888" cy="474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Font typeface="ZapfDingbatsITC" charset="0"/>
              <a:buChar char="❑"/>
            </a:pPr>
            <a:r>
              <a:rPr lang="zh-CN" altLang="en-US" sz="3200" dirty="0">
                <a:solidFill>
                  <a:srgbClr val="342698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研究目标和研究内容</a:t>
            </a:r>
            <a:endParaRPr lang="en-US" altLang="zh-CN" sz="3200" dirty="0">
              <a:solidFill>
                <a:srgbClr val="342698"/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Font typeface="ZapfDingbatsITC" charset="0"/>
              <a:buChar char="❑"/>
            </a:pPr>
            <a:r>
              <a:rPr lang="zh-CN" altLang="en-US" sz="3200" dirty="0">
                <a:solidFill>
                  <a:srgbClr val="342698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物理分析进展和考核指标完成情况</a:t>
            </a:r>
            <a:endParaRPr lang="en-US" altLang="zh-CN" sz="3200" dirty="0">
              <a:solidFill>
                <a:srgbClr val="342698"/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Font typeface="ZapfDingbatsITC" charset="0"/>
              <a:buChar char="❑"/>
            </a:pPr>
            <a:r>
              <a:rPr lang="zh-CN" altLang="en-US" sz="3200" dirty="0">
                <a:solidFill>
                  <a:srgbClr val="000090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研究团队和人才培养</a:t>
            </a:r>
            <a:endParaRPr lang="en-US" altLang="zh-CN" sz="3200" dirty="0">
              <a:solidFill>
                <a:srgbClr val="000090"/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Font typeface="ZapfDingbatsITC" charset="0"/>
              <a:buChar char="❑"/>
            </a:pPr>
            <a:r>
              <a:rPr lang="zh-CN" altLang="en-US" sz="3200" dirty="0">
                <a:solidFill>
                  <a:srgbClr val="000090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组织管理情况和年度技术报告情况</a:t>
            </a:r>
            <a:endParaRPr lang="en-US" altLang="zh-CN" sz="3200" dirty="0">
              <a:solidFill>
                <a:srgbClr val="000090"/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Font typeface="ZapfDingbatsITC" charset="0"/>
              <a:buChar char="❑"/>
            </a:pPr>
            <a:r>
              <a:rPr lang="zh-CN" altLang="en-US" sz="3200" dirty="0">
                <a:solidFill>
                  <a:srgbClr val="000090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经费使用情况</a:t>
            </a:r>
            <a:endParaRPr lang="en-GB" altLang="zh-CN" sz="3200" dirty="0">
              <a:solidFill>
                <a:srgbClr val="000090"/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3059" y="-27384"/>
            <a:ext cx="9150188" cy="1008112"/>
          </a:xfrm>
          <a:prstGeom prst="rect">
            <a:avLst/>
          </a:prstGeom>
          <a:solidFill>
            <a:srgbClr val="800000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sz="4800" dirty="0">
                <a:latin typeface="+mn-ea"/>
                <a:ea typeface="+mn-ea"/>
                <a:cs typeface="Lantinghei SC Demibold" charset="-122"/>
              </a:rPr>
              <a:t>报告内容</a:t>
            </a: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1909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ltGray">
          <a:xfrm>
            <a:off x="683568" y="1340768"/>
            <a:ext cx="7992888" cy="474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Font typeface="ZapfDingbatsITC" charset="0"/>
              <a:buChar char="❑"/>
            </a:pP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研究目标和研究内容</a:t>
            </a:r>
            <a:endParaRPr lang="en-US" altLang="zh-CN" sz="3200" dirty="0">
              <a:solidFill>
                <a:schemeClr val="bg1">
                  <a:lumMod val="95000"/>
                </a:schemeClr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Font typeface="ZapfDingbatsITC" charset="0"/>
              <a:buChar char="❑"/>
            </a:pP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物理分析进展和考核指标完成情况</a:t>
            </a:r>
            <a:endParaRPr lang="en-US" altLang="zh-CN" sz="3200" dirty="0">
              <a:solidFill>
                <a:schemeClr val="bg1">
                  <a:lumMod val="95000"/>
                </a:schemeClr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Font typeface="ZapfDingbatsITC" charset="0"/>
              <a:buChar char="❑"/>
            </a:pPr>
            <a:r>
              <a:rPr lang="zh-CN" altLang="en-US" sz="3200" dirty="0">
                <a:solidFill>
                  <a:srgbClr val="000090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研究团队和人才培养</a:t>
            </a:r>
            <a:endParaRPr lang="en-US" altLang="zh-CN" sz="3200" dirty="0">
              <a:solidFill>
                <a:srgbClr val="000090"/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Font typeface="ZapfDingbatsITC" charset="0"/>
              <a:buChar char="❑"/>
            </a:pP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组织管理情况和年度技术报告情况</a:t>
            </a:r>
            <a:endParaRPr lang="en-US" altLang="zh-CN" sz="3200" dirty="0">
              <a:solidFill>
                <a:schemeClr val="bg1">
                  <a:lumMod val="95000"/>
                </a:schemeClr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Font typeface="ZapfDingbatsITC" charset="0"/>
              <a:buChar char="❑"/>
            </a:pP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经费使用情况</a:t>
            </a:r>
            <a:endParaRPr lang="en-GB" altLang="zh-CN" sz="3200" dirty="0">
              <a:solidFill>
                <a:schemeClr val="bg1">
                  <a:lumMod val="95000"/>
                </a:schemeClr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3059" y="-27384"/>
            <a:ext cx="9150188" cy="1008112"/>
          </a:xfrm>
          <a:prstGeom prst="rect">
            <a:avLst/>
          </a:prstGeom>
          <a:solidFill>
            <a:srgbClr val="800000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sz="4800" dirty="0">
                <a:latin typeface="Lantinghei SC Demibold" charset="-122"/>
                <a:ea typeface="Lantinghei SC Demibold" charset="-122"/>
                <a:cs typeface="Lantinghei SC Demibold" charset="-122"/>
              </a:rPr>
              <a:t>报告内容</a:t>
            </a: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8462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-3059" y="-27384"/>
            <a:ext cx="9147059" cy="792088"/>
          </a:xfrm>
          <a:prstGeom prst="rect">
            <a:avLst/>
          </a:prstGeom>
          <a:solidFill>
            <a:srgbClr val="800000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</a:pPr>
            <a:r>
              <a:rPr lang="zh-CN" altLang="en-US" dirty="0">
                <a:latin typeface="Lantinghei SC Demibold" charset="-122"/>
                <a:ea typeface="Lantinghei SC Demibold" charset="-122"/>
                <a:cs typeface="Lantinghei SC Demibold" charset="-122"/>
              </a:rPr>
              <a:t>研究队伍</a:t>
            </a:r>
            <a:endParaRPr lang="en-GB" altLang="zh-CN" dirty="0"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49" y="3653591"/>
            <a:ext cx="2068796" cy="20882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71" y="3653591"/>
            <a:ext cx="1565729" cy="2096798"/>
          </a:xfrm>
          <a:prstGeom prst="rect">
            <a:avLst/>
          </a:prstGeom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ltGray">
          <a:xfrm>
            <a:off x="610030" y="1214968"/>
            <a:ext cx="7920880" cy="164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marL="571500" indent="-571500" algn="just">
              <a:spcBef>
                <a:spcPts val="600"/>
              </a:spcBef>
              <a:spcAft>
                <a:spcPts val="1400"/>
              </a:spcAft>
              <a:buFont typeface="Wingdings" pitchFamily="2" charset="2"/>
              <a:buChar char="n"/>
            </a:pPr>
            <a:r>
              <a:rPr lang="zh-CN" altLang="en-US" sz="2800" dirty="0">
                <a:solidFill>
                  <a:srgbClr val="000090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本课题中的所有任务由中科院高能所负责承担完成</a:t>
            </a:r>
            <a:endParaRPr lang="en-US" altLang="zh-CN" sz="2800" dirty="0">
              <a:solidFill>
                <a:srgbClr val="000090"/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  <a:p>
            <a:pPr marL="571500" indent="-571500" algn="just">
              <a:spcBef>
                <a:spcPts val="600"/>
              </a:spcBef>
              <a:spcAft>
                <a:spcPts val="1400"/>
              </a:spcAft>
              <a:buFont typeface="Wingdings" pitchFamily="2" charset="2"/>
              <a:buChar char="n"/>
            </a:pPr>
            <a:r>
              <a:rPr lang="zh-CN" altLang="en-US" sz="2800" dirty="0">
                <a:solidFill>
                  <a:srgbClr val="000090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本课题有</a:t>
            </a:r>
            <a:r>
              <a:rPr lang="en-US" altLang="zh-CN" sz="2800" dirty="0">
                <a:solidFill>
                  <a:srgbClr val="000090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4</a:t>
            </a:r>
            <a:r>
              <a:rPr lang="zh-CN" altLang="en-US" sz="2800" dirty="0">
                <a:solidFill>
                  <a:srgbClr val="000090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名骨干成员</a:t>
            </a:r>
            <a:endParaRPr lang="en-GB" altLang="zh-CN" sz="2800" dirty="0">
              <a:solidFill>
                <a:srgbClr val="000090"/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0227" y="5902334"/>
            <a:ext cx="977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400"/>
              </a:spcAft>
            </a:pPr>
            <a:r>
              <a:rPr lang="zh-CN" altLang="en-US" sz="2000" dirty="0">
                <a:solidFill>
                  <a:srgbClr val="000090"/>
                </a:solidFill>
                <a:latin typeface="STHupo" charset="-122"/>
                <a:ea typeface="STHupo" charset="-122"/>
                <a:cs typeface="STHupo" charset="-122"/>
              </a:rPr>
              <a:t>庄胥爱</a:t>
            </a:r>
            <a:endParaRPr lang="en-GB" altLang="zh-CN" sz="2000" dirty="0">
              <a:solidFill>
                <a:srgbClr val="000090"/>
              </a:solidFill>
              <a:latin typeface="STHupo" charset="-122"/>
              <a:ea typeface="STHupo" charset="-122"/>
              <a:cs typeface="STHupo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386832" y="5916595"/>
            <a:ext cx="977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400"/>
              </a:spcAft>
            </a:pPr>
            <a:r>
              <a:rPr lang="zh-CN" altLang="en-US" sz="2000" dirty="0">
                <a:solidFill>
                  <a:srgbClr val="000090"/>
                </a:solidFill>
                <a:latin typeface="STHupo" charset="-122"/>
                <a:ea typeface="STHupo" charset="-122"/>
                <a:cs typeface="STHupo" charset="-122"/>
              </a:rPr>
              <a:t>吕峰</a:t>
            </a:r>
            <a:endParaRPr lang="en-GB" altLang="zh-CN" sz="2000" dirty="0">
              <a:solidFill>
                <a:srgbClr val="000090"/>
              </a:solidFill>
              <a:latin typeface="STHupo" charset="-122"/>
              <a:ea typeface="STHupo" charset="-122"/>
              <a:cs typeface="STHupo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92080" y="5905359"/>
            <a:ext cx="97764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1400"/>
              </a:spcAft>
            </a:pPr>
            <a:r>
              <a:rPr lang="zh-CN" altLang="en-US" sz="2000" dirty="0">
                <a:solidFill>
                  <a:srgbClr val="000090"/>
                </a:solidFill>
                <a:latin typeface="STHupo" charset="-122"/>
                <a:ea typeface="STHupo" charset="-122"/>
                <a:cs typeface="STHupo" charset="-122"/>
              </a:rPr>
              <a:t>单连友</a:t>
            </a:r>
            <a:endParaRPr lang="en-GB" altLang="zh-CN" sz="2000" dirty="0">
              <a:solidFill>
                <a:srgbClr val="000090"/>
              </a:solidFill>
              <a:latin typeface="STHupo" charset="-122"/>
              <a:ea typeface="STHupo" charset="-122"/>
              <a:cs typeface="STHupo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233742" y="5872675"/>
            <a:ext cx="780631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1400"/>
              </a:spcAft>
            </a:pPr>
            <a:r>
              <a:rPr lang="zh-CN" altLang="en-US" sz="2000" dirty="0">
                <a:solidFill>
                  <a:srgbClr val="000090"/>
                </a:solidFill>
                <a:latin typeface="STHupo" charset="-122"/>
                <a:ea typeface="STHupo" charset="-122"/>
                <a:cs typeface="STHupo" charset="-122"/>
              </a:rPr>
              <a:t>徐达</a:t>
            </a:r>
            <a:endParaRPr lang="en-GB" altLang="zh-CN" sz="2000" dirty="0">
              <a:solidFill>
                <a:srgbClr val="000090"/>
              </a:solidFill>
              <a:latin typeface="STHupo" charset="-122"/>
              <a:ea typeface="STHupo" charset="-122"/>
              <a:cs typeface="STHupo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771" y="3653591"/>
            <a:ext cx="1718575" cy="2088232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4180543-CEB5-E842-AF1A-7A263D6D9B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4" r="11638"/>
          <a:stretch/>
        </p:blipFill>
        <p:spPr>
          <a:xfrm>
            <a:off x="4642481" y="3669461"/>
            <a:ext cx="2017751" cy="207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45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-3059" y="-27384"/>
            <a:ext cx="9147059" cy="792088"/>
          </a:xfrm>
          <a:prstGeom prst="rect">
            <a:avLst/>
          </a:prstGeom>
          <a:solidFill>
            <a:srgbClr val="800000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</a:pPr>
            <a:r>
              <a:rPr lang="zh-CN" altLang="en-US" dirty="0">
                <a:latin typeface="+mn-ea"/>
                <a:ea typeface="+mn-ea"/>
              </a:rPr>
              <a:t>课题组成员在</a:t>
            </a:r>
            <a:r>
              <a:rPr lang="en-US" altLang="zh-CN" dirty="0">
                <a:latin typeface="+mn-ea"/>
                <a:ea typeface="+mn-ea"/>
              </a:rPr>
              <a:t>ATLAS</a:t>
            </a:r>
            <a:r>
              <a:rPr lang="zh-CN" altLang="en-US" dirty="0">
                <a:latin typeface="+mn-ea"/>
                <a:ea typeface="+mn-ea"/>
              </a:rPr>
              <a:t>合作组内任职情况</a:t>
            </a:r>
            <a:endParaRPr lang="en-GB" altLang="zh-CN" dirty="0">
              <a:latin typeface="+mn-ea"/>
              <a:ea typeface="+mn-ea"/>
              <a:cs typeface="Lantinghei SC Demibold" charset="-122"/>
            </a:endParaRP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ltGray">
          <a:xfrm>
            <a:off x="610030" y="1124744"/>
            <a:ext cx="7920880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marL="571500" indent="-571500" algn="just">
              <a:spcBef>
                <a:spcPts val="600"/>
              </a:spcBef>
              <a:spcAft>
                <a:spcPts val="1400"/>
              </a:spcAft>
              <a:buFont typeface="Wingdings" pitchFamily="2" charset="2"/>
              <a:buChar char="n"/>
            </a:pPr>
            <a:r>
              <a:rPr lang="zh-CN" altLang="en-US" sz="2600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徐达于</a:t>
            </a:r>
            <a:r>
              <a:rPr lang="en-US" altLang="zh-CN" sz="2600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2019-2020</a:t>
            </a:r>
            <a:r>
              <a:rPr lang="zh-CN" altLang="en-US" sz="2600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年任 </a:t>
            </a:r>
            <a:r>
              <a:rPr lang="en-US" altLang="zh-CN" sz="2600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EW SUSY </a:t>
            </a:r>
            <a:r>
              <a:rPr lang="zh-CN" altLang="en-US" sz="2600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组召集人</a:t>
            </a:r>
            <a:endParaRPr lang="en-US" altLang="zh-CN" sz="2600" b="1" dirty="0">
              <a:solidFill>
                <a:srgbClr val="011893"/>
              </a:solidFill>
              <a:latin typeface="Arial" panose="020B0604020202020204" pitchFamily="34" charset="0"/>
              <a:ea typeface="LANTINGHEI SC DEMIBOLD" panose="02000000000000000000" pitchFamily="2" charset="-122"/>
              <a:cs typeface="Arial" panose="020B0604020202020204" pitchFamily="34" charset="0"/>
            </a:endParaRPr>
          </a:p>
          <a:p>
            <a:pPr marL="571500" indent="-571500" algn="just">
              <a:spcBef>
                <a:spcPts val="600"/>
              </a:spcBef>
              <a:spcAft>
                <a:spcPts val="1400"/>
              </a:spcAft>
              <a:buFont typeface="Wingdings" pitchFamily="2" charset="2"/>
              <a:buChar char="n"/>
            </a:pPr>
            <a:r>
              <a:rPr lang="en-US" altLang="zh-CN" sz="2600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Mohamad Kassem Ayoub</a:t>
            </a:r>
            <a:r>
              <a:rPr lang="zh-CN" altLang="en-US" sz="2600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于</a:t>
            </a:r>
            <a:r>
              <a:rPr lang="en-US" altLang="zh-CN" sz="2600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2020-2022</a:t>
            </a:r>
            <a:r>
              <a:rPr lang="zh-CN" altLang="en-US" sz="2600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年任 </a:t>
            </a:r>
            <a:r>
              <a:rPr lang="en-US" altLang="zh-CN" sz="2600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fake</a:t>
            </a:r>
            <a:r>
              <a:rPr lang="zh-CN" altLang="en-US" sz="2600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tau</a:t>
            </a:r>
            <a:r>
              <a:rPr lang="zh-CN" altLang="en-US" sz="2600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 组召集人</a:t>
            </a:r>
            <a:endParaRPr lang="en-US" altLang="zh-CN" sz="2600" b="1" dirty="0">
              <a:solidFill>
                <a:srgbClr val="011893"/>
              </a:solidFill>
              <a:latin typeface="Arial" panose="020B0604020202020204" pitchFamily="34" charset="0"/>
              <a:ea typeface="LANTINGHEI SC DEMIBOLD" panose="02000000000000000000" pitchFamily="2" charset="-122"/>
              <a:cs typeface="Arial" panose="020B0604020202020204" pitchFamily="34" charset="0"/>
            </a:endParaRPr>
          </a:p>
          <a:p>
            <a:pPr marL="571500" indent="-571500" algn="just">
              <a:spcBef>
                <a:spcPts val="600"/>
              </a:spcBef>
              <a:spcAft>
                <a:spcPts val="1400"/>
              </a:spcAft>
              <a:buFont typeface="Wingdings" pitchFamily="2" charset="2"/>
              <a:buChar char="n"/>
            </a:pPr>
            <a:r>
              <a:rPr lang="en-US" altLang="zh-CN" sz="2600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Mohamad Kassem Ayoub</a:t>
            </a:r>
            <a:r>
              <a:rPr lang="zh-CN" altLang="en-US" sz="2600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于</a:t>
            </a:r>
            <a:r>
              <a:rPr lang="en-US" altLang="zh-CN" sz="2600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2019</a:t>
            </a:r>
            <a:r>
              <a:rPr lang="zh-CN" altLang="en-US" sz="2600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年任 </a:t>
            </a:r>
            <a:r>
              <a:rPr lang="en-US" altLang="zh-CN" sz="2600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SUSY </a:t>
            </a:r>
            <a:r>
              <a:rPr lang="zh-CN" altLang="en-US" sz="2600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组</a:t>
            </a:r>
            <a:r>
              <a:rPr lang="en-US" altLang="zh-CN" sz="2600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tau</a:t>
            </a:r>
            <a:r>
              <a:rPr lang="zh-CN" altLang="en-US" sz="2600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子联系人</a:t>
            </a:r>
            <a:endParaRPr lang="en-US" altLang="zh-CN" sz="2600" b="1" dirty="0">
              <a:solidFill>
                <a:srgbClr val="011893"/>
              </a:solidFill>
              <a:latin typeface="Arial" panose="020B0604020202020204" pitchFamily="34" charset="0"/>
              <a:ea typeface="LANTINGHEI SC DEMIBOLD" panose="02000000000000000000" pitchFamily="2" charset="-122"/>
              <a:cs typeface="Arial" panose="020B0604020202020204" pitchFamily="34" charset="0"/>
            </a:endParaRPr>
          </a:p>
          <a:p>
            <a:pPr marL="571500" indent="-571500" algn="just">
              <a:spcBef>
                <a:spcPts val="600"/>
              </a:spcBef>
              <a:spcAft>
                <a:spcPts val="1400"/>
              </a:spcAft>
              <a:buFont typeface="Wingdings" pitchFamily="2" charset="2"/>
              <a:buChar char="n"/>
            </a:pPr>
            <a:r>
              <a:rPr lang="zh-CN" altLang="en-US" sz="2600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徐达于</a:t>
            </a:r>
            <a:r>
              <a:rPr lang="en-US" altLang="zh-CN" sz="2600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2015-2019</a:t>
            </a:r>
            <a:r>
              <a:rPr lang="zh-CN" altLang="en-US" sz="2600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任</a:t>
            </a:r>
            <a:r>
              <a:rPr lang="en-US" altLang="zh-CN" sz="2600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SUSY</a:t>
            </a:r>
            <a:r>
              <a:rPr lang="zh-CN" altLang="en-US" sz="2600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组信号和</a:t>
            </a:r>
            <a:r>
              <a:rPr lang="en-US" altLang="zh-CN" sz="2600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HepData</a:t>
            </a:r>
            <a:r>
              <a:rPr lang="zh-CN" altLang="en-US" sz="2600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 联系人</a:t>
            </a:r>
            <a:endParaRPr lang="en-US" altLang="zh-CN" sz="2600" b="1" dirty="0">
              <a:solidFill>
                <a:srgbClr val="011893"/>
              </a:solidFill>
              <a:latin typeface="Arial" panose="020B0604020202020204" pitchFamily="34" charset="0"/>
              <a:ea typeface="LANTINGHEI SC DEMIBOLD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B1E0897-1264-C246-A6A9-840944FDBF1B}"/>
              </a:ext>
            </a:extLst>
          </p:cNvPr>
          <p:cNvSpPr/>
          <p:nvPr/>
        </p:nvSpPr>
        <p:spPr>
          <a:xfrm>
            <a:off x="827584" y="5255018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这些任职显著提高了中国组在</a:t>
            </a:r>
            <a:r>
              <a:rPr lang="en-US" altLang="zh-CN" sz="3200" b="1" dirty="0">
                <a:solidFill>
                  <a:srgbClr val="C000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ATLAS</a:t>
            </a:r>
            <a:r>
              <a:rPr lang="zh-CN" altLang="en-US" sz="3200" b="1" dirty="0">
                <a:solidFill>
                  <a:srgbClr val="C000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合作组的影响力</a:t>
            </a:r>
          </a:p>
        </p:txBody>
      </p:sp>
    </p:spTree>
    <p:extLst>
      <p:ext uri="{BB962C8B-B14F-4D97-AF65-F5344CB8AC3E}">
        <p14:creationId xmlns:p14="http://schemas.microsoft.com/office/powerpoint/2010/main" val="1321957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幻灯片编号占位符 1">
            <a:extLst>
              <a:ext uri="{FF2B5EF4-FFF2-40B4-BE49-F238E27FC236}">
                <a16:creationId xmlns:a16="http://schemas.microsoft.com/office/drawing/2014/main" id="{D4DAB19A-25F5-3247-852E-F16BC17B24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xfrm>
            <a:off x="8483346" y="6272785"/>
            <a:ext cx="48006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100" b="1" kern="1200" spc="-7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fld id="{3378DDBF-02A7-CF47-96F5-E00CDAD8D60E}" type="slidenum">
              <a:rPr lang="zh-CN" altLang="en-US" smtClean="0"/>
              <a:pPr>
                <a:lnSpc>
                  <a:spcPct val="80000"/>
                </a:lnSpc>
                <a:defRPr/>
              </a:pPr>
              <a:t>23</a:t>
            </a:fld>
            <a:endParaRPr kumimoji="0" lang="zh-CN" altLang="en-US" sz="1500" dirty="0">
              <a:solidFill>
                <a:schemeClr val="bg1"/>
              </a:solidFill>
              <a:ea typeface="楷体" panose="02010609060101010101" pitchFamily="49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55C879F-C51D-D944-B928-4F5E09A3C8DD}"/>
              </a:ext>
            </a:extLst>
          </p:cNvPr>
          <p:cNvSpPr/>
          <p:nvPr/>
        </p:nvSpPr>
        <p:spPr>
          <a:xfrm>
            <a:off x="400746" y="1666947"/>
            <a:ext cx="3377265" cy="3524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Aft>
                <a:spcPts val="800"/>
              </a:spcAft>
              <a:buFont typeface="Wingdings" pitchFamily="2" charset="2"/>
              <a:buChar char="n"/>
            </a:pPr>
            <a:r>
              <a:rPr lang="zh-CN" altLang="en-US" sz="2800" dirty="0">
                <a:solidFill>
                  <a:srgbClr val="011893"/>
                </a:solidFill>
                <a:latin typeface="Arial" panose="020B0604020202020204" pitchFamily="34" charset="0"/>
                <a:ea typeface="Lantinghei SC Demibold" charset="-122"/>
                <a:cs typeface="Arial" panose="020B0604020202020204" pitchFamily="34" charset="0"/>
              </a:rPr>
              <a:t>毕业</a:t>
            </a:r>
            <a:r>
              <a:rPr lang="en-US" altLang="zh-CN" sz="2800" dirty="0">
                <a:solidFill>
                  <a:srgbClr val="011893"/>
                </a:solidFill>
                <a:latin typeface="Arial Rounded MT Bold" panose="020F0704030504030204" pitchFamily="34" charset="0"/>
                <a:ea typeface="Lantinghei SC Demibold" charset="-122"/>
                <a:cs typeface="Arial" panose="020B0604020202020204" pitchFamily="34" charset="0"/>
              </a:rPr>
              <a:t>1</a:t>
            </a:r>
            <a:r>
              <a:rPr lang="zh-CN" altLang="en-US" sz="2800" dirty="0">
                <a:solidFill>
                  <a:srgbClr val="011893"/>
                </a:solidFill>
                <a:latin typeface="Arial" panose="020B0604020202020204" pitchFamily="34" charset="0"/>
                <a:ea typeface="Lantinghei SC Demibold" charset="-122"/>
                <a:cs typeface="Arial" panose="020B0604020202020204" pitchFamily="34" charset="0"/>
              </a:rPr>
              <a:t>名博士生，</a:t>
            </a:r>
            <a:r>
              <a:rPr lang="en-US" altLang="zh-CN" sz="2800" dirty="0">
                <a:solidFill>
                  <a:srgbClr val="011893"/>
                </a:solidFill>
                <a:latin typeface="Arial Rounded MT Bold" panose="020F0704030504030204" pitchFamily="34" charset="0"/>
                <a:ea typeface="Lantinghei SC Demibold" charset="-122"/>
                <a:cs typeface="Arial" panose="020B0604020202020204" pitchFamily="34" charset="0"/>
              </a:rPr>
              <a:t>2</a:t>
            </a:r>
            <a:r>
              <a:rPr lang="zh-CN" altLang="en-US" sz="2800" dirty="0">
                <a:solidFill>
                  <a:srgbClr val="011893"/>
                </a:solidFill>
                <a:latin typeface="Arial" panose="020B0604020202020204" pitchFamily="34" charset="0"/>
                <a:ea typeface="Lantinghei SC Demibold" charset="-122"/>
                <a:cs typeface="Arial" panose="020B0604020202020204" pitchFamily="34" charset="0"/>
              </a:rPr>
              <a:t>名博士后出站</a:t>
            </a:r>
            <a:endParaRPr lang="en-US" altLang="zh-CN" sz="2800" dirty="0">
              <a:solidFill>
                <a:srgbClr val="011893"/>
              </a:solidFill>
              <a:latin typeface="Arial" panose="020B0604020202020204" pitchFamily="34" charset="0"/>
              <a:ea typeface="Lantinghei SC Demibold" charset="-122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Aft>
                <a:spcPts val="800"/>
              </a:spcAft>
              <a:buFont typeface="Wingdings" pitchFamily="2" charset="2"/>
              <a:buChar char="n"/>
            </a:pPr>
            <a:r>
              <a:rPr lang="en-US" altLang="zh-CN" sz="2800" dirty="0">
                <a:solidFill>
                  <a:srgbClr val="011893"/>
                </a:solidFill>
                <a:latin typeface="Arial Rounded MT Bold" panose="020F0704030504030204" pitchFamily="34" charset="0"/>
                <a:ea typeface="Lantinghei SC Demibold" charset="-122"/>
                <a:cs typeface="Arial" panose="020B0604020202020204" pitchFamily="34" charset="0"/>
              </a:rPr>
              <a:t>1</a:t>
            </a:r>
            <a:r>
              <a:rPr lang="zh-CN" altLang="en-US" sz="2800" dirty="0">
                <a:solidFill>
                  <a:srgbClr val="011893"/>
                </a:solidFill>
                <a:latin typeface="Arial" panose="020B0604020202020204" pitchFamily="34" charset="0"/>
                <a:ea typeface="Lantinghei SC Demibold" charset="-122"/>
                <a:cs typeface="Arial" panose="020B0604020202020204" pitchFamily="34" charset="0"/>
              </a:rPr>
              <a:t>名博士后在站、</a:t>
            </a:r>
            <a:r>
              <a:rPr lang="en-US" altLang="zh-CN" sz="2800" dirty="0">
                <a:solidFill>
                  <a:srgbClr val="011893"/>
                </a:solidFill>
                <a:latin typeface="Arial Rounded MT Bold" panose="020F0704030504030204" pitchFamily="34" charset="0"/>
                <a:ea typeface="Lantinghei SC Demibold" charset="-122"/>
                <a:cs typeface="Arial" panose="020B0604020202020204" pitchFamily="34" charset="0"/>
              </a:rPr>
              <a:t>5</a:t>
            </a:r>
            <a:r>
              <a:rPr lang="zh-CN" altLang="en-US" sz="2800" dirty="0">
                <a:solidFill>
                  <a:srgbClr val="011893"/>
                </a:solidFill>
                <a:latin typeface="Arial" panose="020B0604020202020204" pitchFamily="34" charset="0"/>
                <a:ea typeface="Lantinghei SC Demibold" charset="-122"/>
                <a:cs typeface="Arial" panose="020B0604020202020204" pitchFamily="34" charset="0"/>
              </a:rPr>
              <a:t>名研究生在读</a:t>
            </a:r>
            <a:endParaRPr lang="en-GB" altLang="zh-CN" sz="2800" dirty="0">
              <a:solidFill>
                <a:srgbClr val="011893"/>
              </a:solidFill>
              <a:latin typeface="Arial" panose="020B0604020202020204" pitchFamily="34" charset="0"/>
              <a:ea typeface="Lantinghei SC Demibold" charset="-122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9BC5B0C-4AD3-B04A-83EF-5CC5C8D5CF84}"/>
              </a:ext>
            </a:extLst>
          </p:cNvPr>
          <p:cNvSpPr txBox="1">
            <a:spLocks/>
          </p:cNvSpPr>
          <p:nvPr/>
        </p:nvSpPr>
        <p:spPr>
          <a:xfrm>
            <a:off x="-3059" y="-27384"/>
            <a:ext cx="9147059" cy="792088"/>
          </a:xfrm>
          <a:prstGeom prst="rect">
            <a:avLst/>
          </a:prstGeom>
          <a:solidFill>
            <a:srgbClr val="800000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</a:pPr>
            <a:r>
              <a:rPr lang="zh-CN" altLang="en-US" dirty="0">
                <a:latin typeface="Lantinghei SC Demibold" charset="-122"/>
                <a:ea typeface="Lantinghei SC Demibold" charset="-122"/>
                <a:cs typeface="Lantinghei SC Demibold" charset="-122"/>
              </a:rPr>
              <a:t>人才培养情况</a:t>
            </a:r>
            <a:endParaRPr lang="en-GB" altLang="zh-CN" dirty="0"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39B7F3-F863-8844-B5E3-C0E139AAD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791" y="1268760"/>
            <a:ext cx="4606285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87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ltGray">
          <a:xfrm>
            <a:off x="683568" y="1340768"/>
            <a:ext cx="7992888" cy="474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Font typeface="ZapfDingbatsITC" charset="0"/>
              <a:buChar char="❑"/>
            </a:pP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研究目标和研究内容</a:t>
            </a:r>
            <a:endParaRPr lang="en-US" altLang="zh-CN" sz="3200" dirty="0">
              <a:solidFill>
                <a:schemeClr val="bg1">
                  <a:lumMod val="95000"/>
                </a:schemeClr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Font typeface="ZapfDingbatsITC" charset="0"/>
              <a:buChar char="❑"/>
            </a:pP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物理分析进展和考核指标完成情况</a:t>
            </a:r>
            <a:endParaRPr lang="en-US" altLang="zh-CN" sz="3200" dirty="0">
              <a:solidFill>
                <a:schemeClr val="bg1">
                  <a:lumMod val="95000"/>
                </a:schemeClr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Font typeface="ZapfDingbatsITC" charset="0"/>
              <a:buChar char="❑"/>
            </a:pP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研究团队和人才培养</a:t>
            </a:r>
            <a:endParaRPr lang="en-US" altLang="zh-CN" sz="3200" dirty="0">
              <a:solidFill>
                <a:schemeClr val="bg1">
                  <a:lumMod val="95000"/>
                </a:schemeClr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Font typeface="ZapfDingbatsITC" charset="0"/>
              <a:buChar char="❑"/>
            </a:pPr>
            <a:r>
              <a:rPr lang="zh-CN" altLang="en-US" sz="3200" dirty="0">
                <a:solidFill>
                  <a:srgbClr val="000090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组织管理情况和年度技术报告情况</a:t>
            </a:r>
            <a:endParaRPr lang="en-US" altLang="zh-CN" sz="3200" dirty="0">
              <a:solidFill>
                <a:srgbClr val="000090"/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Font typeface="ZapfDingbatsITC" charset="0"/>
              <a:buChar char="❑"/>
            </a:pP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经费使用情况</a:t>
            </a:r>
            <a:endParaRPr lang="en-GB" altLang="zh-CN" sz="3200" dirty="0">
              <a:solidFill>
                <a:schemeClr val="bg1">
                  <a:lumMod val="95000"/>
                </a:schemeClr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3059" y="-27384"/>
            <a:ext cx="9150188" cy="1008112"/>
          </a:xfrm>
          <a:prstGeom prst="rect">
            <a:avLst/>
          </a:prstGeom>
          <a:solidFill>
            <a:srgbClr val="800000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sz="4800" dirty="0">
                <a:latin typeface="Lantinghei SC Demibold" charset="-122"/>
                <a:ea typeface="Lantinghei SC Demibold" charset="-122"/>
                <a:cs typeface="Lantinghei SC Demibold" charset="-122"/>
              </a:rPr>
              <a:t>报告内容</a:t>
            </a: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9166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-3059" y="-27384"/>
            <a:ext cx="9147059" cy="792088"/>
          </a:xfrm>
          <a:prstGeom prst="rect">
            <a:avLst/>
          </a:prstGeom>
          <a:solidFill>
            <a:srgbClr val="800000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</a:pPr>
            <a:r>
              <a:rPr lang="zh-CN" altLang="en-US" dirty="0">
                <a:latin typeface="Lantinghei SC Demibold" charset="-122"/>
                <a:ea typeface="Lantinghei SC Demibold" charset="-122"/>
                <a:cs typeface="Lantinghei SC Demibold" charset="-122"/>
              </a:rPr>
              <a:t>管理情况和年度技术报告情况</a:t>
            </a:r>
            <a:endParaRPr lang="en-GB" altLang="zh-CN" dirty="0"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913308-F349-4B6D-A68A-DD1791B4A57B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23AD70C1-4C00-404C-86CA-81A474D47874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107504" y="1340768"/>
            <a:ext cx="8772724" cy="543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marL="571500" indent="-571500" algn="just">
              <a:spcBef>
                <a:spcPts val="600"/>
              </a:spcBef>
              <a:spcAft>
                <a:spcPts val="1400"/>
              </a:spcAft>
              <a:buFont typeface="Wingdings" pitchFamily="2" charset="2"/>
              <a:buChar char="n"/>
            </a:pPr>
            <a:r>
              <a:rPr lang="zh-CN" altLang="en-US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按照项目计划，课题组成员每周都要参加</a:t>
            </a:r>
            <a:r>
              <a:rPr lang="en-US" altLang="zh-CN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ATLAS</a:t>
            </a:r>
            <a:r>
              <a:rPr lang="zh-CN" altLang="en-US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内部各个研究小组的会议，主要物理分析任务需要服从</a:t>
            </a:r>
            <a:r>
              <a:rPr lang="en-US" altLang="zh-CN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ATLAS</a:t>
            </a:r>
            <a:r>
              <a:rPr lang="zh-CN" altLang="en-US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合作组内部的整体安排。</a:t>
            </a:r>
            <a:endParaRPr lang="en-US" altLang="zh-CN" b="1" dirty="0">
              <a:solidFill>
                <a:srgbClr val="011893"/>
              </a:solidFill>
              <a:latin typeface="Arial" panose="020B0604020202020204" pitchFamily="34" charset="0"/>
              <a:ea typeface="LANTINGHEI SC DEMIBOLD" panose="02000000000000000000" pitchFamily="2" charset="-122"/>
              <a:cs typeface="Arial" panose="020B0604020202020204" pitchFamily="34" charset="0"/>
            </a:endParaRPr>
          </a:p>
          <a:p>
            <a:pPr marL="571500" indent="-571500" algn="just">
              <a:spcBef>
                <a:spcPts val="600"/>
              </a:spcBef>
              <a:spcAft>
                <a:spcPts val="1400"/>
              </a:spcAft>
              <a:buFont typeface="Wingdings" pitchFamily="2" charset="2"/>
              <a:buChar char="n"/>
            </a:pPr>
            <a:r>
              <a:rPr lang="zh-CN" altLang="en-US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课题负责人需要参加</a:t>
            </a:r>
            <a:r>
              <a:rPr lang="en-US" altLang="zh-CN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ATLAS</a:t>
            </a:r>
            <a:r>
              <a:rPr lang="zh-CN" altLang="en-US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物理工作周和合作组工作周会议（最好赴</a:t>
            </a:r>
            <a:r>
              <a:rPr lang="en-US" altLang="zh-CN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CERN</a:t>
            </a:r>
            <a:r>
              <a:rPr lang="zh-CN" altLang="en-US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现场参加会议），及时跟踪掌握</a:t>
            </a:r>
            <a:r>
              <a:rPr lang="en-US" altLang="zh-CN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ATLAS</a:t>
            </a:r>
            <a:r>
              <a:rPr lang="zh-CN" altLang="en-US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合作组物理分析的最新进展和关于物理分析整体政策规定等。</a:t>
            </a:r>
            <a:endParaRPr lang="en-US" altLang="zh-CN" b="1" dirty="0">
              <a:solidFill>
                <a:srgbClr val="011893"/>
              </a:solidFill>
              <a:latin typeface="Arial" panose="020B0604020202020204" pitchFamily="34" charset="0"/>
              <a:ea typeface="LANTINGHEI SC DEMIBOLD" panose="02000000000000000000" pitchFamily="2" charset="-122"/>
              <a:cs typeface="Arial" panose="020B0604020202020204" pitchFamily="34" charset="0"/>
            </a:endParaRPr>
          </a:p>
          <a:p>
            <a:pPr marL="571500" indent="-571500" algn="just">
              <a:spcBef>
                <a:spcPts val="600"/>
              </a:spcBef>
              <a:spcAft>
                <a:spcPts val="1400"/>
              </a:spcAft>
              <a:buFont typeface="Wingdings" pitchFamily="2" charset="2"/>
              <a:buChar char="n"/>
            </a:pPr>
            <a:r>
              <a:rPr lang="zh-CN" altLang="en-US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课题负责人组织课题组成员讨论（每周一次），检查课题任务进展，督促课题任务和考核指标的完成。</a:t>
            </a:r>
            <a:endParaRPr lang="en-US" altLang="zh-CN" b="1" dirty="0">
              <a:solidFill>
                <a:srgbClr val="011893"/>
              </a:solidFill>
              <a:latin typeface="Arial" panose="020B0604020202020204" pitchFamily="34" charset="0"/>
              <a:ea typeface="LANTINGHEI SC DEMIBOLD" panose="02000000000000000000" pitchFamily="2" charset="-122"/>
              <a:cs typeface="Arial" panose="020B0604020202020204" pitchFamily="34" charset="0"/>
            </a:endParaRPr>
          </a:p>
          <a:p>
            <a:pPr marL="571500" indent="-571500" algn="just">
              <a:spcBef>
                <a:spcPts val="600"/>
              </a:spcBef>
              <a:spcAft>
                <a:spcPts val="1400"/>
              </a:spcAft>
              <a:buFont typeface="Wingdings" pitchFamily="2" charset="2"/>
              <a:buChar char="n"/>
            </a:pPr>
            <a:r>
              <a:rPr lang="zh-CN" altLang="en-US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课题负责人每季度检查课题组成员经费使用情况。</a:t>
            </a:r>
            <a:endParaRPr lang="en-US" altLang="zh-CN" b="1" dirty="0">
              <a:solidFill>
                <a:srgbClr val="011893"/>
              </a:solidFill>
              <a:latin typeface="Arial" panose="020B0604020202020204" pitchFamily="34" charset="0"/>
              <a:ea typeface="LANTINGHEI SC DEMIBOLD" panose="02000000000000000000" pitchFamily="2" charset="-122"/>
              <a:cs typeface="Arial" panose="020B0604020202020204" pitchFamily="34" charset="0"/>
            </a:endParaRPr>
          </a:p>
          <a:p>
            <a:pPr marL="571500" indent="-571500" algn="just">
              <a:spcBef>
                <a:spcPts val="600"/>
              </a:spcBef>
              <a:spcAft>
                <a:spcPts val="1400"/>
              </a:spcAft>
              <a:buFont typeface="Wingdings" pitchFamily="2" charset="2"/>
              <a:buChar char="n"/>
            </a:pPr>
            <a:r>
              <a:rPr lang="zh-CN" altLang="en-US" b="1" dirty="0">
                <a:solidFill>
                  <a:srgbClr val="011893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课题组每年均需组织完成年度技术进展报告和年度报告。</a:t>
            </a:r>
            <a:endParaRPr lang="en-US" altLang="zh-CN" b="1" dirty="0">
              <a:solidFill>
                <a:srgbClr val="011893"/>
              </a:solidFill>
              <a:latin typeface="Arial" panose="020B0604020202020204" pitchFamily="34" charset="0"/>
              <a:ea typeface="LANTINGHEI SC DEMIBOLD" panose="02000000000000000000" pitchFamily="2" charset="-122"/>
              <a:cs typeface="Arial" panose="020B0604020202020204" pitchFamily="34" charset="0"/>
            </a:endParaRPr>
          </a:p>
          <a:p>
            <a:pPr marL="571500" indent="-571500" algn="just">
              <a:spcBef>
                <a:spcPts val="600"/>
              </a:spcBef>
              <a:spcAft>
                <a:spcPts val="1400"/>
              </a:spcAft>
              <a:buFont typeface="Wingdings" pitchFamily="2" charset="2"/>
              <a:buChar char="n"/>
            </a:pPr>
            <a:endParaRPr lang="en-US" altLang="zh-CN" b="1" dirty="0">
              <a:solidFill>
                <a:srgbClr val="011893"/>
              </a:solidFill>
              <a:latin typeface="Arial" panose="020B0604020202020204" pitchFamily="34" charset="0"/>
              <a:ea typeface="LANTINGHEI SC DEMIBOLD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546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-3059" y="-27384"/>
            <a:ext cx="9147059" cy="792088"/>
          </a:xfrm>
          <a:prstGeom prst="rect">
            <a:avLst/>
          </a:prstGeom>
          <a:solidFill>
            <a:srgbClr val="800000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</a:pPr>
            <a:r>
              <a:rPr lang="zh-CN" altLang="en-US" dirty="0">
                <a:latin typeface="Lantinghei SC Demibold" charset="-122"/>
                <a:ea typeface="Lantinghei SC Demibold" charset="-122"/>
                <a:cs typeface="Lantinghei SC Demibold" charset="-122"/>
              </a:rPr>
              <a:t>年度技术报告完成情况</a:t>
            </a:r>
            <a:endParaRPr lang="en-GB" altLang="zh-CN" dirty="0"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913308-F349-4B6D-A68A-DD1791B4A57B}" type="slidenum">
              <a:rPr lang="zh-CN" altLang="en-US" smtClean="0"/>
              <a:pPr/>
              <a:t>26</a:t>
            </a:fld>
            <a:endParaRPr lang="zh-CN" altLang="en-US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23AD70C1-4C00-404C-86CA-81A474D47874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467544" y="2276872"/>
            <a:ext cx="7908628" cy="189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1400"/>
              </a:spcAft>
            </a:pPr>
            <a:r>
              <a:rPr lang="zh-CN" altLang="en-US" sz="2800" dirty="0"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每年均按规定提交：</a:t>
            </a:r>
            <a:endParaRPr lang="en-US" altLang="zh-CN" sz="2800" dirty="0">
              <a:latin typeface="Arial" panose="020B0604020202020204" pitchFamily="34" charset="0"/>
              <a:ea typeface="LANTINGHEI SC DEMIBOLD" panose="02000000000000000000" pitchFamily="2" charset="-122"/>
              <a:cs typeface="Arial" panose="020B0604020202020204" pitchFamily="34" charset="0"/>
            </a:endParaRPr>
          </a:p>
          <a:p>
            <a:pPr marL="1028700" lvl="1" indent="-571500" algn="just">
              <a:spcBef>
                <a:spcPts val="600"/>
              </a:spcBef>
              <a:spcAft>
                <a:spcPts val="1400"/>
              </a:spcAft>
              <a:buFont typeface="Wingdings" pitchFamily="2" charset="2"/>
              <a:buChar char="n"/>
            </a:pPr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年度技术进展报告</a:t>
            </a:r>
            <a:endParaRPr lang="en-US" altLang="zh-CN" sz="2800" dirty="0">
              <a:solidFill>
                <a:srgbClr val="0000FF"/>
              </a:solidFill>
              <a:latin typeface="Arial" panose="020B0604020202020204" pitchFamily="34" charset="0"/>
              <a:ea typeface="LANTINGHEI SC DEMIBOLD" panose="02000000000000000000" pitchFamily="2" charset="-122"/>
              <a:cs typeface="Arial" panose="020B0604020202020204" pitchFamily="34" charset="0"/>
            </a:endParaRPr>
          </a:p>
          <a:p>
            <a:pPr marL="1028700" lvl="1" indent="-571500" algn="just">
              <a:spcBef>
                <a:spcPts val="600"/>
              </a:spcBef>
              <a:spcAft>
                <a:spcPts val="1400"/>
              </a:spcAft>
              <a:buFont typeface="Wingdings" pitchFamily="2" charset="2"/>
              <a:buChar char="n"/>
            </a:pPr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年度报告</a:t>
            </a:r>
          </a:p>
        </p:txBody>
      </p:sp>
    </p:spTree>
    <p:extLst>
      <p:ext uri="{BB962C8B-B14F-4D97-AF65-F5344CB8AC3E}">
        <p14:creationId xmlns:p14="http://schemas.microsoft.com/office/powerpoint/2010/main" val="2054911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ltGray">
          <a:xfrm>
            <a:off x="683568" y="1340768"/>
            <a:ext cx="7992888" cy="474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Font typeface="ZapfDingbatsITC" charset="0"/>
              <a:buChar char="❑"/>
            </a:pP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研究目标和研究内容</a:t>
            </a:r>
            <a:endParaRPr lang="en-US" altLang="zh-CN" sz="3200" dirty="0">
              <a:solidFill>
                <a:schemeClr val="bg1">
                  <a:lumMod val="95000"/>
                </a:schemeClr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Font typeface="ZapfDingbatsITC" charset="0"/>
              <a:buChar char="❑"/>
            </a:pP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物理分析进展和考核指标完成情况</a:t>
            </a:r>
            <a:endParaRPr lang="en-US" altLang="zh-CN" sz="3200" dirty="0">
              <a:solidFill>
                <a:schemeClr val="bg1">
                  <a:lumMod val="95000"/>
                </a:schemeClr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Font typeface="ZapfDingbatsITC" charset="0"/>
              <a:buChar char="❑"/>
            </a:pP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研究团队和人才培养</a:t>
            </a:r>
            <a:endParaRPr lang="en-US" altLang="zh-CN" sz="3200" dirty="0">
              <a:solidFill>
                <a:schemeClr val="bg1">
                  <a:lumMod val="95000"/>
                </a:schemeClr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Font typeface="ZapfDingbatsITC" charset="0"/>
              <a:buChar char="❑"/>
            </a:pP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组织管理情况和年度技术报告情况</a:t>
            </a:r>
            <a:endParaRPr lang="en-US" altLang="zh-CN" sz="3200" dirty="0">
              <a:solidFill>
                <a:schemeClr val="bg1">
                  <a:lumMod val="95000"/>
                </a:schemeClr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Font typeface="ZapfDingbatsITC" charset="0"/>
              <a:buChar char="❑"/>
            </a:pPr>
            <a:r>
              <a:rPr lang="zh-CN" altLang="en-US" sz="3200" dirty="0">
                <a:solidFill>
                  <a:srgbClr val="000090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经费使用情况</a:t>
            </a:r>
            <a:endParaRPr lang="en-GB" altLang="zh-CN" sz="3200" dirty="0">
              <a:solidFill>
                <a:srgbClr val="000090"/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3059" y="-27384"/>
            <a:ext cx="9150188" cy="1008112"/>
          </a:xfrm>
          <a:prstGeom prst="rect">
            <a:avLst/>
          </a:prstGeom>
          <a:solidFill>
            <a:srgbClr val="800000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sz="4800" dirty="0">
                <a:latin typeface="Lantinghei SC Demibold" charset="-122"/>
                <a:ea typeface="Lantinghei SC Demibold" charset="-122"/>
                <a:cs typeface="Lantinghei SC Demibold" charset="-122"/>
              </a:rPr>
              <a:t>报告内容</a:t>
            </a: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913308-F349-4B6D-A68A-DD1791B4A57B}" type="slidenum">
              <a:rPr lang="zh-CN" altLang="en-US" smtClean="0"/>
              <a:pPr/>
              <a:t>27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0640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-3059" y="-27384"/>
            <a:ext cx="9147059" cy="792088"/>
          </a:xfrm>
          <a:prstGeom prst="rect">
            <a:avLst/>
          </a:prstGeom>
          <a:solidFill>
            <a:srgbClr val="800000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kumimoji="1" lang="zh-CN" altLang="en-US" b="0" dirty="0">
                <a:latin typeface="Lantinghei SC Demibold" charset="-122"/>
                <a:ea typeface="Lantinghei SC Demibold" charset="-122"/>
                <a:cs typeface="Lantinghei SC Demibold" charset="-122"/>
              </a:rPr>
              <a:t>课题</a:t>
            </a:r>
            <a:r>
              <a:rPr kumimoji="1" lang="en-US" altLang="zh-CN" b="0" dirty="0">
                <a:latin typeface="Lantinghei SC Demibold" charset="-122"/>
                <a:ea typeface="Lantinghei SC Demibold" charset="-122"/>
                <a:cs typeface="Lantinghei SC Demibold" charset="-122"/>
              </a:rPr>
              <a:t>3</a:t>
            </a:r>
            <a:r>
              <a:rPr kumimoji="1" lang="zh-CN" altLang="en-US" b="0" dirty="0">
                <a:latin typeface="Lantinghei SC Demibold" charset="-122"/>
                <a:ea typeface="Lantinghei SC Demibold" charset="-122"/>
                <a:cs typeface="Lantinghei SC Demibold" charset="-122"/>
              </a:rPr>
              <a:t>经费使用情况</a:t>
            </a:r>
            <a:endParaRPr kumimoji="1" lang="zh-CN" altLang="en-US" b="0" dirty="0">
              <a:solidFill>
                <a:schemeClr val="bg1">
                  <a:lumMod val="85000"/>
                </a:schemeClr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913308-F349-4B6D-A68A-DD1791B4A57B}" type="slidenum">
              <a:rPr lang="zh-CN" altLang="en-US" smtClean="0"/>
              <a:pPr/>
              <a:t>28</a:t>
            </a:fld>
            <a:endParaRPr lang="zh-CN" alt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C34F715-F0E9-4B47-B74A-DBBF94B4C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531810"/>
              </p:ext>
            </p:extLst>
          </p:nvPr>
        </p:nvGraphicFramePr>
        <p:xfrm>
          <a:off x="5098318" y="1090251"/>
          <a:ext cx="3722154" cy="5168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7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42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dirty="0"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科目名称</a:t>
                      </a:r>
                      <a:endParaRPr lang="en-US" sz="1900" dirty="0">
                        <a:latin typeface="Arial" panose="020B0604020202020204" pitchFamily="34" charset="0"/>
                        <a:ea typeface="Heiti SC Medium" pitchFamily="2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dirty="0"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执行数（万）</a:t>
                      </a:r>
                      <a:endParaRPr lang="en-US" sz="1900" dirty="0">
                        <a:latin typeface="Arial" panose="020B0604020202020204" pitchFamily="34" charset="0"/>
                        <a:ea typeface="Heiti SC Medium" pitchFamily="2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442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900" dirty="0">
                          <a:solidFill>
                            <a:srgbClr val="0432FF"/>
                          </a:solidFill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一、直接费用</a:t>
                      </a:r>
                      <a:endParaRPr lang="en-US" sz="1900" dirty="0">
                        <a:solidFill>
                          <a:srgbClr val="0432FF"/>
                        </a:solidFill>
                        <a:latin typeface="Arial" panose="020B0604020202020204" pitchFamily="34" charset="0"/>
                        <a:ea typeface="Heiti SC Medium" pitchFamily="2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0432FF"/>
                          </a:solidFill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178.59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44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00" dirty="0"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1</a:t>
                      </a:r>
                      <a:r>
                        <a:rPr lang="zh-CN" altLang="en-US" sz="1900" dirty="0"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、设备费</a:t>
                      </a:r>
                      <a:endParaRPr lang="en-US" sz="1900" dirty="0">
                        <a:latin typeface="Arial" panose="020B0604020202020204" pitchFamily="34" charset="0"/>
                        <a:ea typeface="Heiti SC Medium" pitchFamily="2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17.86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83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00" dirty="0"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2</a:t>
                      </a:r>
                      <a:r>
                        <a:rPr lang="zh-CN" altLang="en-US" sz="1900" dirty="0"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、燃料动力费</a:t>
                      </a:r>
                      <a:endParaRPr lang="en-US" sz="1900" dirty="0">
                        <a:latin typeface="Arial" panose="020B0604020202020204" pitchFamily="34" charset="0"/>
                        <a:ea typeface="Heiti SC Medium" pitchFamily="2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51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00" dirty="0"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3</a:t>
                      </a:r>
                      <a:r>
                        <a:rPr lang="zh-CN" altLang="en-US" sz="1900" dirty="0"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、差旅</a:t>
                      </a:r>
                      <a:r>
                        <a:rPr lang="en-US" altLang="zh-CN" sz="1900" dirty="0"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900" dirty="0"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会议</a:t>
                      </a:r>
                      <a:r>
                        <a:rPr lang="en-US" altLang="zh-CN" sz="1900" dirty="0"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900" dirty="0"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国际合作与交流费</a:t>
                      </a:r>
                      <a:endParaRPr lang="en-US" sz="1900" dirty="0">
                        <a:latin typeface="Arial" panose="020B0604020202020204" pitchFamily="34" charset="0"/>
                        <a:ea typeface="Heiti SC Medium" pitchFamily="2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86.64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823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00" dirty="0"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4</a:t>
                      </a:r>
                      <a:r>
                        <a:rPr lang="zh-CN" altLang="en-US" sz="1900" dirty="0"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、出版</a:t>
                      </a:r>
                      <a:r>
                        <a:rPr lang="en-US" altLang="zh-CN" sz="1900" dirty="0"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900" dirty="0"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文献</a:t>
                      </a:r>
                      <a:r>
                        <a:rPr lang="en-US" altLang="zh-CN" sz="1900" dirty="0"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900" dirty="0"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信息传播</a:t>
                      </a:r>
                      <a:r>
                        <a:rPr lang="en-US" altLang="zh-CN" sz="1900" dirty="0"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900" dirty="0"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知识产权事务费</a:t>
                      </a:r>
                      <a:endParaRPr lang="en-US" sz="1900" dirty="0">
                        <a:latin typeface="Arial" panose="020B0604020202020204" pitchFamily="34" charset="0"/>
                        <a:ea typeface="Heiti SC Medium" pitchFamily="2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44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00" dirty="0"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5</a:t>
                      </a:r>
                      <a:r>
                        <a:rPr lang="zh-CN" altLang="en-US" sz="1900" dirty="0"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、劳务费</a:t>
                      </a:r>
                      <a:endParaRPr lang="en-US" sz="1900" dirty="0">
                        <a:latin typeface="Arial" panose="020B0604020202020204" pitchFamily="34" charset="0"/>
                        <a:ea typeface="Heiti SC Medium" pitchFamily="2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59.75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00" dirty="0"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6</a:t>
                      </a:r>
                      <a:r>
                        <a:rPr lang="zh-CN" altLang="en-US" sz="1900" dirty="0"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、专家咨询费</a:t>
                      </a:r>
                      <a:endParaRPr lang="en-US" sz="1900" dirty="0">
                        <a:latin typeface="Arial" panose="020B0604020202020204" pitchFamily="34" charset="0"/>
                        <a:ea typeface="Heiti SC Medium" pitchFamily="2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44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00" dirty="0"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7</a:t>
                      </a:r>
                      <a:r>
                        <a:rPr lang="zh-CN" altLang="en-US" sz="1900" dirty="0"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、其它支出</a:t>
                      </a:r>
                      <a:endParaRPr lang="en-US" sz="1900" dirty="0">
                        <a:latin typeface="Arial" panose="020B0604020202020204" pitchFamily="34" charset="0"/>
                        <a:ea typeface="Heiti SC Medium" pitchFamily="2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442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900" dirty="0">
                          <a:solidFill>
                            <a:srgbClr val="0432FF"/>
                          </a:solidFill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二、间接费用</a:t>
                      </a:r>
                      <a:endParaRPr lang="en-US" sz="1900" dirty="0">
                        <a:solidFill>
                          <a:srgbClr val="0432FF"/>
                        </a:solidFill>
                        <a:latin typeface="Arial" panose="020B0604020202020204" pitchFamily="34" charset="0"/>
                        <a:ea typeface="Heiti SC Medium" pitchFamily="2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0432FF"/>
                          </a:solidFill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59.02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442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err="1">
                          <a:solidFill>
                            <a:srgbClr val="0432FF"/>
                          </a:solidFill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总</a:t>
                      </a:r>
                      <a:r>
                        <a:rPr lang="zh-CN" altLang="en-US" sz="1900" b="1" dirty="0">
                          <a:solidFill>
                            <a:srgbClr val="0432FF"/>
                          </a:solidFill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432FF"/>
                          </a:solidFill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费</a:t>
                      </a:r>
                      <a:r>
                        <a:rPr lang="zh-CN" altLang="en-US" sz="1900" b="1" dirty="0">
                          <a:solidFill>
                            <a:srgbClr val="0432FF"/>
                          </a:solidFill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432FF"/>
                          </a:solidFill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用</a:t>
                      </a:r>
                      <a:endParaRPr lang="en-US" sz="1900" b="1" dirty="0">
                        <a:solidFill>
                          <a:srgbClr val="0432FF"/>
                        </a:solidFill>
                        <a:latin typeface="Arial" panose="020B0604020202020204" pitchFamily="34" charset="0"/>
                        <a:ea typeface="Heiti SC Medium" pitchFamily="2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b="1" dirty="0">
                          <a:solidFill>
                            <a:srgbClr val="0432FF"/>
                          </a:solidFill>
                          <a:latin typeface="Arial" panose="020B0604020202020204" pitchFamily="34" charset="0"/>
                          <a:ea typeface="Heiti SC Medium" pitchFamily="2" charset="-128"/>
                          <a:cs typeface="Arial" panose="020B0604020202020204" pitchFamily="34" charset="0"/>
                        </a:rPr>
                        <a:t>237.61</a:t>
                      </a:r>
                      <a:endParaRPr lang="en-US" sz="1900" b="1" dirty="0">
                        <a:solidFill>
                          <a:srgbClr val="0432FF"/>
                        </a:solidFill>
                        <a:latin typeface="Arial" panose="020B0604020202020204" pitchFamily="34" charset="0"/>
                        <a:ea typeface="Heiti SC Medium" pitchFamily="2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1837176"/>
                  </a:ext>
                </a:extLst>
              </a:tr>
            </a:tbl>
          </a:graphicData>
        </a:graphic>
      </p:graphicFrame>
      <p:sp>
        <p:nvSpPr>
          <p:cNvPr id="14" name="TextBox 12">
            <a:extLst>
              <a:ext uri="{FF2B5EF4-FFF2-40B4-BE49-F238E27FC236}">
                <a16:creationId xmlns:a16="http://schemas.microsoft.com/office/drawing/2014/main" id="{A5BAB6CC-86CF-9D41-93D2-F30E04D1D0D6}"/>
              </a:ext>
            </a:extLst>
          </p:cNvPr>
          <p:cNvSpPr txBox="1"/>
          <p:nvPr/>
        </p:nvSpPr>
        <p:spPr>
          <a:xfrm>
            <a:off x="323528" y="1628800"/>
            <a:ext cx="4551246" cy="2175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n"/>
            </a:pPr>
            <a:r>
              <a:rPr lang="zh-CN" altLang="en-US" sz="2400" b="1" dirty="0">
                <a:solidFill>
                  <a:prstClr val="black"/>
                </a:solidFill>
                <a:latin typeface="Heiti SC Medium" pitchFamily="2" charset="-128"/>
                <a:ea typeface="Heiti SC Medium" pitchFamily="2" charset="-128"/>
              </a:rPr>
              <a:t>中期计划执行数为</a:t>
            </a:r>
            <a:r>
              <a:rPr lang="en-US" altLang="zh-CN" sz="2400" b="1" dirty="0">
                <a:solidFill>
                  <a:prstClr val="black"/>
                </a:solidFill>
                <a:latin typeface="Heiti SC Medium" pitchFamily="2" charset="-128"/>
                <a:ea typeface="Heiti SC Medium" pitchFamily="2" charset="-128"/>
              </a:rPr>
              <a:t>173.33</a:t>
            </a:r>
            <a:r>
              <a:rPr lang="zh-CN" altLang="en-US" sz="2400" b="1" dirty="0">
                <a:solidFill>
                  <a:prstClr val="black"/>
                </a:solidFill>
                <a:latin typeface="Heiti SC Medium" pitchFamily="2" charset="-128"/>
                <a:ea typeface="Heiti SC Medium" pitchFamily="2" charset="-128"/>
              </a:rPr>
              <a:t>万元</a:t>
            </a:r>
            <a:endParaRPr lang="en-US" altLang="zh-CN" sz="2400" b="1" dirty="0">
              <a:solidFill>
                <a:prstClr val="black"/>
              </a:solidFill>
              <a:latin typeface="Heiti SC Medium" pitchFamily="2" charset="-128"/>
              <a:ea typeface="Heiti SC Medium" pitchFamily="2" charset="-128"/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n"/>
            </a:pPr>
            <a:r>
              <a:rPr lang="zh-CN" altLang="en-US" sz="2400" b="1" dirty="0">
                <a:solidFill>
                  <a:prstClr val="black"/>
                </a:solidFill>
                <a:latin typeface="Heiti SC Medium" pitchFamily="2" charset="-128"/>
                <a:ea typeface="Heiti SC Medium" pitchFamily="2" charset="-128"/>
              </a:rPr>
              <a:t>执行数合计</a:t>
            </a:r>
            <a:r>
              <a:rPr lang="en-US" altLang="zh-CN" sz="2400" b="1" dirty="0">
                <a:solidFill>
                  <a:prstClr val="black"/>
                </a:solidFill>
                <a:latin typeface="Heiti SC Medium" pitchFamily="2" charset="-128"/>
                <a:ea typeface="Heiti SC Medium" pitchFamily="2" charset="-128"/>
              </a:rPr>
              <a:t>237.61</a:t>
            </a:r>
            <a:r>
              <a:rPr lang="zh-CN" altLang="en-US" sz="2400" b="1" dirty="0">
                <a:solidFill>
                  <a:prstClr val="black"/>
                </a:solidFill>
                <a:latin typeface="Heiti SC Medium" pitchFamily="2" charset="-128"/>
                <a:ea typeface="Heiti SC Medium" pitchFamily="2" charset="-128"/>
              </a:rPr>
              <a:t>万元</a:t>
            </a:r>
            <a:endParaRPr lang="en-US" altLang="zh-CN" sz="2400" b="1" dirty="0">
              <a:solidFill>
                <a:prstClr val="black"/>
              </a:solidFill>
              <a:latin typeface="Heiti SC Medium" pitchFamily="2" charset="-128"/>
              <a:ea typeface="Heiti SC Medium" pitchFamily="2" charset="-128"/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FF0000"/>
                </a:solidFill>
                <a:latin typeface="Heiti SC Medium" pitchFamily="2" charset="-128"/>
                <a:ea typeface="Heiti SC Medium" pitchFamily="2" charset="-128"/>
              </a:rPr>
              <a:t>执行完成度</a:t>
            </a:r>
            <a:r>
              <a:rPr lang="en-US" altLang="zh-CN" sz="2400" b="1" dirty="0">
                <a:solidFill>
                  <a:srgbClr val="FF0000"/>
                </a:solidFill>
                <a:latin typeface="Heiti SC Medium" pitchFamily="2" charset="-128"/>
                <a:ea typeface="Heiti SC Medium" pitchFamily="2" charset="-128"/>
              </a:rPr>
              <a:t>137.09%</a:t>
            </a:r>
            <a:endParaRPr lang="zh-CN" altLang="en-US" sz="2400" b="1" dirty="0">
              <a:solidFill>
                <a:srgbClr val="FF0000"/>
              </a:solidFill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2764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矩形 6">
            <a:extLst>
              <a:ext uri="{FF2B5EF4-FFF2-40B4-BE49-F238E27FC236}">
                <a16:creationId xmlns:a16="http://schemas.microsoft.com/office/drawing/2014/main" id="{17BB8E48-039D-4B43-8BD3-F9643F27B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786" y="1124744"/>
            <a:ext cx="8770249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ts val="300"/>
              </a:spcBef>
              <a:spcAft>
                <a:spcPts val="900"/>
              </a:spcAft>
              <a:buFont typeface="Wingdings" pitchFamily="2" charset="2"/>
              <a:buChar char="n"/>
            </a:pPr>
            <a:r>
              <a:rPr lang="zh-CN" altLang="en-US" sz="2400" b="1" dirty="0"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围绕课题</a:t>
            </a:r>
            <a:r>
              <a:rPr lang="en-US" altLang="zh-CN" sz="2400" b="1" dirty="0"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3</a:t>
            </a:r>
            <a:r>
              <a:rPr lang="zh-CN" altLang="en-US" sz="2400" b="1" dirty="0"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的研究目标和内容，课题组按计划完成了研究任务，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在所有分析中都做出了主导贡献</a:t>
            </a:r>
            <a:endParaRPr lang="en-US" altLang="zh-CN" sz="2400" b="1" dirty="0">
              <a:latin typeface="Arial" panose="020B0604020202020204" pitchFamily="34" charset="0"/>
              <a:ea typeface="LANTINGHEI SC DEMIBOLD" panose="02000000000000000000" pitchFamily="2" charset="-122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900"/>
              </a:spcAft>
              <a:buClr>
                <a:srgbClr val="000000"/>
              </a:buClr>
              <a:buFont typeface="Wingdings" pitchFamily="2" charset="2"/>
              <a:buChar char="n"/>
            </a:pPr>
            <a:r>
              <a:rPr lang="zh-CN" altLang="en-US" sz="2400" b="1" dirty="0"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按照</a:t>
            </a:r>
            <a:r>
              <a:rPr lang="en-US" altLang="zh-CN" sz="2400" b="1" dirty="0"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ATLAS</a:t>
            </a:r>
            <a:r>
              <a:rPr lang="zh-CN" altLang="en-US" sz="2400" b="1" dirty="0"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合作组的安排，所有分析已用</a:t>
            </a:r>
            <a:r>
              <a:rPr lang="en-US" altLang="zh-CN" sz="2400" b="1" dirty="0"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Run-2</a:t>
            </a:r>
            <a:r>
              <a:rPr lang="zh-CN" altLang="en-US" sz="2400" b="1" dirty="0"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的部分或全部数据发表了期刊文章或者</a:t>
            </a:r>
            <a:r>
              <a:rPr lang="en-US" altLang="zh-CN" sz="2400" b="1" dirty="0"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ATLAS-CONF-NOTE</a:t>
            </a:r>
            <a:r>
              <a:rPr lang="zh-CN" altLang="en-US" sz="2400" b="1" dirty="0"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，全部达到了中期目标</a:t>
            </a:r>
            <a:endParaRPr lang="en-US" altLang="zh-CN" sz="2400" b="1" dirty="0">
              <a:latin typeface="Arial" panose="020B0604020202020204" pitchFamily="34" charset="0"/>
              <a:ea typeface="LANTINGHEI SC DEMIBOLD" panose="02000000000000000000" pitchFamily="2" charset="-122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900"/>
              </a:spcAft>
              <a:buClr>
                <a:srgbClr val="000000"/>
              </a:buClr>
              <a:buFont typeface="Wingdings" pitchFamily="2" charset="2"/>
              <a:buChar char="n"/>
            </a:pPr>
            <a:r>
              <a:rPr lang="zh-CN" altLang="zh-CN" sz="2400" b="1" dirty="0"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大多数分析已提前达到终期考核</a:t>
            </a:r>
            <a:r>
              <a:rPr lang="zh-CN" altLang="en-US" sz="2400" b="1" dirty="0"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的目标</a:t>
            </a:r>
            <a:endParaRPr lang="en-US" altLang="zh-CN" sz="2400" b="1" dirty="0">
              <a:solidFill>
                <a:srgbClr val="0432FF"/>
              </a:solidFill>
              <a:latin typeface="Arial" panose="020B0604020202020204" pitchFamily="34" charset="0"/>
              <a:ea typeface="LANTINGHEI SC DEMIBOLD" panose="02000000000000000000" pitchFamily="2" charset="-122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900"/>
              </a:spcAft>
              <a:buClr>
                <a:srgbClr val="000000"/>
              </a:buClr>
              <a:buFont typeface="Wingdings" pitchFamily="2" charset="2"/>
              <a:buChar char="n"/>
            </a:pPr>
            <a:r>
              <a:rPr lang="zh-CN" altLang="en-US" sz="2400" b="1" dirty="0">
                <a:solidFill>
                  <a:srgbClr val="0432FF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发表了</a:t>
            </a:r>
            <a:r>
              <a:rPr lang="en-US" altLang="zh-CN" sz="2400" b="1" dirty="0">
                <a:solidFill>
                  <a:srgbClr val="0432FF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11</a:t>
            </a:r>
            <a:r>
              <a:rPr lang="zh-CN" altLang="en-US" sz="2400" b="1" dirty="0">
                <a:solidFill>
                  <a:srgbClr val="0432FF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篇文章和</a:t>
            </a:r>
            <a:r>
              <a:rPr lang="en-US" altLang="zh-CN" sz="2400" b="1" dirty="0">
                <a:solidFill>
                  <a:srgbClr val="0432FF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CONF-NOTE</a:t>
            </a:r>
            <a:r>
              <a:rPr lang="zh-CN" altLang="en-US" sz="2400" b="1" dirty="0">
                <a:solidFill>
                  <a:srgbClr val="0432FF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solidFill>
                  <a:srgbClr val="0432FF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8</a:t>
            </a:r>
            <a:r>
              <a:rPr lang="zh-CN" altLang="en-US" sz="2400" b="1" dirty="0">
                <a:solidFill>
                  <a:srgbClr val="0432FF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篇担任通讯作者）。</a:t>
            </a:r>
            <a:r>
              <a:rPr kumimoji="0"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提出了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stau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粒子</a:t>
            </a:r>
            <a:r>
              <a:rPr kumimoji="0"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寻找的原创性课题，</a:t>
            </a:r>
            <a:r>
              <a:rPr kumimoji="0"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2019</a:t>
            </a:r>
            <a:r>
              <a:rPr kumimoji="0"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年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  <a:sym typeface="Wingdings" pitchFamily="2" charset="2"/>
              </a:rPr>
              <a:t>给出世界上最强的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  <a:sym typeface="Wingdings" pitchFamily="2" charset="2"/>
              </a:rPr>
              <a:t>stau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  <a:sym typeface="Wingdings" pitchFamily="2" charset="2"/>
              </a:rPr>
              <a:t>粒子质量排除限，</a:t>
            </a:r>
            <a:r>
              <a:rPr kumimoji="0"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被选为</a:t>
            </a:r>
            <a:r>
              <a:rPr kumimoji="0"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ATLAS</a:t>
            </a:r>
            <a:r>
              <a:rPr kumimoji="0"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物理简报进行重点报道</a:t>
            </a:r>
            <a:endParaRPr lang="en-US" altLang="zh-CN" sz="2400" b="1" dirty="0">
              <a:solidFill>
                <a:srgbClr val="0432FF"/>
              </a:solidFill>
              <a:latin typeface="Arial" panose="020B0604020202020204" pitchFamily="34" charset="0"/>
              <a:ea typeface="LANTINGHEI SC DEMIBOLD" panose="02000000000000000000" pitchFamily="2" charset="-122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900"/>
              </a:spcAft>
              <a:buClr>
                <a:srgbClr val="000000"/>
              </a:buClr>
              <a:buFont typeface="Wingdings" pitchFamily="2" charset="2"/>
              <a:buChar char="n"/>
            </a:pPr>
            <a:r>
              <a:rPr lang="zh-CN" altLang="en-US" sz="2400" b="1" dirty="0"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课题管理、人才培养等各方面情况良好</a:t>
            </a:r>
            <a:endParaRPr lang="en-US" altLang="zh-CN" sz="2400" b="1" dirty="0">
              <a:latin typeface="Arial" panose="020B0604020202020204" pitchFamily="34" charset="0"/>
              <a:ea typeface="LANTINGHEI SC DEMIBOLD" panose="02000000000000000000" pitchFamily="2" charset="-122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900"/>
              </a:spcAft>
              <a:buClr>
                <a:srgbClr val="000000"/>
              </a:buClr>
              <a:buFont typeface="Wingdings" pitchFamily="2" charset="2"/>
              <a:buChar char="n"/>
            </a:pPr>
            <a:r>
              <a:rPr lang="zh-CN" altLang="en-US" sz="2400" b="1" dirty="0"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每年都提交了年度技术报告和年度进展报告</a:t>
            </a:r>
            <a:endParaRPr lang="en-US" altLang="zh-CN" sz="2400" b="1" dirty="0">
              <a:latin typeface="Arial" panose="020B0604020202020204" pitchFamily="34" charset="0"/>
              <a:ea typeface="LANTINGHEI SC DEMIBOLD" panose="02000000000000000000" pitchFamily="2" charset="-122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900"/>
              </a:spcAft>
              <a:buClr>
                <a:srgbClr val="000000"/>
              </a:buClr>
              <a:buFont typeface="Wingdings" pitchFamily="2" charset="2"/>
              <a:buChar char="n"/>
            </a:pPr>
            <a:r>
              <a:rPr lang="zh-CN" altLang="zh-CN" sz="2400" b="1" dirty="0"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经费使用</a:t>
            </a:r>
            <a:r>
              <a:rPr lang="zh-CN" altLang="en-US" sz="2400" b="1" dirty="0"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情况良好</a:t>
            </a:r>
            <a:r>
              <a:rPr lang="zh-CN" altLang="zh-CN" sz="2400" b="1" dirty="0"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，执行率为</a:t>
            </a:r>
            <a:r>
              <a:rPr lang="en-US" altLang="zh-CN" sz="2400" b="1" dirty="0">
                <a:latin typeface="Arial" panose="020B0604020202020204" pitchFamily="34" charset="0"/>
                <a:ea typeface="LANTINGHEI SC DEMIBOLD" panose="02000000000000000000" pitchFamily="2" charset="-122"/>
                <a:cs typeface="Arial" panose="020B0604020202020204" pitchFamily="34" charset="0"/>
              </a:rPr>
              <a:t>137%</a:t>
            </a:r>
          </a:p>
        </p:txBody>
      </p:sp>
      <p:sp>
        <p:nvSpPr>
          <p:cNvPr id="61443" name="幻灯片编号占位符 2">
            <a:extLst>
              <a:ext uri="{FF2B5EF4-FFF2-40B4-BE49-F238E27FC236}">
                <a16:creationId xmlns:a16="http://schemas.microsoft.com/office/drawing/2014/main" id="{61757833-16E6-734E-AE9D-189D4A0280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xfrm>
            <a:off x="8483346" y="6272785"/>
            <a:ext cx="48006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100" b="1" kern="1200" spc="-7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fld id="{3378DDBF-02A7-CF47-96F5-E00CDAD8D60E}" type="slidenum">
              <a:rPr lang="zh-CN" altLang="en-US" smtClean="0"/>
              <a:pPr>
                <a:lnSpc>
                  <a:spcPct val="80000"/>
                </a:lnSpc>
                <a:defRPr/>
              </a:pPr>
              <a:t>29</a:t>
            </a:fld>
            <a:endParaRPr kumimoji="0" lang="zh-CN" altLang="en-US" sz="1500" dirty="0">
              <a:solidFill>
                <a:schemeClr val="bg1"/>
              </a:solidFill>
              <a:ea typeface="楷体" panose="02010609060101010101" pitchFamily="49" charset="-122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2B1638-E276-6C46-8BCD-400E0EEE1374}"/>
              </a:ext>
            </a:extLst>
          </p:cNvPr>
          <p:cNvSpPr txBox="1">
            <a:spLocks/>
          </p:cNvSpPr>
          <p:nvPr/>
        </p:nvSpPr>
        <p:spPr>
          <a:xfrm>
            <a:off x="-3059" y="0"/>
            <a:ext cx="9147059" cy="792088"/>
          </a:xfrm>
          <a:prstGeom prst="rect">
            <a:avLst/>
          </a:prstGeom>
          <a:solidFill>
            <a:srgbClr val="800000"/>
          </a:solidFill>
        </p:spPr>
        <p:txBody>
          <a:bodyPr tIns="0" bIns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1" lang="zh-CN" altLang="en-US" sz="3600" dirty="0">
                <a:solidFill>
                  <a:srgbClr val="FFFF00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总   结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0DE45AD-49E1-CD4E-8572-6B1CB71B1EF0}"/>
              </a:ext>
            </a:extLst>
          </p:cNvPr>
          <p:cNvSpPr/>
          <p:nvPr/>
        </p:nvSpPr>
        <p:spPr>
          <a:xfrm>
            <a:off x="7088154" y="43626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00B050"/>
                </a:solidFill>
                <a:latin typeface="STXingkai" panose="02010800040101010101" pitchFamily="2" charset="-122"/>
                <a:ea typeface="STXingkai" panose="02010800040101010101" pitchFamily="2" charset="-122"/>
              </a:rPr>
              <a:t>谢谢！</a:t>
            </a:r>
            <a:endParaRPr lang="zh-CN" altLang="en-US" sz="4400" dirty="0">
              <a:solidFill>
                <a:srgbClr val="00B050"/>
              </a:solidFill>
              <a:latin typeface="STXingkai" panose="02010800040101010101" pitchFamily="2" charset="-122"/>
              <a:ea typeface="STXingkai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112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ltGray">
          <a:xfrm>
            <a:off x="683568" y="1340768"/>
            <a:ext cx="7992888" cy="474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Font typeface="ZapfDingbatsITC" charset="0"/>
              <a:buChar char="❑"/>
            </a:pPr>
            <a:r>
              <a:rPr lang="zh-CN" altLang="en-US" sz="3200" dirty="0">
                <a:solidFill>
                  <a:srgbClr val="342698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研究目标和研究内容</a:t>
            </a:r>
            <a:endParaRPr lang="en-US" altLang="zh-CN" sz="3200" dirty="0">
              <a:solidFill>
                <a:srgbClr val="342698"/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Font typeface="ZapfDingbatsITC" charset="0"/>
              <a:buChar char="❑"/>
            </a:pP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物理分析进展和考核指标完成情况</a:t>
            </a:r>
            <a:endParaRPr lang="en-US" altLang="zh-CN" sz="3200" dirty="0">
              <a:solidFill>
                <a:schemeClr val="bg1">
                  <a:lumMod val="95000"/>
                </a:schemeClr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Font typeface="ZapfDingbatsITC" charset="0"/>
              <a:buChar char="❑"/>
            </a:pP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研究团队和人才培养</a:t>
            </a:r>
            <a:endParaRPr lang="en-US" altLang="zh-CN" sz="3200" dirty="0">
              <a:solidFill>
                <a:schemeClr val="bg1">
                  <a:lumMod val="95000"/>
                </a:schemeClr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Font typeface="ZapfDingbatsITC" charset="0"/>
              <a:buChar char="❑"/>
            </a:pP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组织管理情况和年度技术报告情况</a:t>
            </a:r>
            <a:endParaRPr lang="en-US" altLang="zh-CN" sz="3200" dirty="0">
              <a:solidFill>
                <a:schemeClr val="bg1">
                  <a:lumMod val="95000"/>
                </a:schemeClr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Font typeface="ZapfDingbatsITC" charset="0"/>
              <a:buChar char="❑"/>
            </a:pP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经费使用情况</a:t>
            </a:r>
            <a:endParaRPr lang="en-GB" altLang="zh-CN" sz="3200" dirty="0">
              <a:solidFill>
                <a:schemeClr val="bg1">
                  <a:lumMod val="95000"/>
                </a:schemeClr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3059" y="-27384"/>
            <a:ext cx="9150188" cy="1008112"/>
          </a:xfrm>
          <a:prstGeom prst="rect">
            <a:avLst/>
          </a:prstGeom>
          <a:solidFill>
            <a:srgbClr val="800000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sz="4800" dirty="0">
                <a:latin typeface="+mn-ea"/>
                <a:ea typeface="+mn-ea"/>
                <a:cs typeface="Lantinghei SC Demibold" charset="-122"/>
              </a:rPr>
              <a:t>报告内容</a:t>
            </a: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8101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Weltall_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6942"/>
            <a:ext cx="8640960" cy="644096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913308-F349-4B6D-A68A-DD1791B4A57B}" type="slidenum">
              <a:rPr lang="zh-CN" altLang="en-US" smtClean="0">
                <a:solidFill>
                  <a:schemeClr val="bg1"/>
                </a:solidFill>
              </a:rPr>
              <a:pPr/>
              <a:t>30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814987" y="1268760"/>
            <a:ext cx="7514025" cy="1528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衷心感谢各位专家的指导</a:t>
            </a:r>
            <a:r>
              <a:rPr lang="en-US" altLang="zh-CN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!</a:t>
            </a:r>
          </a:p>
          <a:p>
            <a:pPr algn="ctr">
              <a:defRPr/>
            </a:pPr>
            <a:r>
              <a:rPr lang="zh-CN" altLang="en-US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衷心感谢科技部的长期支持！</a:t>
            </a:r>
          </a:p>
        </p:txBody>
      </p:sp>
    </p:spTree>
    <p:extLst>
      <p:ext uri="{BB962C8B-B14F-4D97-AF65-F5344CB8AC3E}">
        <p14:creationId xmlns:p14="http://schemas.microsoft.com/office/powerpoint/2010/main" val="110625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幻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fld id="{66D6730D-E3D9-1147-9DCA-7B6E8AD5EB3F}" type="slidenum">
              <a:rPr lang="zh-CN" altLang="en-US" smtClean="0"/>
              <a:pPr>
                <a:defRPr/>
              </a:pPr>
              <a:t>31</a:t>
            </a:fld>
            <a:endParaRPr lang="zh-CN" altLang="en-US" dirty="0"/>
          </a:p>
        </p:txBody>
      </p:sp>
      <p:sp>
        <p:nvSpPr>
          <p:cNvPr id="6" name="幻灯片编号占位符 2">
            <a:extLst>
              <a:ext uri="{FF2B5EF4-FFF2-40B4-BE49-F238E27FC236}">
                <a16:creationId xmlns:a16="http://schemas.microsoft.com/office/drawing/2014/main" id="{C82E6D40-0DA3-DA4C-965C-381C4F4FED58}"/>
              </a:ext>
            </a:extLst>
          </p:cNvPr>
          <p:cNvSpPr txBox="1">
            <a:spLocks/>
          </p:cNvSpPr>
          <p:nvPr/>
        </p:nvSpPr>
        <p:spPr>
          <a:xfrm>
            <a:off x="8028384" y="6307790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100" b="1" kern="1200" spc="-7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6D6730D-E3D9-1147-9DCA-7B6E8AD5EB3F}" type="slidenum">
              <a:rPr lang="zh-CN" altLang="en-US" smtClean="0"/>
              <a:pPr algn="r">
                <a:defRPr/>
              </a:pPr>
              <a:t>31</a:t>
            </a:fld>
            <a:endParaRPr lang="zh-CN" alt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17C231-AF0A-3C45-BFEC-008D12FF8913}"/>
              </a:ext>
            </a:extLst>
          </p:cNvPr>
          <p:cNvSpPr txBox="1">
            <a:spLocks/>
          </p:cNvSpPr>
          <p:nvPr/>
        </p:nvSpPr>
        <p:spPr>
          <a:xfrm>
            <a:off x="-3095" y="-2973"/>
            <a:ext cx="9150188" cy="792088"/>
          </a:xfrm>
          <a:prstGeom prst="rect">
            <a:avLst/>
          </a:prstGeom>
          <a:solidFill>
            <a:srgbClr val="800000"/>
          </a:solidFill>
        </p:spPr>
        <p:txBody>
          <a:bodyPr tIns="0" bIns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algn="ctr">
              <a:spcBef>
                <a:spcPct val="0"/>
              </a:spcBef>
            </a:pPr>
            <a:r>
              <a:rPr lang="zh-CN" altLang="en-US" sz="3200" dirty="0">
                <a:solidFill>
                  <a:srgbClr val="FFFF00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 指标完成情况表</a:t>
            </a:r>
            <a:endParaRPr lang="en-GB" altLang="zh-CN" sz="3200" dirty="0">
              <a:solidFill>
                <a:srgbClr val="FFFF00"/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E9E70EFD-9284-7E42-9C0D-F6A3B3E925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968010"/>
              </p:ext>
            </p:extLst>
          </p:nvPr>
        </p:nvGraphicFramePr>
        <p:xfrm>
          <a:off x="119657" y="855324"/>
          <a:ext cx="8904684" cy="5697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1414">
                  <a:extLst>
                    <a:ext uri="{9D8B030D-6E8A-4147-A177-3AD203B41FA5}">
                      <a16:colId xmlns:a16="http://schemas.microsoft.com/office/drawing/2014/main" val="208260918"/>
                    </a:ext>
                  </a:extLst>
                </a:gridCol>
                <a:gridCol w="817445">
                  <a:extLst>
                    <a:ext uri="{9D8B030D-6E8A-4147-A177-3AD203B41FA5}">
                      <a16:colId xmlns:a16="http://schemas.microsoft.com/office/drawing/2014/main" val="4212170437"/>
                    </a:ext>
                  </a:extLst>
                </a:gridCol>
                <a:gridCol w="1553876">
                  <a:extLst>
                    <a:ext uri="{9D8B030D-6E8A-4147-A177-3AD203B41FA5}">
                      <a16:colId xmlns:a16="http://schemas.microsoft.com/office/drawing/2014/main" val="2608506862"/>
                    </a:ext>
                  </a:extLst>
                </a:gridCol>
                <a:gridCol w="898461">
                  <a:extLst>
                    <a:ext uri="{9D8B030D-6E8A-4147-A177-3AD203B41FA5}">
                      <a16:colId xmlns:a16="http://schemas.microsoft.com/office/drawing/2014/main" val="1382007953"/>
                    </a:ext>
                  </a:extLst>
                </a:gridCol>
                <a:gridCol w="1653275">
                  <a:extLst>
                    <a:ext uri="{9D8B030D-6E8A-4147-A177-3AD203B41FA5}">
                      <a16:colId xmlns:a16="http://schemas.microsoft.com/office/drawing/2014/main" val="4008509638"/>
                    </a:ext>
                  </a:extLst>
                </a:gridCol>
                <a:gridCol w="1244941">
                  <a:extLst>
                    <a:ext uri="{9D8B030D-6E8A-4147-A177-3AD203B41FA5}">
                      <a16:colId xmlns:a16="http://schemas.microsoft.com/office/drawing/2014/main" val="3713547985"/>
                    </a:ext>
                  </a:extLst>
                </a:gridCol>
                <a:gridCol w="2055272">
                  <a:extLst>
                    <a:ext uri="{9D8B030D-6E8A-4147-A177-3AD203B41FA5}">
                      <a16:colId xmlns:a16="http://schemas.microsoft.com/office/drawing/2014/main" val="2666038757"/>
                    </a:ext>
                  </a:extLst>
                </a:gridCol>
              </a:tblGrid>
              <a:tr h="17610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成果名称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Heiti SC Medium" pitchFamily="2" charset="-128"/>
                        <a:cs typeface="Times New Roman" panose="02020603050405020304" pitchFamily="18" charset="0"/>
                      </a:endParaRPr>
                    </a:p>
                  </a:txBody>
                  <a:tcPr marL="26056" marR="26056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 spc="-20" dirty="0">
                          <a:effectLst/>
                          <a:latin typeface="Heiti SC Medium" pitchFamily="2" charset="-128"/>
                          <a:ea typeface="Heiti SC Medium" pitchFamily="2" charset="-128"/>
                          <a:cs typeface="Times New Roman" panose="02020603050405020304" pitchFamily="18" charset="0"/>
                        </a:rPr>
                        <a:t>考核指标</a:t>
                      </a:r>
                      <a:endParaRPr lang="zh-CN" sz="1100" kern="100" dirty="0">
                        <a:effectLst/>
                        <a:latin typeface="Heiti SC Medium" pitchFamily="2" charset="-128"/>
                        <a:ea typeface="Heiti SC Medium" pitchFamily="2" charset="-128"/>
                        <a:cs typeface="Times New Roman" panose="02020603050405020304" pitchFamily="18" charset="0"/>
                      </a:endParaRPr>
                    </a:p>
                  </a:txBody>
                  <a:tcPr marL="26056" marR="26056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考核方式（方法）及评价手段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Heiti SC Medium" pitchFamily="2" charset="-128"/>
                        <a:cs typeface="Times New Roman" panose="02020603050405020304" pitchFamily="18" charset="0"/>
                      </a:endParaRPr>
                    </a:p>
                  </a:txBody>
                  <a:tcPr marL="26056" marR="2605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当前指标状态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Heiti SC Medium" pitchFamily="2" charset="-128"/>
                        <a:cs typeface="Times New Roman" panose="02020603050405020304" pitchFamily="18" charset="0"/>
                      </a:endParaRPr>
                    </a:p>
                  </a:txBody>
                  <a:tcPr marL="26056" marR="26056" marT="0" marB="0" anchor="ctr"/>
                </a:tc>
                <a:extLst>
                  <a:ext uri="{0D108BD9-81ED-4DB2-BD59-A6C34878D82A}">
                    <a16:rowId xmlns:a16="http://schemas.microsoft.com/office/drawing/2014/main" val="33717538"/>
                  </a:ext>
                </a:extLst>
              </a:tr>
              <a:tr h="32018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spc="-2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指标名称</a:t>
                      </a:r>
                      <a:endParaRPr lang="zh-CN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Heiti SC Medium" pitchFamily="2" charset="-128"/>
                        <a:cs typeface="Times New Roman" panose="02020603050405020304" pitchFamily="18" charset="0"/>
                      </a:endParaRPr>
                    </a:p>
                  </a:txBody>
                  <a:tcPr marL="26056" marR="2605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spc="-2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立项时已有指标值</a:t>
                      </a:r>
                      <a:r>
                        <a:rPr lang="en-US" sz="1200" kern="100" spc="-2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sz="1200" kern="100" spc="-2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状态</a:t>
                      </a:r>
                      <a:endParaRPr lang="zh-CN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Heiti SC Medium" pitchFamily="2" charset="-128"/>
                        <a:cs typeface="Times New Roman" panose="02020603050405020304" pitchFamily="18" charset="0"/>
                      </a:endParaRPr>
                    </a:p>
                  </a:txBody>
                  <a:tcPr marL="26056" marR="2605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spc="-2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中期指标值</a:t>
                      </a:r>
                      <a:r>
                        <a:rPr lang="en-US" sz="1200" kern="100" spc="-2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sz="1200" kern="100" spc="-2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状态</a:t>
                      </a:r>
                      <a:endParaRPr lang="zh-CN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Heiti SC Medium" pitchFamily="2" charset="-128"/>
                        <a:cs typeface="Times New Roman" panose="02020603050405020304" pitchFamily="18" charset="0"/>
                      </a:endParaRPr>
                    </a:p>
                  </a:txBody>
                  <a:tcPr marL="26056" marR="2605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spc="-2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完成时指标值</a:t>
                      </a:r>
                      <a:r>
                        <a:rPr lang="en-US" sz="1200" kern="100" spc="-2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sz="1200" kern="100" spc="-2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状态</a:t>
                      </a:r>
                      <a:endParaRPr lang="zh-CN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Heiti SC Medium" pitchFamily="2" charset="-128"/>
                        <a:cs typeface="Times New Roman" panose="02020603050405020304" pitchFamily="18" charset="0"/>
                      </a:endParaRPr>
                    </a:p>
                  </a:txBody>
                  <a:tcPr marL="26056" marR="2605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884825"/>
                  </a:ext>
                </a:extLst>
              </a:tr>
              <a:tr h="22412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：双</a:t>
                      </a:r>
                      <a:r>
                        <a:rPr lang="en-US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tau </a:t>
                      </a:r>
                      <a:r>
                        <a:rPr lang="zh-CN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末 态</a:t>
                      </a:r>
                      <a:r>
                        <a:rPr lang="en-US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SUSY </a:t>
                      </a:r>
                      <a:r>
                        <a:rPr lang="zh-CN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粒子的 寻找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Heiti SC Medium" pitchFamily="2" charset="-128"/>
                        <a:cs typeface="Times New Roman" panose="02020603050405020304" pitchFamily="18" charset="0"/>
                      </a:endParaRPr>
                    </a:p>
                  </a:txBody>
                  <a:tcPr marL="26056" marR="2605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gaugino </a:t>
                      </a:r>
                      <a:r>
                        <a:rPr lang="zh-CN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粒 子 和</a:t>
                      </a:r>
                      <a:r>
                        <a:rPr lang="en-US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stau </a:t>
                      </a:r>
                      <a:r>
                        <a:rPr lang="zh-CN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粒子排 除的参数区间 灵敏度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Heiti SC Medium" pitchFamily="2" charset="-128"/>
                        <a:cs typeface="Times New Roman" panose="02020603050405020304" pitchFamily="18" charset="0"/>
                      </a:endParaRPr>
                    </a:p>
                  </a:txBody>
                  <a:tcPr marL="26056" marR="2605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对</a:t>
                      </a:r>
                      <a:r>
                        <a:rPr lang="en-US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gaugino </a:t>
                      </a:r>
                      <a:r>
                        <a:rPr lang="zh-CN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对产生 过程，在</a:t>
                      </a:r>
                      <a:r>
                        <a:rPr lang="en-US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Run1 </a:t>
                      </a:r>
                      <a:r>
                        <a:rPr lang="zh-CN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阶段，</a:t>
                      </a:r>
                      <a:r>
                        <a:rPr lang="en-US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chargino1/neutral ino2 </a:t>
                      </a:r>
                      <a:r>
                        <a:rPr lang="zh-CN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质 量 低 于</a:t>
                      </a:r>
                      <a:r>
                        <a:rPr lang="en-US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350-420 GeV, neutralino1 </a:t>
                      </a:r>
                      <a:r>
                        <a:rPr lang="zh-CN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低 于</a:t>
                      </a:r>
                      <a:r>
                        <a:rPr lang="en-US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100 GeV </a:t>
                      </a:r>
                      <a:r>
                        <a:rPr lang="zh-CN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的参数空间 已经被排除。 对于</a:t>
                      </a:r>
                      <a:r>
                        <a:rPr lang="en-US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stau </a:t>
                      </a:r>
                      <a:r>
                        <a:rPr lang="zh-CN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对产生过 程，在</a:t>
                      </a:r>
                      <a:r>
                        <a:rPr lang="en-US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Run1 </a:t>
                      </a:r>
                      <a:r>
                        <a:rPr lang="zh-CN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阶段只 排除了一个信号点</a:t>
                      </a:r>
                      <a:r>
                        <a:rPr lang="en-US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stau </a:t>
                      </a:r>
                      <a:r>
                        <a:rPr lang="zh-CN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质量为</a:t>
                      </a:r>
                      <a:r>
                        <a:rPr lang="en-US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100GeV</a:t>
                      </a:r>
                      <a:r>
                        <a:rPr lang="zh-CN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neutralino1 </a:t>
                      </a:r>
                      <a:r>
                        <a:rPr lang="zh-CN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质量为</a:t>
                      </a:r>
                      <a:r>
                        <a:rPr lang="en-US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Heiti SC Medium" pitchFamily="2" charset="-128"/>
                        <a:cs typeface="Times New Roman" panose="02020603050405020304" pitchFamily="18" charset="0"/>
                      </a:endParaRPr>
                    </a:p>
                  </a:txBody>
                  <a:tcPr marL="26056" marR="2605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得到初步分 析结果，统 计灵敏度基 本达到指标 要求，系统 误差有待改 进。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Heiti SC Medium" pitchFamily="2" charset="-128"/>
                        <a:cs typeface="Times New Roman" panose="02020603050405020304" pitchFamily="18" charset="0"/>
                      </a:endParaRPr>
                    </a:p>
                  </a:txBody>
                  <a:tcPr marL="26056" marR="2605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排除灵敏度对比</a:t>
                      </a:r>
                      <a:r>
                        <a:rPr lang="en-US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Run1 </a:t>
                      </a:r>
                      <a:r>
                        <a:rPr lang="zh-CN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结 果</a:t>
                      </a:r>
                      <a:r>
                        <a:rPr lang="en-US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chargino1/</a:t>
                      </a:r>
                      <a:r>
                        <a:rPr lang="en-US" sz="1000" kern="100" spc="-20" dirty="0" err="1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neutr</a:t>
                      </a:r>
                      <a:r>
                        <a:rPr lang="en-US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alino2 </a:t>
                      </a:r>
                      <a:r>
                        <a:rPr lang="zh-CN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的质量扩 展</a:t>
                      </a:r>
                      <a:r>
                        <a:rPr lang="en-US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300-400 GeV</a:t>
                      </a:r>
                      <a:r>
                        <a:rPr lang="zh-CN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neutralino1 </a:t>
                      </a:r>
                      <a:r>
                        <a:rPr lang="zh-CN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质 量 扩 展</a:t>
                      </a:r>
                      <a:r>
                        <a:rPr lang="en-US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200-300 GeV</a:t>
                      </a:r>
                      <a:r>
                        <a:rPr lang="zh-CN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，或者首次观 测到新粒子产生 的迹象。 对于</a:t>
                      </a:r>
                      <a:r>
                        <a:rPr lang="en-US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stau </a:t>
                      </a:r>
                      <a:r>
                        <a:rPr lang="zh-CN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直接产生过程，将首次在</a:t>
                      </a:r>
                      <a:r>
                        <a:rPr lang="en-US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LHC </a:t>
                      </a:r>
                      <a:r>
                        <a:rPr lang="zh-CN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实验上排除 部分质量参数空 间或者首次观测 到</a:t>
                      </a:r>
                      <a:r>
                        <a:rPr lang="en-US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stau </a:t>
                      </a:r>
                      <a:r>
                        <a:rPr lang="zh-CN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粒子的产 生迹象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Heiti SC Medium" pitchFamily="2" charset="-128"/>
                        <a:cs typeface="Times New Roman" panose="02020603050405020304" pitchFamily="18" charset="0"/>
                      </a:endParaRPr>
                    </a:p>
                  </a:txBody>
                  <a:tcPr marL="26056" marR="2605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依据期刊 文章和 国 际会议文 集 中的数 据检查考 核 指 标 （所有物 理成果都 需 要 在</a:t>
                      </a:r>
                      <a:r>
                        <a:rPr lang="en-US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ATLAS </a:t>
                      </a:r>
                      <a:r>
                        <a:rPr lang="zh-CN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合 作组内部 多级审核 通过才能 正 式 发 表）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Heiti SC Medium" pitchFamily="2" charset="-128"/>
                        <a:cs typeface="Times New Roman" panose="02020603050405020304" pitchFamily="18" charset="0"/>
                      </a:endParaRPr>
                    </a:p>
                  </a:txBody>
                  <a:tcPr marL="26056" marR="2605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对</a:t>
                      </a:r>
                      <a:r>
                        <a:rPr lang="en-US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stau </a:t>
                      </a:r>
                      <a:r>
                        <a:rPr lang="zh-CN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直接产生过程，按照合作组进度安排，已经提前完成并发表了一篇文章</a:t>
                      </a:r>
                      <a:r>
                        <a:rPr lang="en-US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PRD101(2020)032009</a:t>
                      </a:r>
                      <a:r>
                        <a:rPr lang="zh-CN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、一篇会议文章</a:t>
                      </a:r>
                      <a:r>
                        <a:rPr lang="en-US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ATLAS-CONF-2019-018</a:t>
                      </a:r>
                      <a:r>
                        <a:rPr lang="zh-CN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和一篇公共文章</a:t>
                      </a:r>
                      <a:r>
                        <a:rPr lang="en-US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ATL-PHYS-PUB-</a:t>
                      </a:r>
                      <a:r>
                        <a:rPr lang="zh-CN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2019-039。该分析首次给出</a:t>
                      </a:r>
                      <a:r>
                        <a:rPr lang="en-US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ATLAS</a:t>
                      </a:r>
                      <a:r>
                        <a:rPr lang="zh-CN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实验</a:t>
                      </a:r>
                      <a:r>
                        <a:rPr lang="en-US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stau</a:t>
                      </a:r>
                      <a:r>
                        <a:rPr lang="zh-CN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粒子质量排除限，并首次给出了</a:t>
                      </a:r>
                      <a:r>
                        <a:rPr lang="en-US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LHC</a:t>
                      </a:r>
                      <a:r>
                        <a:rPr lang="zh-CN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实验左手</a:t>
                      </a:r>
                      <a:r>
                        <a:rPr lang="en-US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stau</a:t>
                      </a:r>
                      <a:r>
                        <a:rPr lang="zh-CN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粒子质量排除限，达到了预期目标。对</a:t>
                      </a:r>
                      <a:r>
                        <a:rPr lang="en-US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gaugino</a:t>
                      </a:r>
                      <a:r>
                        <a:rPr lang="zh-CN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粒子的寻找，初步研究结果显示达到预期目标，已通过合作组的第一轮审批，按照合作组进度要求，直接进入文章发表阶段，预计明年完成。</a:t>
                      </a:r>
                      <a:endParaRPr lang="zh-CN" sz="1000" kern="100" dirty="0">
                        <a:solidFill>
                          <a:srgbClr val="0432FF"/>
                        </a:solidFill>
                        <a:effectLst/>
                        <a:latin typeface="Times New Roman" panose="02020603050405020304" pitchFamily="18" charset="0"/>
                        <a:ea typeface="Heiti SC Medium" pitchFamily="2" charset="-128"/>
                        <a:cs typeface="Times New Roman" panose="02020603050405020304" pitchFamily="18" charset="0"/>
                      </a:endParaRPr>
                    </a:p>
                    <a:p>
                      <a:pPr indent="218440" algn="just">
                        <a:spcAft>
                          <a:spcPts val="0"/>
                        </a:spcAft>
                      </a:pPr>
                      <a:r>
                        <a:rPr lang="en-US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zh-CN" sz="1000" kern="100" dirty="0">
                        <a:solidFill>
                          <a:srgbClr val="0432FF"/>
                        </a:solidFill>
                        <a:effectLst/>
                        <a:latin typeface="Times New Roman" panose="02020603050405020304" pitchFamily="18" charset="0"/>
                        <a:ea typeface="Heiti SC Medium" pitchFamily="2" charset="-128"/>
                        <a:cs typeface="Times New Roman" panose="02020603050405020304" pitchFamily="18" charset="0"/>
                      </a:endParaRPr>
                    </a:p>
                  </a:txBody>
                  <a:tcPr marL="26056" marR="26056" marT="0" marB="0" anchor="ctr"/>
                </a:tc>
                <a:extLst>
                  <a:ext uri="{0D108BD9-81ED-4DB2-BD59-A6C34878D82A}">
                    <a16:rowId xmlns:a16="http://schemas.microsoft.com/office/drawing/2014/main" val="3259685827"/>
                  </a:ext>
                </a:extLst>
              </a:tr>
              <a:tr h="15427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：单 子末态</a:t>
                      </a:r>
                      <a:r>
                        <a:rPr lang="en-US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SUSY </a:t>
                      </a:r>
                      <a:r>
                        <a:rPr lang="zh-CN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粒 子的寻 找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Heiti SC Medium" pitchFamily="2" charset="-128"/>
                        <a:cs typeface="Times New Roman" panose="02020603050405020304" pitchFamily="18" charset="0"/>
                      </a:endParaRPr>
                    </a:p>
                  </a:txBody>
                  <a:tcPr marL="26056" marR="2605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gluino </a:t>
                      </a:r>
                      <a:r>
                        <a:rPr lang="zh-CN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粒子和</a:t>
                      </a:r>
                      <a:r>
                        <a:rPr lang="en-US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squark </a:t>
                      </a:r>
                      <a:r>
                        <a:rPr lang="zh-CN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粒子排 除的参数区间灵敏度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Heiti SC Medium" pitchFamily="2" charset="-128"/>
                        <a:cs typeface="Times New Roman" panose="02020603050405020304" pitchFamily="18" charset="0"/>
                      </a:endParaRPr>
                    </a:p>
                  </a:txBody>
                  <a:tcPr marL="26056" marR="2605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对</a:t>
                      </a:r>
                      <a:r>
                        <a:rPr lang="en-US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gluino </a:t>
                      </a:r>
                      <a:r>
                        <a:rPr lang="zh-CN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对产生过 程 ，</a:t>
                      </a:r>
                      <a:r>
                        <a:rPr lang="en-US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Run1 </a:t>
                      </a:r>
                      <a:r>
                        <a:rPr lang="zh-CN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阶 段 ，</a:t>
                      </a:r>
                      <a:r>
                        <a:rPr lang="en-US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gluino </a:t>
                      </a:r>
                      <a:r>
                        <a:rPr lang="zh-CN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质量低于</a:t>
                      </a:r>
                      <a:r>
                        <a:rPr lang="en-US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1.2 TeV </a:t>
                      </a:r>
                      <a:r>
                        <a:rPr lang="zh-CN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参数空间已经被 排除。 对</a:t>
                      </a:r>
                      <a:r>
                        <a:rPr lang="en-US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squark </a:t>
                      </a:r>
                      <a:r>
                        <a:rPr lang="zh-CN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对产生过 程 ，</a:t>
                      </a:r>
                      <a:r>
                        <a:rPr lang="en-US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Run1 </a:t>
                      </a:r>
                      <a:r>
                        <a:rPr lang="zh-CN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阶 段 ，</a:t>
                      </a:r>
                      <a:r>
                        <a:rPr lang="en-US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squark </a:t>
                      </a:r>
                      <a:r>
                        <a:rPr lang="zh-CN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质量低于</a:t>
                      </a:r>
                      <a:r>
                        <a:rPr lang="en-US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800 GeV </a:t>
                      </a:r>
                      <a:r>
                        <a:rPr lang="zh-CN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参数空间已经被 排除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Heiti SC Medium" pitchFamily="2" charset="-128"/>
                        <a:cs typeface="Times New Roman" panose="02020603050405020304" pitchFamily="18" charset="0"/>
                      </a:endParaRPr>
                    </a:p>
                  </a:txBody>
                  <a:tcPr marL="26056" marR="2605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得到初步分 析结果，统 计灵敏度基 本达到指标 要求，系统 误差有待改 进。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Heiti SC Medium" pitchFamily="2" charset="-128"/>
                        <a:cs typeface="Times New Roman" panose="02020603050405020304" pitchFamily="18" charset="0"/>
                      </a:endParaRPr>
                    </a:p>
                  </a:txBody>
                  <a:tcPr marL="26056" marR="2605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对</a:t>
                      </a:r>
                      <a:r>
                        <a:rPr lang="en-US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gluino </a:t>
                      </a:r>
                      <a:r>
                        <a:rPr lang="zh-CN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对产生 过程，排除区间灵 敏度对比</a:t>
                      </a:r>
                      <a:r>
                        <a:rPr lang="en-US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Run1 </a:t>
                      </a:r>
                      <a:r>
                        <a:rPr lang="zh-CN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结 果</a:t>
                      </a:r>
                      <a:r>
                        <a:rPr lang="en-US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gluino </a:t>
                      </a:r>
                      <a:r>
                        <a:rPr lang="zh-CN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质量扩 展</a:t>
                      </a:r>
                      <a:r>
                        <a:rPr lang="en-US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1 TeV </a:t>
                      </a:r>
                      <a:r>
                        <a:rPr lang="zh-CN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左右，或 者首次 观测到新 粒子产生的迹象。 对</a:t>
                      </a:r>
                      <a:r>
                        <a:rPr lang="en-US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squark </a:t>
                      </a:r>
                      <a:r>
                        <a:rPr lang="zh-CN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对产生 过程，排除区间灵 敏度对比</a:t>
                      </a:r>
                      <a:r>
                        <a:rPr lang="en-US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Run1 </a:t>
                      </a:r>
                      <a:r>
                        <a:rPr lang="zh-CN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结 果</a:t>
                      </a:r>
                      <a:r>
                        <a:rPr lang="en-US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squark </a:t>
                      </a:r>
                      <a:r>
                        <a:rPr lang="zh-CN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质量扩 展</a:t>
                      </a:r>
                      <a:r>
                        <a:rPr lang="en-US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500-600 GeV </a:t>
                      </a:r>
                      <a:r>
                        <a:rPr lang="zh-CN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左右，或者首次观 测到新粒子产生 的迹象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Heiti SC Medium" pitchFamily="2" charset="-128"/>
                        <a:cs typeface="Times New Roman" panose="02020603050405020304" pitchFamily="18" charset="0"/>
                      </a:endParaRPr>
                    </a:p>
                  </a:txBody>
                  <a:tcPr marL="26056" marR="2605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依据期刊 文章和国 际会议文 集中的数 据检查考 核 指 标 （所有物 理成果都 需 要 在</a:t>
                      </a:r>
                      <a:r>
                        <a:rPr lang="en-US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ATLAS </a:t>
                      </a:r>
                      <a:r>
                        <a:rPr lang="zh-CN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合 作组内部 多级审核 通过才能 正 式 发 表）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Heiti SC Medium" pitchFamily="2" charset="-128"/>
                        <a:cs typeface="Times New Roman" panose="02020603050405020304" pitchFamily="18" charset="0"/>
                      </a:endParaRPr>
                    </a:p>
                  </a:txBody>
                  <a:tcPr marL="26056" marR="2605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按照合作组进度安排，已经发表了一篇会议文章</a:t>
                      </a:r>
                      <a:r>
                        <a:rPr lang="en-US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ATLAS-CONF-2020-047</a:t>
                      </a:r>
                      <a:r>
                        <a:rPr lang="zh-CN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。 对</a:t>
                      </a:r>
                      <a:r>
                        <a:rPr lang="en-US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gluino</a:t>
                      </a:r>
                      <a:r>
                        <a:rPr lang="zh-CN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squark</a:t>
                      </a:r>
                      <a:r>
                        <a:rPr lang="zh-CN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） 对产生过程，排除区间灵敏度对比</a:t>
                      </a:r>
                      <a:r>
                        <a:rPr lang="en-US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Run1 </a:t>
                      </a:r>
                      <a:r>
                        <a:rPr lang="zh-CN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结果</a:t>
                      </a:r>
                      <a:r>
                        <a:rPr lang="en-US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gluino </a:t>
                      </a:r>
                      <a:r>
                        <a:rPr lang="zh-CN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质量扩展</a:t>
                      </a:r>
                      <a:r>
                        <a:rPr lang="en-US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1 TeV </a:t>
                      </a:r>
                      <a:r>
                        <a:rPr lang="zh-CN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左右，对</a:t>
                      </a:r>
                      <a:r>
                        <a:rPr lang="en-US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squark</a:t>
                      </a:r>
                      <a:r>
                        <a:rPr lang="zh-CN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对产生过程，排除区间灵敏度对比</a:t>
                      </a:r>
                      <a:r>
                        <a:rPr lang="en-US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Run1 </a:t>
                      </a:r>
                      <a:r>
                        <a:rPr lang="zh-CN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结果</a:t>
                      </a:r>
                      <a:r>
                        <a:rPr lang="en-US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squark </a:t>
                      </a:r>
                      <a:r>
                        <a:rPr lang="zh-CN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质量扩展</a:t>
                      </a:r>
                      <a:r>
                        <a:rPr lang="en-US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600 GeV </a:t>
                      </a:r>
                      <a:r>
                        <a:rPr lang="zh-CN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左右，达到了预期目标。预计明年完成分析并发表文章。</a:t>
                      </a:r>
                      <a:endParaRPr lang="zh-CN" sz="1000" kern="100" dirty="0">
                        <a:solidFill>
                          <a:srgbClr val="0432FF"/>
                        </a:solidFill>
                        <a:effectLst/>
                        <a:latin typeface="Times New Roman" panose="02020603050405020304" pitchFamily="18" charset="0"/>
                        <a:ea typeface="Heiti SC Medium" pitchFamily="2" charset="-128"/>
                        <a:cs typeface="Times New Roman" panose="02020603050405020304" pitchFamily="18" charset="0"/>
                      </a:endParaRPr>
                    </a:p>
                  </a:txBody>
                  <a:tcPr marL="26056" marR="26056" marT="0" marB="0"/>
                </a:tc>
                <a:extLst>
                  <a:ext uri="{0D108BD9-81ED-4DB2-BD59-A6C34878D82A}">
                    <a16:rowId xmlns:a16="http://schemas.microsoft.com/office/drawing/2014/main" val="1410289844"/>
                  </a:ext>
                </a:extLst>
              </a:tr>
              <a:tr h="1282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3: </a:t>
                      </a:r>
                      <a:r>
                        <a:rPr lang="zh-CN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同 号两轻 子或三 轻子末 态</a:t>
                      </a:r>
                      <a:r>
                        <a:rPr lang="en-US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SUSY </a:t>
                      </a:r>
                      <a:r>
                        <a:rPr lang="zh-CN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粒子的 寻找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Heiti SC Medium" pitchFamily="2" charset="-128"/>
                        <a:cs typeface="Times New Roman" panose="02020603050405020304" pitchFamily="18" charset="0"/>
                      </a:endParaRPr>
                    </a:p>
                  </a:txBody>
                  <a:tcPr marL="26056" marR="2605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gluino </a:t>
                      </a:r>
                      <a:r>
                        <a:rPr lang="zh-CN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粒子和</a:t>
                      </a:r>
                      <a:r>
                        <a:rPr lang="en-US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neutralino1 </a:t>
                      </a:r>
                      <a:r>
                        <a:rPr lang="zh-CN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粒子排除的参数区间灵敏度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Heiti SC Medium" pitchFamily="2" charset="-128"/>
                        <a:cs typeface="Times New Roman" panose="02020603050405020304" pitchFamily="18" charset="0"/>
                      </a:endParaRPr>
                    </a:p>
                  </a:txBody>
                  <a:tcPr marL="26056" marR="2605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对</a:t>
                      </a:r>
                      <a:r>
                        <a:rPr lang="en-US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gluino </a:t>
                      </a:r>
                      <a:r>
                        <a:rPr lang="zh-CN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对产生过 程，</a:t>
                      </a:r>
                      <a:r>
                        <a:rPr lang="en-US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Run1 </a:t>
                      </a:r>
                      <a:r>
                        <a:rPr lang="zh-CN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阶段，</a:t>
                      </a:r>
                      <a:r>
                        <a:rPr lang="en-US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gluino </a:t>
                      </a:r>
                      <a:r>
                        <a:rPr lang="zh-CN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质 量 低 于</a:t>
                      </a:r>
                      <a:r>
                        <a:rPr lang="en-US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1.1-1.2 TeV, neutralino1 </a:t>
                      </a:r>
                      <a:r>
                        <a:rPr lang="zh-CN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低 于</a:t>
                      </a:r>
                      <a:r>
                        <a:rPr lang="en-US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600-700 GeV </a:t>
                      </a:r>
                      <a:r>
                        <a:rPr lang="zh-CN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的参数 空间已经被排除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Heiti SC Medium" pitchFamily="2" charset="-128"/>
                        <a:cs typeface="Times New Roman" panose="02020603050405020304" pitchFamily="18" charset="0"/>
                      </a:endParaRPr>
                    </a:p>
                  </a:txBody>
                  <a:tcPr marL="26056" marR="2605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spc="-2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得到初步分 析结果，统 计灵敏度基 本达到指标 要求，系统 误差有待改 进。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Heiti SC Medium" pitchFamily="2" charset="-128"/>
                        <a:cs typeface="Times New Roman" panose="02020603050405020304" pitchFamily="18" charset="0"/>
                      </a:endParaRPr>
                    </a:p>
                  </a:txBody>
                  <a:tcPr marL="26056" marR="2605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gluino </a:t>
                      </a:r>
                      <a:r>
                        <a:rPr lang="zh-CN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质量排除 区间扩展</a:t>
                      </a:r>
                      <a:r>
                        <a:rPr lang="en-US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800 GeV </a:t>
                      </a:r>
                      <a:r>
                        <a:rPr lang="zh-CN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左 右 ，</a:t>
                      </a:r>
                      <a:r>
                        <a:rPr lang="en-US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neutralino1 </a:t>
                      </a:r>
                      <a:r>
                        <a:rPr lang="zh-CN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质 量排除区间扩展</a:t>
                      </a:r>
                      <a:r>
                        <a:rPr lang="en-US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500-600 GeV </a:t>
                      </a:r>
                      <a:r>
                        <a:rPr lang="zh-CN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左 右，或者首次观测 到新粒子产生的 迹象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Heiti SC Medium" pitchFamily="2" charset="-128"/>
                        <a:cs typeface="Times New Roman" panose="02020603050405020304" pitchFamily="18" charset="0"/>
                      </a:endParaRPr>
                    </a:p>
                  </a:txBody>
                  <a:tcPr marL="26056" marR="2605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依据期刊 文章和国 际会议文 集中的数 据检查考 核 指 标 （所有物 理成果都 需 要 在</a:t>
                      </a:r>
                      <a:r>
                        <a:rPr lang="en-US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ATLAS </a:t>
                      </a:r>
                      <a:r>
                        <a:rPr lang="zh-CN" sz="1000" kern="100" spc="-20" dirty="0"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合 作组内部 多级审核 通过才能 正 式 发 表）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Heiti SC Medium" pitchFamily="2" charset="-128"/>
                        <a:cs typeface="Times New Roman" panose="02020603050405020304" pitchFamily="18" charset="0"/>
                      </a:endParaRPr>
                    </a:p>
                  </a:txBody>
                  <a:tcPr marL="26056" marR="26056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按照合作组进度安排，已经提前完成并发表了一篇文章</a:t>
                      </a:r>
                      <a:r>
                        <a:rPr lang="en-US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JHEP06</a:t>
                      </a:r>
                      <a:r>
                        <a:rPr lang="zh-CN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zh-CN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CN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和一篇</a:t>
                      </a:r>
                      <a:r>
                        <a:rPr lang="en-US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CONF-NOTE ATLAS-CONF-2019-015</a:t>
                      </a:r>
                      <a:r>
                        <a:rPr lang="zh-CN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。</a:t>
                      </a:r>
                      <a:r>
                        <a:rPr lang="en-US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gluino </a:t>
                      </a:r>
                      <a:r>
                        <a:rPr lang="zh-CN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质量排除区间对比</a:t>
                      </a:r>
                      <a:r>
                        <a:rPr lang="en-US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Run1</a:t>
                      </a:r>
                      <a:r>
                        <a:rPr lang="zh-CN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扩展</a:t>
                      </a:r>
                      <a:r>
                        <a:rPr lang="en-US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650-750 GeV </a:t>
                      </a:r>
                      <a:r>
                        <a:rPr lang="zh-CN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左 右 ，</a:t>
                      </a:r>
                      <a:r>
                        <a:rPr lang="en-US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 neutralino1 </a:t>
                      </a:r>
                      <a:r>
                        <a:rPr lang="zh-CN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质量排除区间扩展</a:t>
                      </a:r>
                      <a:r>
                        <a:rPr lang="en-US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500 GeV </a:t>
                      </a:r>
                      <a:r>
                        <a:rPr lang="zh-CN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左右，基本达到了预期目标</a:t>
                      </a:r>
                      <a:r>
                        <a:rPr lang="en-US" altLang="zh-CN" sz="1000" kern="100" spc="-2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Heiti SC Medium" pitchFamily="2" charset="-128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altLang="zh-CN" sz="1000" b="0" dirty="0">
                          <a:solidFill>
                            <a:srgbClr val="0432FF"/>
                          </a:solidFill>
                          <a:latin typeface="Heiti SC Medium" pitchFamily="2" charset="-128"/>
                          <a:ea typeface="Heiti SC Medium" pitchFamily="2" charset="-128"/>
                          <a:cs typeface="Arial" panose="020B0604020202020204" pitchFamily="34" charset="0"/>
                        </a:rPr>
                        <a:t>预期</a:t>
                      </a:r>
                      <a:r>
                        <a:rPr lang="zh-CN" altLang="en-US" sz="1000" b="0" dirty="0">
                          <a:solidFill>
                            <a:srgbClr val="0432FF"/>
                          </a:solidFill>
                          <a:latin typeface="Heiti SC Medium" pitchFamily="2" charset="-128"/>
                          <a:ea typeface="Heiti SC Medium" pitchFamily="2" charset="-128"/>
                          <a:cs typeface="Arial" panose="020B0604020202020204" pitchFamily="34" charset="0"/>
                        </a:rPr>
                        <a:t>在</a:t>
                      </a:r>
                      <a:r>
                        <a:rPr lang="en-US" altLang="zh-CN" sz="1000" b="0" dirty="0">
                          <a:solidFill>
                            <a:srgbClr val="0432FF"/>
                          </a:solidFill>
                          <a:latin typeface="Heiti SC Medium" pitchFamily="2" charset="-128"/>
                          <a:ea typeface="Heiti SC Medium" pitchFamily="2" charset="-128"/>
                          <a:cs typeface="Arial" panose="020B0604020202020204" pitchFamily="34" charset="0"/>
                        </a:rPr>
                        <a:t>combine</a:t>
                      </a:r>
                      <a:r>
                        <a:rPr lang="zh-CN" altLang="zh-CN" sz="1000" b="0" dirty="0">
                          <a:solidFill>
                            <a:srgbClr val="0432FF"/>
                          </a:solidFill>
                          <a:latin typeface="Heiti SC Medium" pitchFamily="2" charset="-128"/>
                          <a:ea typeface="Heiti SC Medium" pitchFamily="2" charset="-128"/>
                          <a:cs typeface="Arial" panose="020B0604020202020204" pitchFamily="34" charset="0"/>
                        </a:rPr>
                        <a:t>更多</a:t>
                      </a:r>
                      <a:r>
                        <a:rPr lang="en-US" altLang="zh-CN" sz="1000" b="0" dirty="0">
                          <a:solidFill>
                            <a:srgbClr val="0432FF"/>
                          </a:solidFill>
                          <a:latin typeface="Heiti SC Medium" pitchFamily="2" charset="-128"/>
                          <a:ea typeface="Heiti SC Medium" pitchFamily="2" charset="-128"/>
                          <a:cs typeface="Arial" panose="020B0604020202020204" pitchFamily="34" charset="0"/>
                        </a:rPr>
                        <a:t>channel</a:t>
                      </a:r>
                      <a:r>
                        <a:rPr lang="zh-CN" altLang="zh-CN" sz="1000" b="0" dirty="0">
                          <a:solidFill>
                            <a:srgbClr val="0432FF"/>
                          </a:solidFill>
                          <a:latin typeface="Heiti SC Medium" pitchFamily="2" charset="-128"/>
                          <a:ea typeface="Heiti SC Medium" pitchFamily="2" charset="-128"/>
                          <a:cs typeface="Arial" panose="020B0604020202020204" pitchFamily="34" charset="0"/>
                        </a:rPr>
                        <a:t>以后可以达到最终的考核目标。</a:t>
                      </a:r>
                      <a:endParaRPr lang="en-US" altLang="zh-CN" sz="1000" b="0" dirty="0">
                        <a:solidFill>
                          <a:srgbClr val="0432FF"/>
                        </a:solidFill>
                        <a:latin typeface="Heiti SC Medium" pitchFamily="2" charset="-128"/>
                        <a:ea typeface="Heiti SC Medium" pitchFamily="2" charset="-128"/>
                        <a:cs typeface="Arial" panose="020B0604020202020204" pitchFamily="34" charset="0"/>
                      </a:endParaRPr>
                    </a:p>
                  </a:txBody>
                  <a:tcPr marL="26056" marR="26056" marT="0" marB="0"/>
                </a:tc>
                <a:extLst>
                  <a:ext uri="{0D108BD9-81ED-4DB2-BD59-A6C34878D82A}">
                    <a16:rowId xmlns:a16="http://schemas.microsoft.com/office/drawing/2014/main" val="4139845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957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4"/>
          <p:cNvSpPr>
            <a:spLocks noChangeArrowheads="1"/>
          </p:cNvSpPr>
          <p:nvPr/>
        </p:nvSpPr>
        <p:spPr bwMode="auto">
          <a:xfrm>
            <a:off x="118636" y="1017271"/>
            <a:ext cx="8906725" cy="559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300"/>
              </a:spcBef>
              <a:spcAft>
                <a:spcPts val="400"/>
              </a:spcAft>
              <a:buFont typeface="+mj-lt"/>
              <a:buAutoNum type="arabicPeriod"/>
              <a:defRPr/>
            </a:pPr>
            <a:r>
              <a:rPr lang="en-US" altLang="zh-CN" sz="1300" b="1" dirty="0">
                <a:solidFill>
                  <a:srgbClr val="FF3399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[contact editor] </a:t>
            </a:r>
            <a:r>
              <a:rPr lang="en-US" altLang="zh-CN" sz="13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Search for direct stau production in events with two hadronic tau leptons in sqrt(s) = 13 TeV pp collisions with the ATLAS detector,</a:t>
            </a:r>
            <a:r>
              <a:rPr lang="en-US" altLang="zh-CN" sz="1300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 PRD101(2020)032009</a:t>
            </a:r>
            <a:endParaRPr lang="en-US" altLang="zh-CN" sz="1300" b="1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400"/>
              </a:spcAft>
              <a:buFont typeface="+mj-lt"/>
              <a:buAutoNum type="arabicPeriod"/>
              <a:defRPr/>
            </a:pPr>
            <a:r>
              <a:rPr lang="en-US" altLang="zh-CN" sz="1300" dirty="0">
                <a:latin typeface="Arial" panose="020B0604020202020204" pitchFamily="34" charset="0"/>
                <a:cs typeface="Arial" panose="020B0604020202020204" pitchFamily="34" charset="0"/>
              </a:rPr>
              <a:t>Performance of missing transverse momentum construction with the ATLAS detector using pp collisions at √s = 13 TeV, </a:t>
            </a:r>
            <a:r>
              <a:rPr lang="is-IS" altLang="zh-CN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EPJC 78 (2018) 903</a:t>
            </a:r>
            <a:endParaRPr lang="zh-CN" altLang="zh-CN" sz="1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400"/>
              </a:spcAft>
              <a:buFont typeface="+mj-lt"/>
              <a:buAutoNum type="arabicPeriod"/>
              <a:tabLst>
                <a:tab pos="533400" algn="l"/>
              </a:tabLst>
            </a:pPr>
            <a:r>
              <a:rPr lang="en-US" altLang="zh-CN" sz="13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Search for </a:t>
            </a:r>
            <a:r>
              <a:rPr lang="en-US" altLang="zh-CN" sz="13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squarks</a:t>
            </a:r>
            <a:r>
              <a:rPr lang="en-US" altLang="zh-CN" sz="13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and gluinos in final states with same-sign leptons and jets using 139 fb-1 of data collected with the ATLAS detector, </a:t>
            </a:r>
            <a:r>
              <a:rPr lang="en-US" altLang="zh-CN" sz="1300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JHEP06</a:t>
            </a:r>
            <a:r>
              <a:rPr lang="zh-CN" altLang="en-US" sz="1300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（</a:t>
            </a:r>
            <a:r>
              <a:rPr lang="en-US" altLang="zh-CN" sz="1300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2020</a:t>
            </a:r>
            <a:r>
              <a:rPr lang="zh-CN" altLang="en-US" sz="1300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）</a:t>
            </a:r>
            <a:r>
              <a:rPr lang="en-US" altLang="zh-CN" sz="1300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46 </a:t>
            </a:r>
          </a:p>
          <a:p>
            <a:pPr marL="342900" indent="-342900" algn="just">
              <a:spcBef>
                <a:spcPts val="300"/>
              </a:spcBef>
              <a:spcAft>
                <a:spcPts val="400"/>
              </a:spcAft>
              <a:buFont typeface="+mj-lt"/>
              <a:buAutoNum type="arabicPeriod"/>
              <a:tabLst>
                <a:tab pos="533400" algn="l"/>
              </a:tabLst>
            </a:pPr>
            <a:r>
              <a:rPr lang="en-US" altLang="zh-CN" sz="1300" b="1" dirty="0">
                <a:solidFill>
                  <a:srgbClr val="FF3399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[contact editor] </a:t>
            </a:r>
            <a:r>
              <a:rPr lang="zh-CN" altLang="zh-CN" sz="1300" dirty="0">
                <a:latin typeface="Arial" panose="020B0604020202020204" pitchFamily="34" charset="0"/>
                <a:cs typeface="Arial" panose="020B0604020202020204" pitchFamily="34" charset="0"/>
              </a:rPr>
              <a:t>Search for direct production of electroweakinos in final states with one lepton, missing transverse momentum and a Higgs boson decaying into two </a:t>
            </a:r>
            <a:r>
              <a:rPr lang="zh-CN" altLang="zh-CN" sz="13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zh-CN" altLang="zh-CN" sz="1300" dirty="0">
                <a:latin typeface="Arial" panose="020B0604020202020204" pitchFamily="34" charset="0"/>
                <a:cs typeface="Arial" panose="020B0604020202020204" pitchFamily="34" charset="0"/>
              </a:rPr>
              <a:t>-jets in 𝑝𝑝 collisions at √𝑠 =13 TeV with the ATLAS detector，</a:t>
            </a:r>
            <a:r>
              <a:rPr lang="en-US" altLang="zh-CN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Eur. Phys. J. C 80 (2020) 691</a:t>
            </a:r>
            <a:endParaRPr lang="is-IS" altLang="zh-CN" sz="1300" b="1" dirty="0">
              <a:solidFill>
                <a:srgbClr val="FF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400"/>
              </a:spcAft>
              <a:buFont typeface="+mj-lt"/>
              <a:buAutoNum type="arabicPeriod"/>
              <a:tabLst>
                <a:tab pos="533400" algn="l"/>
              </a:tabLst>
            </a:pPr>
            <a:r>
              <a:rPr lang="en-US" altLang="zh-CN" sz="1300" b="1" dirty="0">
                <a:solidFill>
                  <a:srgbClr val="FF3399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[contact editor</a:t>
            </a:r>
            <a:r>
              <a:rPr lang="zh-CN" altLang="en-US" sz="1300" b="1" dirty="0">
                <a:solidFill>
                  <a:srgbClr val="FF3399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zh-CN" sz="1300" b="1" dirty="0">
                <a:solidFill>
                  <a:srgbClr val="FF3399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of stau] </a:t>
            </a:r>
            <a:r>
              <a:rPr lang="en-US" altLang="zh-CN" sz="1300" dirty="0">
                <a:latin typeface="Arial" panose="020B0604020202020204" pitchFamily="34" charset="0"/>
                <a:cs typeface="Arial" panose="020B0604020202020204" pitchFamily="34" charset="0"/>
              </a:rPr>
              <a:t>Beyond the Standard Model Physics at the HL-LHC and HE-LHC, </a:t>
            </a:r>
            <a:r>
              <a:rPr lang="nb-NO" altLang="zh-CN" sz="13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arXiv:1812.07831</a:t>
            </a:r>
            <a:endParaRPr lang="en-US" altLang="zh-CN" sz="1300" b="1" dirty="0">
              <a:solidFill>
                <a:srgbClr val="FF0000"/>
              </a:solidFill>
              <a:latin typeface="Arial" panose="020B0604020202020204" pitchFamily="34" charset="0"/>
              <a:ea typeface="Heiti SC Medium" pitchFamily="2" charset="-128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400"/>
              </a:spcAft>
              <a:buFont typeface="+mj-lt"/>
              <a:buAutoNum type="arabicPeriod"/>
              <a:tabLst>
                <a:tab pos="533400" algn="l"/>
              </a:tabLst>
            </a:pPr>
            <a:r>
              <a:rPr lang="en-US" altLang="zh-CN" sz="1300" b="1" dirty="0">
                <a:solidFill>
                  <a:srgbClr val="FF3399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[contact editor] </a:t>
            </a:r>
            <a:r>
              <a:rPr lang="en-US" altLang="zh-CN" sz="13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Search for </a:t>
            </a:r>
            <a:r>
              <a:rPr lang="en-US" altLang="zh-CN" sz="13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squarks</a:t>
            </a:r>
            <a:r>
              <a:rPr lang="en-US" altLang="zh-CN" sz="13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and gluinos in final states with one lepton, missing transverse momentum in pp collisions at 13 TeV with the ATLAS detector, </a:t>
            </a:r>
            <a:r>
              <a:rPr lang="mr-IN" altLang="zh-CN" sz="1300" b="1" u="sng" dirty="0">
                <a:solidFill>
                  <a:srgbClr val="0432FF"/>
                </a:solidFill>
                <a:latin typeface="Arial" panose="020B0604020202020204" pitchFamily="34" charset="0"/>
                <a:ea typeface="Times New Roman" charset="0"/>
              </a:rPr>
              <a:t>ATLAS-CONF-20</a:t>
            </a:r>
            <a:r>
              <a:rPr lang="en-US" altLang="zh-CN" sz="1300" b="1" u="sng" dirty="0">
                <a:solidFill>
                  <a:srgbClr val="0432FF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20</a:t>
            </a:r>
            <a:r>
              <a:rPr lang="mr-IN" altLang="zh-CN" sz="1300" b="1" u="sng" dirty="0">
                <a:solidFill>
                  <a:srgbClr val="0432FF"/>
                </a:solidFill>
                <a:latin typeface="Arial" panose="020B0604020202020204" pitchFamily="34" charset="0"/>
                <a:ea typeface="Times New Roman" charset="0"/>
              </a:rPr>
              <a:t>-0</a:t>
            </a:r>
            <a:r>
              <a:rPr lang="en-US" altLang="zh-CN" sz="1300" b="1" u="sng" dirty="0">
                <a:solidFill>
                  <a:srgbClr val="0432FF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47</a:t>
            </a:r>
            <a:endParaRPr lang="en-US" altLang="zh-CN" sz="1300" b="1" dirty="0">
              <a:solidFill>
                <a:srgbClr val="FF3399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400"/>
              </a:spcAft>
              <a:buFont typeface="+mj-lt"/>
              <a:buAutoNum type="arabicPeriod"/>
              <a:tabLst>
                <a:tab pos="533400" algn="l"/>
              </a:tabLst>
            </a:pPr>
            <a:r>
              <a:rPr lang="en-US" altLang="zh-CN" sz="1300" b="1" dirty="0">
                <a:solidFill>
                  <a:srgbClr val="FF3399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[contact editor] </a:t>
            </a:r>
            <a:r>
              <a:rPr lang="en-US" altLang="zh-CN" sz="13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Search for direct stau production in events with two hadronic tau leptons in sqrt(s) = 13 TeV pp collisions with the ATLAS detector,</a:t>
            </a:r>
            <a:r>
              <a:rPr lang="zh-CN" altLang="en-US" sz="1300" b="1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zh-CN" sz="1300" b="1" u="sng" dirty="0">
                <a:solidFill>
                  <a:srgbClr val="0432FF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ATLAS-CONF-2019-018</a:t>
            </a:r>
          </a:p>
          <a:p>
            <a:pPr marL="342900" indent="-342900" algn="just">
              <a:spcBef>
                <a:spcPts val="300"/>
              </a:spcBef>
              <a:spcAft>
                <a:spcPts val="400"/>
              </a:spcAft>
              <a:buFont typeface="+mj-lt"/>
              <a:buAutoNum type="arabicPeriod"/>
              <a:tabLst>
                <a:tab pos="533400" algn="l"/>
              </a:tabLst>
            </a:pPr>
            <a:r>
              <a:rPr lang="en-US" altLang="zh-CN" sz="1300" b="1" dirty="0">
                <a:solidFill>
                  <a:srgbClr val="FF3399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[contact editor] </a:t>
            </a:r>
            <a:r>
              <a:rPr lang="en-US" altLang="zh-CN" sz="13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Improved description of the di-tau final state in events with associated production of a WW boson and jets in the ATLAS detector using the tau-promotion method, </a:t>
            </a:r>
            <a:r>
              <a:rPr lang="mr-IN" altLang="zh-CN" sz="1300" b="1" u="sng" dirty="0">
                <a:solidFill>
                  <a:srgbClr val="0432FF"/>
                </a:solidFill>
                <a:latin typeface="Arial" panose="020B0604020202020204" pitchFamily="34" charset="0"/>
                <a:ea typeface="Times New Roman" charset="0"/>
              </a:rPr>
              <a:t>ATL-PHYS-PUB-2019-039</a:t>
            </a:r>
            <a:endParaRPr lang="en-US" altLang="zh-CN" sz="1300" b="1" u="sng" dirty="0">
              <a:solidFill>
                <a:srgbClr val="0432FF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400"/>
              </a:spcAft>
              <a:buFont typeface="+mj-lt"/>
              <a:buAutoNum type="arabicPeriod"/>
              <a:tabLst>
                <a:tab pos="533400" algn="l"/>
              </a:tabLst>
            </a:pPr>
            <a:r>
              <a:rPr lang="en-US" altLang="zh-CN" sz="13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Search for </a:t>
            </a:r>
            <a:r>
              <a:rPr lang="en-US" altLang="zh-CN" sz="13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squarks</a:t>
            </a:r>
            <a:r>
              <a:rPr lang="en-US" altLang="zh-CN" sz="13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and gluinos in final states with same-sign leptons and jets using 139 fb-1 of data collected with the ATLAS detector,</a:t>
            </a:r>
            <a:r>
              <a:rPr lang="zh-CN" altLang="en-US" sz="13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zh-CN" sz="1300" b="1" u="sng" dirty="0">
                <a:solidFill>
                  <a:srgbClr val="0432FF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ATLAS-CONF-2019-015</a:t>
            </a:r>
          </a:p>
          <a:p>
            <a:pPr marL="342900" indent="-342900" algn="just">
              <a:spcBef>
                <a:spcPts val="300"/>
              </a:spcBef>
              <a:spcAft>
                <a:spcPts val="400"/>
              </a:spcAft>
              <a:buFont typeface="+mj-lt"/>
              <a:buAutoNum type="arabicPeriod"/>
              <a:tabLst>
                <a:tab pos="533400" algn="l"/>
              </a:tabLst>
            </a:pPr>
            <a:r>
              <a:rPr lang="en-US" altLang="zh-CN" sz="1300" b="1" dirty="0">
                <a:solidFill>
                  <a:srgbClr val="FF3399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[contact editor] </a:t>
            </a:r>
            <a:r>
              <a:rPr lang="en-US" altLang="zh-CN" sz="1300" dirty="0">
                <a:latin typeface="Arial" panose="020B0604020202020204" pitchFamily="34" charset="0"/>
                <a:cs typeface="Arial" panose="020B0604020202020204" pitchFamily="34" charset="0"/>
              </a:rPr>
              <a:t>Prospects for searches for </a:t>
            </a:r>
            <a:r>
              <a:rPr lang="en-US" altLang="zh-CN" sz="1300" dirty="0" err="1">
                <a:latin typeface="Arial" panose="020B0604020202020204" pitchFamily="34" charset="0"/>
                <a:cs typeface="Arial" panose="020B0604020202020204" pitchFamily="34" charset="0"/>
              </a:rPr>
              <a:t>staus</a:t>
            </a:r>
            <a:r>
              <a:rPr lang="en-US" altLang="zh-CN" sz="1300" dirty="0">
                <a:latin typeface="Arial" panose="020B0604020202020204" pitchFamily="34" charset="0"/>
                <a:cs typeface="Arial" panose="020B0604020202020204" pitchFamily="34" charset="0"/>
              </a:rPr>
              <a:t>, charginos and neutralinos at the high luminosity LHC with the ATLAS Detector, </a:t>
            </a:r>
            <a:r>
              <a:rPr lang="en-US" altLang="zh-CN" sz="1300" b="1" u="sng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ATL-PHYS-PUB-</a:t>
            </a:r>
            <a:r>
              <a:rPr lang="zh-CN" altLang="zh-CN" sz="1300" b="1" u="sng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2018-048</a:t>
            </a:r>
            <a:endParaRPr lang="en-US" altLang="zh-CN" sz="1300" b="1" u="sng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400"/>
              </a:spcAft>
              <a:buFont typeface="+mj-lt"/>
              <a:buAutoNum type="arabicPeriod"/>
              <a:tabLst>
                <a:tab pos="533400" algn="l"/>
              </a:tabLst>
            </a:pPr>
            <a:r>
              <a:rPr lang="en-US" altLang="zh-CN" sz="1300" b="1" dirty="0">
                <a:solidFill>
                  <a:srgbClr val="FF3399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[contact editor] </a:t>
            </a:r>
            <a:r>
              <a:rPr lang="en-US" altLang="zh-CN" sz="13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Search for direct production of electroweakinos in final states with one lepton, missing transverse momentum and a Higgs boson decaying into two b-jets in pp collisions at 13 TeV with the ATLAS detector, </a:t>
            </a:r>
            <a:r>
              <a:rPr lang="mr-IN" altLang="zh-CN" sz="1300" b="1" u="sng" dirty="0">
                <a:solidFill>
                  <a:srgbClr val="0432FF"/>
                </a:solidFill>
                <a:latin typeface="Arial" panose="020B0604020202020204" pitchFamily="34" charset="0"/>
                <a:ea typeface="Times New Roman" charset="0"/>
              </a:rPr>
              <a:t>ATLAS-CONF-2019-031</a:t>
            </a:r>
            <a:endParaRPr lang="en-US" altLang="zh-CN" sz="1300" b="1" u="sng" dirty="0">
              <a:solidFill>
                <a:srgbClr val="0432FF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7" name="幻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fld id="{66D6730D-E3D9-1147-9DCA-7B6E8AD5EB3F}" type="slidenum">
              <a:rPr lang="zh-CN" altLang="en-US" smtClean="0"/>
              <a:pPr>
                <a:defRPr/>
              </a:pPr>
              <a:t>32</a:t>
            </a:fld>
            <a:endParaRPr lang="zh-CN" altLang="en-US" dirty="0"/>
          </a:p>
        </p:txBody>
      </p:sp>
      <p:sp>
        <p:nvSpPr>
          <p:cNvPr id="6" name="幻灯片编号占位符 2">
            <a:extLst>
              <a:ext uri="{FF2B5EF4-FFF2-40B4-BE49-F238E27FC236}">
                <a16:creationId xmlns:a16="http://schemas.microsoft.com/office/drawing/2014/main" id="{C82E6D40-0DA3-DA4C-965C-381C4F4FED58}"/>
              </a:ext>
            </a:extLst>
          </p:cNvPr>
          <p:cNvSpPr txBox="1">
            <a:spLocks/>
          </p:cNvSpPr>
          <p:nvPr/>
        </p:nvSpPr>
        <p:spPr>
          <a:xfrm>
            <a:off x="8028384" y="6307790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100" b="1" kern="1200" spc="-7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6D6730D-E3D9-1147-9DCA-7B6E8AD5EB3F}" type="slidenum">
              <a:rPr lang="zh-CN" altLang="en-US" smtClean="0"/>
              <a:pPr algn="r">
                <a:defRPr/>
              </a:pPr>
              <a:t>32</a:t>
            </a:fld>
            <a:endParaRPr lang="zh-CN" alt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17C231-AF0A-3C45-BFEC-008D12FF8913}"/>
              </a:ext>
            </a:extLst>
          </p:cNvPr>
          <p:cNvSpPr txBox="1">
            <a:spLocks/>
          </p:cNvSpPr>
          <p:nvPr/>
        </p:nvSpPr>
        <p:spPr>
          <a:xfrm>
            <a:off x="-3095" y="-2973"/>
            <a:ext cx="9150188" cy="792088"/>
          </a:xfrm>
          <a:prstGeom prst="rect">
            <a:avLst/>
          </a:prstGeom>
          <a:solidFill>
            <a:srgbClr val="800000"/>
          </a:solidFill>
        </p:spPr>
        <p:txBody>
          <a:bodyPr tIns="0" bIns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algn="ctr">
              <a:spcBef>
                <a:spcPct val="0"/>
              </a:spcBef>
            </a:pPr>
            <a:r>
              <a:rPr lang="zh-CN" altLang="en-US" sz="3200" dirty="0">
                <a:solidFill>
                  <a:srgbClr val="FFFF00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 </a:t>
            </a:r>
            <a:r>
              <a:rPr lang="en-US" altLang="zh-CN" sz="3200" dirty="0">
                <a:solidFill>
                  <a:srgbClr val="FFFF00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PUBLICATIONS</a:t>
            </a:r>
            <a:r>
              <a:rPr lang="zh-CN" altLang="en-US" sz="3200" b="1" dirty="0">
                <a:solidFill>
                  <a:srgbClr val="FFFF00"/>
                </a:solidFill>
                <a:latin typeface="Cooper Black" panose="0208090404030B020404" pitchFamily="18" charset="0"/>
                <a:ea typeface="黑体"/>
                <a:cs typeface="黑体"/>
              </a:rPr>
              <a:t>（</a:t>
            </a:r>
            <a:r>
              <a:rPr lang="en-US" altLang="zh-CN" sz="3200" b="1" dirty="0">
                <a:solidFill>
                  <a:srgbClr val="FFFF00"/>
                </a:solidFill>
                <a:latin typeface="Heiti SC Medium" pitchFamily="2" charset="-128"/>
                <a:ea typeface="Heiti SC Medium" pitchFamily="2" charset="-128"/>
                <a:cs typeface="黑体"/>
              </a:rPr>
              <a:t>8</a:t>
            </a:r>
            <a:r>
              <a:rPr lang="zh-CN" altLang="en-US" sz="3200" b="1" dirty="0">
                <a:solidFill>
                  <a:srgbClr val="FFFF00"/>
                </a:solidFill>
                <a:latin typeface="Heiti SC Medium" pitchFamily="2" charset="-128"/>
                <a:ea typeface="Heiti SC Medium" pitchFamily="2" charset="-128"/>
                <a:cs typeface="黑体"/>
              </a:rPr>
              <a:t> </a:t>
            </a:r>
            <a:r>
              <a:rPr lang="en-US" altLang="zh-CN" sz="3200" b="1" dirty="0">
                <a:solidFill>
                  <a:srgbClr val="FFFF00"/>
                </a:solidFill>
                <a:latin typeface="Heiti SC Medium" pitchFamily="2" charset="-128"/>
                <a:ea typeface="Heiti SC Medium" pitchFamily="2" charset="-128"/>
                <a:cs typeface="黑体"/>
              </a:rPr>
              <a:t>contact</a:t>
            </a:r>
            <a:r>
              <a:rPr lang="zh-CN" altLang="en-US" sz="3200" b="1" dirty="0">
                <a:solidFill>
                  <a:srgbClr val="FFFF00"/>
                </a:solidFill>
                <a:latin typeface="Heiti SC Medium" pitchFamily="2" charset="-128"/>
                <a:ea typeface="Heiti SC Medium" pitchFamily="2" charset="-128"/>
                <a:cs typeface="黑体"/>
              </a:rPr>
              <a:t> </a:t>
            </a:r>
            <a:r>
              <a:rPr lang="en-US" altLang="zh-CN" sz="3200" b="1" dirty="0">
                <a:solidFill>
                  <a:srgbClr val="FFFF00"/>
                </a:solidFill>
                <a:latin typeface="Heiti SC Medium" pitchFamily="2" charset="-128"/>
                <a:ea typeface="Heiti SC Medium" pitchFamily="2" charset="-128"/>
                <a:cs typeface="黑体"/>
              </a:rPr>
              <a:t>editor</a:t>
            </a:r>
            <a:r>
              <a:rPr lang="zh-CN" altLang="en-US" sz="3200" b="1" dirty="0">
                <a:solidFill>
                  <a:srgbClr val="FFFF00"/>
                </a:solidFill>
                <a:latin typeface="Cooper Black" panose="0208090404030B020404" pitchFamily="18" charset="0"/>
                <a:ea typeface="黑体"/>
                <a:cs typeface="黑体"/>
              </a:rPr>
              <a:t>）</a:t>
            </a:r>
            <a:endParaRPr lang="en-GB" altLang="zh-CN" sz="3200" dirty="0">
              <a:solidFill>
                <a:srgbClr val="FFFF00"/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37017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121157" y="68087"/>
            <a:ext cx="5540126" cy="615794"/>
          </a:xfrm>
        </p:spPr>
        <p:txBody>
          <a:bodyPr rtlCol="0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CN" altLang="en-US" sz="3400" b="1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国际会议报告 ：</a:t>
            </a:r>
            <a:r>
              <a:rPr kumimoji="0" lang="en-US" altLang="zh-CN" sz="3400" b="1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16</a:t>
            </a:r>
            <a:r>
              <a:rPr kumimoji="0" lang="zh-CN" altLang="en-US" sz="3400" b="1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个</a:t>
            </a:r>
          </a:p>
        </p:txBody>
      </p:sp>
      <p:sp>
        <p:nvSpPr>
          <p:cNvPr id="23554" name="矩形 1"/>
          <p:cNvSpPr>
            <a:spLocks noChangeArrowheads="1"/>
          </p:cNvSpPr>
          <p:nvPr/>
        </p:nvSpPr>
        <p:spPr bwMode="auto">
          <a:xfrm>
            <a:off x="100590" y="1345627"/>
            <a:ext cx="8942819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685800" lvl="1" indent="-228600" algn="just">
              <a:buFont typeface="+mj-lt"/>
              <a:buAutoNum type="arabicPeriod"/>
            </a:pPr>
            <a:r>
              <a:rPr lang="en-US" altLang="zh-CN" sz="13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Chenzheng Zhu, “</a:t>
            </a:r>
            <a:r>
              <a:rPr lang="en-US" altLang="zh-C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Searches for strong production of supersymmetric particles with the ATLAS detector</a:t>
            </a:r>
            <a:r>
              <a:rPr lang="en-US" altLang="zh-CN" sz="13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”, </a:t>
            </a:r>
            <a:r>
              <a:rPr lang="en-US" altLang="zh-C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9th International Conference on New Frontiers in Physics (ICNFP 2020), Sep. 4-12, 2020</a:t>
            </a:r>
          </a:p>
          <a:p>
            <a:pPr marL="685800" lvl="1" indent="-228600" algn="just">
              <a:buFont typeface="+mj-lt"/>
              <a:buAutoNum type="arabicPeriod"/>
            </a:pPr>
            <a:r>
              <a:rPr lang="en-US" altLang="zh-CN" sz="13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Talk “Searches for electroweak production of supersymmetric </a:t>
            </a:r>
            <a:r>
              <a:rPr lang="en-US" altLang="zh-CN" sz="1300" dirty="0" err="1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gauginos</a:t>
            </a:r>
            <a:r>
              <a:rPr lang="en-US" altLang="zh-CN" sz="13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and </a:t>
            </a:r>
            <a:r>
              <a:rPr lang="en-US" altLang="zh-CN" sz="1300" dirty="0" err="1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sleptons</a:t>
            </a:r>
            <a:r>
              <a:rPr lang="en-US" altLang="zh-CN" sz="13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with the ATLAS detector”, </a:t>
            </a:r>
            <a:r>
              <a:rPr lang="it-IT" altLang="zh-CN" sz="1300" dirty="0" err="1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Pheno</a:t>
            </a:r>
            <a:r>
              <a:rPr lang="it-IT" altLang="zh-CN" sz="13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2019, </a:t>
            </a:r>
            <a:r>
              <a:rPr lang="it-IT" altLang="zh-CN" sz="1300" dirty="0" err="1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May</a:t>
            </a:r>
            <a:r>
              <a:rPr lang="it-IT" altLang="zh-CN" sz="13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6-8, US</a:t>
            </a:r>
          </a:p>
          <a:p>
            <a:pPr marL="685800" lvl="1" indent="-228600" algn="just">
              <a:buFont typeface="+mj-lt"/>
              <a:buAutoNum type="arabicPeriod"/>
            </a:pPr>
            <a:r>
              <a:rPr lang="it-IT" altLang="zh-CN" sz="13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Talk “SUSY </a:t>
            </a:r>
            <a:r>
              <a:rPr lang="it-IT" altLang="zh-CN" sz="1300" dirty="0" err="1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Searches</a:t>
            </a:r>
            <a:r>
              <a:rPr lang="it-IT" altLang="zh-CN" sz="13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with taus </a:t>
            </a:r>
            <a:r>
              <a:rPr lang="it-IT" altLang="zh-CN" sz="1300" dirty="0" err="1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at</a:t>
            </a:r>
            <a:r>
              <a:rPr lang="it-IT" altLang="zh-CN" sz="13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the LHC”, Tau 2018, </a:t>
            </a:r>
            <a:r>
              <a:rPr lang="it-IT" altLang="zh-CN" sz="1300" dirty="0" err="1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Sep</a:t>
            </a:r>
            <a:r>
              <a:rPr lang="it-IT" altLang="zh-CN" sz="13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. 24-28, 2018, Amsterdam</a:t>
            </a:r>
            <a:endParaRPr lang="en-US" altLang="zh-CN" sz="13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685800" lvl="1" indent="-228600" algn="just">
              <a:buFont typeface="+mj-lt"/>
              <a:buAutoNum type="arabicPeriod"/>
            </a:pPr>
            <a:r>
              <a:rPr lang="en-US" altLang="zh-CN" sz="13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Talk “SUSY Searches at Future Colliders”</a:t>
            </a:r>
            <a:r>
              <a:rPr lang="zh-CN" altLang="zh-CN" sz="13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，</a:t>
            </a:r>
            <a:r>
              <a:rPr lang="en-US" altLang="zh-CN" sz="13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IAS program on HEP, Jan. 9-26. 2019</a:t>
            </a:r>
          </a:p>
          <a:p>
            <a:pPr marL="685800" lvl="1" indent="-228600" algn="just">
              <a:buFont typeface="+mj-lt"/>
              <a:buAutoNum type="arabicPeriod"/>
            </a:pPr>
            <a:r>
              <a:rPr lang="en-US" altLang="zh-CN" sz="13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Xuai Zhuang, “SUSY Searches at Future Colliders”</a:t>
            </a:r>
            <a:r>
              <a:rPr lang="zh-CN" altLang="zh-CN" sz="13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，</a:t>
            </a:r>
            <a:r>
              <a:rPr lang="en-US" altLang="zh-CN" sz="13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IAS program on HEP, Jan. 9-26. 2020</a:t>
            </a:r>
          </a:p>
          <a:p>
            <a:pPr marL="685800" lvl="1" indent="-228600" algn="just">
              <a:buFont typeface="+mj-lt"/>
              <a:buAutoNum type="arabicPeriod"/>
            </a:pPr>
            <a:r>
              <a:rPr lang="en-US" altLang="zh-CN" sz="1300" dirty="0">
                <a:solidFill>
                  <a:srgbClr val="00000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Talk “Tau CP (incl. tau fakes) report”, ATLAS Week, Jun. 10-15</a:t>
            </a:r>
            <a:r>
              <a:rPr lang="zh-CN" altLang="en-US" sz="1300" dirty="0">
                <a:solidFill>
                  <a:srgbClr val="00000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， </a:t>
            </a:r>
            <a:r>
              <a:rPr lang="en-US" altLang="zh-CN" sz="1300" dirty="0">
                <a:solidFill>
                  <a:srgbClr val="00000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2018</a:t>
            </a:r>
            <a:r>
              <a:rPr lang="zh-CN" altLang="en-US" sz="1300" dirty="0">
                <a:solidFill>
                  <a:srgbClr val="00000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r>
              <a:rPr lang="en-US" altLang="zh-CN" sz="13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(</a:t>
            </a:r>
            <a:r>
              <a:rPr lang="zh-CN" altLang="en-US" sz="1300" b="1" dirty="0">
                <a:solidFill>
                  <a:srgbClr val="0432FF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大会报告</a:t>
            </a:r>
            <a:r>
              <a:rPr lang="en-US" altLang="zh-CN" sz="13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)</a:t>
            </a:r>
            <a:endParaRPr lang="en-US" altLang="zh-CN" sz="1300" dirty="0">
              <a:solidFill>
                <a:srgbClr val="00000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685800" lvl="1" indent="-228600" algn="just">
              <a:buFont typeface="+mj-lt"/>
              <a:buAutoNum type="arabicPeriod"/>
            </a:pPr>
            <a:r>
              <a:rPr lang="en-US" altLang="zh-CN" sz="13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Talk “Tau decay mode efficiency measurements”, ATLAS Tau Performance/</a:t>
            </a:r>
            <a:r>
              <a:rPr lang="en-US" altLang="zh-CN" sz="1300" dirty="0" err="1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HLeptons</a:t>
            </a:r>
            <a:r>
              <a:rPr lang="en-US" altLang="zh-CN" sz="13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workshop, Jun. 3-6 2019, Czech </a:t>
            </a:r>
          </a:p>
          <a:p>
            <a:pPr marL="685800" lvl="1" indent="-228600" algn="just">
              <a:buFont typeface="+mj-lt"/>
              <a:buAutoNum type="arabicPeriod"/>
            </a:pPr>
            <a:r>
              <a:rPr lang="en-US" altLang="zh-CN" sz="13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Talk “Overview of tau efficiency measurements in </a:t>
            </a:r>
            <a:r>
              <a:rPr lang="en-US" altLang="zh-CN" sz="1300" dirty="0" err="1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tau+MET</a:t>
            </a:r>
            <a:r>
              <a:rPr lang="en-US" altLang="zh-CN" sz="13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final states”, ATLAS Tau Performance/</a:t>
            </a:r>
            <a:r>
              <a:rPr lang="en-US" altLang="zh-CN" sz="1300" dirty="0" err="1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HLeptons</a:t>
            </a:r>
            <a:r>
              <a:rPr lang="en-US" altLang="zh-CN" sz="13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workshop, Jun. 3-6 2019, Czech </a:t>
            </a:r>
          </a:p>
          <a:p>
            <a:pPr marL="685800" lvl="1" indent="-228600" algn="just">
              <a:buFont typeface="+mj-lt"/>
              <a:buAutoNum type="arabicPeriod"/>
            </a:pPr>
            <a:r>
              <a:rPr lang="en-US" altLang="zh-CN" sz="13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Talk “Tau recommendations for AF2”, ATLAS Tau Performance/</a:t>
            </a:r>
            <a:r>
              <a:rPr lang="en-US" altLang="zh-CN" sz="1300" dirty="0" err="1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HLeptons</a:t>
            </a:r>
            <a:r>
              <a:rPr lang="en-US" altLang="zh-CN" sz="13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workshop, Jun. 3-6 2019, Czech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altLang="zh-CN" sz="13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Xuai Zhuang “SUSY EWK Critical review”, ATLAS SUSY workshop, Lecce, Sep. 22-27, 2019, Italy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altLang="zh-CN" sz="13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Chenzheng Zhu, “Tau decay mode efficiency measurements”, ATLAS Tau Performance/</a:t>
            </a:r>
            <a:r>
              <a:rPr lang="en-US" altLang="zh-CN" sz="1300" dirty="0" err="1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HLeptons</a:t>
            </a:r>
            <a:r>
              <a:rPr lang="en-US" altLang="zh-CN" sz="13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workshop, Jun. 3-6 2019, Czech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altLang="zh-CN" sz="13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Chenzheng Zhu, “Tau CP Report”, ATLAS Collaboration Week, Feb. 24-28 2020, CERN  (</a:t>
            </a:r>
            <a:r>
              <a:rPr lang="zh-CN" altLang="en-US" sz="1300" b="1" dirty="0">
                <a:solidFill>
                  <a:srgbClr val="0432FF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大会报告</a:t>
            </a:r>
            <a:r>
              <a:rPr lang="en-US" altLang="zh-CN" sz="13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altLang="zh-CN" sz="13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Mohamad Kassem Ayoub, “Fake Tau Report”, ATLAS Collaboration Week, Feb. 24-28 2020, CERN  (</a:t>
            </a:r>
            <a:r>
              <a:rPr lang="zh-CN" altLang="en-US" sz="1300" b="1" dirty="0">
                <a:solidFill>
                  <a:srgbClr val="0432FF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大会报告</a:t>
            </a:r>
            <a:r>
              <a:rPr lang="en-US" altLang="zh-CN" sz="13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altLang="zh-CN" sz="13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Da Xu, “Diversity of object types”, </a:t>
            </a:r>
            <a:r>
              <a:rPr lang="en-US" altLang="zh-C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ATLAS Physics Workshop: Run 2 Physics: Reaching New Heights, Dec. 9-13, Geneva</a:t>
            </a:r>
            <a:endParaRPr lang="en-US" altLang="zh-CN" sz="13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altLang="zh-CN" sz="13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Huajie Cheng, “Overview of tau efficiency measurements in </a:t>
            </a:r>
            <a:r>
              <a:rPr lang="en-US" altLang="zh-CN" sz="1300" dirty="0" err="1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tau+MET</a:t>
            </a:r>
            <a:r>
              <a:rPr lang="en-US" altLang="zh-CN" sz="13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final states”, ATLAS Tau Performance/</a:t>
            </a:r>
            <a:r>
              <a:rPr lang="en-US" altLang="zh-CN" sz="1300" dirty="0" err="1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HLeptons</a:t>
            </a:r>
            <a:r>
              <a:rPr lang="en-US" altLang="zh-CN" sz="13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workshop, Jun. 3-6 2019, Czech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altLang="zh-CN" sz="13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Mohamad Kassem Ayoub, “Tau recommendations for AF2”, ATLAS Tau Performance/</a:t>
            </a:r>
            <a:r>
              <a:rPr lang="en-US" altLang="zh-CN" sz="1300" dirty="0" err="1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HLeptons</a:t>
            </a:r>
            <a:r>
              <a:rPr lang="en-US" altLang="zh-CN" sz="13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workshop, Jun. 3-6 2019, Czech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altLang="zh-CN" sz="1300" dirty="0">
                <a:solidFill>
                  <a:srgbClr val="0432FF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2</a:t>
            </a:r>
            <a:r>
              <a:rPr lang="zh-CN" altLang="en-US" sz="1300" dirty="0">
                <a:solidFill>
                  <a:srgbClr val="0432FF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个国际会议报告因疫情取消 （</a:t>
            </a:r>
            <a:r>
              <a:rPr lang="en-US" altLang="zh-CN" sz="1300" dirty="0">
                <a:solidFill>
                  <a:srgbClr val="0432FF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SUSY EWK @ LLWI in Canada, Tau promotion method @ Moriond 2020</a:t>
            </a:r>
            <a:r>
              <a:rPr lang="zh-CN" altLang="en-US" sz="1300" dirty="0">
                <a:solidFill>
                  <a:srgbClr val="0432FF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）</a:t>
            </a:r>
            <a:endParaRPr lang="en-US" altLang="zh-CN" sz="1300" dirty="0">
              <a:solidFill>
                <a:srgbClr val="0432FF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sp>
        <p:nvSpPr>
          <p:cNvPr id="8" name="幻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8267700" y="6309320"/>
            <a:ext cx="876300" cy="2921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fld id="{66D6730D-E3D9-1147-9DCA-7B6E8AD5EB3F}" type="slidenum">
              <a:rPr lang="zh-CN" altLang="en-US" smtClean="0"/>
              <a:pPr>
                <a:defRPr/>
              </a:pPr>
              <a:t>33</a:t>
            </a:fld>
            <a:endParaRPr lang="zh-CN" altLang="en-US" dirty="0"/>
          </a:p>
        </p:txBody>
      </p:sp>
      <p:sp>
        <p:nvSpPr>
          <p:cNvPr id="11" name="标题 15"/>
          <p:cNvSpPr txBox="1">
            <a:spLocks/>
          </p:cNvSpPr>
          <p:nvPr/>
        </p:nvSpPr>
        <p:spPr>
          <a:xfrm>
            <a:off x="539750" y="800957"/>
            <a:ext cx="8135938" cy="73025"/>
          </a:xfrm>
          <a:prstGeom prst="rect">
            <a:avLst/>
          </a:prstGeom>
          <a:solidFill>
            <a:srgbClr val="800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bIns="91440" anchor="b"/>
          <a:lstStyle>
            <a:lvl1pPr marL="342900" indent="-342900"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  <a:cs typeface="宋体" charset="0"/>
              </a:defRPr>
            </a:lvl1pPr>
            <a:lvl2pPr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charset="0"/>
                <a:ea typeface="宋体" charset="0"/>
              </a:defRPr>
            </a:lvl9pPr>
          </a:lstStyle>
          <a:p>
            <a:pPr marL="0" lvl="1" algn="ctr">
              <a:defRPr/>
            </a:pPr>
            <a:endParaRPr lang="zh-CN" altLang="en-US" sz="3600" b="1">
              <a:solidFill>
                <a:srgbClr val="660066"/>
              </a:solidFill>
              <a:latin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38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2">
            <a:extLst>
              <a:ext uri="{FF2B5EF4-FFF2-40B4-BE49-F238E27FC236}">
                <a16:creationId xmlns:a16="http://schemas.microsoft.com/office/drawing/2014/main" id="{1EB2A2F8-9C94-BC49-A02A-079E3348D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62" y="908720"/>
            <a:ext cx="8622118" cy="41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Aft>
                <a:spcPts val="600"/>
              </a:spcAft>
              <a:buFont typeface="Wingdings" pitchFamily="2" charset="2"/>
              <a:buChar char="n"/>
            </a:pPr>
            <a:r>
              <a:rPr kumimoji="0" lang="zh-CN" altLang="en-US" sz="2400" b="1" u="sng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本课题难点和解决方法</a:t>
            </a:r>
            <a:r>
              <a:rPr kumimoji="0"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：</a:t>
            </a:r>
            <a:r>
              <a:rPr kumimoji="0"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Hadronic tau</a:t>
            </a:r>
            <a:r>
              <a:rPr kumimoji="0"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的重建难度比电子和缪子要大的多，因而</a:t>
            </a:r>
            <a:r>
              <a:rPr kumimoji="0"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fake tau</a:t>
            </a:r>
            <a:r>
              <a:rPr kumimoji="0"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的本底较大，而以前没有相应的本底估计技术。</a:t>
            </a:r>
            <a:r>
              <a:rPr kumimoji="0"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因而开发新的基于数据的本底估计技术是该分析的最大难点</a:t>
            </a:r>
            <a:endParaRPr kumimoji="0" lang="en-US" altLang="zh-CN" sz="2400" b="1" dirty="0">
              <a:solidFill>
                <a:srgbClr val="000000"/>
              </a:solidFill>
              <a:latin typeface="Arial" panose="020B0604020202020204" pitchFamily="34" charset="0"/>
              <a:ea typeface="Heiti SC Medium" pitchFamily="2" charset="-128"/>
              <a:cs typeface="Arial" panose="020B0604020202020204" pitchFamily="34" charset="0"/>
            </a:endParaRPr>
          </a:p>
          <a:p>
            <a:pPr lvl="1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W+jets</a:t>
            </a:r>
            <a:r>
              <a:rPr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本底：</a:t>
            </a:r>
            <a:r>
              <a:rPr lang="zh-CN" alt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首次</a:t>
            </a:r>
            <a:r>
              <a:rPr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开发了</a:t>
            </a:r>
            <a:r>
              <a:rPr lang="en-US" altLang="zh-CN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tau promotion</a:t>
            </a:r>
            <a:r>
              <a:rPr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的方法来提高</a:t>
            </a:r>
            <a:r>
              <a:rPr lang="en-US" altLang="zh-CN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W+jets</a:t>
            </a:r>
            <a:r>
              <a:rPr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的统计量，从而使</a:t>
            </a:r>
            <a:r>
              <a:rPr lang="zh-CN" alt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统计误差降低</a:t>
            </a:r>
            <a:r>
              <a:rPr lang="en-US" altLang="zh-CN" sz="2200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5-15</a:t>
            </a:r>
            <a:r>
              <a:rPr lang="zh-CN" alt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倍</a:t>
            </a:r>
            <a:endParaRPr kumimoji="0" lang="zh-CN" altLang="en-US" sz="2200" b="1" dirty="0">
              <a:solidFill>
                <a:srgbClr val="FF0000"/>
              </a:solidFill>
              <a:latin typeface="Arial" panose="020B0604020202020204" pitchFamily="34" charset="0"/>
              <a:ea typeface="Heiti SC Medium" pitchFamily="2" charset="-128"/>
              <a:cs typeface="Arial" panose="020B0604020202020204" pitchFamily="34" charset="0"/>
            </a:endParaRPr>
          </a:p>
          <a:p>
            <a:pPr lvl="1" algn="just">
              <a:spcAft>
                <a:spcPts val="600"/>
              </a:spcAft>
              <a:buFont typeface="Wingdings" pitchFamily="2" charset="2"/>
              <a:buChar char="Ø"/>
            </a:pPr>
            <a:r>
              <a:rPr kumimoji="0" lang="en-US" altLang="zh-CN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QCD</a:t>
            </a:r>
            <a:r>
              <a:rPr kumimoji="0"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本底</a:t>
            </a:r>
            <a:r>
              <a:rPr kumimoji="0" lang="en-US" altLang="zh-CN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:</a:t>
            </a:r>
            <a:r>
              <a:rPr kumimoji="0" lang="zh-CN" alt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首次</a:t>
            </a:r>
            <a:r>
              <a:rPr kumimoji="0"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提出将</a:t>
            </a:r>
            <a:r>
              <a:rPr kumimoji="0" lang="en-US" altLang="zh-CN" sz="2200" b="1" dirty="0" err="1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tauID</a:t>
            </a:r>
            <a:r>
              <a:rPr kumimoji="0"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和电荷用在基本的</a:t>
            </a:r>
            <a:r>
              <a:rPr kumimoji="0" lang="en-US" altLang="zh-CN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ABCD</a:t>
            </a:r>
            <a:r>
              <a:rPr kumimoji="0"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本底估计方法中来估计此类本底。 </a:t>
            </a:r>
            <a:endParaRPr kumimoji="0" lang="en-US" altLang="zh-CN" sz="2200" b="1" dirty="0">
              <a:solidFill>
                <a:srgbClr val="000000"/>
              </a:solidFill>
              <a:latin typeface="Arial" panose="020B0604020202020204" pitchFamily="34" charset="0"/>
              <a:ea typeface="Heiti SC Medium" pitchFamily="2" charset="-128"/>
              <a:cs typeface="Arial" panose="020B0604020202020204" pitchFamily="34" charset="0"/>
            </a:endParaRPr>
          </a:p>
          <a:p>
            <a:pPr lvl="1" algn="just">
              <a:spcAft>
                <a:spcPts val="600"/>
              </a:spcAft>
              <a:buFont typeface="Wingdings" pitchFamily="2" charset="2"/>
              <a:buChar char="Ø"/>
            </a:pPr>
            <a:r>
              <a:rPr kumimoji="0"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对</a:t>
            </a:r>
            <a:r>
              <a:rPr kumimoji="0" lang="en-US" altLang="zh-CN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QCD</a:t>
            </a:r>
            <a:r>
              <a:rPr kumimoji="0"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本底，中国组</a:t>
            </a:r>
            <a:r>
              <a:rPr kumimoji="0" lang="en-US" altLang="zh-CN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 (ABCD</a:t>
            </a:r>
            <a:r>
              <a:rPr kumimoji="0"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方法），德国组（</a:t>
            </a:r>
            <a:r>
              <a:rPr kumimoji="0" lang="en-US" altLang="zh-CN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Fake factor</a:t>
            </a:r>
            <a:r>
              <a:rPr kumimoji="0"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方法）：</a:t>
            </a:r>
            <a:r>
              <a:rPr kumimoji="0" lang="zh-CN" altLang="en-US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中国组方法由于本底估计误差低</a:t>
            </a:r>
            <a:r>
              <a:rPr kumimoji="0" lang="en-US" altLang="zh-CN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20-25%</a:t>
            </a:r>
            <a:r>
              <a:rPr kumimoji="0" lang="zh-CN" altLang="en-US" sz="2200" b="1" dirty="0">
                <a:solidFill>
                  <a:srgbClr val="0432FF"/>
                </a:solidFill>
                <a:latin typeface="Arial" panose="020B0604020202020204" pitchFamily="34" charset="0"/>
                <a:ea typeface="Heiti SC Medium" pitchFamily="2" charset="-128"/>
                <a:cs typeface="Arial" panose="020B0604020202020204" pitchFamily="34" charset="0"/>
              </a:rPr>
              <a:t>而作为基本方法，德国方法作为验证 （最终绝大多数结果由中国组提供）</a:t>
            </a:r>
            <a:endParaRPr kumimoji="0" lang="en-US" altLang="zh-CN" sz="2200" b="1" dirty="0">
              <a:solidFill>
                <a:srgbClr val="0432FF"/>
              </a:solidFill>
              <a:latin typeface="Arial" panose="020B0604020202020204" pitchFamily="34" charset="0"/>
              <a:ea typeface="Heiti SC Medium" pitchFamily="2" charset="-128"/>
              <a:cs typeface="Arial" panose="020B0604020202020204" pitchFamily="34" charset="0"/>
            </a:endParaRPr>
          </a:p>
        </p:txBody>
      </p:sp>
      <p:sp>
        <p:nvSpPr>
          <p:cNvPr id="24579" name="幻灯片编号占位符 2">
            <a:extLst>
              <a:ext uri="{FF2B5EF4-FFF2-40B4-BE49-F238E27FC236}">
                <a16:creationId xmlns:a16="http://schemas.microsoft.com/office/drawing/2014/main" id="{3DF6E1AD-4116-1449-9CC2-6FBDF525B5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</a:pPr>
            <a:fld id="{5E98604A-78C4-CD4E-8347-B4DFE876CC0D}" type="slidenum">
              <a:rPr kumimoji="0" lang="zh-CN" altLang="en-US" sz="1500" smtClean="0">
                <a:solidFill>
                  <a:schemeClr val="bg1"/>
                </a:solidFill>
                <a:ea typeface="楷体" panose="02010609060101010101" pitchFamily="49" charset="-122"/>
              </a:rPr>
              <a:pPr>
                <a:lnSpc>
                  <a:spcPct val="80000"/>
                </a:lnSpc>
              </a:pPr>
              <a:t>34</a:t>
            </a:fld>
            <a:endParaRPr kumimoji="0" lang="zh-CN" altLang="en-US" sz="1500" dirty="0">
              <a:solidFill>
                <a:schemeClr val="bg1"/>
              </a:solidFill>
              <a:ea typeface="楷体" panose="02010609060101010101" pitchFamily="49" charset="-122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DCF367E-6047-C643-BDDB-BAFAFCFA2045}"/>
              </a:ext>
            </a:extLst>
          </p:cNvPr>
          <p:cNvSpPr txBox="1">
            <a:spLocks/>
          </p:cNvSpPr>
          <p:nvPr/>
        </p:nvSpPr>
        <p:spPr>
          <a:xfrm>
            <a:off x="-3094" y="66193"/>
            <a:ext cx="9150188" cy="792088"/>
          </a:xfrm>
          <a:prstGeom prst="rect">
            <a:avLst/>
          </a:prstGeom>
          <a:solidFill>
            <a:srgbClr val="800000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4" algn="ctr">
              <a:spcBef>
                <a:spcPct val="0"/>
              </a:spcBef>
            </a:pPr>
            <a:r>
              <a:rPr lang="zh-CN" altLang="en-US" sz="3200" dirty="0">
                <a:solidFill>
                  <a:srgbClr val="FFFF00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分析一：</a:t>
            </a:r>
            <a:r>
              <a:rPr lang="zh-CN" alt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双</a:t>
            </a:r>
            <a:r>
              <a:rPr lang="en-US" altLang="zh-CN" sz="32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tau</a:t>
            </a:r>
            <a:r>
              <a:rPr lang="zh-CN" alt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末态</a:t>
            </a:r>
            <a:r>
              <a:rPr lang="en-US" altLang="zh-CN" sz="32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中</a:t>
            </a:r>
            <a:r>
              <a:rPr lang="en-US" altLang="zh-CN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SUSY</a:t>
            </a:r>
            <a:r>
              <a:rPr lang="zh-CN" altLang="en-US" sz="3200" b="1" dirty="0">
                <a:solidFill>
                  <a:srgbClr val="FFFF00"/>
                </a:solidFill>
                <a:latin typeface="Arial" pitchFamily="34" charset="0"/>
                <a:ea typeface="黑体" pitchFamily="49" charset="-122"/>
                <a:cs typeface="Arial" panose="020B0604020202020204" pitchFamily="34" charset="0"/>
              </a:rPr>
              <a:t>寻找（</a:t>
            </a:r>
            <a:r>
              <a:rPr lang="en-US" altLang="zh-CN" sz="32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  <a:endParaRPr lang="en-GB" altLang="zh-CN" sz="3200" dirty="0">
              <a:solidFill>
                <a:srgbClr val="FFFF00"/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B41FAC2-6443-6042-ACF9-7E42C94AC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043628"/>
            <a:ext cx="5616624" cy="1711840"/>
          </a:xfrm>
          <a:prstGeom prst="rect">
            <a:avLst/>
          </a:prstGeom>
        </p:spPr>
      </p:pic>
      <p:sp>
        <p:nvSpPr>
          <p:cNvPr id="7" name="幻灯片编号占位符 2">
            <a:extLst>
              <a:ext uri="{FF2B5EF4-FFF2-40B4-BE49-F238E27FC236}">
                <a16:creationId xmlns:a16="http://schemas.microsoft.com/office/drawing/2014/main" id="{92166267-915F-A94F-8181-5CB2D7558B63}"/>
              </a:ext>
            </a:extLst>
          </p:cNvPr>
          <p:cNvSpPr txBox="1">
            <a:spLocks/>
          </p:cNvSpPr>
          <p:nvPr/>
        </p:nvSpPr>
        <p:spPr>
          <a:xfrm>
            <a:off x="8028384" y="6307790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100" b="1" kern="1200" spc="-7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6D6730D-E3D9-1147-9DCA-7B6E8AD5EB3F}" type="slidenum">
              <a:rPr lang="zh-CN" altLang="en-US" smtClean="0"/>
              <a:pPr algn="r">
                <a:defRPr/>
              </a:pPr>
              <a:t>34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7958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625" y="1556792"/>
            <a:ext cx="8540750" cy="504056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b="1" dirty="0">
                <a:ea typeface="黑体" panose="02010609060101010101" pitchFamily="49" charset="-122"/>
              </a:rPr>
              <a:t>本项目的课题和子课题进度安排具有高度相似性</a:t>
            </a:r>
            <a:r>
              <a:rPr lang="en-US" altLang="zh-CN" sz="2800" b="1" dirty="0">
                <a:ea typeface="黑体" panose="02010609060101010101" pitchFamily="49" charset="-122"/>
              </a:rPr>
              <a:t>:</a:t>
            </a:r>
          </a:p>
          <a:p>
            <a:pPr>
              <a:spcBef>
                <a:spcPts val="1200"/>
              </a:spcBef>
              <a:buFont typeface="Wingdings" pitchFamily="2" charset="2"/>
              <a:buChar char="n"/>
            </a:pPr>
            <a:r>
              <a:rPr lang="zh-CN" altLang="en-US" sz="2400" b="1" dirty="0">
                <a:ea typeface="黑体" panose="02010609060101010101" pitchFamily="49" charset="-122"/>
              </a:rPr>
              <a:t>第一年：</a:t>
            </a:r>
            <a:r>
              <a:rPr lang="zh-CN" altLang="en-US" sz="2400" b="1" dirty="0">
                <a:solidFill>
                  <a:srgbClr val="0000FF"/>
                </a:solidFill>
                <a:ea typeface="黑体" panose="02010609060101010101" pitchFamily="49" charset="-122"/>
              </a:rPr>
              <a:t>新获取数据的检查和基础性研究</a:t>
            </a:r>
            <a:endParaRPr lang="en-US" altLang="zh-CN" sz="2400" b="1" dirty="0">
              <a:solidFill>
                <a:srgbClr val="0000FF"/>
              </a:solidFill>
              <a:ea typeface="黑体" panose="02010609060101010101" pitchFamily="49" charset="-122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n"/>
            </a:pPr>
            <a:r>
              <a:rPr lang="zh-CN" altLang="en-US" sz="2400" b="1" dirty="0">
                <a:ea typeface="黑体" panose="02010609060101010101" pitchFamily="49" charset="-122"/>
              </a:rPr>
              <a:t>第二年：</a:t>
            </a:r>
            <a:r>
              <a:rPr lang="zh-CN" altLang="en-US" sz="2400" b="1" dirty="0">
                <a:solidFill>
                  <a:srgbClr val="0000FF"/>
                </a:solidFill>
                <a:ea typeface="黑体" panose="02010609060101010101" pitchFamily="49" charset="-122"/>
              </a:rPr>
              <a:t>优化分析、研究本底，获得初步结果</a:t>
            </a:r>
            <a:endParaRPr lang="en-US" altLang="zh-CN" sz="2400" b="1" dirty="0">
              <a:solidFill>
                <a:srgbClr val="0000FF"/>
              </a:solidFill>
              <a:ea typeface="黑体" panose="02010609060101010101" pitchFamily="49" charset="-122"/>
            </a:endParaRPr>
          </a:p>
          <a:p>
            <a:pPr lvl="0">
              <a:spcBef>
                <a:spcPts val="1200"/>
              </a:spcBef>
              <a:buClr>
                <a:srgbClr val="FF6600"/>
              </a:buClr>
              <a:buFont typeface="Wingdings" pitchFamily="2" charset="2"/>
              <a:buChar char="n"/>
            </a:pPr>
            <a:r>
              <a:rPr lang="zh-CN" altLang="en-US" sz="2400" b="1" dirty="0">
                <a:ea typeface="黑体" panose="02010609060101010101" pitchFamily="49" charset="-122"/>
              </a:rPr>
              <a:t>第三年：</a:t>
            </a:r>
            <a:r>
              <a:rPr lang="zh-CN" altLang="en-US" sz="2400" b="1" dirty="0">
                <a:solidFill>
                  <a:srgbClr val="0000FF"/>
                </a:solidFill>
                <a:ea typeface="黑体" panose="02010609060101010101" pitchFamily="49" charset="-122"/>
              </a:rPr>
              <a:t>完成</a:t>
            </a:r>
            <a:r>
              <a:rPr lang="en-US" altLang="zh-CN" sz="2400" b="1" dirty="0">
                <a:solidFill>
                  <a:srgbClr val="0000FF"/>
                </a:solidFill>
                <a:ea typeface="黑体" panose="02010609060101010101" pitchFamily="49" charset="-122"/>
              </a:rPr>
              <a:t>ATLAS-CONF-NOTE</a:t>
            </a:r>
            <a:r>
              <a:rPr lang="zh-CN" altLang="en-US" sz="2400" b="1" dirty="0">
                <a:solidFill>
                  <a:srgbClr val="0000FF"/>
                </a:solidFill>
                <a:ea typeface="黑体" panose="02010609060101010101" pitchFamily="49" charset="-122"/>
              </a:rPr>
              <a:t>，发表国际会议结果或提前进入文章发表阶段</a:t>
            </a:r>
            <a:r>
              <a:rPr lang="en-US" altLang="zh-CN" sz="2400" b="1" dirty="0">
                <a:solidFill>
                  <a:srgbClr val="C00000"/>
                </a:solidFill>
                <a:ea typeface="黑体" panose="02010609060101010101" pitchFamily="49" charset="-122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ea typeface="黑体" panose="02010609060101010101" pitchFamily="49" charset="-122"/>
                <a:sym typeface="Wingdings" panose="05000000000000000000" pitchFamily="2" charset="2"/>
              </a:rPr>
              <a:t></a:t>
            </a:r>
            <a:r>
              <a:rPr lang="zh-CN" altLang="en-US" sz="2400" b="1" dirty="0">
                <a:solidFill>
                  <a:srgbClr val="C00000"/>
                </a:solidFill>
                <a:ea typeface="黑体" panose="02010609060101010101" pitchFamily="49" charset="-122"/>
                <a:sym typeface="Wingdings" panose="05000000000000000000" pitchFamily="2" charset="2"/>
              </a:rPr>
              <a:t>中期目标；</a:t>
            </a:r>
            <a:r>
              <a:rPr lang="zh-CN" altLang="en-US" sz="2400" b="1" dirty="0">
                <a:solidFill>
                  <a:srgbClr val="0000FF"/>
                </a:solidFill>
                <a:ea typeface="黑体" panose="02010609060101010101" pitchFamily="49" charset="-122"/>
              </a:rPr>
              <a:t>开展</a:t>
            </a:r>
            <a:r>
              <a:rPr lang="en-US" altLang="zh-CN" sz="2400" b="1" dirty="0">
                <a:solidFill>
                  <a:srgbClr val="0000FF"/>
                </a:solidFill>
                <a:ea typeface="黑体" panose="02010609060101010101" pitchFamily="49" charset="-122"/>
              </a:rPr>
              <a:t>Run-3</a:t>
            </a:r>
            <a:r>
              <a:rPr lang="zh-CN" altLang="en-US" sz="2400" b="1" dirty="0">
                <a:solidFill>
                  <a:srgbClr val="0000FF"/>
                </a:solidFill>
                <a:ea typeface="黑体" panose="02010609060101010101" pitchFamily="49" charset="-122"/>
              </a:rPr>
              <a:t>分析的模拟工作</a:t>
            </a:r>
            <a:endParaRPr lang="en-US" altLang="zh-CN" sz="2400" b="1" dirty="0">
              <a:solidFill>
                <a:srgbClr val="C00000"/>
              </a:solidFill>
              <a:ea typeface="黑体" panose="02010609060101010101" pitchFamily="49" charset="-122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n"/>
            </a:pPr>
            <a:r>
              <a:rPr lang="zh-CN" altLang="en-US" sz="2400" b="1" dirty="0">
                <a:ea typeface="黑体" panose="02010609060101010101" pitchFamily="49" charset="-122"/>
              </a:rPr>
              <a:t>第四年：</a:t>
            </a:r>
            <a:r>
              <a:rPr lang="zh-CN" altLang="en-US" sz="2400" b="1" dirty="0">
                <a:solidFill>
                  <a:srgbClr val="0000FF"/>
                </a:solidFill>
                <a:ea typeface="黑体" panose="02010609060101010101" pitchFamily="49" charset="-122"/>
              </a:rPr>
              <a:t>改进系统误差分析，国际期刊正式发表成果</a:t>
            </a:r>
            <a:endParaRPr lang="en-US" altLang="zh-CN" sz="2400" b="1" dirty="0">
              <a:solidFill>
                <a:srgbClr val="0000FF"/>
              </a:solidFill>
              <a:ea typeface="黑体" panose="02010609060101010101" pitchFamily="49" charset="-122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n"/>
            </a:pPr>
            <a:r>
              <a:rPr lang="zh-CN" altLang="en-US" sz="2400" b="1" dirty="0">
                <a:ea typeface="黑体" panose="02010609060101010101" pitchFamily="49" charset="-122"/>
              </a:rPr>
              <a:t>第五年：</a:t>
            </a:r>
            <a:r>
              <a:rPr lang="zh-CN" altLang="en-US" sz="2400" b="1" dirty="0">
                <a:solidFill>
                  <a:srgbClr val="0000FF"/>
                </a:solidFill>
                <a:ea typeface="黑体" panose="02010609060101010101" pitchFamily="49" charset="-122"/>
              </a:rPr>
              <a:t>发表联合分析结果；得到部分</a:t>
            </a:r>
            <a:r>
              <a:rPr lang="en-US" altLang="zh-CN" sz="2400" b="1" dirty="0">
                <a:solidFill>
                  <a:srgbClr val="0000FF"/>
                </a:solidFill>
                <a:ea typeface="黑体" panose="02010609060101010101" pitchFamily="49" charset="-122"/>
              </a:rPr>
              <a:t>Run-3</a:t>
            </a:r>
            <a:r>
              <a:rPr lang="zh-CN" altLang="en-US" sz="2400" b="1" dirty="0">
                <a:solidFill>
                  <a:srgbClr val="0000FF"/>
                </a:solidFill>
                <a:ea typeface="黑体" panose="02010609060101010101" pitchFamily="49" charset="-122"/>
              </a:rPr>
              <a:t>数据的结果</a:t>
            </a:r>
            <a:endParaRPr lang="en-US" altLang="zh-CN" sz="2400" b="1" dirty="0">
              <a:solidFill>
                <a:srgbClr val="0000FF"/>
              </a:solidFill>
              <a:ea typeface="黑体" panose="02010609060101010101" pitchFamily="49" charset="-122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zh-CN" altLang="en-US" sz="2800" b="1" dirty="0">
                <a:solidFill>
                  <a:srgbClr val="C00000"/>
                </a:solidFill>
                <a:ea typeface="楷体" panose="02010609060101010101" pitchFamily="49" charset="-122"/>
              </a:rPr>
              <a:t>本项目研究进度实施时需要服从并与</a:t>
            </a:r>
            <a:r>
              <a:rPr lang="en-US" altLang="zh-CN" sz="2800" b="1" dirty="0">
                <a:solidFill>
                  <a:srgbClr val="C00000"/>
                </a:solidFill>
                <a:ea typeface="楷体" panose="02010609060101010101" pitchFamily="49" charset="-122"/>
              </a:rPr>
              <a:t>ATLAS</a:t>
            </a:r>
            <a:r>
              <a:rPr lang="zh-CN" altLang="en-US" sz="2800" b="1" dirty="0">
                <a:solidFill>
                  <a:srgbClr val="C00000"/>
                </a:solidFill>
                <a:ea typeface="楷体" panose="02010609060101010101" pitchFamily="49" charset="-122"/>
              </a:rPr>
              <a:t>合作组安排协调一致。</a:t>
            </a:r>
            <a:endParaRPr lang="en-US" altLang="zh-CN" sz="2800" b="1" dirty="0">
              <a:solidFill>
                <a:srgbClr val="C00000"/>
              </a:solidFill>
              <a:ea typeface="楷体" panose="02010609060101010101" pitchFamily="49" charset="-122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altLang="zh-CN" sz="2400" b="1" dirty="0">
              <a:solidFill>
                <a:srgbClr val="0000FF"/>
              </a:solidFill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A8BB7C-804F-40AD-9B4C-7B10B6245645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6710E1-EEBD-464F-B563-402A4284EC36}"/>
              </a:ext>
            </a:extLst>
          </p:cNvPr>
          <p:cNvSpPr txBox="1">
            <a:spLocks/>
          </p:cNvSpPr>
          <p:nvPr/>
        </p:nvSpPr>
        <p:spPr>
          <a:xfrm>
            <a:off x="0" y="32820"/>
            <a:ext cx="9147059" cy="792088"/>
          </a:xfrm>
          <a:prstGeom prst="rect">
            <a:avLst/>
          </a:prstGeom>
          <a:solidFill>
            <a:srgbClr val="800000"/>
          </a:solidFill>
        </p:spPr>
        <p:txBody>
          <a:bodyPr tIns="0" bIns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3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研究进度安排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  <p:sp>
        <p:nvSpPr>
          <p:cNvPr id="7" name="幻灯片编号占位符 1">
            <a:extLst>
              <a:ext uri="{FF2B5EF4-FFF2-40B4-BE49-F238E27FC236}">
                <a16:creationId xmlns:a16="http://schemas.microsoft.com/office/drawing/2014/main" id="{FE9B6D12-CE4A-B344-B924-3B55F8B3B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3346" y="6272785"/>
            <a:ext cx="480060" cy="365125"/>
          </a:xfrm>
        </p:spPr>
        <p:txBody>
          <a:bodyPr>
            <a:normAutofit/>
          </a:bodyPr>
          <a:lstStyle/>
          <a:p>
            <a:fld id="{0C913308-F349-4B6D-A68A-DD1791B4A57B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8599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DDD092E-B855-F440-A35F-38E9B144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36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CCD943D-9276-3140-B4F3-C55B48958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482" y="3429000"/>
            <a:ext cx="4055225" cy="273853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D9620FD-A03E-5442-BD78-1953A955A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611" y="600519"/>
            <a:ext cx="4452436" cy="2851358"/>
          </a:xfrm>
          <a:prstGeom prst="rect">
            <a:avLst/>
          </a:prstGeom>
        </p:spPr>
      </p:pic>
      <p:pic>
        <p:nvPicPr>
          <p:cNvPr id="13" name="图片 1" descr="屏幕快照 2014-11-20 下午10.16.58.png">
            <a:extLst>
              <a:ext uri="{FF2B5EF4-FFF2-40B4-BE49-F238E27FC236}">
                <a16:creationId xmlns:a16="http://schemas.microsoft.com/office/drawing/2014/main" id="{341F1E36-6398-8341-A0DF-4B60278574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43" y="597092"/>
            <a:ext cx="3854350" cy="543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8EB2168-6554-504A-8CD2-8BB90F153ED9}"/>
              </a:ext>
            </a:extLst>
          </p:cNvPr>
          <p:cNvSpPr txBox="1">
            <a:spLocks/>
          </p:cNvSpPr>
          <p:nvPr/>
        </p:nvSpPr>
        <p:spPr>
          <a:xfrm>
            <a:off x="17264" y="11067"/>
            <a:ext cx="8665356" cy="480460"/>
          </a:xfrm>
          <a:prstGeom prst="rect">
            <a:avLst/>
          </a:prstGeom>
          <a:solidFill>
            <a:srgbClr val="800000"/>
          </a:solidFill>
        </p:spPr>
        <p:txBody>
          <a:bodyPr tIns="0" bIns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3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一轻子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4F09A66-10DB-2243-BD28-180D46B3938D}"/>
              </a:ext>
            </a:extLst>
          </p:cNvPr>
          <p:cNvSpPr txBox="1"/>
          <p:nvPr/>
        </p:nvSpPr>
        <p:spPr>
          <a:xfrm>
            <a:off x="1692319" y="5991579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Gluino: 1.2  </a:t>
            </a:r>
            <a:r>
              <a:rPr kumimoji="1" lang="en-US" altLang="zh-CN" dirty="0">
                <a:sym typeface="Wingdings" pitchFamily="2" charset="2"/>
              </a:rPr>
              <a:t>  2.2 TeV (1 TeV); </a:t>
            </a:r>
          </a:p>
          <a:p>
            <a:r>
              <a:rPr kumimoji="1" lang="en-US" altLang="zh-CN" dirty="0"/>
              <a:t>Squark: 800 </a:t>
            </a:r>
            <a:r>
              <a:rPr kumimoji="1" lang="en-US" altLang="zh-CN" dirty="0">
                <a:sym typeface="Wingdings" pitchFamily="2" charset="2"/>
              </a:rPr>
              <a:t>  1400 GeV (600 GeV)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4373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DDD092E-B855-F440-A35F-38E9B144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37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69E0248-A12B-3C4E-87CE-1599EEBEC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6" y="459062"/>
            <a:ext cx="3377996" cy="31510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BA0A027-68BA-C646-B331-3BF02E0122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9" r="6374"/>
          <a:stretch/>
        </p:blipFill>
        <p:spPr>
          <a:xfrm>
            <a:off x="4241959" y="277764"/>
            <a:ext cx="3681771" cy="333234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218798B-880C-2C46-A88E-4978B6E2195B}"/>
              </a:ext>
            </a:extLst>
          </p:cNvPr>
          <p:cNvSpPr txBox="1"/>
          <p:nvPr/>
        </p:nvSpPr>
        <p:spPr>
          <a:xfrm>
            <a:off x="2195736" y="1484784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Gluino:    1.05 </a:t>
            </a:r>
            <a:r>
              <a:rPr kumimoji="1" lang="en-US" altLang="zh-CN" dirty="0">
                <a:sym typeface="Wingdings" pitchFamily="2" charset="2"/>
              </a:rPr>
              <a:t> 1.7 TeV (650 GeV); </a:t>
            </a:r>
          </a:p>
          <a:p>
            <a:r>
              <a:rPr kumimoji="1" lang="en-US" altLang="zh-CN" dirty="0"/>
              <a:t>Neutrino: 550 </a:t>
            </a:r>
            <a:r>
              <a:rPr kumimoji="1" lang="en-US" altLang="zh-CN" dirty="0">
                <a:sym typeface="Wingdings" pitchFamily="2" charset="2"/>
              </a:rPr>
              <a:t>  1050 GeV (500 GeV)</a:t>
            </a:r>
            <a:endParaRPr kumimoji="1"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0BE74EF-3438-E442-9023-E2F0EB143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10112"/>
            <a:ext cx="3437828" cy="322028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81C78C3-170A-AE46-BFAE-A683AC1653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46" y="3579155"/>
            <a:ext cx="4372402" cy="314459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7EB00C8-11EC-DD49-8783-C57B54E4C851}"/>
              </a:ext>
            </a:extLst>
          </p:cNvPr>
          <p:cNvSpPr txBox="1"/>
          <p:nvPr/>
        </p:nvSpPr>
        <p:spPr>
          <a:xfrm>
            <a:off x="3059832" y="4760095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Gluino:    900 </a:t>
            </a:r>
            <a:r>
              <a:rPr kumimoji="1" lang="en-US" altLang="zh-CN" dirty="0">
                <a:sym typeface="Wingdings" pitchFamily="2" charset="2"/>
              </a:rPr>
              <a:t> 1.65 TeV (750 GeV);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683021-9E61-6143-A3DE-C284C80D2C01}"/>
              </a:ext>
            </a:extLst>
          </p:cNvPr>
          <p:cNvSpPr txBox="1">
            <a:spLocks/>
          </p:cNvSpPr>
          <p:nvPr/>
        </p:nvSpPr>
        <p:spPr>
          <a:xfrm>
            <a:off x="0" y="-48307"/>
            <a:ext cx="8665356" cy="480460"/>
          </a:xfrm>
          <a:prstGeom prst="rect">
            <a:avLst/>
          </a:prstGeom>
          <a:solidFill>
            <a:srgbClr val="800000"/>
          </a:solidFill>
        </p:spPr>
        <p:txBody>
          <a:bodyPr tIns="0" bIns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3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同号两轻子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22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-27384"/>
            <a:ext cx="9144000" cy="1080120"/>
          </a:xfrm>
          <a:prstGeom prst="rect">
            <a:avLst/>
          </a:prstGeom>
          <a:solidFill>
            <a:srgbClr val="800000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latin typeface="Lantinghei SC Demibold" charset="-122"/>
                <a:ea typeface="Lantinghei SC Demibold" charset="-122"/>
                <a:cs typeface="Lantinghei SC Demibold" charset="-122"/>
              </a:rPr>
              <a:t>超出标准模型的新物理模型中，</a:t>
            </a:r>
            <a:r>
              <a:rPr lang="en-US" altLang="zh-CN" sz="3200" dirty="0">
                <a:latin typeface="Lantinghei SC Demibold" charset="-122"/>
                <a:ea typeface="Lantinghei SC Demibold" charset="-122"/>
                <a:cs typeface="Lantinghei SC Demibold" charset="-122"/>
              </a:rPr>
              <a:t>SUSY</a:t>
            </a:r>
            <a:r>
              <a:rPr lang="zh-CN" altLang="en-US" sz="3200" dirty="0">
                <a:latin typeface="Lantinghei SC Demibold" charset="-122"/>
                <a:ea typeface="Lantinghei SC Demibold" charset="-122"/>
                <a:cs typeface="Lantinghei SC Demibold" charset="-122"/>
              </a:rPr>
              <a:t>理论是唯一能够回答所有</a:t>
            </a:r>
            <a:r>
              <a:rPr lang="en-US" altLang="zh-CN" sz="3200" dirty="0">
                <a:latin typeface="Lantinghei SC Demibold" charset="-122"/>
                <a:ea typeface="Lantinghei SC Demibold" charset="-122"/>
                <a:cs typeface="Lantinghei SC Demibold" charset="-122"/>
              </a:rPr>
              <a:t>Big Question</a:t>
            </a:r>
            <a:r>
              <a:rPr lang="zh-CN" altLang="en-US" sz="3200" dirty="0">
                <a:latin typeface="Lantinghei SC Demibold" charset="-122"/>
                <a:ea typeface="Lantinghei SC Demibold" charset="-122"/>
                <a:cs typeface="Lantinghei SC Demibold" charset="-122"/>
              </a:rPr>
              <a:t>的理论</a:t>
            </a: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2" t="16585" r="10643" b="1676"/>
          <a:stretch/>
        </p:blipFill>
        <p:spPr bwMode="auto">
          <a:xfrm>
            <a:off x="1043608" y="1052736"/>
            <a:ext cx="6376740" cy="473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Oval 20"/>
          <p:cNvSpPr>
            <a:spLocks noChangeArrowheads="1"/>
          </p:cNvSpPr>
          <p:nvPr/>
        </p:nvSpPr>
        <p:spPr bwMode="auto">
          <a:xfrm>
            <a:off x="595809" y="2060848"/>
            <a:ext cx="7272338" cy="576262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buFont typeface="Wingdings" pitchFamily="2" charset="2"/>
              <a:buChar char="l"/>
            </a:pPr>
            <a:endParaRPr lang="zh-CN" altLang="en-US">
              <a:solidFill>
                <a:srgbClr val="FF9300"/>
              </a:solidFill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6D12A93D-47DC-5242-BF45-5A3CA15F94EA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251520" y="5888064"/>
            <a:ext cx="812213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zh-CN" altLang="en-US" sz="2200" b="1" dirty="0">
                <a:solidFill>
                  <a:srgbClr val="000000"/>
                </a:solidFill>
                <a:latin typeface="SimHei" charset="-122"/>
                <a:ea typeface="SimHei" charset="-122"/>
                <a:cs typeface="SimHei" charset="-122"/>
              </a:rPr>
              <a:t>标准模型存在许多问题而不被认为是一个终极理论，例如不能解释暗物质，级列问题，几种相互作用的统一问题 </a:t>
            </a:r>
            <a:r>
              <a:rPr lang="mr-IN" altLang="zh-CN" sz="2200" b="1" dirty="0">
                <a:solidFill>
                  <a:srgbClr val="000000"/>
                </a:solidFill>
                <a:latin typeface="SimHei" charset="-122"/>
                <a:ea typeface="SimHei" charset="-122"/>
                <a:cs typeface="SimHei" charset="-122"/>
              </a:rPr>
              <a:t>……</a:t>
            </a:r>
            <a:endParaRPr lang="en-US" altLang="zh-CN" sz="2200" b="1" dirty="0">
              <a:solidFill>
                <a:srgbClr val="000000"/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7415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-27384"/>
            <a:ext cx="9144000" cy="1080120"/>
          </a:xfrm>
          <a:prstGeom prst="rect">
            <a:avLst/>
          </a:prstGeom>
          <a:solidFill>
            <a:srgbClr val="800000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latin typeface="Lantinghei SC Demibold" charset="-122"/>
                <a:ea typeface="Lantinghei SC Demibold" charset="-122"/>
                <a:cs typeface="Lantinghei SC Demibold" charset="-122"/>
              </a:rPr>
              <a:t>超出标准模型的新物理模型中，</a:t>
            </a:r>
            <a:r>
              <a:rPr lang="en-US" altLang="zh-CN" sz="3200" dirty="0">
                <a:latin typeface="Lantinghei SC Demibold" charset="-122"/>
                <a:ea typeface="Lantinghei SC Demibold" charset="-122"/>
                <a:cs typeface="Lantinghei SC Demibold" charset="-122"/>
              </a:rPr>
              <a:t>SUSY</a:t>
            </a:r>
            <a:r>
              <a:rPr lang="zh-CN" altLang="en-US" sz="3200" dirty="0">
                <a:latin typeface="Lantinghei SC Demibold" charset="-122"/>
                <a:ea typeface="Lantinghei SC Demibold" charset="-122"/>
                <a:cs typeface="Lantinghei SC Demibold" charset="-122"/>
              </a:rPr>
              <a:t>理论是唯一能够回答所有</a:t>
            </a:r>
            <a:r>
              <a:rPr lang="en-US" altLang="zh-CN" sz="3200" dirty="0">
                <a:latin typeface="Lantinghei SC Demibold" charset="-122"/>
                <a:ea typeface="Lantinghei SC Demibold" charset="-122"/>
                <a:cs typeface="Lantinghei SC Demibold" charset="-122"/>
              </a:rPr>
              <a:t>Big Question</a:t>
            </a:r>
            <a:r>
              <a:rPr lang="zh-CN" altLang="en-US" sz="3200" dirty="0">
                <a:latin typeface="Lantinghei SC Demibold" charset="-122"/>
                <a:ea typeface="Lantinghei SC Demibold" charset="-122"/>
                <a:cs typeface="Lantinghei SC Demibold" charset="-122"/>
              </a:rPr>
              <a:t>的理论</a:t>
            </a: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2" t="16585" r="10643" b="1676"/>
          <a:stretch/>
        </p:blipFill>
        <p:spPr bwMode="auto">
          <a:xfrm>
            <a:off x="1043608" y="1052736"/>
            <a:ext cx="6376740" cy="473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Oval 20"/>
          <p:cNvSpPr>
            <a:spLocks noChangeArrowheads="1"/>
          </p:cNvSpPr>
          <p:nvPr/>
        </p:nvSpPr>
        <p:spPr bwMode="auto">
          <a:xfrm>
            <a:off x="595809" y="2060848"/>
            <a:ext cx="7272338" cy="576262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buFont typeface="Wingdings" pitchFamily="2" charset="2"/>
              <a:buChar char="l"/>
            </a:pPr>
            <a:endParaRPr lang="zh-CN" altLang="en-US">
              <a:solidFill>
                <a:srgbClr val="FF9300"/>
              </a:solidFill>
            </a:endParaRP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491207" y="3626191"/>
            <a:ext cx="7958558" cy="28931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algn="just"/>
            <a:r>
              <a:rPr kumimoji="0" lang="zh-CN" altLang="en-US" sz="2600" b="1" dirty="0">
                <a:solidFill>
                  <a:srgbClr val="C00000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寻找超对称</a:t>
            </a:r>
            <a:r>
              <a:rPr kumimoji="0" lang="en-US" altLang="zh-CN" sz="2600" b="1" dirty="0">
                <a:solidFill>
                  <a:srgbClr val="C00000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SUSY</a:t>
            </a:r>
            <a:r>
              <a:rPr kumimoji="0" lang="zh-CN" altLang="en-US" sz="2600" b="1" dirty="0">
                <a:solidFill>
                  <a:srgbClr val="C00000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粒子是</a:t>
            </a:r>
            <a:r>
              <a:rPr kumimoji="0" lang="en-US" altLang="zh-CN" sz="2600" b="1" dirty="0">
                <a:solidFill>
                  <a:srgbClr val="C00000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LHC</a:t>
            </a:r>
            <a:r>
              <a:rPr kumimoji="0" lang="zh-CN" altLang="en-US" sz="2600" b="1" dirty="0">
                <a:solidFill>
                  <a:srgbClr val="C00000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实验最主要的物理目标之一</a:t>
            </a:r>
            <a:r>
              <a:rPr lang="zh-CN" altLang="en-US" sz="2600" b="1" dirty="0">
                <a:solidFill>
                  <a:srgbClr val="C00000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！</a:t>
            </a:r>
            <a:endParaRPr lang="en-US" altLang="zh-CN" sz="2600" b="1" dirty="0">
              <a:solidFill>
                <a:srgbClr val="C00000"/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  <a:p>
            <a:pPr marL="0" lvl="1" algn="just"/>
            <a:r>
              <a:rPr lang="zh-CN" altLang="en-US" sz="2600" b="1" u="sng" dirty="0">
                <a:solidFill>
                  <a:srgbClr val="C00000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本课题的研究目标</a:t>
            </a:r>
            <a:r>
              <a:rPr lang="zh-CN" altLang="en-US" sz="2600" b="1" dirty="0">
                <a:solidFill>
                  <a:srgbClr val="C00000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：</a:t>
            </a:r>
            <a:r>
              <a:rPr lang="zh-CN" altLang="zh-CN" sz="2600" dirty="0">
                <a:latin typeface="Lantinghei SC Demibold" charset="-122"/>
                <a:ea typeface="Lantinghei SC Demibold" charset="-122"/>
                <a:cs typeface="Lantinghei SC Demibold" charset="-122"/>
              </a:rPr>
              <a:t>通过含</a:t>
            </a:r>
            <a:r>
              <a:rPr lang="en-US" altLang="zh-CN" sz="2600" dirty="0">
                <a:latin typeface="Lantinghei SC Demibold" charset="-122"/>
                <a:ea typeface="Lantinghei SC Demibold" charset="-122"/>
                <a:cs typeface="Lantinghei SC Demibold" charset="-122"/>
              </a:rPr>
              <a:t>tau</a:t>
            </a:r>
            <a:r>
              <a:rPr lang="zh-CN" altLang="zh-CN" sz="2600" dirty="0">
                <a:latin typeface="Lantinghei SC Demibold" charset="-122"/>
                <a:ea typeface="Lantinghei SC Demibold" charset="-122"/>
                <a:cs typeface="Lantinghei SC Demibold" charset="-122"/>
              </a:rPr>
              <a:t>末态的</a:t>
            </a:r>
            <a:r>
              <a:rPr lang="en-US" altLang="zh-CN" sz="2600" dirty="0">
                <a:latin typeface="Lantinghei SC Demibold" charset="-122"/>
                <a:ea typeface="Lantinghei SC Demibold" charset="-122"/>
                <a:cs typeface="Lantinghei SC Demibold" charset="-122"/>
              </a:rPr>
              <a:t>SUSY</a:t>
            </a:r>
            <a:r>
              <a:rPr lang="zh-CN" altLang="zh-CN" sz="2600" dirty="0">
                <a:latin typeface="Lantinghei SC Demibold" charset="-122"/>
                <a:ea typeface="Lantinghei SC Demibold" charset="-122"/>
                <a:cs typeface="Lantinghei SC Demibold" charset="-122"/>
              </a:rPr>
              <a:t>研究来寻找超对称理论预言的</a:t>
            </a:r>
            <a:r>
              <a:rPr lang="en-US" altLang="zh-CN" sz="2600" dirty="0">
                <a:latin typeface="Lantinghei SC Demibold" charset="-122"/>
                <a:ea typeface="Lantinghei SC Demibold" charset="-122"/>
                <a:cs typeface="Lantinghei SC Demibold" charset="-122"/>
              </a:rPr>
              <a:t>stau</a:t>
            </a:r>
            <a:r>
              <a:rPr lang="zh-CN" altLang="zh-CN" sz="2600" dirty="0">
                <a:latin typeface="Lantinghei SC Demibold" charset="-122"/>
                <a:ea typeface="Lantinghei SC Demibold" charset="-122"/>
                <a:cs typeface="Lantinghei SC Demibold" charset="-122"/>
              </a:rPr>
              <a:t>及</a:t>
            </a:r>
            <a:r>
              <a:rPr lang="en-US" altLang="zh-CN" sz="2600" dirty="0">
                <a:latin typeface="Lantinghei SC Demibold" charset="-122"/>
                <a:ea typeface="Lantinghei SC Demibold" charset="-122"/>
                <a:cs typeface="Lantinghei SC Demibold" charset="-122"/>
              </a:rPr>
              <a:t>chargino</a:t>
            </a:r>
            <a:r>
              <a:rPr lang="zh-CN" altLang="zh-CN" sz="2600" dirty="0">
                <a:latin typeface="Lantinghei SC Demibold" charset="-122"/>
                <a:ea typeface="Lantinghei SC Demibold" charset="-122"/>
                <a:cs typeface="Lantinghei SC Demibold" charset="-122"/>
              </a:rPr>
              <a:t>和</a:t>
            </a:r>
            <a:r>
              <a:rPr lang="en-US" altLang="zh-CN" sz="2600" dirty="0">
                <a:latin typeface="Lantinghei SC Demibold" charset="-122"/>
                <a:ea typeface="Lantinghei SC Demibold" charset="-122"/>
                <a:cs typeface="Lantinghei SC Demibold" charset="-122"/>
              </a:rPr>
              <a:t>neutralino</a:t>
            </a:r>
            <a:r>
              <a:rPr lang="zh-CN" altLang="zh-CN" sz="2600" dirty="0">
                <a:latin typeface="Lantinghei SC Demibold" charset="-122"/>
                <a:ea typeface="Lantinghei SC Demibold" charset="-122"/>
                <a:cs typeface="Lantinghei SC Demibold" charset="-122"/>
              </a:rPr>
              <a:t>粒子，以及通过单轻子末态、同号两轻子和三轻子末态的</a:t>
            </a:r>
            <a:r>
              <a:rPr lang="en-US" altLang="zh-CN" sz="2600" dirty="0">
                <a:latin typeface="Lantinghei SC Demibold" charset="-122"/>
                <a:ea typeface="Lantinghei SC Demibold" charset="-122"/>
                <a:cs typeface="Lantinghei SC Demibold" charset="-122"/>
              </a:rPr>
              <a:t>SUSY</a:t>
            </a:r>
            <a:r>
              <a:rPr lang="zh-CN" altLang="zh-CN" sz="2600" dirty="0">
                <a:latin typeface="Lantinghei SC Demibold" charset="-122"/>
                <a:ea typeface="Lantinghei SC Demibold" charset="-122"/>
                <a:cs typeface="Lantinghei SC Demibold" charset="-122"/>
              </a:rPr>
              <a:t>研究来寻找超对称理论预言的</a:t>
            </a:r>
            <a:r>
              <a:rPr lang="en-US" altLang="zh-CN" sz="2600" dirty="0">
                <a:latin typeface="Lantinghei SC Demibold" charset="-122"/>
                <a:ea typeface="Lantinghei SC Demibold" charset="-122"/>
                <a:cs typeface="Lantinghei SC Demibold" charset="-122"/>
              </a:rPr>
              <a:t>squark</a:t>
            </a:r>
            <a:r>
              <a:rPr lang="zh-CN" altLang="zh-CN" sz="2600" dirty="0">
                <a:latin typeface="Lantinghei SC Demibold" charset="-122"/>
                <a:ea typeface="Lantinghei SC Demibold" charset="-122"/>
                <a:cs typeface="Lantinghei SC Demibold" charset="-122"/>
              </a:rPr>
              <a:t>粒子和</a:t>
            </a:r>
            <a:r>
              <a:rPr lang="en-US" altLang="zh-CN" sz="2600" dirty="0">
                <a:latin typeface="Lantinghei SC Demibold" charset="-122"/>
                <a:ea typeface="Lantinghei SC Demibold" charset="-122"/>
                <a:cs typeface="Lantinghei SC Demibold" charset="-122"/>
              </a:rPr>
              <a:t>gluino</a:t>
            </a:r>
            <a:r>
              <a:rPr lang="zh-CN" altLang="zh-CN" sz="2600" dirty="0">
                <a:latin typeface="Lantinghei SC Demibold" charset="-122"/>
                <a:ea typeface="Lantinghei SC Demibold" charset="-122"/>
                <a:cs typeface="Lantinghei SC Demibold" charset="-122"/>
              </a:rPr>
              <a:t>粒子。</a:t>
            </a:r>
          </a:p>
        </p:txBody>
      </p:sp>
    </p:spTree>
    <p:extLst>
      <p:ext uri="{BB962C8B-B14F-4D97-AF65-F5344CB8AC3E}">
        <p14:creationId xmlns:p14="http://schemas.microsoft.com/office/powerpoint/2010/main" val="1056533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-3059" y="-27384"/>
            <a:ext cx="9147059" cy="864096"/>
          </a:xfrm>
          <a:prstGeom prst="rect">
            <a:avLst/>
          </a:prstGeom>
          <a:solidFill>
            <a:srgbClr val="800000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kumimoji="1" lang="zh-CN" altLang="en-US" dirty="0">
                <a:latin typeface="+mn-ea"/>
                <a:ea typeface="+mn-ea"/>
                <a:cs typeface="Lantinghei SC Demibold" charset="-122"/>
              </a:rPr>
              <a:t>超对称物理 （</a:t>
            </a:r>
            <a:r>
              <a:rPr kumimoji="1" lang="en-US" altLang="zh-CN" dirty="0">
                <a:latin typeface="+mn-ea"/>
                <a:ea typeface="+mn-ea"/>
                <a:cs typeface="Lantinghei SC Demibold" charset="-122"/>
              </a:rPr>
              <a:t>SUSY</a:t>
            </a:r>
            <a:r>
              <a:rPr kumimoji="1" lang="zh-CN" altLang="en-US" dirty="0">
                <a:latin typeface="+mn-ea"/>
                <a:ea typeface="+mn-ea"/>
                <a:cs typeface="Lantinghei SC Demibold" charset="-122"/>
              </a:rPr>
              <a:t>）</a:t>
            </a: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15" name="Picture 16" descr="Bild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774" y="908050"/>
            <a:ext cx="5153344" cy="316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79512" y="1929431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zh-CN" altLang="en-US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sym typeface="Symbol" pitchFamily="18" charset="2"/>
              </a:rPr>
              <a:t>我们</a:t>
            </a:r>
            <a:r>
              <a:rPr lang="zh-CN" altLang="en-US" b="1">
                <a:solidFill>
                  <a:srgbClr val="0000FF"/>
                </a:solidFill>
                <a:latin typeface="黑体" pitchFamily="49" charset="-122"/>
                <a:ea typeface="黑体" pitchFamily="49" charset="-122"/>
                <a:sym typeface="Symbol" pitchFamily="18" charset="2"/>
              </a:rPr>
              <a:t>的世界</a:t>
            </a:r>
            <a:endParaRPr lang="en-US" altLang="zh-CN" b="1" dirty="0">
              <a:solidFill>
                <a:srgbClr val="0000FF"/>
              </a:solidFill>
              <a:latin typeface="Arial" pitchFamily="34" charset="0"/>
              <a:sym typeface="Symbol" pitchFamily="18" charset="2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402785" y="1929122"/>
            <a:ext cx="12955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zh-CN" altLang="en-US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sym typeface="Symbol" pitchFamily="18" charset="2"/>
              </a:rPr>
              <a:t>新世界</a:t>
            </a:r>
            <a:r>
              <a:rPr lang="en-US" altLang="zh-CN" b="1" dirty="0">
                <a:solidFill>
                  <a:srgbClr val="C00000"/>
                </a:solidFill>
                <a:latin typeface="Arial" pitchFamily="34" charset="0"/>
                <a:sym typeface="Symbol" pitchFamily="18" charset="2"/>
              </a:rPr>
              <a:t>?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508104" y="3126550"/>
            <a:ext cx="360362" cy="358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b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ndara" charset="0"/>
              <a:ea typeface="楷体" charset="0"/>
              <a:cs typeface="楷体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ltGray">
          <a:xfrm>
            <a:off x="362711" y="4176554"/>
            <a:ext cx="812213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9pPr>
          </a:lstStyle>
          <a:p>
            <a:pPr algn="just">
              <a:spcAft>
                <a:spcPts val="600"/>
              </a:spcAft>
              <a:buFont typeface="ZapfDingbatsITC" charset="0"/>
              <a:buChar char="❑"/>
            </a:pPr>
            <a:r>
              <a:rPr kumimoji="0" lang="en-US" altLang="zh-CN" sz="2200" b="1" dirty="0">
                <a:solidFill>
                  <a:srgbClr val="000090"/>
                </a:solidFill>
                <a:latin typeface="SimHei" charset="-122"/>
                <a:ea typeface="SimHei" charset="-122"/>
                <a:cs typeface="SimHei" charset="-122"/>
              </a:rPr>
              <a:t>SUSY</a:t>
            </a:r>
            <a:r>
              <a:rPr kumimoji="0" lang="zh-CN" altLang="en-US" sz="2200" b="1" dirty="0">
                <a:solidFill>
                  <a:srgbClr val="000090"/>
                </a:solidFill>
                <a:latin typeface="SimHei" charset="-122"/>
                <a:ea typeface="SimHei" charset="-122"/>
                <a:cs typeface="SimHei" charset="-122"/>
              </a:rPr>
              <a:t>的主要目标是在一个简单的框架中把物质（费米子）和相互作用（玻色子）统一起来，能解决标准模型中存在的一系列问题，并</a:t>
            </a:r>
            <a:r>
              <a:rPr kumimoji="0" lang="zh-CN" altLang="en-US" sz="2200" b="1" dirty="0">
                <a:solidFill>
                  <a:srgbClr val="FF0000"/>
                </a:solidFill>
                <a:latin typeface="SimHei" charset="-122"/>
                <a:ea typeface="SimHei" charset="-122"/>
                <a:cs typeface="SimHei" charset="-122"/>
              </a:rPr>
              <a:t>提供暗物质的候选粒子。</a:t>
            </a:r>
            <a:endParaRPr kumimoji="0" lang="en-US" altLang="zh-CN" sz="2200" b="1" dirty="0">
              <a:solidFill>
                <a:srgbClr val="11171A"/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  <p:pic>
        <p:nvPicPr>
          <p:cNvPr id="23" name="图片 22" descr="supersy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785" y="2691917"/>
            <a:ext cx="1403648" cy="733907"/>
          </a:xfrm>
          <a:prstGeom prst="rect">
            <a:avLst/>
          </a:prstGeom>
        </p:spPr>
      </p:pic>
      <p:sp>
        <p:nvSpPr>
          <p:cNvPr id="10" name="矩形 16">
            <a:extLst>
              <a:ext uri="{FF2B5EF4-FFF2-40B4-BE49-F238E27FC236}">
                <a16:creationId xmlns:a16="http://schemas.microsoft.com/office/drawing/2014/main" id="{EA8D9BD7-A275-7B4F-A46D-E2B78EB28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5342782"/>
            <a:ext cx="7727770" cy="138499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spcAft>
                <a:spcPts val="180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Arial" pitchFamily="34" charset="0"/>
                <a:ea typeface="黑体" pitchFamily="49" charset="-122"/>
              </a:rPr>
              <a:t>LHC</a:t>
            </a:r>
            <a:r>
              <a:rPr lang="zh-CN" altLang="en-US" sz="2800" b="1" dirty="0">
                <a:solidFill>
                  <a:srgbClr val="000000"/>
                </a:solidFill>
                <a:latin typeface="Arial" pitchFamily="34" charset="0"/>
                <a:ea typeface="黑体" pitchFamily="49" charset="-122"/>
              </a:rPr>
              <a:t>实验超对称粒子的寻找不仅对寻找超对称粒子本身有重要意义，也对对撞机实验中寻找</a:t>
            </a:r>
            <a:r>
              <a:rPr lang="zh-CN" altLang="en-US" sz="2800" b="1" dirty="0">
                <a:solidFill>
                  <a:srgbClr val="FF0066"/>
                </a:solidFill>
                <a:latin typeface="Arial" pitchFamily="34" charset="0"/>
                <a:ea typeface="黑体" pitchFamily="49" charset="-122"/>
              </a:rPr>
              <a:t>暗物质实验证据</a:t>
            </a:r>
            <a:r>
              <a:rPr lang="zh-CN" altLang="en-US" sz="2800" b="1" dirty="0">
                <a:solidFill>
                  <a:srgbClr val="000000"/>
                </a:solidFill>
                <a:latin typeface="Arial" pitchFamily="34" charset="0"/>
                <a:ea typeface="黑体" pitchFamily="49" charset="-122"/>
              </a:rPr>
              <a:t>具有重要意义</a:t>
            </a:r>
            <a:r>
              <a:rPr lang="zh-CN" altLang="en-US" sz="2400" b="1" dirty="0">
                <a:solidFill>
                  <a:srgbClr val="000000"/>
                </a:solidFill>
                <a:latin typeface="Arial" pitchFamily="34" charset="0"/>
                <a:ea typeface="黑体" pitchFamily="49" charset="-122"/>
              </a:rPr>
              <a:t>！</a:t>
            </a:r>
            <a:endParaRPr lang="en-US" altLang="zh-CN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415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-3059" y="-27384"/>
            <a:ext cx="9147059" cy="792088"/>
          </a:xfrm>
          <a:prstGeom prst="rect">
            <a:avLst/>
          </a:prstGeom>
          <a:solidFill>
            <a:srgbClr val="800000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kumimoji="1" lang="zh-CN" altLang="en-US" dirty="0">
                <a:latin typeface="+mn-ea"/>
                <a:ea typeface="+mn-ea"/>
                <a:cs typeface="Lantinghei SC Demibold" charset="-122"/>
              </a:rPr>
              <a:t>研究内容</a:t>
            </a:r>
            <a:endParaRPr kumimoji="1" lang="zh-CN" altLang="en-US" dirty="0">
              <a:solidFill>
                <a:schemeClr val="bg1">
                  <a:lumMod val="85000"/>
                </a:schemeClr>
              </a:solidFill>
              <a:latin typeface="+mn-ea"/>
              <a:ea typeface="+mn-ea"/>
              <a:cs typeface="Lantinghei SC Demibold" charset="-122"/>
            </a:endParaRP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6" name="Picture 16" descr="Bild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3" t="-3581" r="-990" b="3581"/>
          <a:stretch>
            <a:fillRect/>
          </a:stretch>
        </p:blipFill>
        <p:spPr bwMode="auto">
          <a:xfrm>
            <a:off x="6733159" y="662186"/>
            <a:ext cx="2357437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785546" y="2852936"/>
            <a:ext cx="2232025" cy="7207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b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ndara" charset="0"/>
              <a:ea typeface="楷体" charset="0"/>
              <a:cs typeface="楷体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787134" y="1560711"/>
            <a:ext cx="2160587" cy="6477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b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ndara" charset="0"/>
              <a:ea typeface="楷体" charset="0"/>
              <a:cs typeface="楷体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787134" y="982861"/>
            <a:ext cx="2160587" cy="5048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b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ndara" charset="0"/>
              <a:ea typeface="楷体" charset="0"/>
              <a:cs typeface="楷体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866634" y="2567186"/>
            <a:ext cx="1152525" cy="2889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b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ndara" charset="0"/>
              <a:ea typeface="楷体" charset="0"/>
              <a:cs typeface="楷体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07504" y="1241028"/>
            <a:ext cx="6482780" cy="251350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100"/>
              </a:spcBef>
              <a:spcAft>
                <a:spcPts val="600"/>
              </a:spcAft>
            </a:pPr>
            <a:r>
              <a:rPr lang="en-US" altLang="zh-CN" sz="2300" b="1" dirty="0">
                <a:latin typeface="SimHei" charset="-122"/>
                <a:ea typeface="SimHei" charset="-122"/>
                <a:cs typeface="SimHei" charset="-122"/>
              </a:rPr>
              <a:t>SUSY</a:t>
            </a:r>
            <a:r>
              <a:rPr lang="zh-CN" altLang="zh-CN" sz="2300" b="1" dirty="0">
                <a:latin typeface="SimHei" charset="-122"/>
                <a:ea typeface="SimHei" charset="-122"/>
                <a:cs typeface="SimHei" charset="-122"/>
              </a:rPr>
              <a:t>粒子的寻找范围非常广泛，本课题结合已有研究基础和优势，主要开展以下</a:t>
            </a:r>
            <a:r>
              <a:rPr lang="zh-CN" altLang="en-US" sz="2300" b="1" dirty="0">
                <a:latin typeface="SimHei" charset="-122"/>
                <a:ea typeface="SimHei" charset="-122"/>
                <a:cs typeface="SimHei" charset="-122"/>
              </a:rPr>
              <a:t>几</a:t>
            </a:r>
            <a:r>
              <a:rPr lang="zh-CN" altLang="zh-CN" sz="2300" b="1" dirty="0">
                <a:latin typeface="SimHei" charset="-122"/>
                <a:ea typeface="SimHei" charset="-122"/>
                <a:cs typeface="SimHei" charset="-122"/>
              </a:rPr>
              <a:t>方面</a:t>
            </a:r>
            <a:r>
              <a:rPr lang="zh-CN" altLang="en-US" sz="2300" b="1" dirty="0">
                <a:latin typeface="SimHei" charset="-122"/>
                <a:ea typeface="SimHei" charset="-122"/>
                <a:cs typeface="SimHei" charset="-122"/>
              </a:rPr>
              <a:t>的</a:t>
            </a:r>
            <a:r>
              <a:rPr lang="zh-CN" altLang="zh-CN" sz="2300" b="1" dirty="0">
                <a:latin typeface="SimHei" charset="-122"/>
                <a:ea typeface="SimHei" charset="-122"/>
                <a:cs typeface="SimHei" charset="-122"/>
              </a:rPr>
              <a:t>研究</a:t>
            </a:r>
            <a:r>
              <a:rPr lang="zh-CN" altLang="en-US" sz="2300" b="1" dirty="0">
                <a:latin typeface="SimHei" charset="-122"/>
                <a:ea typeface="SimHei" charset="-122"/>
                <a:cs typeface="SimHei" charset="-122"/>
              </a:rPr>
              <a:t>：</a:t>
            </a:r>
            <a:r>
              <a:rPr lang="zh-CN" altLang="zh-CN" sz="2300" b="1" dirty="0">
                <a:latin typeface="SimHei" charset="-122"/>
                <a:ea typeface="SimHei" charset="-122"/>
                <a:cs typeface="SimHei" charset="-122"/>
              </a:rPr>
              <a:t> </a:t>
            </a:r>
            <a:endParaRPr lang="en-US" altLang="zh-CN" sz="2300" b="1" dirty="0">
              <a:solidFill>
                <a:srgbClr val="FF0000"/>
              </a:solidFill>
              <a:latin typeface="SimHei" charset="-122"/>
              <a:ea typeface="SimHei" charset="-122"/>
              <a:cs typeface="SimHei" charset="-122"/>
              <a:sym typeface="Symbol" pitchFamily="18" charset="2"/>
            </a:endParaRPr>
          </a:p>
          <a:p>
            <a:pPr marL="457200" indent="-457200" algn="just">
              <a:spcBef>
                <a:spcPts val="1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2200" b="1" u="sng" dirty="0">
                <a:solidFill>
                  <a:srgbClr val="FF0000"/>
                </a:solidFill>
                <a:latin typeface="Arial" pitchFamily="34" charset="0"/>
                <a:ea typeface="黑体" pitchFamily="49" charset="-122"/>
                <a:sym typeface="Symbol" pitchFamily="18" charset="2"/>
              </a:rPr>
              <a:t>双</a:t>
            </a:r>
            <a:r>
              <a:rPr lang="en-US" altLang="zh-CN" sz="2200" b="1" u="sng" dirty="0">
                <a:solidFill>
                  <a:srgbClr val="FF0000"/>
                </a:solidFill>
                <a:latin typeface="Arial" pitchFamily="34" charset="0"/>
                <a:ea typeface="黑体" pitchFamily="49" charset="-122"/>
                <a:sym typeface="Symbol" pitchFamily="18" charset="2"/>
              </a:rPr>
              <a:t>tau</a:t>
            </a:r>
            <a:r>
              <a:rPr lang="zh-CN" altLang="en-US" sz="2200" b="1" u="sng" dirty="0">
                <a:solidFill>
                  <a:srgbClr val="FF0000"/>
                </a:solidFill>
                <a:latin typeface="Arial" pitchFamily="34" charset="0"/>
                <a:ea typeface="黑体" pitchFamily="49" charset="-122"/>
                <a:sym typeface="Symbol" pitchFamily="18" charset="2"/>
              </a:rPr>
              <a:t>末态</a:t>
            </a:r>
            <a:r>
              <a:rPr lang="en-US" altLang="zh-CN" sz="2200" b="1" u="sng" dirty="0">
                <a:solidFill>
                  <a:srgbClr val="FF0000"/>
                </a:solidFill>
                <a:latin typeface="Arial" pitchFamily="34" charset="0"/>
                <a:ea typeface="黑体" pitchFamily="49" charset="-122"/>
                <a:sym typeface="Symbol" pitchFamily="18" charset="2"/>
              </a:rPr>
              <a:t>SUSY</a:t>
            </a:r>
            <a:r>
              <a:rPr lang="zh-CN" altLang="en-US" sz="2200" b="1" u="sng" dirty="0">
                <a:solidFill>
                  <a:srgbClr val="FF0000"/>
                </a:solidFill>
                <a:latin typeface="Arial" pitchFamily="34" charset="0"/>
                <a:ea typeface="黑体" pitchFamily="49" charset="-122"/>
                <a:sym typeface="Symbol" pitchFamily="18" charset="2"/>
              </a:rPr>
              <a:t>寻找</a:t>
            </a:r>
            <a:r>
              <a:rPr lang="zh-CN" altLang="en-US" sz="2200" b="1" dirty="0">
                <a:solidFill>
                  <a:srgbClr val="FF0000"/>
                </a:solidFill>
                <a:latin typeface="Arial" pitchFamily="34" charset="0"/>
                <a:ea typeface="黑体" pitchFamily="49" charset="-122"/>
                <a:sym typeface="Symbol" pitchFamily="18" charset="2"/>
              </a:rPr>
              <a:t> </a:t>
            </a:r>
            <a:r>
              <a:rPr lang="en-US" altLang="zh-CN" sz="2200" b="1" dirty="0">
                <a:solidFill>
                  <a:srgbClr val="FF0000"/>
                </a:solidFill>
                <a:latin typeface="Arial" pitchFamily="34" charset="0"/>
                <a:ea typeface="黑体" pitchFamily="49" charset="-122"/>
                <a:sym typeface="Symbol" pitchFamily="18" charset="2"/>
              </a:rPr>
              <a:t>(stau, gaugino)</a:t>
            </a:r>
            <a:endParaRPr lang="zh-CN" altLang="en-US" sz="2200" b="1" dirty="0">
              <a:solidFill>
                <a:srgbClr val="FF0000"/>
              </a:solidFill>
              <a:latin typeface="Arial" pitchFamily="34" charset="0"/>
              <a:ea typeface="黑体" pitchFamily="49" charset="-122"/>
              <a:sym typeface="Symbol" pitchFamily="18" charset="2"/>
            </a:endParaRPr>
          </a:p>
          <a:p>
            <a:pPr marL="457200" indent="-457200" algn="just">
              <a:spcBef>
                <a:spcPts val="1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2200" b="1" u="sng" dirty="0">
                <a:solidFill>
                  <a:srgbClr val="0000FF"/>
                </a:solidFill>
                <a:latin typeface="Arial" pitchFamily="34" charset="0"/>
                <a:ea typeface="黑体" pitchFamily="49" charset="-122"/>
                <a:sym typeface="Symbol" pitchFamily="18" charset="2"/>
              </a:rPr>
              <a:t>单轻子末态</a:t>
            </a:r>
            <a:r>
              <a:rPr lang="en-US" altLang="zh-CN" sz="2200" b="1" u="sng" dirty="0">
                <a:solidFill>
                  <a:srgbClr val="0000FF"/>
                </a:solidFill>
                <a:latin typeface="Arial" pitchFamily="34" charset="0"/>
                <a:ea typeface="黑体" pitchFamily="49" charset="-122"/>
                <a:sym typeface="Symbol" pitchFamily="18" charset="2"/>
              </a:rPr>
              <a:t>SUSY</a:t>
            </a:r>
            <a:r>
              <a:rPr lang="zh-CN" altLang="en-US" sz="2200" b="1" u="sng" dirty="0">
                <a:solidFill>
                  <a:srgbClr val="0000FF"/>
                </a:solidFill>
                <a:latin typeface="Arial" pitchFamily="34" charset="0"/>
                <a:ea typeface="黑体" pitchFamily="49" charset="-122"/>
                <a:sym typeface="Symbol" pitchFamily="18" charset="2"/>
              </a:rPr>
              <a:t>寻找</a:t>
            </a:r>
            <a:r>
              <a:rPr lang="en-US" altLang="zh-CN" sz="2200" b="1" u="sng" dirty="0">
                <a:solidFill>
                  <a:srgbClr val="0000FF"/>
                </a:solidFill>
                <a:latin typeface="Arial" pitchFamily="34" charset="0"/>
                <a:ea typeface="黑体" pitchFamily="49" charset="-122"/>
                <a:sym typeface="Symbol" pitchFamily="18" charset="2"/>
              </a:rPr>
              <a:t> </a:t>
            </a:r>
          </a:p>
          <a:p>
            <a:pPr marL="457200" indent="-457200" algn="just">
              <a:spcBef>
                <a:spcPts val="1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2200" b="1" dirty="0">
                <a:solidFill>
                  <a:srgbClr val="0000FF"/>
                </a:solidFill>
                <a:latin typeface="Arial" pitchFamily="34" charset="0"/>
                <a:ea typeface="黑体" pitchFamily="49" charset="-122"/>
                <a:sym typeface="Symbol" pitchFamily="18" charset="2"/>
              </a:rPr>
              <a:t>同号两轻子末态</a:t>
            </a:r>
            <a:r>
              <a:rPr lang="en-US" altLang="zh-CN" sz="2200" b="1" dirty="0">
                <a:solidFill>
                  <a:srgbClr val="0000FF"/>
                </a:solidFill>
                <a:latin typeface="Arial" pitchFamily="34" charset="0"/>
                <a:ea typeface="黑体" pitchFamily="49" charset="-122"/>
                <a:sym typeface="Symbol" pitchFamily="18" charset="2"/>
              </a:rPr>
              <a:t>SUSY</a:t>
            </a:r>
            <a:r>
              <a:rPr lang="zh-CN" altLang="en-US" sz="2200" b="1" dirty="0">
                <a:solidFill>
                  <a:srgbClr val="0000FF"/>
                </a:solidFill>
                <a:latin typeface="Arial" pitchFamily="34" charset="0"/>
                <a:ea typeface="黑体" pitchFamily="49" charset="-122"/>
                <a:sym typeface="Symbol" pitchFamily="18" charset="2"/>
              </a:rPr>
              <a:t>寻找</a:t>
            </a:r>
            <a:r>
              <a:rPr lang="en-US" altLang="zh-CN" sz="2200" b="1" dirty="0">
                <a:solidFill>
                  <a:srgbClr val="0000FF"/>
                </a:solidFill>
                <a:latin typeface="Arial" pitchFamily="34" charset="0"/>
                <a:ea typeface="黑体" pitchFamily="49" charset="-122"/>
                <a:sym typeface="Symbol" pitchFamily="18" charset="2"/>
              </a:rPr>
              <a:t> </a:t>
            </a:r>
          </a:p>
          <a:p>
            <a:pPr marL="457200" indent="-457200" algn="just">
              <a:spcBef>
                <a:spcPts val="1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2200" b="1" dirty="0">
                <a:solidFill>
                  <a:srgbClr val="FF0000"/>
                </a:solidFill>
                <a:latin typeface="Arial" pitchFamily="34" charset="0"/>
                <a:ea typeface="黑体" pitchFamily="49" charset="-122"/>
                <a:sym typeface="Symbol" pitchFamily="18" charset="2"/>
              </a:rPr>
              <a:t>额外分析：单轻子末态</a:t>
            </a:r>
            <a:r>
              <a:rPr lang="en-US" altLang="zh-CN" sz="2200" b="1" dirty="0">
                <a:solidFill>
                  <a:srgbClr val="FF0000"/>
                </a:solidFill>
                <a:latin typeface="Arial" pitchFamily="34" charset="0"/>
                <a:ea typeface="黑体" pitchFamily="49" charset="-122"/>
                <a:sym typeface="Symbol" pitchFamily="18" charset="2"/>
              </a:rPr>
              <a:t>gaugino</a:t>
            </a:r>
            <a:r>
              <a:rPr lang="zh-CN" altLang="en-US" sz="2200" b="1" dirty="0">
                <a:solidFill>
                  <a:srgbClr val="FF0000"/>
                </a:solidFill>
                <a:latin typeface="Arial" pitchFamily="34" charset="0"/>
                <a:ea typeface="黑体" pitchFamily="49" charset="-122"/>
                <a:sym typeface="Symbol" pitchFamily="18" charset="2"/>
              </a:rPr>
              <a:t>粒子寻找</a:t>
            </a:r>
          </a:p>
        </p:txBody>
      </p:sp>
      <p:sp>
        <p:nvSpPr>
          <p:cNvPr id="13" name="AutoShape 6"/>
          <p:cNvSpPr>
            <a:spLocks/>
          </p:cNvSpPr>
          <p:nvPr/>
        </p:nvSpPr>
        <p:spPr bwMode="auto">
          <a:xfrm>
            <a:off x="3988411" y="2540719"/>
            <a:ext cx="187311" cy="736600"/>
          </a:xfrm>
          <a:prstGeom prst="rightBrace">
            <a:avLst>
              <a:gd name="adj1" fmla="val 37500"/>
              <a:gd name="adj2" fmla="val 50000"/>
            </a:avLst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FF"/>
              </a:solidFill>
              <a:latin typeface="Candara" charset="0"/>
              <a:ea typeface="宋体" charset="0"/>
              <a:cs typeface="宋体" charset="0"/>
            </a:endParaRPr>
          </a:p>
        </p:txBody>
      </p:sp>
      <p:sp>
        <p:nvSpPr>
          <p:cNvPr id="14" name="文本框 9"/>
          <p:cNvSpPr txBox="1">
            <a:spLocks noChangeArrowheads="1"/>
          </p:cNvSpPr>
          <p:nvPr/>
        </p:nvSpPr>
        <p:spPr bwMode="auto">
          <a:xfrm>
            <a:off x="4123059" y="2641968"/>
            <a:ext cx="22274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9pPr>
          </a:lstStyle>
          <a:p>
            <a:r>
              <a:rPr lang="en-US" altLang="zh-CN" sz="2200" dirty="0">
                <a:solidFill>
                  <a:srgbClr val="0000FF"/>
                </a:solidFill>
              </a:rPr>
              <a:t>(</a:t>
            </a:r>
            <a:r>
              <a:rPr lang="en-US" altLang="zh-CN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squark, gluino</a:t>
            </a:r>
            <a:r>
              <a:rPr lang="en-US" altLang="zh-CN" sz="2200" dirty="0">
                <a:solidFill>
                  <a:srgbClr val="0000FF"/>
                </a:solidFill>
              </a:rPr>
              <a:t>)</a:t>
            </a:r>
            <a:endParaRPr lang="zh-CN" altLang="en-US" sz="2200" dirty="0">
              <a:solidFill>
                <a:srgbClr val="0000FF"/>
              </a:solidFill>
            </a:endParaRPr>
          </a:p>
        </p:txBody>
      </p:sp>
      <p:cxnSp>
        <p:nvCxnSpPr>
          <p:cNvPr id="15" name="直线箭头连接符 14"/>
          <p:cNvCxnSpPr>
            <a:cxnSpLocks noChangeShapeType="1"/>
          </p:cNvCxnSpPr>
          <p:nvPr/>
        </p:nvCxnSpPr>
        <p:spPr bwMode="auto">
          <a:xfrm flipV="1">
            <a:off x="5319138" y="2216870"/>
            <a:ext cx="1467996" cy="36329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ffectLst>
            <a:outerShdw blurRad="38100" dist="25401" dir="2700000" algn="b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" name="直线箭头连接符 17"/>
          <p:cNvCxnSpPr>
            <a:cxnSpLocks noChangeShapeType="1"/>
          </p:cNvCxnSpPr>
          <p:nvPr/>
        </p:nvCxnSpPr>
        <p:spPr bwMode="auto">
          <a:xfrm>
            <a:off x="5319138" y="2263059"/>
            <a:ext cx="1531647" cy="608254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ffectLst>
            <a:outerShdw blurRad="38100" dist="25401" dir="2700000" algn="b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线箭头连接符 18"/>
          <p:cNvCxnSpPr>
            <a:cxnSpLocks noChangeShapeType="1"/>
            <a:stCxn id="14" idx="3"/>
            <a:endCxn id="10" idx="1"/>
          </p:cNvCxnSpPr>
          <p:nvPr/>
        </p:nvCxnSpPr>
        <p:spPr bwMode="auto">
          <a:xfrm flipV="1">
            <a:off x="6350515" y="2711649"/>
            <a:ext cx="1516119" cy="145763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 type="arrow" w="med" len="med"/>
          </a:ln>
          <a:effectLst>
            <a:outerShdw blurRad="38100" dist="25401" dir="2700000" algn="b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" name="直线箭头连接符 19"/>
          <p:cNvCxnSpPr>
            <a:cxnSpLocks noChangeShapeType="1"/>
            <a:stCxn id="14" idx="3"/>
          </p:cNvCxnSpPr>
          <p:nvPr/>
        </p:nvCxnSpPr>
        <p:spPr bwMode="auto">
          <a:xfrm flipV="1">
            <a:off x="6350515" y="1366744"/>
            <a:ext cx="463321" cy="1490668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 type="arrow" w="med" len="med"/>
          </a:ln>
          <a:effectLst>
            <a:outerShdw blurRad="38100" dist="25401" dir="2700000" algn="b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" name="Text Box 3"/>
          <p:cNvSpPr txBox="1">
            <a:spLocks noChangeArrowheads="1"/>
          </p:cNvSpPr>
          <p:nvPr/>
        </p:nvSpPr>
        <p:spPr bwMode="ltGray">
          <a:xfrm>
            <a:off x="140680" y="3966509"/>
            <a:ext cx="8499709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9pPr>
          </a:lstStyle>
          <a:p>
            <a:pPr algn="just">
              <a:spcBef>
                <a:spcPts val="600"/>
              </a:spcBef>
              <a:spcAft>
                <a:spcPts val="1200"/>
              </a:spcAft>
              <a:buFont typeface="ZapfDingbatsITC" charset="0"/>
              <a:buChar char="❑"/>
            </a:pPr>
            <a:r>
              <a:rPr lang="zh-CN" altLang="en-US" b="1" dirty="0">
                <a:solidFill>
                  <a:srgbClr val="FF0000"/>
                </a:solidFill>
                <a:latin typeface="SimHei" charset="-122"/>
                <a:ea typeface="SimHei" charset="-122"/>
                <a:cs typeface="SimHei" charset="-122"/>
              </a:rPr>
              <a:t>所选分析覆盖范围比较广</a:t>
            </a:r>
            <a:r>
              <a:rPr lang="zh-CN" altLang="en-US" b="1" dirty="0">
                <a:solidFill>
                  <a:srgbClr val="000000"/>
                </a:solidFill>
                <a:latin typeface="SimHei" charset="-122"/>
                <a:ea typeface="SimHei" charset="-122"/>
                <a:cs typeface="SimHei" charset="-122"/>
              </a:rPr>
              <a:t>：盖晗强相互作用和弱电相互作用</a:t>
            </a:r>
            <a:r>
              <a:rPr lang="en-US" altLang="zh-CN" b="1" dirty="0">
                <a:solidFill>
                  <a:srgbClr val="000000"/>
                </a:solidFill>
                <a:latin typeface="SimHei" charset="-122"/>
                <a:ea typeface="SimHei" charset="-122"/>
                <a:cs typeface="SimHei" charset="-122"/>
              </a:rPr>
              <a:t>SUSY</a:t>
            </a:r>
            <a:r>
              <a:rPr lang="zh-CN" altLang="en-US" b="1" dirty="0">
                <a:solidFill>
                  <a:srgbClr val="000000"/>
                </a:solidFill>
                <a:latin typeface="SimHei" charset="-122"/>
                <a:ea typeface="SimHei" charset="-122"/>
                <a:cs typeface="SimHei" charset="-122"/>
              </a:rPr>
              <a:t>产生过程，包含大部分</a:t>
            </a:r>
            <a:r>
              <a:rPr lang="en-US" altLang="zh-CN" b="1" dirty="0">
                <a:solidFill>
                  <a:srgbClr val="000000"/>
                </a:solidFill>
                <a:latin typeface="SimHei" charset="-122"/>
                <a:ea typeface="SimHei" charset="-122"/>
                <a:cs typeface="SimHei" charset="-122"/>
              </a:rPr>
              <a:t>SUSY</a:t>
            </a:r>
            <a:r>
              <a:rPr lang="zh-CN" altLang="en-US" b="1" dirty="0">
                <a:solidFill>
                  <a:srgbClr val="000000"/>
                </a:solidFill>
                <a:latin typeface="SimHei" charset="-122"/>
                <a:ea typeface="SimHei" charset="-122"/>
                <a:cs typeface="SimHei" charset="-122"/>
              </a:rPr>
              <a:t>粒子的寻找。</a:t>
            </a:r>
            <a:endParaRPr lang="en-US" altLang="zh-CN" b="1" dirty="0">
              <a:solidFill>
                <a:srgbClr val="000000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  <a:buFont typeface="ZapfDingbatsITC" charset="0"/>
              <a:buChar char="❑"/>
            </a:pPr>
            <a:r>
              <a:rPr lang="zh-CN" altLang="en-US" b="1" dirty="0">
                <a:solidFill>
                  <a:srgbClr val="FF0000"/>
                </a:solidFill>
                <a:latin typeface="SimHei" charset="-122"/>
                <a:ea typeface="SimHei" charset="-122"/>
                <a:cs typeface="SimHei" charset="-122"/>
              </a:rPr>
              <a:t>所选分析均为</a:t>
            </a:r>
            <a:r>
              <a:rPr lang="en-US" altLang="zh-CN" b="1" dirty="0">
                <a:solidFill>
                  <a:srgbClr val="FF0000"/>
                </a:solidFill>
                <a:latin typeface="SimHei" charset="-122"/>
                <a:ea typeface="SimHei" charset="-122"/>
                <a:cs typeface="SimHei" charset="-122"/>
              </a:rPr>
              <a:t>SUSY</a:t>
            </a:r>
            <a:r>
              <a:rPr lang="zh-CN" altLang="en-US" b="1" dirty="0">
                <a:solidFill>
                  <a:srgbClr val="FF0000"/>
                </a:solidFill>
                <a:latin typeface="SimHei" charset="-122"/>
                <a:ea typeface="SimHei" charset="-122"/>
                <a:cs typeface="SimHei" charset="-122"/>
              </a:rPr>
              <a:t>寻找中非常热门的课题</a:t>
            </a:r>
            <a:r>
              <a:rPr lang="zh-CN" altLang="en-US" b="1" dirty="0">
                <a:solidFill>
                  <a:srgbClr val="000000"/>
                </a:solidFill>
                <a:latin typeface="SimHei" charset="-122"/>
                <a:ea typeface="SimHei" charset="-122"/>
                <a:cs typeface="SimHei" charset="-122"/>
              </a:rPr>
              <a:t>：轻子末态是</a:t>
            </a:r>
            <a:r>
              <a:rPr lang="en-US" altLang="zh-CN" b="1" dirty="0">
                <a:solidFill>
                  <a:srgbClr val="000000"/>
                </a:solidFill>
                <a:latin typeface="SimHei" charset="-122"/>
                <a:ea typeface="SimHei" charset="-122"/>
                <a:cs typeface="SimHei" charset="-122"/>
              </a:rPr>
              <a:t>SUSY</a:t>
            </a:r>
            <a:r>
              <a:rPr lang="zh-CN" altLang="en-US" b="1" dirty="0">
                <a:solidFill>
                  <a:srgbClr val="000000"/>
                </a:solidFill>
                <a:latin typeface="SimHei" charset="-122"/>
                <a:ea typeface="SimHei" charset="-122"/>
                <a:cs typeface="SimHei" charset="-122"/>
              </a:rPr>
              <a:t>寻找的黄金衰变道。</a:t>
            </a:r>
            <a:endParaRPr lang="en-US" altLang="zh-CN" b="1" dirty="0">
              <a:solidFill>
                <a:srgbClr val="000000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  <a:buFont typeface="ZapfDingbatsITC" charset="0"/>
              <a:buChar char="❑"/>
            </a:pPr>
            <a:r>
              <a:rPr kumimoji="0" lang="zh-CN" altLang="en-US" b="1" dirty="0">
                <a:solidFill>
                  <a:srgbClr val="000000"/>
                </a:solidFill>
                <a:latin typeface="SimHei" charset="-122"/>
                <a:ea typeface="SimHei" charset="-122"/>
                <a:cs typeface="SimHei" charset="-122"/>
              </a:rPr>
              <a:t>高能所成员担任</a:t>
            </a:r>
            <a:r>
              <a:rPr kumimoji="0" lang="zh-CN" altLang="en-US" b="1" dirty="0">
                <a:solidFill>
                  <a:srgbClr val="FF0000"/>
                </a:solidFill>
                <a:latin typeface="SimHei" charset="-122"/>
                <a:ea typeface="SimHei" charset="-122"/>
                <a:cs typeface="SimHei" charset="-122"/>
              </a:rPr>
              <a:t>所有分析负责人</a:t>
            </a:r>
            <a:r>
              <a:rPr kumimoji="0" lang="zh-CN" altLang="en-US" b="1" dirty="0">
                <a:solidFill>
                  <a:srgbClr val="000000"/>
                </a:solidFill>
                <a:latin typeface="SimHei" charset="-122"/>
                <a:ea typeface="SimHei" charset="-122"/>
                <a:cs typeface="SimHei" charset="-122"/>
              </a:rPr>
              <a:t>，</a:t>
            </a:r>
            <a:r>
              <a:rPr kumimoji="0" lang="zh-CN" altLang="en-US" b="1" dirty="0">
                <a:solidFill>
                  <a:srgbClr val="FF0000"/>
                </a:solidFill>
                <a:latin typeface="SimHei" charset="-122"/>
                <a:ea typeface="SimHei" charset="-122"/>
                <a:cs typeface="SimHei" charset="-122"/>
              </a:rPr>
              <a:t>都作出了主导贡献</a:t>
            </a:r>
            <a:r>
              <a:rPr kumimoji="0" lang="zh-CN" altLang="en-US" b="1" dirty="0">
                <a:solidFill>
                  <a:srgbClr val="000000"/>
                </a:solidFill>
                <a:latin typeface="SimHei" charset="-122"/>
                <a:ea typeface="SimHei" charset="-122"/>
                <a:cs typeface="SimHei" charset="-122"/>
              </a:rPr>
              <a:t>。</a:t>
            </a:r>
            <a:endParaRPr kumimoji="0" lang="en-US" altLang="zh-CN" b="1" dirty="0">
              <a:solidFill>
                <a:srgbClr val="000000"/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FFEA74E2-4526-3E40-84E5-A142ABEBB3D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585415" y="3402203"/>
            <a:ext cx="1198543" cy="110219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ffectLst>
            <a:outerShdw blurRad="38100" dist="25401" dir="2700000" algn="b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95957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-3059" y="-27384"/>
            <a:ext cx="9150188" cy="1008112"/>
          </a:xfrm>
          <a:prstGeom prst="rect">
            <a:avLst/>
          </a:prstGeom>
          <a:solidFill>
            <a:srgbClr val="800000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sz="4800" dirty="0">
                <a:latin typeface="+mn-ea"/>
                <a:ea typeface="+mn-ea"/>
                <a:cs typeface="Lantinghei SC Demibold" charset="-122"/>
              </a:rPr>
              <a:t>课题</a:t>
            </a:r>
            <a:r>
              <a:rPr kumimoji="1" lang="en-US" altLang="zh-CN" sz="4800" dirty="0">
                <a:latin typeface="+mn-ea"/>
                <a:ea typeface="+mn-ea"/>
                <a:cs typeface="Lantinghei SC Demibold" charset="-122"/>
              </a:rPr>
              <a:t>3</a:t>
            </a:r>
            <a:r>
              <a:rPr kumimoji="1" lang="zh-CN" altLang="en-US" sz="4800" dirty="0">
                <a:latin typeface="+mn-ea"/>
                <a:ea typeface="+mn-ea"/>
                <a:cs typeface="Lantinghei SC Demibold" charset="-122"/>
              </a:rPr>
              <a:t>主要考核指标</a:t>
            </a: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4EF40FA6-4878-5E4A-9E56-22569148050F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233931" y="1556792"/>
            <a:ext cx="8499709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itchFamily="34" charset="0"/>
                <a:ea typeface="宋体" pitchFamily="2" charset="-122"/>
              </a:defRPr>
            </a:lvl9pPr>
          </a:lstStyle>
          <a:p>
            <a:pPr algn="just">
              <a:spcBef>
                <a:spcPts val="600"/>
              </a:spcBef>
              <a:spcAft>
                <a:spcPts val="1200"/>
              </a:spcAft>
              <a:buFont typeface="ZapfDingbatsITC" charset="0"/>
              <a:buChar char="❑"/>
            </a:pPr>
            <a:r>
              <a:rPr lang="zh-CN" altLang="zh-CN" b="1" dirty="0">
                <a:latin typeface="Times New Roman" panose="02020603050405020304" pitchFamily="18" charset="0"/>
                <a:ea typeface="HEITI SC MEDIUM" pitchFamily="2" charset="-128"/>
                <a:cs typeface="Times New Roman" panose="02020603050405020304" pitchFamily="18" charset="0"/>
              </a:rPr>
              <a:t>双</a:t>
            </a:r>
            <a:r>
              <a:rPr lang="en-US" altLang="zh-CN" b="1" dirty="0">
                <a:latin typeface="Times New Roman" panose="02020603050405020304" pitchFamily="18" charset="0"/>
                <a:ea typeface="HEITI SC MEDIUM" pitchFamily="2" charset="-128"/>
                <a:cs typeface="Times New Roman" panose="02020603050405020304" pitchFamily="18" charset="0"/>
              </a:rPr>
              <a:t>tau</a:t>
            </a:r>
            <a:r>
              <a:rPr lang="zh-CN" altLang="zh-CN" b="1" dirty="0">
                <a:latin typeface="Times New Roman" panose="02020603050405020304" pitchFamily="18" charset="0"/>
                <a:ea typeface="HEITI SC MEDIUM" pitchFamily="2" charset="-128"/>
                <a:cs typeface="Times New Roman" panose="02020603050405020304" pitchFamily="18" charset="0"/>
              </a:rPr>
              <a:t>末态</a:t>
            </a:r>
            <a:r>
              <a:rPr lang="en-US" altLang="zh-CN" b="1" dirty="0">
                <a:latin typeface="Times New Roman" panose="02020603050405020304" pitchFamily="18" charset="0"/>
                <a:ea typeface="HEITI SC MEDIUM" pitchFamily="2" charset="-128"/>
                <a:cs typeface="Times New Roman" panose="02020603050405020304" pitchFamily="18" charset="0"/>
              </a:rPr>
              <a:t>SUSY</a:t>
            </a:r>
            <a:r>
              <a:rPr lang="zh-CN" altLang="zh-CN" b="1" dirty="0">
                <a:latin typeface="Times New Roman" panose="02020603050405020304" pitchFamily="18" charset="0"/>
                <a:ea typeface="HEITI SC MEDIUM" pitchFamily="2" charset="-128"/>
                <a:cs typeface="Times New Roman" panose="02020603050405020304" pitchFamily="18" charset="0"/>
              </a:rPr>
              <a:t>粒子的寻找</a:t>
            </a:r>
            <a:r>
              <a:rPr lang="zh-CN" altLang="en-US" b="1" dirty="0">
                <a:latin typeface="Times New Roman" panose="02020603050405020304" pitchFamily="18" charset="0"/>
                <a:ea typeface="HEITI SC MEDIUM" pitchFamily="2" charset="-128"/>
                <a:cs typeface="Times New Roman" panose="02020603050405020304" pitchFamily="18" charset="0"/>
              </a:rPr>
              <a:t>：</a:t>
            </a:r>
            <a:r>
              <a:rPr lang="zh-CN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HEITI SC MEDIUM" pitchFamily="2" charset="-128"/>
                <a:cs typeface="Times New Roman" panose="02020603050405020304" pitchFamily="18" charset="0"/>
              </a:rPr>
              <a:t>考核指标为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HEITI SC MEDIUM" pitchFamily="2" charset="-128"/>
                <a:cs typeface="Times New Roman" panose="02020603050405020304" pitchFamily="18" charset="0"/>
              </a:rPr>
              <a:t>gaugino</a:t>
            </a:r>
            <a:r>
              <a:rPr lang="zh-CN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HEITI SC MEDIUM" pitchFamily="2" charset="-128"/>
                <a:cs typeface="Times New Roman" panose="02020603050405020304" pitchFamily="18" charset="0"/>
              </a:rPr>
              <a:t>粒子和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HEITI SC MEDIUM" pitchFamily="2" charset="-128"/>
                <a:cs typeface="Times New Roman" panose="02020603050405020304" pitchFamily="18" charset="0"/>
              </a:rPr>
              <a:t>stau</a:t>
            </a:r>
            <a:r>
              <a:rPr lang="zh-CN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HEITI SC MEDIUM" pitchFamily="2" charset="-128"/>
                <a:cs typeface="Times New Roman" panose="02020603050405020304" pitchFamily="18" charset="0"/>
              </a:rPr>
              <a:t>粒子排除的参数区间灵敏度。 </a:t>
            </a:r>
            <a:endParaRPr lang="en-US" altLang="zh-CN" b="1" dirty="0">
              <a:solidFill>
                <a:srgbClr val="C00000"/>
              </a:solidFill>
              <a:latin typeface="Times New Roman" panose="02020603050405020304" pitchFamily="18" charset="0"/>
              <a:ea typeface="HEITI SC MEDIUM" pitchFamily="2" charset="-128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  <a:buFont typeface="ZapfDingbatsITC" charset="0"/>
              <a:buChar char="❑"/>
            </a:pPr>
            <a:r>
              <a:rPr lang="zh-CN" altLang="zh-CN" b="1" dirty="0">
                <a:latin typeface="Times New Roman" panose="02020603050405020304" pitchFamily="18" charset="0"/>
                <a:ea typeface="HEITI SC MEDIUM" pitchFamily="2" charset="-128"/>
                <a:cs typeface="Times New Roman" panose="02020603050405020304" pitchFamily="18" charset="0"/>
              </a:rPr>
              <a:t>单轻子末态</a:t>
            </a:r>
            <a:r>
              <a:rPr lang="en-US" altLang="zh-CN" b="1" dirty="0">
                <a:latin typeface="Times New Roman" panose="02020603050405020304" pitchFamily="18" charset="0"/>
                <a:ea typeface="HEITI SC MEDIUM" pitchFamily="2" charset="-128"/>
                <a:cs typeface="Times New Roman" panose="02020603050405020304" pitchFamily="18" charset="0"/>
              </a:rPr>
              <a:t>SUSY</a:t>
            </a:r>
            <a:r>
              <a:rPr lang="zh-CN" altLang="zh-CN" b="1" dirty="0">
                <a:latin typeface="Times New Roman" panose="02020603050405020304" pitchFamily="18" charset="0"/>
                <a:ea typeface="HEITI SC MEDIUM" pitchFamily="2" charset="-128"/>
                <a:cs typeface="Times New Roman" panose="02020603050405020304" pitchFamily="18" charset="0"/>
              </a:rPr>
              <a:t>粒子的寻找</a:t>
            </a:r>
            <a:r>
              <a:rPr lang="zh-CN" altLang="en-US" b="1" dirty="0">
                <a:latin typeface="Times New Roman" panose="02020603050405020304" pitchFamily="18" charset="0"/>
                <a:ea typeface="HEITI SC MEDIUM" pitchFamily="2" charset="-128"/>
                <a:cs typeface="Times New Roman" panose="02020603050405020304" pitchFamily="18" charset="0"/>
              </a:rPr>
              <a:t>：</a:t>
            </a:r>
            <a:r>
              <a:rPr lang="zh-CN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HEITI SC MEDIUM" pitchFamily="2" charset="-128"/>
                <a:cs typeface="Times New Roman" panose="02020603050405020304" pitchFamily="18" charset="0"/>
              </a:rPr>
              <a:t>考核指标为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HEITI SC MEDIUM" pitchFamily="2" charset="-128"/>
                <a:cs typeface="Times New Roman" panose="02020603050405020304" pitchFamily="18" charset="0"/>
              </a:rPr>
              <a:t>gluino</a:t>
            </a:r>
            <a:r>
              <a:rPr lang="zh-CN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HEITI SC MEDIUM" pitchFamily="2" charset="-128"/>
                <a:cs typeface="Times New Roman" panose="02020603050405020304" pitchFamily="18" charset="0"/>
              </a:rPr>
              <a:t>粒子和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HEITI SC MEDIUM" pitchFamily="2" charset="-128"/>
                <a:cs typeface="Times New Roman" panose="02020603050405020304" pitchFamily="18" charset="0"/>
              </a:rPr>
              <a:t>squark</a:t>
            </a:r>
            <a:r>
              <a:rPr lang="zh-CN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HEITI SC MEDIUM" pitchFamily="2" charset="-128"/>
                <a:cs typeface="Times New Roman" panose="02020603050405020304" pitchFamily="18" charset="0"/>
              </a:rPr>
              <a:t>粒子排除的参数区间灵敏度。</a:t>
            </a:r>
            <a:r>
              <a:rPr lang="zh-CN" altLang="zh-CN" b="1" dirty="0">
                <a:latin typeface="Times New Roman" panose="02020603050405020304" pitchFamily="18" charset="0"/>
                <a:ea typeface="HEITI SC MEDIUM" pitchFamily="2" charset="-128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Font typeface="ZapfDingbatsITC" charset="0"/>
              <a:buChar char="❑"/>
            </a:pPr>
            <a:r>
              <a:rPr lang="zh-CN" altLang="zh-CN" b="1" dirty="0">
                <a:latin typeface="Times New Roman" panose="02020603050405020304" pitchFamily="18" charset="0"/>
                <a:ea typeface="HEITI SC MEDIUM" pitchFamily="2" charset="-128"/>
                <a:cs typeface="Times New Roman" panose="02020603050405020304" pitchFamily="18" charset="0"/>
              </a:rPr>
              <a:t>同号两轻子或三轻子末态</a:t>
            </a:r>
            <a:r>
              <a:rPr lang="en-US" altLang="zh-CN" b="1" dirty="0">
                <a:latin typeface="Times New Roman" panose="02020603050405020304" pitchFamily="18" charset="0"/>
                <a:ea typeface="HEITI SC MEDIUM" pitchFamily="2" charset="-128"/>
                <a:cs typeface="Times New Roman" panose="02020603050405020304" pitchFamily="18" charset="0"/>
              </a:rPr>
              <a:t>SUSY</a:t>
            </a:r>
            <a:r>
              <a:rPr lang="zh-CN" altLang="zh-CN" b="1" dirty="0">
                <a:latin typeface="Times New Roman" panose="02020603050405020304" pitchFamily="18" charset="0"/>
                <a:ea typeface="HEITI SC MEDIUM" pitchFamily="2" charset="-128"/>
                <a:cs typeface="Times New Roman" panose="02020603050405020304" pitchFamily="18" charset="0"/>
              </a:rPr>
              <a:t>粒子的寻找</a:t>
            </a:r>
            <a:r>
              <a:rPr lang="zh-CN" altLang="en-US" b="1" dirty="0">
                <a:latin typeface="Times New Roman" panose="02020603050405020304" pitchFamily="18" charset="0"/>
                <a:ea typeface="HEITI SC MEDIUM" pitchFamily="2" charset="-128"/>
                <a:cs typeface="Times New Roman" panose="02020603050405020304" pitchFamily="18" charset="0"/>
              </a:rPr>
              <a:t>：</a:t>
            </a:r>
            <a:r>
              <a:rPr lang="zh-CN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HEITI SC MEDIUM" pitchFamily="2" charset="-128"/>
                <a:cs typeface="Times New Roman" panose="02020603050405020304" pitchFamily="18" charset="0"/>
              </a:rPr>
              <a:t>考核指标为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HEITI SC MEDIUM" pitchFamily="2" charset="-128"/>
                <a:cs typeface="Times New Roman" panose="02020603050405020304" pitchFamily="18" charset="0"/>
              </a:rPr>
              <a:t>gluino</a:t>
            </a:r>
            <a:r>
              <a:rPr lang="zh-CN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HEITI SC MEDIUM" pitchFamily="2" charset="-128"/>
                <a:cs typeface="Times New Roman" panose="02020603050405020304" pitchFamily="18" charset="0"/>
              </a:rPr>
              <a:t>粒子和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HEITI SC MEDIUM" pitchFamily="2" charset="-128"/>
                <a:cs typeface="Times New Roman" panose="02020603050405020304" pitchFamily="18" charset="0"/>
              </a:rPr>
              <a:t>neutralino1</a:t>
            </a:r>
            <a:r>
              <a:rPr lang="zh-CN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HEITI SC MEDIUM" pitchFamily="2" charset="-128"/>
                <a:cs typeface="Times New Roman" panose="02020603050405020304" pitchFamily="18" charset="0"/>
              </a:rPr>
              <a:t>粒子排除的参数区间灵敏度。</a:t>
            </a:r>
            <a:r>
              <a:rPr lang="zh-CN" altLang="zh-CN" b="1" dirty="0">
                <a:latin typeface="Times New Roman" panose="02020603050405020304" pitchFamily="18" charset="0"/>
                <a:ea typeface="HEITI SC MEDIUM" pitchFamily="2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FC87DF2-8BAE-6447-A42C-10482C9C95F5}"/>
              </a:ext>
            </a:extLst>
          </p:cNvPr>
          <p:cNvSpPr/>
          <p:nvPr/>
        </p:nvSpPr>
        <p:spPr>
          <a:xfrm>
            <a:off x="971600" y="5013176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HEITI SC MEDIUM" pitchFamily="2" charset="-128"/>
                <a:cs typeface="Times New Roman" panose="02020603050405020304" pitchFamily="18" charset="0"/>
              </a:rPr>
              <a:t>以上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HEITI SC MEDIUM" pitchFamily="2" charset="-128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HEITI SC MEDIUM" pitchFamily="2" charset="-128"/>
                <a:cs typeface="Times New Roman" panose="02020603050405020304" pitchFamily="18" charset="0"/>
              </a:rPr>
              <a:t>项成果的具体指标数值在下面每项成果介绍时列出。</a:t>
            </a:r>
          </a:p>
        </p:txBody>
      </p:sp>
    </p:spTree>
    <p:extLst>
      <p:ext uri="{BB962C8B-B14F-4D97-AF65-F5344CB8AC3E}">
        <p14:creationId xmlns:p14="http://schemas.microsoft.com/office/powerpoint/2010/main" val="2906712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ltGray">
          <a:xfrm>
            <a:off x="683568" y="1340768"/>
            <a:ext cx="7992888" cy="474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Font typeface="ZapfDingbatsITC" charset="0"/>
              <a:buChar char="❑"/>
            </a:pP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研究目标和研究内容</a:t>
            </a:r>
            <a:endParaRPr lang="en-US" altLang="zh-CN" sz="3200" dirty="0">
              <a:solidFill>
                <a:schemeClr val="bg1">
                  <a:lumMod val="95000"/>
                </a:schemeClr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Font typeface="ZapfDingbatsITC" charset="0"/>
              <a:buChar char="❑"/>
            </a:pPr>
            <a:r>
              <a:rPr lang="zh-CN" altLang="en-US" sz="3200" dirty="0">
                <a:solidFill>
                  <a:srgbClr val="342698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物理分析进展和考核指标完成情况</a:t>
            </a:r>
            <a:endParaRPr lang="en-US" altLang="zh-CN" sz="3200" dirty="0">
              <a:solidFill>
                <a:srgbClr val="342698"/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Font typeface="ZapfDingbatsITC" charset="0"/>
              <a:buChar char="❑"/>
            </a:pP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研究团队和人才培养</a:t>
            </a:r>
            <a:endParaRPr lang="en-US" altLang="zh-CN" sz="3200" dirty="0">
              <a:solidFill>
                <a:schemeClr val="bg1">
                  <a:lumMod val="95000"/>
                </a:schemeClr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Font typeface="ZapfDingbatsITC" charset="0"/>
              <a:buChar char="❑"/>
            </a:pP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组织管理情况和年度技术报告情况</a:t>
            </a:r>
            <a:endParaRPr lang="en-US" altLang="zh-CN" sz="3200" dirty="0">
              <a:solidFill>
                <a:schemeClr val="bg1">
                  <a:lumMod val="95000"/>
                </a:schemeClr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Font typeface="ZapfDingbatsITC" charset="0"/>
              <a:buChar char="❑"/>
            </a:pP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经费使用情况</a:t>
            </a:r>
            <a:endParaRPr lang="en-GB" altLang="zh-CN" sz="3200" dirty="0">
              <a:solidFill>
                <a:schemeClr val="bg1">
                  <a:lumMod val="95000"/>
                </a:schemeClr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3059" y="-27384"/>
            <a:ext cx="9150188" cy="1008112"/>
          </a:xfrm>
          <a:prstGeom prst="rect">
            <a:avLst/>
          </a:prstGeom>
          <a:solidFill>
            <a:srgbClr val="800000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sz="4800" dirty="0">
                <a:latin typeface="+mn-ea"/>
                <a:ea typeface="+mn-ea"/>
                <a:cs typeface="Lantinghei SC Demibold" charset="-122"/>
              </a:rPr>
              <a:t>报告内容</a:t>
            </a: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10732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136283</TotalTime>
  <Words>4165</Words>
  <Application>Microsoft Macintosh PowerPoint</Application>
  <PresentationFormat>全屏显示(4:3)</PresentationFormat>
  <Paragraphs>338</Paragraphs>
  <Slides>37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9" baseType="lpstr">
      <vt:lpstr>方正姚体</vt:lpstr>
      <vt:lpstr>SimHei</vt:lpstr>
      <vt:lpstr>SimHei</vt:lpstr>
      <vt:lpstr>STHupo</vt:lpstr>
      <vt:lpstr>STXingkai</vt:lpstr>
      <vt:lpstr>Heiti SC Medium</vt:lpstr>
      <vt:lpstr>Lantinghei SC Demibold</vt:lpstr>
      <vt:lpstr>Lantinghei SC Demibold</vt:lpstr>
      <vt:lpstr>ZapfDingbatsITC</vt:lpstr>
      <vt:lpstr>Arial</vt:lpstr>
      <vt:lpstr>Arial Black</vt:lpstr>
      <vt:lpstr>Arial Rounded MT Bold</vt:lpstr>
      <vt:lpstr>Calibri</vt:lpstr>
      <vt:lpstr>Cambria Math</vt:lpstr>
      <vt:lpstr>Candara</vt:lpstr>
      <vt:lpstr>Cooper Black</vt:lpstr>
      <vt:lpstr>Rockwell</vt:lpstr>
      <vt:lpstr>Rockwell Condensed</vt:lpstr>
      <vt:lpstr>Rockwell Extra Bold</vt:lpstr>
      <vt:lpstr>Times New Roman</vt:lpstr>
      <vt:lpstr>Wingdings</vt:lpstr>
      <vt:lpstr>木活字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国际会议报告 ：16个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Ren</dc:creator>
  <cp:lastModifiedBy>xuai zhuang</cp:lastModifiedBy>
  <cp:revision>7539</cp:revision>
  <cp:lastPrinted>2018-10-29T09:24:49Z</cp:lastPrinted>
  <dcterms:created xsi:type="dcterms:W3CDTF">2014-08-12T06:37:15Z</dcterms:created>
  <dcterms:modified xsi:type="dcterms:W3CDTF">2020-08-25T02:32:27Z</dcterms:modified>
</cp:coreProperties>
</file>