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0"/>
  </p:notesMasterIdLst>
  <p:sldIdLst>
    <p:sldId id="256" r:id="rId2"/>
    <p:sldId id="1140" r:id="rId3"/>
    <p:sldId id="1151" r:id="rId4"/>
    <p:sldId id="1155" r:id="rId5"/>
    <p:sldId id="1158" r:id="rId6"/>
    <p:sldId id="1157" r:id="rId7"/>
    <p:sldId id="1156" r:id="rId8"/>
    <p:sldId id="1160" r:id="rId9"/>
    <p:sldId id="1161" r:id="rId10"/>
    <p:sldId id="1162" r:id="rId11"/>
    <p:sldId id="1166" r:id="rId12"/>
    <p:sldId id="1163" r:id="rId13"/>
    <p:sldId id="1164" r:id="rId14"/>
    <p:sldId id="1179" r:id="rId15"/>
    <p:sldId id="1173" r:id="rId16"/>
    <p:sldId id="1167" r:id="rId17"/>
    <p:sldId id="1168" r:id="rId18"/>
    <p:sldId id="1172" r:id="rId19"/>
    <p:sldId id="1175" r:id="rId20"/>
    <p:sldId id="1174" r:id="rId21"/>
    <p:sldId id="1177" r:id="rId22"/>
    <p:sldId id="1176" r:id="rId23"/>
    <p:sldId id="1178" r:id="rId24"/>
    <p:sldId id="1170" r:id="rId25"/>
    <p:sldId id="1180" r:id="rId26"/>
    <p:sldId id="1181" r:id="rId27"/>
    <p:sldId id="1182" r:id="rId28"/>
    <p:sldId id="11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40"/>
            <p14:sldId id="1151"/>
            <p14:sldId id="1155"/>
            <p14:sldId id="1158"/>
            <p14:sldId id="1157"/>
            <p14:sldId id="1156"/>
            <p14:sldId id="1160"/>
            <p14:sldId id="1161"/>
            <p14:sldId id="1162"/>
            <p14:sldId id="1166"/>
            <p14:sldId id="1163"/>
            <p14:sldId id="1164"/>
            <p14:sldId id="1179"/>
            <p14:sldId id="1173"/>
            <p14:sldId id="1167"/>
            <p14:sldId id="1168"/>
            <p14:sldId id="1172"/>
            <p14:sldId id="1175"/>
            <p14:sldId id="1174"/>
            <p14:sldId id="1177"/>
            <p14:sldId id="1176"/>
            <p14:sldId id="1178"/>
            <p14:sldId id="1170"/>
            <p14:sldId id="1180"/>
            <p14:sldId id="1181"/>
            <p14:sldId id="1182"/>
            <p14:sldId id="11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5"/>
    <p:restoredTop sz="94712"/>
  </p:normalViewPr>
  <p:slideViewPr>
    <p:cSldViewPr snapToGrid="0" snapToObjects="1">
      <p:cViewPr varScale="1">
        <p:scale>
          <a:sx n="120" d="100"/>
          <a:sy n="120" d="100"/>
        </p:scale>
        <p:origin x="192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/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11: </a:t>
            </a:r>
            <a:r>
              <a:rPr lang="zh-CN" altLang="en-US" dirty="0"/>
              <a:t>光学的</a:t>
            </a:r>
            <a:r>
              <a:rPr lang="en-US" altLang="zh-CN" dirty="0"/>
              <a:t>boundary</a:t>
            </a:r>
            <a:r>
              <a:rPr lang="zh-CN" altLang="en-US" dirty="0"/>
              <a:t>过程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A143DAB-EB69-114B-A58E-6A1987707D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2397" y="1010092"/>
            <a:ext cx="8686421" cy="5124893"/>
          </a:xfrm>
        </p:spPr>
        <p:txBody>
          <a:bodyPr>
            <a:normAutofit fontScale="85000" lnSpcReduction="10000"/>
          </a:bodyPr>
          <a:lstStyle/>
          <a:p>
            <a:r>
              <a:rPr kumimoji="1" lang="zh-CN" altLang="en-US" sz="2000" dirty="0">
                <a:latin typeface="Times" pitchFamily="2" charset="0"/>
              </a:rPr>
              <a:t>要求发生在边界上，且径迹长度足够穿出边界</a:t>
            </a:r>
            <a:endParaRPr kumimoji="1" lang="en-US" altLang="zh-CN" sz="2000" dirty="0">
              <a:latin typeface="Times" pitchFamily="2" charset="0"/>
            </a:endParaRPr>
          </a:p>
          <a:p>
            <a:r>
              <a:rPr kumimoji="1" lang="zh-CN" altLang="en-US" sz="2000" dirty="0">
                <a:latin typeface="Times" pitchFamily="2" charset="0"/>
              </a:rPr>
              <a:t>要求当前</a:t>
            </a:r>
            <a:r>
              <a:rPr kumimoji="1" lang="en-US" altLang="zh-CN" sz="2000" dirty="0" err="1">
                <a:latin typeface="Times" pitchFamily="2" charset="0"/>
              </a:rPr>
              <a:t>vol</a:t>
            </a:r>
            <a:r>
              <a:rPr kumimoji="1" lang="zh-CN" altLang="en-US" sz="2000" dirty="0">
                <a:latin typeface="Times" pitchFamily="2" charset="0"/>
              </a:rPr>
              <a:t>有法线，有折射率</a:t>
            </a:r>
            <a:endParaRPr kumimoji="1" lang="en-US" altLang="zh-CN" sz="2000" dirty="0">
              <a:latin typeface="Times" pitchFamily="2" charset="0"/>
            </a:endParaRPr>
          </a:p>
          <a:p>
            <a:r>
              <a:rPr kumimoji="1" lang="zh-CN" altLang="en-US" sz="2000" dirty="0">
                <a:latin typeface="Times" pitchFamily="2" charset="0"/>
              </a:rPr>
              <a:t>确定哪个</a:t>
            </a:r>
            <a:r>
              <a:rPr kumimoji="1" lang="en-US" altLang="zh-CN" sz="2000" dirty="0">
                <a:latin typeface="Times" pitchFamily="2" charset="0"/>
              </a:rPr>
              <a:t>surface</a:t>
            </a:r>
            <a:r>
              <a:rPr kumimoji="1" lang="zh-CN" altLang="en-US" sz="2000" dirty="0">
                <a:latin typeface="Times" pitchFamily="2" charset="0"/>
              </a:rPr>
              <a:t>发生作用：</a:t>
            </a:r>
            <a:endParaRPr kumimoji="1" lang="en-US" altLang="zh-CN" sz="2000" dirty="0">
              <a:latin typeface="Times" pitchFamily="2" charset="0"/>
            </a:endParaRPr>
          </a:p>
          <a:p>
            <a:pPr lvl="1"/>
            <a:r>
              <a:rPr kumimoji="1" lang="zh-CN" altLang="en-US" sz="2000" dirty="0">
                <a:latin typeface="Times" pitchFamily="2" charset="0"/>
              </a:rPr>
              <a:t>优先两个界面的</a:t>
            </a:r>
            <a:r>
              <a:rPr kumimoji="1" lang="en-US" altLang="zh-CN" sz="2000" dirty="0">
                <a:latin typeface="Times" pitchFamily="2" charset="0"/>
              </a:rPr>
              <a:t>border</a:t>
            </a:r>
            <a:r>
              <a:rPr kumimoji="1" lang="zh-CN" altLang="en-US" sz="2000" dirty="0">
                <a:latin typeface="Times" pitchFamily="2" charset="0"/>
              </a:rPr>
              <a:t> </a:t>
            </a:r>
            <a:r>
              <a:rPr kumimoji="1" lang="en-US" altLang="zh-CN" sz="2000" dirty="0">
                <a:latin typeface="Times" pitchFamily="2" charset="0"/>
              </a:rPr>
              <a:t>surface</a:t>
            </a:r>
          </a:p>
          <a:p>
            <a:pPr lvl="1"/>
            <a:r>
              <a:rPr kumimoji="1" lang="zh-CN" altLang="en-US" sz="2000" dirty="0">
                <a:latin typeface="Times" pitchFamily="2" charset="0"/>
              </a:rPr>
              <a:t>若界面两边的</a:t>
            </a:r>
            <a:r>
              <a:rPr kumimoji="1" lang="en-US" altLang="zh-CN" sz="2000" dirty="0" err="1">
                <a:latin typeface="Times" pitchFamily="2" charset="0"/>
              </a:rPr>
              <a:t>geom</a:t>
            </a:r>
            <a:r>
              <a:rPr kumimoji="1" lang="zh-CN" altLang="en-US" sz="2000" dirty="0">
                <a:latin typeface="Times" pitchFamily="2" charset="0"/>
              </a:rPr>
              <a:t>为母子关系，优先子</a:t>
            </a:r>
            <a:r>
              <a:rPr kumimoji="1" lang="en-US" altLang="zh-CN" sz="2000" dirty="0" err="1">
                <a:latin typeface="Times" pitchFamily="2" charset="0"/>
              </a:rPr>
              <a:t>geom</a:t>
            </a:r>
            <a:r>
              <a:rPr kumimoji="1" lang="zh-CN" altLang="en-US" sz="2000" dirty="0">
                <a:latin typeface="Times" pitchFamily="2" charset="0"/>
              </a:rPr>
              <a:t>的</a:t>
            </a:r>
            <a:r>
              <a:rPr kumimoji="1" lang="en-US" altLang="zh-CN" sz="2000" dirty="0">
                <a:latin typeface="Times" pitchFamily="2" charset="0"/>
              </a:rPr>
              <a:t>skin</a:t>
            </a:r>
            <a:r>
              <a:rPr kumimoji="1" lang="zh-CN" altLang="en-US" sz="2000" dirty="0">
                <a:latin typeface="Times" pitchFamily="2" charset="0"/>
              </a:rPr>
              <a:t> </a:t>
            </a:r>
            <a:r>
              <a:rPr kumimoji="1" lang="en-US" altLang="zh-CN" sz="2000" dirty="0">
                <a:latin typeface="Times" pitchFamily="2" charset="0"/>
              </a:rPr>
              <a:t>surface</a:t>
            </a:r>
            <a:r>
              <a:rPr kumimoji="1" lang="zh-CN" altLang="en-US" sz="2000" dirty="0">
                <a:latin typeface="Times" pitchFamily="2" charset="0"/>
              </a:rPr>
              <a:t>，然后是母</a:t>
            </a:r>
            <a:r>
              <a:rPr kumimoji="1" lang="en-US" altLang="zh-CN" sz="2000" dirty="0" err="1">
                <a:latin typeface="Times" pitchFamily="2" charset="0"/>
              </a:rPr>
              <a:t>geom</a:t>
            </a:r>
            <a:r>
              <a:rPr kumimoji="1" lang="zh-CN" altLang="en-US" sz="2000" dirty="0">
                <a:latin typeface="Times" pitchFamily="2" charset="0"/>
              </a:rPr>
              <a:t>的</a:t>
            </a:r>
            <a:r>
              <a:rPr kumimoji="1" lang="en-US" altLang="zh-CN" sz="2000" dirty="0">
                <a:latin typeface="Times" pitchFamily="2" charset="0"/>
              </a:rPr>
              <a:t>skin</a:t>
            </a:r>
            <a:r>
              <a:rPr kumimoji="1" lang="zh-CN" altLang="en-US" sz="2000" dirty="0">
                <a:latin typeface="Times" pitchFamily="2" charset="0"/>
              </a:rPr>
              <a:t> </a:t>
            </a:r>
            <a:r>
              <a:rPr kumimoji="1" lang="en-US" altLang="zh-CN" sz="2000" dirty="0">
                <a:latin typeface="Times" pitchFamily="2" charset="0"/>
              </a:rPr>
              <a:t>surface</a:t>
            </a:r>
          </a:p>
          <a:p>
            <a:pPr lvl="1"/>
            <a:r>
              <a:rPr kumimoji="1" lang="zh-CN" altLang="en-US" sz="2000" dirty="0">
                <a:latin typeface="Times" pitchFamily="2" charset="0"/>
              </a:rPr>
              <a:t>若界面两边没有从属关系，优先前</a:t>
            </a:r>
            <a:r>
              <a:rPr kumimoji="1" lang="en-US" altLang="zh-CN" sz="2000" dirty="0" err="1">
                <a:latin typeface="Times" pitchFamily="2" charset="0"/>
              </a:rPr>
              <a:t>geom</a:t>
            </a:r>
            <a:r>
              <a:rPr kumimoji="1" lang="zh-CN" altLang="en-US" sz="2000" dirty="0">
                <a:latin typeface="Times" pitchFamily="2" charset="0"/>
              </a:rPr>
              <a:t>的</a:t>
            </a:r>
            <a:r>
              <a:rPr kumimoji="1" lang="en-US" altLang="zh-CN" sz="2000" dirty="0">
                <a:latin typeface="Times" pitchFamily="2" charset="0"/>
              </a:rPr>
              <a:t>skin</a:t>
            </a:r>
            <a:r>
              <a:rPr kumimoji="1" lang="zh-CN" altLang="en-US" sz="2000" dirty="0">
                <a:latin typeface="Times" pitchFamily="2" charset="0"/>
              </a:rPr>
              <a:t> </a:t>
            </a:r>
            <a:r>
              <a:rPr kumimoji="1" lang="en-US" altLang="zh-CN" sz="2000" dirty="0">
                <a:latin typeface="Times" pitchFamily="2" charset="0"/>
              </a:rPr>
              <a:t>surface</a:t>
            </a:r>
            <a:r>
              <a:rPr kumimoji="1" lang="zh-CN" altLang="en-US" sz="2000" dirty="0">
                <a:latin typeface="Times" pitchFamily="2" charset="0"/>
              </a:rPr>
              <a:t>，然后是后</a:t>
            </a:r>
            <a:r>
              <a:rPr kumimoji="1" lang="en-US" altLang="zh-CN" sz="2000" dirty="0" err="1">
                <a:latin typeface="Times" pitchFamily="2" charset="0"/>
              </a:rPr>
              <a:t>geom</a:t>
            </a:r>
            <a:r>
              <a:rPr kumimoji="1" lang="zh-CN" altLang="en-US" sz="2000" dirty="0">
                <a:latin typeface="Times" pitchFamily="2" charset="0"/>
              </a:rPr>
              <a:t>的</a:t>
            </a:r>
            <a:r>
              <a:rPr kumimoji="1" lang="en-US" altLang="zh-CN" sz="2000" dirty="0">
                <a:latin typeface="Times" pitchFamily="2" charset="0"/>
              </a:rPr>
              <a:t>skin</a:t>
            </a:r>
            <a:r>
              <a:rPr kumimoji="1" lang="zh-CN" altLang="en-US" sz="2000" dirty="0">
                <a:latin typeface="Times" pitchFamily="2" charset="0"/>
              </a:rPr>
              <a:t> </a:t>
            </a:r>
            <a:r>
              <a:rPr kumimoji="1" lang="en-US" altLang="zh-CN" sz="2000" dirty="0">
                <a:latin typeface="Times" pitchFamily="2" charset="0"/>
              </a:rPr>
              <a:t>surface</a:t>
            </a:r>
          </a:p>
          <a:p>
            <a:endParaRPr kumimoji="1" lang="en-US" altLang="zh-CN" sz="2000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000" dirty="0">
                <a:latin typeface="Times" pitchFamily="2" charset="0"/>
              </a:rPr>
              <a:t>当光子到达边界时，如果要离开的介质没有定义折射率，这个光子将被吸收。</a:t>
            </a:r>
            <a:endParaRPr lang="en-US" altLang="zh-CN" sz="2000" dirty="0">
              <a:latin typeface="Times" pitchFamily="2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000" dirty="0">
                <a:latin typeface="Times" pitchFamily="2" charset="0"/>
              </a:rPr>
              <a:t>当即将进入的介质没有折射率时，光子在界面表面为抛光（</a:t>
            </a:r>
            <a:r>
              <a:rPr lang="en-US" altLang="zh-CN" sz="2000" dirty="0">
                <a:latin typeface="Times" pitchFamily="2" charset="0"/>
              </a:rPr>
              <a:t>dielectric-dielectric polished or ground</a:t>
            </a:r>
            <a:r>
              <a:rPr lang="zh-CN" altLang="en-US" sz="2000" dirty="0">
                <a:latin typeface="Times" pitchFamily="2" charset="0"/>
              </a:rPr>
              <a:t>）的情况下也会被吸收。</a:t>
            </a:r>
            <a:endParaRPr lang="en-US" altLang="zh-CN" sz="2000" dirty="0">
              <a:latin typeface="Times" pitchFamily="2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000" dirty="0">
                <a:latin typeface="Times" pitchFamily="2" charset="0"/>
              </a:rPr>
              <a:t>当界面表面为背面涂黑</a:t>
            </a:r>
            <a:r>
              <a:rPr lang="en-US" altLang="zh-CN" sz="2000" dirty="0">
                <a:latin typeface="Times" pitchFamily="2" charset="0"/>
              </a:rPr>
              <a:t>back painted</a:t>
            </a:r>
            <a:r>
              <a:rPr lang="zh-CN" altLang="en-US" sz="2000" dirty="0">
                <a:latin typeface="Times" pitchFamily="2" charset="0"/>
              </a:rPr>
              <a:t>时，如果界面没有定义折射率时，光子会被吸收。</a:t>
            </a:r>
            <a:endParaRPr kumimoji="1" lang="en-US" altLang="zh-CN" sz="2000" dirty="0">
              <a:solidFill>
                <a:srgbClr val="FF0000"/>
              </a:solidFill>
              <a:latin typeface="Times" pitchFamily="2" charset="0"/>
            </a:endParaRPr>
          </a:p>
          <a:p>
            <a:endParaRPr kumimoji="1" lang="en-US" altLang="zh-CN" sz="2000" dirty="0">
              <a:latin typeface="Times" pitchFamily="2" charset="0"/>
            </a:endParaRPr>
          </a:p>
          <a:p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9F2F3B-2ED6-C847-9F02-D13E81186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C206A7-EB18-0840-986C-C7D6E17516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4298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A8F51-8DD1-5647-9D74-8C6DF43E4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9132988" cy="584775"/>
          </a:xfrm>
        </p:spPr>
        <p:txBody>
          <a:bodyPr/>
          <a:lstStyle/>
          <a:p>
            <a:r>
              <a:rPr kumimoji="1" lang="zh-CN" altLang="en-US" dirty="0"/>
              <a:t>参数介绍 </a:t>
            </a:r>
            <a:r>
              <a:rPr lang="en-US" altLang="zh-CN" dirty="0"/>
              <a:t>Reflectivity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3790B-A3F6-154C-A43F-5B9B1ABE6B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0473A4-2C6A-BF4B-B1BE-983E87C0B0A4}"/>
              </a:ext>
            </a:extLst>
          </p:cNvPr>
          <p:cNvSpPr txBox="1"/>
          <p:nvPr/>
        </p:nvSpPr>
        <p:spPr>
          <a:xfrm>
            <a:off x="202398" y="914399"/>
            <a:ext cx="803783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en-US" altLang="zh-CN" dirty="0">
                <a:solidFill>
                  <a:srgbClr val="FF0000"/>
                </a:solidFill>
              </a:rPr>
              <a:t>Geant4</a:t>
            </a:r>
            <a:r>
              <a:rPr lang="zh-CN" altLang="en-US" dirty="0">
                <a:solidFill>
                  <a:srgbClr val="FF0000"/>
                </a:solidFill>
              </a:rPr>
              <a:t>并没有检查参数，设置参数的时候要注意！默认为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4AA3DAE7-59D8-E94F-B461-55F0B8B4AD9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3689" y="1387652"/>
            <a:ext cx="8686421" cy="5124893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Times" pitchFamily="2" charset="0"/>
                <a:sym typeface="Calibri"/>
              </a:rPr>
              <a:t>在界面上</a:t>
            </a:r>
            <a:endParaRPr lang="en-US" altLang="zh-CN" sz="2000" dirty="0">
              <a:latin typeface="Times" pitchFamily="2" charset="0"/>
              <a:sym typeface="Calibri"/>
            </a:endParaRPr>
          </a:p>
          <a:p>
            <a:pPr lvl="1"/>
            <a:r>
              <a:rPr lang="en-US" altLang="zh-CN" sz="2000" dirty="0">
                <a:latin typeface="Times" pitchFamily="2" charset="0"/>
                <a:sym typeface="Calibri"/>
              </a:rPr>
              <a:t>Rand</a:t>
            </a:r>
            <a:r>
              <a:rPr lang="en-US" altLang="zh-CN" sz="2000" dirty="0">
                <a:latin typeface="Times" pitchFamily="2" charset="0"/>
              </a:rPr>
              <a:t>(1)</a:t>
            </a:r>
            <a:r>
              <a:rPr lang="en-US" altLang="zh-CN" sz="2000" dirty="0">
                <a:latin typeface="Times" pitchFamily="2" charset="0"/>
                <a:sym typeface="Calibri"/>
              </a:rPr>
              <a:t>&lt;</a:t>
            </a:r>
            <a:r>
              <a:rPr lang="en-US" altLang="zh-CN" sz="2000" dirty="0">
                <a:latin typeface="Times" pitchFamily="2" charset="0"/>
              </a:rPr>
              <a:t> Reflectivity</a:t>
            </a:r>
            <a:r>
              <a:rPr lang="en-US" altLang="zh-CN" sz="2000" dirty="0">
                <a:latin typeface="Times" pitchFamily="2" charset="0"/>
                <a:sym typeface="Calibri"/>
              </a:rPr>
              <a:t> </a:t>
            </a:r>
            <a:r>
              <a:rPr lang="zh-CN" altLang="en-US" sz="2000" dirty="0">
                <a:latin typeface="Times" pitchFamily="2" charset="0"/>
              </a:rPr>
              <a:t>的概率发生</a:t>
            </a:r>
            <a:r>
              <a:rPr lang="zh-CN" altLang="en-US" sz="2000" dirty="0">
                <a:latin typeface="Times" pitchFamily="2" charset="0"/>
                <a:sym typeface="Calibri"/>
              </a:rPr>
              <a:t>反射</a:t>
            </a:r>
            <a:r>
              <a:rPr lang="en-US" altLang="zh-CN" sz="2000" dirty="0">
                <a:latin typeface="Times" pitchFamily="2" charset="0"/>
                <a:sym typeface="Calibri"/>
              </a:rPr>
              <a:t>/</a:t>
            </a:r>
            <a:r>
              <a:rPr lang="zh-CN" altLang="en-US" sz="2000" dirty="0">
                <a:latin typeface="Times" pitchFamily="2" charset="0"/>
                <a:sym typeface="Calibri"/>
              </a:rPr>
              <a:t>折射</a:t>
            </a:r>
            <a:endParaRPr lang="en-US" altLang="zh-CN" sz="2000" dirty="0">
              <a:latin typeface="Times" pitchFamily="2" charset="0"/>
              <a:sym typeface="Calibri"/>
            </a:endParaRPr>
          </a:p>
          <a:p>
            <a:pPr lvl="1"/>
            <a:r>
              <a:rPr lang="en-US" altLang="zh-CN" sz="2000" dirty="0">
                <a:latin typeface="Times" pitchFamily="2" charset="0"/>
                <a:sym typeface="Calibri"/>
              </a:rPr>
              <a:t>Rand(1)</a:t>
            </a:r>
            <a:r>
              <a:rPr lang="zh-CN" altLang="en-US" sz="2000" dirty="0">
                <a:latin typeface="Times" pitchFamily="2" charset="0"/>
                <a:sym typeface="Calibri"/>
              </a:rPr>
              <a:t>～</a:t>
            </a:r>
            <a:r>
              <a:rPr lang="en-US" altLang="zh-CN" sz="2000" dirty="0">
                <a:latin typeface="Times" pitchFamily="2" charset="0"/>
                <a:sym typeface="Calibri"/>
              </a:rPr>
              <a:t>[</a:t>
            </a:r>
            <a:r>
              <a:rPr lang="en-US" altLang="zh-CN" sz="2000" dirty="0">
                <a:latin typeface="Times" pitchFamily="2" charset="0"/>
              </a:rPr>
              <a:t>Reflectivity , Reflectivity +</a:t>
            </a:r>
            <a:r>
              <a:rPr lang="en-US" altLang="zh-CN" sz="2000" dirty="0">
                <a:latin typeface="Times" pitchFamily="2" charset="0"/>
                <a:sym typeface="Calibri"/>
              </a:rPr>
              <a:t>Transmission]</a:t>
            </a:r>
            <a:r>
              <a:rPr lang="zh-CN" altLang="en-US" sz="2000" dirty="0">
                <a:latin typeface="Times" pitchFamily="2" charset="0"/>
                <a:sym typeface="Calibri"/>
              </a:rPr>
              <a:t>的概率透射</a:t>
            </a:r>
            <a:endParaRPr lang="en-US" altLang="zh-CN" sz="2000" dirty="0">
              <a:latin typeface="Times" pitchFamily="2" charset="0"/>
              <a:sym typeface="Calibri"/>
            </a:endParaRPr>
          </a:p>
          <a:p>
            <a:pPr lvl="1"/>
            <a:r>
              <a:rPr lang="en-US" altLang="zh-CN" sz="2000" dirty="0">
                <a:latin typeface="Times" pitchFamily="2" charset="0"/>
                <a:sym typeface="Calibri"/>
              </a:rPr>
              <a:t>Rand(1)&gt; </a:t>
            </a:r>
            <a:r>
              <a:rPr lang="en-US" altLang="zh-CN" sz="2000" dirty="0">
                <a:latin typeface="Times" pitchFamily="2" charset="0"/>
              </a:rPr>
              <a:t>Reflectivity</a:t>
            </a:r>
            <a:r>
              <a:rPr lang="zh-CN" altLang="en-US" sz="2000" dirty="0">
                <a:latin typeface="Times" pitchFamily="2" charset="0"/>
                <a:sym typeface="Calibri"/>
              </a:rPr>
              <a:t> </a:t>
            </a:r>
            <a:r>
              <a:rPr lang="en-US" altLang="zh-CN" sz="2000" dirty="0">
                <a:latin typeface="Times" pitchFamily="2" charset="0"/>
                <a:sym typeface="Calibri"/>
              </a:rPr>
              <a:t>+</a:t>
            </a:r>
            <a:r>
              <a:rPr lang="zh-CN" altLang="en-US" sz="2000" dirty="0">
                <a:latin typeface="Times" pitchFamily="2" charset="0"/>
                <a:sym typeface="Calibri"/>
              </a:rPr>
              <a:t> </a:t>
            </a:r>
            <a:r>
              <a:rPr lang="en-US" altLang="zh-CN" sz="2000" dirty="0">
                <a:latin typeface="Times" pitchFamily="2" charset="0"/>
                <a:sym typeface="Calibri"/>
              </a:rPr>
              <a:t>Transmission</a:t>
            </a:r>
            <a:r>
              <a:rPr lang="zh-CN" altLang="en-US" sz="2000" dirty="0">
                <a:latin typeface="Times" pitchFamily="2" charset="0"/>
                <a:sym typeface="Calibri"/>
              </a:rPr>
              <a:t> 的概率发生吸收</a:t>
            </a:r>
            <a:endParaRPr lang="en-US" altLang="zh-CN" sz="2000" dirty="0">
              <a:latin typeface="Times" pitchFamily="2" charset="0"/>
              <a:sym typeface="Calibri"/>
            </a:endParaRPr>
          </a:p>
          <a:p>
            <a:pPr lvl="2"/>
            <a:r>
              <a:rPr lang="zh-CN" altLang="en-US" sz="2000" dirty="0">
                <a:latin typeface="Times" pitchFamily="2" charset="0"/>
                <a:sym typeface="Calibri"/>
              </a:rPr>
              <a:t>是否吸收看</a:t>
            </a:r>
            <a:r>
              <a:rPr lang="en-US" altLang="zh-CN" sz="2000" dirty="0">
                <a:latin typeface="Times" pitchFamily="2" charset="0"/>
                <a:sym typeface="Calibri"/>
              </a:rPr>
              <a:t> Rand(1)&lt;Efficiency</a:t>
            </a:r>
            <a:r>
              <a:rPr lang="zh-CN" altLang="en-US" sz="2000" dirty="0">
                <a:latin typeface="Times" pitchFamily="2" charset="0"/>
                <a:sym typeface="Calibri"/>
              </a:rPr>
              <a:t>的概率</a:t>
            </a:r>
            <a:endParaRPr lang="en-US" altLang="zh-CN" sz="2000" dirty="0">
              <a:latin typeface="Times" pitchFamily="2" charset="0"/>
              <a:sym typeface="Calibri"/>
            </a:endParaRPr>
          </a:p>
          <a:p>
            <a:pPr lvl="2"/>
            <a:r>
              <a:rPr lang="zh-CN" altLang="en-US" sz="2000" dirty="0">
                <a:latin typeface="Times" pitchFamily="2" charset="0"/>
                <a:sym typeface="Calibri"/>
              </a:rPr>
              <a:t>注意这里的吸收指的是</a:t>
            </a:r>
            <a:r>
              <a:rPr lang="en-US" altLang="zh-CN" sz="2000" dirty="0">
                <a:latin typeface="Times" pitchFamily="2" charset="0"/>
                <a:sym typeface="Calibri"/>
              </a:rPr>
              <a:t>step</a:t>
            </a:r>
            <a:r>
              <a:rPr lang="zh-CN" altLang="en-US" sz="2000" dirty="0">
                <a:latin typeface="Times" pitchFamily="2" charset="0"/>
                <a:sym typeface="Calibri"/>
              </a:rPr>
              <a:t>在这一点有沉积能量</a:t>
            </a:r>
            <a:endParaRPr lang="en-US" altLang="zh-CN" sz="2000" dirty="0">
              <a:latin typeface="Times" pitchFamily="2" charset="0"/>
              <a:sym typeface="Calibri"/>
            </a:endParaRPr>
          </a:p>
          <a:p>
            <a:pPr lvl="2"/>
            <a:r>
              <a:rPr lang="zh-CN" altLang="en-US" sz="2000" dirty="0">
                <a:latin typeface="Times" pitchFamily="2" charset="0"/>
                <a:sym typeface="Calibri"/>
              </a:rPr>
              <a:t>注意这里的没有吸收指的是这一点沉积能量为</a:t>
            </a:r>
            <a:r>
              <a:rPr lang="en-US" altLang="zh-CN" sz="2000" dirty="0">
                <a:latin typeface="Times" pitchFamily="2" charset="0"/>
                <a:sym typeface="Calibri"/>
              </a:rPr>
              <a:t>0</a:t>
            </a:r>
          </a:p>
          <a:p>
            <a:endParaRPr lang="en-US" altLang="zh-CN" sz="2000" dirty="0">
              <a:latin typeface="Times" pitchFamily="2" charset="0"/>
            </a:endParaRPr>
          </a:p>
          <a:p>
            <a:r>
              <a:rPr lang="zh-CN" altLang="en-US" sz="2000" dirty="0">
                <a:latin typeface="Times" pitchFamily="2" charset="0"/>
              </a:rPr>
              <a:t>参数范围要求：</a:t>
            </a:r>
            <a:endParaRPr lang="en-US" altLang="zh-CN" sz="2000" dirty="0">
              <a:latin typeface="Times" pitchFamily="2" charset="0"/>
            </a:endParaRPr>
          </a:p>
          <a:p>
            <a:pPr lvl="1"/>
            <a:r>
              <a:rPr lang="en-US" altLang="zh-CN" sz="2000" dirty="0">
                <a:latin typeface="Times" pitchFamily="2" charset="0"/>
              </a:rPr>
              <a:t>Reflectivity [0,1]</a:t>
            </a:r>
          </a:p>
          <a:p>
            <a:pPr lvl="1"/>
            <a:r>
              <a:rPr lang="en-US" altLang="zh-CN" sz="2000" dirty="0">
                <a:latin typeface="Times" pitchFamily="2" charset="0"/>
              </a:rPr>
              <a:t>Reflectivity +</a:t>
            </a:r>
            <a:r>
              <a:rPr lang="en-US" altLang="zh-CN" sz="2000" dirty="0">
                <a:latin typeface="Times" pitchFamily="2" charset="0"/>
                <a:sym typeface="Calibri"/>
              </a:rPr>
              <a:t>Transmission [0, 1]</a:t>
            </a:r>
          </a:p>
          <a:p>
            <a:pPr lvl="1"/>
            <a:r>
              <a:rPr lang="en-US" altLang="zh-CN" sz="2000" dirty="0">
                <a:latin typeface="Times" pitchFamily="2" charset="0"/>
                <a:sym typeface="Calibri"/>
              </a:rPr>
              <a:t>Efficiency [0, 1]</a:t>
            </a:r>
            <a:endParaRPr kumimoji="1" lang="en-US" altLang="zh-CN" sz="2000" dirty="0">
              <a:solidFill>
                <a:srgbClr val="FF0000"/>
              </a:solidFill>
              <a:latin typeface="Times" pitchFamily="2" charset="0"/>
            </a:endParaRPr>
          </a:p>
          <a:p>
            <a:endParaRPr kumimoji="1" lang="en-US" altLang="zh-CN" sz="2000" dirty="0">
              <a:latin typeface="Times" pitchFamily="2" charset="0"/>
            </a:endParaRPr>
          </a:p>
          <a:p>
            <a:endParaRPr kumimoji="1" lang="zh-CN" altLang="en-US" sz="2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781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A8F51-8DD1-5647-9D74-8C6DF43E4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" altLang="zh-CN" dirty="0" err="1"/>
              <a:t>dielectric_dielectric</a:t>
            </a:r>
            <a:r>
              <a:rPr kumimoji="1" lang="zh-CN" altLang="en-US" dirty="0"/>
              <a:t> ： </a:t>
            </a:r>
            <a:r>
              <a:rPr kumimoji="1" lang="en-US" altLang="zh-CN" dirty="0"/>
              <a:t>Polish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3790B-A3F6-154C-A43F-5B9B1ABE6B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7A9CB0-9567-2942-ABAE-C4253A1B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0" y="866096"/>
            <a:ext cx="8064500" cy="215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49B2C3-95EF-1441-B8BD-007DD1E3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49" y="3243654"/>
            <a:ext cx="4978400" cy="3556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9D03E6-D663-364D-9EDB-A1A84F4BD866}"/>
              </a:ext>
            </a:extLst>
          </p:cNvPr>
          <p:cNvSpPr txBox="1"/>
          <p:nvPr/>
        </p:nvSpPr>
        <p:spPr>
          <a:xfrm>
            <a:off x="3476846" y="5507665"/>
            <a:ext cx="3584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Air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F12D89-A0C7-9C45-AE28-E9480C101A96}"/>
              </a:ext>
            </a:extLst>
          </p:cNvPr>
          <p:cNvSpPr txBox="1"/>
          <p:nvPr/>
        </p:nvSpPr>
        <p:spPr>
          <a:xfrm>
            <a:off x="5245356" y="5507665"/>
            <a:ext cx="7287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Quartz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8299CE-0120-F848-9AB3-AE38A666BF67}"/>
              </a:ext>
            </a:extLst>
          </p:cNvPr>
          <p:cNvSpPr txBox="1"/>
          <p:nvPr/>
        </p:nvSpPr>
        <p:spPr>
          <a:xfrm>
            <a:off x="4409615" y="6430324"/>
            <a:ext cx="3584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Air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6297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A8F51-8DD1-5647-9D74-8C6DF43E4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" altLang="zh-CN" dirty="0" err="1"/>
              <a:t>dielectric_dielectric</a:t>
            </a:r>
            <a:r>
              <a:rPr kumimoji="1" lang="zh-CN" altLang="en-US" dirty="0"/>
              <a:t> ： </a:t>
            </a:r>
            <a:r>
              <a:rPr kumimoji="1" lang="en-US" altLang="zh-CN" dirty="0"/>
              <a:t>Polish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3790B-A3F6-154C-A43F-5B9B1ABE6B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0E522E-E2D4-D243-AE05-2BC59CB0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8" y="1639363"/>
            <a:ext cx="4217052" cy="26856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83ADEC4-0B3D-FC49-9F9A-10A123C926F2}"/>
              </a:ext>
            </a:extLst>
          </p:cNvPr>
          <p:cNvSpPr txBox="1"/>
          <p:nvPr/>
        </p:nvSpPr>
        <p:spPr>
          <a:xfrm>
            <a:off x="850605" y="4590426"/>
            <a:ext cx="201593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Ref=0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Trs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=1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Eff=0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界面全部透射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873D1A-EB28-784D-AB8B-6059FE71A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310" y="1639363"/>
            <a:ext cx="3964020" cy="26916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521FCB-0B09-9F45-8633-D5A9007BA1CB}"/>
              </a:ext>
            </a:extLst>
          </p:cNvPr>
          <p:cNvSpPr txBox="1"/>
          <p:nvPr/>
        </p:nvSpPr>
        <p:spPr>
          <a:xfrm>
            <a:off x="5268786" y="4630213"/>
            <a:ext cx="320536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Ref=0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Trs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=0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Eff=*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界面全部吸收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区别只有这一点是否沉积能量</a:t>
            </a:r>
          </a:p>
        </p:txBody>
      </p:sp>
    </p:spTree>
    <p:extLst>
      <p:ext uri="{BB962C8B-B14F-4D97-AF65-F5344CB8AC3E}">
        <p14:creationId xmlns:p14="http://schemas.microsoft.com/office/powerpoint/2010/main" val="28014636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884BD-B9E8-7B4B-A161-7A6D49BC0B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587285" cy="584775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 err="1"/>
              <a:t>glisur</a:t>
            </a:r>
            <a:r>
              <a:rPr kumimoji="1" lang="zh-CN" altLang="en-US" dirty="0"/>
              <a:t> </a:t>
            </a:r>
            <a:r>
              <a:rPr kumimoji="1" lang="en-US" altLang="zh-CN" dirty="0"/>
              <a:t>**front**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B6C56B-FC5B-AD4B-A8C8-0107B387A8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6EE4A1-223E-B847-96B7-92F447D5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24" y="271998"/>
            <a:ext cx="2466021" cy="32618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C322F5-638B-F34C-8E7E-69575EDD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90" y="3647090"/>
            <a:ext cx="2446355" cy="31058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1C3FEDD-570F-574C-BD4F-C553539F735C}"/>
              </a:ext>
            </a:extLst>
          </p:cNvPr>
          <p:cNvSpPr txBox="1"/>
          <p:nvPr/>
        </p:nvSpPr>
        <p:spPr>
          <a:xfrm>
            <a:off x="1029853" y="3323925"/>
            <a:ext cx="393793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Transmittance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和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Efficiency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控制界面的透射和吸收</a:t>
            </a:r>
            <a:endParaRPr lang="en-US" altLang="zh-CN" dirty="0"/>
          </a:p>
          <a:p>
            <a:pPr algn="ctr"/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对</a:t>
            </a:r>
            <a:r>
              <a:rPr lang="en-US" altLang="zh-CN" dirty="0"/>
              <a:t>polished</a:t>
            </a:r>
            <a:r>
              <a:rPr lang="zh-CN" altLang="en-US" dirty="0"/>
              <a:t> </a:t>
            </a:r>
            <a:r>
              <a:rPr lang="en-US" altLang="zh-CN" dirty="0" err="1"/>
              <a:t>polishedfrontpainted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ground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" altLang="zh-CN" dirty="0" err="1"/>
              <a:t>groundfrontpainted</a:t>
            </a:r>
            <a:r>
              <a:rPr lang="zh-CN" altLang="en-US" dirty="0"/>
              <a:t> 四种都一样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281A742-D646-F446-A243-4F6A206B1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97" y="1533293"/>
            <a:ext cx="5648499" cy="15631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52A2C3-1F50-E247-B1C4-E0499D7E7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9" y="4751777"/>
            <a:ext cx="5701374" cy="15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843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884BD-B9E8-7B4B-A161-7A6D49BC0B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587285" cy="584775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 err="1"/>
              <a:t>glisur</a:t>
            </a:r>
            <a:r>
              <a:rPr kumimoji="1" lang="zh-CN" altLang="en-US" dirty="0"/>
              <a:t> </a:t>
            </a:r>
            <a:r>
              <a:rPr kumimoji="1" lang="en-US" altLang="zh-CN" dirty="0"/>
              <a:t>**back**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B6C56B-FC5B-AD4B-A8C8-0107B387A8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C322F5-638B-F34C-8E7E-69575EDD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08" y="3812639"/>
            <a:ext cx="2204193" cy="27983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1C3FEDD-570F-574C-BD4F-C553539F735C}"/>
              </a:ext>
            </a:extLst>
          </p:cNvPr>
          <p:cNvSpPr txBox="1"/>
          <p:nvPr/>
        </p:nvSpPr>
        <p:spPr>
          <a:xfrm>
            <a:off x="891195" y="3323925"/>
            <a:ext cx="42152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zh-CN" altLang="en-US" dirty="0"/>
              <a:t>对 </a:t>
            </a:r>
            <a:r>
              <a:rPr lang="en" altLang="zh-CN" dirty="0" err="1"/>
              <a:t>polishedbackpainted</a:t>
            </a:r>
            <a:r>
              <a:rPr lang="zh-CN" altLang="en-US" dirty="0"/>
              <a:t> </a:t>
            </a:r>
            <a:r>
              <a:rPr lang="en" altLang="zh-CN" dirty="0" err="1"/>
              <a:t>groundbackpainted</a:t>
            </a:r>
            <a:endParaRPr lang="en" altLang="zh-CN" dirty="0"/>
          </a:p>
          <a:p>
            <a:pPr algn="ctr"/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没法透射，都是在界面吸收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281A742-D646-F446-A243-4F6A206B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7" y="1533293"/>
            <a:ext cx="5648499" cy="15631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52A2C3-1F50-E247-B1C4-E0499D7E7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97" y="4441014"/>
            <a:ext cx="5701374" cy="151795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31FD986-BBAD-FE4F-B472-D688F6080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608" y="447580"/>
            <a:ext cx="2096917" cy="3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915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A8F51-8DD1-5647-9D74-8C6DF43E4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9132988" cy="584775"/>
          </a:xfrm>
        </p:spPr>
        <p:txBody>
          <a:bodyPr/>
          <a:lstStyle/>
          <a:p>
            <a:r>
              <a:rPr kumimoji="1" lang="zh-CN" altLang="en-US" dirty="0"/>
              <a:t>参数介绍 </a:t>
            </a:r>
            <a:r>
              <a:rPr lang="en-US" altLang="zh-CN" dirty="0"/>
              <a:t>SURFACEROUGHNESS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3790B-A3F6-154C-A43F-5B9B1ABE6B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0473A4-2C6A-BF4B-B1BE-983E87C0B0A4}"/>
              </a:ext>
            </a:extLst>
          </p:cNvPr>
          <p:cNvSpPr txBox="1"/>
          <p:nvPr/>
        </p:nvSpPr>
        <p:spPr>
          <a:xfrm>
            <a:off x="526690" y="892171"/>
            <a:ext cx="803783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zh-CN" altLang="en-US" dirty="0">
                <a:solidFill>
                  <a:srgbClr val="FF0000"/>
                </a:solidFill>
              </a:rPr>
              <a:t>表示界面粗糙度的量，默认为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，不发生漫反射。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只有在从折射率高到折射率低的界面才起作用。</a:t>
            </a:r>
            <a:endParaRPr lang="en-US" altLang="zh-CN" dirty="0"/>
          </a:p>
          <a:p>
            <a:r>
              <a:rPr lang="en-US" altLang="zh-CN" dirty="0"/>
              <a:t>Rand(1)&gt;A</a:t>
            </a:r>
            <a:r>
              <a:rPr lang="zh-CN" altLang="en-US" dirty="0"/>
              <a:t> 就发生</a:t>
            </a:r>
            <a:r>
              <a:rPr lang="en-US" altLang="zh-CN" dirty="0"/>
              <a:t>Lambertian</a:t>
            </a:r>
            <a:r>
              <a:rPr lang="zh-CN" altLang="en-US" dirty="0"/>
              <a:t>漫反射</a:t>
            </a:r>
            <a:r>
              <a:rPr lang="en-US" altLang="zh-CN" dirty="0"/>
              <a:t>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4AA3DAE7-59D8-E94F-B461-55F0B8B4AD9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3689" y="2218699"/>
            <a:ext cx="8686421" cy="4639301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latin typeface="Times" pitchFamily="2" charset="0"/>
              </a:rPr>
              <a:t>可以看到，</a:t>
            </a:r>
            <a:r>
              <a:rPr kumimoji="1" lang="en-US" altLang="zh-CN" sz="2000" dirty="0">
                <a:latin typeface="Times" pitchFamily="2" charset="0"/>
              </a:rPr>
              <a:t>R</a:t>
            </a:r>
            <a:r>
              <a:rPr kumimoji="1" lang="zh-CN" altLang="en-US" sz="2000" dirty="0">
                <a:latin typeface="Times" pitchFamily="2" charset="0"/>
              </a:rPr>
              <a:t>的变化范围就在</a:t>
            </a:r>
            <a:r>
              <a:rPr kumimoji="1" lang="en-US" altLang="zh-CN" sz="2000" dirty="0">
                <a:latin typeface="Times" pitchFamily="2" charset="0"/>
              </a:rPr>
              <a:t>0~0.0001(100nm)</a:t>
            </a:r>
            <a:r>
              <a:rPr kumimoji="1" lang="zh-CN" altLang="en-US" sz="2000" dirty="0">
                <a:latin typeface="Times" pitchFamily="2" charset="0"/>
              </a:rPr>
              <a:t>左右。更大的时候就一定发生漫反射了。</a:t>
            </a:r>
            <a:endParaRPr kumimoji="1" lang="en-US" altLang="zh-CN" sz="2000" dirty="0">
              <a:latin typeface="Times" pitchFamily="2" charset="0"/>
            </a:endParaRPr>
          </a:p>
          <a:p>
            <a:endParaRPr kumimoji="1" lang="zh-CN" altLang="en-US" sz="2000" dirty="0">
              <a:latin typeface="Times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BDD942-B5D2-F74A-B43A-B0E07099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94" y="901100"/>
            <a:ext cx="2598388" cy="2956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9E7516-9BA6-B240-A09E-7033A95E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59" y="3046725"/>
            <a:ext cx="6113587" cy="36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315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A8F51-8DD1-5647-9D74-8C6DF43E4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9132988" cy="584775"/>
          </a:xfrm>
        </p:spPr>
        <p:txBody>
          <a:bodyPr/>
          <a:lstStyle/>
          <a:p>
            <a:r>
              <a:rPr kumimoji="1" lang="en" altLang="zh-CN" dirty="0" err="1"/>
              <a:t>dielectric_dielectric</a:t>
            </a:r>
            <a:r>
              <a:rPr kumimoji="1" lang="zh-CN" altLang="en-US" dirty="0"/>
              <a:t> ： </a:t>
            </a:r>
            <a:r>
              <a:rPr kumimoji="1" lang="en-US" altLang="zh-CN" dirty="0"/>
              <a:t>Polish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3790B-A3F6-154C-A43F-5B9B1ABE6B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3431165-89C7-804B-AC35-61157548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71" y="2798343"/>
            <a:ext cx="5257800" cy="3327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2B2D0FF-513B-C643-8E44-8D3BE9B8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22" y="841238"/>
            <a:ext cx="6816213" cy="189818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B308C99-2F7A-DB40-AD15-2DCB8D580BFB}"/>
              </a:ext>
            </a:extLst>
          </p:cNvPr>
          <p:cNvSpPr txBox="1"/>
          <p:nvPr/>
        </p:nvSpPr>
        <p:spPr>
          <a:xfrm>
            <a:off x="5184338" y="5245490"/>
            <a:ext cx="3584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Air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878492D-E8B9-DC46-921E-9AD472CA0E26}"/>
              </a:ext>
            </a:extLst>
          </p:cNvPr>
          <p:cNvSpPr txBox="1"/>
          <p:nvPr/>
        </p:nvSpPr>
        <p:spPr>
          <a:xfrm>
            <a:off x="3267700" y="5245490"/>
            <a:ext cx="7287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Quartz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9231F0B-3952-C546-B0D6-8E3F5DCADBB6}"/>
              </a:ext>
            </a:extLst>
          </p:cNvPr>
          <p:cNvSpPr txBox="1"/>
          <p:nvPr/>
        </p:nvSpPr>
        <p:spPr>
          <a:xfrm>
            <a:off x="4303290" y="5783422"/>
            <a:ext cx="35842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Air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712905-89E1-224B-A04C-D690E3CE4285}"/>
              </a:ext>
            </a:extLst>
          </p:cNvPr>
          <p:cNvSpPr txBox="1"/>
          <p:nvPr/>
        </p:nvSpPr>
        <p:spPr>
          <a:xfrm>
            <a:off x="2679282" y="6165654"/>
            <a:ext cx="343940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折射率高到折射率低才起作用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Polished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的界面一样起作用</a:t>
            </a:r>
          </a:p>
        </p:txBody>
      </p:sp>
    </p:spTree>
    <p:extLst>
      <p:ext uri="{BB962C8B-B14F-4D97-AF65-F5344CB8AC3E}">
        <p14:creationId xmlns:p14="http://schemas.microsoft.com/office/powerpoint/2010/main" val="25269965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90F84-6212-EF4A-8C12-50D9CEC1B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482181" cy="1077218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 err="1"/>
              <a:t>glisur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polished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2C17B-16AF-FB42-92EE-6F1956573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BA1F99-E315-BE44-BEED-8CDAD729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147" y="155193"/>
            <a:ext cx="2464145" cy="3323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B85586-2936-DA4E-BC7F-8E75CCCD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92" y="3311197"/>
            <a:ext cx="2451100" cy="3683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4D5A7F-A28D-5A43-BD23-5167E5BDD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47" y="4635062"/>
            <a:ext cx="5844497" cy="15548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ADBAD6-3143-394D-ABB3-0A83820FCFCE}"/>
              </a:ext>
            </a:extLst>
          </p:cNvPr>
          <p:cNvSpPr txBox="1"/>
          <p:nvPr/>
        </p:nvSpPr>
        <p:spPr>
          <a:xfrm>
            <a:off x="1017326" y="3139591"/>
            <a:ext cx="421525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SurfaceRoughness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控制界面粗糙度</a:t>
            </a:r>
            <a:endParaRPr lang="en-US" altLang="zh-CN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对于</a:t>
            </a:r>
            <a:r>
              <a:rPr lang="en-US" altLang="zh-CN" dirty="0"/>
              <a:t>polished</a:t>
            </a:r>
            <a:r>
              <a:rPr lang="zh-CN" altLang="en-US" dirty="0"/>
              <a:t>来说，最下面三项不起作用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8D6120-E7EB-5F4C-AA14-7647327DD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60" y="1301827"/>
            <a:ext cx="5700986" cy="15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59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90F84-6212-EF4A-8C12-50D9CEC1B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482181" cy="1077218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 err="1"/>
              <a:t>glisur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polishedfrontpainted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2C17B-16AF-FB42-92EE-6F1956573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4D5A7F-A28D-5A43-BD23-5167E5BD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7" y="4635062"/>
            <a:ext cx="5844497" cy="15548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ADBAD6-3143-394D-ABB3-0A83820FCFCE}"/>
              </a:ext>
            </a:extLst>
          </p:cNvPr>
          <p:cNvSpPr txBox="1"/>
          <p:nvPr/>
        </p:nvSpPr>
        <p:spPr>
          <a:xfrm>
            <a:off x="1449337" y="3139591"/>
            <a:ext cx="335123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SurfaceRoughness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控制界面粗糙度</a:t>
            </a:r>
            <a:endParaRPr lang="en-US" altLang="zh-CN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最下面三项暂时也没看出起作用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93E219-5F45-4F47-8CEF-6780F002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0" y="1301827"/>
            <a:ext cx="5700986" cy="15886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E795F5-0D9C-5847-8AC4-08EA46384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119" y="0"/>
            <a:ext cx="2298700" cy="3644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4ABA57-A135-9E47-8E71-C9041F58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119" y="3164709"/>
            <a:ext cx="22987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77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FD1E2B-0D67-7348-A92E-E16C9170D83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2048" y="998235"/>
            <a:ext cx="9031952" cy="5501625"/>
          </a:xfrm>
        </p:spPr>
        <p:txBody>
          <a:bodyPr>
            <a:noAutofit/>
          </a:bodyPr>
          <a:lstStyle/>
          <a:p>
            <a:r>
              <a:rPr kumimoji="1" lang="zh-CN" altLang="en-US" sz="1800" dirty="0">
                <a:latin typeface="Times" pitchFamily="2" charset="0"/>
              </a:rPr>
              <a:t>对于两种介电材料之间完全光滑的简单情况，用户只需要提供是存储在 </a:t>
            </a:r>
            <a:r>
              <a:rPr kumimoji="1" lang="en" altLang="zh-CN" sz="1800" dirty="0">
                <a:latin typeface="Times" pitchFamily="2" charset="0"/>
              </a:rPr>
              <a:t>G4MaterialProperties </a:t>
            </a:r>
            <a:r>
              <a:rPr kumimoji="1" lang="zh-CN" altLang="en-US" sz="1800" dirty="0">
                <a:latin typeface="Times" pitchFamily="2" charset="0"/>
              </a:rPr>
              <a:t>表中的两种材料的折射率。</a:t>
            </a:r>
            <a:endParaRPr kumimoji="1" lang="en-US" altLang="zh-CN" sz="1800" dirty="0">
              <a:latin typeface="Times" pitchFamily="2" charset="0"/>
            </a:endParaRPr>
          </a:p>
          <a:p>
            <a:endParaRPr kumimoji="1" lang="en-US" altLang="zh-CN" sz="1800" dirty="0">
              <a:latin typeface="Times" pitchFamily="2" charset="0"/>
            </a:endParaRPr>
          </a:p>
          <a:p>
            <a:r>
              <a:rPr kumimoji="1" lang="zh-CN" altLang="en-US" sz="1800" dirty="0">
                <a:latin typeface="Times" pitchFamily="2" charset="0"/>
              </a:rPr>
              <a:t>在所有其他情况下，通过“</a:t>
            </a:r>
            <a:r>
              <a:rPr kumimoji="1" lang="en-US" altLang="zh-CN" sz="1800" dirty="0">
                <a:latin typeface="Times" pitchFamily="2" charset="0"/>
              </a:rPr>
              <a:t>surface</a:t>
            </a:r>
            <a:r>
              <a:rPr kumimoji="1" lang="zh-CN" altLang="en-US" sz="1800" dirty="0">
                <a:latin typeface="Times" pitchFamily="2" charset="0"/>
              </a:rPr>
              <a:t>”来设计光学边界过程，分为两种情况。</a:t>
            </a:r>
            <a:endParaRPr kumimoji="1" lang="en-US" altLang="zh-CN" sz="1800" dirty="0">
              <a:latin typeface="Times" pitchFamily="2" charset="0"/>
            </a:endParaRPr>
          </a:p>
          <a:p>
            <a:pPr lvl="1"/>
            <a:r>
              <a:rPr lang="en" altLang="zh-CN" sz="1800" i="1" dirty="0">
                <a:latin typeface="Times" pitchFamily="2" charset="0"/>
              </a:rPr>
              <a:t>border surface</a:t>
            </a:r>
            <a:r>
              <a:rPr lang="en-US" altLang="zh-CN" sz="1800" i="1" dirty="0">
                <a:latin typeface="Times" pitchFamily="2" charset="0"/>
              </a:rPr>
              <a:t>: </a:t>
            </a:r>
          </a:p>
          <a:p>
            <a:pPr lvl="2"/>
            <a:r>
              <a:rPr kumimoji="1" lang="zh-CN" altLang="en-US" sz="1800" dirty="0">
                <a:latin typeface="Times" pitchFamily="2" charset="0"/>
              </a:rPr>
              <a:t>两个</a:t>
            </a:r>
            <a:r>
              <a:rPr kumimoji="1" lang="en-US" altLang="zh-CN" sz="1800" dirty="0">
                <a:latin typeface="Times" pitchFamily="2" charset="0"/>
              </a:rPr>
              <a:t>Physical</a:t>
            </a:r>
            <a:r>
              <a:rPr kumimoji="1" lang="zh-CN" altLang="en-US" sz="1800" dirty="0">
                <a:latin typeface="Times" pitchFamily="2" charset="0"/>
              </a:rPr>
              <a:t> </a:t>
            </a:r>
            <a:r>
              <a:rPr kumimoji="1" lang="en-US" altLang="zh-CN" sz="1800" dirty="0">
                <a:latin typeface="Times" pitchFamily="2" charset="0"/>
              </a:rPr>
              <a:t>Volumes</a:t>
            </a:r>
            <a:r>
              <a:rPr kumimoji="1" lang="zh-CN" altLang="en-US" sz="1800" dirty="0">
                <a:latin typeface="Times" pitchFamily="2" charset="0"/>
              </a:rPr>
              <a:t>的交界面。</a:t>
            </a:r>
            <a:endParaRPr kumimoji="1" lang="en-US" altLang="zh-CN" sz="1800" dirty="0">
              <a:latin typeface="Times" pitchFamily="2" charset="0"/>
            </a:endParaRPr>
          </a:p>
          <a:p>
            <a:pPr lvl="1"/>
            <a:r>
              <a:rPr lang="en" altLang="zh-CN" sz="1800" i="1" dirty="0">
                <a:latin typeface="Times" pitchFamily="2" charset="0"/>
              </a:rPr>
              <a:t>skin surface: </a:t>
            </a:r>
            <a:endParaRPr kumimoji="1" lang="en-US" altLang="zh-CN" sz="1800" dirty="0">
              <a:latin typeface="Times" pitchFamily="2" charset="0"/>
            </a:endParaRPr>
          </a:p>
          <a:p>
            <a:pPr lvl="2"/>
            <a:r>
              <a:rPr kumimoji="1" lang="zh-CN" altLang="en-US" sz="1800" dirty="0">
                <a:latin typeface="Times" pitchFamily="2" charset="0"/>
              </a:rPr>
              <a:t>一个</a:t>
            </a:r>
            <a:r>
              <a:rPr kumimoji="1" lang="en-US" altLang="zh-CN" sz="1800" dirty="0">
                <a:latin typeface="Times" pitchFamily="2" charset="0"/>
              </a:rPr>
              <a:t>volume</a:t>
            </a:r>
            <a:r>
              <a:rPr kumimoji="1" lang="zh-CN" altLang="en-US" sz="1800" dirty="0">
                <a:latin typeface="Times" pitchFamily="2" charset="0"/>
              </a:rPr>
              <a:t>外表面镀上反射膜，可放置在不同地方</a:t>
            </a:r>
            <a:endParaRPr kumimoji="1" lang="en-US" altLang="zh-CN" sz="1800" dirty="0">
              <a:latin typeface="Times" pitchFamily="2" charset="0"/>
            </a:endParaRPr>
          </a:p>
          <a:p>
            <a:pPr lvl="2"/>
            <a:r>
              <a:rPr kumimoji="1" lang="zh-CN" altLang="en-US" sz="1800" dirty="0">
                <a:latin typeface="Times" pitchFamily="2" charset="0"/>
              </a:rPr>
              <a:t>这个</a:t>
            </a:r>
            <a:r>
              <a:rPr kumimoji="1" lang="en-US" altLang="zh-CN" sz="1800" dirty="0">
                <a:latin typeface="Times" pitchFamily="2" charset="0"/>
              </a:rPr>
              <a:t>volume</a:t>
            </a:r>
            <a:r>
              <a:rPr kumimoji="1" lang="zh-CN" altLang="en-US" sz="1800" dirty="0">
                <a:latin typeface="Times" pitchFamily="2" charset="0"/>
              </a:rPr>
              <a:t>的所有表面只能具有一个光学属性。</a:t>
            </a:r>
            <a:endParaRPr kumimoji="1" lang="en-US" altLang="zh-CN" sz="1800" dirty="0">
              <a:latin typeface="Times" pitchFamily="2" charset="0"/>
            </a:endParaRPr>
          </a:p>
          <a:p>
            <a:r>
              <a:rPr kumimoji="1" lang="zh-CN" altLang="en-US" sz="1800" dirty="0">
                <a:latin typeface="Times" pitchFamily="2" charset="0"/>
              </a:rPr>
              <a:t>上面两种</a:t>
            </a:r>
            <a:r>
              <a:rPr kumimoji="1" lang="en-US" altLang="zh-CN" sz="1800" dirty="0">
                <a:latin typeface="Times" pitchFamily="2" charset="0"/>
              </a:rPr>
              <a:t>surface</a:t>
            </a:r>
            <a:r>
              <a:rPr kumimoji="1" lang="zh-CN" altLang="en-US" sz="1800" dirty="0">
                <a:latin typeface="Times" pitchFamily="2" charset="0"/>
              </a:rPr>
              <a:t>根据需要定义，可以混用。</a:t>
            </a:r>
            <a:endParaRPr kumimoji="1" lang="en-US" altLang="zh-CN" sz="1800" dirty="0">
              <a:latin typeface="Times" pitchFamily="2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Surface</a:t>
            </a:r>
            <a:r>
              <a:rPr kumimoji="1" lang="zh-CN" altLang="en-US" dirty="0"/>
              <a:t>定义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73217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90F84-6212-EF4A-8C12-50D9CEC1B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482181" cy="584775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 err="1"/>
              <a:t>glisur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2C17B-16AF-FB42-92EE-6F1956573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4D5A7F-A28D-5A43-BD23-5167E5BD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7" y="4635062"/>
            <a:ext cx="5844497" cy="15548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ADBAD6-3143-394D-ABB3-0A83820FCFCE}"/>
              </a:ext>
            </a:extLst>
          </p:cNvPr>
          <p:cNvSpPr txBox="1"/>
          <p:nvPr/>
        </p:nvSpPr>
        <p:spPr>
          <a:xfrm>
            <a:off x="2219580" y="3139591"/>
            <a:ext cx="18107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SurfaceRoughness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控制界面粗糙度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93E219-5F45-4F47-8CEF-6780F002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0" y="1301827"/>
            <a:ext cx="5700986" cy="15886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807CA-5DB6-8946-B289-1EA50BA97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192" y="155193"/>
            <a:ext cx="2349500" cy="3581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5A0BFD-D338-E24D-A201-B4A8CBD9E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192" y="3472248"/>
            <a:ext cx="2288627" cy="33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023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90F84-6212-EF4A-8C12-50D9CEC1B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482181" cy="584775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/>
              <a:t>unified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2C17B-16AF-FB42-92EE-6F1956573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4D5A7F-A28D-5A43-BD23-5167E5BD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7" y="4635062"/>
            <a:ext cx="5844497" cy="15548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ADBAD6-3143-394D-ABB3-0A83820FCFCE}"/>
              </a:ext>
            </a:extLst>
          </p:cNvPr>
          <p:cNvSpPr txBox="1"/>
          <p:nvPr/>
        </p:nvSpPr>
        <p:spPr>
          <a:xfrm>
            <a:off x="2219580" y="3139591"/>
            <a:ext cx="18107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SurfaceRoughness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控制界面粗糙度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93E219-5F45-4F47-8CEF-6780F002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0" y="1301827"/>
            <a:ext cx="5700986" cy="15886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0715277-1A37-E74F-94A5-D50300F83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41" y="3428858"/>
            <a:ext cx="2184400" cy="34291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7F78FB-C454-D149-B49F-B7450B524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641" y="-3793"/>
            <a:ext cx="2184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29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90F84-6212-EF4A-8C12-50D9CEC1B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482181" cy="1077218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 err="1"/>
              <a:t>glisur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groundfrontpainted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2C17B-16AF-FB42-92EE-6F1956573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4D5A7F-A28D-5A43-BD23-5167E5BD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7" y="4635062"/>
            <a:ext cx="5844497" cy="15548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ADBAD6-3143-394D-ABB3-0A83820FCFCE}"/>
              </a:ext>
            </a:extLst>
          </p:cNvPr>
          <p:cNvSpPr txBox="1"/>
          <p:nvPr/>
        </p:nvSpPr>
        <p:spPr>
          <a:xfrm>
            <a:off x="2219580" y="3139591"/>
            <a:ext cx="18107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SurfaceRoughness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控制界面粗糙度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93E219-5F45-4F47-8CEF-6780F002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0" y="1301827"/>
            <a:ext cx="5700986" cy="15886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F0363D-442D-AE4A-A9CA-D082D148B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19" y="19855"/>
            <a:ext cx="2247900" cy="3581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295BCB-DCD8-8747-8F5B-760930F6F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769" y="3342802"/>
            <a:ext cx="2279650" cy="34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75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90F84-6212-EF4A-8C12-50D9CEC1B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482181" cy="1077218"/>
          </a:xfrm>
        </p:spPr>
        <p:txBody>
          <a:bodyPr/>
          <a:lstStyle/>
          <a:p>
            <a:r>
              <a:rPr kumimoji="1" lang="zh-CN" altLang="en-US" dirty="0"/>
              <a:t>参数影响 </a:t>
            </a:r>
            <a:r>
              <a:rPr kumimoji="1" lang="en" altLang="zh-CN" dirty="0"/>
              <a:t>unified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groundfrontpainted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di_di</a:t>
            </a:r>
            <a:r>
              <a:rPr kumimoji="1" lang="en-US" altLang="zh-CN" dirty="0"/>
              <a:t> 0.5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2C17B-16AF-FB42-92EE-6F1956573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4D5A7F-A28D-5A43-BD23-5167E5BD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7" y="4635062"/>
            <a:ext cx="5844497" cy="15548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ADBAD6-3143-394D-ABB3-0A83820FCFCE}"/>
              </a:ext>
            </a:extLst>
          </p:cNvPr>
          <p:cNvSpPr txBox="1"/>
          <p:nvPr/>
        </p:nvSpPr>
        <p:spPr>
          <a:xfrm>
            <a:off x="2219580" y="3139591"/>
            <a:ext cx="181075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SurfaceRoughness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控制界面粗糙度</a:t>
            </a:r>
            <a:endParaRPr lang="en-US" altLang="zh-CN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和</a:t>
            </a:r>
            <a:r>
              <a:rPr lang="en-US" altLang="zh-CN" dirty="0" err="1"/>
              <a:t>glisur</a:t>
            </a:r>
            <a:r>
              <a:rPr lang="zh-CN" altLang="en-US" dirty="0"/>
              <a:t>差不多</a:t>
            </a: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93E219-5F45-4F47-8CEF-6780F002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0" y="1301827"/>
            <a:ext cx="5700986" cy="15886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A1890F-AD30-9946-BE6F-C9094C28E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744" y="0"/>
            <a:ext cx="2171700" cy="3517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11C95E-33BC-2E4D-84D3-B15933A02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190" y="3481822"/>
            <a:ext cx="2163254" cy="33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43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A8F51-8DD1-5647-9D74-8C6DF43E4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9132988" cy="584775"/>
          </a:xfrm>
        </p:spPr>
        <p:txBody>
          <a:bodyPr/>
          <a:lstStyle/>
          <a:p>
            <a:r>
              <a:rPr kumimoji="1" lang="zh-CN" altLang="en-US" dirty="0"/>
              <a:t>参数介绍 </a:t>
            </a:r>
            <a:r>
              <a:rPr lang="en-US" altLang="zh-CN" sz="1400" dirty="0"/>
              <a:t>SPECULARLOBECONSTANT SPECULARSPIKECONSTANT BACKSCATTERCONSTANT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3790B-A3F6-154C-A43F-5B9B1ABE6B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0473A4-2C6A-BF4B-B1BE-983E87C0B0A4}"/>
              </a:ext>
            </a:extLst>
          </p:cNvPr>
          <p:cNvSpPr txBox="1"/>
          <p:nvPr/>
        </p:nvSpPr>
        <p:spPr>
          <a:xfrm>
            <a:off x="526690" y="1583274"/>
            <a:ext cx="803783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dirty="0"/>
              <a:t>Lobe Reflection :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按模型抽样一个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facet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来反射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altLang="zh-CN" dirty="0"/>
              <a:t>Spike Reflection </a:t>
            </a:r>
            <a:r>
              <a:rPr lang="zh-CN" altLang="en-US" dirty="0"/>
              <a:t>：按</a:t>
            </a:r>
            <a:r>
              <a:rPr lang="en-US" altLang="zh-CN" dirty="0" err="1"/>
              <a:t>geom</a:t>
            </a:r>
            <a:r>
              <a:rPr lang="zh-CN" altLang="en-US" dirty="0"/>
              <a:t>表面来反射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Back Scattering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：出射</a:t>
            </a:r>
            <a:r>
              <a:rPr lang="zh-CN" altLang="en-US" dirty="0"/>
              <a:t>方向等于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入射方向来反射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altLang="zh-CN" dirty="0"/>
              <a:t>Lambertian Reflection: </a:t>
            </a:r>
            <a:r>
              <a:rPr lang="zh-CN" altLang="en-US" dirty="0"/>
              <a:t>按</a:t>
            </a:r>
            <a:r>
              <a:rPr lang="en-US" altLang="zh-CN" dirty="0"/>
              <a:t>Lambertian</a:t>
            </a:r>
            <a:r>
              <a:rPr lang="zh-CN" altLang="en-US" dirty="0"/>
              <a:t>抽样一个</a:t>
            </a:r>
            <a:r>
              <a:rPr lang="en-US" altLang="zh-CN" dirty="0"/>
              <a:t>facet</a:t>
            </a:r>
            <a:r>
              <a:rPr lang="zh-CN" altLang="en-US" dirty="0"/>
              <a:t>来反射，漫反射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3BF00E28-2375-4C40-9BF6-DD1D7A96E06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2398" y="3398915"/>
            <a:ext cx="8686421" cy="1885468"/>
          </a:xfrm>
        </p:spPr>
        <p:txBody>
          <a:bodyPr>
            <a:normAutofit/>
          </a:bodyPr>
          <a:lstStyle/>
          <a:p>
            <a:r>
              <a:rPr kumimoji="1" lang="en-US" altLang="zh-CN" sz="2000" dirty="0">
                <a:latin typeface="Times" pitchFamily="2" charset="0"/>
              </a:rPr>
              <a:t>[0 </a:t>
            </a:r>
            <a:r>
              <a:rPr kumimoji="1" lang="zh-CN" altLang="en-US" sz="2000" dirty="0">
                <a:latin typeface="Times" pitchFamily="2" charset="0"/>
              </a:rPr>
              <a:t>～</a:t>
            </a:r>
            <a:r>
              <a:rPr kumimoji="1" lang="en-US" altLang="zh-CN" sz="2000" dirty="0">
                <a:latin typeface="Times" pitchFamily="2" charset="0"/>
              </a:rPr>
              <a:t> Spike]: Spike</a:t>
            </a:r>
          </a:p>
          <a:p>
            <a:r>
              <a:rPr kumimoji="1" lang="en-US" altLang="zh-CN" sz="2000" dirty="0">
                <a:latin typeface="Times" pitchFamily="2" charset="0"/>
              </a:rPr>
              <a:t>[Spike ~ </a:t>
            </a:r>
            <a:r>
              <a:rPr kumimoji="1" lang="en-US" altLang="zh-CN" sz="2000" dirty="0" err="1">
                <a:latin typeface="Times" pitchFamily="2" charset="0"/>
              </a:rPr>
              <a:t>Spike+Lobe</a:t>
            </a:r>
            <a:r>
              <a:rPr kumimoji="1" lang="en-US" altLang="zh-CN" sz="2000" dirty="0">
                <a:latin typeface="Times" pitchFamily="2" charset="0"/>
              </a:rPr>
              <a:t>]: Lobe</a:t>
            </a:r>
          </a:p>
          <a:p>
            <a:r>
              <a:rPr kumimoji="1" lang="en-US" altLang="zh-CN" sz="2000" dirty="0">
                <a:latin typeface="Times" pitchFamily="2" charset="0"/>
              </a:rPr>
              <a:t>[</a:t>
            </a:r>
            <a:r>
              <a:rPr kumimoji="1" lang="en-US" altLang="zh-CN" sz="2000" dirty="0" err="1">
                <a:latin typeface="Times" pitchFamily="2" charset="0"/>
              </a:rPr>
              <a:t>Spike+Lobe</a:t>
            </a:r>
            <a:r>
              <a:rPr kumimoji="1" lang="en-US" altLang="zh-CN" sz="2000" dirty="0">
                <a:latin typeface="Times" pitchFamily="2" charset="0"/>
              </a:rPr>
              <a:t> ~ </a:t>
            </a:r>
            <a:r>
              <a:rPr kumimoji="1" lang="en-US" altLang="zh-CN" sz="2000" dirty="0" err="1">
                <a:latin typeface="Times" pitchFamily="2" charset="0"/>
              </a:rPr>
              <a:t>Spike+Lobe+Back</a:t>
            </a:r>
            <a:r>
              <a:rPr kumimoji="1" lang="en-US" altLang="zh-CN" sz="2000" dirty="0">
                <a:latin typeface="Times" pitchFamily="2" charset="0"/>
              </a:rPr>
              <a:t>]: Back</a:t>
            </a:r>
          </a:p>
          <a:p>
            <a:r>
              <a:rPr kumimoji="1" lang="en-US" altLang="zh-CN" sz="2000" dirty="0">
                <a:latin typeface="Times" pitchFamily="2" charset="0"/>
              </a:rPr>
              <a:t>[</a:t>
            </a:r>
            <a:r>
              <a:rPr kumimoji="1" lang="en-US" altLang="zh-CN" sz="2000" dirty="0" err="1">
                <a:latin typeface="Times" pitchFamily="2" charset="0"/>
              </a:rPr>
              <a:t>Spik+Lobe+Back</a:t>
            </a:r>
            <a:r>
              <a:rPr kumimoji="1" lang="en-US" altLang="zh-CN" sz="2000" dirty="0">
                <a:latin typeface="Times" pitchFamily="2" charset="0"/>
              </a:rPr>
              <a:t> ~ 1]: Lambertian</a:t>
            </a:r>
            <a:endParaRPr kumimoji="1" lang="zh-CN" altLang="en-US" sz="2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6811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647912-A56D-2B48-AE98-17C760D2B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LUT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F1047-E42C-9A46-A9F0-4DE5E29AE6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5A620D-F158-2041-820A-6837DB6C3427}"/>
              </a:ext>
            </a:extLst>
          </p:cNvPr>
          <p:cNvSpPr/>
          <p:nvPr/>
        </p:nvSpPr>
        <p:spPr>
          <a:xfrm>
            <a:off x="672662" y="769620"/>
            <a:ext cx="80325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dirty="0"/>
          </a:p>
          <a:p>
            <a:r>
              <a:rPr lang="zh-CN" altLang="en-US" sz="1400" dirty="0"/>
              <a:t>   polishedlumirrorair,         // mechanically polished surface, with lumirror</a:t>
            </a:r>
          </a:p>
          <a:p>
            <a:r>
              <a:rPr lang="zh-CN" altLang="en-US" sz="1400" dirty="0"/>
              <a:t>   polishedlumirrorglue,        // mechanically polished surface, with lumirror &amp; meltmount</a:t>
            </a:r>
          </a:p>
          <a:p>
            <a:r>
              <a:rPr lang="zh-CN" altLang="en-US" sz="1400" dirty="0"/>
              <a:t>   polishedair,                 // mechanically polished surface</a:t>
            </a:r>
          </a:p>
          <a:p>
            <a:r>
              <a:rPr lang="zh-CN" altLang="en-US" sz="1400" dirty="0"/>
              <a:t>   polishedteflonair,           // mechanically polished surface, with teflon</a:t>
            </a:r>
          </a:p>
          <a:p>
            <a:r>
              <a:rPr lang="zh-CN" altLang="en-US" sz="1400" dirty="0"/>
              <a:t>   polishedtioair,              // mechanically polished surface, with tio paint</a:t>
            </a:r>
          </a:p>
          <a:p>
            <a:r>
              <a:rPr lang="zh-CN" altLang="en-US" sz="1400" dirty="0"/>
              <a:t>   polishedtyvekair,            // mechanically polished surface, with tyvek</a:t>
            </a:r>
          </a:p>
          <a:p>
            <a:r>
              <a:rPr lang="zh-CN" altLang="en-US" sz="1400" dirty="0"/>
              <a:t>   polishedvm2000air,           // mechanically polished surface, with esr film</a:t>
            </a:r>
          </a:p>
          <a:p>
            <a:r>
              <a:rPr lang="zh-CN" altLang="en-US" sz="1400" dirty="0"/>
              <a:t>   polishedvm2000glue,          // mechanically polished surface, with esr film &amp; meltmount</a:t>
            </a:r>
          </a:p>
          <a:p>
            <a:endParaRPr lang="zh-CN" altLang="en-US" sz="1400" dirty="0"/>
          </a:p>
          <a:p>
            <a:r>
              <a:rPr lang="zh-CN" altLang="en-US" sz="1400" dirty="0"/>
              <a:t>   etchedlumirrorair,           // chemically etched surface, with lumirror</a:t>
            </a:r>
          </a:p>
          <a:p>
            <a:r>
              <a:rPr lang="zh-CN" altLang="en-US" sz="1400" dirty="0"/>
              <a:t>   etchedlumirrorglue,          // chemically etched surface, with lumirror &amp; meltmount</a:t>
            </a:r>
          </a:p>
          <a:p>
            <a:r>
              <a:rPr lang="zh-CN" altLang="en-US" sz="1400" dirty="0"/>
              <a:t>   etchedair,                   // chemically etched surface</a:t>
            </a:r>
          </a:p>
          <a:p>
            <a:r>
              <a:rPr lang="zh-CN" altLang="en-US" sz="1400" dirty="0"/>
              <a:t>   etchedteflonair,             // chemically etched surface, with teflon</a:t>
            </a:r>
          </a:p>
          <a:p>
            <a:r>
              <a:rPr lang="zh-CN" altLang="en-US" sz="1400" dirty="0"/>
              <a:t>   etchedtioair,                // chemically etched surface, with tio paint</a:t>
            </a:r>
          </a:p>
          <a:p>
            <a:r>
              <a:rPr lang="zh-CN" altLang="en-US" sz="1400" dirty="0"/>
              <a:t>   etchedtyvekair,              // chemically etched surface, with tyvek</a:t>
            </a:r>
          </a:p>
          <a:p>
            <a:r>
              <a:rPr lang="zh-CN" altLang="en-US" sz="1400" dirty="0"/>
              <a:t>   etchedvm2000air,             // chemically etched surface, with esr film</a:t>
            </a:r>
          </a:p>
          <a:p>
            <a:r>
              <a:rPr lang="zh-CN" altLang="en-US" sz="1400" dirty="0"/>
              <a:t>   etchedvm2000glue,            // chemically etched surface, with esr film &amp; meltmount</a:t>
            </a:r>
          </a:p>
          <a:p>
            <a:endParaRPr lang="zh-CN" altLang="en-US" sz="1400" dirty="0"/>
          </a:p>
          <a:p>
            <a:r>
              <a:rPr lang="zh-CN" altLang="en-US" sz="1400" dirty="0"/>
              <a:t>   groundlumirrorair,           // rough-cut surface, with lumirror</a:t>
            </a:r>
          </a:p>
          <a:p>
            <a:r>
              <a:rPr lang="zh-CN" altLang="en-US" sz="1400" dirty="0"/>
              <a:t>   groundlumirrorglue,          // rough-cut surface, with lumirror &amp; meltmount</a:t>
            </a:r>
          </a:p>
          <a:p>
            <a:r>
              <a:rPr lang="zh-CN" altLang="en-US" sz="1400" dirty="0"/>
              <a:t>   groundair,                   // rough-cut surface</a:t>
            </a:r>
          </a:p>
          <a:p>
            <a:r>
              <a:rPr lang="zh-CN" altLang="en-US" sz="1400" dirty="0"/>
              <a:t>   groundteflonair,             // rough-cut surface, with teflon</a:t>
            </a:r>
          </a:p>
          <a:p>
            <a:r>
              <a:rPr lang="zh-CN" altLang="en-US" sz="1400" dirty="0"/>
              <a:t>   groundtioair,                // rough-cut surface, with tio paint</a:t>
            </a:r>
          </a:p>
          <a:p>
            <a:r>
              <a:rPr lang="zh-CN" altLang="en-US" sz="1400" dirty="0"/>
              <a:t>   groundtyvekair,              // rough-cut surface, with tyvek</a:t>
            </a:r>
          </a:p>
          <a:p>
            <a:r>
              <a:rPr lang="zh-CN" altLang="en-US" sz="1400" dirty="0"/>
              <a:t>   groundvm2000air,             // rough-cut surface, with esr film</a:t>
            </a:r>
          </a:p>
          <a:p>
            <a:r>
              <a:rPr lang="zh-CN" altLang="en-US" sz="1400" dirty="0"/>
              <a:t>   groundvm2000glue             // rough-cut surface, with esr film &amp; meltmount</a:t>
            </a:r>
          </a:p>
        </p:txBody>
      </p:sp>
    </p:spTree>
    <p:extLst>
      <p:ext uri="{BB962C8B-B14F-4D97-AF65-F5344CB8AC3E}">
        <p14:creationId xmlns:p14="http://schemas.microsoft.com/office/powerpoint/2010/main" val="37185272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88A78-C4F8-C144-AFB7-DC717C60A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LUT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3D4F4F-C8C5-E64C-B7F9-06686509A7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77F6349-8AE4-404A-987D-EDAAE44680E9}"/>
              </a:ext>
            </a:extLst>
          </p:cNvPr>
          <p:cNvGrpSpPr/>
          <p:nvPr/>
        </p:nvGrpSpPr>
        <p:grpSpPr>
          <a:xfrm>
            <a:off x="0" y="657515"/>
            <a:ext cx="2108200" cy="3479800"/>
            <a:chOff x="1132052" y="1315565"/>
            <a:chExt cx="2108200" cy="34798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79E5674-F94B-4E48-AB10-84058F42F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2052" y="1315565"/>
              <a:ext cx="2108200" cy="34798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ABB9500-9C02-8346-A450-CC47CD1EA17C}"/>
                </a:ext>
              </a:extLst>
            </p:cNvPr>
            <p:cNvSpPr/>
            <p:nvPr/>
          </p:nvSpPr>
          <p:spPr>
            <a:xfrm>
              <a:off x="1132052" y="1333223"/>
              <a:ext cx="2000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" altLang="zh-CN" dirty="0" err="1">
                  <a:solidFill>
                    <a:schemeClr val="bg1"/>
                  </a:solidFill>
                </a:rPr>
                <a:t>polishedlumirrorair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48F666C-5973-C847-9CC1-D400C7108F9E}"/>
              </a:ext>
            </a:extLst>
          </p:cNvPr>
          <p:cNvGrpSpPr/>
          <p:nvPr/>
        </p:nvGrpSpPr>
        <p:grpSpPr>
          <a:xfrm>
            <a:off x="2217477" y="675173"/>
            <a:ext cx="2156360" cy="3479800"/>
            <a:chOff x="5451803" y="1504434"/>
            <a:chExt cx="2156360" cy="34798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18C67F3-A8EA-7B4A-9A4A-060B3D609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1803" y="1504434"/>
              <a:ext cx="2108200" cy="34798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7DFE70-E98D-F240-9F6A-E32AF67C3CA4}"/>
                </a:ext>
              </a:extLst>
            </p:cNvPr>
            <p:cNvSpPr/>
            <p:nvPr/>
          </p:nvSpPr>
          <p:spPr>
            <a:xfrm>
              <a:off x="5451803" y="1522092"/>
              <a:ext cx="21563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polishedlumirrorglue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52BFABD-0620-0645-9245-DEC21CA35E14}"/>
              </a:ext>
            </a:extLst>
          </p:cNvPr>
          <p:cNvGrpSpPr/>
          <p:nvPr/>
        </p:nvGrpSpPr>
        <p:grpSpPr>
          <a:xfrm>
            <a:off x="4507225" y="682915"/>
            <a:ext cx="2146300" cy="3429000"/>
            <a:chOff x="5005977" y="998503"/>
            <a:chExt cx="2146300" cy="3429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2C141D6-CE8B-B84D-9AA9-843A131EC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5977" y="998503"/>
              <a:ext cx="2146300" cy="3429000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4F7D835-A5A9-AE4F-B4D2-E720A1DACBCA}"/>
                </a:ext>
              </a:extLst>
            </p:cNvPr>
            <p:cNvSpPr/>
            <p:nvPr/>
          </p:nvSpPr>
          <p:spPr>
            <a:xfrm>
              <a:off x="5282994" y="998503"/>
              <a:ext cx="1226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polishedair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52DD3C-C194-9C4F-A015-FAB03D9781AF}"/>
              </a:ext>
            </a:extLst>
          </p:cNvPr>
          <p:cNvGrpSpPr/>
          <p:nvPr/>
        </p:nvGrpSpPr>
        <p:grpSpPr>
          <a:xfrm>
            <a:off x="6744872" y="663865"/>
            <a:ext cx="2146300" cy="3467100"/>
            <a:chOff x="7261554" y="947703"/>
            <a:chExt cx="2146300" cy="346710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BC0F6FF-F45B-014F-AE7D-3D2F561A6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1554" y="947703"/>
              <a:ext cx="2146300" cy="3467100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1BFA30D-5ADA-2848-91DF-F5C5458FE3E1}"/>
                </a:ext>
              </a:extLst>
            </p:cNvPr>
            <p:cNvSpPr/>
            <p:nvPr/>
          </p:nvSpPr>
          <p:spPr>
            <a:xfrm>
              <a:off x="7443102" y="998503"/>
              <a:ext cx="1786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polishedteflonair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4A86C9-D703-694D-9D20-8007F6CDCEA1}"/>
              </a:ext>
            </a:extLst>
          </p:cNvPr>
          <p:cNvGrpSpPr/>
          <p:nvPr/>
        </p:nvGrpSpPr>
        <p:grpSpPr>
          <a:xfrm>
            <a:off x="0" y="4251653"/>
            <a:ext cx="2171700" cy="3441700"/>
            <a:chOff x="0" y="4251653"/>
            <a:chExt cx="2171700" cy="344170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F0D082F-2333-0846-91B8-6CF95912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51653"/>
              <a:ext cx="2171700" cy="3441700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2E69FE3-45FE-2E49-8F2A-0BDEEB9DE8EE}"/>
                </a:ext>
              </a:extLst>
            </p:cNvPr>
            <p:cNvSpPr/>
            <p:nvPr/>
          </p:nvSpPr>
          <p:spPr>
            <a:xfrm>
              <a:off x="346705" y="4371524"/>
              <a:ext cx="1478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polishedtioair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A9C49B-18A4-AF4D-B94B-59AC236DE5A7}"/>
              </a:ext>
            </a:extLst>
          </p:cNvPr>
          <p:cNvGrpSpPr/>
          <p:nvPr/>
        </p:nvGrpSpPr>
        <p:grpSpPr>
          <a:xfrm>
            <a:off x="2217477" y="4251653"/>
            <a:ext cx="2184400" cy="3517900"/>
            <a:chOff x="3479800" y="1670050"/>
            <a:chExt cx="2184400" cy="351790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B0329CD6-FD67-304D-B503-BCE842D0A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9800" y="1670050"/>
              <a:ext cx="2184400" cy="351790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DB6ACBD-A26C-1A44-889C-A19A2EC2A660}"/>
                </a:ext>
              </a:extLst>
            </p:cNvPr>
            <p:cNvSpPr/>
            <p:nvPr/>
          </p:nvSpPr>
          <p:spPr>
            <a:xfrm>
              <a:off x="3674785" y="1807579"/>
              <a:ext cx="17315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polishedtyvekair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D5568D4-4F9A-9247-A8B7-13123F3C17A2}"/>
              </a:ext>
            </a:extLst>
          </p:cNvPr>
          <p:cNvGrpSpPr/>
          <p:nvPr/>
        </p:nvGrpSpPr>
        <p:grpSpPr>
          <a:xfrm>
            <a:off x="4507225" y="4251653"/>
            <a:ext cx="2120900" cy="3454400"/>
            <a:chOff x="4507225" y="4251653"/>
            <a:chExt cx="2120900" cy="345440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EF326D8-AA02-2C47-8289-59AECA7E8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07225" y="4251653"/>
              <a:ext cx="2120900" cy="3454400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1984C70-6DC5-1447-82D0-B2054D122A0B}"/>
                </a:ext>
              </a:extLst>
            </p:cNvPr>
            <p:cNvSpPr/>
            <p:nvPr/>
          </p:nvSpPr>
          <p:spPr>
            <a:xfrm>
              <a:off x="4547260" y="4389182"/>
              <a:ext cx="1983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polishedvm2000air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B83BE79-26C1-854A-A065-BB2046885799}"/>
              </a:ext>
            </a:extLst>
          </p:cNvPr>
          <p:cNvGrpSpPr/>
          <p:nvPr/>
        </p:nvGrpSpPr>
        <p:grpSpPr>
          <a:xfrm>
            <a:off x="6733473" y="4270703"/>
            <a:ext cx="2146637" cy="3479800"/>
            <a:chOff x="6733473" y="4270703"/>
            <a:chExt cx="2146637" cy="347980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B042E95-F6F0-7547-AC79-4F35B87A5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3473" y="4270703"/>
              <a:ext cx="2108200" cy="3479800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FD44CAE-270A-AB4D-8857-EB263110B679}"/>
                </a:ext>
              </a:extLst>
            </p:cNvPr>
            <p:cNvSpPr/>
            <p:nvPr/>
          </p:nvSpPr>
          <p:spPr>
            <a:xfrm>
              <a:off x="6741383" y="4389182"/>
              <a:ext cx="2138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polishedvm2000glue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29216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3742AF-19E1-6748-9DFF-19EF604DE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LUT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46BDF4-AF7A-5141-BB74-29186EE357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21081" y="6321184"/>
            <a:ext cx="518060" cy="358140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27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F21540-4DE6-1F40-A16D-40E431D0D320}"/>
              </a:ext>
            </a:extLst>
          </p:cNvPr>
          <p:cNvGrpSpPr/>
          <p:nvPr/>
        </p:nvGrpSpPr>
        <p:grpSpPr>
          <a:xfrm>
            <a:off x="202399" y="671787"/>
            <a:ext cx="2120900" cy="3454400"/>
            <a:chOff x="202398" y="850463"/>
            <a:chExt cx="2120900" cy="34544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A28854A-F234-F24F-B9E5-8B3AF1406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398" y="850463"/>
              <a:ext cx="2120900" cy="34544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83AA7E5-2602-A24C-A8B0-843A5A2F0783}"/>
                </a:ext>
              </a:extLst>
            </p:cNvPr>
            <p:cNvSpPr/>
            <p:nvPr/>
          </p:nvSpPr>
          <p:spPr>
            <a:xfrm>
              <a:off x="336953" y="850463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etchedlumirrorair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6B1F78A-4D85-D84A-8730-38773E540A4F}"/>
              </a:ext>
            </a:extLst>
          </p:cNvPr>
          <p:cNvGrpSpPr/>
          <p:nvPr/>
        </p:nvGrpSpPr>
        <p:grpSpPr>
          <a:xfrm>
            <a:off x="2457854" y="671787"/>
            <a:ext cx="2095500" cy="3429000"/>
            <a:chOff x="2457853" y="850463"/>
            <a:chExt cx="2095500" cy="3429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27ECB0A-672B-8B48-9339-19BC7436C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7853" y="850463"/>
              <a:ext cx="2095500" cy="3429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FAEFE12-75BC-E046-B846-6E75B850B75A}"/>
                </a:ext>
              </a:extLst>
            </p:cNvPr>
            <p:cNvSpPr/>
            <p:nvPr/>
          </p:nvSpPr>
          <p:spPr>
            <a:xfrm>
              <a:off x="2546072" y="850463"/>
              <a:ext cx="2007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etchedlumirrorglue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0C7398F-FC5E-C744-B01F-AF86989D7FE9}"/>
              </a:ext>
            </a:extLst>
          </p:cNvPr>
          <p:cNvGrpSpPr/>
          <p:nvPr/>
        </p:nvGrpSpPr>
        <p:grpSpPr>
          <a:xfrm>
            <a:off x="4641573" y="665437"/>
            <a:ext cx="2133600" cy="3441700"/>
            <a:chOff x="4641572" y="844113"/>
            <a:chExt cx="2133600" cy="34417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FC6EA2D-1910-6C46-961E-9866D235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1572" y="844113"/>
              <a:ext cx="2133600" cy="344170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462072F-5D56-3E4E-9971-C33565BD0327}"/>
                </a:ext>
              </a:extLst>
            </p:cNvPr>
            <p:cNvSpPr/>
            <p:nvPr/>
          </p:nvSpPr>
          <p:spPr>
            <a:xfrm>
              <a:off x="5052733" y="850463"/>
              <a:ext cx="1077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etchedair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6FFC6CC-F8C6-3140-B041-929A638DA983}"/>
              </a:ext>
            </a:extLst>
          </p:cNvPr>
          <p:cNvGrpSpPr/>
          <p:nvPr/>
        </p:nvGrpSpPr>
        <p:grpSpPr>
          <a:xfrm>
            <a:off x="6863392" y="659087"/>
            <a:ext cx="2120900" cy="3441700"/>
            <a:chOff x="6863391" y="837763"/>
            <a:chExt cx="2120900" cy="34417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C91B31C-C17D-824B-821A-2CE311763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3391" y="837763"/>
              <a:ext cx="2120900" cy="34417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E45D20A-8543-B045-ABFA-3009F20CBE2A}"/>
                </a:ext>
              </a:extLst>
            </p:cNvPr>
            <p:cNvSpPr/>
            <p:nvPr/>
          </p:nvSpPr>
          <p:spPr>
            <a:xfrm>
              <a:off x="7094044" y="850463"/>
              <a:ext cx="1636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etch</a:t>
              </a:r>
              <a:r>
                <a:rPr lang="zh-CN" altLang="en-US" dirty="0">
                  <a:solidFill>
                    <a:schemeClr val="bg1"/>
                  </a:solidFill>
                </a:rPr>
                <a:t>edteflonair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C002986-5F21-2A45-BB75-28E010D9FE42}"/>
              </a:ext>
            </a:extLst>
          </p:cNvPr>
          <p:cNvGrpSpPr/>
          <p:nvPr/>
        </p:nvGrpSpPr>
        <p:grpSpPr>
          <a:xfrm>
            <a:off x="202398" y="3916121"/>
            <a:ext cx="2120900" cy="3441700"/>
            <a:chOff x="202397" y="4415358"/>
            <a:chExt cx="2120900" cy="34417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B213443-1A0E-A64C-946C-2DB36057B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397" y="4415358"/>
              <a:ext cx="2120900" cy="344170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24B9416-A48C-7146-A2F4-63CE12AC07B0}"/>
                </a:ext>
              </a:extLst>
            </p:cNvPr>
            <p:cNvSpPr/>
            <p:nvPr/>
          </p:nvSpPr>
          <p:spPr>
            <a:xfrm>
              <a:off x="598242" y="4525853"/>
              <a:ext cx="1329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etchedtioair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ECD6EEB-E003-8045-8DF0-568BF7F0FC67}"/>
              </a:ext>
            </a:extLst>
          </p:cNvPr>
          <p:cNvGrpSpPr/>
          <p:nvPr/>
        </p:nvGrpSpPr>
        <p:grpSpPr>
          <a:xfrm>
            <a:off x="2407054" y="3916121"/>
            <a:ext cx="2146300" cy="3479800"/>
            <a:chOff x="2407053" y="4415358"/>
            <a:chExt cx="2146300" cy="347980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DB6874A-0E15-D342-949D-1E70CFF0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7053" y="4415358"/>
              <a:ext cx="2146300" cy="3479800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80E5CCB-923D-5040-8FCC-BA97DC137E7E}"/>
                </a:ext>
              </a:extLst>
            </p:cNvPr>
            <p:cNvSpPr/>
            <p:nvPr/>
          </p:nvSpPr>
          <p:spPr>
            <a:xfrm>
              <a:off x="2546072" y="4525853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etchedtyvekair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3F7CBDF-446B-C642-A241-0114CD6112EC}"/>
              </a:ext>
            </a:extLst>
          </p:cNvPr>
          <p:cNvGrpSpPr/>
          <p:nvPr/>
        </p:nvGrpSpPr>
        <p:grpSpPr>
          <a:xfrm>
            <a:off x="4637110" y="3941521"/>
            <a:ext cx="2146300" cy="3454400"/>
            <a:chOff x="4637109" y="4440758"/>
            <a:chExt cx="2146300" cy="34544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4DF7E15-7977-804E-8E70-4BD973BCA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7109" y="4440758"/>
              <a:ext cx="2146300" cy="34544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5F46489-7C27-4F49-8B87-89CBF33D93D4}"/>
                </a:ext>
              </a:extLst>
            </p:cNvPr>
            <p:cNvSpPr/>
            <p:nvPr/>
          </p:nvSpPr>
          <p:spPr>
            <a:xfrm>
              <a:off x="4791294" y="4551253"/>
              <a:ext cx="1834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etchedvm2000air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9712E3F-5829-974B-BA7C-0E63B2740B61}"/>
              </a:ext>
            </a:extLst>
          </p:cNvPr>
          <p:cNvGrpSpPr/>
          <p:nvPr/>
        </p:nvGrpSpPr>
        <p:grpSpPr>
          <a:xfrm>
            <a:off x="6876276" y="3966921"/>
            <a:ext cx="2146300" cy="3429000"/>
            <a:chOff x="6876275" y="4466158"/>
            <a:chExt cx="2146300" cy="3429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4FA2845-6562-AF48-83A1-6F88BB378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76275" y="4466158"/>
              <a:ext cx="2146300" cy="3429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02F73E4-4EAF-E149-A643-4A54D70838C4}"/>
                </a:ext>
              </a:extLst>
            </p:cNvPr>
            <p:cNvSpPr/>
            <p:nvPr/>
          </p:nvSpPr>
          <p:spPr>
            <a:xfrm>
              <a:off x="6992253" y="4551253"/>
              <a:ext cx="1989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etchedvm2000glue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13153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EEC8C6-C66A-E54F-8EAF-066843C95D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LUT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7BEB03-6C13-3749-895B-EB9C3AF178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28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87B636D-463F-F746-85B1-2FCE312E39EA}"/>
              </a:ext>
            </a:extLst>
          </p:cNvPr>
          <p:cNvGrpSpPr/>
          <p:nvPr/>
        </p:nvGrpSpPr>
        <p:grpSpPr>
          <a:xfrm>
            <a:off x="202398" y="739968"/>
            <a:ext cx="2146300" cy="3467100"/>
            <a:chOff x="202398" y="739968"/>
            <a:chExt cx="2146300" cy="34671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4E48A84-9688-1046-9D73-8497F729F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398" y="739968"/>
              <a:ext cx="2146300" cy="34671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0A144BB-1FB2-0E49-9C66-8B40B6112686}"/>
                </a:ext>
              </a:extLst>
            </p:cNvPr>
            <p:cNvSpPr/>
            <p:nvPr/>
          </p:nvSpPr>
          <p:spPr>
            <a:xfrm>
              <a:off x="336027" y="739968"/>
              <a:ext cx="1879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groundlumirrorair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2A85D3A-8B62-3145-B7E9-29F035282C71}"/>
              </a:ext>
            </a:extLst>
          </p:cNvPr>
          <p:cNvGrpSpPr/>
          <p:nvPr/>
        </p:nvGrpSpPr>
        <p:grpSpPr>
          <a:xfrm>
            <a:off x="2482327" y="714568"/>
            <a:ext cx="2133600" cy="3492500"/>
            <a:chOff x="2482327" y="714568"/>
            <a:chExt cx="2133600" cy="34925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AEE8D12-A4B8-2C4F-A3F5-4D543F62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327" y="714568"/>
              <a:ext cx="2133600" cy="34925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5176686-59D3-8C4C-A8F7-78579C64BB8C}"/>
                </a:ext>
              </a:extLst>
            </p:cNvPr>
            <p:cNvSpPr/>
            <p:nvPr/>
          </p:nvSpPr>
          <p:spPr>
            <a:xfrm>
              <a:off x="2482327" y="739968"/>
              <a:ext cx="20345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groundlumirrorglue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CF2DFF5-2439-FF40-925F-83F4C0FE0C60}"/>
              </a:ext>
            </a:extLst>
          </p:cNvPr>
          <p:cNvGrpSpPr/>
          <p:nvPr/>
        </p:nvGrpSpPr>
        <p:grpSpPr>
          <a:xfrm>
            <a:off x="4740931" y="790768"/>
            <a:ext cx="2146300" cy="3416300"/>
            <a:chOff x="4740931" y="790768"/>
            <a:chExt cx="2146300" cy="34163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E13CE4C-2B54-2E4F-AFC8-783D2311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931" y="790768"/>
              <a:ext cx="2146300" cy="341630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7105D73-AF2F-6246-A346-81446DE77FAB}"/>
                </a:ext>
              </a:extLst>
            </p:cNvPr>
            <p:cNvSpPr/>
            <p:nvPr/>
          </p:nvSpPr>
          <p:spPr>
            <a:xfrm>
              <a:off x="5186254" y="790768"/>
              <a:ext cx="1104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groundair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B981487-99F5-B247-B9F5-DB30706C5F44}"/>
              </a:ext>
            </a:extLst>
          </p:cNvPr>
          <p:cNvGrpSpPr/>
          <p:nvPr/>
        </p:nvGrpSpPr>
        <p:grpSpPr>
          <a:xfrm>
            <a:off x="7012235" y="790768"/>
            <a:ext cx="2108200" cy="3403600"/>
            <a:chOff x="7012235" y="790768"/>
            <a:chExt cx="2108200" cy="3403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AD84FEA-A473-9546-8716-B65B2D9A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2235" y="790768"/>
              <a:ext cx="2108200" cy="3403600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F718FDB-DF03-E44A-B38B-EE9E9F89129C}"/>
                </a:ext>
              </a:extLst>
            </p:cNvPr>
            <p:cNvSpPr/>
            <p:nvPr/>
          </p:nvSpPr>
          <p:spPr>
            <a:xfrm>
              <a:off x="7234216" y="790768"/>
              <a:ext cx="1664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groundteflonair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EAE96BD-C268-D344-9932-F5EC64350943}"/>
              </a:ext>
            </a:extLst>
          </p:cNvPr>
          <p:cNvGrpSpPr/>
          <p:nvPr/>
        </p:nvGrpSpPr>
        <p:grpSpPr>
          <a:xfrm>
            <a:off x="157947" y="4368974"/>
            <a:ext cx="2235200" cy="3581400"/>
            <a:chOff x="157947" y="4368974"/>
            <a:chExt cx="2235200" cy="358140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0CD58ED-55A6-0849-BADF-3A1D47CB6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947" y="4368974"/>
              <a:ext cx="2235200" cy="3581400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78A8E0D-86D6-5043-8E6B-B7FB25C10F70}"/>
                </a:ext>
              </a:extLst>
            </p:cNvPr>
            <p:cNvSpPr/>
            <p:nvPr/>
          </p:nvSpPr>
          <p:spPr>
            <a:xfrm>
              <a:off x="597316" y="4422511"/>
              <a:ext cx="1356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groundtioair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FCB6C81-E3C2-AB4B-BD0E-284EF0F3F7EC}"/>
              </a:ext>
            </a:extLst>
          </p:cNvPr>
          <p:cNvGrpSpPr/>
          <p:nvPr/>
        </p:nvGrpSpPr>
        <p:grpSpPr>
          <a:xfrm>
            <a:off x="2514077" y="4368974"/>
            <a:ext cx="2070100" cy="3390900"/>
            <a:chOff x="2514077" y="4368974"/>
            <a:chExt cx="2070100" cy="33909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14CF2E3-3D3F-834D-AE2C-BC50C0B14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077" y="4368974"/>
              <a:ext cx="2070100" cy="33909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D19112D-DE67-5C48-A56D-FF73B08D0585}"/>
                </a:ext>
              </a:extLst>
            </p:cNvPr>
            <p:cNvSpPr/>
            <p:nvPr/>
          </p:nvSpPr>
          <p:spPr>
            <a:xfrm>
              <a:off x="2744259" y="4422511"/>
              <a:ext cx="1609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groundtyvekair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620F60-B0C0-844B-9753-CEF686A9FECD}"/>
              </a:ext>
            </a:extLst>
          </p:cNvPr>
          <p:cNvGrpSpPr/>
          <p:nvPr/>
        </p:nvGrpSpPr>
        <p:grpSpPr>
          <a:xfrm>
            <a:off x="4734140" y="4384933"/>
            <a:ext cx="2108200" cy="3416300"/>
            <a:chOff x="4734140" y="4384933"/>
            <a:chExt cx="2108200" cy="34163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2718A19-945F-C449-84FF-CF29E124F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4140" y="4384933"/>
              <a:ext cx="2108200" cy="3416300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8631879-E6FB-BB46-8F9A-D82DB124B5B7}"/>
                </a:ext>
              </a:extLst>
            </p:cNvPr>
            <p:cNvSpPr/>
            <p:nvPr/>
          </p:nvSpPr>
          <p:spPr>
            <a:xfrm>
              <a:off x="4807945" y="4422511"/>
              <a:ext cx="18614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groundvm2000air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22EDF6D-1496-6C45-9A2F-3285676F37E8}"/>
              </a:ext>
            </a:extLst>
          </p:cNvPr>
          <p:cNvGrpSpPr/>
          <p:nvPr/>
        </p:nvGrpSpPr>
        <p:grpSpPr>
          <a:xfrm>
            <a:off x="7004131" y="4384933"/>
            <a:ext cx="2108200" cy="3454400"/>
            <a:chOff x="7004131" y="4384933"/>
            <a:chExt cx="2108200" cy="345440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B554CB-E020-A143-8B21-CAD0919AE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04131" y="4384933"/>
              <a:ext cx="2108200" cy="34544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C039E82-8D61-FD4F-A355-E993F2B1AB3A}"/>
                </a:ext>
              </a:extLst>
            </p:cNvPr>
            <p:cNvSpPr/>
            <p:nvPr/>
          </p:nvSpPr>
          <p:spPr>
            <a:xfrm>
              <a:off x="7095432" y="4422511"/>
              <a:ext cx="2016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groundvm2000glue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0514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surface</a:t>
            </a:r>
            <a:r>
              <a:rPr kumimoji="1" lang="zh-CN" altLang="en-US" dirty="0"/>
              <a:t>属性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78B95FD-98DA-D54A-BC0E-393CA9999D7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5980" y="1270273"/>
            <a:ext cx="8450157" cy="509899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 dirty="0">
                <a:latin typeface="Times" pitchFamily="2" charset="0"/>
              </a:rPr>
              <a:t>物理的</a:t>
            </a:r>
            <a:r>
              <a:rPr lang="en-US" altLang="zh-CN" sz="1600" dirty="0">
                <a:latin typeface="Times" pitchFamily="2" charset="0"/>
              </a:rPr>
              <a:t>surface</a:t>
            </a:r>
            <a:r>
              <a:rPr lang="zh-CN" altLang="en-US" sz="1600" dirty="0">
                <a:latin typeface="Times" pitchFamily="2" charset="0"/>
              </a:rPr>
              <a:t>还可以指定边界过程应使用哪个</a:t>
            </a:r>
            <a:r>
              <a:rPr lang="en-US" altLang="zh-CN" sz="1600" dirty="0">
                <a:latin typeface="Times" pitchFamily="2" charset="0"/>
              </a:rPr>
              <a:t>model</a:t>
            </a:r>
            <a:r>
              <a:rPr lang="zh-CN" altLang="en-US" sz="1600" dirty="0">
                <a:latin typeface="Times" pitchFamily="2" charset="0"/>
              </a:rPr>
              <a:t>模型来模拟与该</a:t>
            </a:r>
            <a:r>
              <a:rPr lang="en-US" altLang="zh-CN" sz="1600" dirty="0">
                <a:latin typeface="Times" pitchFamily="2" charset="0"/>
              </a:rPr>
              <a:t>surface</a:t>
            </a:r>
            <a:r>
              <a:rPr lang="zh-CN" altLang="en-US" sz="1600" dirty="0">
                <a:latin typeface="Times" pitchFamily="2" charset="0"/>
              </a:rPr>
              <a:t>的交互。</a:t>
            </a:r>
            <a:endParaRPr lang="en-US" altLang="zh-CN" sz="1600" dirty="0">
              <a:latin typeface="Times" pitchFamily="2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" pitchFamily="2" charset="0"/>
              </a:rPr>
              <a:t>此外，物理的</a:t>
            </a:r>
            <a:r>
              <a:rPr lang="en-US" altLang="zh-CN" sz="1600" dirty="0">
                <a:latin typeface="Times" pitchFamily="2" charset="0"/>
              </a:rPr>
              <a:t>surface</a:t>
            </a:r>
            <a:r>
              <a:rPr lang="zh-CN" altLang="en-US" sz="1600" dirty="0">
                <a:latin typeface="Times" pitchFamily="2" charset="0"/>
              </a:rPr>
              <a:t>可以具有全部自己的材质属性表。此表可以包含所有镜面常数与波长的关系。</a:t>
            </a:r>
            <a:endParaRPr lang="en-US" altLang="zh-CN" sz="1600" dirty="0">
              <a:latin typeface="Times" pitchFamily="2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" pitchFamily="2" charset="0"/>
              </a:rPr>
              <a:t>如果</a:t>
            </a:r>
            <a:r>
              <a:rPr lang="en-US" altLang="zh-CN" sz="1600" dirty="0">
                <a:latin typeface="Times" pitchFamily="2" charset="0"/>
              </a:rPr>
              <a:t>surface</a:t>
            </a:r>
            <a:r>
              <a:rPr lang="zh-CN" altLang="en-US" sz="1600" dirty="0">
                <a:latin typeface="Times" pitchFamily="2" charset="0"/>
              </a:rPr>
              <a:t>表面被涂黑或被包裹（但不是镀膜），此表可以包括薄层的折射率。这样可以模拟介质和</a:t>
            </a:r>
            <a:r>
              <a:rPr lang="en-US" altLang="zh-CN" sz="1600" dirty="0">
                <a:latin typeface="Times" pitchFamily="2" charset="0"/>
              </a:rPr>
              <a:t>surface</a:t>
            </a:r>
            <a:r>
              <a:rPr lang="zh-CN" altLang="en-US" sz="1600" dirty="0">
                <a:latin typeface="Times" pitchFamily="2" charset="0"/>
              </a:rPr>
              <a:t>层交界处之间的边界效果，以及在薄层远端的兰伯特反射。这可以在物理过程中完成模拟，而不需要调用 </a:t>
            </a:r>
            <a:r>
              <a:rPr lang="en" altLang="zh-CN" sz="1600" dirty="0">
                <a:latin typeface="Times" pitchFamily="2" charset="0"/>
              </a:rPr>
              <a:t>G4Navigator</a:t>
            </a:r>
            <a:r>
              <a:rPr lang="zh-CN" altLang="en-US" sz="1600" dirty="0">
                <a:latin typeface="Times" pitchFamily="2" charset="0"/>
              </a:rPr>
              <a:t>。</a:t>
            </a:r>
            <a:endParaRPr lang="en-US" altLang="zh-CN" sz="1600" dirty="0">
              <a:latin typeface="Times" pitchFamily="2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latin typeface="Times" pitchFamily="2" charset="0"/>
              </a:rPr>
              <a:t>表面光洁度属性（如抛光</a:t>
            </a:r>
            <a:r>
              <a:rPr lang="en-US" altLang="zh-CN" sz="1600" dirty="0">
                <a:latin typeface="Times" pitchFamily="2" charset="0"/>
              </a:rPr>
              <a:t>polished</a:t>
            </a:r>
            <a:r>
              <a:rPr lang="zh-CN" altLang="en-US" sz="1600" dirty="0">
                <a:latin typeface="Times" pitchFamily="2" charset="0"/>
              </a:rPr>
              <a:t>或</a:t>
            </a:r>
            <a:r>
              <a:rPr lang="en-US" altLang="zh-CN" sz="1600" dirty="0">
                <a:latin typeface="Times" pitchFamily="2" charset="0"/>
              </a:rPr>
              <a:t>ground</a:t>
            </a:r>
            <a:r>
              <a:rPr lang="zh-CN" altLang="en-US" sz="1600" dirty="0">
                <a:latin typeface="Times" pitchFamily="2" charset="0"/>
              </a:rPr>
              <a:t>和正面涂漆或背面涂漆）的组合列举了可模拟的不同情况。</a:t>
            </a:r>
          </a:p>
        </p:txBody>
      </p:sp>
    </p:spTree>
    <p:extLst>
      <p:ext uri="{BB962C8B-B14F-4D97-AF65-F5344CB8AC3E}">
        <p14:creationId xmlns:p14="http://schemas.microsoft.com/office/powerpoint/2010/main" val="28936284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lang="zh-CN" altLang="en-US" dirty="0"/>
              <a:t>代码实现</a:t>
            </a:r>
            <a:endParaRPr lang="en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78B95FD-98DA-D54A-BC0E-393CA9999D7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5980" y="945931"/>
            <a:ext cx="8450157" cy="5423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" altLang="zh-CN" dirty="0">
                <a:latin typeface="Times" pitchFamily="2" charset="0"/>
              </a:rPr>
              <a:t>G4LogicalSkinSurface</a:t>
            </a:r>
          </a:p>
          <a:p>
            <a:pPr>
              <a:lnSpc>
                <a:spcPct val="170000"/>
              </a:lnSpc>
            </a:pPr>
            <a:r>
              <a:rPr lang="en" altLang="zh-CN" dirty="0">
                <a:latin typeface="Times" pitchFamily="2" charset="0"/>
              </a:rPr>
              <a:t>G4LogicalBorderSurface</a:t>
            </a:r>
          </a:p>
          <a:p>
            <a:pPr>
              <a:lnSpc>
                <a:spcPct val="170000"/>
              </a:lnSpc>
            </a:pPr>
            <a:endParaRPr lang="zh-CN" altLang="en-US" sz="16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66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353C26-A343-3E43-9F00-21D17B027A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4656" y="1053253"/>
            <a:ext cx="7956171" cy="1952706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en-US" dirty="0">
                <a:latin typeface="Times" pitchFamily="2" charset="0"/>
              </a:rPr>
              <a:t>可设置一个</a:t>
            </a:r>
            <a:r>
              <a:rPr kumimoji="1" lang="en-US" altLang="zh-CN" dirty="0">
                <a:latin typeface="Times" pitchFamily="2" charset="0"/>
              </a:rPr>
              <a:t>Logical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Volume</a:t>
            </a:r>
            <a:r>
              <a:rPr kumimoji="1" lang="zh-CN" altLang="en-US" dirty="0">
                <a:latin typeface="Times" pitchFamily="2" charset="0"/>
              </a:rPr>
              <a:t>的</a:t>
            </a:r>
            <a:r>
              <a:rPr kumimoji="1" lang="en-US" altLang="zh-CN" dirty="0">
                <a:latin typeface="Times" pitchFamily="2" charset="0"/>
              </a:rPr>
              <a:t>surface</a:t>
            </a:r>
          </a:p>
          <a:p>
            <a:r>
              <a:rPr kumimoji="1" lang="zh-CN" altLang="en-US" dirty="0">
                <a:latin typeface="Times" pitchFamily="2" charset="0"/>
              </a:rPr>
              <a:t>可以把这个</a:t>
            </a:r>
            <a:r>
              <a:rPr kumimoji="1" lang="en-US" altLang="zh-CN" dirty="0">
                <a:latin typeface="Times" pitchFamily="2" charset="0"/>
              </a:rPr>
              <a:t>logical</a:t>
            </a:r>
            <a:r>
              <a:rPr kumimoji="1" lang="zh-CN" altLang="en-US" dirty="0">
                <a:latin typeface="Times" pitchFamily="2" charset="0"/>
              </a:rPr>
              <a:t>体放在多个地方（</a:t>
            </a:r>
            <a:r>
              <a:rPr kumimoji="1" lang="en-US" altLang="zh-CN" dirty="0">
                <a:latin typeface="Times" pitchFamily="2" charset="0"/>
              </a:rPr>
              <a:t>Physical Volume)</a:t>
            </a:r>
          </a:p>
          <a:p>
            <a:r>
              <a:rPr kumimoji="1" lang="zh-CN" altLang="en-US" dirty="0">
                <a:latin typeface="Times" pitchFamily="2" charset="0"/>
              </a:rPr>
              <a:t>所有这些</a:t>
            </a:r>
            <a:r>
              <a:rPr kumimoji="1" lang="en-US" altLang="zh-CN" dirty="0">
                <a:latin typeface="Times" pitchFamily="2" charset="0"/>
              </a:rPr>
              <a:t>Physical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Volume</a:t>
            </a:r>
            <a:r>
              <a:rPr kumimoji="1" lang="zh-CN" altLang="en-US" dirty="0">
                <a:latin typeface="Times" pitchFamily="2" charset="0"/>
              </a:rPr>
              <a:t>都具有这个</a:t>
            </a:r>
            <a:r>
              <a:rPr kumimoji="1" lang="en-US" altLang="zh-CN" dirty="0">
                <a:latin typeface="Times" pitchFamily="2" charset="0"/>
              </a:rPr>
              <a:t>Logical</a:t>
            </a:r>
            <a:r>
              <a:rPr kumimoji="1" lang="zh-CN" altLang="en-US" dirty="0">
                <a:latin typeface="Times" pitchFamily="2" charset="0"/>
              </a:rPr>
              <a:t>设置的</a:t>
            </a:r>
            <a:r>
              <a:rPr kumimoji="1" lang="en-US" altLang="zh-CN" dirty="0">
                <a:latin typeface="Times" pitchFamily="2" charset="0"/>
              </a:rPr>
              <a:t>surface</a:t>
            </a:r>
            <a:r>
              <a:rPr kumimoji="1" lang="zh-CN" altLang="en-US" dirty="0">
                <a:latin typeface="Times" pitchFamily="2" charset="0"/>
              </a:rPr>
              <a:t>属性。</a:t>
            </a:r>
            <a:endParaRPr kumimoji="1" lang="en-US" altLang="zh-CN" dirty="0">
              <a:latin typeface="Times" pitchFamily="2" charset="0"/>
            </a:endParaRPr>
          </a:p>
          <a:p>
            <a:r>
              <a:rPr kumimoji="1" lang="zh-CN" altLang="en-US" dirty="0">
                <a:latin typeface="Times" pitchFamily="2" charset="0"/>
              </a:rPr>
              <a:t>这里设置了</a:t>
            </a:r>
            <a:r>
              <a:rPr kumimoji="1" lang="en-US" altLang="zh-CN" dirty="0">
                <a:latin typeface="Times" pitchFamily="2" charset="0"/>
              </a:rPr>
              <a:t>skin</a:t>
            </a:r>
            <a:r>
              <a:rPr kumimoji="1" lang="zh-CN" altLang="en-US" dirty="0">
                <a:latin typeface="Times" pitchFamily="2" charset="0"/>
              </a:rPr>
              <a:t>是反射，可以看到每个面都有反射了。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CBDA52-2A45-204C-B264-6CED39ED9D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lang="en" altLang="zh-CN" dirty="0"/>
              <a:t>G4LogicalSkinSurface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F57AC6-EA5D-C64E-94DC-CC4FA6A98C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5892B9-16F3-6641-969F-CCD95D3E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44" y="3103308"/>
            <a:ext cx="4691993" cy="35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22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lang="en" altLang="zh-CN" dirty="0"/>
              <a:t>G4LogicalBorderSurface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4B2CE2E-B753-F743-95F0-D0326D0221F4}"/>
              </a:ext>
            </a:extLst>
          </p:cNvPr>
          <p:cNvGrpSpPr/>
          <p:nvPr/>
        </p:nvGrpSpPr>
        <p:grpSpPr>
          <a:xfrm>
            <a:off x="1366833" y="791314"/>
            <a:ext cx="5616728" cy="2701158"/>
            <a:chOff x="1303283" y="2795752"/>
            <a:chExt cx="5616728" cy="2701158"/>
          </a:xfrm>
        </p:grpSpPr>
        <p:sp>
          <p:nvSpPr>
            <p:cNvPr id="2" name="立方体 1">
              <a:extLst>
                <a:ext uri="{FF2B5EF4-FFF2-40B4-BE49-F238E27FC236}">
                  <a16:creationId xmlns:a16="http://schemas.microsoft.com/office/drawing/2014/main" id="{4759B0F8-E812-104F-B29F-54052EDAAF44}"/>
                </a:ext>
              </a:extLst>
            </p:cNvPr>
            <p:cNvSpPr/>
            <p:nvPr/>
          </p:nvSpPr>
          <p:spPr>
            <a:xfrm>
              <a:off x="1303283" y="3321269"/>
              <a:ext cx="2564524" cy="2175641"/>
            </a:xfrm>
            <a:prstGeom prst="cub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" name="立方体 6">
              <a:extLst>
                <a:ext uri="{FF2B5EF4-FFF2-40B4-BE49-F238E27FC236}">
                  <a16:creationId xmlns:a16="http://schemas.microsoft.com/office/drawing/2014/main" id="{0D390197-D76B-8D48-936B-A9E6428225EE}"/>
                </a:ext>
              </a:extLst>
            </p:cNvPr>
            <p:cNvSpPr/>
            <p:nvPr/>
          </p:nvSpPr>
          <p:spPr>
            <a:xfrm>
              <a:off x="4355487" y="3321269"/>
              <a:ext cx="2564524" cy="2175641"/>
            </a:xfrm>
            <a:prstGeom prst="cub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EA463309-BF2E-F046-A95D-FF610E598BA4}"/>
                </a:ext>
              </a:extLst>
            </p:cNvPr>
            <p:cNvCxnSpPr/>
            <p:nvPr/>
          </p:nvCxnSpPr>
          <p:spPr>
            <a:xfrm>
              <a:off x="3867807" y="3321269"/>
              <a:ext cx="966952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C626E01-C5C1-E042-9A2A-ED22CC7A4415}"/>
                </a:ext>
              </a:extLst>
            </p:cNvPr>
            <p:cNvSpPr txBox="1"/>
            <p:nvPr/>
          </p:nvSpPr>
          <p:spPr>
            <a:xfrm>
              <a:off x="3605406" y="2795752"/>
              <a:ext cx="149175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Border Surface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D0C38B0-3171-6D40-86EF-9B146A625888}"/>
              </a:ext>
            </a:extLst>
          </p:cNvPr>
          <p:cNvSpPr txBox="1"/>
          <p:nvPr/>
        </p:nvSpPr>
        <p:spPr>
          <a:xfrm>
            <a:off x="516940" y="3622269"/>
            <a:ext cx="856740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zh-CN" altLang="en-US" dirty="0"/>
              <a:t>指定两个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Volume</a:t>
            </a:r>
            <a:r>
              <a:rPr lang="zh-CN" altLang="en-US" dirty="0"/>
              <a:t> （如果没有接触，则不起作用，右图）</a:t>
            </a:r>
            <a:endParaRPr lang="en-US" altLang="zh-CN" dirty="0"/>
          </a:p>
          <a:p>
            <a:pPr marL="342900" indent="-342900">
              <a:buFontTx/>
              <a:buAutoNum type="arabicPeriod"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指定接触表面性质</a:t>
            </a:r>
            <a:r>
              <a:rPr lang="en" altLang="zh-CN" dirty="0"/>
              <a:t>G4OpticalSurface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zh-CN" altLang="en-US" dirty="0">
                <a:solidFill>
                  <a:srgbClr val="FF0000"/>
                </a:solidFill>
              </a:rPr>
              <a:t>注意</a:t>
            </a:r>
            <a:r>
              <a:rPr lang="en-US" altLang="zh-CN" dirty="0">
                <a:solidFill>
                  <a:srgbClr val="FF0000"/>
                </a:solidFill>
              </a:rPr>
              <a:t>Border</a:t>
            </a:r>
            <a:r>
              <a:rPr lang="zh-CN" altLang="en-US" dirty="0">
                <a:solidFill>
                  <a:srgbClr val="FF0000"/>
                </a:solidFill>
              </a:rPr>
              <a:t>的前后关系！！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zh-CN" altLang="en-US" dirty="0">
                <a:solidFill>
                  <a:srgbClr val="FF0000"/>
                </a:solidFill>
              </a:rPr>
              <a:t>如果界面是定义为</a:t>
            </a:r>
            <a:r>
              <a:rPr lang="en-US" altLang="zh-CN" dirty="0">
                <a:solidFill>
                  <a:srgbClr val="FF0000"/>
                </a:solidFill>
              </a:rPr>
              <a:t>(A,B)</a:t>
            </a:r>
            <a:r>
              <a:rPr lang="zh-CN" altLang="en-US" dirty="0">
                <a:solidFill>
                  <a:srgbClr val="FF0000"/>
                </a:solidFill>
              </a:rPr>
              <a:t>，那么光从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到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zh-CN" altLang="en-US" dirty="0">
                <a:solidFill>
                  <a:srgbClr val="FF0000"/>
                </a:solidFill>
              </a:rPr>
              <a:t>这个界面才起作用，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zh-CN" altLang="en-US" dirty="0">
                <a:solidFill>
                  <a:srgbClr val="FF0000"/>
                </a:solidFill>
              </a:rPr>
              <a:t>到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则不起作用！！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E73A29C-D3AA-3B44-9672-8AD57AC1D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40" y="4949010"/>
            <a:ext cx="2894287" cy="172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354AD16-452C-B646-89F6-C49A6BBA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79" y="4949010"/>
            <a:ext cx="3094858" cy="17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62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lang="en" altLang="zh-CN" dirty="0"/>
              <a:t>G4OpticalSurface </a:t>
            </a:r>
            <a:r>
              <a:rPr lang="zh-CN" altLang="en" dirty="0"/>
              <a:t>定义</a:t>
            </a:r>
            <a:r>
              <a:rPr lang="zh-CN" altLang="en-US" dirty="0"/>
              <a:t>：</a:t>
            </a:r>
            <a:endParaRPr lang="en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14D89F60-7181-404B-89DE-F8BA2A60A1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2398" y="1022302"/>
            <a:ext cx="8481688" cy="5761269"/>
          </a:xfrm>
        </p:spPr>
        <p:txBody>
          <a:bodyPr>
            <a:normAutofit/>
          </a:bodyPr>
          <a:lstStyle/>
          <a:p>
            <a:pPr marL="0" indent="0" hangingPunct="0">
              <a:spcBef>
                <a:spcPts val="0"/>
              </a:spcBef>
              <a:buClrTx/>
              <a:buSzTx/>
              <a:buNone/>
            </a:pPr>
            <a:r>
              <a:rPr lang="zh-CN" altLang="en-US" dirty="0">
                <a:latin typeface="Times" pitchFamily="2" charset="0"/>
                <a:sym typeface="Calibri"/>
              </a:rPr>
              <a:t>定义包含：</a:t>
            </a:r>
            <a:endParaRPr lang="en-US" altLang="zh-CN" dirty="0">
              <a:latin typeface="Times" pitchFamily="2" charset="0"/>
              <a:sym typeface="Calibri"/>
            </a:endParaRPr>
          </a:p>
          <a:p>
            <a:r>
              <a:rPr lang="en" altLang="zh-CN" dirty="0">
                <a:latin typeface="Times" pitchFamily="2" charset="0"/>
              </a:rPr>
              <a:t>G4OpticalSurfaceModel</a:t>
            </a:r>
            <a:r>
              <a:rPr lang="zh-CN" altLang="en-US" dirty="0">
                <a:latin typeface="Times" pitchFamily="2" charset="0"/>
              </a:rPr>
              <a:t>：描述</a:t>
            </a:r>
            <a:r>
              <a:rPr lang="en-US" altLang="zh-CN" dirty="0">
                <a:latin typeface="Times" pitchFamily="2" charset="0"/>
              </a:rPr>
              <a:t>surface</a:t>
            </a:r>
            <a:r>
              <a:rPr lang="zh-CN" altLang="en-US" dirty="0">
                <a:latin typeface="Times" pitchFamily="2" charset="0"/>
              </a:rPr>
              <a:t>所用的模型</a:t>
            </a:r>
            <a:endParaRPr lang="en-US" altLang="zh-CN" dirty="0">
              <a:latin typeface="Times" pitchFamily="2" charset="0"/>
            </a:endParaRPr>
          </a:p>
          <a:p>
            <a:pPr lvl="1"/>
            <a:r>
              <a:rPr lang="en-US" altLang="zh-CN" sz="1800" dirty="0" err="1">
                <a:latin typeface="Times" pitchFamily="2" charset="0"/>
              </a:rPr>
              <a:t>Glisur</a:t>
            </a:r>
            <a:r>
              <a:rPr lang="zh-CN" altLang="en-US" sz="1800" dirty="0">
                <a:latin typeface="Times" pitchFamily="2" charset="0"/>
              </a:rPr>
              <a:t>：</a:t>
            </a:r>
            <a:endParaRPr lang="en-US" altLang="zh-CN" sz="1800" dirty="0">
              <a:latin typeface="Times" pitchFamily="2" charset="0"/>
            </a:endParaRPr>
          </a:p>
          <a:p>
            <a:pPr lvl="1"/>
            <a:r>
              <a:rPr lang="en-US" altLang="zh-CN" sz="1800" dirty="0">
                <a:latin typeface="Times" pitchFamily="2" charset="0"/>
              </a:rPr>
              <a:t>Unified</a:t>
            </a:r>
            <a:r>
              <a:rPr lang="zh-CN" altLang="en-US" sz="1800" dirty="0">
                <a:latin typeface="Times" pitchFamily="2" charset="0"/>
              </a:rPr>
              <a:t>：</a:t>
            </a:r>
            <a:endParaRPr lang="en-US" altLang="zh-CN" sz="1800" dirty="0">
              <a:latin typeface="Times" pitchFamily="2" charset="0"/>
            </a:endParaRPr>
          </a:p>
          <a:p>
            <a:pPr lvl="1"/>
            <a:endParaRPr lang="en-US" altLang="zh-CN" sz="1800" dirty="0">
              <a:latin typeface="Times" pitchFamily="2" charset="0"/>
            </a:endParaRPr>
          </a:p>
          <a:p>
            <a:r>
              <a:rPr lang="en" altLang="zh-CN" dirty="0">
                <a:latin typeface="Times" pitchFamily="2" charset="0"/>
              </a:rPr>
              <a:t>G4OpticalSurfaceFinish</a:t>
            </a:r>
            <a:r>
              <a:rPr lang="zh-CN" altLang="en-US" dirty="0">
                <a:latin typeface="Times" pitchFamily="2" charset="0"/>
              </a:rPr>
              <a:t>：</a:t>
            </a:r>
            <a:r>
              <a:rPr lang="en-US" altLang="zh-CN" dirty="0">
                <a:latin typeface="Times" pitchFamily="2" charset="0"/>
              </a:rPr>
              <a:t>surface</a:t>
            </a:r>
            <a:r>
              <a:rPr lang="zh-CN" altLang="en-US" dirty="0">
                <a:latin typeface="Times" pitchFamily="2" charset="0"/>
              </a:rPr>
              <a:t>表面的处理状态</a:t>
            </a:r>
            <a:endParaRPr lang="en-US" altLang="zh-CN" dirty="0">
              <a:latin typeface="Times" pitchFamily="2" charset="0"/>
            </a:endParaRPr>
          </a:p>
          <a:p>
            <a:pPr lvl="1"/>
            <a:r>
              <a:rPr lang="en-US" altLang="zh-CN" sz="1800" dirty="0">
                <a:latin typeface="Times" pitchFamily="2" charset="0"/>
              </a:rPr>
              <a:t>…</a:t>
            </a:r>
          </a:p>
          <a:p>
            <a:pPr lvl="1"/>
            <a:endParaRPr lang="en-US" altLang="zh-CN" dirty="0">
              <a:latin typeface="Times" pitchFamily="2" charset="0"/>
            </a:endParaRPr>
          </a:p>
          <a:p>
            <a:r>
              <a:rPr lang="en" altLang="zh-CN" dirty="0">
                <a:latin typeface="Times" pitchFamily="2" charset="0"/>
              </a:rPr>
              <a:t>G4SurfaceType</a:t>
            </a:r>
            <a:r>
              <a:rPr lang="zh-CN" altLang="en-US" dirty="0">
                <a:latin typeface="Times" pitchFamily="2" charset="0"/>
              </a:rPr>
              <a:t>：</a:t>
            </a:r>
            <a:r>
              <a:rPr lang="en-US" altLang="zh-CN" dirty="0">
                <a:latin typeface="Times" pitchFamily="2" charset="0"/>
              </a:rPr>
              <a:t>surface</a:t>
            </a:r>
            <a:r>
              <a:rPr lang="zh-CN" altLang="en-US" dirty="0">
                <a:latin typeface="Times" pitchFamily="2" charset="0"/>
              </a:rPr>
              <a:t>两边是什么材料</a:t>
            </a:r>
            <a:endParaRPr lang="en-US" altLang="zh-CN" dirty="0">
              <a:latin typeface="Times" pitchFamily="2" charset="0"/>
            </a:endParaRPr>
          </a:p>
          <a:p>
            <a:pPr lvl="1"/>
            <a:r>
              <a:rPr lang="en-US" altLang="zh-CN" sz="1800" dirty="0">
                <a:latin typeface="Times" pitchFamily="2" charset="0"/>
              </a:rPr>
              <a:t>Dielectric-dielectric: </a:t>
            </a:r>
            <a:r>
              <a:rPr lang="zh-CN" altLang="en-US" sz="1800" dirty="0">
                <a:latin typeface="Times" pitchFamily="2" charset="0"/>
              </a:rPr>
              <a:t>全反射</a:t>
            </a:r>
            <a:r>
              <a:rPr lang="en-US" altLang="zh-CN" sz="1800" dirty="0">
                <a:latin typeface="Times" pitchFamily="2" charset="0"/>
              </a:rPr>
              <a:t>/</a:t>
            </a:r>
            <a:r>
              <a:rPr lang="zh-CN" altLang="en-US" sz="1800" dirty="0">
                <a:latin typeface="Times" pitchFamily="2" charset="0"/>
              </a:rPr>
              <a:t>折射</a:t>
            </a:r>
            <a:r>
              <a:rPr lang="en-US" altLang="zh-CN" sz="1800" dirty="0">
                <a:latin typeface="Times" pitchFamily="2" charset="0"/>
              </a:rPr>
              <a:t>/</a:t>
            </a:r>
            <a:r>
              <a:rPr lang="zh-CN" altLang="en-US" sz="1800" dirty="0">
                <a:latin typeface="Times" pitchFamily="2" charset="0"/>
              </a:rPr>
              <a:t>反射</a:t>
            </a:r>
            <a:endParaRPr lang="en-US" altLang="zh-CN" sz="1800" dirty="0">
              <a:latin typeface="Times" pitchFamily="2" charset="0"/>
            </a:endParaRPr>
          </a:p>
          <a:p>
            <a:pPr lvl="1"/>
            <a:r>
              <a:rPr lang="en-US" altLang="zh-CN" sz="1800" dirty="0" err="1">
                <a:latin typeface="Times" pitchFamily="2" charset="0"/>
              </a:rPr>
              <a:t>Dielectric_metal</a:t>
            </a:r>
            <a:r>
              <a:rPr lang="en-US" altLang="zh-CN" sz="1800" dirty="0">
                <a:latin typeface="Times" pitchFamily="2" charset="0"/>
              </a:rPr>
              <a:t>:</a:t>
            </a:r>
            <a:r>
              <a:rPr lang="zh-CN" altLang="en-US" sz="1800" dirty="0">
                <a:latin typeface="Times" pitchFamily="2" charset="0"/>
              </a:rPr>
              <a:t> 吸收</a:t>
            </a:r>
            <a:r>
              <a:rPr lang="en-US" altLang="zh-CN" sz="1800" dirty="0">
                <a:latin typeface="Times" pitchFamily="2" charset="0"/>
              </a:rPr>
              <a:t>/</a:t>
            </a:r>
            <a:r>
              <a:rPr lang="zh-CN" altLang="en-US" sz="1800" dirty="0">
                <a:latin typeface="Times" pitchFamily="2" charset="0"/>
              </a:rPr>
              <a:t>反射</a:t>
            </a:r>
            <a:endParaRPr lang="en-US" altLang="zh-CN" sz="1800" dirty="0">
              <a:latin typeface="Times" pitchFamily="2" charset="0"/>
            </a:endParaRPr>
          </a:p>
          <a:p>
            <a:pPr lvl="1"/>
            <a:endParaRPr lang="en-US" altLang="zh-CN" sz="1800" dirty="0">
              <a:latin typeface="Times" pitchFamily="2" charset="0"/>
            </a:endParaRPr>
          </a:p>
          <a:p>
            <a:r>
              <a:rPr lang="en-US" altLang="zh-CN" dirty="0">
                <a:latin typeface="Times" pitchFamily="2" charset="0"/>
              </a:rPr>
              <a:t>Value</a:t>
            </a:r>
            <a:r>
              <a:rPr lang="zh-CN" altLang="en-US" dirty="0">
                <a:latin typeface="Times" pitchFamily="2" charset="0"/>
              </a:rPr>
              <a:t>：设定的一个参数，不同模型有不同的用法，见下页</a:t>
            </a:r>
            <a:endParaRPr lang="en" altLang="zh-CN" dirty="0">
              <a:latin typeface="Times" pitchFamily="2" charset="0"/>
            </a:endParaRPr>
          </a:p>
          <a:p>
            <a:endParaRPr kumimoji="1" lang="zh-CN" alt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025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6B2424-BC8C-3B4A-A502-8621F5A308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8212" y="1395787"/>
            <a:ext cx="8264759" cy="4057834"/>
          </a:xfrm>
        </p:spPr>
        <p:txBody>
          <a:bodyPr/>
          <a:lstStyle/>
          <a:p>
            <a:r>
              <a:rPr kumimoji="1" lang="zh-CN" altLang="en-US" dirty="0">
                <a:latin typeface="Times" pitchFamily="2" charset="0"/>
              </a:rPr>
              <a:t>三种模型</a:t>
            </a:r>
            <a:endParaRPr kumimoji="1" lang="en-US" altLang="zh-CN" dirty="0">
              <a:latin typeface="Times" pitchFamily="2" charset="0"/>
            </a:endParaRPr>
          </a:p>
          <a:p>
            <a:pPr lvl="1"/>
            <a:r>
              <a:rPr lang="en" altLang="zh-CN" dirty="0" err="1">
                <a:latin typeface="Times" pitchFamily="2" charset="0"/>
              </a:rPr>
              <a:t>Glisur</a:t>
            </a:r>
            <a:r>
              <a:rPr lang="en" altLang="zh-CN" dirty="0">
                <a:latin typeface="Times" pitchFamily="2" charset="0"/>
              </a:rPr>
              <a:t>: </a:t>
            </a:r>
            <a:r>
              <a:rPr lang="zh-CN" altLang="en" dirty="0">
                <a:latin typeface="Times" pitchFamily="2" charset="0"/>
              </a:rPr>
              <a:t>对</a:t>
            </a:r>
            <a:r>
              <a:rPr lang="zh-CN" altLang="en-US" dirty="0">
                <a:latin typeface="Times" pitchFamily="2" charset="0"/>
              </a:rPr>
              <a:t>法线采用</a:t>
            </a:r>
            <a:r>
              <a:rPr lang="en-US" altLang="zh-CN" dirty="0">
                <a:latin typeface="Times" pitchFamily="2" charset="0"/>
              </a:rPr>
              <a:t>1-polish</a:t>
            </a:r>
            <a:r>
              <a:rPr lang="zh-CN" altLang="en-US" dirty="0">
                <a:latin typeface="Times" pitchFamily="2" charset="0"/>
              </a:rPr>
              <a:t>的展宽，</a:t>
            </a:r>
            <a:r>
              <a:rPr lang="en-US" altLang="zh-CN" dirty="0">
                <a:latin typeface="Times" pitchFamily="2" charset="0"/>
              </a:rPr>
              <a:t>value</a:t>
            </a:r>
            <a:r>
              <a:rPr lang="zh-CN" altLang="en-US" dirty="0">
                <a:latin typeface="Times" pitchFamily="2" charset="0"/>
              </a:rPr>
              <a:t>就是</a:t>
            </a:r>
            <a:r>
              <a:rPr lang="en-US" altLang="zh-CN" dirty="0">
                <a:latin typeface="Times" pitchFamily="2" charset="0"/>
              </a:rPr>
              <a:t>polish</a:t>
            </a:r>
            <a:endParaRPr lang="en" altLang="zh-CN" dirty="0">
              <a:latin typeface="Times" pitchFamily="2" charset="0"/>
            </a:endParaRPr>
          </a:p>
          <a:p>
            <a:pPr lvl="1"/>
            <a:r>
              <a:rPr lang="en" altLang="zh-CN" dirty="0">
                <a:latin typeface="Times" pitchFamily="2" charset="0"/>
              </a:rPr>
              <a:t>Unified</a:t>
            </a:r>
            <a:r>
              <a:rPr lang="zh-CN" altLang="en-US" dirty="0">
                <a:latin typeface="Times" pitchFamily="2" charset="0"/>
              </a:rPr>
              <a:t>：对发现采用</a:t>
            </a:r>
            <a:r>
              <a:rPr lang="el-GR" altLang="zh-CN" dirty="0">
                <a:latin typeface="Times" pitchFamily="2" charset="0"/>
              </a:rPr>
              <a:t>σ</a:t>
            </a:r>
            <a:r>
              <a:rPr lang="el-GR" altLang="zh-CN" baseline="-25000" dirty="0">
                <a:latin typeface="Times" pitchFamily="2" charset="0"/>
              </a:rPr>
              <a:t>α</a:t>
            </a:r>
            <a:r>
              <a:rPr lang="zh-CN" altLang="en-US" dirty="0">
                <a:latin typeface="Times" pitchFamily="2" charset="0"/>
              </a:rPr>
              <a:t>的高斯展宽，</a:t>
            </a:r>
            <a:r>
              <a:rPr lang="en-US" altLang="zh-CN" dirty="0">
                <a:latin typeface="Times" pitchFamily="2" charset="0"/>
              </a:rPr>
              <a:t>value</a:t>
            </a:r>
            <a:r>
              <a:rPr lang="zh-CN" altLang="en-US" dirty="0">
                <a:latin typeface="Times" pitchFamily="2" charset="0"/>
              </a:rPr>
              <a:t>就是</a:t>
            </a:r>
            <a:r>
              <a:rPr lang="el-GR" altLang="zh-CN" dirty="0">
                <a:latin typeface="Times" pitchFamily="2" charset="0"/>
              </a:rPr>
              <a:t>σ</a:t>
            </a:r>
            <a:r>
              <a:rPr lang="el-GR" altLang="zh-CN" baseline="-25000" dirty="0">
                <a:latin typeface="Times" pitchFamily="2" charset="0"/>
              </a:rPr>
              <a:t>α</a:t>
            </a:r>
            <a:endParaRPr lang="en" altLang="zh-CN" dirty="0">
              <a:latin typeface="Times" pitchFamily="2" charset="0"/>
            </a:endParaRPr>
          </a:p>
          <a:p>
            <a:pPr lvl="1"/>
            <a:r>
              <a:rPr lang="en" altLang="zh-CN" dirty="0">
                <a:latin typeface="Times" pitchFamily="2" charset="0"/>
              </a:rPr>
              <a:t>LUT </a:t>
            </a:r>
            <a:r>
              <a:rPr lang="en" altLang="zh-CN" sz="1050" dirty="0">
                <a:latin typeface="Times" pitchFamily="2" charset="0"/>
              </a:rPr>
              <a:t>(Look Up Table, Read from G4Data)</a:t>
            </a:r>
            <a:r>
              <a:rPr lang="zh-CN" altLang="en-US" dirty="0">
                <a:latin typeface="Times" pitchFamily="2" charset="0"/>
              </a:rPr>
              <a:t>：查实验数据表</a:t>
            </a:r>
            <a:endParaRPr lang="en" altLang="zh-CN" dirty="0">
              <a:latin typeface="Times" pitchFamily="2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D59E8B-28AF-A943-BDE7-6F455A23E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lang="en" altLang="zh-CN" dirty="0"/>
              <a:t>G4OpticalSurfaceModel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6DB9E5-E44E-3449-A1A1-25DF293D2F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3730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73B9CE-7DCB-644A-8E1C-92DB93C1A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lang="en" altLang="zh-CN" dirty="0"/>
              <a:t>G4OpticalSurfaceFinish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248ADC-F69E-B441-9A19-98CA2BF554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BD792E-25F2-6646-B219-59716115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9" y="856212"/>
            <a:ext cx="7761767" cy="5794744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4F50C47F-6612-2B47-8869-3384EB956393}"/>
              </a:ext>
            </a:extLst>
          </p:cNvPr>
          <p:cNvSpPr/>
          <p:nvPr/>
        </p:nvSpPr>
        <p:spPr>
          <a:xfrm>
            <a:off x="861237" y="1010091"/>
            <a:ext cx="6432698" cy="1169582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818DCD-4B33-5747-8521-E7543C487D8C}"/>
              </a:ext>
            </a:extLst>
          </p:cNvPr>
          <p:cNvSpPr txBox="1"/>
          <p:nvPr/>
        </p:nvSpPr>
        <p:spPr>
          <a:xfrm>
            <a:off x="7276744" y="1410217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按参数计算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AE00D3-EEB1-6943-8F4C-F9F6AE5DD6E2}"/>
              </a:ext>
            </a:extLst>
          </p:cNvPr>
          <p:cNvSpPr txBox="1"/>
          <p:nvPr/>
        </p:nvSpPr>
        <p:spPr>
          <a:xfrm>
            <a:off x="7633617" y="2827891"/>
            <a:ext cx="11422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这部分</a:t>
            </a:r>
            <a:r>
              <a:rPr lang="en-US" altLang="zh-CN" dirty="0"/>
              <a:t>LUT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393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10057</TotalTime>
  <Words>1494</Words>
  <Application>Microsoft Macintosh PowerPoint</Application>
  <PresentationFormat>全屏显示(4:3)</PresentationFormat>
  <Paragraphs>224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Times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1097</cp:revision>
  <dcterms:modified xsi:type="dcterms:W3CDTF">2020-11-28T00:48:11Z</dcterms:modified>
</cp:coreProperties>
</file>