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1"/>
  </p:notesMasterIdLst>
  <p:sldIdLst>
    <p:sldId id="256" r:id="rId2"/>
    <p:sldId id="1121" r:id="rId3"/>
    <p:sldId id="1181" r:id="rId4"/>
    <p:sldId id="1178" r:id="rId5"/>
    <p:sldId id="1179" r:id="rId6"/>
    <p:sldId id="1180" r:id="rId7"/>
    <p:sldId id="1182" r:id="rId8"/>
    <p:sldId id="1183" r:id="rId9"/>
    <p:sldId id="1184" r:id="rId1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默认节" id="{F3A6A618-189C-1645-877D-BDD575D87D91}">
          <p14:sldIdLst>
            <p14:sldId id="256"/>
            <p14:sldId id="1121"/>
            <p14:sldId id="1181"/>
            <p14:sldId id="1178"/>
            <p14:sldId id="1179"/>
            <p14:sldId id="1180"/>
            <p14:sldId id="1182"/>
            <p14:sldId id="1183"/>
            <p14:sldId id="11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25"/>
    <p:restoredTop sz="94645"/>
  </p:normalViewPr>
  <p:slideViewPr>
    <p:cSldViewPr snapToGrid="0" snapToObjects="1">
      <p:cViewPr varScale="1">
        <p:scale>
          <a:sx n="120" d="100"/>
          <a:sy n="120" d="100"/>
        </p:scale>
        <p:origin x="1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2420542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5245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直接连接符 11"/>
          <p:cNvSpPr/>
          <p:nvPr/>
        </p:nvSpPr>
        <p:spPr>
          <a:xfrm flipH="1" flipV="1">
            <a:off x="-1" y="8131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7" name="图片 13" descr="图片 13"/>
          <p:cNvPicPr>
            <a:picLocks noChangeAspect="1"/>
          </p:cNvPicPr>
          <p:nvPr/>
        </p:nvPicPr>
        <p:blipFill>
          <a:blip r:embed="rId3">
            <a:extLst/>
          </a:blip>
          <a:srcRect r="78974"/>
          <a:stretch>
            <a:fillRect/>
          </a:stretch>
        </p:blipFill>
        <p:spPr>
          <a:xfrm>
            <a:off x="8528843" y="334072"/>
            <a:ext cx="526060" cy="524673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正文级别 1…"/>
          <p:cNvSpPr txBox="1">
            <a:spLocks noGrp="1"/>
          </p:cNvSpPr>
          <p:nvPr>
            <p:ph type="body" idx="13"/>
          </p:nvPr>
        </p:nvSpPr>
        <p:spPr>
          <a:xfrm>
            <a:off x="1219360" y="1690687"/>
            <a:ext cx="6705280" cy="40578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6076B4"/>
              </a:buClr>
              <a:buChar char="‣"/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1pPr>
            <a:lvl2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2pPr>
            <a:lvl3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3pPr>
            <a:lvl4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4pPr>
            <a:lvl5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文本"/>
          <p:cNvSpPr txBox="1"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6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465684"/>
                </a:solidFill>
                <a:latin typeface="Athelas"/>
                <a:ea typeface="Athelas"/>
                <a:cs typeface="Athelas"/>
                <a:sym typeface="Athelas"/>
              </a:defRPr>
            </a:pPr>
            <a:endParaRPr dirty="0"/>
          </a:p>
        </p:txBody>
      </p:sp>
      <p:sp>
        <p:nvSpPr>
          <p:cNvPr id="5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21080" y="6499860"/>
            <a:ext cx="518060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7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00" name="标题文本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0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0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pic>
        <p:nvPicPr>
          <p:cNvPr id="112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56899" y="6430214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2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24" name="标题文本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25" name="正文级别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26" name="文本占位符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pic>
        <p:nvPicPr>
          <p:cNvPr id="127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37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39" name="标题文本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40" name="图片占位符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1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42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52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54" name="标题文本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55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56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6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68" name="标题文本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69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70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839432"/>
            <a:ext cx="7214191" cy="1128269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87958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71790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"/>
          <p:cNvSpPr/>
          <p:nvPr userDrawn="1"/>
        </p:nvSpPr>
        <p:spPr>
          <a:xfrm>
            <a:off x="-11808" y="0"/>
            <a:ext cx="9155808" cy="42291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65461">
                <a:srgbClr val="7C88C7">
                  <a:alpha val="0"/>
                </a:srgbClr>
              </a:gs>
              <a:gs pos="86905">
                <a:srgbClr val="326C96">
                  <a:alpha val="60851"/>
                </a:srgbClr>
              </a:gs>
              <a:gs pos="100000">
                <a:srgbClr val="265271">
                  <a:alpha val="60851"/>
                </a:srgbClr>
              </a:gs>
            </a:gsLst>
            <a:path>
              <a:fillToRect l="50000" t="100302" r="50000" b="-302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" name="图像" descr="图像"/>
          <p:cNvPicPr>
            <a:picLocks noChangeAspect="1"/>
          </p:cNvPicPr>
          <p:nvPr userDrawn="1"/>
        </p:nvPicPr>
        <p:blipFill>
          <a:blip r:embed="rId12">
            <a:extLst/>
          </a:blip>
          <a:stretch>
            <a:fillRect/>
          </a:stretch>
        </p:blipFill>
        <p:spPr>
          <a:xfrm>
            <a:off x="0" y="0"/>
            <a:ext cx="9144000" cy="4229100"/>
          </a:xfrm>
          <a:prstGeom prst="rect">
            <a:avLst/>
          </a:prstGeom>
          <a:ln w="12700">
            <a:miter lim="400000"/>
          </a:ln>
          <a:effectLst>
            <a:outerShdw blurRad="165100" dist="136325" dir="5400000" rotWithShape="0">
              <a:srgbClr val="000000">
                <a:alpha val="35531"/>
              </a:srgbClr>
            </a:outerShdw>
          </a:effectLst>
        </p:spPr>
      </p:pic>
      <p:pic>
        <p:nvPicPr>
          <p:cNvPr id="4" name="图像" descr="图像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60350" y="158750"/>
            <a:ext cx="2476500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矩形"/>
          <p:cNvSpPr/>
          <p:nvPr userDrawn="1"/>
        </p:nvSpPr>
        <p:spPr>
          <a:xfrm>
            <a:off x="0" y="1687834"/>
            <a:ext cx="9161661" cy="1533576"/>
          </a:xfrm>
          <a:prstGeom prst="rect">
            <a:avLst/>
          </a:prstGeom>
          <a:solidFill>
            <a:srgbClr val="4797D0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3" r:id="rId9"/>
    <p:sldLayoutId id="2147483664" r:id="rId10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ICH-PID capability"/>
          <p:cNvSpPr txBox="1">
            <a:spLocks noGrp="1"/>
          </p:cNvSpPr>
          <p:nvPr>
            <p:ph type="body" idx="4294967295"/>
          </p:nvPr>
        </p:nvSpPr>
        <p:spPr>
          <a:xfrm>
            <a:off x="937260" y="2114550"/>
            <a:ext cx="7287141" cy="65303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sz="3600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defRPr>
            </a:lvl1pPr>
          </a:lstStyle>
          <a:p>
            <a:r>
              <a:rPr lang="en-US" altLang="zh-CN" dirty="0"/>
              <a:t>G4</a:t>
            </a:r>
            <a:r>
              <a:rPr lang="zh-CN" altLang="en-US" dirty="0"/>
              <a:t>练习</a:t>
            </a:r>
            <a:r>
              <a:rPr lang="en-US" altLang="zh-CN" dirty="0"/>
              <a:t>2</a:t>
            </a:r>
            <a:endParaRPr dirty="0"/>
          </a:p>
        </p:txBody>
      </p:sp>
      <p:sp>
        <p:nvSpPr>
          <p:cNvPr id="181" name="Qian LIU…"/>
          <p:cNvSpPr txBox="1">
            <a:spLocks noGrp="1"/>
          </p:cNvSpPr>
          <p:nvPr>
            <p:ph type="body" idx="4294967295"/>
          </p:nvPr>
        </p:nvSpPr>
        <p:spPr>
          <a:xfrm>
            <a:off x="1184467" y="4395787"/>
            <a:ext cx="7287141" cy="24622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000">
                <a:solidFill>
                  <a:srgbClr val="32537A"/>
                </a:solidFill>
              </a:defRPr>
            </a:pPr>
            <a:r>
              <a:rPr lang="zh-CN" altLang="en-US" dirty="0">
                <a:latin typeface="Songti SC Light" panose="02010600040101010101" pitchFamily="2" charset="-122"/>
                <a:ea typeface="Songti SC Light" panose="02010600040101010101" pitchFamily="2" charset="-122"/>
              </a:rPr>
              <a:t>刘倩</a:t>
            </a:r>
            <a:endParaRPr lang="en-US" altLang="zh-CN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None/>
              <a:defRPr sz="3000">
                <a:solidFill>
                  <a:srgbClr val="32537A"/>
                </a:solidFill>
              </a:defRPr>
            </a:pPr>
            <a:endParaRPr lang="en-US" altLang="zh-CN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32537A"/>
                </a:solidFill>
              </a:defRPr>
            </a:pPr>
            <a:r>
              <a:rPr lang="zh-CN" altLang="en-US" sz="2000" dirty="0">
                <a:latin typeface="Songti SC Light" panose="02010600040101010101" pitchFamily="2" charset="-122"/>
                <a:ea typeface="Songti SC Light" panose="02010600040101010101" pitchFamily="2" charset="-122"/>
              </a:rPr>
              <a:t>中国科学院大学物理科学学院</a:t>
            </a:r>
            <a:endParaRPr lang="en-US" altLang="zh-CN" sz="2000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32537A"/>
                </a:solidFill>
              </a:defRPr>
            </a:pPr>
            <a:endParaRPr lang="en-US" altLang="zh-CN" sz="1100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BBFF916-DD18-B943-95D0-67A84DFC90C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A9190170-B47B-A145-B553-32AF870927FD}" type="slidenum">
              <a:rPr kumimoji="1" lang="zh-CN" altLang="en-US" smtClean="0"/>
              <a:t>2</a:t>
            </a:fld>
            <a:endParaRPr kumimoji="1" lang="zh-CN" altLang="en-US" dirty="0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0AA43E31-8921-1E4A-80CB-2BC260C27126}"/>
              </a:ext>
            </a:extLst>
          </p:cNvPr>
          <p:cNvSpPr txBox="1">
            <a:spLocks/>
          </p:cNvSpPr>
          <p:nvPr/>
        </p:nvSpPr>
        <p:spPr>
          <a:xfrm>
            <a:off x="0" y="613640"/>
            <a:ext cx="8102009" cy="784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endParaRPr kumimoji="1" lang="el-GR" altLang="zh-CN" sz="4000" dirty="0">
              <a:solidFill>
                <a:schemeClr val="accent1">
                  <a:lumMod val="75000"/>
                </a:schemeClr>
              </a:solidFill>
              <a:latin typeface="Athelas" panose="02000503000000020003" pitchFamily="2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E585714-ADC9-3647-A3DF-B4C20052F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856" y="1605516"/>
            <a:ext cx="4247965" cy="3847214"/>
          </a:xfrm>
          <a:prstGeom prst="rect">
            <a:avLst/>
          </a:prstGeom>
        </p:spPr>
      </p:pic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07D5B140-88E3-2348-B4B6-AE2C2304779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69421" y="1846557"/>
            <a:ext cx="3083075" cy="5011443"/>
          </a:xfrm>
        </p:spPr>
        <p:txBody>
          <a:bodyPr>
            <a:normAutofit/>
          </a:bodyPr>
          <a:lstStyle/>
          <a:p>
            <a:r>
              <a:rPr lang="en-US" altLang="zh-CN" dirty="0"/>
              <a:t>Al</a:t>
            </a:r>
          </a:p>
          <a:p>
            <a:r>
              <a:rPr lang="en-US" altLang="zh-CN" dirty="0"/>
              <a:t>C6F14</a:t>
            </a:r>
          </a:p>
          <a:p>
            <a:r>
              <a:rPr lang="en-US" altLang="zh-CN" dirty="0"/>
              <a:t>Quartz</a:t>
            </a:r>
          </a:p>
          <a:p>
            <a:r>
              <a:rPr lang="en-US" altLang="zh-CN" dirty="0" err="1"/>
              <a:t>Ar</a:t>
            </a:r>
            <a:r>
              <a:rPr lang="en-US" altLang="zh-CN" dirty="0"/>
              <a:t>/CF4=70:30</a:t>
            </a:r>
          </a:p>
          <a:p>
            <a:r>
              <a:rPr lang="en-US" altLang="zh-CN" dirty="0" err="1"/>
              <a:t>CsI</a:t>
            </a:r>
            <a:endParaRPr lang="en-US" altLang="zh-CN" dirty="0"/>
          </a:p>
          <a:p>
            <a:r>
              <a:rPr lang="en-US" altLang="zh-CN" dirty="0"/>
              <a:t>Cu</a:t>
            </a:r>
          </a:p>
          <a:p>
            <a:r>
              <a:rPr lang="en-US" altLang="zh-CN" dirty="0"/>
              <a:t>FR4</a:t>
            </a:r>
          </a:p>
          <a:p>
            <a:r>
              <a:rPr lang="en-US" altLang="zh-CN" dirty="0"/>
              <a:t>Fe</a:t>
            </a:r>
          </a:p>
        </p:txBody>
      </p:sp>
      <p:sp>
        <p:nvSpPr>
          <p:cNvPr id="12" name="RICH">
            <a:extLst>
              <a:ext uri="{FF2B5EF4-FFF2-40B4-BE49-F238E27FC236}">
                <a16:creationId xmlns:a16="http://schemas.microsoft.com/office/drawing/2014/main" id="{0AFDBB76-9FC1-394B-890A-5269208504D1}"/>
              </a:ext>
            </a:extLst>
          </p:cNvPr>
          <p:cNvSpPr txBox="1"/>
          <p:nvPr/>
        </p:nvSpPr>
        <p:spPr>
          <a:xfrm>
            <a:off x="128874" y="165265"/>
            <a:ext cx="770448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>
                <a:solidFill>
                  <a:srgbClr val="43527E"/>
                </a:solidFill>
                <a:latin typeface="Athelas"/>
                <a:ea typeface="Athelas"/>
                <a:cs typeface="Athelas"/>
                <a:sym typeface="Athelas"/>
              </a:defRPr>
            </a:lvl1pPr>
          </a:lstStyle>
          <a:p>
            <a:pPr algn="l" hangingPunct="1"/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STCF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 </a:t>
            </a:r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RICH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方案：基于</a:t>
            </a:r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MPGD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的</a:t>
            </a:r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gas</a:t>
            </a:r>
            <a:r>
              <a:rPr kumimoji="1" lang="el-GR" altLang="zh-CN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-PMT</a:t>
            </a:r>
          </a:p>
        </p:txBody>
      </p:sp>
      <p:cxnSp>
        <p:nvCxnSpPr>
          <p:cNvPr id="4" name="直线箭头连接符 3">
            <a:extLst>
              <a:ext uri="{FF2B5EF4-FFF2-40B4-BE49-F238E27FC236}">
                <a16:creationId xmlns:a16="http://schemas.microsoft.com/office/drawing/2014/main" id="{159B448F-35A2-2C4D-A540-35420EE658A5}"/>
              </a:ext>
            </a:extLst>
          </p:cNvPr>
          <p:cNvCxnSpPr/>
          <p:nvPr/>
        </p:nvCxnSpPr>
        <p:spPr>
          <a:xfrm>
            <a:off x="1555531" y="2028497"/>
            <a:ext cx="3310759" cy="231227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C1E44FAE-FCAF-D34B-9F1B-A876EB249C26}"/>
              </a:ext>
            </a:extLst>
          </p:cNvPr>
          <p:cNvCxnSpPr>
            <a:cxnSpLocks/>
          </p:cNvCxnSpPr>
          <p:nvPr/>
        </p:nvCxnSpPr>
        <p:spPr>
          <a:xfrm>
            <a:off x="1923393" y="2984938"/>
            <a:ext cx="2942897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254BB4B2-1649-F74A-8FF7-C91F96BF29A0}"/>
              </a:ext>
            </a:extLst>
          </p:cNvPr>
          <p:cNvCxnSpPr>
            <a:cxnSpLocks/>
          </p:cNvCxnSpPr>
          <p:nvPr/>
        </p:nvCxnSpPr>
        <p:spPr>
          <a:xfrm>
            <a:off x="3063765" y="3431628"/>
            <a:ext cx="1802525" cy="9749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3CF804B8-46AF-F34D-8263-72C8E7335D93}"/>
              </a:ext>
            </a:extLst>
          </p:cNvPr>
          <p:cNvCxnSpPr>
            <a:cxnSpLocks/>
          </p:cNvCxnSpPr>
          <p:nvPr/>
        </p:nvCxnSpPr>
        <p:spPr>
          <a:xfrm>
            <a:off x="1502979" y="3897995"/>
            <a:ext cx="3363311" cy="246733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B4D3C3F0-451D-774A-8B5B-39BC264F5DBE}"/>
              </a:ext>
            </a:extLst>
          </p:cNvPr>
          <p:cNvCxnSpPr>
            <a:cxnSpLocks/>
          </p:cNvCxnSpPr>
          <p:nvPr/>
        </p:nvCxnSpPr>
        <p:spPr>
          <a:xfrm flipV="1">
            <a:off x="1502978" y="4248102"/>
            <a:ext cx="3363312" cy="10177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直线箭头连接符 18">
            <a:extLst>
              <a:ext uri="{FF2B5EF4-FFF2-40B4-BE49-F238E27FC236}">
                <a16:creationId xmlns:a16="http://schemas.microsoft.com/office/drawing/2014/main" id="{59C50AA9-BD69-4140-A186-4BEA5AC8B61C}"/>
              </a:ext>
            </a:extLst>
          </p:cNvPr>
          <p:cNvCxnSpPr>
            <a:cxnSpLocks/>
          </p:cNvCxnSpPr>
          <p:nvPr/>
        </p:nvCxnSpPr>
        <p:spPr>
          <a:xfrm flipV="1">
            <a:off x="1555531" y="4352062"/>
            <a:ext cx="3310759" cy="438196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579C04D3-892F-0D44-AD2C-948AF26C18BD}"/>
              </a:ext>
            </a:extLst>
          </p:cNvPr>
          <p:cNvCxnSpPr>
            <a:cxnSpLocks/>
          </p:cNvCxnSpPr>
          <p:nvPr/>
        </p:nvCxnSpPr>
        <p:spPr>
          <a:xfrm flipV="1">
            <a:off x="1436372" y="4661269"/>
            <a:ext cx="3429918" cy="577364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34D344C5-DA1F-194A-A345-CB0CA49A9603}"/>
              </a:ext>
            </a:extLst>
          </p:cNvPr>
          <p:cNvSpPr txBox="1"/>
          <p:nvPr/>
        </p:nvSpPr>
        <p:spPr>
          <a:xfrm>
            <a:off x="323986" y="1074237"/>
            <a:ext cx="439687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1.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定义以下材料，查看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G4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手册</a:t>
            </a:r>
          </a:p>
        </p:txBody>
      </p:sp>
    </p:spTree>
    <p:extLst>
      <p:ext uri="{BB962C8B-B14F-4D97-AF65-F5344CB8AC3E}">
        <p14:creationId xmlns:p14="http://schemas.microsoft.com/office/powerpoint/2010/main" val="179239230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E061267-3530-9747-84E7-C350390D1A7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15470" y="944453"/>
            <a:ext cx="8702405" cy="5677064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zh-CN" dirty="0"/>
              <a:t>2.</a:t>
            </a:r>
            <a:r>
              <a:rPr kumimoji="1" lang="zh-CN" altLang="en-US" dirty="0"/>
              <a:t> </a:t>
            </a:r>
            <a:r>
              <a:rPr kumimoji="1" lang="en-US" altLang="zh-CN" dirty="0"/>
              <a:t>play with B1 examples</a:t>
            </a:r>
            <a:r>
              <a:rPr kumimoji="1" lang="zh-CN" altLang="en-US" dirty="0"/>
              <a:t>。更换从属关系。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用</a:t>
            </a:r>
            <a:r>
              <a:rPr kumimoji="1" lang="en-US" altLang="zh-CN" dirty="0" err="1"/>
              <a:t>geantino</a:t>
            </a:r>
            <a:r>
              <a:rPr kumimoji="1" lang="zh-CN" altLang="en-US" dirty="0"/>
              <a:t>去看输出信息，</a:t>
            </a:r>
            <a:r>
              <a:rPr kumimoji="1" lang="en-US" altLang="zh-CN" dirty="0" err="1"/>
              <a:t>geantino</a:t>
            </a:r>
            <a:r>
              <a:rPr kumimoji="1" lang="zh-CN" altLang="en-US" dirty="0"/>
              <a:t>只有传输过程，常被用来检查几何：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/tracking/verbose 1</a:t>
            </a:r>
          </a:p>
          <a:p>
            <a:pPr lvl="1"/>
            <a:r>
              <a:rPr kumimoji="1" lang="en-US" altLang="zh-CN" dirty="0"/>
              <a:t>/gun/particle </a:t>
            </a:r>
            <a:r>
              <a:rPr kumimoji="1" lang="en-US" altLang="zh-CN" dirty="0" err="1"/>
              <a:t>geantino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/gun/position 0 0 -20</a:t>
            </a:r>
          </a:p>
          <a:p>
            <a:pPr lvl="1"/>
            <a:r>
              <a:rPr kumimoji="1" lang="en-US" altLang="zh-CN" dirty="0"/>
              <a:t>/run/</a:t>
            </a:r>
            <a:r>
              <a:rPr kumimoji="1" lang="en-US" altLang="zh-CN" dirty="0" err="1"/>
              <a:t>beamOn</a:t>
            </a:r>
            <a:r>
              <a:rPr kumimoji="1" lang="en-US" altLang="zh-CN" dirty="0"/>
              <a:t> 1</a:t>
            </a:r>
          </a:p>
          <a:p>
            <a:endParaRPr kumimoji="1" lang="en-US" altLang="zh-CN" dirty="0"/>
          </a:p>
          <a:p>
            <a:r>
              <a:rPr kumimoji="1" lang="zh-CN" altLang="en-US" dirty="0"/>
              <a:t>程序做以下修改：</a:t>
            </a:r>
            <a:endParaRPr kumimoji="1" lang="en-US" altLang="zh-CN" dirty="0"/>
          </a:p>
          <a:p>
            <a:r>
              <a:rPr kumimoji="1" lang="en-US" altLang="zh-CN" dirty="0"/>
              <a:t>1.</a:t>
            </a:r>
            <a:r>
              <a:rPr kumimoji="1" lang="zh-CN" altLang="en-US" dirty="0"/>
              <a:t> 屏蔽掉</a:t>
            </a:r>
            <a:r>
              <a:rPr kumimoji="1" lang="en-US" altLang="zh-CN" dirty="0" err="1"/>
              <a:t>PrimaryGenerator.cc</a:t>
            </a:r>
            <a:r>
              <a:rPr kumimoji="1" lang="zh-CN" altLang="en-US" dirty="0"/>
              <a:t>里的出射粒子随机产生的代码</a:t>
            </a:r>
            <a:endParaRPr kumimoji="1" lang="en-US" altLang="zh-CN" dirty="0"/>
          </a:p>
          <a:p>
            <a:r>
              <a:rPr kumimoji="1" lang="en-US" altLang="zh-CN" dirty="0"/>
              <a:t>2.</a:t>
            </a:r>
            <a:r>
              <a:rPr kumimoji="1" lang="zh-CN" altLang="en-US" dirty="0"/>
              <a:t> 修改</a:t>
            </a:r>
            <a:r>
              <a:rPr kumimoji="1" lang="en-US" altLang="zh-CN" dirty="0" err="1"/>
              <a:t>DetectorConstruction.cc</a:t>
            </a:r>
            <a:r>
              <a:rPr kumimoji="1" lang="zh-CN" altLang="en-US" dirty="0"/>
              <a:t>里的</a:t>
            </a:r>
            <a:r>
              <a:rPr kumimoji="1" lang="en-US" altLang="zh-CN" dirty="0"/>
              <a:t>Tissue</a:t>
            </a:r>
            <a:r>
              <a:rPr kumimoji="1" lang="zh-CN" altLang="en-US" dirty="0"/>
              <a:t>的位置为</a:t>
            </a:r>
            <a:r>
              <a:rPr kumimoji="1" lang="en-US" altLang="zh-CN" dirty="0"/>
              <a:t>0</a:t>
            </a:r>
            <a:r>
              <a:rPr kumimoji="1" lang="zh-CN" altLang="en-US" dirty="0"/>
              <a:t> </a:t>
            </a:r>
            <a:r>
              <a:rPr kumimoji="1" lang="en-US" altLang="zh-CN" dirty="0"/>
              <a:t>0</a:t>
            </a:r>
            <a:r>
              <a:rPr kumimoji="1" lang="zh-CN" altLang="en-US" dirty="0"/>
              <a:t> </a:t>
            </a:r>
            <a:r>
              <a:rPr kumimoji="1" lang="en-US" altLang="zh-CN" dirty="0"/>
              <a:t>-80</a:t>
            </a:r>
            <a:r>
              <a:rPr kumimoji="1" lang="zh-CN" altLang="en-US" dirty="0"/>
              <a:t>；</a:t>
            </a:r>
            <a:r>
              <a:rPr kumimoji="1" lang="en-US" altLang="zh-CN" dirty="0"/>
              <a:t>Bone</a:t>
            </a:r>
            <a:r>
              <a:rPr kumimoji="1" lang="zh-CN" altLang="en-US" dirty="0"/>
              <a:t>的位置为</a:t>
            </a:r>
            <a:r>
              <a:rPr kumimoji="1" lang="en-US" altLang="zh-CN" dirty="0"/>
              <a:t>0</a:t>
            </a:r>
            <a:r>
              <a:rPr kumimoji="1" lang="zh-CN" altLang="en-US" dirty="0"/>
              <a:t> </a:t>
            </a:r>
            <a:r>
              <a:rPr kumimoji="1" lang="en-US" altLang="zh-CN" dirty="0"/>
              <a:t>0</a:t>
            </a:r>
            <a:r>
              <a:rPr kumimoji="1" lang="zh-CN" altLang="en-US" dirty="0"/>
              <a:t> </a:t>
            </a:r>
            <a:r>
              <a:rPr kumimoji="1" lang="en-US" altLang="zh-CN" dirty="0"/>
              <a:t>0</a:t>
            </a:r>
          </a:p>
          <a:p>
            <a:r>
              <a:rPr kumimoji="1" lang="en-US" altLang="zh-CN" dirty="0"/>
              <a:t>3. </a:t>
            </a:r>
            <a:r>
              <a:rPr kumimoji="1" lang="zh-CN" altLang="en-US" dirty="0"/>
              <a:t>修改</a:t>
            </a:r>
            <a:r>
              <a:rPr kumimoji="1" lang="en-US" altLang="zh-CN" dirty="0"/>
              <a:t>Envelope/Tissue/Bone</a:t>
            </a:r>
            <a:r>
              <a:rPr kumimoji="1" lang="zh-CN" altLang="en-US" dirty="0"/>
              <a:t>的从属关系，进行以下练习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B10558-EFC2-2F48-8432-75680FCB8D6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</a:t>
            </a:fld>
            <a:endParaRPr lang="zh-CN" altLang="en-US" dirty="0"/>
          </a:p>
        </p:txBody>
      </p:sp>
      <p:sp>
        <p:nvSpPr>
          <p:cNvPr id="8" name="RICH">
            <a:extLst>
              <a:ext uri="{FF2B5EF4-FFF2-40B4-BE49-F238E27FC236}">
                <a16:creationId xmlns:a16="http://schemas.microsoft.com/office/drawing/2014/main" id="{9740CE87-0CCE-C54E-8983-29C9590EE31F}"/>
              </a:ext>
            </a:extLst>
          </p:cNvPr>
          <p:cNvSpPr txBox="1"/>
          <p:nvPr/>
        </p:nvSpPr>
        <p:spPr>
          <a:xfrm>
            <a:off x="128874" y="165265"/>
            <a:ext cx="770448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>
                <a:solidFill>
                  <a:srgbClr val="43527E"/>
                </a:solidFill>
                <a:latin typeface="Athelas"/>
                <a:ea typeface="Athelas"/>
                <a:cs typeface="Athelas"/>
                <a:sym typeface="Athelas"/>
              </a:defRPr>
            </a:lvl1pPr>
          </a:lstStyle>
          <a:p>
            <a:pPr algn="l" hangingPunct="1"/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Play with B1</a:t>
            </a:r>
            <a:endParaRPr kumimoji="1" lang="el-GR" altLang="zh-CN" dirty="0">
              <a:solidFill>
                <a:schemeClr val="accent1">
                  <a:lumMod val="75000"/>
                </a:schemeClr>
              </a:solidFill>
              <a:latin typeface="Athelas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6107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立方体 4">
            <a:extLst>
              <a:ext uri="{FF2B5EF4-FFF2-40B4-BE49-F238E27FC236}">
                <a16:creationId xmlns:a16="http://schemas.microsoft.com/office/drawing/2014/main" id="{B7F32F0B-3877-4B43-AB05-945ABE9EC88C}"/>
              </a:ext>
            </a:extLst>
          </p:cNvPr>
          <p:cNvSpPr/>
          <p:nvPr/>
        </p:nvSpPr>
        <p:spPr>
          <a:xfrm>
            <a:off x="0" y="57750"/>
            <a:ext cx="4719145" cy="2879834"/>
          </a:xfrm>
          <a:prstGeom prst="cub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C5B636A-AAB3-C847-A76E-F66AFADFCC7D}"/>
              </a:ext>
            </a:extLst>
          </p:cNvPr>
          <p:cNvSpPr txBox="1"/>
          <p:nvPr/>
        </p:nvSpPr>
        <p:spPr>
          <a:xfrm>
            <a:off x="894387" y="170988"/>
            <a:ext cx="63414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world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EC31909-4AFA-664C-A062-6323AA2A04F2}"/>
              </a:ext>
            </a:extLst>
          </p:cNvPr>
          <p:cNvSpPr txBox="1"/>
          <p:nvPr/>
        </p:nvSpPr>
        <p:spPr>
          <a:xfrm>
            <a:off x="5234151" y="1046529"/>
            <a:ext cx="360157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正常的从属关系：</a:t>
            </a: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Tissue/bone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在水里，水在空气里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3F31245-857E-B248-B5D9-46EBE11F0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702" y="2138165"/>
            <a:ext cx="4029023" cy="316136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DFF2B97-4340-5D4B-994C-B8C62F1B6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662" y="5591503"/>
            <a:ext cx="6199233" cy="1020127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62812CD0-70BD-1447-9620-B8CCA4E56609}"/>
              </a:ext>
            </a:extLst>
          </p:cNvPr>
          <p:cNvGrpSpPr/>
          <p:nvPr/>
        </p:nvGrpSpPr>
        <p:grpSpPr>
          <a:xfrm>
            <a:off x="601393" y="3028390"/>
            <a:ext cx="2527738" cy="2065283"/>
            <a:chOff x="601393" y="3028390"/>
            <a:chExt cx="2527738" cy="2065283"/>
          </a:xfrm>
        </p:grpSpPr>
        <p:sp>
          <p:nvSpPr>
            <p:cNvPr id="6" name="立方体 5">
              <a:extLst>
                <a:ext uri="{FF2B5EF4-FFF2-40B4-BE49-F238E27FC236}">
                  <a16:creationId xmlns:a16="http://schemas.microsoft.com/office/drawing/2014/main" id="{AC81BB9C-E93F-A247-9121-6CFCBBC4E3D0}"/>
                </a:ext>
              </a:extLst>
            </p:cNvPr>
            <p:cNvSpPr/>
            <p:nvPr/>
          </p:nvSpPr>
          <p:spPr>
            <a:xfrm>
              <a:off x="601393" y="3028390"/>
              <a:ext cx="2527738" cy="2065283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18480AC3-B6E8-2540-8639-B6ED22BB9E0F}"/>
                </a:ext>
              </a:extLst>
            </p:cNvPr>
            <p:cNvSpPr txBox="1"/>
            <p:nvPr/>
          </p:nvSpPr>
          <p:spPr>
            <a:xfrm>
              <a:off x="1114096" y="3143442"/>
              <a:ext cx="96115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envelope</a:t>
              </a:r>
              <a:endPara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1CD83F84-4162-5B4E-88E4-E161DC375C4A}"/>
              </a:ext>
            </a:extLst>
          </p:cNvPr>
          <p:cNvGrpSpPr/>
          <p:nvPr/>
        </p:nvGrpSpPr>
        <p:grpSpPr>
          <a:xfrm>
            <a:off x="133844" y="5299531"/>
            <a:ext cx="980252" cy="1427713"/>
            <a:chOff x="133844" y="5299531"/>
            <a:chExt cx="980252" cy="1427713"/>
          </a:xfrm>
        </p:grpSpPr>
        <p:sp>
          <p:nvSpPr>
            <p:cNvPr id="17" name="罐形 16">
              <a:extLst>
                <a:ext uri="{FF2B5EF4-FFF2-40B4-BE49-F238E27FC236}">
                  <a16:creationId xmlns:a16="http://schemas.microsoft.com/office/drawing/2014/main" id="{9BA0638C-DCB1-C746-86F1-93C82B40D0FB}"/>
                </a:ext>
              </a:extLst>
            </p:cNvPr>
            <p:cNvSpPr/>
            <p:nvPr/>
          </p:nvSpPr>
          <p:spPr>
            <a:xfrm>
              <a:off x="133844" y="5299531"/>
              <a:ext cx="980252" cy="1427713"/>
            </a:xfrm>
            <a:prstGeom prst="can">
              <a:avLst/>
            </a:prstGeom>
            <a:solidFill>
              <a:srgbClr val="FF00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29E058E8-18FB-194B-B953-0B260C00BC21}"/>
                </a:ext>
              </a:extLst>
            </p:cNvPr>
            <p:cNvSpPr txBox="1"/>
            <p:nvPr/>
          </p:nvSpPr>
          <p:spPr>
            <a:xfrm>
              <a:off x="216994" y="5700705"/>
              <a:ext cx="768798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shape1</a:t>
              </a:r>
              <a:endPara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AEC83871-3207-E84A-B2A3-263DCA8536A9}"/>
              </a:ext>
            </a:extLst>
          </p:cNvPr>
          <p:cNvGrpSpPr/>
          <p:nvPr/>
        </p:nvGrpSpPr>
        <p:grpSpPr>
          <a:xfrm>
            <a:off x="1269970" y="5299531"/>
            <a:ext cx="1521697" cy="1427713"/>
            <a:chOff x="1269970" y="5299531"/>
            <a:chExt cx="1521697" cy="1427713"/>
          </a:xfrm>
        </p:grpSpPr>
        <p:sp>
          <p:nvSpPr>
            <p:cNvPr id="18" name="立方体 17">
              <a:extLst>
                <a:ext uri="{FF2B5EF4-FFF2-40B4-BE49-F238E27FC236}">
                  <a16:creationId xmlns:a16="http://schemas.microsoft.com/office/drawing/2014/main" id="{C279B40A-8657-8F42-97DE-12AC0FA8873E}"/>
                </a:ext>
              </a:extLst>
            </p:cNvPr>
            <p:cNvSpPr/>
            <p:nvPr/>
          </p:nvSpPr>
          <p:spPr>
            <a:xfrm>
              <a:off x="1269970" y="5299531"/>
              <a:ext cx="1521697" cy="1427713"/>
            </a:xfrm>
            <a:prstGeom prst="cube">
              <a:avLst>
                <a:gd name="adj" fmla="val 34570"/>
              </a:avLst>
            </a:prstGeom>
            <a:solidFill>
              <a:schemeClr val="tx2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1E9B60D9-B845-0A49-A16A-71341FD0B76D}"/>
                </a:ext>
              </a:extLst>
            </p:cNvPr>
            <p:cNvSpPr txBox="1"/>
            <p:nvPr/>
          </p:nvSpPr>
          <p:spPr>
            <a:xfrm>
              <a:off x="1352815" y="5916901"/>
              <a:ext cx="768798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dirty="0"/>
                <a:t>shape2</a:t>
              </a:r>
              <a:endPara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A425E2A1-AB03-A748-9B2B-763126400C9B}"/>
              </a:ext>
            </a:extLst>
          </p:cNvPr>
          <p:cNvCxnSpPr>
            <a:cxnSpLocks/>
          </p:cNvCxnSpPr>
          <p:nvPr/>
        </p:nvCxnSpPr>
        <p:spPr>
          <a:xfrm flipV="1">
            <a:off x="5144166" y="3636579"/>
            <a:ext cx="2759613" cy="171607"/>
          </a:xfrm>
          <a:prstGeom prst="straightConnector1">
            <a:avLst/>
          </a:prstGeom>
          <a:noFill/>
          <a:ln w="25400" cap="flat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B074A07A-0B99-6448-9F71-5E216E356003}"/>
              </a:ext>
            </a:extLst>
          </p:cNvPr>
          <p:cNvGrpSpPr/>
          <p:nvPr/>
        </p:nvGrpSpPr>
        <p:grpSpPr>
          <a:xfrm>
            <a:off x="473345" y="706309"/>
            <a:ext cx="3215786" cy="2065283"/>
            <a:chOff x="601393" y="3028390"/>
            <a:chExt cx="2527738" cy="2065283"/>
          </a:xfrm>
        </p:grpSpPr>
        <p:sp>
          <p:nvSpPr>
            <p:cNvPr id="29" name="立方体 28">
              <a:extLst>
                <a:ext uri="{FF2B5EF4-FFF2-40B4-BE49-F238E27FC236}">
                  <a16:creationId xmlns:a16="http://schemas.microsoft.com/office/drawing/2014/main" id="{6DB39C01-509A-3342-AB3E-23FDA7F8E49F}"/>
                </a:ext>
              </a:extLst>
            </p:cNvPr>
            <p:cNvSpPr/>
            <p:nvPr/>
          </p:nvSpPr>
          <p:spPr>
            <a:xfrm>
              <a:off x="601393" y="3028390"/>
              <a:ext cx="2527738" cy="2065283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183AA607-63E5-A344-B647-1629A91245FF}"/>
                </a:ext>
              </a:extLst>
            </p:cNvPr>
            <p:cNvSpPr txBox="1"/>
            <p:nvPr/>
          </p:nvSpPr>
          <p:spPr>
            <a:xfrm>
              <a:off x="1114096" y="3143442"/>
              <a:ext cx="96115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envelope</a:t>
              </a:r>
              <a:endPara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114AEE38-C946-5E4D-A3CB-E77CD3E8B6CE}"/>
              </a:ext>
            </a:extLst>
          </p:cNvPr>
          <p:cNvGrpSpPr/>
          <p:nvPr/>
        </p:nvGrpSpPr>
        <p:grpSpPr>
          <a:xfrm>
            <a:off x="734332" y="1188877"/>
            <a:ext cx="980252" cy="1427713"/>
            <a:chOff x="133844" y="5299531"/>
            <a:chExt cx="980252" cy="1427713"/>
          </a:xfrm>
        </p:grpSpPr>
        <p:sp>
          <p:nvSpPr>
            <p:cNvPr id="32" name="罐形 31">
              <a:extLst>
                <a:ext uri="{FF2B5EF4-FFF2-40B4-BE49-F238E27FC236}">
                  <a16:creationId xmlns:a16="http://schemas.microsoft.com/office/drawing/2014/main" id="{8D638357-9AE7-224F-99A6-D51F65651002}"/>
                </a:ext>
              </a:extLst>
            </p:cNvPr>
            <p:cNvSpPr/>
            <p:nvPr/>
          </p:nvSpPr>
          <p:spPr>
            <a:xfrm>
              <a:off x="133844" y="5299531"/>
              <a:ext cx="980252" cy="1427713"/>
            </a:xfrm>
            <a:prstGeom prst="can">
              <a:avLst/>
            </a:prstGeom>
            <a:solidFill>
              <a:srgbClr val="FF00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8F29C168-6CA1-5843-B494-6B68659BDAF3}"/>
                </a:ext>
              </a:extLst>
            </p:cNvPr>
            <p:cNvSpPr txBox="1"/>
            <p:nvPr/>
          </p:nvSpPr>
          <p:spPr>
            <a:xfrm>
              <a:off x="216994" y="5700705"/>
              <a:ext cx="768798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shape1</a:t>
              </a:r>
              <a:endPara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03D7C848-7C19-FA49-82D5-1254F1C8940D}"/>
              </a:ext>
            </a:extLst>
          </p:cNvPr>
          <p:cNvGrpSpPr/>
          <p:nvPr/>
        </p:nvGrpSpPr>
        <p:grpSpPr>
          <a:xfrm>
            <a:off x="1845046" y="1102626"/>
            <a:ext cx="1521697" cy="1427713"/>
            <a:chOff x="1269970" y="5299531"/>
            <a:chExt cx="1521697" cy="1427713"/>
          </a:xfrm>
        </p:grpSpPr>
        <p:sp>
          <p:nvSpPr>
            <p:cNvPr id="35" name="立方体 34">
              <a:extLst>
                <a:ext uri="{FF2B5EF4-FFF2-40B4-BE49-F238E27FC236}">
                  <a16:creationId xmlns:a16="http://schemas.microsoft.com/office/drawing/2014/main" id="{77C5B268-02DA-C141-8CEB-C6BBDB9E5E15}"/>
                </a:ext>
              </a:extLst>
            </p:cNvPr>
            <p:cNvSpPr/>
            <p:nvPr/>
          </p:nvSpPr>
          <p:spPr>
            <a:xfrm>
              <a:off x="1269970" y="5299531"/>
              <a:ext cx="1521697" cy="1427713"/>
            </a:xfrm>
            <a:prstGeom prst="cube">
              <a:avLst>
                <a:gd name="adj" fmla="val 34570"/>
              </a:avLst>
            </a:prstGeom>
            <a:solidFill>
              <a:schemeClr val="tx2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569F0424-6946-E444-84B9-4BB172779B80}"/>
                </a:ext>
              </a:extLst>
            </p:cNvPr>
            <p:cNvSpPr txBox="1"/>
            <p:nvPr/>
          </p:nvSpPr>
          <p:spPr>
            <a:xfrm>
              <a:off x="1352815" y="5916901"/>
              <a:ext cx="768798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dirty="0"/>
                <a:t>shape2</a:t>
              </a:r>
              <a:endPara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366553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立方体 4">
            <a:extLst>
              <a:ext uri="{FF2B5EF4-FFF2-40B4-BE49-F238E27FC236}">
                <a16:creationId xmlns:a16="http://schemas.microsoft.com/office/drawing/2014/main" id="{B7F32F0B-3877-4B43-AB05-945ABE9EC88C}"/>
              </a:ext>
            </a:extLst>
          </p:cNvPr>
          <p:cNvSpPr/>
          <p:nvPr/>
        </p:nvSpPr>
        <p:spPr>
          <a:xfrm>
            <a:off x="546537" y="0"/>
            <a:ext cx="4719145" cy="2879834"/>
          </a:xfrm>
          <a:prstGeom prst="cub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C5B636A-AAB3-C847-A76E-F66AFADFCC7D}"/>
              </a:ext>
            </a:extLst>
          </p:cNvPr>
          <p:cNvSpPr txBox="1"/>
          <p:nvPr/>
        </p:nvSpPr>
        <p:spPr>
          <a:xfrm>
            <a:off x="1114096" y="148556"/>
            <a:ext cx="75116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1world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F8DD30E-2CE5-204A-B1AA-9BDCFAE8A106}"/>
              </a:ext>
            </a:extLst>
          </p:cNvPr>
          <p:cNvSpPr txBox="1"/>
          <p:nvPr/>
        </p:nvSpPr>
        <p:spPr>
          <a:xfrm>
            <a:off x="5475889" y="148556"/>
            <a:ext cx="3237185" cy="203132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错误</a:t>
            </a:r>
            <a:r>
              <a:rPr lang="en-US" altLang="zh-CN" dirty="0"/>
              <a:t>1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Tissue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和水在空气里（平行关系）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,bone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在水里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入射粒子先打到谁就是谁，并一直走下去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, tissue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被挡住了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0DB6624B-F3D4-EA4C-B3F2-8627329C6887}"/>
              </a:ext>
            </a:extLst>
          </p:cNvPr>
          <p:cNvGrpSpPr/>
          <p:nvPr/>
        </p:nvGrpSpPr>
        <p:grpSpPr>
          <a:xfrm>
            <a:off x="378371" y="3028166"/>
            <a:ext cx="2527738" cy="2065283"/>
            <a:chOff x="601393" y="3028390"/>
            <a:chExt cx="2527738" cy="2065283"/>
          </a:xfrm>
        </p:grpSpPr>
        <p:sp>
          <p:nvSpPr>
            <p:cNvPr id="10" name="立方体 9">
              <a:extLst>
                <a:ext uri="{FF2B5EF4-FFF2-40B4-BE49-F238E27FC236}">
                  <a16:creationId xmlns:a16="http://schemas.microsoft.com/office/drawing/2014/main" id="{1C1F4D78-62D9-1045-9028-A2EA7404D973}"/>
                </a:ext>
              </a:extLst>
            </p:cNvPr>
            <p:cNvSpPr/>
            <p:nvPr/>
          </p:nvSpPr>
          <p:spPr>
            <a:xfrm>
              <a:off x="601393" y="3028390"/>
              <a:ext cx="2527738" cy="2065283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34E204B-5CF2-4F4F-A4C1-8406856F01F6}"/>
                </a:ext>
              </a:extLst>
            </p:cNvPr>
            <p:cNvSpPr txBox="1"/>
            <p:nvPr/>
          </p:nvSpPr>
          <p:spPr>
            <a:xfrm>
              <a:off x="1114096" y="3143442"/>
              <a:ext cx="96115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envelope</a:t>
              </a:r>
              <a:endPara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8030FFE-BA7B-694B-A5F8-1EDB79FE4A78}"/>
              </a:ext>
            </a:extLst>
          </p:cNvPr>
          <p:cNvGrpSpPr/>
          <p:nvPr/>
        </p:nvGrpSpPr>
        <p:grpSpPr>
          <a:xfrm>
            <a:off x="3418812" y="3239503"/>
            <a:ext cx="980252" cy="1427713"/>
            <a:chOff x="133844" y="5299531"/>
            <a:chExt cx="980252" cy="1427713"/>
          </a:xfrm>
        </p:grpSpPr>
        <p:sp>
          <p:nvSpPr>
            <p:cNvPr id="15" name="罐形 14">
              <a:extLst>
                <a:ext uri="{FF2B5EF4-FFF2-40B4-BE49-F238E27FC236}">
                  <a16:creationId xmlns:a16="http://schemas.microsoft.com/office/drawing/2014/main" id="{0C1518CB-4E51-0645-A859-6270F7947454}"/>
                </a:ext>
              </a:extLst>
            </p:cNvPr>
            <p:cNvSpPr/>
            <p:nvPr/>
          </p:nvSpPr>
          <p:spPr>
            <a:xfrm>
              <a:off x="133844" y="5299531"/>
              <a:ext cx="980252" cy="1427713"/>
            </a:xfrm>
            <a:prstGeom prst="can">
              <a:avLst/>
            </a:prstGeom>
            <a:solidFill>
              <a:srgbClr val="FF00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FF965C2-319A-5447-A769-1DEE4A700061}"/>
                </a:ext>
              </a:extLst>
            </p:cNvPr>
            <p:cNvSpPr txBox="1"/>
            <p:nvPr/>
          </p:nvSpPr>
          <p:spPr>
            <a:xfrm>
              <a:off x="216994" y="5700705"/>
              <a:ext cx="768798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shape1</a:t>
              </a:r>
              <a:endPara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515A532-8115-4842-B734-930AA51684C3}"/>
              </a:ext>
            </a:extLst>
          </p:cNvPr>
          <p:cNvGrpSpPr/>
          <p:nvPr/>
        </p:nvGrpSpPr>
        <p:grpSpPr>
          <a:xfrm>
            <a:off x="546537" y="5241781"/>
            <a:ext cx="1521697" cy="1427713"/>
            <a:chOff x="1269970" y="5299531"/>
            <a:chExt cx="1521697" cy="1427713"/>
          </a:xfrm>
        </p:grpSpPr>
        <p:sp>
          <p:nvSpPr>
            <p:cNvPr id="18" name="立方体 17">
              <a:extLst>
                <a:ext uri="{FF2B5EF4-FFF2-40B4-BE49-F238E27FC236}">
                  <a16:creationId xmlns:a16="http://schemas.microsoft.com/office/drawing/2014/main" id="{205989D2-740F-EE4C-9D6A-294269B86797}"/>
                </a:ext>
              </a:extLst>
            </p:cNvPr>
            <p:cNvSpPr/>
            <p:nvPr/>
          </p:nvSpPr>
          <p:spPr>
            <a:xfrm>
              <a:off x="1269970" y="5299531"/>
              <a:ext cx="1521697" cy="1427713"/>
            </a:xfrm>
            <a:prstGeom prst="cube">
              <a:avLst>
                <a:gd name="adj" fmla="val 34570"/>
              </a:avLst>
            </a:prstGeom>
            <a:solidFill>
              <a:schemeClr val="tx2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1FCB82D-95D0-9B42-B46B-C48531A5DD0B}"/>
                </a:ext>
              </a:extLst>
            </p:cNvPr>
            <p:cNvSpPr txBox="1"/>
            <p:nvPr/>
          </p:nvSpPr>
          <p:spPr>
            <a:xfrm>
              <a:off x="1352815" y="5916901"/>
              <a:ext cx="768798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dirty="0"/>
                <a:t>shape2</a:t>
              </a:r>
              <a:endPara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765EAB60-4E33-1346-9F65-D976E2CC1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682" y="2431845"/>
            <a:ext cx="3444386" cy="285593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4FEC7F2-1A4F-7A4A-959E-0F6788E42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763" y="5696607"/>
            <a:ext cx="6506237" cy="885083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43C89D92-2A4B-6549-BB21-25E5AAEBA7FA}"/>
              </a:ext>
            </a:extLst>
          </p:cNvPr>
          <p:cNvGrpSpPr/>
          <p:nvPr/>
        </p:nvGrpSpPr>
        <p:grpSpPr>
          <a:xfrm>
            <a:off x="1139220" y="702190"/>
            <a:ext cx="3131540" cy="2065283"/>
            <a:chOff x="601393" y="3028390"/>
            <a:chExt cx="2527738" cy="2065283"/>
          </a:xfrm>
        </p:grpSpPr>
        <p:sp>
          <p:nvSpPr>
            <p:cNvPr id="21" name="立方体 20">
              <a:extLst>
                <a:ext uri="{FF2B5EF4-FFF2-40B4-BE49-F238E27FC236}">
                  <a16:creationId xmlns:a16="http://schemas.microsoft.com/office/drawing/2014/main" id="{0D257697-029D-E64A-9622-4EEFC054ACE1}"/>
                </a:ext>
              </a:extLst>
            </p:cNvPr>
            <p:cNvSpPr/>
            <p:nvPr/>
          </p:nvSpPr>
          <p:spPr>
            <a:xfrm>
              <a:off x="601393" y="3028390"/>
              <a:ext cx="2527738" cy="2065283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C85DE5F7-E7C1-E14B-A920-CC0544F9F43E}"/>
                </a:ext>
              </a:extLst>
            </p:cNvPr>
            <p:cNvSpPr txBox="1"/>
            <p:nvPr/>
          </p:nvSpPr>
          <p:spPr>
            <a:xfrm>
              <a:off x="1114096" y="3143442"/>
              <a:ext cx="96115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envelope</a:t>
              </a:r>
              <a:endPara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8C13A47-CA9F-BF42-B292-54B38020FE9F}"/>
              </a:ext>
            </a:extLst>
          </p:cNvPr>
          <p:cNvGrpSpPr/>
          <p:nvPr/>
        </p:nvGrpSpPr>
        <p:grpSpPr>
          <a:xfrm>
            <a:off x="1443448" y="1153137"/>
            <a:ext cx="1521697" cy="1427713"/>
            <a:chOff x="1269970" y="5299531"/>
            <a:chExt cx="1521697" cy="1427713"/>
          </a:xfrm>
        </p:grpSpPr>
        <p:sp>
          <p:nvSpPr>
            <p:cNvPr id="24" name="立方体 23">
              <a:extLst>
                <a:ext uri="{FF2B5EF4-FFF2-40B4-BE49-F238E27FC236}">
                  <a16:creationId xmlns:a16="http://schemas.microsoft.com/office/drawing/2014/main" id="{0A05D1CD-5ACA-3743-BAA5-BE89DEBF3659}"/>
                </a:ext>
              </a:extLst>
            </p:cNvPr>
            <p:cNvSpPr/>
            <p:nvPr/>
          </p:nvSpPr>
          <p:spPr>
            <a:xfrm>
              <a:off x="1269970" y="5299531"/>
              <a:ext cx="1521697" cy="1427713"/>
            </a:xfrm>
            <a:prstGeom prst="cube">
              <a:avLst>
                <a:gd name="adj" fmla="val 34570"/>
              </a:avLst>
            </a:prstGeom>
            <a:solidFill>
              <a:schemeClr val="tx2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4B72E118-58E1-3C44-8115-B1E993037CC4}"/>
                </a:ext>
              </a:extLst>
            </p:cNvPr>
            <p:cNvSpPr txBox="1"/>
            <p:nvPr/>
          </p:nvSpPr>
          <p:spPr>
            <a:xfrm>
              <a:off x="1352815" y="5916901"/>
              <a:ext cx="768798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dirty="0"/>
                <a:t>shape2</a:t>
              </a:r>
              <a:endPara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444962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立方体 4">
            <a:extLst>
              <a:ext uri="{FF2B5EF4-FFF2-40B4-BE49-F238E27FC236}">
                <a16:creationId xmlns:a16="http://schemas.microsoft.com/office/drawing/2014/main" id="{B7F32F0B-3877-4B43-AB05-945ABE9EC88C}"/>
              </a:ext>
            </a:extLst>
          </p:cNvPr>
          <p:cNvSpPr/>
          <p:nvPr/>
        </p:nvSpPr>
        <p:spPr>
          <a:xfrm>
            <a:off x="546537" y="0"/>
            <a:ext cx="4719145" cy="2879834"/>
          </a:xfrm>
          <a:prstGeom prst="cub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C5B636A-AAB3-C847-A76E-F66AFADFCC7D}"/>
              </a:ext>
            </a:extLst>
          </p:cNvPr>
          <p:cNvSpPr txBox="1"/>
          <p:nvPr/>
        </p:nvSpPr>
        <p:spPr>
          <a:xfrm>
            <a:off x="1114096" y="148556"/>
            <a:ext cx="75116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1world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5AE25BA-456F-3D42-A2FA-4496B467704B}"/>
              </a:ext>
            </a:extLst>
          </p:cNvPr>
          <p:cNvSpPr txBox="1"/>
          <p:nvPr/>
        </p:nvSpPr>
        <p:spPr>
          <a:xfrm>
            <a:off x="5833241" y="148556"/>
            <a:ext cx="2942896" cy="203132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错误</a:t>
            </a:r>
            <a:r>
              <a:rPr lang="en-US" altLang="zh-CN" dirty="0"/>
              <a:t>1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水在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bone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里，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bone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在空气里（错误的从属关系）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水会覆盖掉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bone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的材质，变成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bone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形状的水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A98E3D7E-FA89-E440-B77A-87C8D2DCFD37}"/>
              </a:ext>
            </a:extLst>
          </p:cNvPr>
          <p:cNvGrpSpPr/>
          <p:nvPr/>
        </p:nvGrpSpPr>
        <p:grpSpPr>
          <a:xfrm>
            <a:off x="756679" y="3062280"/>
            <a:ext cx="980252" cy="1427713"/>
            <a:chOff x="133844" y="5299531"/>
            <a:chExt cx="980252" cy="1427713"/>
          </a:xfrm>
        </p:grpSpPr>
        <p:sp>
          <p:nvSpPr>
            <p:cNvPr id="10" name="罐形 9">
              <a:extLst>
                <a:ext uri="{FF2B5EF4-FFF2-40B4-BE49-F238E27FC236}">
                  <a16:creationId xmlns:a16="http://schemas.microsoft.com/office/drawing/2014/main" id="{FB66E724-02FA-3741-A21F-0C68A70724CB}"/>
                </a:ext>
              </a:extLst>
            </p:cNvPr>
            <p:cNvSpPr/>
            <p:nvPr/>
          </p:nvSpPr>
          <p:spPr>
            <a:xfrm>
              <a:off x="133844" y="5299531"/>
              <a:ext cx="980252" cy="1427713"/>
            </a:xfrm>
            <a:prstGeom prst="can">
              <a:avLst/>
            </a:prstGeom>
            <a:solidFill>
              <a:srgbClr val="FF00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EE03D85-3092-A54D-9CFA-BBE3EF43D319}"/>
                </a:ext>
              </a:extLst>
            </p:cNvPr>
            <p:cNvSpPr txBox="1"/>
            <p:nvPr/>
          </p:nvSpPr>
          <p:spPr>
            <a:xfrm>
              <a:off x="216994" y="5700705"/>
              <a:ext cx="768798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shape1</a:t>
              </a:r>
              <a:endPara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34FE060-F8C9-734F-A569-3E1BA441AEEB}"/>
              </a:ext>
            </a:extLst>
          </p:cNvPr>
          <p:cNvGrpSpPr/>
          <p:nvPr/>
        </p:nvGrpSpPr>
        <p:grpSpPr>
          <a:xfrm>
            <a:off x="1865261" y="4503173"/>
            <a:ext cx="2685717" cy="2065283"/>
            <a:chOff x="601393" y="3028390"/>
            <a:chExt cx="2527738" cy="2065283"/>
          </a:xfrm>
        </p:grpSpPr>
        <p:sp>
          <p:nvSpPr>
            <p:cNvPr id="15" name="立方体 14">
              <a:extLst>
                <a:ext uri="{FF2B5EF4-FFF2-40B4-BE49-F238E27FC236}">
                  <a16:creationId xmlns:a16="http://schemas.microsoft.com/office/drawing/2014/main" id="{A5836736-409C-2D41-94D8-616B97753D13}"/>
                </a:ext>
              </a:extLst>
            </p:cNvPr>
            <p:cNvSpPr/>
            <p:nvPr/>
          </p:nvSpPr>
          <p:spPr>
            <a:xfrm>
              <a:off x="601393" y="3028390"/>
              <a:ext cx="2527738" cy="2065283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C179BD1A-EF83-C74A-BBC0-A10F2DCE3127}"/>
                </a:ext>
              </a:extLst>
            </p:cNvPr>
            <p:cNvSpPr txBox="1"/>
            <p:nvPr/>
          </p:nvSpPr>
          <p:spPr>
            <a:xfrm>
              <a:off x="1114096" y="3143442"/>
              <a:ext cx="96115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envelope</a:t>
              </a:r>
              <a:endPara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1D6B652-F39B-1345-9C20-FEDB2284C41A}"/>
              </a:ext>
            </a:extLst>
          </p:cNvPr>
          <p:cNvGrpSpPr/>
          <p:nvPr/>
        </p:nvGrpSpPr>
        <p:grpSpPr>
          <a:xfrm>
            <a:off x="2578274" y="2899103"/>
            <a:ext cx="1521697" cy="1427713"/>
            <a:chOff x="1269970" y="5299531"/>
            <a:chExt cx="1521697" cy="1427713"/>
          </a:xfrm>
        </p:grpSpPr>
        <p:sp>
          <p:nvSpPr>
            <p:cNvPr id="18" name="立方体 17">
              <a:extLst>
                <a:ext uri="{FF2B5EF4-FFF2-40B4-BE49-F238E27FC236}">
                  <a16:creationId xmlns:a16="http://schemas.microsoft.com/office/drawing/2014/main" id="{118AB41F-3388-2E4C-A2D9-CAD565763CD1}"/>
                </a:ext>
              </a:extLst>
            </p:cNvPr>
            <p:cNvSpPr/>
            <p:nvPr/>
          </p:nvSpPr>
          <p:spPr>
            <a:xfrm>
              <a:off x="1269970" y="5299531"/>
              <a:ext cx="1521697" cy="1427713"/>
            </a:xfrm>
            <a:prstGeom prst="cube">
              <a:avLst>
                <a:gd name="adj" fmla="val 34570"/>
              </a:avLst>
            </a:prstGeom>
            <a:solidFill>
              <a:schemeClr val="tx2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66E8D10C-A512-8540-9325-B74A39B43827}"/>
                </a:ext>
              </a:extLst>
            </p:cNvPr>
            <p:cNvSpPr txBox="1"/>
            <p:nvPr/>
          </p:nvSpPr>
          <p:spPr>
            <a:xfrm>
              <a:off x="1352815" y="5916901"/>
              <a:ext cx="768798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dirty="0"/>
                <a:t>shape2</a:t>
              </a:r>
              <a:endPara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72C9BC4-0396-E948-ACD6-37E451F99719}"/>
              </a:ext>
            </a:extLst>
          </p:cNvPr>
          <p:cNvGrpSpPr/>
          <p:nvPr/>
        </p:nvGrpSpPr>
        <p:grpSpPr>
          <a:xfrm>
            <a:off x="2578274" y="1030377"/>
            <a:ext cx="1521697" cy="1427713"/>
            <a:chOff x="1269970" y="5299531"/>
            <a:chExt cx="1521697" cy="1427713"/>
          </a:xfrm>
          <a:solidFill>
            <a:schemeClr val="accent1">
              <a:lumMod val="75000"/>
            </a:schemeClr>
          </a:solidFill>
        </p:grpSpPr>
        <p:sp>
          <p:nvSpPr>
            <p:cNvPr id="21" name="立方体 20">
              <a:extLst>
                <a:ext uri="{FF2B5EF4-FFF2-40B4-BE49-F238E27FC236}">
                  <a16:creationId xmlns:a16="http://schemas.microsoft.com/office/drawing/2014/main" id="{4A2AA3FE-1CEF-4646-B850-5088A9953811}"/>
                </a:ext>
              </a:extLst>
            </p:cNvPr>
            <p:cNvSpPr/>
            <p:nvPr/>
          </p:nvSpPr>
          <p:spPr>
            <a:xfrm>
              <a:off x="1269970" y="5299531"/>
              <a:ext cx="1521697" cy="1427713"/>
            </a:xfrm>
            <a:prstGeom prst="cube">
              <a:avLst>
                <a:gd name="adj" fmla="val 34570"/>
              </a:avLst>
            </a:prstGeom>
            <a:grp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2060AE06-D72C-B54D-98D0-9C51383FC367}"/>
                </a:ext>
              </a:extLst>
            </p:cNvPr>
            <p:cNvSpPr txBox="1"/>
            <p:nvPr/>
          </p:nvSpPr>
          <p:spPr>
            <a:xfrm>
              <a:off x="1352815" y="5916901"/>
              <a:ext cx="961159" cy="36933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dirty="0"/>
                <a:t>envelope</a:t>
              </a:r>
              <a:endPara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BEDC942-CF2B-8445-BDC8-B7F05C7F12A3}"/>
              </a:ext>
            </a:extLst>
          </p:cNvPr>
          <p:cNvGrpSpPr/>
          <p:nvPr/>
        </p:nvGrpSpPr>
        <p:grpSpPr>
          <a:xfrm>
            <a:off x="786815" y="1030377"/>
            <a:ext cx="980252" cy="1427713"/>
            <a:chOff x="133844" y="5299531"/>
            <a:chExt cx="980252" cy="1427713"/>
          </a:xfrm>
          <a:solidFill>
            <a:srgbClr val="FF0000"/>
          </a:solidFill>
        </p:grpSpPr>
        <p:sp>
          <p:nvSpPr>
            <p:cNvPr id="24" name="罐形 23">
              <a:extLst>
                <a:ext uri="{FF2B5EF4-FFF2-40B4-BE49-F238E27FC236}">
                  <a16:creationId xmlns:a16="http://schemas.microsoft.com/office/drawing/2014/main" id="{DB606209-5487-5042-A835-089BFB568FFC}"/>
                </a:ext>
              </a:extLst>
            </p:cNvPr>
            <p:cNvSpPr/>
            <p:nvPr/>
          </p:nvSpPr>
          <p:spPr>
            <a:xfrm>
              <a:off x="133844" y="5299531"/>
              <a:ext cx="980252" cy="1427713"/>
            </a:xfrm>
            <a:prstGeom prst="can">
              <a:avLst/>
            </a:prstGeom>
            <a:grp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CF8B2A9-CE5D-9444-B99B-87C59DEEE570}"/>
                </a:ext>
              </a:extLst>
            </p:cNvPr>
            <p:cNvSpPr txBox="1"/>
            <p:nvPr/>
          </p:nvSpPr>
          <p:spPr>
            <a:xfrm>
              <a:off x="216994" y="5700705"/>
              <a:ext cx="768798" cy="36933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shape1</a:t>
              </a:r>
              <a:endPara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CFA1A0E4-31E6-A34D-93A9-E515BF4EA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07" y="2237157"/>
            <a:ext cx="3776759" cy="292796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8487448-A2C1-B940-9DFF-38E9C6095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445" y="5564302"/>
            <a:ext cx="5560513" cy="77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372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64462A7-0C90-DF42-A508-DCA5984E770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kumimoji="1" lang="zh-CN" altLang="en-US" dirty="0"/>
              <a:t>仔细看上面三张的三维显示图，可以看到没有任何区别</a:t>
            </a:r>
            <a:endParaRPr kumimoji="1" lang="en-US" altLang="zh-CN" dirty="0"/>
          </a:p>
          <a:p>
            <a:r>
              <a:rPr kumimoji="1" lang="zh-CN" altLang="en-US" dirty="0"/>
              <a:t>自己尝试更换其他的从属关系，看看你是否可以理解输出信息和真实情况的对应关系。</a:t>
            </a:r>
            <a:endParaRPr kumimoji="1" lang="en-US" altLang="zh-CN" dirty="0"/>
          </a:p>
          <a:p>
            <a:r>
              <a:rPr kumimoji="1" lang="zh-CN" altLang="en-US" dirty="0"/>
              <a:t>下周二上午九点进行第三次课程。大家每人准备一个小报告，说说你做了哪些尝试，得到的结果以及你的理解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233AA7B-12BE-D049-8CE9-7D35AF5009F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19161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BB4425E-D8D1-EB48-B7B8-A80593DE444D}"/>
              </a:ext>
            </a:extLst>
          </p:cNvPr>
          <p:cNvSpPr/>
          <p:nvPr/>
        </p:nvSpPr>
        <p:spPr>
          <a:xfrm>
            <a:off x="2923952" y="1839064"/>
            <a:ext cx="1297172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Env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E6722F1-2139-EA4A-B90B-B5C210370655}"/>
              </a:ext>
            </a:extLst>
          </p:cNvPr>
          <p:cNvSpPr/>
          <p:nvPr/>
        </p:nvSpPr>
        <p:spPr>
          <a:xfrm>
            <a:off x="3934044" y="3481794"/>
            <a:ext cx="1552353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2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DC304C5-D4D8-BD4E-AF21-5538AB3552FB}"/>
              </a:ext>
            </a:extLst>
          </p:cNvPr>
          <p:cNvSpPr/>
          <p:nvPr/>
        </p:nvSpPr>
        <p:spPr>
          <a:xfrm>
            <a:off x="2796361" y="318608"/>
            <a:ext cx="1552353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World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48564A8-462C-314C-94A3-FC12D1F7F9A2}"/>
              </a:ext>
            </a:extLst>
          </p:cNvPr>
          <p:cNvSpPr/>
          <p:nvPr/>
        </p:nvSpPr>
        <p:spPr>
          <a:xfrm>
            <a:off x="1733106" y="3481795"/>
            <a:ext cx="1552353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6C57991F-DCD9-DC47-94C9-8F9FAAA9E964}"/>
              </a:ext>
            </a:extLst>
          </p:cNvPr>
          <p:cNvCxnSpPr>
            <a:stCxn id="7" idx="2"/>
            <a:endCxn id="5" idx="0"/>
          </p:cNvCxnSpPr>
          <p:nvPr/>
        </p:nvCxnSpPr>
        <p:spPr>
          <a:xfrm>
            <a:off x="3572538" y="687938"/>
            <a:ext cx="0" cy="1151126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9F5D4B3F-9EAC-AE44-AE80-2F9F8D4D6497}"/>
              </a:ext>
            </a:extLst>
          </p:cNvPr>
          <p:cNvCxnSpPr>
            <a:stCxn id="5" idx="2"/>
            <a:endCxn id="8" idx="0"/>
          </p:cNvCxnSpPr>
          <p:nvPr/>
        </p:nvCxnSpPr>
        <p:spPr>
          <a:xfrm flipH="1">
            <a:off x="2509283" y="2208394"/>
            <a:ext cx="1063255" cy="1273401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9C002009-01C4-A54E-AA41-01286C8AC10C}"/>
              </a:ext>
            </a:extLst>
          </p:cNvPr>
          <p:cNvCxnSpPr>
            <a:stCxn id="5" idx="2"/>
            <a:endCxn id="6" idx="0"/>
          </p:cNvCxnSpPr>
          <p:nvPr/>
        </p:nvCxnSpPr>
        <p:spPr>
          <a:xfrm>
            <a:off x="3572538" y="2208394"/>
            <a:ext cx="1137683" cy="127340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AB6FDF19-69CB-4041-AFD4-31565421F07C}"/>
              </a:ext>
            </a:extLst>
          </p:cNvPr>
          <p:cNvSpPr/>
          <p:nvPr/>
        </p:nvSpPr>
        <p:spPr>
          <a:xfrm>
            <a:off x="733645" y="4826818"/>
            <a:ext cx="1456661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3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2D937534-7938-6143-BAAB-DC3C3B89A73F}"/>
              </a:ext>
            </a:extLst>
          </p:cNvPr>
          <p:cNvCxnSpPr/>
          <p:nvPr/>
        </p:nvCxnSpPr>
        <p:spPr>
          <a:xfrm flipH="1">
            <a:off x="1485901" y="3873796"/>
            <a:ext cx="1063255" cy="956931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97408BD8-9714-6846-8FED-9C05EE431CB5}"/>
              </a:ext>
            </a:extLst>
          </p:cNvPr>
          <p:cNvCxnSpPr/>
          <p:nvPr/>
        </p:nvCxnSpPr>
        <p:spPr>
          <a:xfrm>
            <a:off x="2549156" y="3873797"/>
            <a:ext cx="1137683" cy="95693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CB6D3175-1DBF-B441-85DA-28877F7DD487}"/>
              </a:ext>
            </a:extLst>
          </p:cNvPr>
          <p:cNvSpPr/>
          <p:nvPr/>
        </p:nvSpPr>
        <p:spPr>
          <a:xfrm>
            <a:off x="2900028" y="4853397"/>
            <a:ext cx="1552353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4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05C6215-6439-6C4B-AAE9-8E66A6CC2B3A}"/>
              </a:ext>
            </a:extLst>
          </p:cNvPr>
          <p:cNvSpPr/>
          <p:nvPr/>
        </p:nvSpPr>
        <p:spPr>
          <a:xfrm>
            <a:off x="5257800" y="4853396"/>
            <a:ext cx="1552353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5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4C74CAAE-C4FC-2F42-A955-46D8F057409B}"/>
              </a:ext>
            </a:extLst>
          </p:cNvPr>
          <p:cNvCxnSpPr/>
          <p:nvPr/>
        </p:nvCxnSpPr>
        <p:spPr>
          <a:xfrm>
            <a:off x="4922872" y="3873795"/>
            <a:ext cx="1137683" cy="95693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立方体 23">
            <a:extLst>
              <a:ext uri="{FF2B5EF4-FFF2-40B4-BE49-F238E27FC236}">
                <a16:creationId xmlns:a16="http://schemas.microsoft.com/office/drawing/2014/main" id="{323030EC-A5B3-994C-9953-8F0B8949658A}"/>
              </a:ext>
            </a:extLst>
          </p:cNvPr>
          <p:cNvSpPr/>
          <p:nvPr/>
        </p:nvSpPr>
        <p:spPr>
          <a:xfrm>
            <a:off x="6033976" y="1532956"/>
            <a:ext cx="1217431" cy="490773"/>
          </a:xfrm>
          <a:prstGeom prst="cube">
            <a:avLst/>
          </a:prstGeom>
          <a:solidFill>
            <a:schemeClr val="accent2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5" name="立方体 24">
            <a:extLst>
              <a:ext uri="{FF2B5EF4-FFF2-40B4-BE49-F238E27FC236}">
                <a16:creationId xmlns:a16="http://schemas.microsoft.com/office/drawing/2014/main" id="{4485168A-663F-1249-A918-FDF9F20CD549}"/>
              </a:ext>
            </a:extLst>
          </p:cNvPr>
          <p:cNvSpPr/>
          <p:nvPr/>
        </p:nvSpPr>
        <p:spPr>
          <a:xfrm>
            <a:off x="6047265" y="2354321"/>
            <a:ext cx="1217431" cy="490773"/>
          </a:xfrm>
          <a:prstGeom prst="cube">
            <a:avLst/>
          </a:prstGeom>
          <a:solidFill>
            <a:schemeClr val="accent2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2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79DBD45-DEA5-9D43-A635-E8227F441213}"/>
              </a:ext>
            </a:extLst>
          </p:cNvPr>
          <p:cNvSpPr txBox="1"/>
          <p:nvPr/>
        </p:nvSpPr>
        <p:spPr>
          <a:xfrm>
            <a:off x="6060555" y="133943"/>
            <a:ext cx="78482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遍历树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529992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73544A-A924-424E-8938-C7D9207C91F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9</a:t>
            </a:fld>
            <a:endParaRPr lang="zh-CN" altLang="en-US" dirty="0"/>
          </a:p>
        </p:txBody>
      </p:sp>
      <p:sp>
        <p:nvSpPr>
          <p:cNvPr id="6" name="立方体 5">
            <a:extLst>
              <a:ext uri="{FF2B5EF4-FFF2-40B4-BE49-F238E27FC236}">
                <a16:creationId xmlns:a16="http://schemas.microsoft.com/office/drawing/2014/main" id="{6A024692-C9C5-EE40-9624-A2B604A3052B}"/>
              </a:ext>
            </a:extLst>
          </p:cNvPr>
          <p:cNvSpPr/>
          <p:nvPr/>
        </p:nvSpPr>
        <p:spPr>
          <a:xfrm>
            <a:off x="4603898" y="4805913"/>
            <a:ext cx="4625162" cy="988831"/>
          </a:xfrm>
          <a:prstGeom prst="cube">
            <a:avLst>
              <a:gd name="adj" fmla="val 91398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" name="立方体 7">
            <a:extLst>
              <a:ext uri="{FF2B5EF4-FFF2-40B4-BE49-F238E27FC236}">
                <a16:creationId xmlns:a16="http://schemas.microsoft.com/office/drawing/2014/main" id="{E43F2A7E-021B-7748-9232-B3A4F7CA2593}"/>
              </a:ext>
            </a:extLst>
          </p:cNvPr>
          <p:cNvSpPr/>
          <p:nvPr/>
        </p:nvSpPr>
        <p:spPr>
          <a:xfrm>
            <a:off x="499730" y="4805913"/>
            <a:ext cx="3788736" cy="988831"/>
          </a:xfrm>
          <a:prstGeom prst="cube">
            <a:avLst>
              <a:gd name="adj" fmla="val 91398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立方体 4">
            <a:extLst>
              <a:ext uri="{FF2B5EF4-FFF2-40B4-BE49-F238E27FC236}">
                <a16:creationId xmlns:a16="http://schemas.microsoft.com/office/drawing/2014/main" id="{8F7FBBFD-CC06-844A-B5D9-4DF10722B907}"/>
              </a:ext>
            </a:extLst>
          </p:cNvPr>
          <p:cNvSpPr/>
          <p:nvPr/>
        </p:nvSpPr>
        <p:spPr>
          <a:xfrm>
            <a:off x="2498651" y="1839433"/>
            <a:ext cx="3997842" cy="3955311"/>
          </a:xfrm>
          <a:prstGeom prst="cub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立方体 8">
            <a:extLst>
              <a:ext uri="{FF2B5EF4-FFF2-40B4-BE49-F238E27FC236}">
                <a16:creationId xmlns:a16="http://schemas.microsoft.com/office/drawing/2014/main" id="{46188CAC-4F30-954B-8F23-35063D85D7DD}"/>
              </a:ext>
            </a:extLst>
          </p:cNvPr>
          <p:cNvSpPr/>
          <p:nvPr/>
        </p:nvSpPr>
        <p:spPr>
          <a:xfrm>
            <a:off x="4352260" y="1153632"/>
            <a:ext cx="290624" cy="887820"/>
          </a:xfrm>
          <a:prstGeom prst="cube">
            <a:avLst>
              <a:gd name="adj" fmla="val 91398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530116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</TotalTime>
  <Words>342</Words>
  <Application>Microsoft Macintosh PowerPoint</Application>
  <PresentationFormat>全屏显示(4:3)</PresentationFormat>
  <Paragraphs>75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Songti SC Light</vt:lpstr>
      <vt:lpstr>Arial</vt:lpstr>
      <vt:lpstr>Athelas</vt:lpstr>
      <vt:lpstr>Calibri</vt:lpstr>
      <vt:lpstr>Century</vt:lpstr>
      <vt:lpstr>Helvetica</vt:lpstr>
      <vt:lpstr>Iowan Old Style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chad law</cp:lastModifiedBy>
  <cp:revision>125</cp:revision>
  <dcterms:modified xsi:type="dcterms:W3CDTF">2020-08-11T01:27:47Z</dcterms:modified>
</cp:coreProperties>
</file>