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56" r:id="rId2"/>
    <p:sldId id="1121" r:id="rId3"/>
    <p:sldId id="1185" r:id="rId4"/>
    <p:sldId id="1186" r:id="rId5"/>
    <p:sldId id="1187" r:id="rId6"/>
    <p:sldId id="1189" r:id="rId7"/>
    <p:sldId id="118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1"/>
            <p14:sldId id="1185"/>
            <p14:sldId id="1186"/>
            <p14:sldId id="1187"/>
            <p14:sldId id="1189"/>
            <p14:sldId id="11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7"/>
    <p:restoredTop sz="94675"/>
  </p:normalViewPr>
  <p:slideViewPr>
    <p:cSldViewPr snapToGrid="0" snapToObjects="1">
      <p:cViewPr varScale="1">
        <p:scale>
          <a:sx n="120" d="100"/>
          <a:sy n="120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ucleus.usask.ca/Geant/Exercises/rotation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3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BFF916-DD18-B943-95D0-67A84DFC90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9190170-B47B-A145-B553-32AF870927FD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AA43E31-8921-1E4A-80CB-2BC260C27126}"/>
              </a:ext>
            </a:extLst>
          </p:cNvPr>
          <p:cNvSpPr txBox="1">
            <a:spLocks/>
          </p:cNvSpPr>
          <p:nvPr/>
        </p:nvSpPr>
        <p:spPr>
          <a:xfrm>
            <a:off x="0" y="613640"/>
            <a:ext cx="8102009" cy="78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kumimoji="1" lang="el-GR" altLang="zh-CN" sz="4000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12" name="RICH">
            <a:extLst>
              <a:ext uri="{FF2B5EF4-FFF2-40B4-BE49-F238E27FC236}">
                <a16:creationId xmlns:a16="http://schemas.microsoft.com/office/drawing/2014/main" id="{0AFDBB76-9FC1-394B-890A-5269208504D1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Copy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一个几何体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587863B8-34D1-1A40-A80A-4C3784BE18E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8875" y="1005911"/>
            <a:ext cx="4560084" cy="2694219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DetectorConstruction.cc</a:t>
            </a:r>
            <a:r>
              <a:rPr lang="zh-CN" altLang="en-US" dirty="0"/>
              <a:t>里：</a:t>
            </a:r>
            <a:endParaRPr lang="en-US" altLang="zh-CN" dirty="0"/>
          </a:p>
          <a:p>
            <a:r>
              <a:rPr lang="en" altLang="zh-CN" sz="1100" dirty="0"/>
              <a:t>new G4PVPlacement(0,                       //no rotation</a:t>
            </a:r>
          </a:p>
          <a:p>
            <a:r>
              <a:rPr lang="en" altLang="zh-CN" sz="1100" dirty="0"/>
              <a:t>                    G4ThreeVector(0, 0, 50*cm),         //at (0,0,0)</a:t>
            </a:r>
          </a:p>
          <a:p>
            <a:r>
              <a:rPr lang="en" altLang="zh-CN" sz="1100" dirty="0"/>
              <a:t>                    </a:t>
            </a:r>
            <a:r>
              <a:rPr lang="en" altLang="zh-CN" sz="1100" dirty="0" err="1"/>
              <a:t>logicEnv</a:t>
            </a:r>
            <a:r>
              <a:rPr lang="en" altLang="zh-CN" sz="1100" dirty="0"/>
              <a:t>,                //its logical volume</a:t>
            </a:r>
          </a:p>
          <a:p>
            <a:r>
              <a:rPr lang="en" altLang="zh-CN" sz="1100" dirty="0"/>
              <a:t>                    "Envelope",              //its name</a:t>
            </a:r>
          </a:p>
          <a:p>
            <a:r>
              <a:rPr lang="en" altLang="zh-CN" sz="1100" dirty="0"/>
              <a:t>                    </a:t>
            </a:r>
            <a:r>
              <a:rPr lang="en" altLang="zh-CN" sz="1100" dirty="0" err="1"/>
              <a:t>logicWorld</a:t>
            </a:r>
            <a:r>
              <a:rPr lang="en" altLang="zh-CN" sz="1100" dirty="0"/>
              <a:t>,              //its mother  volume</a:t>
            </a:r>
          </a:p>
          <a:p>
            <a:r>
              <a:rPr lang="en" altLang="zh-CN" sz="1100" dirty="0"/>
              <a:t>                    false,                   //no </a:t>
            </a:r>
            <a:r>
              <a:rPr lang="en" altLang="zh-CN" sz="1100" dirty="0" err="1"/>
              <a:t>boolean</a:t>
            </a:r>
            <a:r>
              <a:rPr lang="en" altLang="zh-CN" sz="1100" dirty="0"/>
              <a:t> operation</a:t>
            </a:r>
          </a:p>
          <a:p>
            <a:r>
              <a:rPr lang="en" altLang="zh-CN" sz="1100" dirty="0"/>
              <a:t>                    1,                       //copy number</a:t>
            </a:r>
          </a:p>
          <a:p>
            <a:r>
              <a:rPr lang="en" altLang="zh-CN" sz="1100" dirty="0"/>
              <a:t>                    </a:t>
            </a:r>
            <a:r>
              <a:rPr lang="en" altLang="zh-CN" sz="1100" dirty="0" err="1"/>
              <a:t>checkOverlaps</a:t>
            </a:r>
            <a:r>
              <a:rPr lang="en" altLang="zh-CN" sz="1100" dirty="0"/>
              <a:t>);          //overlaps checking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0" name="文本占位符 13">
            <a:extLst>
              <a:ext uri="{FF2B5EF4-FFF2-40B4-BE49-F238E27FC236}">
                <a16:creationId xmlns:a16="http://schemas.microsoft.com/office/drawing/2014/main" id="{81F2C1EA-F023-6248-87EE-1147D9A738EE}"/>
              </a:ext>
            </a:extLst>
          </p:cNvPr>
          <p:cNvSpPr txBox="1">
            <a:spLocks/>
          </p:cNvSpPr>
          <p:nvPr/>
        </p:nvSpPr>
        <p:spPr>
          <a:xfrm>
            <a:off x="94685" y="3922776"/>
            <a:ext cx="7273677" cy="1489196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Arial"/>
              <a:buChar char="‣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076B4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Iowan Old Style"/>
                <a:ea typeface="Iowan Old Style"/>
                <a:cs typeface="Iowan Old Style"/>
                <a:sym typeface="Iowan Old Style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altLang="zh-CN" dirty="0" err="1"/>
              <a:t>SteppingAction.cc</a:t>
            </a:r>
            <a:r>
              <a:rPr lang="zh-CN" altLang="en-US" dirty="0"/>
              <a:t>里：</a:t>
            </a:r>
            <a:endParaRPr lang="en-US" altLang="zh-CN" dirty="0"/>
          </a:p>
          <a:p>
            <a:r>
              <a:rPr lang="en" altLang="zh-CN" sz="1400" dirty="0"/>
              <a:t>auto touchable = step-&gt;</a:t>
            </a:r>
            <a:r>
              <a:rPr lang="en" altLang="zh-CN" sz="1400" dirty="0" err="1"/>
              <a:t>GetPreStepPoint</a:t>
            </a:r>
            <a:r>
              <a:rPr lang="en" altLang="zh-CN" sz="1400" dirty="0"/>
              <a:t>()-&gt;</a:t>
            </a:r>
            <a:r>
              <a:rPr lang="en" altLang="zh-CN" sz="1400" dirty="0" err="1"/>
              <a:t>GetTouchable</a:t>
            </a:r>
            <a:r>
              <a:rPr lang="en" altLang="zh-CN" sz="1400" dirty="0"/>
              <a:t>();</a:t>
            </a:r>
          </a:p>
          <a:p>
            <a:r>
              <a:rPr lang="en" altLang="zh-CN" sz="1400" dirty="0"/>
              <a:t>  auto </a:t>
            </a:r>
            <a:r>
              <a:rPr lang="en" altLang="zh-CN" sz="1400" dirty="0" err="1"/>
              <a:t>copyNo</a:t>
            </a:r>
            <a:r>
              <a:rPr lang="en" altLang="zh-CN" sz="1400" dirty="0"/>
              <a:t> = touchable-&gt;</a:t>
            </a:r>
            <a:r>
              <a:rPr lang="en" altLang="zh-CN" sz="1400" dirty="0" err="1"/>
              <a:t>GetVolume</a:t>
            </a:r>
            <a:r>
              <a:rPr lang="en" altLang="zh-CN" sz="1400" dirty="0"/>
              <a:t>()-&gt;</a:t>
            </a:r>
            <a:r>
              <a:rPr lang="en" altLang="zh-CN" sz="1400" dirty="0" err="1"/>
              <a:t>GetCopyNo</a:t>
            </a:r>
            <a:r>
              <a:rPr lang="en" altLang="zh-CN" sz="1400" dirty="0"/>
              <a:t>();</a:t>
            </a:r>
          </a:p>
          <a:p>
            <a:r>
              <a:rPr lang="en" altLang="zh-CN" sz="1400" dirty="0"/>
              <a:t>  G4cout&lt;&lt;"Now you are hitting: "&lt;&lt;</a:t>
            </a:r>
            <a:r>
              <a:rPr lang="en" altLang="zh-CN" sz="1400" dirty="0" err="1"/>
              <a:t>copyNo</a:t>
            </a:r>
            <a:r>
              <a:rPr lang="en" altLang="zh-CN" sz="1400" dirty="0"/>
              <a:t>&lt;&lt;G4endl;</a:t>
            </a:r>
          </a:p>
          <a:p>
            <a:pPr marL="0" indent="0" hangingPunct="1">
              <a:buFont typeface="Arial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23923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335225-F5D3-F946-9EE4-F590225B28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sp>
        <p:nvSpPr>
          <p:cNvPr id="6" name="RICH">
            <a:extLst>
              <a:ext uri="{FF2B5EF4-FFF2-40B4-BE49-F238E27FC236}">
                <a16:creationId xmlns:a16="http://schemas.microsoft.com/office/drawing/2014/main" id="{EEB7B7BB-25BA-9B46-A272-65C8EF62A114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修改后的结果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BFB068-C4B9-9E43-AC4B-66357BFA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84" y="-174428"/>
            <a:ext cx="3369991" cy="18543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D48EFB-6904-C94F-AAAA-13D9DBE49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69" y="1695952"/>
            <a:ext cx="8292041" cy="48039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9803A89-65A2-8B47-8238-52530BF72FBD}"/>
              </a:ext>
            </a:extLst>
          </p:cNvPr>
          <p:cNvSpPr txBox="1"/>
          <p:nvPr/>
        </p:nvSpPr>
        <p:spPr>
          <a:xfrm>
            <a:off x="233916" y="905068"/>
            <a:ext cx="45935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*适当修改了一些几何体的位置和显示的设置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8083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F5162-EC1F-A040-812A-9C8D346E30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B65EF064-81A3-8B43-A0A1-AB93E201D190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1: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FAC8CE-2AA8-354F-8A0C-7AB3CDD4343B}"/>
              </a:ext>
            </a:extLst>
          </p:cNvPr>
          <p:cNvSpPr txBox="1"/>
          <p:nvPr/>
        </p:nvSpPr>
        <p:spPr>
          <a:xfrm>
            <a:off x="718919" y="903767"/>
            <a:ext cx="79021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zh-CN" altLang="en-US" dirty="0"/>
              <a:t>高能物理常用大面积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阵列排布来实现大面积的探测。例如羊八井宇宙线实验。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A1A76D-1BE9-094C-99A7-C8B8A0E270B4}"/>
              </a:ext>
            </a:extLst>
          </p:cNvPr>
          <p:cNvGrpSpPr/>
          <p:nvPr/>
        </p:nvGrpSpPr>
        <p:grpSpPr>
          <a:xfrm>
            <a:off x="2143682" y="2052362"/>
            <a:ext cx="6827649" cy="1562986"/>
            <a:chOff x="718919" y="3104985"/>
            <a:chExt cx="6827649" cy="1562986"/>
          </a:xfrm>
        </p:grpSpPr>
        <p:sp>
          <p:nvSpPr>
            <p:cNvPr id="7" name="立方体 6">
              <a:extLst>
                <a:ext uri="{FF2B5EF4-FFF2-40B4-BE49-F238E27FC236}">
                  <a16:creationId xmlns:a16="http://schemas.microsoft.com/office/drawing/2014/main" id="{0B62EC9C-DDA8-2445-B1CE-FB67F6F6C4E7}"/>
                </a:ext>
              </a:extLst>
            </p:cNvPr>
            <p:cNvSpPr/>
            <p:nvPr/>
          </p:nvSpPr>
          <p:spPr>
            <a:xfrm>
              <a:off x="718919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立方体 7">
              <a:extLst>
                <a:ext uri="{FF2B5EF4-FFF2-40B4-BE49-F238E27FC236}">
                  <a16:creationId xmlns:a16="http://schemas.microsoft.com/office/drawing/2014/main" id="{E3813209-1484-F147-A76B-3032A574F61A}"/>
                </a:ext>
              </a:extLst>
            </p:cNvPr>
            <p:cNvSpPr/>
            <p:nvPr/>
          </p:nvSpPr>
          <p:spPr>
            <a:xfrm>
              <a:off x="2317347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立方体 8">
              <a:extLst>
                <a:ext uri="{FF2B5EF4-FFF2-40B4-BE49-F238E27FC236}">
                  <a16:creationId xmlns:a16="http://schemas.microsoft.com/office/drawing/2014/main" id="{3F3182A4-4E99-0049-98C1-106D68ADC957}"/>
                </a:ext>
              </a:extLst>
            </p:cNvPr>
            <p:cNvSpPr/>
            <p:nvPr/>
          </p:nvSpPr>
          <p:spPr>
            <a:xfrm>
              <a:off x="3981117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" name="立方体 9">
              <a:extLst>
                <a:ext uri="{FF2B5EF4-FFF2-40B4-BE49-F238E27FC236}">
                  <a16:creationId xmlns:a16="http://schemas.microsoft.com/office/drawing/2014/main" id="{92AAC481-6A78-D04A-A68D-E9EEA947285A}"/>
                </a:ext>
              </a:extLst>
            </p:cNvPr>
            <p:cNvSpPr/>
            <p:nvPr/>
          </p:nvSpPr>
          <p:spPr>
            <a:xfrm>
              <a:off x="5685870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BE3DAEE-6921-3243-A3D0-901E378C6611}"/>
              </a:ext>
            </a:extLst>
          </p:cNvPr>
          <p:cNvGrpSpPr/>
          <p:nvPr/>
        </p:nvGrpSpPr>
        <p:grpSpPr>
          <a:xfrm>
            <a:off x="1541170" y="2619432"/>
            <a:ext cx="6827649" cy="1562986"/>
            <a:chOff x="718919" y="3104985"/>
            <a:chExt cx="6827649" cy="1562986"/>
          </a:xfrm>
        </p:grpSpPr>
        <p:sp>
          <p:nvSpPr>
            <p:cNvPr id="17" name="立方体 16">
              <a:extLst>
                <a:ext uri="{FF2B5EF4-FFF2-40B4-BE49-F238E27FC236}">
                  <a16:creationId xmlns:a16="http://schemas.microsoft.com/office/drawing/2014/main" id="{A0D64707-7DAE-EE44-BC82-6291ECABB9A7}"/>
                </a:ext>
              </a:extLst>
            </p:cNvPr>
            <p:cNvSpPr/>
            <p:nvPr/>
          </p:nvSpPr>
          <p:spPr>
            <a:xfrm>
              <a:off x="718919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立方体 17">
              <a:extLst>
                <a:ext uri="{FF2B5EF4-FFF2-40B4-BE49-F238E27FC236}">
                  <a16:creationId xmlns:a16="http://schemas.microsoft.com/office/drawing/2014/main" id="{1A66BD89-8EF4-D043-80D6-9D576D6D5D3C}"/>
                </a:ext>
              </a:extLst>
            </p:cNvPr>
            <p:cNvSpPr/>
            <p:nvPr/>
          </p:nvSpPr>
          <p:spPr>
            <a:xfrm>
              <a:off x="2317347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立方体 18">
              <a:extLst>
                <a:ext uri="{FF2B5EF4-FFF2-40B4-BE49-F238E27FC236}">
                  <a16:creationId xmlns:a16="http://schemas.microsoft.com/office/drawing/2014/main" id="{A8C1692E-DD5D-774B-8490-4CA240699C5A}"/>
                </a:ext>
              </a:extLst>
            </p:cNvPr>
            <p:cNvSpPr/>
            <p:nvPr/>
          </p:nvSpPr>
          <p:spPr>
            <a:xfrm>
              <a:off x="3981117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立方体 19">
              <a:extLst>
                <a:ext uri="{FF2B5EF4-FFF2-40B4-BE49-F238E27FC236}">
                  <a16:creationId xmlns:a16="http://schemas.microsoft.com/office/drawing/2014/main" id="{B99EB903-51B0-1444-B669-406C02DC1199}"/>
                </a:ext>
              </a:extLst>
            </p:cNvPr>
            <p:cNvSpPr/>
            <p:nvPr/>
          </p:nvSpPr>
          <p:spPr>
            <a:xfrm>
              <a:off x="5685870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FF89B7-25AD-464C-A44A-A09C7520823C}"/>
              </a:ext>
            </a:extLst>
          </p:cNvPr>
          <p:cNvGrpSpPr/>
          <p:nvPr/>
        </p:nvGrpSpPr>
        <p:grpSpPr>
          <a:xfrm>
            <a:off x="931283" y="3186502"/>
            <a:ext cx="6827649" cy="1562986"/>
            <a:chOff x="718919" y="3104985"/>
            <a:chExt cx="6827649" cy="1562986"/>
          </a:xfrm>
        </p:grpSpPr>
        <p:sp>
          <p:nvSpPr>
            <p:cNvPr id="22" name="立方体 21">
              <a:extLst>
                <a:ext uri="{FF2B5EF4-FFF2-40B4-BE49-F238E27FC236}">
                  <a16:creationId xmlns:a16="http://schemas.microsoft.com/office/drawing/2014/main" id="{73A4E562-42D4-9048-93EB-42F127D5C9AB}"/>
                </a:ext>
              </a:extLst>
            </p:cNvPr>
            <p:cNvSpPr/>
            <p:nvPr/>
          </p:nvSpPr>
          <p:spPr>
            <a:xfrm>
              <a:off x="718919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立方体 22">
              <a:extLst>
                <a:ext uri="{FF2B5EF4-FFF2-40B4-BE49-F238E27FC236}">
                  <a16:creationId xmlns:a16="http://schemas.microsoft.com/office/drawing/2014/main" id="{9CAAD295-C4EA-774B-B73C-29CC3336A060}"/>
                </a:ext>
              </a:extLst>
            </p:cNvPr>
            <p:cNvSpPr/>
            <p:nvPr/>
          </p:nvSpPr>
          <p:spPr>
            <a:xfrm>
              <a:off x="2317347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立方体 23">
              <a:extLst>
                <a:ext uri="{FF2B5EF4-FFF2-40B4-BE49-F238E27FC236}">
                  <a16:creationId xmlns:a16="http://schemas.microsoft.com/office/drawing/2014/main" id="{217811BF-054E-9A4C-9886-E2237A5EB427}"/>
                </a:ext>
              </a:extLst>
            </p:cNvPr>
            <p:cNvSpPr/>
            <p:nvPr/>
          </p:nvSpPr>
          <p:spPr>
            <a:xfrm>
              <a:off x="3981117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立方体 24">
              <a:extLst>
                <a:ext uri="{FF2B5EF4-FFF2-40B4-BE49-F238E27FC236}">
                  <a16:creationId xmlns:a16="http://schemas.microsoft.com/office/drawing/2014/main" id="{25516A86-5408-A741-A28D-2359E667AFAA}"/>
                </a:ext>
              </a:extLst>
            </p:cNvPr>
            <p:cNvSpPr/>
            <p:nvPr/>
          </p:nvSpPr>
          <p:spPr>
            <a:xfrm>
              <a:off x="5685870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32214D2-D598-554E-9149-879FE5AD648D}"/>
              </a:ext>
            </a:extLst>
          </p:cNvPr>
          <p:cNvGrpSpPr/>
          <p:nvPr/>
        </p:nvGrpSpPr>
        <p:grpSpPr>
          <a:xfrm>
            <a:off x="282984" y="3753572"/>
            <a:ext cx="6827649" cy="1562986"/>
            <a:chOff x="718919" y="3104985"/>
            <a:chExt cx="6827649" cy="1562986"/>
          </a:xfrm>
        </p:grpSpPr>
        <p:sp>
          <p:nvSpPr>
            <p:cNvPr id="27" name="立方体 26">
              <a:extLst>
                <a:ext uri="{FF2B5EF4-FFF2-40B4-BE49-F238E27FC236}">
                  <a16:creationId xmlns:a16="http://schemas.microsoft.com/office/drawing/2014/main" id="{8C6DCF25-6846-7649-AC82-4158CDA470CB}"/>
                </a:ext>
              </a:extLst>
            </p:cNvPr>
            <p:cNvSpPr/>
            <p:nvPr/>
          </p:nvSpPr>
          <p:spPr>
            <a:xfrm>
              <a:off x="718919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" name="立方体 27">
              <a:extLst>
                <a:ext uri="{FF2B5EF4-FFF2-40B4-BE49-F238E27FC236}">
                  <a16:creationId xmlns:a16="http://schemas.microsoft.com/office/drawing/2014/main" id="{772413F1-9CEE-D540-9602-AFBB1FE4879B}"/>
                </a:ext>
              </a:extLst>
            </p:cNvPr>
            <p:cNvSpPr/>
            <p:nvPr/>
          </p:nvSpPr>
          <p:spPr>
            <a:xfrm>
              <a:off x="2317347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9" name="立方体 28">
              <a:extLst>
                <a:ext uri="{FF2B5EF4-FFF2-40B4-BE49-F238E27FC236}">
                  <a16:creationId xmlns:a16="http://schemas.microsoft.com/office/drawing/2014/main" id="{251D4B6E-B1CF-854C-B4ED-18B14782BEA5}"/>
                </a:ext>
              </a:extLst>
            </p:cNvPr>
            <p:cNvSpPr/>
            <p:nvPr/>
          </p:nvSpPr>
          <p:spPr>
            <a:xfrm>
              <a:off x="3981117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" name="立方体 29">
              <a:extLst>
                <a:ext uri="{FF2B5EF4-FFF2-40B4-BE49-F238E27FC236}">
                  <a16:creationId xmlns:a16="http://schemas.microsoft.com/office/drawing/2014/main" id="{0C25364B-9238-DC42-827E-A17597C4B885}"/>
                </a:ext>
              </a:extLst>
            </p:cNvPr>
            <p:cNvSpPr/>
            <p:nvPr/>
          </p:nvSpPr>
          <p:spPr>
            <a:xfrm>
              <a:off x="5685870" y="3104985"/>
              <a:ext cx="1860698" cy="1562986"/>
            </a:xfrm>
            <a:prstGeom prst="cube">
              <a:avLst>
                <a:gd name="adj" fmla="val 2908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5395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547E1FA-09DA-6045-BA8D-5FB4044E3F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626" y="1063365"/>
            <a:ext cx="8190454" cy="5241741"/>
          </a:xfrm>
        </p:spPr>
        <p:txBody>
          <a:bodyPr>
            <a:normAutofit lnSpcReduction="10000"/>
          </a:bodyPr>
          <a:lstStyle/>
          <a:p>
            <a:r>
              <a:rPr kumimoji="1" lang="en" altLang="zh-CN" dirty="0">
                <a:hlinkClick r:id="rId2"/>
              </a:rPr>
              <a:t>http://nucleus.usask.ca/Geant/Exercises/rotations.html</a:t>
            </a:r>
            <a:endParaRPr kumimoji="1" lang="en-US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将</a:t>
            </a:r>
            <a:r>
              <a:rPr kumimoji="1" lang="en-US" altLang="zh-CN" dirty="0"/>
              <a:t>copy</a:t>
            </a:r>
            <a:r>
              <a:rPr kumimoji="1" lang="zh-CN" altLang="en-US" dirty="0"/>
              <a:t>的这一个备份旋转：</a:t>
            </a:r>
            <a:endParaRPr kumimoji="1" lang="en" altLang="zh-CN" dirty="0"/>
          </a:p>
          <a:p>
            <a:r>
              <a:rPr kumimoji="1" lang="zh-CN" altLang="en-US" sz="2100" dirty="0"/>
              <a:t>  </a:t>
            </a:r>
            <a:r>
              <a:rPr kumimoji="1" lang="en" altLang="zh-CN" sz="2100" dirty="0"/>
              <a:t>G4RotationMatrix* </a:t>
            </a:r>
            <a:r>
              <a:rPr kumimoji="1" lang="en" altLang="zh-CN" sz="2100" dirty="0" err="1"/>
              <a:t>fieldRot</a:t>
            </a:r>
            <a:r>
              <a:rPr kumimoji="1" lang="en" altLang="zh-CN" sz="2100" dirty="0"/>
              <a:t> = new G4RotationMatrix();</a:t>
            </a:r>
          </a:p>
          <a:p>
            <a:r>
              <a:rPr kumimoji="1" lang="en" altLang="zh-CN" sz="2100" dirty="0"/>
              <a:t>  </a:t>
            </a:r>
            <a:r>
              <a:rPr kumimoji="1" lang="en" altLang="zh-CN" sz="2100" dirty="0" err="1"/>
              <a:t>fieldRot</a:t>
            </a:r>
            <a:r>
              <a:rPr kumimoji="1" lang="en" altLang="zh-CN" sz="2100" dirty="0"/>
              <a:t>-&gt;</a:t>
            </a:r>
            <a:r>
              <a:rPr kumimoji="1" lang="en" altLang="zh-CN" sz="2100" dirty="0" err="1"/>
              <a:t>rotateX</a:t>
            </a:r>
            <a:r>
              <a:rPr kumimoji="1" lang="en" altLang="zh-CN" sz="2100" dirty="0"/>
              <a:t>(90.*</a:t>
            </a:r>
            <a:r>
              <a:rPr kumimoji="1" lang="en" altLang="zh-CN" sz="2100" dirty="0" err="1"/>
              <a:t>deg</a:t>
            </a:r>
            <a:r>
              <a:rPr kumimoji="1" lang="en" altLang="zh-CN" sz="2100" dirty="0"/>
              <a:t>);</a:t>
            </a:r>
          </a:p>
          <a:p>
            <a:r>
              <a:rPr kumimoji="1" lang="en" altLang="zh-CN" sz="2100" dirty="0"/>
              <a:t>  new G4PVPlacement(</a:t>
            </a:r>
            <a:r>
              <a:rPr kumimoji="1" lang="en" altLang="zh-CN" sz="2100" dirty="0" err="1"/>
              <a:t>fieldRot</a:t>
            </a:r>
            <a:r>
              <a:rPr kumimoji="1" lang="en" altLang="zh-CN" sz="2100" dirty="0"/>
              <a:t>,                       //no rotation</a:t>
            </a:r>
          </a:p>
          <a:p>
            <a:r>
              <a:rPr kumimoji="1" lang="en" altLang="zh-CN" sz="2100" dirty="0"/>
              <a:t>                    G4ThreeVector(0, 0, 50*cm),         //at (0,0,0)</a:t>
            </a:r>
          </a:p>
          <a:p>
            <a:r>
              <a:rPr kumimoji="1" lang="en" altLang="zh-CN" sz="2100" dirty="0"/>
              <a:t>                    </a:t>
            </a:r>
            <a:r>
              <a:rPr kumimoji="1" lang="en" altLang="zh-CN" sz="2100" dirty="0" err="1"/>
              <a:t>logicEnv</a:t>
            </a:r>
            <a:r>
              <a:rPr kumimoji="1" lang="en" altLang="zh-CN" sz="2100" dirty="0"/>
              <a:t>,                //its logical volume</a:t>
            </a:r>
          </a:p>
          <a:p>
            <a:r>
              <a:rPr kumimoji="1" lang="en" altLang="zh-CN" sz="2100" dirty="0"/>
              <a:t>                    "Envelope",              //its name</a:t>
            </a:r>
          </a:p>
          <a:p>
            <a:r>
              <a:rPr kumimoji="1" lang="en" altLang="zh-CN" sz="2100" dirty="0"/>
              <a:t>                    </a:t>
            </a:r>
            <a:r>
              <a:rPr kumimoji="1" lang="en" altLang="zh-CN" sz="2100" dirty="0" err="1"/>
              <a:t>logicWorld</a:t>
            </a:r>
            <a:r>
              <a:rPr kumimoji="1" lang="en" altLang="zh-CN" sz="2100" dirty="0"/>
              <a:t>,              //its mother  volume</a:t>
            </a:r>
          </a:p>
          <a:p>
            <a:r>
              <a:rPr kumimoji="1" lang="en" altLang="zh-CN" sz="2100" dirty="0"/>
              <a:t>                    false,                   //no </a:t>
            </a:r>
            <a:r>
              <a:rPr kumimoji="1" lang="en" altLang="zh-CN" sz="2100" dirty="0" err="1"/>
              <a:t>boolean</a:t>
            </a:r>
            <a:r>
              <a:rPr kumimoji="1" lang="en" altLang="zh-CN" sz="2100" dirty="0"/>
              <a:t> operation</a:t>
            </a:r>
          </a:p>
          <a:p>
            <a:r>
              <a:rPr kumimoji="1" lang="en" altLang="zh-CN" sz="2100" dirty="0"/>
              <a:t>                    1,                       //copy number</a:t>
            </a:r>
          </a:p>
          <a:p>
            <a:r>
              <a:rPr kumimoji="1" lang="en" altLang="zh-CN" sz="2100" dirty="0"/>
              <a:t>                    </a:t>
            </a:r>
            <a:r>
              <a:rPr kumimoji="1" lang="en" altLang="zh-CN" sz="2100" dirty="0" err="1"/>
              <a:t>checkOverlaps</a:t>
            </a:r>
            <a:r>
              <a:rPr kumimoji="1" lang="en" altLang="zh-CN" sz="2100" dirty="0"/>
              <a:t>);          //overlaps checking</a:t>
            </a:r>
            <a:endParaRPr kumimoji="1" lang="zh-CN" altLang="en-US" sz="21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F91307-3E6C-C046-8DB3-56D4217CE7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  <p:sp>
        <p:nvSpPr>
          <p:cNvPr id="5" name="RICH">
            <a:extLst>
              <a:ext uri="{FF2B5EF4-FFF2-40B4-BE49-F238E27FC236}">
                <a16:creationId xmlns:a16="http://schemas.microsoft.com/office/drawing/2014/main" id="{324846E9-3A19-1849-903F-2A18DD254B3A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G4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里的旋转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17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0F09D3-8243-AD4E-A53A-BD350221E9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 dirty="0"/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96CE9D7E-4C75-C140-A771-D63B917B5F5D}"/>
              </a:ext>
            </a:extLst>
          </p:cNvPr>
          <p:cNvSpPr/>
          <p:nvPr/>
        </p:nvSpPr>
        <p:spPr>
          <a:xfrm rot="20778635">
            <a:off x="2144605" y="3389270"/>
            <a:ext cx="1860698" cy="1562986"/>
          </a:xfrm>
          <a:prstGeom prst="cube">
            <a:avLst>
              <a:gd name="adj" fmla="val 2908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42C2864A-C84C-C345-A0AF-D8473A729B4D}"/>
              </a:ext>
            </a:extLst>
          </p:cNvPr>
          <p:cNvSpPr/>
          <p:nvPr/>
        </p:nvSpPr>
        <p:spPr>
          <a:xfrm>
            <a:off x="3677562" y="4277033"/>
            <a:ext cx="1860698" cy="1562986"/>
          </a:xfrm>
          <a:prstGeom prst="cube">
            <a:avLst>
              <a:gd name="adj" fmla="val 2908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41E4A45C-6338-B447-A3A1-6DE6070ACCDE}"/>
              </a:ext>
            </a:extLst>
          </p:cNvPr>
          <p:cNvSpPr/>
          <p:nvPr/>
        </p:nvSpPr>
        <p:spPr>
          <a:xfrm rot="1294202">
            <a:off x="5482812" y="3673877"/>
            <a:ext cx="1860698" cy="1562986"/>
          </a:xfrm>
          <a:prstGeom prst="cube">
            <a:avLst>
              <a:gd name="adj" fmla="val 2908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立方体 7">
            <a:extLst>
              <a:ext uri="{FF2B5EF4-FFF2-40B4-BE49-F238E27FC236}">
                <a16:creationId xmlns:a16="http://schemas.microsoft.com/office/drawing/2014/main" id="{0B2C48EB-017A-E54D-9146-F9C12EACC35A}"/>
              </a:ext>
            </a:extLst>
          </p:cNvPr>
          <p:cNvSpPr/>
          <p:nvPr/>
        </p:nvSpPr>
        <p:spPr>
          <a:xfrm rot="737476">
            <a:off x="2307651" y="2079886"/>
            <a:ext cx="1860698" cy="1562986"/>
          </a:xfrm>
          <a:prstGeom prst="cube">
            <a:avLst>
              <a:gd name="adj" fmla="val 2908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立方体 8">
            <a:extLst>
              <a:ext uri="{FF2B5EF4-FFF2-40B4-BE49-F238E27FC236}">
                <a16:creationId xmlns:a16="http://schemas.microsoft.com/office/drawing/2014/main" id="{03598831-8290-D545-9D85-2D5ADF953B63}"/>
              </a:ext>
            </a:extLst>
          </p:cNvPr>
          <p:cNvSpPr/>
          <p:nvPr/>
        </p:nvSpPr>
        <p:spPr>
          <a:xfrm>
            <a:off x="3818715" y="1327732"/>
            <a:ext cx="1860698" cy="1562986"/>
          </a:xfrm>
          <a:prstGeom prst="cube">
            <a:avLst>
              <a:gd name="adj" fmla="val 2908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立方体 9">
            <a:extLst>
              <a:ext uri="{FF2B5EF4-FFF2-40B4-BE49-F238E27FC236}">
                <a16:creationId xmlns:a16="http://schemas.microsoft.com/office/drawing/2014/main" id="{B915DB23-8A0F-B641-A2B6-CA4E4314D37D}"/>
              </a:ext>
            </a:extLst>
          </p:cNvPr>
          <p:cNvSpPr/>
          <p:nvPr/>
        </p:nvSpPr>
        <p:spPr>
          <a:xfrm rot="20495699">
            <a:off x="5383892" y="2092801"/>
            <a:ext cx="1860698" cy="1562986"/>
          </a:xfrm>
          <a:prstGeom prst="cube">
            <a:avLst>
              <a:gd name="adj" fmla="val 2908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8EB2BB-8F91-3749-B08C-BC1F2EE7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78" y="4758107"/>
            <a:ext cx="2443360" cy="1741753"/>
          </a:xfrm>
          <a:prstGeom prst="rect">
            <a:avLst/>
          </a:prstGeom>
        </p:spPr>
      </p:pic>
      <p:sp>
        <p:nvSpPr>
          <p:cNvPr id="12" name="RICH">
            <a:extLst>
              <a:ext uri="{FF2B5EF4-FFF2-40B4-BE49-F238E27FC236}">
                <a16:creationId xmlns:a16="http://schemas.microsoft.com/office/drawing/2014/main" id="{2CFD0A4F-7B44-A54C-B81C-8FF248528E47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练习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2: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22C669-A7FE-4D4E-8F83-9D8517AFB562}"/>
              </a:ext>
            </a:extLst>
          </p:cNvPr>
          <p:cNvSpPr txBox="1"/>
          <p:nvPr/>
        </p:nvSpPr>
        <p:spPr>
          <a:xfrm>
            <a:off x="244549" y="889202"/>
            <a:ext cx="54348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将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Envelop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设置为梯形，然后摆成桶状的结构</a:t>
            </a:r>
          </a:p>
        </p:txBody>
      </p:sp>
    </p:spTree>
    <p:extLst>
      <p:ext uri="{BB962C8B-B14F-4D97-AF65-F5344CB8AC3E}">
        <p14:creationId xmlns:p14="http://schemas.microsoft.com/office/powerpoint/2010/main" val="41317394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84ED38-DE84-854F-953C-12935C1D63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CC0325-F676-2446-BAD8-1977902FEAA2}"/>
              </a:ext>
            </a:extLst>
          </p:cNvPr>
          <p:cNvSpPr/>
          <p:nvPr/>
        </p:nvSpPr>
        <p:spPr>
          <a:xfrm>
            <a:off x="1310993" y="1005905"/>
            <a:ext cx="5285799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dirty="0"/>
              <a:t>B1PrimaryGeneratorAction :: B1PrimaryGeneratorAction</a:t>
            </a:r>
            <a:r>
              <a:rPr lang="zh-CN" altLang="en-US" dirty="0"/>
              <a:t>初始化的定义</a:t>
            </a:r>
            <a:r>
              <a:rPr lang="en-US" altLang="zh-CN" dirty="0"/>
              <a:t> (0, 0, -160)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44D3A8-24DC-5141-8AE7-B200F7DD8B75}"/>
              </a:ext>
            </a:extLst>
          </p:cNvPr>
          <p:cNvSpPr/>
          <p:nvPr/>
        </p:nvSpPr>
        <p:spPr>
          <a:xfrm>
            <a:off x="1310994" y="1952846"/>
            <a:ext cx="5285799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Run.mac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/ GUI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的界面另外再指定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gun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粒子的信息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ctr"/>
            <a:r>
              <a:rPr lang="en-US" altLang="zh-CN" dirty="0"/>
              <a:t>(0, 0, -80)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1025CE6E-2AA7-3C47-81E7-95943DEC34D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953893" y="1652234"/>
            <a:ext cx="1" cy="3006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15B6F514-BF8A-4E41-8017-0B0166C44543}"/>
              </a:ext>
            </a:extLst>
          </p:cNvPr>
          <p:cNvSpPr/>
          <p:nvPr/>
        </p:nvSpPr>
        <p:spPr>
          <a:xfrm>
            <a:off x="1310993" y="3147795"/>
            <a:ext cx="5430049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CN" dirty="0"/>
              <a:t>B1PrimaryGeneratorAction :: </a:t>
            </a:r>
            <a:r>
              <a:rPr lang="en-US" altLang="zh-CN" dirty="0" err="1"/>
              <a:t>GeneratePrimaries</a:t>
            </a:r>
            <a:r>
              <a:rPr lang="zh-CN" altLang="en-US" dirty="0"/>
              <a:t> 里</a:t>
            </a:r>
            <a:endParaRPr lang="en-US" altLang="zh-CN" dirty="0"/>
          </a:p>
          <a:p>
            <a:pPr algn="ctr"/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(0, 0</a:t>
            </a:r>
            <a:r>
              <a:rPr lang="en-US" altLang="zh-CN" dirty="0"/>
              <a:t>, 0)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7DC0B56-DE72-AB4D-92D6-9DBA1596262D}"/>
              </a:ext>
            </a:extLst>
          </p:cNvPr>
          <p:cNvCxnSpPr/>
          <p:nvPr/>
        </p:nvCxnSpPr>
        <p:spPr>
          <a:xfrm>
            <a:off x="3973738" y="2599175"/>
            <a:ext cx="0" cy="54861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066C58B-6B72-E54C-A620-F289ED3A578F}"/>
              </a:ext>
            </a:extLst>
          </p:cNvPr>
          <p:cNvSpPr txBox="1"/>
          <p:nvPr/>
        </p:nvSpPr>
        <p:spPr>
          <a:xfrm>
            <a:off x="6879265" y="3286294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最高优先级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D2FCE06-2A5F-CE4A-91AC-57FB0A2CA124}"/>
              </a:ext>
            </a:extLst>
          </p:cNvPr>
          <p:cNvSpPr txBox="1"/>
          <p:nvPr/>
        </p:nvSpPr>
        <p:spPr>
          <a:xfrm>
            <a:off x="6879264" y="2173133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次高优先级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F8A2149-B241-E642-8281-9958622F1D94}"/>
              </a:ext>
            </a:extLst>
          </p:cNvPr>
          <p:cNvSpPr txBox="1"/>
          <p:nvPr/>
        </p:nvSpPr>
        <p:spPr>
          <a:xfrm>
            <a:off x="6879264" y="1124541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最低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优先级</a:t>
            </a:r>
          </a:p>
        </p:txBody>
      </p:sp>
      <p:sp>
        <p:nvSpPr>
          <p:cNvPr id="15" name="RICH">
            <a:extLst>
              <a:ext uri="{FF2B5EF4-FFF2-40B4-BE49-F238E27FC236}">
                <a16:creationId xmlns:a16="http://schemas.microsoft.com/office/drawing/2014/main" id="{0658F276-2F90-7345-AF00-248266B4AB4D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G4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里的粒子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4DD466-268F-8D42-9459-99BB9369D5F0}"/>
              </a:ext>
            </a:extLst>
          </p:cNvPr>
          <p:cNvSpPr txBox="1"/>
          <p:nvPr/>
        </p:nvSpPr>
        <p:spPr>
          <a:xfrm>
            <a:off x="668580" y="4561381"/>
            <a:ext cx="71647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练习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3: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geant4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的源代码里，找到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geant4</a:t>
            </a:r>
            <a:r>
              <a:rPr lang="zh-CN" altLang="en-US" dirty="0"/>
              <a:t>预定义的各种粒子及其</a:t>
            </a:r>
            <a:r>
              <a:rPr lang="en-US" altLang="zh-CN" dirty="0"/>
              <a:t>name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7452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629</Words>
  <Application>Microsoft Macintosh PowerPoint</Application>
  <PresentationFormat>全屏显示(4:3)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168</cp:revision>
  <dcterms:modified xsi:type="dcterms:W3CDTF">2020-08-13T01:02:34Z</dcterms:modified>
</cp:coreProperties>
</file>