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sldIdLst>
    <p:sldId id="256" r:id="rId2"/>
    <p:sldId id="1127" r:id="rId3"/>
    <p:sldId id="1124" r:id="rId4"/>
    <p:sldId id="1125" r:id="rId5"/>
    <p:sldId id="1126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27"/>
            <p14:sldId id="1124"/>
            <p14:sldId id="1125"/>
            <p14:sldId id="11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43"/>
  </p:normalViewPr>
  <p:slideViewPr>
    <p:cSldViewPr snapToGrid="0" snapToObjects="1">
      <p:cViewPr>
        <p:scale>
          <a:sx n="85" d="100"/>
          <a:sy n="85" d="100"/>
        </p:scale>
        <p:origin x="2960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 dirty="0"/>
              <a:t>练习</a:t>
            </a:r>
            <a:r>
              <a:rPr lang="en-US" altLang="zh-CN" dirty="0"/>
              <a:t>5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3CB830-80F6-F44E-A170-C25BBA209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Geant4</a:t>
            </a:r>
            <a:r>
              <a:rPr kumimoji="1" lang="zh-CN" altLang="en-US"/>
              <a:t>运行的顺序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1051C3-5E9A-2B4C-A3F5-5EF88E47D8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6A24894-DE59-E74E-9390-F372E5AA5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573"/>
            <a:ext cx="28694963" cy="48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655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DC10AA-E472-F04F-A39D-8F20636D83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  <p:sp>
        <p:nvSpPr>
          <p:cNvPr id="5" name="RICH">
            <a:extLst>
              <a:ext uri="{FF2B5EF4-FFF2-40B4-BE49-F238E27FC236}">
                <a16:creationId xmlns:a16="http://schemas.microsoft.com/office/drawing/2014/main" id="{A55B4B3B-D14D-ED45-83EF-4A1058D5D6D1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G4 Run\Event\Track\Stack\Step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D593383-8644-6644-96B1-2B5957675BAA}"/>
              </a:ext>
            </a:extLst>
          </p:cNvPr>
          <p:cNvSpPr/>
          <p:nvPr/>
        </p:nvSpPr>
        <p:spPr>
          <a:xfrm>
            <a:off x="377952" y="894060"/>
            <a:ext cx="8375904" cy="590930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/run/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beamOn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1000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10F7186-7494-3145-8992-DC7266DE0709}"/>
              </a:ext>
            </a:extLst>
          </p:cNvPr>
          <p:cNvSpPr/>
          <p:nvPr/>
        </p:nvSpPr>
        <p:spPr>
          <a:xfrm>
            <a:off x="524256" y="1304544"/>
            <a:ext cx="7802880" cy="231648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945BED3-51AA-C24E-AFF2-3197D9C30DFC}"/>
              </a:ext>
            </a:extLst>
          </p:cNvPr>
          <p:cNvSpPr/>
          <p:nvPr/>
        </p:nvSpPr>
        <p:spPr>
          <a:xfrm>
            <a:off x="676656" y="1456944"/>
            <a:ext cx="7802880" cy="231648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A5467A2-59D1-1943-90B0-AB92EF8FB165}"/>
              </a:ext>
            </a:extLst>
          </p:cNvPr>
          <p:cNvSpPr/>
          <p:nvPr/>
        </p:nvSpPr>
        <p:spPr>
          <a:xfrm>
            <a:off x="829056" y="1600964"/>
            <a:ext cx="7802880" cy="231648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CE56995-BAD7-164D-9585-7A17C79E5A0B}"/>
              </a:ext>
            </a:extLst>
          </p:cNvPr>
          <p:cNvSpPr/>
          <p:nvPr/>
        </p:nvSpPr>
        <p:spPr>
          <a:xfrm>
            <a:off x="1027176" y="1682604"/>
            <a:ext cx="7802880" cy="452431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Muon+ particle gun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 Muon+ -&gt; e+ / </a:t>
            </a:r>
            <a:r>
              <a:rPr lang="en-US" altLang="zh-CN" dirty="0" err="1"/>
              <a:t>ve</a:t>
            </a:r>
            <a:r>
              <a:rPr lang="en-US" altLang="zh-CN" dirty="0"/>
              <a:t> / </a:t>
            </a:r>
            <a:r>
              <a:rPr lang="en-US" altLang="zh-CN" dirty="0" err="1"/>
              <a:t>vmu</a:t>
            </a:r>
            <a:r>
              <a:rPr lang="en-US" altLang="zh-CN" dirty="0"/>
              <a:t>…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32A78F-F007-9542-801F-D1D07970039A}"/>
              </a:ext>
            </a:extLst>
          </p:cNvPr>
          <p:cNvSpPr/>
          <p:nvPr/>
        </p:nvSpPr>
        <p:spPr>
          <a:xfrm>
            <a:off x="1316736" y="2728451"/>
            <a:ext cx="7156704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 Track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   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618642C-2338-DC41-ADF0-80D3A2C137F9}"/>
              </a:ext>
            </a:extLst>
          </p:cNvPr>
          <p:cNvSpPr/>
          <p:nvPr/>
        </p:nvSpPr>
        <p:spPr>
          <a:xfrm>
            <a:off x="1475232" y="4177610"/>
            <a:ext cx="7156704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E+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6BE2EA3-8DFE-4844-9C67-8D34E9EA40FD}"/>
              </a:ext>
            </a:extLst>
          </p:cNvPr>
          <p:cNvSpPr/>
          <p:nvPr/>
        </p:nvSpPr>
        <p:spPr>
          <a:xfrm>
            <a:off x="1475232" y="4561968"/>
            <a:ext cx="7156704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ve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93C2CB0-40E7-E843-8772-669FCCF8E28E}"/>
              </a:ext>
            </a:extLst>
          </p:cNvPr>
          <p:cNvSpPr/>
          <p:nvPr/>
        </p:nvSpPr>
        <p:spPr>
          <a:xfrm>
            <a:off x="1464376" y="4947349"/>
            <a:ext cx="7156704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vmu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2BD288-F5CA-994E-B653-D8FE7FBB554B}"/>
              </a:ext>
            </a:extLst>
          </p:cNvPr>
          <p:cNvSpPr txBox="1"/>
          <p:nvPr/>
        </p:nvSpPr>
        <p:spPr>
          <a:xfrm>
            <a:off x="1316736" y="3765044"/>
            <a:ext cx="6870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STACK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7774460-28AB-044F-AA30-38BA3F4DE72D}"/>
              </a:ext>
            </a:extLst>
          </p:cNvPr>
          <p:cNvSpPr/>
          <p:nvPr/>
        </p:nvSpPr>
        <p:spPr>
          <a:xfrm>
            <a:off x="1573619" y="3244803"/>
            <a:ext cx="64858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A43AEDD-3BAD-5A44-83F5-435A9251A28B}"/>
              </a:ext>
            </a:extLst>
          </p:cNvPr>
          <p:cNvSpPr/>
          <p:nvPr/>
        </p:nvSpPr>
        <p:spPr>
          <a:xfrm>
            <a:off x="2349016" y="3251694"/>
            <a:ext cx="64858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F10C96C-A6DD-A741-AE6C-A41B1A787BB1}"/>
              </a:ext>
            </a:extLst>
          </p:cNvPr>
          <p:cNvSpPr/>
          <p:nvPr/>
        </p:nvSpPr>
        <p:spPr>
          <a:xfrm>
            <a:off x="3195721" y="3106304"/>
            <a:ext cx="1169727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 decay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3472D133-3731-B840-B2B6-515EBF70823C}"/>
              </a:ext>
            </a:extLst>
          </p:cNvPr>
          <p:cNvCxnSpPr/>
          <p:nvPr/>
        </p:nvCxnSpPr>
        <p:spPr>
          <a:xfrm flipH="1">
            <a:off x="2074696" y="3765044"/>
            <a:ext cx="1179789" cy="41256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8E11AE80-3539-BB4F-8CC7-E3A45F3C59BE}"/>
              </a:ext>
            </a:extLst>
          </p:cNvPr>
          <p:cNvSpPr/>
          <p:nvPr/>
        </p:nvSpPr>
        <p:spPr>
          <a:xfrm>
            <a:off x="2352915" y="4182813"/>
            <a:ext cx="64858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854784A-CAAE-454E-BCF2-FAC244C7D949}"/>
              </a:ext>
            </a:extLst>
          </p:cNvPr>
          <p:cNvSpPr/>
          <p:nvPr/>
        </p:nvSpPr>
        <p:spPr>
          <a:xfrm>
            <a:off x="3128312" y="4189704"/>
            <a:ext cx="64858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CDD34BA-7863-3B40-A84B-B07D99D98D62}"/>
              </a:ext>
            </a:extLst>
          </p:cNvPr>
          <p:cNvSpPr/>
          <p:nvPr/>
        </p:nvSpPr>
        <p:spPr>
          <a:xfrm>
            <a:off x="2479088" y="4579508"/>
            <a:ext cx="64858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BA3213A-4611-DE49-B304-379FF3D1B9D3}"/>
              </a:ext>
            </a:extLst>
          </p:cNvPr>
          <p:cNvSpPr/>
          <p:nvPr/>
        </p:nvSpPr>
        <p:spPr>
          <a:xfrm>
            <a:off x="3254485" y="4586399"/>
            <a:ext cx="64858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0A4EA1E-BD8C-E042-BD82-5DB785B58498}"/>
              </a:ext>
            </a:extLst>
          </p:cNvPr>
          <p:cNvSpPr/>
          <p:nvPr/>
        </p:nvSpPr>
        <p:spPr>
          <a:xfrm>
            <a:off x="2677208" y="4955486"/>
            <a:ext cx="64858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F54ED19-3F6B-6D45-9F27-54D325F25E89}"/>
              </a:ext>
            </a:extLst>
          </p:cNvPr>
          <p:cNvSpPr/>
          <p:nvPr/>
        </p:nvSpPr>
        <p:spPr>
          <a:xfrm>
            <a:off x="3452605" y="4962377"/>
            <a:ext cx="64858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8603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1550B75-7585-504C-A87A-CC39FC0FEA0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23014" y="956930"/>
            <a:ext cx="7602279" cy="1488558"/>
          </a:xfrm>
        </p:spPr>
        <p:txBody>
          <a:bodyPr/>
          <a:lstStyle/>
          <a:p>
            <a:r>
              <a:rPr kumimoji="1" lang="zh-CN" altLang="en-US" dirty="0"/>
              <a:t>闪烁体探测器的探测效率</a:t>
            </a:r>
            <a:endParaRPr kumimoji="1" lang="en-US" altLang="zh-CN" dirty="0"/>
          </a:p>
          <a:p>
            <a:r>
              <a:rPr kumimoji="1" lang="zh-CN" altLang="en-US" dirty="0"/>
              <a:t>画出在闪烁体内沉积能量，是否满足朗道分布</a:t>
            </a:r>
            <a:endParaRPr kumimoji="1" lang="en-US" altLang="zh-CN" dirty="0"/>
          </a:p>
          <a:p>
            <a:r>
              <a:rPr kumimoji="1" lang="en-US" altLang="zh-CN" dirty="0"/>
              <a:t>Muon</a:t>
            </a:r>
            <a:r>
              <a:rPr kumimoji="1" lang="zh-CN" altLang="en-US" dirty="0"/>
              <a:t>子衰变的数目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38D0CD-FBE2-7342-938A-06FA6ACFB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9346336" cy="1077218"/>
          </a:xfrm>
        </p:spPr>
        <p:txBody>
          <a:bodyPr/>
          <a:lstStyle/>
          <a:p>
            <a:r>
              <a:rPr kumimoji="1" lang="zh-CN" altLang="en-US" dirty="0"/>
              <a:t>思考题：如何用</a:t>
            </a:r>
            <a:r>
              <a:rPr kumimoji="1" lang="en-US" altLang="zh-CN" dirty="0"/>
              <a:t>G4</a:t>
            </a:r>
            <a:r>
              <a:rPr kumimoji="1" lang="zh-CN" altLang="en-US" dirty="0"/>
              <a:t>完成下面的研究问题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4780B4-B2AA-6D49-8F79-6E6EC3D959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 dirty="0"/>
          </a:p>
        </p:txBody>
      </p:sp>
      <p:sp>
        <p:nvSpPr>
          <p:cNvPr id="5" name="立方体 4">
            <a:extLst>
              <a:ext uri="{FF2B5EF4-FFF2-40B4-BE49-F238E27FC236}">
                <a16:creationId xmlns:a16="http://schemas.microsoft.com/office/drawing/2014/main" id="{74A50EDB-46FE-B648-99A6-ECC1CB103581}"/>
              </a:ext>
            </a:extLst>
          </p:cNvPr>
          <p:cNvSpPr/>
          <p:nvPr/>
        </p:nvSpPr>
        <p:spPr>
          <a:xfrm>
            <a:off x="2118856" y="3057214"/>
            <a:ext cx="4315968" cy="2682240"/>
          </a:xfrm>
          <a:prstGeom prst="cub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E802B33A-38EE-9747-87F2-0CF36D2B9527}"/>
              </a:ext>
            </a:extLst>
          </p:cNvPr>
          <p:cNvCxnSpPr/>
          <p:nvPr/>
        </p:nvCxnSpPr>
        <p:spPr>
          <a:xfrm>
            <a:off x="542260" y="4572000"/>
            <a:ext cx="4274289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378A6420-B115-9447-B50A-40855FE94BE9}"/>
              </a:ext>
            </a:extLst>
          </p:cNvPr>
          <p:cNvCxnSpPr>
            <a:cxnSpLocks/>
          </p:cNvCxnSpPr>
          <p:nvPr/>
        </p:nvCxnSpPr>
        <p:spPr>
          <a:xfrm flipV="1">
            <a:off x="2480930" y="4047460"/>
            <a:ext cx="783266" cy="52454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F977495F-2EFC-0946-994F-7BE07321DAB8}"/>
              </a:ext>
            </a:extLst>
          </p:cNvPr>
          <p:cNvCxnSpPr>
            <a:cxnSpLocks/>
          </p:cNvCxnSpPr>
          <p:nvPr/>
        </p:nvCxnSpPr>
        <p:spPr>
          <a:xfrm flipV="1">
            <a:off x="4768183" y="4047460"/>
            <a:ext cx="783266" cy="52454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491AB322-D603-E94C-B666-E92FDB4B0D72}"/>
              </a:ext>
            </a:extLst>
          </p:cNvPr>
          <p:cNvCxnSpPr>
            <a:cxnSpLocks/>
          </p:cNvCxnSpPr>
          <p:nvPr/>
        </p:nvCxnSpPr>
        <p:spPr>
          <a:xfrm>
            <a:off x="4756326" y="4572000"/>
            <a:ext cx="313470" cy="83784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7386C472-C611-8E40-8CBE-8B9210CC0306}"/>
              </a:ext>
            </a:extLst>
          </p:cNvPr>
          <p:cNvCxnSpPr>
            <a:cxnSpLocks/>
          </p:cNvCxnSpPr>
          <p:nvPr/>
        </p:nvCxnSpPr>
        <p:spPr>
          <a:xfrm>
            <a:off x="4745693" y="4586883"/>
            <a:ext cx="896651" cy="37214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459084CF-8B57-F541-9564-E8CF114E666B}"/>
              </a:ext>
            </a:extLst>
          </p:cNvPr>
          <p:cNvSpPr txBox="1"/>
          <p:nvPr/>
        </p:nvSpPr>
        <p:spPr>
          <a:xfrm>
            <a:off x="2679404" y="4600326"/>
            <a:ext cx="595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1000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DADEEF0-371D-7B4F-B8E9-255D731FA01F}"/>
              </a:ext>
            </a:extLst>
          </p:cNvPr>
          <p:cNvSpPr txBox="1"/>
          <p:nvPr/>
        </p:nvSpPr>
        <p:spPr>
          <a:xfrm>
            <a:off x="2492816" y="3974764"/>
            <a:ext cx="595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100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0129FF1-CD9F-8742-82DC-BB12A98E93A4}"/>
              </a:ext>
            </a:extLst>
          </p:cNvPr>
          <p:cNvSpPr txBox="1"/>
          <p:nvPr/>
        </p:nvSpPr>
        <p:spPr>
          <a:xfrm>
            <a:off x="4768183" y="3988969"/>
            <a:ext cx="595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100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2042478-8A5B-204A-AAAB-BB68DBBDBB49}"/>
              </a:ext>
            </a:extLst>
          </p:cNvPr>
          <p:cNvSpPr txBox="1"/>
          <p:nvPr/>
        </p:nvSpPr>
        <p:spPr>
          <a:xfrm>
            <a:off x="5046921" y="4445826"/>
            <a:ext cx="595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47056A5-99BD-064A-A934-D76210A91E70}"/>
              </a:ext>
            </a:extLst>
          </p:cNvPr>
          <p:cNvSpPr txBox="1"/>
          <p:nvPr/>
        </p:nvSpPr>
        <p:spPr>
          <a:xfrm>
            <a:off x="4956026" y="4902683"/>
            <a:ext cx="595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4FDC329-26A9-C04B-8F55-41C4BA5FBB48}"/>
              </a:ext>
            </a:extLst>
          </p:cNvPr>
          <p:cNvSpPr txBox="1"/>
          <p:nvPr/>
        </p:nvSpPr>
        <p:spPr>
          <a:xfrm>
            <a:off x="6646410" y="2967174"/>
            <a:ext cx="2286842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如果用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，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那就是在</a:t>
            </a:r>
            <a:r>
              <a:rPr lang="en-US" altLang="zh-CN" dirty="0"/>
              <a:t>1220</a:t>
            </a:r>
            <a:r>
              <a:rPr lang="zh-CN" altLang="en-US" dirty="0"/>
              <a:t>个</a:t>
            </a:r>
            <a:r>
              <a:rPr lang="en-US" altLang="zh-CN" dirty="0"/>
              <a:t>step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里找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衰变的那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一个</a:t>
            </a:r>
            <a:r>
              <a:rPr lang="en-US" altLang="zh-CN" dirty="0"/>
              <a:t>step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如果用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stack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，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那就只需要</a:t>
            </a:r>
            <a:r>
              <a:rPr lang="en-US" altLang="zh-CN" dirty="0"/>
              <a:t>1</a:t>
            </a:r>
            <a:r>
              <a:rPr lang="zh-CN" altLang="en-US" dirty="0"/>
              <a:t>步，判断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有没有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这个新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track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产生，就可以了。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0527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A619E34-0A80-9548-AE4D-E0A3999EDCB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21647" y="1392976"/>
            <a:ext cx="6988975" cy="2232726"/>
          </a:xfrm>
        </p:spPr>
        <p:txBody>
          <a:bodyPr/>
          <a:lstStyle/>
          <a:p>
            <a:r>
              <a:rPr kumimoji="1" lang="zh-CN" altLang="en-US" dirty="0"/>
              <a:t>不要</a:t>
            </a:r>
            <a:r>
              <a:rPr kumimoji="1" lang="en-US" altLang="zh-CN" dirty="0"/>
              <a:t>shape1</a:t>
            </a:r>
            <a:r>
              <a:rPr kumimoji="1" lang="zh-CN" altLang="en-US" dirty="0"/>
              <a:t>和</a:t>
            </a:r>
            <a:r>
              <a:rPr kumimoji="1" lang="en-US" altLang="zh-CN" dirty="0"/>
              <a:t>shape2</a:t>
            </a:r>
            <a:r>
              <a:rPr kumimoji="1" lang="zh-CN" altLang="en-US" dirty="0"/>
              <a:t>，只保留水</a:t>
            </a:r>
            <a:endParaRPr kumimoji="1" lang="en-US" altLang="zh-CN" dirty="0"/>
          </a:p>
          <a:p>
            <a:r>
              <a:rPr kumimoji="1" lang="zh-CN" altLang="en-US" dirty="0"/>
              <a:t>在水的外面，放上一层</a:t>
            </a:r>
            <a:r>
              <a:rPr kumimoji="1" lang="en-US" altLang="zh-CN" dirty="0"/>
              <a:t>4mm</a:t>
            </a:r>
            <a:r>
              <a:rPr kumimoji="1" lang="zh-CN" altLang="en-US" dirty="0"/>
              <a:t>厚的石英盒子，把水包住</a:t>
            </a:r>
            <a:endParaRPr kumimoji="1" lang="en-US" altLang="zh-CN" dirty="0"/>
          </a:p>
          <a:p>
            <a:r>
              <a:rPr kumimoji="1" lang="zh-CN" altLang="en-US" dirty="0"/>
              <a:t>请模拟入射</a:t>
            </a:r>
            <a:r>
              <a:rPr kumimoji="1" lang="en-US" altLang="zh-CN" dirty="0"/>
              <a:t>2GeV</a:t>
            </a:r>
            <a:r>
              <a:rPr kumimoji="1" lang="zh-CN" altLang="en-US" dirty="0"/>
              <a:t> </a:t>
            </a:r>
            <a:r>
              <a:rPr kumimoji="1" lang="en-US" altLang="zh-CN" dirty="0"/>
              <a:t>pion</a:t>
            </a:r>
            <a:r>
              <a:rPr kumimoji="1" lang="zh-CN" altLang="en-US" dirty="0"/>
              <a:t>，</a:t>
            </a:r>
            <a:r>
              <a:rPr kumimoji="1" lang="en-US" altLang="zh-CN" dirty="0"/>
              <a:t>kaon</a:t>
            </a:r>
            <a:r>
              <a:rPr kumimoji="1" lang="zh-CN" altLang="en-US" dirty="0"/>
              <a:t>，</a:t>
            </a:r>
            <a:r>
              <a:rPr kumimoji="1" lang="en-US" altLang="zh-CN" dirty="0"/>
              <a:t>proton</a:t>
            </a:r>
            <a:r>
              <a:rPr kumimoji="1" lang="zh-CN" altLang="en-US" dirty="0"/>
              <a:t>，在水里的沉积能量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A168DF-E5CB-F34E-8201-F5BD235567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修改</a:t>
            </a:r>
            <a:r>
              <a:rPr kumimoji="1" lang="en-US" altLang="zh-CN" dirty="0"/>
              <a:t>B1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B352F6-3396-9F4B-A6E3-44B610058D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98905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</TotalTime>
  <Words>196</Words>
  <Application>Microsoft Macintosh PowerPoint</Application>
  <PresentationFormat>全屏显示(4:3)</PresentationFormat>
  <Paragraphs>82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277</cp:revision>
  <dcterms:modified xsi:type="dcterms:W3CDTF">2020-08-19T07:24:45Z</dcterms:modified>
</cp:coreProperties>
</file>