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2"/>
    <p:sldId id="1140" r:id="rId3"/>
    <p:sldId id="1141" r:id="rId4"/>
    <p:sldId id="1142" r:id="rId5"/>
    <p:sldId id="1143" r:id="rId6"/>
    <p:sldId id="1144" r:id="rId7"/>
    <p:sldId id="1149" r:id="rId8"/>
    <p:sldId id="1145" r:id="rId9"/>
    <p:sldId id="1146" r:id="rId10"/>
    <p:sldId id="1148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40"/>
            <p14:sldId id="1141"/>
            <p14:sldId id="1142"/>
            <p14:sldId id="1143"/>
            <p14:sldId id="1144"/>
            <p14:sldId id="1149"/>
            <p14:sldId id="1145"/>
            <p14:sldId id="1146"/>
            <p14:sldId id="11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0"/>
    <p:restoredTop sz="94661"/>
  </p:normalViewPr>
  <p:slideViewPr>
    <p:cSldViewPr snapToGrid="0" snapToObjects="1">
      <p:cViewPr>
        <p:scale>
          <a:sx n="125" d="100"/>
          <a:sy n="125" d="100"/>
        </p:scale>
        <p:origin x="18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10: </a:t>
            </a:r>
            <a:r>
              <a:rPr lang="zh-CN" altLang="en-US" dirty="0"/>
              <a:t>保存数据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EC3177-1217-D548-89E9-C0F7D1CE6F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2398" y="1706282"/>
            <a:ext cx="8768882" cy="4057834"/>
          </a:xfrm>
        </p:spPr>
        <p:txBody>
          <a:bodyPr/>
          <a:lstStyle/>
          <a:p>
            <a:r>
              <a:rPr kumimoji="1" lang="en-US" altLang="zh-CN" dirty="0"/>
              <a:t>root </a:t>
            </a:r>
            <a:r>
              <a:rPr kumimoji="1" lang="en-US" altLang="zh-CN" dirty="0" err="1"/>
              <a:t>result.root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TBrower</a:t>
            </a:r>
            <a:r>
              <a:rPr kumimoji="1" lang="en-US" altLang="zh-CN" dirty="0"/>
              <a:t> b</a:t>
            </a:r>
          </a:p>
          <a:p>
            <a:pPr lvl="1"/>
            <a:r>
              <a:rPr kumimoji="1" lang="en-US" altLang="zh-CN" dirty="0"/>
              <a:t>Cherenkov-&gt;Draw(“X&gt;&gt;(100, 0, 100)”)</a:t>
            </a:r>
          </a:p>
          <a:p>
            <a:pPr lvl="1"/>
            <a:r>
              <a:rPr kumimoji="1" lang="en-US" altLang="zh-CN" dirty="0"/>
              <a:t>Cherenkov-&gt;Draw(“X:Y”)</a:t>
            </a:r>
          </a:p>
          <a:p>
            <a:pPr lvl="1"/>
            <a:r>
              <a:rPr kumimoji="1" lang="en-US" altLang="zh-CN" dirty="0"/>
              <a:t>Cherenkov-&gt;Draw(“X:Y:Z”)</a:t>
            </a:r>
          </a:p>
          <a:p>
            <a:pPr lvl="1"/>
            <a:r>
              <a:rPr kumimoji="1" lang="en-US" altLang="zh-CN" dirty="0"/>
              <a:t>Cherenkov-&gt;Draw(“X:Y&gt;&gt;(100, -200, 200, 100, -200, 200”)</a:t>
            </a:r>
          </a:p>
          <a:p>
            <a:pPr lvl="1"/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095C84-7051-134C-AE27-8C5AB848F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8261118" cy="584775"/>
          </a:xfrm>
        </p:spPr>
        <p:txBody>
          <a:bodyPr/>
          <a:lstStyle/>
          <a:p>
            <a:r>
              <a:rPr kumimoji="1" lang="en-US" altLang="zh-CN" dirty="0"/>
              <a:t>G4AnalysisManager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文件查看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FFB1B-86D5-8348-A001-0304BC8B5D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03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FD1E2B-0D67-7348-A92E-E16C9170D8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6978" y="1935236"/>
            <a:ext cx="8020334" cy="4391136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最难的在于：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决定保存哪些数据！！！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zh-CN" altLang="en-US" dirty="0"/>
              <a:t>我们从对撞机的各个子探测器出发，看看分别都需要保存哪些数据。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保存数据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7321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1912E-4C08-4145-AB5D-58F8D3F1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8197323" cy="1077218"/>
          </a:xfrm>
        </p:spPr>
        <p:txBody>
          <a:bodyPr/>
          <a:lstStyle/>
          <a:p>
            <a:r>
              <a:rPr kumimoji="1" lang="zh-CN" altLang="en-US" dirty="0"/>
              <a:t>假设，我们研究的物理在</a:t>
            </a:r>
            <a:r>
              <a:rPr kumimoji="1" lang="en-US" altLang="zh-CN" dirty="0"/>
              <a:t>BESIII</a:t>
            </a:r>
            <a:r>
              <a:rPr kumimoji="1" lang="zh-CN" altLang="en-US" dirty="0"/>
              <a:t>上的：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1B35E-6CBC-F141-8AF9-794716AAB0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591F1B-C307-0649-88BD-697B2B6C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0" y="1232411"/>
            <a:ext cx="8801100" cy="533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E45FE4-C8CB-004A-B939-877C3748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25" y="1970941"/>
            <a:ext cx="7230140" cy="46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89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BAD4152-C059-EC4E-AEA0-D350E872A3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2577" y="946408"/>
            <a:ext cx="8477533" cy="1945648"/>
          </a:xfrm>
        </p:spPr>
        <p:txBody>
          <a:bodyPr/>
          <a:lstStyle/>
          <a:p>
            <a:r>
              <a:rPr kumimoji="1" lang="zh-CN" altLang="en-US" dirty="0"/>
              <a:t>必须理解探测器工作原理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探测器探测的是什么量，哪些是能给出来的，哪些是计算得到的。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漂移室测量的是电荷</a:t>
            </a:r>
            <a:r>
              <a:rPr kumimoji="1" lang="en-US" altLang="zh-CN" dirty="0"/>
              <a:t>Q</a:t>
            </a:r>
            <a:r>
              <a:rPr kumimoji="1" lang="zh-CN" altLang="en-US" dirty="0"/>
              <a:t>和时间</a:t>
            </a:r>
            <a:r>
              <a:rPr kumimoji="1" lang="en-US" altLang="zh-CN" dirty="0"/>
              <a:t>T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AEEF19-9C89-D54A-81DC-D25C1D463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最内层 </a:t>
            </a:r>
            <a:r>
              <a:rPr kumimoji="1" lang="en-US" altLang="zh-CN" dirty="0"/>
              <a:t>MDC</a:t>
            </a:r>
            <a:r>
              <a:rPr kumimoji="1" lang="zh-CN" altLang="en-US" dirty="0"/>
              <a:t> 漂移室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23073A-9068-EA4B-BB23-1EF7D5A850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D2ECBA-4564-514D-99C7-78C734E5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8" y="3208966"/>
            <a:ext cx="5161073" cy="34699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57EFE82-FE78-1E4B-9669-2956D69E9F1C}"/>
              </a:ext>
            </a:extLst>
          </p:cNvPr>
          <p:cNvSpPr txBox="1"/>
          <p:nvPr/>
        </p:nvSpPr>
        <p:spPr>
          <a:xfrm>
            <a:off x="5718899" y="3310966"/>
            <a:ext cx="225552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Q: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正比于带电粒子在探测区域内的沉积能量大小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634EC1-5B11-BA44-B28C-CC968A42B03D}"/>
              </a:ext>
            </a:extLst>
          </p:cNvPr>
          <p:cNvSpPr txBox="1"/>
          <p:nvPr/>
        </p:nvSpPr>
        <p:spPr>
          <a:xfrm>
            <a:off x="5718899" y="4845598"/>
            <a:ext cx="225552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T: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电子漂移“带电粒子径迹与阳极丝的最短路径”所需要的时间</a:t>
            </a:r>
          </a:p>
        </p:txBody>
      </p:sp>
    </p:spTree>
    <p:extLst>
      <p:ext uri="{BB962C8B-B14F-4D97-AF65-F5344CB8AC3E}">
        <p14:creationId xmlns:p14="http://schemas.microsoft.com/office/powerpoint/2010/main" val="3903809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C55A61-395A-DA44-8F38-2F99FB2E87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我们在</a:t>
            </a:r>
            <a:r>
              <a:rPr kumimoji="1" lang="en-US" altLang="zh-CN" dirty="0"/>
              <a:t>G4</a:t>
            </a:r>
            <a:r>
              <a:rPr kumimoji="1" lang="zh-CN" altLang="en-US" dirty="0"/>
              <a:t>里保存什么呢？？？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A5F401-C98A-D046-9CC5-0F1C423C44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3F97E329-42DD-2442-A717-35D4EC75391E}"/>
              </a:ext>
            </a:extLst>
          </p:cNvPr>
          <p:cNvSpPr/>
          <p:nvPr/>
        </p:nvSpPr>
        <p:spPr>
          <a:xfrm>
            <a:off x="265813" y="1833703"/>
            <a:ext cx="1329070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模拟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3E86189-1A1B-2841-8A13-74BF50B10537}"/>
              </a:ext>
            </a:extLst>
          </p:cNvPr>
          <p:cNvSpPr/>
          <p:nvPr/>
        </p:nvSpPr>
        <p:spPr>
          <a:xfrm>
            <a:off x="2608519" y="898038"/>
            <a:ext cx="1644503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Garfield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模拟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58ADA11-8413-004F-BB90-66E565D6DF91}"/>
              </a:ext>
            </a:extLst>
          </p:cNvPr>
          <p:cNvSpPr/>
          <p:nvPr/>
        </p:nvSpPr>
        <p:spPr>
          <a:xfrm>
            <a:off x="2608518" y="2715615"/>
            <a:ext cx="1644503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数字化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4ACA8208-1B1C-7F45-9E56-D42ABBEA5BDA}"/>
              </a:ext>
            </a:extLst>
          </p:cNvPr>
          <p:cNvCxnSpPr>
            <a:stCxn id="5" idx="3"/>
          </p:cNvCxnSpPr>
          <p:nvPr/>
        </p:nvCxnSpPr>
        <p:spPr>
          <a:xfrm flipV="1">
            <a:off x="1594883" y="1408815"/>
            <a:ext cx="1013635" cy="9356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8BE21E54-7CD2-144A-B951-BFA6F7C6FD7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594883" y="2344480"/>
            <a:ext cx="1013635" cy="9356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6C2E234C-990A-DA40-BA04-D786B20258F4}"/>
              </a:ext>
            </a:extLst>
          </p:cNvPr>
          <p:cNvCxnSpPr>
            <a:cxnSpLocks/>
          </p:cNvCxnSpPr>
          <p:nvPr/>
        </p:nvCxnSpPr>
        <p:spPr>
          <a:xfrm>
            <a:off x="2200940" y="1408815"/>
            <a:ext cx="260497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4C78555-629F-9444-A8FB-544FA7BC7A6A}"/>
              </a:ext>
            </a:extLst>
          </p:cNvPr>
          <p:cNvSpPr txBox="1"/>
          <p:nvPr/>
        </p:nvSpPr>
        <p:spPr>
          <a:xfrm>
            <a:off x="202398" y="3260236"/>
            <a:ext cx="181816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给出带电粒子击中位置</a:t>
            </a:r>
            <a:r>
              <a:rPr lang="en-US" altLang="zh-CN" dirty="0"/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沉积能量等信息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F9C1921-A823-3645-9942-84F7D732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75" y="4211676"/>
            <a:ext cx="3561710" cy="2394658"/>
          </a:xfrm>
          <a:prstGeom prst="rect">
            <a:avLst/>
          </a:prstGeom>
        </p:spPr>
      </p:pic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AF95A1A-2B80-D247-A620-0B38C5C4CAEF}"/>
              </a:ext>
            </a:extLst>
          </p:cNvPr>
          <p:cNvCxnSpPr>
            <a:cxnSpLocks/>
          </p:cNvCxnSpPr>
          <p:nvPr/>
        </p:nvCxnSpPr>
        <p:spPr>
          <a:xfrm>
            <a:off x="1981550" y="3737169"/>
            <a:ext cx="3992530" cy="688842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457C5CD-0F08-F74C-88CB-34103D72EDE2}"/>
              </a:ext>
            </a:extLst>
          </p:cNvPr>
          <p:cNvSpPr txBox="1"/>
          <p:nvPr/>
        </p:nvSpPr>
        <p:spPr>
          <a:xfrm>
            <a:off x="54931" y="4280199"/>
            <a:ext cx="220820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对应与红色这条入射粒子</a:t>
            </a:r>
            <a:r>
              <a:rPr lang="zh-CN" altLang="en-US" dirty="0"/>
              <a:t>在气体里的 </a:t>
            </a:r>
            <a:r>
              <a:rPr lang="en-US" altLang="zh-CN" dirty="0"/>
              <a:t>G4Track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所能拿到的信息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81A042-BB89-2843-8F10-D95DC8B04A92}"/>
              </a:ext>
            </a:extLst>
          </p:cNvPr>
          <p:cNvSpPr txBox="1"/>
          <p:nvPr/>
        </p:nvSpPr>
        <p:spPr>
          <a:xfrm>
            <a:off x="4869978" y="818669"/>
            <a:ext cx="3751102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在每一个小的</a:t>
            </a:r>
            <a:r>
              <a:rPr kumimoji="0" lang="en-US" altLang="zh-CN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stepPoint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上，沉积的能量会转化为原初电子 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（</a:t>
            </a: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MIP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～</a:t>
            </a:r>
            <a:r>
              <a:rPr lang="en-US" altLang="zh-CN" sz="1600" dirty="0"/>
              <a:t>80</a:t>
            </a:r>
            <a:r>
              <a:rPr lang="zh-CN" altLang="en-US" sz="1600" dirty="0"/>
              <a:t>个</a:t>
            </a:r>
            <a:r>
              <a:rPr lang="en-US" altLang="zh-CN" sz="1600" dirty="0"/>
              <a:t>/cm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）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dirty="0"/>
              <a:t>然后模拟每一个电子在电场下的运动</a:t>
            </a:r>
            <a:endParaRPr lang="en-US" altLang="zh-CN" sz="1600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以及电子的倍增，阳离子的运动等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solidFill>
                  <a:srgbClr val="FF0000"/>
                </a:solidFill>
              </a:rPr>
              <a:t>十分耗时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21FEFBB-B2DE-D24A-A435-9ACAC9CE177D}"/>
              </a:ext>
            </a:extLst>
          </p:cNvPr>
          <p:cNvSpPr txBox="1"/>
          <p:nvPr/>
        </p:nvSpPr>
        <p:spPr>
          <a:xfrm>
            <a:off x="4364433" y="2564674"/>
            <a:ext cx="451567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直接给出近似的等效计算，如：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solidFill>
                  <a:srgbClr val="FF0000"/>
                </a:solidFill>
              </a:rPr>
              <a:t>Q=</a:t>
            </a:r>
            <a:r>
              <a:rPr lang="en-US" altLang="zh-CN" sz="1600" dirty="0" err="1">
                <a:solidFill>
                  <a:srgbClr val="FF0000"/>
                </a:solidFill>
              </a:rPr>
              <a:t>dE</a:t>
            </a:r>
            <a:r>
              <a:rPr lang="en-US" altLang="zh-CN" sz="1600" dirty="0">
                <a:solidFill>
                  <a:srgbClr val="FF0000"/>
                </a:solidFill>
              </a:rPr>
              <a:t>/dx * x / W * gain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T = </a:t>
            </a:r>
            <a:r>
              <a:rPr lang="en-US" altLang="zh-CN" sz="1600" dirty="0">
                <a:solidFill>
                  <a:srgbClr val="FF0000"/>
                </a:solidFill>
              </a:rPr>
              <a:t>L / </a:t>
            </a:r>
            <a:r>
              <a:rPr lang="en-US" altLang="zh-CN" sz="1600" dirty="0" err="1">
                <a:solidFill>
                  <a:srgbClr val="FF0000"/>
                </a:solidFill>
              </a:rPr>
              <a:t>v</a:t>
            </a:r>
            <a:r>
              <a:rPr lang="en-US" altLang="zh-CN" sz="1600" baseline="-25000" dirty="0" err="1">
                <a:solidFill>
                  <a:srgbClr val="FF0000"/>
                </a:solidFill>
              </a:rPr>
              <a:t>e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600" dirty="0">
                <a:solidFill>
                  <a:srgbClr val="FF0000"/>
                </a:solidFill>
              </a:rPr>
              <a:t>（电子漂移速度</a:t>
            </a:r>
            <a:r>
              <a:rPr lang="en-US" altLang="zh-CN" sz="1600" dirty="0" err="1">
                <a:solidFill>
                  <a:srgbClr val="FF0000"/>
                </a:solidFill>
              </a:rPr>
              <a:t>v</a:t>
            </a:r>
            <a:r>
              <a:rPr lang="en-US" altLang="zh-CN" sz="1600" baseline="-25000" dirty="0" err="1">
                <a:solidFill>
                  <a:srgbClr val="FF0000"/>
                </a:solidFill>
              </a:rPr>
              <a:t>e</a:t>
            </a:r>
            <a:r>
              <a:rPr lang="zh-CN" altLang="en-US" sz="1600" dirty="0">
                <a:solidFill>
                  <a:srgbClr val="FF0000"/>
                </a:solidFill>
              </a:rPr>
              <a:t>用</a:t>
            </a:r>
            <a:r>
              <a:rPr lang="en-US" altLang="zh-CN" sz="1600" dirty="0" err="1">
                <a:solidFill>
                  <a:srgbClr val="FF0000"/>
                </a:solidFill>
              </a:rPr>
              <a:t>garfield</a:t>
            </a:r>
            <a:r>
              <a:rPr lang="zh-CN" altLang="en-US" sz="1600" dirty="0">
                <a:solidFill>
                  <a:srgbClr val="FF0000"/>
                </a:solidFill>
              </a:rPr>
              <a:t>模拟得到）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Geant4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保存模拟数据后，用</a:t>
            </a: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root</a:t>
            </a: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文件再计算即可</a:t>
            </a:r>
          </a:p>
        </p:txBody>
      </p:sp>
    </p:spTree>
    <p:extLst>
      <p:ext uri="{BB962C8B-B14F-4D97-AF65-F5344CB8AC3E}">
        <p14:creationId xmlns:p14="http://schemas.microsoft.com/office/powerpoint/2010/main" val="15530411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C55A61-395A-DA44-8F38-2F99FB2E87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我们在</a:t>
            </a:r>
            <a:r>
              <a:rPr kumimoji="1" lang="en-US" altLang="zh-CN" dirty="0"/>
              <a:t>G4</a:t>
            </a:r>
            <a:r>
              <a:rPr kumimoji="1" lang="zh-CN" altLang="en-US" dirty="0"/>
              <a:t>里保存什么呢？？？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A5F401-C98A-D046-9CC5-0F1C423C44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3F97E329-42DD-2442-A717-35D4EC75391E}"/>
              </a:ext>
            </a:extLst>
          </p:cNvPr>
          <p:cNvSpPr/>
          <p:nvPr/>
        </p:nvSpPr>
        <p:spPr>
          <a:xfrm>
            <a:off x="1350334" y="2099517"/>
            <a:ext cx="1329070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G4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模拟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F9C1921-A823-3645-9942-84F7D732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53" y="1277090"/>
            <a:ext cx="3561710" cy="239465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2145200-774E-6445-9772-0A9E6EE49BCB}"/>
              </a:ext>
            </a:extLst>
          </p:cNvPr>
          <p:cNvSpPr txBox="1"/>
          <p:nvPr/>
        </p:nvSpPr>
        <p:spPr>
          <a:xfrm>
            <a:off x="738952" y="4191538"/>
            <a:ext cx="788212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0.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放入磁场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不模拟中微子径迹（截面太小，在对撞实验室可忽略</a:t>
            </a:r>
            <a:r>
              <a:rPr lang="zh-CN" altLang="en-US" dirty="0"/>
              <a:t>，在</a:t>
            </a:r>
            <a:r>
              <a:rPr lang="en-US" altLang="zh-CN" dirty="0"/>
              <a:t>stack</a:t>
            </a:r>
            <a:r>
              <a:rPr lang="zh-CN" altLang="en-US" dirty="0"/>
              <a:t>里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） 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2.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保存带电粒子的每个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step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的击中位置（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vector/SD/ROOT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）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3.</a:t>
            </a:r>
            <a:r>
              <a:rPr lang="zh-CN" altLang="en-US" dirty="0"/>
              <a:t> 计算带电粒子的</a:t>
            </a:r>
            <a:r>
              <a:rPr lang="en-US" altLang="zh-CN" dirty="0"/>
              <a:t>track</a:t>
            </a:r>
            <a:r>
              <a:rPr lang="zh-CN" altLang="en-US" dirty="0"/>
              <a:t>的长度（</a:t>
            </a:r>
            <a:r>
              <a:rPr lang="en-US" altLang="zh-CN" dirty="0" err="1"/>
              <a:t>stepLength</a:t>
            </a:r>
            <a:r>
              <a:rPr lang="en-US" altLang="zh-CN" dirty="0"/>
              <a:t>++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4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保存带电粒子的能量沉积</a:t>
            </a:r>
            <a:r>
              <a:rPr lang="zh-CN" altLang="en-US" dirty="0"/>
              <a:t>（</a:t>
            </a:r>
            <a:r>
              <a:rPr lang="en-US" altLang="zh-CN" dirty="0" err="1"/>
              <a:t>S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tep</a:t>
            </a:r>
            <a:r>
              <a:rPr lang="en-US" altLang="zh-CN" dirty="0" err="1"/>
              <a:t>Limit</a:t>
            </a:r>
            <a:r>
              <a:rPr lang="zh-CN" altLang="en-US" dirty="0"/>
              <a:t>控制）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5.</a:t>
            </a:r>
            <a:r>
              <a:rPr lang="zh-CN" altLang="en-US" dirty="0"/>
              <a:t> 计算带电粒子的</a:t>
            </a:r>
            <a:r>
              <a:rPr lang="en-US" altLang="zh-CN" dirty="0" err="1"/>
              <a:t>dE</a:t>
            </a:r>
            <a:r>
              <a:rPr lang="en-US" altLang="zh-CN" dirty="0"/>
              <a:t>/dx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6.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带电粒子的击中时间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……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1333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136C9E-615A-AE47-9BA1-BA016627C63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2577" y="1612119"/>
            <a:ext cx="8477533" cy="4057834"/>
          </a:xfrm>
        </p:spPr>
        <p:txBody>
          <a:bodyPr>
            <a:normAutofit lnSpcReduction="10000"/>
          </a:bodyPr>
          <a:lstStyle/>
          <a:p>
            <a:r>
              <a:rPr kumimoji="1" lang="en" altLang="zh-CN" dirty="0"/>
              <a:t> 1 : track length of primary particle</a:t>
            </a:r>
          </a:p>
          <a:p>
            <a:r>
              <a:rPr kumimoji="1" lang="en" altLang="zh-CN" dirty="0"/>
              <a:t> 2 : number of steps primary particle</a:t>
            </a:r>
          </a:p>
          <a:p>
            <a:r>
              <a:rPr kumimoji="1" lang="en" altLang="zh-CN" dirty="0"/>
              <a:t> 3 : step size of primary particle</a:t>
            </a:r>
          </a:p>
          <a:p>
            <a:r>
              <a:rPr kumimoji="1" lang="en" altLang="zh-CN" dirty="0"/>
              <a:t> 4 : total energy deposit</a:t>
            </a:r>
          </a:p>
          <a:p>
            <a:r>
              <a:rPr kumimoji="1" lang="en" altLang="zh-CN" dirty="0"/>
              <a:t> 5 : energy of charged secondaries at creation</a:t>
            </a:r>
          </a:p>
          <a:p>
            <a:r>
              <a:rPr kumimoji="1" lang="en" altLang="zh-CN" dirty="0"/>
              <a:t> 6 : energy of neutral secondaries at creation </a:t>
            </a:r>
          </a:p>
          <a:p>
            <a:endParaRPr kumimoji="1" lang="en" altLang="zh-CN" dirty="0"/>
          </a:p>
          <a:p>
            <a:pPr marL="0" indent="0">
              <a:buNone/>
            </a:pPr>
            <a:endParaRPr kumimoji="1" lang="en" altLang="zh-CN" dirty="0"/>
          </a:p>
          <a:p>
            <a:r>
              <a:rPr kumimoji="1" lang="en" altLang="zh-CN" dirty="0"/>
              <a:t>Extended/electromagnetic/TestEm1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055422-437A-884B-9D52-A6B42DAEC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如何添加？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743CA3-F936-DC4D-BC2A-8E2C1EB354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26276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7CF2C16-2306-3C46-8C1B-9A6E77D5B51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6173" y="1324743"/>
            <a:ext cx="8349942" cy="5309737"/>
          </a:xfrm>
        </p:spPr>
        <p:txBody>
          <a:bodyPr>
            <a:normAutofit lnSpcReduction="10000"/>
          </a:bodyPr>
          <a:lstStyle/>
          <a:p>
            <a:r>
              <a:rPr kumimoji="1" lang="zh-CN" altLang="en-US" dirty="0"/>
              <a:t>原理是什么？</a:t>
            </a:r>
            <a:endParaRPr kumimoji="1" lang="en-US" altLang="zh-CN" dirty="0"/>
          </a:p>
          <a:p>
            <a:r>
              <a:rPr kumimoji="1" lang="zh-CN" altLang="en-US" dirty="0"/>
              <a:t>要保存什么？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探测器的输出是：</a:t>
            </a:r>
            <a:endParaRPr kumimoji="1" lang="en-US" altLang="zh-CN" dirty="0"/>
          </a:p>
          <a:p>
            <a:r>
              <a:rPr kumimoji="1" lang="zh-CN" altLang="en-US" dirty="0"/>
              <a:t>（</a:t>
            </a:r>
            <a:r>
              <a:rPr kumimoji="1" lang="en-US" altLang="zh-CN" dirty="0"/>
              <a:t>Q</a:t>
            </a:r>
            <a:r>
              <a:rPr kumimoji="1" lang="zh-CN" altLang="en-US" dirty="0"/>
              <a:t>，</a:t>
            </a:r>
            <a:r>
              <a:rPr kumimoji="1" lang="en-US" altLang="zh-CN" dirty="0"/>
              <a:t>T</a:t>
            </a:r>
            <a:r>
              <a:rPr kumimoji="1" lang="zh-CN" altLang="en-US" dirty="0"/>
              <a:t>，</a:t>
            </a:r>
            <a:r>
              <a:rPr kumimoji="1" lang="en-US" altLang="zh-CN" dirty="0"/>
              <a:t>X</a:t>
            </a:r>
            <a:r>
              <a:rPr kumimoji="1" lang="zh-CN" altLang="en-US" dirty="0"/>
              <a:t>，</a:t>
            </a:r>
            <a:r>
              <a:rPr kumimoji="1" lang="en-US" altLang="zh-CN" dirty="0"/>
              <a:t>Y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X/Y</a:t>
            </a:r>
            <a:r>
              <a:rPr kumimoji="1" lang="zh-CN" altLang="en-US" dirty="0"/>
              <a:t>可以由</a:t>
            </a:r>
            <a:r>
              <a:rPr kumimoji="1" lang="en-US" altLang="zh-CN" dirty="0"/>
              <a:t>G4</a:t>
            </a:r>
            <a:r>
              <a:rPr kumimoji="1" lang="zh-CN" altLang="en-US" dirty="0"/>
              <a:t>给出。</a:t>
            </a:r>
            <a:endParaRPr kumimoji="1" lang="en-US" altLang="zh-CN" dirty="0"/>
          </a:p>
          <a:p>
            <a:r>
              <a:rPr kumimoji="1" lang="en-US" altLang="zh-CN" dirty="0"/>
              <a:t>T</a:t>
            </a:r>
            <a:r>
              <a:rPr kumimoji="1" lang="zh-CN" altLang="en-US" dirty="0"/>
              <a:t>呢？</a:t>
            </a:r>
            <a:r>
              <a:rPr kumimoji="1" lang="en-US" altLang="zh-CN" dirty="0"/>
              <a:t>T</a:t>
            </a:r>
            <a:r>
              <a:rPr kumimoji="1" lang="zh-CN" altLang="en-US" dirty="0"/>
              <a:t>好像也可以由</a:t>
            </a:r>
            <a:r>
              <a:rPr kumimoji="1" lang="en-US" altLang="zh-CN" dirty="0"/>
              <a:t>G4</a:t>
            </a:r>
            <a:r>
              <a:rPr kumimoji="1" lang="zh-CN" altLang="en-US" dirty="0"/>
              <a:t>给出。</a:t>
            </a:r>
            <a:endParaRPr kumimoji="1" lang="en-US" altLang="zh-CN" dirty="0"/>
          </a:p>
          <a:p>
            <a:r>
              <a:rPr kumimoji="1" lang="en-US" altLang="zh-CN" dirty="0"/>
              <a:t>Q</a:t>
            </a:r>
            <a:r>
              <a:rPr kumimoji="1" lang="zh-CN" altLang="en-US" dirty="0"/>
              <a:t>呢？</a:t>
            </a:r>
            <a:r>
              <a:rPr kumimoji="1" lang="en-US" altLang="zh-CN" dirty="0"/>
              <a:t>Q</a:t>
            </a:r>
            <a:r>
              <a:rPr kumimoji="1" lang="zh-CN" altLang="en-US" dirty="0"/>
              <a:t>～</a:t>
            </a:r>
            <a:r>
              <a:rPr kumimoji="1" lang="en-US" altLang="zh-CN" dirty="0"/>
              <a:t>gain</a:t>
            </a:r>
            <a:r>
              <a:rPr kumimoji="1" lang="zh-CN" altLang="en-US" dirty="0"/>
              <a:t>。因为切伦科夫光很弱，在每个</a:t>
            </a:r>
            <a:r>
              <a:rPr kumimoji="1" lang="en-US" altLang="zh-CN" dirty="0"/>
              <a:t>X/Y</a:t>
            </a:r>
            <a:r>
              <a:rPr kumimoji="1" lang="zh-CN" altLang="en-US" dirty="0"/>
              <a:t>上近似的为单光子。</a:t>
            </a:r>
            <a:endParaRPr kumimoji="1" lang="en-US" altLang="zh-CN" dirty="0"/>
          </a:p>
          <a:p>
            <a:r>
              <a:rPr kumimoji="1" lang="zh-CN" altLang="en-US" dirty="0"/>
              <a:t>切伦科夫光的波长， 切伦科夫的发光点位置。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159930-56D1-A841-94A5-4DC36494BC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TOF</a:t>
            </a:r>
            <a:r>
              <a:rPr kumimoji="1" lang="zh-CN" altLang="en-US" dirty="0"/>
              <a:t> </a:t>
            </a:r>
            <a:r>
              <a:rPr kumimoji="1" lang="en-US" altLang="zh-CN" dirty="0"/>
              <a:t>》</a:t>
            </a:r>
            <a:r>
              <a:rPr kumimoji="1" lang="zh-CN" altLang="en-US" dirty="0"/>
              <a:t> 切伦科夫探测器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78AFC4-A32E-9D4D-9BA6-5CC39FB6C3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08F8D4-E505-7544-9678-ECE88834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812" y="993968"/>
            <a:ext cx="3861816" cy="36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08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EC3177-1217-D548-89E9-C0F7D1CE6F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9360" y="1190957"/>
            <a:ext cx="6705280" cy="4057834"/>
          </a:xfrm>
        </p:spPr>
        <p:txBody>
          <a:bodyPr/>
          <a:lstStyle/>
          <a:p>
            <a:r>
              <a:rPr kumimoji="1" lang="zh-CN" altLang="en-US" dirty="0"/>
              <a:t>原理是什么？</a:t>
            </a:r>
            <a:endParaRPr kumimoji="1" lang="en-US" altLang="zh-CN" dirty="0"/>
          </a:p>
          <a:p>
            <a:r>
              <a:rPr kumimoji="1" lang="zh-CN" altLang="en-US" dirty="0"/>
              <a:t>要保存什么？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095C84-7051-134C-AE27-8C5AB848F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量能器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FFB1B-86D5-8348-A001-0304BC8B5D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A525A1-E54C-6349-A93C-ABF8F76666F6}"/>
              </a:ext>
            </a:extLst>
          </p:cNvPr>
          <p:cNvSpPr/>
          <p:nvPr/>
        </p:nvSpPr>
        <p:spPr>
          <a:xfrm>
            <a:off x="916325" y="2322064"/>
            <a:ext cx="51898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     </a:t>
            </a:r>
            <a:r>
              <a:rPr lang="zh-CN" altLang="en-US" dirty="0"/>
              <a:t>1 : energy deposit per event</a:t>
            </a:r>
          </a:p>
          <a:p>
            <a:r>
              <a:rPr lang="zh-CN" altLang="en-US" dirty="0"/>
              <a:t>      2 : charged track length per event</a:t>
            </a:r>
          </a:p>
          <a:p>
            <a:r>
              <a:rPr lang="zh-CN" altLang="en-US" dirty="0"/>
              <a:t>      3 : neutral track length per event</a:t>
            </a:r>
          </a:p>
          <a:p>
            <a:endParaRPr lang="zh-CN" altLang="en-US" dirty="0"/>
          </a:p>
          <a:p>
            <a:r>
              <a:rPr lang="zh-CN" altLang="en-US" dirty="0"/>
              <a:t>      4 : longitudinal energy profile</a:t>
            </a:r>
          </a:p>
          <a:p>
            <a:r>
              <a:rPr lang="zh-CN" altLang="en-US" dirty="0"/>
              <a:t>      5 : rms of longitudinal energy profile      </a:t>
            </a:r>
          </a:p>
          <a:p>
            <a:r>
              <a:rPr lang="zh-CN" altLang="en-US" dirty="0"/>
              <a:t>      6 : cumulated longitudinal energy profile</a:t>
            </a:r>
          </a:p>
          <a:p>
            <a:r>
              <a:rPr lang="zh-CN" altLang="en-US" dirty="0"/>
              <a:t>      7 : rms of cumulated longitudinal energy profile</a:t>
            </a:r>
          </a:p>
          <a:p>
            <a:endParaRPr lang="zh-CN" altLang="en-US" dirty="0"/>
          </a:p>
          <a:p>
            <a:r>
              <a:rPr lang="zh-CN" altLang="en-US" dirty="0"/>
              <a:t>      8 : radial energy profile</a:t>
            </a:r>
          </a:p>
          <a:p>
            <a:r>
              <a:rPr lang="zh-CN" altLang="en-US" dirty="0"/>
              <a:t>      9 : rms of radial energy profile      </a:t>
            </a:r>
          </a:p>
          <a:p>
            <a:r>
              <a:rPr lang="zh-CN" altLang="en-US" dirty="0"/>
              <a:t>     10 : cumulated radial energy profile</a:t>
            </a:r>
          </a:p>
          <a:p>
            <a:r>
              <a:rPr lang="zh-CN" altLang="en-US" dirty="0"/>
              <a:t>     11 : rms of cumulated radial energy profile</a:t>
            </a:r>
          </a:p>
        </p:txBody>
      </p:sp>
    </p:spTree>
    <p:extLst>
      <p:ext uri="{BB962C8B-B14F-4D97-AF65-F5344CB8AC3E}">
        <p14:creationId xmlns:p14="http://schemas.microsoft.com/office/powerpoint/2010/main" val="30620716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684</Words>
  <Application>Microsoft Macintosh PowerPoint</Application>
  <PresentationFormat>全屏显示(4:3)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524</cp:revision>
  <dcterms:modified xsi:type="dcterms:W3CDTF">2020-09-15T14:54:22Z</dcterms:modified>
</cp:coreProperties>
</file>