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"/>
  </p:notesMasterIdLst>
  <p:sldIdLst>
    <p:sldId id="256" r:id="rId2"/>
    <p:sldId id="1140" r:id="rId3"/>
    <p:sldId id="1129" r:id="rId4"/>
    <p:sldId id="1130" r:id="rId5"/>
    <p:sldId id="1141" r:id="rId6"/>
    <p:sldId id="1142" r:id="rId7"/>
    <p:sldId id="1143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默认节" id="{F3A6A618-189C-1645-877D-BDD575D87D91}">
          <p14:sldIdLst>
            <p14:sldId id="256"/>
            <p14:sldId id="1140"/>
            <p14:sldId id="1129"/>
            <p14:sldId id="1130"/>
            <p14:sldId id="1141"/>
            <p14:sldId id="1142"/>
            <p14:sldId id="114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48"/>
    <p:restoredTop sz="94700"/>
  </p:normalViewPr>
  <p:slideViewPr>
    <p:cSldViewPr snapToGrid="0" snapToObjects="1">
      <p:cViewPr varScale="1">
        <p:scale>
          <a:sx n="120" d="100"/>
          <a:sy n="120" d="100"/>
        </p:scale>
        <p:origin x="1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42054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5245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直接连接符 11"/>
          <p:cNvSpPr/>
          <p:nvPr/>
        </p:nvSpPr>
        <p:spPr>
          <a:xfrm flipH="1" flipV="1">
            <a:off x="-1" y="8131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7" name="图片 13" descr="图片 13"/>
          <p:cNvPicPr>
            <a:picLocks noChangeAspect="1"/>
          </p:cNvPicPr>
          <p:nvPr/>
        </p:nvPicPr>
        <p:blipFill>
          <a:blip r:embed="rId3">
            <a:extLst/>
          </a:blip>
          <a:srcRect r="78974"/>
          <a:stretch>
            <a:fillRect/>
          </a:stretch>
        </p:blipFill>
        <p:spPr>
          <a:xfrm>
            <a:off x="8528843" y="334072"/>
            <a:ext cx="526060" cy="52467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正文级别 1…"/>
          <p:cNvSpPr txBox="1">
            <a:spLocks noGrp="1"/>
          </p:cNvSpPr>
          <p:nvPr>
            <p:ph type="body" idx="13"/>
          </p:nvPr>
        </p:nvSpPr>
        <p:spPr>
          <a:xfrm>
            <a:off x="1219360" y="1690687"/>
            <a:ext cx="6705280" cy="40578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6076B4"/>
              </a:buClr>
              <a:buChar char="‣"/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1pPr>
            <a:lvl2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2pPr>
            <a:lvl3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3pPr>
            <a:lvl4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4pPr>
            <a:lvl5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"/>
          <p:cNvSpPr txBox="1"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6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465684"/>
                </a:solidFill>
                <a:latin typeface="Athelas"/>
                <a:ea typeface="Athelas"/>
                <a:cs typeface="Athelas"/>
                <a:sym typeface="Athelas"/>
              </a:defRPr>
            </a:pPr>
            <a:endParaRPr dirty="0"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21080" y="6499860"/>
            <a:ext cx="518060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7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00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0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0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pic>
        <p:nvPicPr>
          <p:cNvPr id="11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56899" y="6430214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2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24" name="标题文本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25" name="正文级别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6" name="文本占位符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pic>
        <p:nvPicPr>
          <p:cNvPr id="127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7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39" name="标题文本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40" name="图片占位符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1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4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2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54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55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56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6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68" name="标题文本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69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70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839432"/>
            <a:ext cx="7214191" cy="1128269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87958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790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/>
          <p:nvPr userDrawn="1"/>
        </p:nvSpPr>
        <p:spPr>
          <a:xfrm>
            <a:off x="-11808" y="0"/>
            <a:ext cx="9155808" cy="4229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5461">
                <a:srgbClr val="7C88C7">
                  <a:alpha val="0"/>
                </a:srgbClr>
              </a:gs>
              <a:gs pos="86905">
                <a:srgbClr val="326C96">
                  <a:alpha val="60851"/>
                </a:srgbClr>
              </a:gs>
              <a:gs pos="100000">
                <a:srgbClr val="265271">
                  <a:alpha val="60851"/>
                </a:srgbClr>
              </a:gs>
            </a:gsLst>
            <a:path>
              <a:fillToRect l="50000" t="100302" r="50000" b="-302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图像" descr="图像"/>
          <p:cNvPicPr>
            <a:picLocks noChangeAspect="1"/>
          </p:cNvPicPr>
          <p:nvPr userDrawn="1"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9144000" cy="4229100"/>
          </a:xfrm>
          <a:prstGeom prst="rect">
            <a:avLst/>
          </a:prstGeom>
          <a:ln w="12700">
            <a:miter lim="400000"/>
          </a:ln>
          <a:effectLst>
            <a:outerShdw blurRad="165100" dist="136325" dir="5400000" rotWithShape="0">
              <a:srgbClr val="000000">
                <a:alpha val="35531"/>
              </a:srgbClr>
            </a:outerShdw>
          </a:effectLst>
        </p:spPr>
      </p:pic>
      <p:pic>
        <p:nvPicPr>
          <p:cNvPr id="4" name="图像" descr="图像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60350" y="158750"/>
            <a:ext cx="24765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矩形"/>
          <p:cNvSpPr/>
          <p:nvPr userDrawn="1"/>
        </p:nvSpPr>
        <p:spPr>
          <a:xfrm>
            <a:off x="0" y="1687834"/>
            <a:ext cx="9161661" cy="1533576"/>
          </a:xfrm>
          <a:prstGeom prst="rect">
            <a:avLst/>
          </a:prstGeom>
          <a:solidFill>
            <a:srgbClr val="4797D0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64" r:id="rId10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ICH-PID capability"/>
          <p:cNvSpPr txBox="1">
            <a:spLocks noGrp="1"/>
          </p:cNvSpPr>
          <p:nvPr>
            <p:ph type="body" idx="4294967295"/>
          </p:nvPr>
        </p:nvSpPr>
        <p:spPr>
          <a:xfrm>
            <a:off x="937260" y="2114550"/>
            <a:ext cx="7287141" cy="65303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lang="en-US" altLang="zh-CN" dirty="0"/>
              <a:t>G4</a:t>
            </a:r>
            <a:r>
              <a:rPr lang="zh-CN" altLang="en-US" dirty="0"/>
              <a:t>练习</a:t>
            </a:r>
            <a:r>
              <a:rPr lang="en-US" altLang="zh-CN" dirty="0"/>
              <a:t>9: </a:t>
            </a:r>
            <a:r>
              <a:rPr lang="zh-CN" altLang="en-US" dirty="0"/>
              <a:t>添加</a:t>
            </a:r>
            <a:r>
              <a:rPr lang="en-US" altLang="zh-CN" dirty="0"/>
              <a:t>TRD</a:t>
            </a:r>
            <a:r>
              <a:rPr lang="zh-CN" altLang="en-US" dirty="0"/>
              <a:t>物理过程</a:t>
            </a:r>
            <a:endParaRPr dirty="0"/>
          </a:p>
        </p:txBody>
      </p:sp>
      <p:sp>
        <p:nvSpPr>
          <p:cNvPr id="181" name="Qian LIU…"/>
          <p:cNvSpPr txBox="1">
            <a:spLocks noGrp="1"/>
          </p:cNvSpPr>
          <p:nvPr>
            <p:ph type="body" idx="4294967295"/>
          </p:nvPr>
        </p:nvSpPr>
        <p:spPr>
          <a:xfrm>
            <a:off x="1184467" y="4395787"/>
            <a:ext cx="7287141" cy="24622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刘倩</a:t>
            </a: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sz="2000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中国科学院大学物理科学学院</a:t>
            </a:r>
            <a:endParaRPr lang="en-US" altLang="zh-CN" sz="20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endParaRPr lang="en-US" altLang="zh-CN" sz="11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FD1E2B-0D67-7348-A92E-E16C9170D83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r>
              <a:rPr kumimoji="1" lang="zh-CN" altLang="en-US" dirty="0"/>
              <a:t>一般情况下，添加物理过程只需要在模版里的</a:t>
            </a:r>
            <a:r>
              <a:rPr kumimoji="1" lang="en-US" altLang="zh-CN" dirty="0" err="1"/>
              <a:t>Physlics.cc</a:t>
            </a:r>
            <a:r>
              <a:rPr kumimoji="1" lang="zh-CN" altLang="en-US" dirty="0"/>
              <a:t>里进行修改就可以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但是穿越辐射的物理过程有一点特殊。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以下方法大家可以举一反三，可以用在物理过程</a:t>
            </a:r>
            <a:r>
              <a:rPr kumimoji="1" lang="en-US" altLang="zh-CN" dirty="0" err="1"/>
              <a:t>PhysicsList</a:t>
            </a:r>
            <a:r>
              <a:rPr kumimoji="1" lang="zh-CN" altLang="en-US" dirty="0"/>
              <a:t>与探测器</a:t>
            </a:r>
            <a:r>
              <a:rPr kumimoji="1" lang="en-US" altLang="zh-CN" dirty="0" err="1"/>
              <a:t>DetectorConstruction</a:t>
            </a:r>
            <a:r>
              <a:rPr kumimoji="1" lang="zh-CN" altLang="en-US" dirty="0"/>
              <a:t>有关联的情况。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91912E-4C08-4145-AB5D-58F8D3F1D0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添加物理过程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A1B35E-6CBC-F141-8AF9-794716AAB0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973217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5E77C2C-EBCA-484F-8BDB-C0BCB7927C0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02893" y="900745"/>
            <a:ext cx="7621854" cy="5599115"/>
          </a:xfrm>
        </p:spPr>
        <p:txBody>
          <a:bodyPr/>
          <a:lstStyle/>
          <a:p>
            <a:r>
              <a:rPr kumimoji="1" lang="en-US" altLang="zh-CN" dirty="0"/>
              <a:t>Geant4</a:t>
            </a:r>
            <a:r>
              <a:rPr kumimoji="1" lang="zh-CN" altLang="en-US" dirty="0"/>
              <a:t>默认并没有包含</a:t>
            </a:r>
            <a:r>
              <a:rPr kumimoji="1" lang="en-US" altLang="zh-CN" dirty="0"/>
              <a:t>TRD</a:t>
            </a:r>
            <a:r>
              <a:rPr kumimoji="1" lang="zh-CN" altLang="en-US" dirty="0"/>
              <a:t>穿越辐射物理过程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Transition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Radiation</a:t>
            </a:r>
            <a:r>
              <a:rPr kumimoji="1" lang="zh-CN" altLang="en-US" dirty="0"/>
              <a:t>在每一个界面上只有</a:t>
            </a:r>
            <a:r>
              <a:rPr kumimoji="1" lang="en-US" altLang="zh-CN" dirty="0"/>
              <a:t>1/alpha</a:t>
            </a:r>
            <a:r>
              <a:rPr kumimoji="1" lang="zh-CN" altLang="en-US" dirty="0"/>
              <a:t>的概率出射一个</a:t>
            </a:r>
            <a:r>
              <a:rPr kumimoji="1" lang="en-US" altLang="zh-CN" dirty="0"/>
              <a:t>TR</a:t>
            </a:r>
            <a:r>
              <a:rPr kumimoji="1" lang="zh-CN" altLang="en-US" dirty="0"/>
              <a:t>光子，因此在很多情况下</a:t>
            </a:r>
            <a:r>
              <a:rPr kumimoji="1" lang="en-US" altLang="zh-CN" dirty="0"/>
              <a:t>TR</a:t>
            </a:r>
            <a:r>
              <a:rPr kumimoji="1" lang="zh-CN" altLang="en-US" dirty="0"/>
              <a:t>探测器需要很多层</a:t>
            </a:r>
            <a:r>
              <a:rPr kumimoji="1" lang="en-US" altLang="zh-CN" dirty="0"/>
              <a:t>(</a:t>
            </a:r>
            <a:r>
              <a:rPr kumimoji="1" lang="zh-CN" altLang="en-US" dirty="0"/>
              <a:t>上千层</a:t>
            </a:r>
            <a:r>
              <a:rPr kumimoji="1" lang="en-US" altLang="zh-CN" dirty="0"/>
              <a:t>)</a:t>
            </a:r>
            <a:r>
              <a:rPr kumimoji="1" lang="zh-CN" altLang="en-US" dirty="0"/>
              <a:t>的辐射体，才能产生足够多的光子。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这多层辐射体如果是规则排列的，那么我们并不需要真的去构件上千个辐射体，而是把它看作一个整体。</a:t>
            </a:r>
            <a:endParaRPr kumimoji="1"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D3B1FD-41D5-7742-8D5D-6222B03514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en-US" altLang="zh-CN" dirty="0"/>
              <a:t>TRD</a:t>
            </a:r>
            <a:r>
              <a:rPr kumimoji="1" lang="zh-CN" altLang="en-US" dirty="0"/>
              <a:t>物理过程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B3577D-EF65-D245-8AA5-EECF2D755D3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</a:t>
            </a:fld>
            <a:endParaRPr lang="zh-CN" altLang="en-US" dirty="0"/>
          </a:p>
        </p:txBody>
      </p:sp>
      <p:sp>
        <p:nvSpPr>
          <p:cNvPr id="5" name="立方体 4">
            <a:extLst>
              <a:ext uri="{FF2B5EF4-FFF2-40B4-BE49-F238E27FC236}">
                <a16:creationId xmlns:a16="http://schemas.microsoft.com/office/drawing/2014/main" id="{0CE41317-77F8-644C-95C6-23FAE933A173}"/>
              </a:ext>
            </a:extLst>
          </p:cNvPr>
          <p:cNvSpPr/>
          <p:nvPr/>
        </p:nvSpPr>
        <p:spPr>
          <a:xfrm>
            <a:off x="5160723" y="5148197"/>
            <a:ext cx="3582444" cy="1351663"/>
          </a:xfrm>
          <a:prstGeom prst="cub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立方体 5">
            <a:extLst>
              <a:ext uri="{FF2B5EF4-FFF2-40B4-BE49-F238E27FC236}">
                <a16:creationId xmlns:a16="http://schemas.microsoft.com/office/drawing/2014/main" id="{694767FA-033D-EB4B-9686-C118A0662AFD}"/>
              </a:ext>
            </a:extLst>
          </p:cNvPr>
          <p:cNvSpPr/>
          <p:nvPr/>
        </p:nvSpPr>
        <p:spPr>
          <a:xfrm>
            <a:off x="284473" y="5148197"/>
            <a:ext cx="3582444" cy="1351663"/>
          </a:xfrm>
          <a:prstGeom prst="cub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AD5430A2-3C33-ED41-905E-A83AC7604454}"/>
              </a:ext>
            </a:extLst>
          </p:cNvPr>
          <p:cNvCxnSpPr/>
          <p:nvPr/>
        </p:nvCxnSpPr>
        <p:spPr>
          <a:xfrm>
            <a:off x="501041" y="5473874"/>
            <a:ext cx="0" cy="102598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0AB0ED03-7BD7-DA46-84E8-DC426CEAF761}"/>
              </a:ext>
            </a:extLst>
          </p:cNvPr>
          <p:cNvCxnSpPr/>
          <p:nvPr/>
        </p:nvCxnSpPr>
        <p:spPr>
          <a:xfrm>
            <a:off x="692455" y="5473874"/>
            <a:ext cx="0" cy="102598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67345D81-0F00-B548-9058-B7045ED89A37}"/>
              </a:ext>
            </a:extLst>
          </p:cNvPr>
          <p:cNvCxnSpPr/>
          <p:nvPr/>
        </p:nvCxnSpPr>
        <p:spPr>
          <a:xfrm>
            <a:off x="878909" y="5473874"/>
            <a:ext cx="0" cy="102598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06DA4431-87EF-4341-A306-9F4BB1E43574}"/>
              </a:ext>
            </a:extLst>
          </p:cNvPr>
          <p:cNvCxnSpPr/>
          <p:nvPr/>
        </p:nvCxnSpPr>
        <p:spPr>
          <a:xfrm>
            <a:off x="1070323" y="5473874"/>
            <a:ext cx="0" cy="102598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8D6A0F63-59D6-CA44-8B76-F98E2526A2A1}"/>
              </a:ext>
            </a:extLst>
          </p:cNvPr>
          <p:cNvCxnSpPr/>
          <p:nvPr/>
        </p:nvCxnSpPr>
        <p:spPr>
          <a:xfrm>
            <a:off x="1242164" y="5473874"/>
            <a:ext cx="0" cy="102598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EEBB3D4C-27A9-5C40-8C9A-3E76B07BAD0F}"/>
              </a:ext>
            </a:extLst>
          </p:cNvPr>
          <p:cNvCxnSpPr/>
          <p:nvPr/>
        </p:nvCxnSpPr>
        <p:spPr>
          <a:xfrm>
            <a:off x="1433578" y="5473874"/>
            <a:ext cx="0" cy="102598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F8F39678-7A8B-6C49-8F1B-116A1BFDF9FE}"/>
              </a:ext>
            </a:extLst>
          </p:cNvPr>
          <p:cNvCxnSpPr/>
          <p:nvPr/>
        </p:nvCxnSpPr>
        <p:spPr>
          <a:xfrm>
            <a:off x="1620032" y="5473874"/>
            <a:ext cx="0" cy="102598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1578A753-4646-B440-A1F4-E82CCE540D97}"/>
              </a:ext>
            </a:extLst>
          </p:cNvPr>
          <p:cNvCxnSpPr/>
          <p:nvPr/>
        </p:nvCxnSpPr>
        <p:spPr>
          <a:xfrm>
            <a:off x="1811446" y="5473874"/>
            <a:ext cx="0" cy="102598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7C3FDEE0-8B9E-164A-B744-86045D39CA3B}"/>
              </a:ext>
            </a:extLst>
          </p:cNvPr>
          <p:cNvCxnSpPr/>
          <p:nvPr/>
        </p:nvCxnSpPr>
        <p:spPr>
          <a:xfrm>
            <a:off x="1995814" y="5473874"/>
            <a:ext cx="0" cy="102598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34479875-ECFB-2C4B-AB79-A3DA29503036}"/>
              </a:ext>
            </a:extLst>
          </p:cNvPr>
          <p:cNvCxnSpPr/>
          <p:nvPr/>
        </p:nvCxnSpPr>
        <p:spPr>
          <a:xfrm>
            <a:off x="2187228" y="5473874"/>
            <a:ext cx="0" cy="102598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C410E834-D6FA-8841-BBD3-B40567E6CC5C}"/>
              </a:ext>
            </a:extLst>
          </p:cNvPr>
          <p:cNvCxnSpPr/>
          <p:nvPr/>
        </p:nvCxnSpPr>
        <p:spPr>
          <a:xfrm>
            <a:off x="2373682" y="5473874"/>
            <a:ext cx="0" cy="102598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13DC819D-6765-E841-81F6-7A45F78375C6}"/>
              </a:ext>
            </a:extLst>
          </p:cNvPr>
          <p:cNvCxnSpPr/>
          <p:nvPr/>
        </p:nvCxnSpPr>
        <p:spPr>
          <a:xfrm>
            <a:off x="2565096" y="5473874"/>
            <a:ext cx="0" cy="102598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53559CD1-1343-A64E-A6EA-22193C445D1D}"/>
              </a:ext>
            </a:extLst>
          </p:cNvPr>
          <p:cNvCxnSpPr/>
          <p:nvPr/>
        </p:nvCxnSpPr>
        <p:spPr>
          <a:xfrm>
            <a:off x="2736937" y="5473874"/>
            <a:ext cx="0" cy="102598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A6006D1-0817-034A-A84F-0FF016A9DABA}"/>
              </a:ext>
            </a:extLst>
          </p:cNvPr>
          <p:cNvCxnSpPr/>
          <p:nvPr/>
        </p:nvCxnSpPr>
        <p:spPr>
          <a:xfrm>
            <a:off x="2928351" y="5473874"/>
            <a:ext cx="0" cy="102598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28DB69F2-8D92-B24C-A77C-4A013B64A553}"/>
              </a:ext>
            </a:extLst>
          </p:cNvPr>
          <p:cNvCxnSpPr/>
          <p:nvPr/>
        </p:nvCxnSpPr>
        <p:spPr>
          <a:xfrm>
            <a:off x="3114805" y="5473874"/>
            <a:ext cx="0" cy="102598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2C8B1CC7-EBC6-334C-B810-D8C5E5CBA4B4}"/>
              </a:ext>
            </a:extLst>
          </p:cNvPr>
          <p:cNvCxnSpPr/>
          <p:nvPr/>
        </p:nvCxnSpPr>
        <p:spPr>
          <a:xfrm>
            <a:off x="3306219" y="5473874"/>
            <a:ext cx="0" cy="102598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59603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953BA4-7345-724F-8143-538905BCFF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7" y="155193"/>
            <a:ext cx="7299069" cy="584775"/>
          </a:xfrm>
        </p:spPr>
        <p:txBody>
          <a:bodyPr/>
          <a:lstStyle/>
          <a:p>
            <a:r>
              <a:rPr kumimoji="1" lang="zh-CN" altLang="en-US" dirty="0"/>
              <a:t>直接在</a:t>
            </a:r>
            <a:r>
              <a:rPr kumimoji="1" lang="en-US" altLang="zh-CN" dirty="0"/>
              <a:t>physics</a:t>
            </a:r>
            <a:r>
              <a:rPr kumimoji="1" lang="zh-CN" altLang="en-US" dirty="0"/>
              <a:t>里添加</a:t>
            </a:r>
            <a:r>
              <a:rPr kumimoji="1" lang="en-US" altLang="zh-CN" dirty="0"/>
              <a:t>TRD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5DE904-B405-8143-990B-1D2DA5C771E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</a:t>
            </a:fld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E58101BE-9865-9E4A-A974-56FE6BEB9D2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13151" y="1077238"/>
            <a:ext cx="8307929" cy="4659683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在</a:t>
            </a:r>
            <a:r>
              <a:rPr lang="en-US" altLang="zh-CN" sz="2000" dirty="0" err="1"/>
              <a:t>PhysicsList</a:t>
            </a:r>
            <a:r>
              <a:rPr lang="zh-CN" altLang="en-US" sz="2000" dirty="0"/>
              <a:t>里添加</a:t>
            </a:r>
            <a:r>
              <a:rPr lang="en-US" altLang="zh-CN" sz="2000" dirty="0"/>
              <a:t>TRD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pPr lvl="1"/>
            <a:r>
              <a:rPr lang="en" altLang="zh-CN" sz="1600" dirty="0" err="1"/>
              <a:t>RegisterPhysics</a:t>
            </a:r>
            <a:r>
              <a:rPr lang="en" altLang="zh-CN" sz="1600" dirty="0"/>
              <a:t>(new </a:t>
            </a:r>
            <a:r>
              <a:rPr lang="en" altLang="zh-CN" sz="1600" dirty="0" err="1"/>
              <a:t>TransitionRadiationPhysics</a:t>
            </a:r>
            <a:r>
              <a:rPr lang="en" altLang="zh-CN" sz="1600" dirty="0"/>
              <a:t>(verbose, </a:t>
            </a:r>
            <a:r>
              <a:rPr lang="en" altLang="zh-CN" sz="1600" dirty="0" err="1"/>
              <a:t>fDetector</a:t>
            </a:r>
            <a:r>
              <a:rPr lang="en" altLang="zh-CN" sz="1600" dirty="0"/>
              <a:t>));</a:t>
            </a:r>
          </a:p>
          <a:p>
            <a:endParaRPr lang="en" altLang="zh-CN" sz="2000" dirty="0"/>
          </a:p>
          <a:p>
            <a:r>
              <a:rPr lang="zh-CN" altLang="en" dirty="0"/>
              <a:t>在</a:t>
            </a:r>
            <a:r>
              <a:rPr lang="en" altLang="zh-CN" dirty="0" err="1"/>
              <a:t>DetectorConstruction</a:t>
            </a:r>
            <a:r>
              <a:rPr lang="zh-CN" altLang="en" dirty="0"/>
              <a:t>里</a:t>
            </a:r>
            <a:r>
              <a:rPr lang="zh-CN" altLang="en-US" dirty="0"/>
              <a:t>定义辐射体结构：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在</a:t>
            </a:r>
            <a:r>
              <a:rPr lang="en-US" altLang="zh-CN" dirty="0" err="1"/>
              <a:t>TransitionRadiationPhysics</a:t>
            </a:r>
            <a:r>
              <a:rPr lang="zh-CN" altLang="en-US" dirty="0"/>
              <a:t>里读取辐射体结构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8CF6827-1409-BE49-8779-4EBA62B43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812" y="2576708"/>
            <a:ext cx="5620243" cy="17860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697C178-0A05-BA41-A529-51F8C01ED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24" y="4886566"/>
            <a:ext cx="7822302" cy="179236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E10F640-A439-864B-BDF2-4F93AAB7741E}"/>
              </a:ext>
            </a:extLst>
          </p:cNvPr>
          <p:cNvSpPr txBox="1"/>
          <p:nvPr/>
        </p:nvSpPr>
        <p:spPr>
          <a:xfrm>
            <a:off x="5270378" y="650237"/>
            <a:ext cx="2987354" cy="36933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注意添加对应的头文件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/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函数</a:t>
            </a:r>
          </a:p>
        </p:txBody>
      </p:sp>
    </p:spTree>
    <p:extLst>
      <p:ext uri="{BB962C8B-B14F-4D97-AF65-F5344CB8AC3E}">
        <p14:creationId xmlns:p14="http://schemas.microsoft.com/office/powerpoint/2010/main" val="7234705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2C7C667-8E8C-A641-93D6-4752825206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36858" y="988937"/>
            <a:ext cx="8392472" cy="5199211"/>
          </a:xfrm>
        </p:spPr>
        <p:txBody>
          <a:bodyPr/>
          <a:lstStyle/>
          <a:p>
            <a:r>
              <a:rPr kumimoji="1" lang="en-US" altLang="zh-CN" dirty="0"/>
              <a:t>Template</a:t>
            </a:r>
            <a:r>
              <a:rPr kumimoji="1" lang="zh-CN" altLang="en-US" dirty="0"/>
              <a:t>里定义了一个</a:t>
            </a:r>
            <a:r>
              <a:rPr kumimoji="1" lang="en-US" altLang="zh-CN" dirty="0" err="1"/>
              <a:t>DetectorSettings</a:t>
            </a:r>
            <a:r>
              <a:rPr kumimoji="1" lang="zh-CN" altLang="en-US" dirty="0"/>
              <a:t>来做接口</a:t>
            </a:r>
            <a:endParaRPr kumimoji="1" lang="en-US" altLang="zh-CN" dirty="0"/>
          </a:p>
          <a:p>
            <a:r>
              <a:rPr kumimoji="1" lang="zh-CN" altLang="en-US" dirty="0"/>
              <a:t>按照</a:t>
            </a:r>
            <a:r>
              <a:rPr kumimoji="1" lang="en-US" altLang="zh-CN" dirty="0"/>
              <a:t>TODO</a:t>
            </a:r>
            <a:r>
              <a:rPr kumimoji="1" lang="zh-CN" altLang="en-US" dirty="0"/>
              <a:t>里的</a:t>
            </a:r>
            <a:r>
              <a:rPr kumimoji="1" lang="en-US" altLang="zh-CN" dirty="0" err="1"/>
              <a:t>AuxXML</a:t>
            </a:r>
            <a:r>
              <a:rPr kumimoji="1" lang="zh-CN" altLang="en-US" dirty="0"/>
              <a:t>操作，在</a:t>
            </a:r>
            <a:r>
              <a:rPr kumimoji="1" lang="en-US" altLang="zh-CN" dirty="0"/>
              <a:t>AuxXML1</a:t>
            </a:r>
            <a:r>
              <a:rPr kumimoji="1" lang="zh-CN" altLang="en-US" dirty="0"/>
              <a:t>里：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在</a:t>
            </a:r>
            <a:r>
              <a:rPr kumimoji="1" lang="en-US" altLang="zh-CN" dirty="0"/>
              <a:t>AuxXML2</a:t>
            </a:r>
            <a:r>
              <a:rPr kumimoji="1" lang="zh-CN" altLang="en-US" dirty="0"/>
              <a:t>里，添加接口：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08D941-8839-1E47-A7C1-CB4E2CF9C5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用</a:t>
            </a:r>
            <a:r>
              <a:rPr kumimoji="1" lang="en-US" altLang="zh-CN" dirty="0"/>
              <a:t>XML</a:t>
            </a:r>
            <a:r>
              <a:rPr kumimoji="1" lang="zh-CN" altLang="en-US" dirty="0"/>
              <a:t>来控制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1F5E10-1E38-314D-839D-13E4CCCD9C6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15DFF36-662A-3242-B229-2F3308DE2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6" y="5550674"/>
            <a:ext cx="9144000" cy="7536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B72277A-B47F-3A49-88D1-56B40C276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3781"/>
            <a:ext cx="9144000" cy="27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6807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2BF1EB2-D81E-5748-AA2F-EC6E85FAF8F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628" y="1052623"/>
            <a:ext cx="7393012" cy="4695898"/>
          </a:xfrm>
        </p:spPr>
        <p:txBody>
          <a:bodyPr/>
          <a:lstStyle/>
          <a:p>
            <a:r>
              <a:rPr kumimoji="1" lang="zh-CN" altLang="en-US" dirty="0"/>
              <a:t>在</a:t>
            </a:r>
            <a:r>
              <a:rPr kumimoji="1" lang="en-US" altLang="zh-CN" dirty="0"/>
              <a:t>AuxXML3</a:t>
            </a:r>
            <a:r>
              <a:rPr kumimoji="1" lang="zh-CN" altLang="en-US" dirty="0"/>
              <a:t>里，添加分发：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在</a:t>
            </a:r>
            <a:r>
              <a:rPr kumimoji="1" lang="en-US" altLang="zh-CN" dirty="0"/>
              <a:t>AuxXML4</a:t>
            </a:r>
            <a:r>
              <a:rPr kumimoji="1" lang="zh-CN" altLang="en-US" dirty="0"/>
              <a:t>里，添加函数实现：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E6882C-08E3-FD40-858A-BDBBD9C725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用</a:t>
            </a:r>
            <a:r>
              <a:rPr kumimoji="1" lang="en-US" altLang="zh-CN" dirty="0"/>
              <a:t>XML</a:t>
            </a:r>
            <a:r>
              <a:rPr kumimoji="1" lang="zh-CN" altLang="en-US" dirty="0"/>
              <a:t>来控制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20955D-4295-C449-8CB0-B0CD0B58DAC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6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4751A8-3A68-9E49-8818-8499092EA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90" y="1483389"/>
            <a:ext cx="3917212" cy="20321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7109E89-E32C-9B41-858B-907F34C94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3253"/>
            <a:ext cx="9144000" cy="248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224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F795060-4CB1-3745-8BE9-2643E0C79FB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0" y="903768"/>
            <a:ext cx="9112103" cy="4855386"/>
          </a:xfrm>
        </p:spPr>
        <p:txBody>
          <a:bodyPr/>
          <a:lstStyle/>
          <a:p>
            <a:r>
              <a:rPr kumimoji="1" lang="zh-CN" altLang="en-US" dirty="0"/>
              <a:t>进一步的研究中，会发现描述</a:t>
            </a:r>
            <a:r>
              <a:rPr kumimoji="1" lang="en-US" altLang="zh-CN" dirty="0"/>
              <a:t>TRD</a:t>
            </a:r>
            <a:r>
              <a:rPr kumimoji="1" lang="zh-CN" altLang="en-US" dirty="0"/>
              <a:t>可以有多种不同的模型。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我们可以讲模型的选择通过</a:t>
            </a:r>
            <a:r>
              <a:rPr kumimoji="1" lang="en-US" altLang="zh-CN" dirty="0"/>
              <a:t>XML/mac</a:t>
            </a:r>
            <a:r>
              <a:rPr kumimoji="1" lang="zh-CN" altLang="en-US" dirty="0"/>
              <a:t>的命令来进行外部控制。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更省事的办法则是直接放在</a:t>
            </a:r>
            <a:r>
              <a:rPr kumimoji="1" lang="en-US" altLang="zh-CN" dirty="0"/>
              <a:t>TRD</a:t>
            </a:r>
            <a:r>
              <a:rPr kumimoji="1" lang="zh-CN" altLang="en-US" dirty="0"/>
              <a:t>的物理过程里，用哪个就选哪个。正如我强调的，</a:t>
            </a:r>
            <a:r>
              <a:rPr kumimoji="1" lang="zh-CN" altLang="en-US" dirty="0">
                <a:solidFill>
                  <a:schemeClr val="accent2"/>
                </a:solidFill>
              </a:rPr>
              <a:t>在保证代码可重用的基础上，怎么省事怎么来。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367A0F-52FB-FD4F-97F5-A4B2BB75C8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en-US" altLang="zh-CN" dirty="0"/>
              <a:t>TRD</a:t>
            </a:r>
            <a:r>
              <a:rPr kumimoji="1" lang="zh-CN" altLang="en-US" dirty="0"/>
              <a:t>的多种</a:t>
            </a:r>
            <a:r>
              <a:rPr kumimoji="1" lang="en-US" altLang="zh-CN" dirty="0"/>
              <a:t>Model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208578-ECB0-CB4E-9B74-DC792F066D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7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CEA9ACA-1240-494C-8724-DA8BF67A3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135" y="3792486"/>
            <a:ext cx="6243083" cy="247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993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3706</TotalTime>
  <Words>342</Words>
  <Application>Microsoft Macintosh PowerPoint</Application>
  <PresentationFormat>全屏显示(4:3)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Songti SC Light</vt:lpstr>
      <vt:lpstr>Arial</vt:lpstr>
      <vt:lpstr>Athelas</vt:lpstr>
      <vt:lpstr>Calibri</vt:lpstr>
      <vt:lpstr>Century</vt:lpstr>
      <vt:lpstr>Helvetica</vt:lpstr>
      <vt:lpstr>Iowan Old Style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chad law</cp:lastModifiedBy>
  <cp:revision>414</cp:revision>
  <dcterms:modified xsi:type="dcterms:W3CDTF">2020-09-12T15:16:39Z</dcterms:modified>
</cp:coreProperties>
</file>