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8.jpg" ContentType="image/jpg"/>
  <Override PartName="/ppt/media/image73.jpg" ContentType="image/jpg"/>
  <Override PartName="/ppt/media/image7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416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322" r:id="rId21"/>
    <p:sldId id="323" r:id="rId22"/>
    <p:sldId id="363" r:id="rId23"/>
    <p:sldId id="375" r:id="rId24"/>
    <p:sldId id="411" r:id="rId25"/>
    <p:sldId id="412" r:id="rId26"/>
    <p:sldId id="414" r:id="rId27"/>
    <p:sldId id="415" r:id="rId28"/>
    <p:sldId id="413" r:id="rId29"/>
    <p:sldId id="326" r:id="rId30"/>
    <p:sldId id="417" r:id="rId31"/>
    <p:sldId id="36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陶 嘉" initials="陶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8170" autoAdjust="0"/>
  </p:normalViewPr>
  <p:slideViewPr>
    <p:cSldViewPr snapToGrid="0">
      <p:cViewPr>
        <p:scale>
          <a:sx n="60" d="100"/>
          <a:sy n="60" d="100"/>
        </p:scale>
        <p:origin x="-32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2C0DD-ADFF-B54B-9D15-9EF2C3F4DCC0}" type="datetimeFigureOut">
              <a:rPr kumimoji="1" lang="zh-CN" altLang="en-US" smtClean="0"/>
              <a:t>20/11/9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1ADDA-CCFF-A844-A2A6-8FFA339957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6074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CBA77-DC85-43B3-BFD7-C935610E0D87}" type="datetimeFigureOut">
              <a:rPr lang="zh-CN" altLang="en-US" smtClean="0"/>
              <a:t>20/11/9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4B886-1193-4A21-AC87-6CA93B530C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73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B886-1193-4A21-AC87-6CA93B530C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4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B886-1193-4A21-AC87-6CA93B530C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93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7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8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1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45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3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73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9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17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9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0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37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67B5F-EB26-40E0-8141-69A23B6672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0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event/80016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6" Type="http://schemas.openxmlformats.org/officeDocument/2006/relationships/image" Target="../media/image390.png"/><Relationship Id="rId7" Type="http://schemas.openxmlformats.org/officeDocument/2006/relationships/image" Target="../media/image74.jpg"/><Relationship Id="rId8" Type="http://schemas.openxmlformats.org/officeDocument/2006/relationships/image" Target="../media/image2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2.png"/><Relationship Id="rId8" Type="http://schemas.openxmlformats.org/officeDocument/2006/relationships/image" Target="../media/image76.png"/><Relationship Id="rId9" Type="http://schemas.openxmlformats.org/officeDocument/2006/relationships/image" Target="../media/image74.jp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jpe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283329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Progress/Status of CMS Upgrade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84130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Zhen-An LIU</a:t>
            </a:r>
            <a:r>
              <a:rPr lang="en-US" altLang="zh-CN" dirty="0"/>
              <a:t>(</a:t>
            </a:r>
            <a:r>
              <a:rPr lang="en-US" altLang="zh-CN" dirty="0" smtClean="0"/>
              <a:t>IHEP</a:t>
            </a:r>
            <a:r>
              <a:rPr lang="en-US" altLang="zh-CN" dirty="0" smtClean="0"/>
              <a:t>)*, </a:t>
            </a:r>
            <a:r>
              <a:rPr lang="en-US" altLang="zh-CN" dirty="0" smtClean="0"/>
              <a:t>Yong BAN(Peking U.), </a:t>
            </a:r>
            <a:r>
              <a:rPr lang="en-US" altLang="zh-CN" dirty="0" err="1" smtClean="0"/>
              <a:t>Huaqiao</a:t>
            </a:r>
            <a:r>
              <a:rPr lang="en-US" altLang="zh-CN" dirty="0" smtClean="0"/>
              <a:t> ZHANG(IHEP)</a:t>
            </a:r>
          </a:p>
          <a:p>
            <a:r>
              <a:rPr lang="en-US" altLang="zh-CN" dirty="0" smtClean="0"/>
              <a:t>On behalf of the CMS Upgrade Team</a:t>
            </a:r>
          </a:p>
          <a:p>
            <a:r>
              <a:rPr lang="en-US" altLang="zh-CN" dirty="0" smtClean="0"/>
              <a:t>The 6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China LHC Physics Workshop(CLHC2020)</a:t>
            </a:r>
          </a:p>
          <a:p>
            <a:r>
              <a:rPr lang="en-US" altLang="zh-CN" dirty="0" smtClean="0"/>
              <a:t>Nov. 6-9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885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80"/>
            <a:ext cx="10972800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</a:t>
            </a:fld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299248" y="976496"/>
            <a:ext cx="11448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gas-tightness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HV performance and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 test etc.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full-size GE1/1 GEM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QC procedure setup done.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内容占位符 4">
            <a:extLst>
              <a:ext uri="{FF2B5EF4-FFF2-40B4-BE49-F238E27FC236}">
                <a16:creationId xmlns:a16="http://schemas.microsoft.com/office/drawing/2014/main" xmlns="" id="{0D64EB75-186E-4ABC-BE36-FC29893D6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831804"/>
            <a:ext cx="4267200" cy="4267200"/>
          </a:xfrm>
          <a:prstGeom prst="rect">
            <a:avLst/>
          </a:prstGeom>
          <a:effectLst/>
        </p:spPr>
      </p:pic>
      <p:sp>
        <p:nvSpPr>
          <p:cNvPr id="25" name="矩形 24"/>
          <p:cNvSpPr/>
          <p:nvPr/>
        </p:nvSpPr>
        <p:spPr>
          <a:xfrm>
            <a:off x="985984" y="6092538"/>
            <a:ext cx="3210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X ray gain test at PKU</a:t>
            </a:r>
            <a:endParaRPr lang="zh-CN" alt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421" y="4135140"/>
            <a:ext cx="2376625" cy="14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279" y="4270886"/>
            <a:ext cx="2136188" cy="126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ge45image4240.png" descr="page45image4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865" y="4241260"/>
            <a:ext cx="2407008" cy="13247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矩形 28"/>
          <p:cNvSpPr/>
          <p:nvPr/>
        </p:nvSpPr>
        <p:spPr>
          <a:xfrm>
            <a:off x="5514104" y="5984820"/>
            <a:ext cx="6383104" cy="400110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Production site in PKU is ready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302584" y="5506712"/>
            <a:ext cx="6594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results of GEM gas-tightness, HV performance and gain</a:t>
            </a:r>
            <a:endParaRPr lang="zh-CN" alt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7795" y="-29540"/>
            <a:ext cx="2044203" cy="556245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895710" y="3744166"/>
            <a:ext cx="3408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ull-size GE1/1 GEM detector</a:t>
            </a:r>
            <a:endParaRPr lang="zh-CN" alt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80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dcapParameterDrawing_311017DB_simplified.png">
            <a:extLst>
              <a:ext uri="{FF2B5EF4-FFF2-40B4-BE49-F238E27FC236}">
                <a16:creationId xmlns:a16="http://schemas.microsoft.com/office/drawing/2014/main" xmlns="" id="{EE700451-A0F2-CD4C-8151-86EEDB9F72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49" y="1244901"/>
            <a:ext cx="3855401" cy="3062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80"/>
            <a:ext cx="10972800" cy="80909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cs typeface="Chalkboard"/>
              </a:rPr>
              <a:t>CMS</a:t>
            </a:r>
            <a:r>
              <a:rPr lang="zh-CN" altLang="en-US" b="1" dirty="0">
                <a:cs typeface="Chalkboard"/>
              </a:rPr>
              <a:t> </a:t>
            </a:r>
            <a:r>
              <a:rPr lang="en-US" altLang="zh-CN" b="1" dirty="0" err="1">
                <a:cs typeface="Chalkboard"/>
              </a:rPr>
              <a:t>PhaseII</a:t>
            </a:r>
            <a:r>
              <a:rPr lang="zh-CN" altLang="en-US" b="1" dirty="0">
                <a:cs typeface="Chalkboard"/>
              </a:rPr>
              <a:t> </a:t>
            </a:r>
            <a:r>
              <a:rPr lang="en-US" b="1" dirty="0" err="1">
                <a:cs typeface="Chalkboard"/>
              </a:rPr>
              <a:t>HGCal</a:t>
            </a:r>
            <a:r>
              <a:rPr lang="en-US" b="1" dirty="0">
                <a:cs typeface="Chalkboard"/>
              </a:rPr>
              <a:t>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907622"/>
            <a:ext cx="114005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cs typeface="Chalkboard"/>
              </a:rPr>
              <a:t>CMS </a:t>
            </a:r>
            <a:r>
              <a:rPr lang="en-US" sz="2400" b="1" dirty="0" err="1">
                <a:cs typeface="Chalkboard"/>
              </a:rPr>
              <a:t>HGCal</a:t>
            </a:r>
            <a:r>
              <a:rPr lang="en-US" sz="2400" b="1" dirty="0">
                <a:cs typeface="Chalkboard"/>
              </a:rPr>
              <a:t>:  </a:t>
            </a:r>
            <a:r>
              <a:rPr lang="en-US" sz="2400" b="1" dirty="0">
                <a:solidFill>
                  <a:srgbClr val="FF0000"/>
                </a:solidFill>
                <a:cs typeface="Chalkboard"/>
              </a:rPr>
              <a:t>first</a:t>
            </a:r>
            <a:r>
              <a:rPr lang="en-US" sz="2400" b="1" dirty="0">
                <a:solidFill>
                  <a:srgbClr val="FF23DA"/>
                </a:solidFill>
                <a:cs typeface="Chalkboard"/>
              </a:rPr>
              <a:t> particle flow </a:t>
            </a:r>
            <a:r>
              <a:rPr lang="en-US" sz="2400" b="1" dirty="0">
                <a:cs typeface="Chalkboard"/>
              </a:rPr>
              <a:t>based</a:t>
            </a:r>
            <a:r>
              <a:rPr lang="en-US" sz="2400" b="1" dirty="0">
                <a:solidFill>
                  <a:srgbClr val="FF23DA"/>
                </a:solidFill>
                <a:cs typeface="Chalkboard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Chalkboard"/>
              </a:rPr>
              <a:t>5dimentional</a:t>
            </a:r>
            <a:r>
              <a:rPr lang="en-US" sz="2400" b="1" dirty="0">
                <a:solidFill>
                  <a:srgbClr val="FF23DA"/>
                </a:solidFill>
                <a:cs typeface="Chalkboard"/>
              </a:rPr>
              <a:t> </a:t>
            </a:r>
            <a:r>
              <a:rPr lang="en-US" sz="2400" b="1" dirty="0">
                <a:cs typeface="Chalkboard"/>
              </a:rPr>
              <a:t>calorimeter</a:t>
            </a:r>
          </a:p>
          <a:p>
            <a:r>
              <a:rPr lang="en-US" sz="2400" b="1" dirty="0">
                <a:cs typeface="Chalkboard"/>
              </a:rPr>
              <a:t>                            </a:t>
            </a:r>
            <a:r>
              <a:rPr lang="zh-CN" altLang="en-US" sz="2400" b="1" dirty="0">
                <a:cs typeface="Chalkboard"/>
              </a:rPr>
              <a:t> </a:t>
            </a:r>
            <a:r>
              <a:rPr lang="en-US" sz="2400" b="1" dirty="0">
                <a:solidFill>
                  <a:srgbClr val="57D4D2"/>
                </a:solidFill>
                <a:cs typeface="Chalkboard"/>
              </a:rPr>
              <a:t>3D position + energy + time</a:t>
            </a:r>
          </a:p>
          <a:p>
            <a:endParaRPr lang="en-US" sz="1000" b="1" dirty="0">
              <a:cs typeface="Chalkbo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AE0C57-B698-F541-A20E-D4F9237BD553}"/>
              </a:ext>
            </a:extLst>
          </p:cNvPr>
          <p:cNvSpPr txBox="1"/>
          <p:nvPr/>
        </p:nvSpPr>
        <p:spPr>
          <a:xfrm>
            <a:off x="3653790" y="2021665"/>
            <a:ext cx="3118071" cy="369332"/>
          </a:xfrm>
          <a:prstGeom prst="rect">
            <a:avLst/>
          </a:prstGeom>
          <a:noFill/>
          <a:ln w="60325">
            <a:solidFill>
              <a:srgbClr val="00CD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~</a:t>
            </a:r>
            <a:r>
              <a:rPr lang="en-US" altLang="zh-CN" dirty="0"/>
              <a:t>31</a:t>
            </a:r>
            <a:r>
              <a:rPr lang="en-US" dirty="0"/>
              <a:t>000</a:t>
            </a:r>
            <a:r>
              <a:rPr lang="zh-CN" altLang="en-US" dirty="0"/>
              <a:t> </a:t>
            </a:r>
            <a:r>
              <a:rPr lang="en-US" dirty="0"/>
              <a:t>silicon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8E746C5-BA37-F74A-9310-42C6ED5285E5}"/>
              </a:ext>
            </a:extLst>
          </p:cNvPr>
          <p:cNvCxnSpPr>
            <a:cxnSpLocks/>
          </p:cNvCxnSpPr>
          <p:nvPr/>
        </p:nvCxnSpPr>
        <p:spPr bwMode="auto">
          <a:xfrm>
            <a:off x="6535515" y="3006595"/>
            <a:ext cx="2160980" cy="616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C5017B9-FE3A-F244-A6E9-1A441DF3F80E}"/>
              </a:ext>
            </a:extLst>
          </p:cNvPr>
          <p:cNvCxnSpPr>
            <a:cxnSpLocks/>
          </p:cNvCxnSpPr>
          <p:nvPr/>
        </p:nvCxnSpPr>
        <p:spPr bwMode="auto">
          <a:xfrm>
            <a:off x="6334542" y="2966838"/>
            <a:ext cx="3215393" cy="524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B3F33F-49AB-1C4C-AFEA-18C8C792F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5" r="3009"/>
          <a:stretch/>
        </p:blipFill>
        <p:spPr>
          <a:xfrm>
            <a:off x="2840846" y="2457429"/>
            <a:ext cx="4039221" cy="16368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956C06-C3C1-5542-A5CE-E6A9CCD14D25}"/>
              </a:ext>
            </a:extLst>
          </p:cNvPr>
          <p:cNvSpPr/>
          <p:nvPr/>
        </p:nvSpPr>
        <p:spPr>
          <a:xfrm>
            <a:off x="207610" y="4075681"/>
            <a:ext cx="11776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cs typeface="Chalkboard"/>
              </a:rPr>
              <a:t>Main task</a:t>
            </a:r>
            <a:r>
              <a:rPr lang="zh-CN" altLang="en-US" sz="2000" b="1" dirty="0">
                <a:cs typeface="Chalkboard"/>
              </a:rPr>
              <a:t>：</a:t>
            </a:r>
            <a:endParaRPr lang="en-US" altLang="zh-CN" sz="2000" b="1" dirty="0">
              <a:cs typeface="Chalkboard"/>
            </a:endParaRPr>
          </a:p>
          <a:p>
            <a:pPr marL="800100" lvl="1" indent="-342900">
              <a:buFont typeface="Arial"/>
              <a:buChar char="•"/>
            </a:pPr>
            <a:r>
              <a:rPr lang="en-US" altLang="zh-CN" sz="2000" b="1" dirty="0">
                <a:cs typeface="Chalkboard"/>
              </a:rPr>
              <a:t>A </a:t>
            </a:r>
            <a:r>
              <a:rPr lang="en-US" altLang="zh-CN" sz="2000" b="1" dirty="0" err="1">
                <a:cs typeface="Chalkboard"/>
              </a:rPr>
              <a:t>HGCal</a:t>
            </a:r>
            <a:r>
              <a:rPr lang="en-US" altLang="zh-CN" sz="2000" b="1" dirty="0">
                <a:cs typeface="Chalkboard"/>
              </a:rPr>
              <a:t> module assembly center(MAC) at IHEP, Beijing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cs typeface="Chalkboard"/>
              </a:rPr>
              <a:t>Module related prototyping, beam test, PCB design…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000" b="1" dirty="0">
                <a:cs typeface="Chalkboard"/>
              </a:rPr>
              <a:t>plan</a:t>
            </a:r>
            <a:r>
              <a:rPr lang="zh-CN" altLang="en-US" sz="2000" b="1" dirty="0">
                <a:cs typeface="Chalkboard"/>
              </a:rPr>
              <a:t>（</a:t>
            </a:r>
            <a:r>
              <a:rPr lang="en-US" altLang="zh-CN" sz="2000" b="1" dirty="0">
                <a:cs typeface="Chalkboard"/>
              </a:rPr>
              <a:t>need adjust according to COVID-19</a:t>
            </a:r>
            <a:r>
              <a:rPr lang="zh-CN" altLang="en-US" sz="2000" b="1" dirty="0">
                <a:cs typeface="Chalkboard"/>
              </a:rPr>
              <a:t>）</a:t>
            </a:r>
            <a:endParaRPr lang="en-US" sz="2000" b="1" dirty="0">
              <a:cs typeface="Chalkboard"/>
            </a:endParaRPr>
          </a:p>
          <a:p>
            <a:endParaRPr lang="en-US" sz="1000" b="1" dirty="0">
              <a:cs typeface="Chalkboar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09D7D4-DB69-634A-A0EB-8937D6D5C4FA}"/>
              </a:ext>
            </a:extLst>
          </p:cNvPr>
          <p:cNvSpPr txBox="1"/>
          <p:nvPr/>
        </p:nvSpPr>
        <p:spPr>
          <a:xfrm>
            <a:off x="223090" y="2002113"/>
            <a:ext cx="29595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challenges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endParaRPr lang="x-none" altLang="zh-CN" b="1" dirty="0"/>
          </a:p>
          <a:p>
            <a:r>
              <a:rPr lang="x-none" b="1" dirty="0">
                <a:solidFill>
                  <a:schemeClr val="accent5"/>
                </a:solidFill>
              </a:rPr>
              <a:t>2MGy does</a:t>
            </a:r>
          </a:p>
          <a:p>
            <a:r>
              <a:rPr lang="x-none" b="1" dirty="0">
                <a:solidFill>
                  <a:schemeClr val="accent5"/>
                </a:solidFill>
              </a:rPr>
              <a:t>140 pileup</a:t>
            </a:r>
          </a:p>
          <a:p>
            <a:r>
              <a:rPr lang="x-none" b="1" dirty="0">
                <a:solidFill>
                  <a:schemeClr val="accent5"/>
                </a:solidFill>
              </a:rPr>
              <a:t>220kW heat load</a:t>
            </a:r>
          </a:p>
          <a:p>
            <a:r>
              <a:rPr lang="x-none" b="1" dirty="0">
                <a:solidFill>
                  <a:schemeClr val="accent5"/>
                </a:solidFill>
              </a:rPr>
              <a:t>640m</a:t>
            </a:r>
            <a:r>
              <a:rPr lang="x-none" b="1" baseline="30000" dirty="0">
                <a:solidFill>
                  <a:schemeClr val="accent5"/>
                </a:solidFill>
              </a:rPr>
              <a:t>2</a:t>
            </a:r>
            <a:r>
              <a:rPr lang="x-none" b="1" dirty="0">
                <a:solidFill>
                  <a:schemeClr val="accent5"/>
                </a:solidFill>
              </a:rPr>
              <a:t> silicon sensor</a:t>
            </a:r>
          </a:p>
          <a:p>
            <a:r>
              <a:rPr lang="x-none" b="1" dirty="0">
                <a:solidFill>
                  <a:schemeClr val="accent5"/>
                </a:solidFill>
              </a:rPr>
              <a:t>…</a:t>
            </a:r>
            <a:endParaRPr lang="en-US" b="1" dirty="0">
              <a:solidFill>
                <a:schemeClr val="accent5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7A30D066-7408-D041-90BA-6F891B2D3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766663"/>
              </p:ext>
            </p:extLst>
          </p:nvPr>
        </p:nvGraphicFramePr>
        <p:xfrm>
          <a:off x="791454" y="5529071"/>
          <a:ext cx="10609081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1669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3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734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19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2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Milestone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WBS 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Title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Date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CE.MO.4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7.4.5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All Si module assembly sites &amp; procedures qualified (HL)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Feb 2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CE.MO.7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7.6.2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Silicon Module components orders placed (HL)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 DEC</a:t>
                      </a:r>
                      <a:r>
                        <a:rPr lang="en-US" sz="1200" b="0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21 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5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CE.MO.9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7.6.4</a:t>
                      </a:r>
                      <a:endParaRPr lang="en-US" sz="1200" b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Silicon Modules production 5% complete (HL)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26 OCT 22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5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CE.MO.10</a:t>
                      </a:r>
                      <a:endParaRPr lang="en-US" sz="1200" b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7.6.6</a:t>
                      </a:r>
                      <a:endParaRPr lang="en-US" sz="1200" b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Silicon Modules production 50% complete (HL)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21 OCT 23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5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CE.MO.11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7.6.8</a:t>
                      </a:r>
                      <a:endParaRPr lang="en-US" sz="1200" b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Silicon Module production 100% complete (HL)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22 JUL 24 </a:t>
                      </a:r>
                      <a:endParaRPr lang="en-US" sz="1200" b="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93" marR="64293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147029" y="481067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</a:t>
            </a:r>
            <a:r>
              <a:rPr lang="x-none" altLang="zh-CN" dirty="0"/>
              <a:t>ore details in Yong Liu, Feng Wang, </a:t>
            </a:r>
            <a:r>
              <a:rPr lang="en-US" altLang="zh-CN" dirty="0"/>
              <a:t>Zhen Lin’s talk</a:t>
            </a:r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70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>
            <a:extLst>
              <a:ext uri="{FF2B5EF4-FFF2-40B4-BE49-F238E27FC236}">
                <a16:creationId xmlns:a16="http://schemas.microsoft.com/office/drawing/2014/main" xmlns="" id="{8477E737-2CFD-5C49-A857-41EC5501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632" y="3830968"/>
            <a:ext cx="3126168" cy="30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E662F-718D-4142-8C81-0FEEF4C5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21" y="0"/>
            <a:ext cx="9850977" cy="9048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IHEP MAC status: prepare site qualification</a:t>
            </a:r>
            <a:endParaRPr lang="x-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EFCA751-7E84-F747-88C3-80D02791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05EB7-7DBB-441D-B861-07CACCD21C27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51066-816F-2A42-8DD5-1B12496B5293}"/>
              </a:ext>
            </a:extLst>
          </p:cNvPr>
          <p:cNvSpPr/>
          <p:nvPr/>
        </p:nvSpPr>
        <p:spPr>
          <a:xfrm>
            <a:off x="0" y="907621"/>
            <a:ext cx="12032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b="1" dirty="0">
                <a:cs typeface="Chalkboard"/>
              </a:rPr>
              <a:t>140 m2 class 1000 clean room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cs typeface="Chalkboard"/>
              </a:rPr>
              <a:t>Main equipment arrived and installed at IHEP</a:t>
            </a:r>
            <a:endParaRPr lang="en-US" altLang="zh-CN" sz="2400" b="1" dirty="0">
              <a:cs typeface="Chalkboard"/>
            </a:endParaRPr>
          </a:p>
          <a:p>
            <a:pPr marL="800100" lvl="1" indent="-342900">
              <a:buFont typeface="Arial"/>
              <a:buChar char="•"/>
            </a:pPr>
            <a:r>
              <a:rPr lang="en-US" altLang="zh-CN" sz="2400" b="1" dirty="0">
                <a:cs typeface="Chalkboard"/>
              </a:rPr>
              <a:t>Including impact of COVID-19, trade war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400" dirty="0"/>
              <a:t>Training from vendors are done</a:t>
            </a:r>
            <a:endParaRPr lang="en-US" altLang="zh-CN" sz="2400" b="1" dirty="0">
              <a:cs typeface="Chalkbo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624E83-3051-914D-A554-251EF7F6958F}"/>
              </a:ext>
            </a:extLst>
          </p:cNvPr>
          <p:cNvSpPr txBox="1"/>
          <p:nvPr/>
        </p:nvSpPr>
        <p:spPr>
          <a:xfrm>
            <a:off x="9059914" y="6486240"/>
            <a:ext cx="30988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Full auto Bonder </a:t>
            </a:r>
            <a:r>
              <a:rPr lang="x-none" dirty="0"/>
              <a:t>BJ</a:t>
            </a:r>
            <a:r>
              <a:rPr lang="en-US" altLang="zh-CN" dirty="0"/>
              <a:t>855</a:t>
            </a:r>
            <a:r>
              <a:rPr lang="zh-CN" altLang="en-US" dirty="0"/>
              <a:t> 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5FDD1E-13E2-5F4C-A4A0-749850EE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51" r="11484" b="25952"/>
          <a:stretch/>
        </p:blipFill>
        <p:spPr>
          <a:xfrm>
            <a:off x="8116121" y="1920915"/>
            <a:ext cx="3970931" cy="1871452"/>
          </a:xfrm>
          <a:prstGeom prst="rect">
            <a:avLst/>
          </a:prstGeom>
          <a:ln w="762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2995FD-37AA-4048-AD44-459D622CFACA}"/>
              </a:ext>
            </a:extLst>
          </p:cNvPr>
          <p:cNvSpPr txBox="1"/>
          <p:nvPr/>
        </p:nvSpPr>
        <p:spPr bwMode="auto">
          <a:xfrm>
            <a:off x="8170202" y="1864746"/>
            <a:ext cx="3862772" cy="553998"/>
          </a:xfrm>
          <a:prstGeom prst="rect">
            <a:avLst/>
          </a:prstGeom>
          <a:solidFill>
            <a:srgbClr val="F3F3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1800" b="1" kern="0" dirty="0">
                <a:solidFill>
                  <a:schemeClr val="tx1"/>
                </a:solidFill>
              </a:rPr>
              <a:t>CMS/</a:t>
            </a:r>
            <a:r>
              <a:rPr lang="en-US" sz="1800" b="1" kern="0" dirty="0" err="1">
                <a:solidFill>
                  <a:schemeClr val="tx1"/>
                </a:solidFill>
              </a:rPr>
              <a:t>HGCal</a:t>
            </a:r>
            <a:r>
              <a:rPr lang="en-US" sz="1800" b="1" kern="0" dirty="0">
                <a:solidFill>
                  <a:schemeClr val="tx1"/>
                </a:solidFill>
              </a:rPr>
              <a:t> management visit IHEP MAC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1A0787B9-5EE7-1B4F-8F16-33A7001B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8" y="5402259"/>
            <a:ext cx="2769151" cy="14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xmlns="" id="{0CB74691-959E-CC42-9DD3-2E7F07D8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33" y="3813033"/>
            <a:ext cx="1959947" cy="14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9D85345-C96E-9143-9AE7-469E2BB0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" y="4847057"/>
            <a:ext cx="3593656" cy="20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080B90-1237-9E4A-8471-5B3C7D4D7F7A}"/>
              </a:ext>
            </a:extLst>
          </p:cNvPr>
          <p:cNvSpPr txBox="1"/>
          <p:nvPr/>
        </p:nvSpPr>
        <p:spPr>
          <a:xfrm>
            <a:off x="-35487" y="6508059"/>
            <a:ext cx="3593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1.25m*1.25m acc. G</a:t>
            </a:r>
            <a:r>
              <a:rPr lang="x-none" altLang="zh-CN" dirty="0"/>
              <a:t>antry</a:t>
            </a:r>
            <a:endParaRPr lang="x-none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4624B08-E57D-6F41-80A5-F903D7423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9"/>
          <a:stretch/>
        </p:blipFill>
        <p:spPr bwMode="auto">
          <a:xfrm>
            <a:off x="3604725" y="4857797"/>
            <a:ext cx="3429657" cy="19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7964C8E-5367-E34D-869D-0290022B8695}"/>
              </a:ext>
            </a:extLst>
          </p:cNvPr>
          <p:cNvSpPr txBox="1"/>
          <p:nvPr/>
        </p:nvSpPr>
        <p:spPr>
          <a:xfrm>
            <a:off x="4140825" y="6488668"/>
            <a:ext cx="19551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x-none" dirty="0"/>
              <a:t>OGP ZIP 635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A0A9D1-F958-1949-8C87-7C90414BDF3D}"/>
              </a:ext>
            </a:extLst>
          </p:cNvPr>
          <p:cNvSpPr txBox="1"/>
          <p:nvPr/>
        </p:nvSpPr>
        <p:spPr>
          <a:xfrm>
            <a:off x="7007100" y="6488668"/>
            <a:ext cx="20628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x-none" dirty="0"/>
              <a:t>ini gantry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DE34BB-5C32-864F-BC98-35FEDD583E7D}"/>
              </a:ext>
            </a:extLst>
          </p:cNvPr>
          <p:cNvSpPr txBox="1"/>
          <p:nvPr/>
        </p:nvSpPr>
        <p:spPr>
          <a:xfrm>
            <a:off x="7002081" y="5000382"/>
            <a:ext cx="20628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Centrifuge</a:t>
            </a:r>
            <a:endParaRPr lang="x-none" dirty="0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xmlns="" id="{ADC67FCF-FEBC-144A-A50F-A3136B3D0D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85" t="10467" r="17414" b="19909"/>
          <a:stretch/>
        </p:blipFill>
        <p:spPr>
          <a:xfrm>
            <a:off x="2541349" y="2412363"/>
            <a:ext cx="4106457" cy="2444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7F842FF-770D-134A-B8C0-7064E11B1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715" y="2652236"/>
            <a:ext cx="2210600" cy="14759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397983" y="846673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1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TV7EWG0ZIRMKFU`2_O~TFQK">
            <a:extLst>
              <a:ext uri="{FF2B5EF4-FFF2-40B4-BE49-F238E27FC236}">
                <a16:creationId xmlns:a16="http://schemas.microsoft.com/office/drawing/2014/main" xmlns="" id="{F084D8AE-0A70-F047-93F5-7D1B6AC7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63" y="2333105"/>
            <a:ext cx="3765888" cy="204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D5F83-0063-7746-AD79-98F24689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4"/>
            <a:ext cx="10515600" cy="75670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HGCal</a:t>
            </a:r>
            <a:r>
              <a:rPr lang="en-US" dirty="0"/>
              <a:t> Module assembly 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AEA19-155D-F54A-99C1-AF75F83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5" y="872938"/>
            <a:ext cx="12147733" cy="1516376"/>
          </a:xfrm>
        </p:spPr>
        <p:txBody>
          <a:bodyPr>
            <a:noAutofit/>
          </a:bodyPr>
          <a:lstStyle/>
          <a:p>
            <a:r>
              <a:rPr lang="x-none" sz="2000" dirty="0"/>
              <a:t>Gantry system integrated vacum, compresed air, vision, dispensor sytems</a:t>
            </a:r>
          </a:p>
          <a:p>
            <a:pPr lvl="1"/>
            <a:r>
              <a:rPr lang="en-US" altLang="zh-CN" sz="2000" dirty="0"/>
              <a:t>Including header, pedestal </a:t>
            </a:r>
            <a:r>
              <a:rPr lang="en-US" altLang="zh-CN" sz="2000" dirty="0" err="1"/>
              <a:t>etc</a:t>
            </a:r>
            <a:r>
              <a:rPr lang="en-US" altLang="zh-CN" sz="2000" dirty="0"/>
              <a:t> tooling, automating all system</a:t>
            </a:r>
          </a:p>
          <a:p>
            <a:pPr lvl="1"/>
            <a:r>
              <a:rPr lang="en-US" altLang="zh-CN" sz="2000" dirty="0"/>
              <a:t>Gantry positioning calibrated with laser interferometer </a:t>
            </a:r>
          </a:p>
          <a:p>
            <a:pPr lvl="2"/>
            <a:r>
              <a:rPr lang="en-US" altLang="zh-CN" sz="1600" dirty="0">
                <a:solidFill>
                  <a:schemeClr val="tx1"/>
                </a:solidFill>
              </a:rPr>
              <a:t>+-5 </a:t>
            </a:r>
            <a:r>
              <a:rPr lang="x-none" sz="1600" dirty="0"/>
              <a:t>𝝁m </a:t>
            </a:r>
            <a:r>
              <a:rPr lang="en-US" altLang="zh-CN" sz="1600" dirty="0">
                <a:solidFill>
                  <a:schemeClr val="tx1"/>
                </a:solidFill>
              </a:rPr>
              <a:t>@1.25m*1.25 m*10cm</a:t>
            </a: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4AB178-8BB5-3A41-B99B-1141AF173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5" name="Content Placeholder 8" descr="A picture containing indoor, sitting, black, table&#10;&#10;Description automatically generated">
            <a:extLst>
              <a:ext uri="{FF2B5EF4-FFF2-40B4-BE49-F238E27FC236}">
                <a16:creationId xmlns:a16="http://schemas.microsoft.com/office/drawing/2014/main" xmlns="" id="{DAD6AB1E-2825-3B4C-8821-0216226B3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310364"/>
            <a:ext cx="8515059" cy="45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0E8D7C-2728-A840-A28A-77CBC33E46DB}"/>
              </a:ext>
            </a:extLst>
          </p:cNvPr>
          <p:cNvSpPr txBox="1"/>
          <p:nvPr/>
        </p:nvSpPr>
        <p:spPr>
          <a:xfrm>
            <a:off x="8580091" y="2232902"/>
            <a:ext cx="35016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x-none" dirty="0"/>
              <a:t>epedility accuracy 1𝝁m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9AAF8657-7B15-C34E-8721-5F13C44BB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7"/>
          <a:stretch/>
        </p:blipFill>
        <p:spPr bwMode="auto">
          <a:xfrm>
            <a:off x="8400493" y="4651402"/>
            <a:ext cx="3860800" cy="22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17483A-374D-134A-9B83-B4A97B6E7E55}"/>
              </a:ext>
            </a:extLst>
          </p:cNvPr>
          <p:cNvSpPr txBox="1"/>
          <p:nvPr/>
        </p:nvSpPr>
        <p:spPr>
          <a:xfrm>
            <a:off x="8889152" y="4414327"/>
            <a:ext cx="29256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x-none" dirty="0"/>
              <a:t>ision</a:t>
            </a:r>
            <a:r>
              <a:rPr lang="zh-CN" altLang="en-US" dirty="0"/>
              <a:t> </a:t>
            </a:r>
            <a:r>
              <a:rPr lang="en-US" altLang="zh-CN" dirty="0"/>
              <a:t>accuracy </a:t>
            </a:r>
            <a:r>
              <a:rPr lang="x-none" dirty="0"/>
              <a:t>1𝝁m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B29FA-D318-0641-9421-D2F93BEB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56"/>
            <a:ext cx="10515600" cy="88370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HGCal</a:t>
            </a:r>
            <a:r>
              <a:rPr lang="en-US" dirty="0"/>
              <a:t> Module assembly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223C5-25D5-7F46-B6BF-69E63C18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8B701BBF-604E-CB4B-9A0A-B369A749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7" y="1617414"/>
            <a:ext cx="264160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xmlns="" id="{5A4A9260-5FF8-D645-89B8-F2FFB897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47" y="1609633"/>
            <a:ext cx="2813880" cy="19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04026571-A4FE-A443-9737-3D044628E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04" y="3924518"/>
            <a:ext cx="3137085" cy="218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>
            <a:extLst>
              <a:ext uri="{FF2B5EF4-FFF2-40B4-BE49-F238E27FC236}">
                <a16:creationId xmlns:a16="http://schemas.microsoft.com/office/drawing/2014/main" xmlns="" id="{ACF48AD6-EF42-4C46-B99C-3C6A43A0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" y="3938878"/>
            <a:ext cx="3139948" cy="21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58112D-2FBB-3B40-91FD-C6F920708720}"/>
              </a:ext>
            </a:extLst>
          </p:cNvPr>
          <p:cNvSpPr txBox="1"/>
          <p:nvPr/>
        </p:nvSpPr>
        <p:spPr>
          <a:xfrm>
            <a:off x="2211121" y="5749633"/>
            <a:ext cx="29536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x-none" dirty="0"/>
              <a:t>ptimize glue partern</a:t>
            </a: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2EC82D37-1523-D142-9D2F-3686A2EF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01" y="3655921"/>
            <a:ext cx="5283200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47E32661-DB1A-5940-8FA2-E0AC42F6A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2146" r="14153" b="2469"/>
          <a:stretch>
            <a:fillRect/>
          </a:stretch>
        </p:blipFill>
        <p:spPr bwMode="auto">
          <a:xfrm>
            <a:off x="7170443" y="1054525"/>
            <a:ext cx="457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D14F09-E67C-1142-97C4-D62ACFEEB3C2}"/>
              </a:ext>
            </a:extLst>
          </p:cNvPr>
          <p:cNvSpPr txBox="1"/>
          <p:nvPr/>
        </p:nvSpPr>
        <p:spPr>
          <a:xfrm>
            <a:off x="1316381" y="3445473"/>
            <a:ext cx="44274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6inch module tools make in IHEP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DDAAF9-44A1-6F42-951D-99599D0163F6}"/>
              </a:ext>
            </a:extLst>
          </p:cNvPr>
          <p:cNvSpPr txBox="1"/>
          <p:nvPr/>
        </p:nvSpPr>
        <p:spPr>
          <a:xfrm>
            <a:off x="6716779" y="3935016"/>
            <a:ext cx="54712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x-none" dirty="0"/>
              <a:t>UCSB fabricating </a:t>
            </a:r>
            <a:r>
              <a:rPr lang="en-US" altLang="zh-CN" dirty="0"/>
              <a:t>8 inch tooling for IHEP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FBD171-B075-8646-AAD9-5936C4C68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58" y="957778"/>
            <a:ext cx="10515600" cy="4351338"/>
          </a:xfrm>
        </p:spPr>
        <p:txBody>
          <a:bodyPr/>
          <a:lstStyle/>
          <a:p>
            <a:r>
              <a:rPr lang="en-US" altLang="zh-CN" sz="2400" dirty="0"/>
              <a:t>Fabricate tooling</a:t>
            </a:r>
            <a:r>
              <a:rPr lang="zh-CN" altLang="en-US" sz="2400" dirty="0"/>
              <a:t>，</a:t>
            </a:r>
            <a:r>
              <a:rPr lang="en-US" altLang="zh-CN" sz="2400" dirty="0"/>
              <a:t>optimize glue steps</a:t>
            </a:r>
            <a:r>
              <a:rPr lang="zh-CN" altLang="en-US" sz="2400" dirty="0"/>
              <a:t>，</a:t>
            </a:r>
            <a:r>
              <a:rPr lang="en-US" altLang="zh-CN" sz="2400" dirty="0"/>
              <a:t>finishing site qualification steps</a:t>
            </a:r>
            <a:endParaRPr lang="x-none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1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FD2B2F-B853-EE46-AF60-853B1C84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0"/>
            <a:ext cx="10515600" cy="7355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W</a:t>
            </a:r>
            <a:r>
              <a:rPr lang="x-none" dirty="0"/>
              <a:t>ire bonding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C58C93-EFD5-4F41-9E8F-58B610446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67" y="953934"/>
            <a:ext cx="11538807" cy="1832518"/>
          </a:xfrm>
        </p:spPr>
        <p:txBody>
          <a:bodyPr>
            <a:normAutofit/>
          </a:bodyPr>
          <a:lstStyle/>
          <a:p>
            <a:r>
              <a:rPr lang="en-US" dirty="0"/>
              <a:t>Electrical connections between silicon sensors and PCB</a:t>
            </a:r>
          </a:p>
          <a:p>
            <a:pPr lvl="1"/>
            <a:r>
              <a:rPr lang="en-US" dirty="0"/>
              <a:t>Fully automated wire bonder BJ855(including QC)</a:t>
            </a:r>
          </a:p>
          <a:p>
            <a:pPr lvl="1"/>
            <a:r>
              <a:rPr lang="en-US" dirty="0"/>
              <a:t>testing on test kits, dummy module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Qualifying with pull testing (in preparation)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2207AD-F36B-3943-BAED-7BAB6EF7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3E5AC2C7-5F23-2A46-A13D-D13156B5E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16" y="2706808"/>
            <a:ext cx="4125429" cy="251781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03F728E-9CC9-C24C-89C2-94AD9BFC0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12241" r="10437" b="17595"/>
          <a:stretch>
            <a:fillRect/>
          </a:stretch>
        </p:blipFill>
        <p:spPr bwMode="auto">
          <a:xfrm>
            <a:off x="8435057" y="2892287"/>
            <a:ext cx="3266304" cy="20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7A8FDB-5E32-B342-B319-05EF29F7328A}"/>
              </a:ext>
            </a:extLst>
          </p:cNvPr>
          <p:cNvSpPr txBox="1"/>
          <p:nvPr/>
        </p:nvSpPr>
        <p:spPr>
          <a:xfrm>
            <a:off x="8567007" y="4545493"/>
            <a:ext cx="27090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Bonding on test kit</a:t>
            </a:r>
            <a:endParaRPr lang="x-none" dirty="0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xmlns="" id="{92784B89-A31A-BD4B-8A18-2FAF44C7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" y="2750429"/>
            <a:ext cx="3866649" cy="39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xmlns="" id="{9074B1F9-0C96-8C44-A573-9DE90E2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69" y="5072879"/>
            <a:ext cx="2844800" cy="173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76892E0D-6837-4446-9C30-5D70ACD7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45" y="4996407"/>
            <a:ext cx="3546728" cy="1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1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D5F83-0063-7746-AD79-98F24689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56"/>
            <a:ext cx="10515600" cy="8625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HGCal</a:t>
            </a:r>
            <a:r>
              <a:rPr lang="en-US" dirty="0"/>
              <a:t> module tests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AEA19-155D-F54A-99C1-AF75F83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0" y="928857"/>
            <a:ext cx="11538807" cy="5066395"/>
          </a:xfrm>
        </p:spPr>
        <p:txBody>
          <a:bodyPr/>
          <a:lstStyle/>
          <a:p>
            <a:r>
              <a:rPr lang="en-US" sz="2400" dirty="0"/>
              <a:t>Single module T</a:t>
            </a:r>
            <a:r>
              <a:rPr lang="x-none" sz="2400" dirty="0"/>
              <a:t>est stand</a:t>
            </a:r>
            <a:r>
              <a:rPr lang="zh-CN" altLang="en-US" sz="2400" dirty="0"/>
              <a:t>：</a:t>
            </a:r>
            <a:r>
              <a:rPr lang="en-US" altLang="zh-CN" sz="2400" dirty="0"/>
              <a:t>installed and test 6’’ module/8’’ PCB</a:t>
            </a:r>
          </a:p>
          <a:p>
            <a:pPr lvl="1"/>
            <a:r>
              <a:rPr lang="en-US" sz="2000" dirty="0"/>
              <a:t>Pedestal</a:t>
            </a:r>
            <a:r>
              <a:rPr lang="zh-CN" altLang="en-US" sz="2000" dirty="0"/>
              <a:t>，</a:t>
            </a:r>
            <a:r>
              <a:rPr lang="en-US" altLang="zh-CN" sz="2000" dirty="0"/>
              <a:t>noise</a:t>
            </a:r>
            <a:r>
              <a:rPr lang="zh-CN" altLang="en-US" sz="2000" dirty="0"/>
              <a:t>，</a:t>
            </a:r>
            <a:r>
              <a:rPr lang="en-US" altLang="zh-CN" sz="2000" dirty="0"/>
              <a:t>charge injection etc.</a:t>
            </a:r>
            <a:endParaRPr lang="en-US" sz="2000" dirty="0"/>
          </a:p>
          <a:p>
            <a:endParaRPr lang="en-US" sz="2400" dirty="0"/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4AB178-8BB5-3A41-B99B-1141AF173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65600" y="6442337"/>
            <a:ext cx="3860800" cy="365125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 dirty="0"/>
          </a:p>
        </p:txBody>
      </p:sp>
      <p:pic>
        <p:nvPicPr>
          <p:cNvPr id="6" name="Picture 5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xmlns="" id="{62B781D8-E754-1344-AB4C-B791048E9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41" y="1746829"/>
            <a:ext cx="6210168" cy="4657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77D826-D010-DC4D-8F9B-E79A93D42A5F}"/>
              </a:ext>
            </a:extLst>
          </p:cNvPr>
          <p:cNvSpPr txBox="1"/>
          <p:nvPr/>
        </p:nvSpPr>
        <p:spPr>
          <a:xfrm>
            <a:off x="154329" y="2269138"/>
            <a:ext cx="80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RPI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B81B84-537E-8241-BAB0-528AA6788591}"/>
              </a:ext>
            </a:extLst>
          </p:cNvPr>
          <p:cNvSpPr txBox="1"/>
          <p:nvPr/>
        </p:nvSpPr>
        <p:spPr>
          <a:xfrm>
            <a:off x="0" y="3142132"/>
            <a:ext cx="10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FPGA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BD9037-C182-C048-8E61-C3E3D0585A4E}"/>
              </a:ext>
            </a:extLst>
          </p:cNvPr>
          <p:cNvSpPr txBox="1"/>
          <p:nvPr/>
        </p:nvSpPr>
        <p:spPr>
          <a:xfrm>
            <a:off x="1" y="4183627"/>
            <a:ext cx="137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x-none" dirty="0"/>
              <a:t>o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endParaRPr lang="x-none" dirty="0"/>
          </a:p>
        </p:txBody>
      </p:sp>
      <p:pic>
        <p:nvPicPr>
          <p:cNvPr id="13" name="Picture 12" descr="A picture containing honeycomb&#10;&#10;Description automatically generated">
            <a:extLst>
              <a:ext uri="{FF2B5EF4-FFF2-40B4-BE49-F238E27FC236}">
                <a16:creationId xmlns:a16="http://schemas.microsoft.com/office/drawing/2014/main" xmlns="" id="{55CF810B-FD80-E149-9D11-36B8124C4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010" y="2016258"/>
            <a:ext cx="4916596" cy="1926503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xmlns="" id="{22C7E64F-ACBA-6740-A031-5B06EF94E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09"/>
          <a:stretch/>
        </p:blipFill>
        <p:spPr>
          <a:xfrm>
            <a:off x="7167010" y="4089951"/>
            <a:ext cx="5039476" cy="21174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10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D5F83-0063-7746-AD79-98F24689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8124"/>
            <a:ext cx="8623300" cy="82020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HGCal</a:t>
            </a:r>
            <a:r>
              <a:rPr lang="en-US" dirty="0"/>
              <a:t> module tests 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AEA19-155D-F54A-99C1-AF75F83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56" y="1190615"/>
            <a:ext cx="5829311" cy="4351338"/>
          </a:xfrm>
        </p:spPr>
        <p:txBody>
          <a:bodyPr/>
          <a:lstStyle/>
          <a:p>
            <a:r>
              <a:rPr lang="en-US" dirty="0" smtClean="0"/>
              <a:t>IHEP Test </a:t>
            </a:r>
            <a:r>
              <a:rPr lang="en-US" dirty="0" smtClean="0"/>
              <a:t>System Setup</a:t>
            </a:r>
            <a:endParaRPr lang="en-US" dirty="0" smtClean="0"/>
          </a:p>
          <a:p>
            <a:pPr lvl="1"/>
            <a:r>
              <a:rPr lang="en-US" altLang="zh-CN" dirty="0" smtClean="0"/>
              <a:t>Cosmic</a:t>
            </a:r>
          </a:p>
          <a:p>
            <a:pPr lvl="1"/>
            <a:r>
              <a:rPr lang="en-US" altLang="zh-CN" dirty="0" smtClean="0"/>
              <a:t>Beam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MIP </a:t>
            </a:r>
            <a:r>
              <a:rPr lang="en-US" dirty="0"/>
              <a:t>calibration studies with cosmic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altLang="zh-CN" dirty="0" smtClean="0"/>
              <a:t>Preliminary results</a:t>
            </a: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4AB178-8BB5-3A41-B99B-1141AF173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7" name="Picture 6" descr="A desk with a computer on a table&#10;&#10;Description automatically generated">
            <a:extLst>
              <a:ext uri="{FF2B5EF4-FFF2-40B4-BE49-F238E27FC236}">
                <a16:creationId xmlns:a16="http://schemas.microsoft.com/office/drawing/2014/main" xmlns="" id="{A47C71D5-617A-294E-B970-DF4A9811B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23"/>
          <a:stretch/>
        </p:blipFill>
        <p:spPr>
          <a:xfrm>
            <a:off x="5705617" y="3783698"/>
            <a:ext cx="6096000" cy="2450939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xmlns="" id="{A037FB0A-8999-884F-920D-B21AF9AED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3" y="3829546"/>
            <a:ext cx="4945371" cy="2762042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xmlns="" id="{1F98B739-E385-4546-ABDD-908F833B9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185" y="1227667"/>
            <a:ext cx="6638147" cy="2335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397983" y="27516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20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4FAFDA46-FA65-DF43-A4D6-DDE46446A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16" y="2434245"/>
            <a:ext cx="10832355" cy="4373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D5F83-0063-7746-AD79-98F24689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2"/>
            <a:ext cx="10515600" cy="9683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HGCal</a:t>
            </a:r>
            <a:r>
              <a:rPr lang="en-US" dirty="0"/>
              <a:t> production data base </a:t>
            </a:r>
            <a:r>
              <a:rPr lang="en-US" dirty="0" smtClean="0"/>
              <a:t>for MAC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AEA19-155D-F54A-99C1-AF75F83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30" y="1000135"/>
            <a:ext cx="11843271" cy="14341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HGCAL Database an essential part of HGCAL construction</a:t>
            </a:r>
          </a:p>
          <a:p>
            <a:pPr lvl="1"/>
            <a:r>
              <a:rPr lang="en-US" dirty="0"/>
              <a:t>Record data of all steps in module production</a:t>
            </a:r>
          </a:p>
          <a:p>
            <a:pPr lvl="1"/>
            <a:r>
              <a:rPr lang="en-US" dirty="0"/>
              <a:t>GUI being developed: transmit information between local MAC and HGCAL database</a:t>
            </a:r>
          </a:p>
          <a:p>
            <a:pPr lvl="1"/>
            <a:r>
              <a:rPr lang="en-US" dirty="0"/>
              <a:t>Sensors, PCBs, baseplates, tooling; production steps and testing results; shipping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4AB178-8BB5-3A41-B99B-1141AF173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9397983" y="91017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25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738187-6B59-394B-849B-D51C77D7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60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x-none" dirty="0"/>
              <a:t>DC-DC </a:t>
            </a:r>
            <a:r>
              <a:rPr lang="x-none" dirty="0" smtClean="0"/>
              <a:t>board</a:t>
            </a:r>
            <a:r>
              <a:rPr lang="en-US" dirty="0" smtClean="0"/>
              <a:t> Designed by </a:t>
            </a:r>
            <a:r>
              <a:rPr lang="en-US" dirty="0" err="1" smtClean="0"/>
              <a:t>ZheJiang</a:t>
            </a:r>
            <a:r>
              <a:rPr lang="en-US" dirty="0" smtClean="0"/>
              <a:t> U.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187B0-25C0-B140-B62A-7487CF288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ZJU Design DCDC board with 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6846B2-78C9-E342-8F40-ED6D33D1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1ECDA01-6D77-7C4D-A668-BC3D00E5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27" y="1362181"/>
            <a:ext cx="5931104" cy="2709072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BB31D33-3FB1-9C46-BAE6-0922FA25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68" y="3185427"/>
            <a:ext cx="6734137" cy="32410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97983" y="1333514"/>
            <a:ext cx="28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Huaqiao</a:t>
            </a:r>
            <a:r>
              <a:rPr kumimoji="1" lang="en-US" altLang="zh-CN" sz="2400" dirty="0" smtClean="0"/>
              <a:t> Zhang(IHEP)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50321" y="4656667"/>
            <a:ext cx="524674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ZJU designed DC-DC board</a:t>
            </a:r>
          </a:p>
          <a:p>
            <a:r>
              <a:rPr kumimoji="1" lang="en-US" altLang="zh-CN" sz="2800" dirty="0" smtClean="0"/>
              <a:t>Production of 60 prototype boards</a:t>
            </a:r>
          </a:p>
          <a:p>
            <a:endParaRPr kumimoji="1"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59291"/>
            <a:ext cx="10515600" cy="92604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altLang="zh-CN" dirty="0" smtClean="0"/>
              <a:t>Outline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4843463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Overview of CMS Upgrade</a:t>
            </a:r>
          </a:p>
          <a:p>
            <a:r>
              <a:rPr kumimoji="1" lang="en-US" altLang="zh-CN" sz="3200" dirty="0" smtClean="0"/>
              <a:t>Progress </a:t>
            </a:r>
          </a:p>
          <a:p>
            <a:pPr lvl="1"/>
            <a:r>
              <a:rPr kumimoji="1" lang="en-US" altLang="zh-CN" dirty="0" smtClean="0"/>
              <a:t>GEM Detector</a:t>
            </a:r>
          </a:p>
          <a:p>
            <a:pPr lvl="1"/>
            <a:r>
              <a:rPr lang="en-US" altLang="zh-CN" dirty="0" smtClean="0"/>
              <a:t>HGCAL Detector</a:t>
            </a:r>
          </a:p>
          <a:p>
            <a:pPr lvl="1"/>
            <a:r>
              <a:rPr lang="en-US" altLang="zh-CN" dirty="0" smtClean="0"/>
              <a:t>RPC/</a:t>
            </a:r>
            <a:r>
              <a:rPr lang="en-US" altLang="zh-CN" dirty="0" err="1" smtClean="0"/>
              <a:t>iRPC</a:t>
            </a:r>
            <a:r>
              <a:rPr lang="en-US" altLang="zh-CN" dirty="0" smtClean="0"/>
              <a:t> Trigger/Backend electronics </a:t>
            </a:r>
          </a:p>
          <a:p>
            <a:r>
              <a:rPr lang="en-US" altLang="zh-CN" sz="3200" dirty="0" smtClean="0"/>
              <a:t>Summary</a:t>
            </a:r>
            <a:endParaRPr lang="en-US" altLang="zh-CN" sz="32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8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8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9955"/>
            <a:ext cx="10515600" cy="88371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Phase 2 RPC Upgrade Project Overview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023" y="1423452"/>
            <a:ext cx="3924306" cy="4351338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New</a:t>
            </a:r>
            <a:r>
              <a:rPr kumimoji="1" lang="en-US" altLang="zh-CN" dirty="0" smtClean="0"/>
              <a:t> RE3.1/4.1 (</a:t>
            </a:r>
            <a:r>
              <a:rPr kumimoji="1" lang="en-US" altLang="zh-CN" dirty="0" err="1" smtClean="0"/>
              <a:t>iRPC</a:t>
            </a:r>
            <a:r>
              <a:rPr kumimoji="1" lang="en-US" altLang="zh-CN" dirty="0" smtClean="0"/>
              <a:t> + FEBs)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New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LinkBoard</a:t>
            </a:r>
            <a:r>
              <a:rPr kumimoji="1" lang="en-US" altLang="zh-CN" dirty="0" smtClean="0"/>
              <a:t> System for present RPC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grpSp>
        <p:nvGrpSpPr>
          <p:cNvPr id="18" name="组 17"/>
          <p:cNvGrpSpPr/>
          <p:nvPr/>
        </p:nvGrpSpPr>
        <p:grpSpPr>
          <a:xfrm>
            <a:off x="1666291" y="990600"/>
            <a:ext cx="10383655" cy="5480550"/>
            <a:chOff x="248102" y="990600"/>
            <a:chExt cx="10383655" cy="5480550"/>
          </a:xfrm>
        </p:grpSpPr>
        <p:pic>
          <p:nvPicPr>
            <p:cNvPr id="7" name="Picture 6" descr="cms_quadrantRPCUpgrad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234" y="990600"/>
              <a:ext cx="6675669" cy="439199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61897" y="5363154"/>
              <a:ext cx="6033438" cy="707886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2727EF"/>
                  </a:solidFill>
                  <a:latin typeface="+mj-lt"/>
                  <a:cs typeface="Times New Roman"/>
                </a:rPr>
                <a:t>Extend the RPC </a:t>
              </a:r>
              <a:r>
                <a:rPr lang="en-US" sz="2000" b="1" dirty="0">
                  <a:solidFill>
                    <a:srgbClr val="2727EF"/>
                  </a:solidFill>
                  <a:latin typeface="+mj-lt"/>
                  <a:cs typeface="Times New Roman"/>
                </a:rPr>
                <a:t>coverage </a:t>
              </a:r>
              <a:r>
                <a:rPr lang="en-US" sz="2000" b="1" dirty="0" smtClean="0">
                  <a:solidFill>
                    <a:srgbClr val="2727EF"/>
                  </a:solidFill>
                  <a:latin typeface="+mj-lt"/>
                  <a:cs typeface="Times New Roman"/>
                </a:rPr>
                <a:t>up </a:t>
              </a:r>
              <a:r>
                <a:rPr lang="en-US" sz="2000" b="1" dirty="0">
                  <a:solidFill>
                    <a:srgbClr val="2727EF"/>
                  </a:solidFill>
                  <a:latin typeface="+mj-lt"/>
                  <a:cs typeface="Times New Roman"/>
                </a:rPr>
                <a:t>to |</a:t>
              </a:r>
              <a:r>
                <a:rPr lang="en-US" sz="2000" b="1" dirty="0">
                  <a:solidFill>
                    <a:srgbClr val="2727EF"/>
                  </a:solidFill>
                  <a:latin typeface="Symbol" charset="2"/>
                  <a:cs typeface="Symbol" charset="2"/>
                </a:rPr>
                <a:t>h </a:t>
              </a:r>
              <a:r>
                <a:rPr lang="en-US" sz="2000" b="1" dirty="0">
                  <a:solidFill>
                    <a:srgbClr val="2727EF"/>
                  </a:solidFill>
                  <a:latin typeface="+mj-lt"/>
                  <a:cs typeface="Times New Roman"/>
                </a:rPr>
                <a:t>| = 2.4 to increase redundancy in high eta </a:t>
              </a:r>
              <a:r>
                <a:rPr lang="en-US" sz="2000" b="1" dirty="0" smtClean="0">
                  <a:solidFill>
                    <a:srgbClr val="2727EF"/>
                  </a:solidFill>
                  <a:latin typeface="+mj-lt"/>
                  <a:cs typeface="Times New Roman"/>
                </a:rPr>
                <a:t>region in stations 3 and 4</a:t>
              </a:r>
              <a:endParaRPr lang="en-US" sz="2000" b="1" dirty="0">
                <a:solidFill>
                  <a:srgbClr val="2727EF"/>
                </a:solidFill>
                <a:latin typeface="+mj-lt"/>
                <a:cs typeface="Times New Roman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8102" y="4184040"/>
              <a:ext cx="458743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3A2C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90"/>
                  </a:solidFill>
                  <a:cs typeface="Times New Roman"/>
                </a:rPr>
                <a:t>Upgrade </a:t>
              </a:r>
              <a:r>
                <a:rPr lang="en-US" sz="2000" dirty="0">
                  <a:solidFill>
                    <a:srgbClr val="000090"/>
                  </a:solidFill>
                  <a:cs typeface="Times New Roman"/>
                </a:rPr>
                <a:t>of Link </a:t>
              </a:r>
              <a:r>
                <a:rPr lang="en-US" sz="2000" dirty="0" smtClean="0">
                  <a:solidFill>
                    <a:srgbClr val="000090"/>
                  </a:solidFill>
                  <a:cs typeface="Times New Roman"/>
                </a:rPr>
                <a:t>System to improve timing resolution for existing RPC (</a:t>
              </a:r>
              <a:r>
                <a:rPr lang="en-US" sz="2000" b="1" dirty="0" smtClean="0">
                  <a:solidFill>
                    <a:srgbClr val="000090"/>
                  </a:solidFill>
                  <a:cs typeface="Times New Roman"/>
                </a:rPr>
                <a:t>|</a:t>
              </a:r>
              <a:r>
                <a:rPr lang="en-US" sz="2000" b="1" dirty="0">
                  <a:solidFill>
                    <a:srgbClr val="000090"/>
                  </a:solidFill>
                  <a:cs typeface="Symbol" charset="2"/>
                </a:rPr>
                <a:t>h</a:t>
              </a:r>
              <a:r>
                <a:rPr lang="en-US" sz="2000" b="1" dirty="0">
                  <a:solidFill>
                    <a:srgbClr val="000090"/>
                  </a:solidFill>
                  <a:cs typeface="Times New Roman"/>
                </a:rPr>
                <a:t> | </a:t>
              </a:r>
              <a:r>
                <a:rPr lang="en-US" sz="2000" b="1" dirty="0" smtClean="0">
                  <a:solidFill>
                    <a:srgbClr val="000090"/>
                  </a:solidFill>
                  <a:cs typeface="Times New Roman"/>
                </a:rPr>
                <a:t>&lt; 1.9)</a:t>
              </a:r>
              <a:endParaRPr lang="en-US" sz="2000" dirty="0">
                <a:solidFill>
                  <a:srgbClr val="000090"/>
                </a:solidFill>
                <a:cs typeface="Times New Roman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978616" y="4413011"/>
              <a:ext cx="2232248" cy="1008111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48102" y="3203222"/>
              <a:ext cx="2520280" cy="980818"/>
            </a:xfrm>
            <a:prstGeom prst="straightConnector1">
              <a:avLst/>
            </a:prstGeom>
            <a:ln w="28575" cmpd="sng">
              <a:solidFill>
                <a:srgbClr val="618FF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835539" y="3824111"/>
              <a:ext cx="1368152" cy="395026"/>
            </a:xfrm>
            <a:prstGeom prst="straightConnector1">
              <a:avLst/>
            </a:prstGeom>
            <a:ln w="28575" cmpd="sng">
              <a:solidFill>
                <a:srgbClr val="618FF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8102" y="4893551"/>
              <a:ext cx="3459802" cy="400110"/>
            </a:xfrm>
            <a:prstGeom prst="rect">
              <a:avLst/>
            </a:prstGeom>
            <a:solidFill>
              <a:srgbClr val="DBEEF4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  <a:cs typeface="Times New Roman"/>
                </a:rPr>
                <a:t>Installation in LS3 (2024-2025) </a:t>
              </a:r>
              <a:endParaRPr lang="en-US" sz="2000" dirty="0">
                <a:latin typeface="+mj-lt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51364" y="6071040"/>
              <a:ext cx="6068764" cy="400110"/>
            </a:xfrm>
            <a:prstGeom prst="rect">
              <a:avLst/>
            </a:prstGeom>
            <a:solidFill>
              <a:srgbClr val="DBEEF4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+mj-lt"/>
                  <a:cs typeface="Times New Roman"/>
                </a:rPr>
                <a:t>Installation in </a:t>
              </a:r>
              <a:r>
                <a:rPr lang="en-US" sz="2000" smtClean="0">
                  <a:latin typeface="+mj-lt"/>
                  <a:cs typeface="Times New Roman"/>
                </a:rPr>
                <a:t>YETS 2021-22 </a:t>
              </a:r>
              <a:r>
                <a:rPr lang="en-US" sz="2000">
                  <a:latin typeface="+mj-lt"/>
                  <a:cs typeface="Times New Roman"/>
                </a:rPr>
                <a:t>&amp; </a:t>
              </a:r>
              <a:r>
                <a:rPr lang="en-US" sz="2000" smtClean="0">
                  <a:latin typeface="+mj-lt"/>
                  <a:cs typeface="Times New Roman"/>
                </a:rPr>
                <a:t>YETS 2022-23</a:t>
              </a:r>
              <a:endParaRPr lang="en-US" sz="2000">
                <a:latin typeface="+mj-lt"/>
                <a:cs typeface="Times New Roman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3667" y="1556793"/>
              <a:ext cx="2408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  <a:latin typeface="+mj-lt"/>
                  <a:cs typeface="Times New Roman"/>
                </a:rPr>
                <a:t>Certification for HL_LHC</a:t>
              </a:r>
              <a:endParaRPr lang="en-US" dirty="0">
                <a:solidFill>
                  <a:srgbClr val="000090"/>
                </a:solidFill>
                <a:latin typeface="+mj-lt"/>
                <a:cs typeface="Times New Roman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8191501" y="1883792"/>
              <a:ext cx="1111668" cy="252921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7"/>
            <p:cNvCxnSpPr/>
            <p:nvPr/>
          </p:nvCxnSpPr>
          <p:spPr>
            <a:xfrm flipH="1">
              <a:off x="2768383" y="1514460"/>
              <a:ext cx="6534785" cy="2849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20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24" name="幻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4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889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>
                <a:solidFill>
                  <a:srgbClr val="1D3276"/>
                </a:solidFill>
                <a:latin typeface="Times New Roman"/>
                <a:cs typeface="Times New Roman"/>
              </a:rPr>
              <a:t>Tasks for RPC/</a:t>
            </a:r>
            <a:r>
              <a:rPr lang="en-US" altLang="zh-CN" dirty="0" err="1" smtClean="0">
                <a:solidFill>
                  <a:srgbClr val="1D3276"/>
                </a:solidFill>
                <a:latin typeface="Times New Roman"/>
                <a:cs typeface="Times New Roman"/>
              </a:rPr>
              <a:t>iRPC</a:t>
            </a:r>
            <a:r>
              <a:rPr lang="en-US" altLang="zh-CN" dirty="0" smtClean="0">
                <a:solidFill>
                  <a:srgbClr val="1D3276"/>
                </a:solidFill>
                <a:latin typeface="Times New Roman"/>
                <a:cs typeface="Times New Roman"/>
              </a:rPr>
              <a:t> TRIG/Backend </a:t>
            </a:r>
            <a:r>
              <a:rPr lang="en-US" altLang="zh-CN" dirty="0">
                <a:solidFill>
                  <a:srgbClr val="1D3276"/>
                </a:solidFill>
                <a:latin typeface="Times New Roman"/>
                <a:cs typeface="Times New Roman"/>
              </a:rPr>
              <a:t>Electronics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2" y="1571625"/>
            <a:ext cx="5863172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smtClean="0"/>
              <a:t>Off-Detector </a:t>
            </a:r>
            <a:r>
              <a:rPr kumimoji="1" lang="en-US" altLang="zh-CN" dirty="0" err="1" smtClean="0"/>
              <a:t>Ele</a:t>
            </a:r>
            <a:r>
              <a:rPr kumimoji="1" lang="en-US" altLang="zh-CN" dirty="0" smtClean="0"/>
              <a:t>. for </a:t>
            </a:r>
            <a:r>
              <a:rPr kumimoji="1" lang="en-US" altLang="zh-CN" dirty="0"/>
              <a:t>RE3.1/</a:t>
            </a:r>
            <a:r>
              <a:rPr kumimoji="1" lang="en-US" altLang="zh-CN" dirty="0" smtClean="0"/>
              <a:t>4.1</a:t>
            </a:r>
          </a:p>
          <a:p>
            <a:pPr lvl="1"/>
            <a:r>
              <a:rPr kumimoji="1" lang="en-US" altLang="zh-CN" dirty="0" smtClean="0"/>
              <a:t>Fast/Slow Control to FEE/FEB and </a:t>
            </a:r>
            <a:r>
              <a:rPr kumimoji="1" lang="en-US" altLang="zh-CN" dirty="0" err="1" smtClean="0"/>
              <a:t>Monitering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TPG by two-end timing + DAQ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smtClean="0"/>
              <a:t>For full RPC LB/CB System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Fast/Slow Control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System Monitoring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 smtClean="0"/>
              <a:t>Endcap</a:t>
            </a:r>
            <a:r>
              <a:rPr kumimoji="1" lang="en-US" altLang="zh-CN" dirty="0" smtClean="0"/>
              <a:t> RPC Concentration(LB/MLB)</a:t>
            </a:r>
          </a:p>
          <a:p>
            <a:pPr lvl="1"/>
            <a:r>
              <a:rPr kumimoji="1" lang="en-US" altLang="zh-CN" dirty="0" smtClean="0"/>
              <a:t>(Task in Trigger Group)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smtClean="0"/>
              <a:t>Common hardware for RPC/</a:t>
            </a:r>
            <a:r>
              <a:rPr kumimoji="1" lang="en-US" altLang="zh-CN" dirty="0" err="1" smtClean="0"/>
              <a:t>Muon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Common CMS accepted ATCA board</a:t>
            </a:r>
          </a:p>
          <a:p>
            <a:pPr lvl="1"/>
            <a:r>
              <a:rPr kumimoji="1" lang="en-US" altLang="zh-CN" dirty="0" smtClean="0"/>
              <a:t>For both Backend and Concentrator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8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9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21</a:t>
            </a:fld>
            <a:endParaRPr lang="zh-CN" altLang="en-US"/>
          </a:p>
        </p:txBody>
      </p:sp>
      <p:grpSp>
        <p:nvGrpSpPr>
          <p:cNvPr id="35" name="组 34"/>
          <p:cNvGrpSpPr/>
          <p:nvPr/>
        </p:nvGrpSpPr>
        <p:grpSpPr>
          <a:xfrm>
            <a:off x="21167" y="1524000"/>
            <a:ext cx="6307705" cy="4190178"/>
            <a:chOff x="5842092" y="1524000"/>
            <a:chExt cx="6307705" cy="4190178"/>
          </a:xfrm>
        </p:grpSpPr>
        <p:pic>
          <p:nvPicPr>
            <p:cNvPr id="7" name="Content Placeholder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684619"/>
              <a:ext cx="6053797" cy="402955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4" name="矩形 13"/>
            <p:cNvSpPr/>
            <p:nvPr/>
          </p:nvSpPr>
          <p:spPr>
            <a:xfrm>
              <a:off x="6286499" y="1524000"/>
              <a:ext cx="4974168" cy="6773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0"/>
                  </a:schemeClr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290731" y="2459579"/>
              <a:ext cx="3276696" cy="6773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0"/>
                  </a:schemeClr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  <p:cxnSp>
          <p:nvCxnSpPr>
            <p:cNvPr id="17" name="直线连接符 16"/>
            <p:cNvCxnSpPr/>
            <p:nvPr/>
          </p:nvCxnSpPr>
          <p:spPr>
            <a:xfrm>
              <a:off x="7175500" y="3238501"/>
              <a:ext cx="3429000" cy="2116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/>
            <p:cNvCxnSpPr/>
            <p:nvPr/>
          </p:nvCxnSpPr>
          <p:spPr>
            <a:xfrm>
              <a:off x="7662333" y="3788824"/>
              <a:ext cx="2988732" cy="2541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23"/>
            <p:cNvCxnSpPr/>
            <p:nvPr/>
          </p:nvCxnSpPr>
          <p:spPr>
            <a:xfrm flipV="1">
              <a:off x="7200890" y="3810000"/>
              <a:ext cx="482610" cy="422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25"/>
            <p:cNvCxnSpPr/>
            <p:nvPr/>
          </p:nvCxnSpPr>
          <p:spPr>
            <a:xfrm>
              <a:off x="7683500" y="3810000"/>
              <a:ext cx="0" cy="4656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/>
            <p:cNvCxnSpPr/>
            <p:nvPr/>
          </p:nvCxnSpPr>
          <p:spPr>
            <a:xfrm>
              <a:off x="7222057" y="3285056"/>
              <a:ext cx="0" cy="4656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/>
            <p:cNvCxnSpPr/>
            <p:nvPr/>
          </p:nvCxnSpPr>
          <p:spPr>
            <a:xfrm flipH="1">
              <a:off x="10608777" y="3217333"/>
              <a:ext cx="16890" cy="11684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10731480" y="1545167"/>
              <a:ext cx="516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FEE</a:t>
              </a:r>
              <a:r>
                <a:rPr kumimoji="1" lang="en-US" altLang="zh-CN" dirty="0" smtClean="0"/>
                <a:t> </a:t>
              </a:r>
              <a:endParaRPr kumimoji="1"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842092" y="2438412"/>
              <a:ext cx="5628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Link </a:t>
              </a:r>
            </a:p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Sys 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058380" y="3306233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</a:rPr>
                <a:t>B</a:t>
              </a:r>
              <a:r>
                <a:rPr kumimoji="1" lang="en-US" altLang="zh-CN" dirty="0" smtClean="0">
                  <a:solidFill>
                    <a:srgbClr val="FF0000"/>
                  </a:solidFill>
                </a:rPr>
                <a:t>EE</a:t>
              </a:r>
              <a:r>
                <a:rPr kumimoji="1" lang="en-US" altLang="zh-CN" dirty="0" smtClean="0"/>
                <a:t> </a:t>
              </a:r>
              <a:endParaRPr kumimoji="1" lang="zh-CN" altLang="en-US" dirty="0"/>
            </a:p>
          </p:txBody>
        </p:sp>
      </p:grpSp>
      <p:cxnSp>
        <p:nvCxnSpPr>
          <p:cNvPr id="37" name="直线箭头连接符 36"/>
          <p:cNvCxnSpPr/>
          <p:nvPr/>
        </p:nvCxnSpPr>
        <p:spPr>
          <a:xfrm flipH="1">
            <a:off x="4106333" y="2116667"/>
            <a:ext cx="2518834" cy="127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/>
          <p:cNvCxnSpPr/>
          <p:nvPr/>
        </p:nvCxnSpPr>
        <p:spPr>
          <a:xfrm flipH="1">
            <a:off x="4466167" y="2730500"/>
            <a:ext cx="2201333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/>
          <p:nvPr/>
        </p:nvCxnSpPr>
        <p:spPr>
          <a:xfrm flipH="1">
            <a:off x="2391833" y="3259667"/>
            <a:ext cx="3915835" cy="275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/>
          <p:nvPr/>
        </p:nvCxnSpPr>
        <p:spPr>
          <a:xfrm flipH="1" flipV="1">
            <a:off x="3069167" y="4106334"/>
            <a:ext cx="3302000" cy="359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>
            <a:off x="1845639" y="4301063"/>
            <a:ext cx="2988732" cy="254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326354" y="4030142"/>
            <a:ext cx="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TRG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063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7362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 smtClean="0"/>
              <a:t> IHEP Trigger/Backend Electronics Proposal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8356" y="999066"/>
            <a:ext cx="11695288" cy="2599267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altLang="zh-CN" sz="2400" dirty="0" smtClean="0"/>
              <a:t>The </a:t>
            </a:r>
            <a:r>
              <a:rPr lang="en-US" altLang="zh-CN" sz="2400" dirty="0"/>
              <a:t>RPC Back-End electronics </a:t>
            </a:r>
            <a:r>
              <a:rPr lang="en-US" altLang="zh-CN" sz="2400" dirty="0" smtClean="0"/>
              <a:t>proposal with IHEP ATCA prototype </a:t>
            </a:r>
            <a:r>
              <a:rPr lang="en-US" altLang="zh-CN" sz="2400" dirty="0"/>
              <a:t>was presented to Upgrade, Electronics and DAQ management on 20</a:t>
            </a:r>
            <a:r>
              <a:rPr lang="en-US" altLang="zh-CN" sz="2400" baseline="30000" dirty="0"/>
              <a:t>th</a:t>
            </a:r>
            <a:r>
              <a:rPr lang="en-US" altLang="zh-CN" sz="2400" dirty="0"/>
              <a:t> February 2019: </a:t>
            </a:r>
            <a:r>
              <a:rPr lang="en-US" altLang="zh-CN" sz="2400" dirty="0">
                <a:hlinkClick r:id="rId2"/>
              </a:rPr>
              <a:t>https://indico.cern.ch/event/800161/</a:t>
            </a:r>
            <a:r>
              <a:rPr lang="en-US" altLang="zh-CN" sz="2400" dirty="0"/>
              <a:t>.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The scope and schedule was approved</a:t>
            </a:r>
            <a:r>
              <a:rPr lang="en-US" altLang="zh-CN" dirty="0"/>
              <a:t>. For the boards design, </a:t>
            </a:r>
            <a:r>
              <a:rPr lang="en-US" altLang="zh-CN" dirty="0">
                <a:solidFill>
                  <a:srgbClr val="FF0000"/>
                </a:solidFill>
              </a:rPr>
              <a:t>it was suggested to re-design the system based on common Serenity platform</a:t>
            </a:r>
            <a:r>
              <a:rPr lang="en-US" altLang="zh-CN" dirty="0"/>
              <a:t> in order optimize the number of boards and the cost. </a:t>
            </a:r>
            <a:endParaRPr lang="en-US" altLang="zh-CN" dirty="0" smtClean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2020/11/9</a:t>
            </a:r>
            <a:endParaRPr kumimoji="1" lang="zh-CN" altLang="en-US"/>
          </a:p>
        </p:txBody>
      </p:sp>
      <p:pic>
        <p:nvPicPr>
          <p:cNvPr id="7" name="图片 6" descr="WechatIMG18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22" y="3889075"/>
            <a:ext cx="3919757" cy="2204864"/>
          </a:xfrm>
          <a:prstGeom prst="rect">
            <a:avLst/>
          </a:prstGeom>
        </p:spPr>
      </p:pic>
      <p:pic>
        <p:nvPicPr>
          <p:cNvPr id="9" name="内容占位符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11000" r="1089" b="9566"/>
          <a:stretch/>
        </p:blipFill>
        <p:spPr>
          <a:xfrm>
            <a:off x="869793" y="3907366"/>
            <a:ext cx="3504755" cy="2123073"/>
          </a:xfrm>
          <a:prstGeom prst="rect">
            <a:avLst/>
          </a:prstGeom>
        </p:spPr>
      </p:pic>
      <p:pic>
        <p:nvPicPr>
          <p:cNvPr id="10" name="图片 9" descr="屏幕快照 2019-05-10 08.45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00" y="3852323"/>
            <a:ext cx="2102093" cy="22110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73666" y="5990161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IHEP Two Daughter Boards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51451" y="60578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Serenity Two  Daughter cards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虚尾箭头 11"/>
          <p:cNvSpPr/>
          <p:nvPr/>
        </p:nvSpPr>
        <p:spPr>
          <a:xfrm>
            <a:off x="4444999" y="4783667"/>
            <a:ext cx="787899" cy="50579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14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8" name="幻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71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532" y="111122"/>
            <a:ext cx="10782300" cy="7990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 smtClean="0"/>
              <a:t>Hardware Development Strategy and Status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12626" y="1079472"/>
            <a:ext cx="2858211" cy="226486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20" y="1164166"/>
            <a:ext cx="9173647" cy="4991630"/>
          </a:xfrm>
        </p:spPr>
        <p:txBody>
          <a:bodyPr>
            <a:noAutofit/>
          </a:bodyPr>
          <a:lstStyle/>
          <a:p>
            <a:r>
              <a:rPr kumimoji="1" lang="en-US" altLang="zh-CN" dirty="0" smtClean="0"/>
              <a:t>So, Hardware Development been in two steps</a:t>
            </a:r>
          </a:p>
          <a:p>
            <a:pPr lvl="1"/>
            <a:r>
              <a:rPr kumimoji="1" lang="en-US" altLang="zh-CN" sz="2200" dirty="0" smtClean="0"/>
              <a:t>First </a:t>
            </a:r>
            <a:r>
              <a:rPr kumimoji="1" lang="en-US" altLang="zh-CN" sz="2200" dirty="0" err="1" smtClean="0"/>
              <a:t>uTCA</a:t>
            </a:r>
            <a:r>
              <a:rPr kumimoji="1" lang="en-US" altLang="zh-CN" sz="2200" dirty="0" smtClean="0"/>
              <a:t>/board based System development for </a:t>
            </a:r>
            <a:r>
              <a:rPr kumimoji="1" lang="en-US" altLang="zh-CN" sz="2200" dirty="0" err="1" smtClean="0"/>
              <a:t>iRPC</a:t>
            </a:r>
            <a:r>
              <a:rPr kumimoji="1" lang="en-US" altLang="zh-CN" sz="2200" dirty="0" smtClean="0"/>
              <a:t> development, testing and installation; Serenity ATCA development and production </a:t>
            </a:r>
          </a:p>
          <a:p>
            <a:pPr lvl="1"/>
            <a:r>
              <a:rPr kumimoji="1" lang="en-US" altLang="zh-CN" sz="2200" dirty="0" smtClean="0"/>
              <a:t>Then ATCA transition and commissioning in LS3 </a:t>
            </a:r>
          </a:p>
          <a:p>
            <a:r>
              <a:rPr kumimoji="1" lang="en-US" altLang="zh-CN" dirty="0" smtClean="0"/>
              <a:t>ATCA</a:t>
            </a:r>
            <a:r>
              <a:rPr kumimoji="1" lang="en-US" altLang="zh-CN" dirty="0"/>
              <a:t>/</a:t>
            </a:r>
            <a:r>
              <a:rPr kumimoji="1" lang="en-US" altLang="zh-CN" dirty="0" smtClean="0"/>
              <a:t>Serenity Status 2020</a:t>
            </a:r>
            <a:endParaRPr kumimoji="1" lang="en-US" altLang="zh-CN" dirty="0"/>
          </a:p>
          <a:p>
            <a:pPr lvl="1"/>
            <a:r>
              <a:rPr kumimoji="1" lang="en-US" altLang="zh-CN" sz="2200" dirty="0"/>
              <a:t>After communication with CERN management and Greg </a:t>
            </a:r>
            <a:r>
              <a:rPr kumimoji="1" lang="en-US" altLang="zh-CN" sz="2200" dirty="0" err="1"/>
              <a:t>Ilse</a:t>
            </a:r>
            <a:r>
              <a:rPr kumimoji="1" lang="en-US" altLang="zh-CN" sz="2200" dirty="0"/>
              <a:t> as Consortium coordinator at CERN and visit to Imperial College</a:t>
            </a:r>
          </a:p>
          <a:p>
            <a:pPr lvl="1"/>
            <a:r>
              <a:rPr kumimoji="1" lang="en-US" altLang="zh-CN" sz="2200" dirty="0"/>
              <a:t>IHEP officially accepted as  a Serenity Consortium member.</a:t>
            </a:r>
          </a:p>
          <a:p>
            <a:pPr lvl="1"/>
            <a:r>
              <a:rPr kumimoji="1" lang="en-US" altLang="zh-CN" sz="2200" dirty="0"/>
              <a:t>New Design of ATCA has started</a:t>
            </a:r>
            <a:r>
              <a:rPr kumimoji="1" lang="en-US" altLang="zh-CN" sz="2200" dirty="0" smtClean="0"/>
              <a:t>.</a:t>
            </a:r>
          </a:p>
          <a:p>
            <a:r>
              <a:rPr kumimoji="1" lang="en-US" altLang="zh-CN" dirty="0"/>
              <a:t>Micro-TCA board Status 2020</a:t>
            </a:r>
          </a:p>
          <a:p>
            <a:pPr lvl="1"/>
            <a:r>
              <a:rPr kumimoji="1" lang="en-US" altLang="zh-CN" sz="2200" dirty="0"/>
              <a:t>New design fine and joint tested at CERN </a:t>
            </a:r>
          </a:p>
          <a:p>
            <a:pPr lvl="1"/>
            <a:r>
              <a:rPr lang="en-US" altLang="zh-CN" sz="2200" dirty="0"/>
              <a:t>Production of the </a:t>
            </a:r>
            <a:r>
              <a:rPr lang="en-US" altLang="zh-CN" sz="2200" dirty="0" err="1"/>
              <a:t>MicroTCA</a:t>
            </a:r>
            <a:r>
              <a:rPr lang="en-US" altLang="zh-CN" sz="2200" dirty="0"/>
              <a:t> bards to be used for chamber commissioning and demonstrator back-end.</a:t>
            </a:r>
          </a:p>
          <a:p>
            <a:endParaRPr kumimoji="1" lang="en-US" altLang="zh-CN" sz="2600" dirty="0"/>
          </a:p>
        </p:txBody>
      </p:sp>
      <p:sp>
        <p:nvSpPr>
          <p:cNvPr id="8" name="文本框 7"/>
          <p:cNvSpPr txBox="1"/>
          <p:nvPr/>
        </p:nvSpPr>
        <p:spPr>
          <a:xfrm>
            <a:off x="9059333" y="520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</a:t>
            </a:r>
            <a:endParaRPr kumimoji="1" lang="zh-CN" altLang="en-US" dirty="0"/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10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36" y="282288"/>
            <a:ext cx="1028575" cy="668915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4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5" name="图片 14" descr="SerenityAndyRose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16" y="3428996"/>
            <a:ext cx="1490234" cy="32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7167" y="145307"/>
            <a:ext cx="9482666" cy="62837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20" dirty="0" smtClean="0"/>
              <a:t>Simulation: </a:t>
            </a:r>
            <a:r>
              <a:rPr lang="en-US" altLang="zh-CN" sz="4000" spc="-20" dirty="0" err="1" smtClean="0"/>
              <a:t>iRPC</a:t>
            </a:r>
            <a:r>
              <a:rPr lang="en-US" altLang="zh-CN" sz="4000" spc="-20" dirty="0" smtClean="0"/>
              <a:t> Data transmission problem  </a:t>
            </a:r>
            <a:endParaRPr sz="4000" spc="-85" dirty="0"/>
          </a:p>
        </p:txBody>
      </p:sp>
      <p:sp>
        <p:nvSpPr>
          <p:cNvPr id="17" name="object 17"/>
          <p:cNvSpPr txBox="1"/>
          <p:nvPr/>
        </p:nvSpPr>
        <p:spPr>
          <a:xfrm>
            <a:off x="92224" y="1199049"/>
            <a:ext cx="12099776" cy="19525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Simulation shows </a:t>
            </a:r>
            <a:r>
              <a:rPr lang="en-US" altLang="zh-CN" sz="2400" dirty="0" smtClean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Too low E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fficiency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with </a:t>
            </a:r>
            <a:r>
              <a:rPr lang="en-US" altLang="zh-CN" sz="24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Rising + Falling edge data of hits</a:t>
            </a:r>
            <a:r>
              <a:rPr lang="en-US" altLang="zh-CN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- </a:t>
            </a:r>
            <a:r>
              <a:rPr lang="en-US" altLang="zh-CN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64bit/channel </a:t>
            </a:r>
            <a:r>
              <a:rPr lang="en-US" altLang="zh-CN" sz="2400" dirty="0">
                <a:solidFill>
                  <a:srgbClr val="FF0000"/>
                </a:solidFill>
                <a:cs typeface="Arial" panose="020B0604020202020204" pitchFamily="34" charset="0"/>
              </a:rPr>
              <a:t>case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</a:pPr>
            <a:r>
              <a:rPr kumimoji="0" lang="en-US" altLang="zh-CN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Tx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Latency Window </a:t>
            </a:r>
            <a:r>
              <a:rPr lang="en-US" altLang="zh-CN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dirty="0" err="1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TxLW</a:t>
            </a:r>
            <a:r>
              <a:rPr lang="en-US" altLang="zh-CN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US" altLang="zh-CN" dirty="0" smtClean="0">
                <a:solidFill>
                  <a:prstClr val="black"/>
                </a:solidFill>
                <a:cs typeface="Arial" panose="020B0604020202020204" pitchFamily="34" charset="0"/>
              </a:rPr>
              <a:t>: variable </a:t>
            </a:r>
            <a:r>
              <a:rPr lang="en-US" altLang="zh-CN" dirty="0">
                <a:solidFill>
                  <a:prstClr val="black"/>
                </a:solidFill>
                <a:cs typeface="Arial" panose="020B0604020202020204" pitchFamily="34" charset="0"/>
              </a:rPr>
              <a:t>time needed to transfer 1 BX’s data according to size of </a:t>
            </a:r>
            <a:r>
              <a:rPr lang="en-US" altLang="zh-CN" dirty="0" smtClean="0">
                <a:solidFill>
                  <a:prstClr val="black"/>
                </a:solidFill>
                <a:cs typeface="Arial" panose="020B0604020202020204" pitchFamily="34" charset="0"/>
              </a:rPr>
              <a:t>information and </a:t>
            </a:r>
            <a:r>
              <a:rPr lang="en-US" altLang="zh-CN" dirty="0" err="1">
                <a:solidFill>
                  <a:prstClr val="black"/>
                </a:solidFill>
                <a:cs typeface="Arial" panose="020B0604020202020204" pitchFamily="34" charset="0"/>
              </a:rPr>
              <a:t>TxLW</a:t>
            </a:r>
            <a:r>
              <a:rPr lang="en-US" altLang="zh-CN" dirty="0" smtClean="0">
                <a:solidFill>
                  <a:prstClr val="black"/>
                </a:solidFill>
                <a:cs typeface="Arial" panose="020B0604020202020204" pitchFamily="34" charset="0"/>
              </a:rPr>
              <a:t> settings.</a:t>
            </a:r>
          </a:p>
          <a:p>
            <a:pPr marL="755650" lvl="1" indent="-285750">
              <a:spcBef>
                <a:spcPts val="309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altLang="zh-CN" dirty="0" err="1">
                <a:solidFill>
                  <a:prstClr val="black"/>
                </a:solidFill>
                <a:cs typeface="Arial" panose="020B0604020202020204" pitchFamily="34" charset="0"/>
              </a:rPr>
              <a:t>TxLW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settings(BX): 5, 8, 16, 32, 48, 64</a:t>
            </a:r>
            <a:r>
              <a:rPr kumimoji="0" lang="en-US" altLang="zh-CN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755650" lvl="1" indent="-285750">
              <a:spcBef>
                <a:spcPts val="309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Average hit rate(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Hz/cm^2):600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, 800, 1000, 1200, 1500, 1800, 2000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kumimoji="0" lang="en-US" altLang="zh-CN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ncluding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burst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;  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</a:t>
            </a:r>
            <a:r>
              <a:rPr kumimoji="0" lang="en-US" altLang="zh-CN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ean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cluster size: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2.35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;    Surface of half chamber :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6600cm^2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(1 fiber)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4294967295"/>
          </p:nvPr>
        </p:nvSpPr>
        <p:spPr>
          <a:xfrm>
            <a:off x="5127297" y="6585733"/>
            <a:ext cx="2084704" cy="21929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2020/11/9</a:t>
            </a:r>
            <a:endParaRPr kumimoji="0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39847" y="3087940"/>
            <a:ext cx="60521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data rate of 1 fiber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Rate(safety factor 3)*surface of half chamber*cluster size*</a:t>
            </a: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1strip information(128bit)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or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1289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Hz/cm^2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,data rate = 1289*6600*2.35*128 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thus data rate is 2.56 Gb/s(equal to GBT data bandwidth)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When rate is lower than 1289 Hz/cm^2,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larger window leads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to increased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efficiency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hen rate is higher than 1289Hz/cm^2,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GBT data bandwidth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becomes the bottleneck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rather than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tx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window sizes.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10389" r="7897"/>
          <a:stretch/>
        </p:blipFill>
        <p:spPr>
          <a:xfrm>
            <a:off x="610851" y="3087647"/>
            <a:ext cx="5558798" cy="3172981"/>
          </a:xfrm>
          <a:prstGeom prst="rect">
            <a:avLst/>
          </a:prstGeom>
        </p:spPr>
      </p:pic>
      <p:sp>
        <p:nvSpPr>
          <p:cNvPr id="12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13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26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45307"/>
            <a:ext cx="9546167" cy="62837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20" dirty="0" smtClean="0"/>
              <a:t>Suggestion for one </a:t>
            </a:r>
            <a:r>
              <a:rPr lang="en-US" altLang="zh-CN" sz="4000" spc="-20" dirty="0"/>
              <a:t>Edge (Rising) transmission</a:t>
            </a:r>
            <a:endParaRPr sz="4000" spc="-85" dirty="0"/>
          </a:p>
        </p:txBody>
      </p:sp>
      <p:sp>
        <p:nvSpPr>
          <p:cNvPr id="17" name="object 17"/>
          <p:cNvSpPr txBox="1"/>
          <p:nvPr/>
        </p:nvSpPr>
        <p:spPr>
          <a:xfrm>
            <a:off x="92224" y="1220216"/>
            <a:ext cx="11522468" cy="179408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fficiency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with different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tx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latency window sizes -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32bit/channel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case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000" dirty="0" err="1">
                <a:solidFill>
                  <a:prstClr val="black"/>
                </a:solidFill>
                <a:cs typeface="Arial" panose="020B0604020202020204" pitchFamily="34" charset="0"/>
              </a:rPr>
              <a:t>TxLW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settings(BX): 5, 8, 16, 32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Average hit rate( Hz/cm^2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rPr>
              <a:t> ,</a:t>
            </a:r>
            <a:r>
              <a:rPr kumimoji="0" lang="en-US" altLang="zh-CN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rPr>
              <a:t>safety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rPr>
              <a:t>factor </a:t>
            </a:r>
            <a:r>
              <a:rPr kumimoji="0" lang="en-US" altLang="zh-CN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):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600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, 800, 1000, 1200, 1500, 1800, 2000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ncluding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burst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;   Mean cluster size: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2.35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;    Surface of half chamber :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6600cm^2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rPr>
              <a:t> (1 fiber)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000" dirty="0">
                <a:ea typeface="宋体" panose="02010600030101010101" pitchFamily="2" charset="-122"/>
              </a:rPr>
              <a:t>S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</a:rPr>
              <a:t>ize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</a:rPr>
              <a:t>of the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</a:rPr>
              <a:t>information/channel : 32bit  (only</a:t>
            </a:r>
            <a:r>
              <a:rPr kumimoji="0" lang="en-US" altLang="zh-CN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</a:rPr>
              <a:t> rising edge  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4294967295"/>
          </p:nvPr>
        </p:nvSpPr>
        <p:spPr>
          <a:xfrm>
            <a:off x="174297" y="6479900"/>
            <a:ext cx="2084704" cy="21929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2020/11/9</a:t>
            </a:r>
            <a:endParaRPr kumimoji="0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67673" y="3191209"/>
            <a:ext cx="582432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For maximum rate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2000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Hz/cm^2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,data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       = 2000</a:t>
            </a:r>
            <a:r>
              <a:rPr kumimoji="0" lang="en-US" altLang="zh-CN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rate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*6600</a:t>
            </a:r>
            <a:r>
              <a:rPr kumimoji="0" lang="en-US" altLang="zh-CN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surface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* 2.35</a:t>
            </a:r>
            <a:r>
              <a:rPr kumimoji="0" lang="en-US" altLang="zh-CN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cluster size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*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64 </a:t>
            </a:r>
            <a:r>
              <a:rPr lang="en-US" altLang="zh-CN" baseline="-25000" dirty="0" smtClean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1 strip </a:t>
            </a:r>
            <a:r>
              <a:rPr kumimoji="0" lang="en-US" altLang="zh-CN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info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thus data rate is 1.99 Gb/s(smaller than GBT data bandwidth)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A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larger window leads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to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increased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efficiency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100 % efficiency is measured with a </a:t>
            </a:r>
            <a:r>
              <a:rPr kumimoji="0" lang="en-US" altLang="zh-CN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tx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window setting of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32BX in</a:t>
            </a:r>
            <a:r>
              <a:rPr kumimoji="0" lang="en-US" altLang="zh-CN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our simulation.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63389" y="5453366"/>
            <a:ext cx="10891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proper transmission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method including </a:t>
            </a:r>
            <a:r>
              <a:rPr lang="en-US" altLang="zh-CN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TxLW</a:t>
            </a:r>
            <a:r>
              <a:rPr lang="en-US" altLang="zh-CN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and info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size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between FEE and BEE  should be well discussed!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8843" r="7015" b="3538"/>
          <a:stretch/>
        </p:blipFill>
        <p:spPr>
          <a:xfrm>
            <a:off x="577203" y="2933759"/>
            <a:ext cx="5738327" cy="3172088"/>
          </a:xfrm>
          <a:prstGeom prst="rect">
            <a:avLst/>
          </a:prstGeom>
        </p:spPr>
      </p:pic>
      <p:sp>
        <p:nvSpPr>
          <p:cNvPr id="13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15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5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337440" y="904577"/>
            <a:ext cx="1865869" cy="304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9362" y="146399"/>
            <a:ext cx="9608710" cy="8146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76577" y="145307"/>
            <a:ext cx="59861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pc="-20" dirty="0" err="1"/>
              <a:t>i</a:t>
            </a:r>
            <a:r>
              <a:rPr lang="en-US" altLang="zh-CN" spc="-20" dirty="0" err="1" smtClean="0"/>
              <a:t>RPC</a:t>
            </a:r>
            <a:r>
              <a:rPr lang="en-US" altLang="zh-CN" spc="-20" dirty="0" smtClean="0"/>
              <a:t>  data source</a:t>
            </a:r>
            <a:endParaRPr spc="-8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7"/>
              <p:cNvSpPr txBox="1"/>
              <p:nvPr/>
            </p:nvSpPr>
            <p:spPr>
              <a:xfrm>
                <a:off x="91426" y="923290"/>
                <a:ext cx="10132074" cy="6446892"/>
              </a:xfrm>
              <a:prstGeom prst="rect">
                <a:avLst/>
              </a:prstGeom>
            </p:spPr>
            <p:txBody>
              <a:bodyPr vert="horz" wrap="square" lIns="0" tIns="39369" rIns="0" bIns="0" rtlCol="0">
                <a:spAutoFit/>
              </a:bodyPr>
              <a:lstStyle/>
              <a:p>
                <a:pPr marL="241300" indent="-228600">
                  <a:lnSpc>
                    <a:spcPct val="100000"/>
                  </a:lnSpc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iRPC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data source generation</a:t>
                </a:r>
              </a:p>
              <a:p>
                <a:pPr marL="698500" lvl="1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Parameters setting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RE3/1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iRPC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Chamber and strips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one 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RE3/1 chamber,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=153cm,=309cm,covers 20°</a:t>
                </a:r>
              </a:p>
              <a:p>
                <a:pPr marL="1384300" lvl="3">
                  <a:spcBef>
                    <a:spcPts val="309"/>
                  </a:spcBef>
                  <a:tabLst>
                    <a:tab pos="241300" algn="l"/>
                  </a:tabLst>
                </a:pPr>
                <a:r>
                  <a:rPr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contains 96 strips</a:t>
                </a:r>
                <a:r>
                  <a:rPr lang="zh-CN" alt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read out by 2 links.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one strip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156cm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0.4cm</a:t>
                </a:r>
              </a:p>
              <a:p>
                <a:pPr marL="1384300" lvl="3">
                  <a:spcBef>
                    <a:spcPts val="309"/>
                  </a:spcBef>
                  <a:tabLst>
                    <a:tab pos="241300" algn="l"/>
                  </a:tabLst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pitch about 0.55cm at low radius(1.1cm at high radius).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98500" lvl="1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Data generation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Random </a:t>
                </a:r>
                <a:r>
                  <a:rPr lang="en-US" altLang="zh-CN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hit point(r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000" spc="-1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φ) in a chamber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generates 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hit point along</a:t>
                </a:r>
                <a:r>
                  <a:rPr lang="en-US" spc="-4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strip.  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φ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generates </a:t>
                </a:r>
                <a:r>
                  <a:rPr lang="en-US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the strip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number.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mear of </a:t>
                </a:r>
                <a:r>
                  <a:rPr lang="en-US" altLang="zh-CN" sz="2000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φ direction :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generates </a:t>
                </a:r>
                <a:r>
                  <a:rPr lang="en-US" altLang="zh-CN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a consecutive set of </a:t>
                </a: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strips as a cluster.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z="20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altLang="zh-CN" sz="2000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luster size </a:t>
                </a: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1-8,mean is 2.35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z="20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zh-CN" sz="2000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umber of clusters </a:t>
                </a: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1(75% probability),2(25% probability</a:t>
                </a:r>
                <a:r>
                  <a:rPr lang="zh-CN" altLang="en-US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lang="en-US" altLang="zh-CN" spc="-5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keep the cluster size as 1)</a:t>
                </a:r>
              </a:p>
              <a:p>
                <a:pPr marL="1155700" lvl="2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endParaRPr lang="en-US" altLang="zh-CN" spc="-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12900" lvl="3" indent="-228600">
                  <a:spcBef>
                    <a:spcPts val="309"/>
                  </a:spcBef>
                  <a:buFont typeface="Arial"/>
                  <a:buChar char="•"/>
                  <a:tabLst>
                    <a:tab pos="241300" algn="l"/>
                  </a:tabLst>
                </a:pPr>
                <a:endParaRPr spc="-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6" y="923290"/>
                <a:ext cx="10132074" cy="6446892"/>
              </a:xfrm>
              <a:prstGeom prst="rect">
                <a:avLst/>
              </a:prstGeom>
              <a:blipFill rotWithShape="1">
                <a:blip r:embed="rId6"/>
                <a:stretch>
                  <a:fillRect l="-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/>
          <p:cNvCxnSpPr/>
          <p:nvPr/>
        </p:nvCxnSpPr>
        <p:spPr>
          <a:xfrm>
            <a:off x="9048917" y="3506437"/>
            <a:ext cx="27432" cy="758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9479170" y="3499967"/>
            <a:ext cx="27432" cy="758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265999" y="4159935"/>
            <a:ext cx="104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Link1.dat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309362" y="4163236"/>
            <a:ext cx="104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Link2.dat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085047" y="1409198"/>
            <a:ext cx="16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iRPC</a:t>
            </a:r>
            <a:r>
              <a:rPr lang="en-US" altLang="zh-CN" dirty="0" smtClean="0"/>
              <a:t> chamber</a:t>
            </a:r>
            <a:endParaRPr lang="zh-CN" altLang="en-US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5890746" y="6039670"/>
            <a:ext cx="3520810" cy="24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890746" y="5837020"/>
            <a:ext cx="3520810" cy="10795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5890746" y="5615047"/>
            <a:ext cx="3520810" cy="20213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5890746" y="5408687"/>
            <a:ext cx="3520810" cy="27931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5890746" y="5408687"/>
            <a:ext cx="3520810" cy="279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6783252" y="4747842"/>
            <a:ext cx="98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hit point</a:t>
            </a:r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9105872" y="5538772"/>
            <a:ext cx="233079" cy="3698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7587028" y="5096009"/>
            <a:ext cx="1614022" cy="75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8498915" y="500228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φ smear</a:t>
            </a:r>
            <a:endParaRPr lang="zh-CN" altLang="en-US" dirty="0"/>
          </a:p>
        </p:txBody>
      </p:sp>
      <p:sp>
        <p:nvSpPr>
          <p:cNvPr id="54" name="右弧形箭头 53"/>
          <p:cNvSpPr/>
          <p:nvPr/>
        </p:nvSpPr>
        <p:spPr>
          <a:xfrm flipV="1">
            <a:off x="9439358" y="5445845"/>
            <a:ext cx="274320" cy="4431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左大括号 54"/>
          <p:cNvSpPr/>
          <p:nvPr/>
        </p:nvSpPr>
        <p:spPr>
          <a:xfrm>
            <a:off x="5806540" y="5789600"/>
            <a:ext cx="72605" cy="1962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4537812" y="5577612"/>
            <a:ext cx="135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 cluster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2 fired strips</a:t>
            </a:r>
            <a:endParaRPr lang="zh-CN" altLang="en-US" dirty="0"/>
          </a:p>
        </p:txBody>
      </p:sp>
      <p:sp>
        <p:nvSpPr>
          <p:cNvPr id="59" name="object 6"/>
          <p:cNvSpPr/>
          <p:nvPr/>
        </p:nvSpPr>
        <p:spPr>
          <a:xfrm>
            <a:off x="5997583" y="3470610"/>
            <a:ext cx="2705932" cy="1131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右大括号 59"/>
          <p:cNvSpPr/>
          <p:nvPr/>
        </p:nvSpPr>
        <p:spPr>
          <a:xfrm>
            <a:off x="7690104" y="3946241"/>
            <a:ext cx="219456" cy="39836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7909560" y="3958197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</a:t>
            </a:r>
            <a:endParaRPr lang="zh-CN" altLang="en-US" dirty="0"/>
          </a:p>
        </p:txBody>
      </p:sp>
      <p:sp>
        <p:nvSpPr>
          <p:cNvPr id="62" name="文本框 61"/>
          <p:cNvSpPr txBox="1"/>
          <p:nvPr/>
        </p:nvSpPr>
        <p:spPr>
          <a:xfrm>
            <a:off x="7899169" y="1278537"/>
            <a:ext cx="56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HR</a:t>
            </a:r>
            <a:endParaRPr lang="zh-CN" altLang="en-US" dirty="0"/>
          </a:p>
        </p:txBody>
      </p:sp>
      <p:sp>
        <p:nvSpPr>
          <p:cNvPr id="63" name="文本框 62"/>
          <p:cNvSpPr txBox="1"/>
          <p:nvPr/>
        </p:nvSpPr>
        <p:spPr>
          <a:xfrm>
            <a:off x="7982886" y="3223799"/>
            <a:ext cx="56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LR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33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35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3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6" name="幻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8808" r="6815" b="-1414"/>
          <a:stretch/>
        </p:blipFill>
        <p:spPr>
          <a:xfrm>
            <a:off x="9798454" y="4783691"/>
            <a:ext cx="2389867" cy="1586068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9334482" y="783172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See </a:t>
            </a:r>
            <a:r>
              <a:rPr kumimoji="1" lang="en-US" altLang="zh-CN" sz="2400" dirty="0" err="1" smtClean="0"/>
              <a:t>Hanjun</a:t>
            </a:r>
            <a:r>
              <a:rPr kumimoji="1" lang="en-US" altLang="zh-CN" sz="2400" dirty="0" smtClean="0"/>
              <a:t> Kou’s Talk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1277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6485" y="5749"/>
            <a:ext cx="9809586" cy="94278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5016" y="198223"/>
            <a:ext cx="100266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15" dirty="0" smtClean="0"/>
              <a:t>FEE </a:t>
            </a:r>
            <a:r>
              <a:rPr sz="4000" spc="15" dirty="0" smtClean="0"/>
              <a:t> </a:t>
            </a:r>
            <a:r>
              <a:rPr lang="en-US" altLang="zh-CN" sz="4000" spc="15" dirty="0"/>
              <a:t>software</a:t>
            </a:r>
            <a:r>
              <a:rPr lang="en-US" altLang="zh-CN" sz="4000" spc="15" dirty="0" smtClean="0"/>
              <a:t> </a:t>
            </a:r>
            <a:r>
              <a:rPr lang="en-US" sz="4000" spc="-15" dirty="0" smtClean="0"/>
              <a:t>algorithm</a:t>
            </a:r>
            <a:endParaRPr sz="4000" spc="-15" dirty="0"/>
          </a:p>
        </p:txBody>
      </p:sp>
      <p:sp>
        <p:nvSpPr>
          <p:cNvPr id="6" name="object 6"/>
          <p:cNvSpPr txBox="1"/>
          <p:nvPr/>
        </p:nvSpPr>
        <p:spPr>
          <a:xfrm>
            <a:off x="87198" y="1079292"/>
            <a:ext cx="8062524" cy="774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F</a:t>
            </a:r>
            <a:r>
              <a:rPr lang="en-US" altLang="zh-CN" sz="2400" spc="-5" dirty="0" smtClean="0">
                <a:latin typeface="Arial"/>
                <a:cs typeface="Arial"/>
              </a:rPr>
              <a:t>rontend board</a:t>
            </a: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lang="en-US" altLang="zh-CN" sz="2400" spc="-5" dirty="0">
                <a:latin typeface="Arial"/>
                <a:cs typeface="Arial"/>
              </a:rPr>
              <a:t>e</a:t>
            </a:r>
            <a:r>
              <a:rPr lang="en-US" sz="2400" spc="-5" dirty="0" smtClean="0">
                <a:latin typeface="Arial"/>
                <a:cs typeface="Arial"/>
              </a:rPr>
              <a:t>mulato</a:t>
            </a:r>
            <a:r>
              <a:rPr lang="en-US" altLang="zh-CN" sz="2400" spc="-5" dirty="0" smtClean="0">
                <a:latin typeface="Arial"/>
                <a:cs typeface="Arial"/>
              </a:rPr>
              <a:t>r</a:t>
            </a:r>
          </a:p>
          <a:p>
            <a:pPr marL="698500" lvl="1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2400" spc="-5" dirty="0">
                <a:latin typeface="Arial"/>
                <a:cs typeface="Arial"/>
              </a:rPr>
              <a:t>H</a:t>
            </a:r>
            <a:r>
              <a:rPr lang="en-US" altLang="zh-CN" sz="2400" spc="-5" dirty="0" smtClean="0">
                <a:latin typeface="Arial"/>
                <a:cs typeface="Arial"/>
              </a:rPr>
              <a:t>it position </a:t>
            </a: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2000" i="1" spc="-5" dirty="0" smtClean="0">
                <a:latin typeface="Arial"/>
                <a:cs typeface="Arial"/>
              </a:rPr>
              <a:t>r</a:t>
            </a:r>
            <a:r>
              <a:rPr lang="en-US" altLang="zh-CN" sz="2000" spc="-5" dirty="0" smtClean="0">
                <a:latin typeface="Arial"/>
                <a:cs typeface="Arial"/>
              </a:rPr>
              <a:t> </a:t>
            </a:r>
            <a:r>
              <a:rPr lang="en-US" altLang="zh-CN" sz="2000" spc="-5" dirty="0">
                <a:latin typeface="Arial"/>
                <a:cs typeface="Arial"/>
              </a:rPr>
              <a:t>is calculated by the time difference of signals from both </a:t>
            </a:r>
            <a:r>
              <a:rPr lang="en-US" altLang="zh-CN" sz="2000" spc="-5" dirty="0" smtClean="0">
                <a:latin typeface="Arial"/>
                <a:cs typeface="Arial"/>
              </a:rPr>
              <a:t>sides.</a:t>
            </a:r>
            <a:endParaRPr lang="en-US" altLang="zh-CN" sz="2000" dirty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2400" spc="-5" dirty="0" smtClean="0">
                <a:latin typeface="Arial"/>
                <a:cs typeface="Arial"/>
              </a:rPr>
              <a:t>Data format</a:t>
            </a:r>
          </a:p>
          <a:p>
            <a:pPr marL="698500" lvl="1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endParaRPr lang="en-US" altLang="zh-CN" sz="2400" spc="-5" dirty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>
                <a:latin typeface="Arial"/>
                <a:cs typeface="Arial"/>
              </a:rPr>
              <a:t>Edge: Rising/Falling edge of the signal </a:t>
            </a:r>
            <a:endParaRPr lang="en-US" altLang="zh-CN" spc="-5" dirty="0" smtClean="0">
              <a:latin typeface="Arial"/>
              <a:cs typeface="Arial"/>
            </a:endParaRP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 err="1" smtClean="0">
                <a:latin typeface="Arial"/>
                <a:cs typeface="Arial"/>
              </a:rPr>
              <a:t>Asic</a:t>
            </a:r>
            <a:r>
              <a:rPr lang="en-US" altLang="zh-CN" spc="-5" dirty="0">
                <a:latin typeface="Arial"/>
                <a:cs typeface="Arial"/>
              </a:rPr>
              <a:t>: Totally 3 TDCs on FEB </a:t>
            </a:r>
            <a:endParaRPr lang="en-US" altLang="zh-CN" spc="-5" dirty="0" smtClean="0">
              <a:latin typeface="Arial"/>
              <a:cs typeface="Arial"/>
            </a:endParaRP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 smtClean="0">
                <a:latin typeface="Arial"/>
                <a:cs typeface="Arial"/>
              </a:rPr>
              <a:t>Channel</a:t>
            </a:r>
            <a:r>
              <a:rPr lang="en-US" altLang="zh-CN" spc="-5" dirty="0">
                <a:latin typeface="Arial"/>
                <a:cs typeface="Arial"/>
              </a:rPr>
              <a:t>: 32 channels for each TDC </a:t>
            </a:r>
            <a:endParaRPr lang="en-US" altLang="zh-CN" spc="-5" dirty="0" smtClean="0">
              <a:latin typeface="Arial"/>
              <a:cs typeface="Arial"/>
            </a:endParaRP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 smtClean="0">
                <a:latin typeface="Arial"/>
                <a:cs typeface="Arial"/>
              </a:rPr>
              <a:t>Coarse</a:t>
            </a:r>
            <a:r>
              <a:rPr lang="en-US" altLang="zh-CN" spc="-5" dirty="0">
                <a:latin typeface="Arial"/>
                <a:cs typeface="Arial"/>
              </a:rPr>
              <a:t>: Coarse time, </a:t>
            </a:r>
            <a:r>
              <a:rPr lang="en-US" altLang="zh-CN" spc="-5" dirty="0" smtClean="0">
                <a:latin typeface="Arial"/>
                <a:cs typeface="Arial"/>
              </a:rPr>
              <a:t>combine BCN(Preserved)and </a:t>
            </a:r>
            <a:r>
              <a:rPr lang="en-US" altLang="zh-CN" spc="-5" dirty="0">
                <a:latin typeface="Arial"/>
                <a:cs typeface="Arial"/>
              </a:rPr>
              <a:t>t1, t2 </a:t>
            </a:r>
            <a:endParaRPr lang="en-US" altLang="zh-CN" spc="-5" dirty="0" smtClean="0">
              <a:latin typeface="Arial"/>
              <a:cs typeface="Arial"/>
            </a:endParaRP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 smtClean="0">
                <a:latin typeface="Arial"/>
                <a:cs typeface="Arial"/>
              </a:rPr>
              <a:t>Fine</a:t>
            </a:r>
            <a:r>
              <a:rPr lang="en-US" altLang="zh-CN" spc="-5" dirty="0">
                <a:latin typeface="Arial"/>
                <a:cs typeface="Arial"/>
              </a:rPr>
              <a:t>: Fine time, responsible to the precision, 2.5ns/256≈10ps</a:t>
            </a:r>
          </a:p>
          <a:p>
            <a:pPr marL="698500" lvl="1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2400" spc="-5" dirty="0" smtClean="0">
                <a:latin typeface="Arial"/>
                <a:cs typeface="Arial"/>
              </a:rPr>
              <a:t>Digitization</a:t>
            </a:r>
          </a:p>
          <a:p>
            <a:pPr marL="1155700" lvl="2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pc="-5" dirty="0" smtClean="0">
                <a:latin typeface="Arial"/>
                <a:cs typeface="Arial"/>
              </a:rPr>
              <a:t>For each fired </a:t>
            </a:r>
            <a:r>
              <a:rPr lang="en-US" altLang="zh-CN" spc="-5" dirty="0">
                <a:latin typeface="Arial"/>
                <a:cs typeface="Arial"/>
              </a:rPr>
              <a:t>strip, </a:t>
            </a:r>
            <a:r>
              <a:rPr lang="en-US" altLang="zh-CN" spc="-5" dirty="0" smtClean="0">
                <a:latin typeface="Arial"/>
                <a:cs typeface="Arial"/>
              </a:rPr>
              <a:t>there are always 4  </a:t>
            </a:r>
            <a:r>
              <a:rPr lang="en-US" altLang="zh-CN" spc="-5" dirty="0">
                <a:latin typeface="Arial"/>
                <a:cs typeface="Arial"/>
              </a:rPr>
              <a:t>constraint 32-bits data constructed.</a:t>
            </a:r>
          </a:p>
          <a:p>
            <a:pPr marL="1612900" lvl="3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1600" spc="-5" dirty="0" smtClean="0">
                <a:latin typeface="Arial"/>
                <a:cs typeface="Arial"/>
              </a:rPr>
              <a:t>Channel-</a:t>
            </a:r>
            <a:r>
              <a:rPr lang="en-US" altLang="zh-CN" sz="1600" spc="-5" dirty="0" smtClean="0">
                <a:solidFill>
                  <a:srgbClr val="00B050"/>
                </a:solidFill>
                <a:latin typeface="Arial"/>
                <a:cs typeface="Arial"/>
              </a:rPr>
              <a:t>LR</a:t>
            </a:r>
            <a:r>
              <a:rPr lang="en-US" altLang="zh-CN" sz="1600" spc="-5" dirty="0" smtClean="0">
                <a:latin typeface="Arial"/>
                <a:cs typeface="Arial"/>
              </a:rPr>
              <a:t> </a:t>
            </a:r>
            <a:r>
              <a:rPr lang="en-US" altLang="zh-CN" sz="1600" spc="-5" dirty="0">
                <a:solidFill>
                  <a:srgbClr val="C00000"/>
                </a:solidFill>
                <a:latin typeface="Arial"/>
                <a:cs typeface="Arial"/>
              </a:rPr>
              <a:t>Rising </a:t>
            </a:r>
            <a:r>
              <a:rPr lang="en-US" altLang="zh-CN" sz="1600" spc="-5" dirty="0" smtClean="0">
                <a:solidFill>
                  <a:srgbClr val="C00000"/>
                </a:solidFill>
                <a:latin typeface="Arial"/>
                <a:cs typeface="Arial"/>
              </a:rPr>
              <a:t>Edge </a:t>
            </a:r>
            <a:r>
              <a:rPr lang="en-US" altLang="zh-CN" sz="1600" spc="-5" dirty="0" smtClean="0">
                <a:latin typeface="Arial"/>
                <a:cs typeface="Arial"/>
              </a:rPr>
              <a:t>+ Channel-</a:t>
            </a:r>
            <a:r>
              <a:rPr lang="en-US" altLang="zh-CN" sz="1600" spc="-5" dirty="0" smtClean="0">
                <a:solidFill>
                  <a:srgbClr val="00B050"/>
                </a:solidFill>
                <a:latin typeface="Arial"/>
                <a:cs typeface="Arial"/>
              </a:rPr>
              <a:t>LR</a:t>
            </a:r>
            <a:r>
              <a:rPr lang="en-US" altLang="zh-CN" sz="1600" spc="-5" dirty="0" smtClean="0">
                <a:latin typeface="Arial"/>
                <a:cs typeface="Arial"/>
              </a:rPr>
              <a:t> </a:t>
            </a:r>
            <a:r>
              <a:rPr lang="en-US" altLang="zh-CN" sz="1600" spc="-5" dirty="0">
                <a:solidFill>
                  <a:srgbClr val="C00000"/>
                </a:solidFill>
                <a:latin typeface="Arial"/>
                <a:cs typeface="Arial"/>
              </a:rPr>
              <a:t>Falling </a:t>
            </a:r>
            <a:r>
              <a:rPr lang="en-US" altLang="zh-CN" sz="1600" spc="-5" dirty="0" smtClean="0">
                <a:solidFill>
                  <a:srgbClr val="C00000"/>
                </a:solidFill>
                <a:latin typeface="Arial"/>
                <a:cs typeface="Arial"/>
              </a:rPr>
              <a:t>Edge </a:t>
            </a:r>
          </a:p>
          <a:p>
            <a:pPr marL="1612900" lvl="3" indent="-228600">
              <a:spcBef>
                <a:spcPts val="100"/>
              </a:spcBef>
              <a:buFontTx/>
              <a:buChar char="•"/>
              <a:tabLst>
                <a:tab pos="241300" algn="l"/>
              </a:tabLst>
            </a:pPr>
            <a:r>
              <a:rPr lang="en-US" altLang="zh-CN" sz="1600" spc="-5" dirty="0" smtClean="0">
                <a:latin typeface="Arial"/>
                <a:cs typeface="Arial"/>
              </a:rPr>
              <a:t>Channel-</a:t>
            </a:r>
            <a:r>
              <a:rPr lang="en-US" altLang="zh-CN" sz="1600" spc="-5" dirty="0" smtClean="0">
                <a:solidFill>
                  <a:srgbClr val="00B050"/>
                </a:solidFill>
                <a:latin typeface="Arial"/>
                <a:cs typeface="Arial"/>
              </a:rPr>
              <a:t>HR</a:t>
            </a:r>
            <a:r>
              <a:rPr lang="en-US" altLang="zh-CN" sz="1600" spc="-5" dirty="0" smtClean="0">
                <a:latin typeface="Arial"/>
                <a:cs typeface="Arial"/>
              </a:rPr>
              <a:t> </a:t>
            </a:r>
            <a:r>
              <a:rPr lang="en-US" altLang="zh-CN" sz="1600" spc="-5" dirty="0">
                <a:solidFill>
                  <a:srgbClr val="C00000"/>
                </a:solidFill>
                <a:latin typeface="Arial"/>
                <a:cs typeface="Arial"/>
              </a:rPr>
              <a:t>Rising </a:t>
            </a:r>
            <a:r>
              <a:rPr lang="en-US" altLang="zh-CN" sz="1600" spc="-5" dirty="0" smtClean="0">
                <a:solidFill>
                  <a:srgbClr val="C00000"/>
                </a:solidFill>
                <a:latin typeface="Arial"/>
                <a:cs typeface="Arial"/>
              </a:rPr>
              <a:t>Edge  </a:t>
            </a:r>
            <a:r>
              <a:rPr lang="en-US" altLang="zh-CN" sz="1600" spc="-5" dirty="0" smtClean="0">
                <a:latin typeface="Arial"/>
                <a:cs typeface="Arial"/>
              </a:rPr>
              <a:t>+ Channel-</a:t>
            </a:r>
            <a:r>
              <a:rPr lang="en-US" altLang="zh-CN" sz="1600" spc="-5" dirty="0" smtClean="0">
                <a:solidFill>
                  <a:srgbClr val="00B050"/>
                </a:solidFill>
                <a:latin typeface="Arial"/>
                <a:cs typeface="Arial"/>
              </a:rPr>
              <a:t>HR</a:t>
            </a:r>
            <a:r>
              <a:rPr lang="en-US" altLang="zh-CN" sz="1600" spc="-5" dirty="0" smtClean="0">
                <a:latin typeface="Arial"/>
                <a:cs typeface="Arial"/>
              </a:rPr>
              <a:t> </a:t>
            </a:r>
            <a:r>
              <a:rPr lang="en-US" altLang="zh-CN" sz="1600" spc="-5" dirty="0">
                <a:solidFill>
                  <a:srgbClr val="C00000"/>
                </a:solidFill>
                <a:latin typeface="Arial"/>
                <a:cs typeface="Arial"/>
              </a:rPr>
              <a:t>Falling Edge</a:t>
            </a:r>
          </a:p>
          <a:p>
            <a:pPr marL="469900" lvl="1">
              <a:spcBef>
                <a:spcPts val="100"/>
              </a:spcBef>
              <a:tabLst>
                <a:tab pos="241300" algn="l"/>
              </a:tabLst>
            </a:pPr>
            <a:endParaRPr lang="en-US" altLang="zh-CN" sz="2400" spc="-5" dirty="0">
              <a:latin typeface="Arial"/>
              <a:cs typeface="Arial"/>
            </a:endParaRPr>
          </a:p>
          <a:p>
            <a:pPr marL="469900" lvl="1">
              <a:spcBef>
                <a:spcPts val="100"/>
              </a:spcBef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n-US" altLang="zh-CN" sz="2400" spc="-5" dirty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n-US" altLang="zh-CN" sz="2400" dirty="0">
              <a:latin typeface="Arial"/>
              <a:cs typeface="Arial"/>
            </a:endParaRPr>
          </a:p>
          <a:p>
            <a:pPr marL="698500" lvl="1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3659" y="4594144"/>
            <a:ext cx="4462061" cy="198002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sz="2400" spc="-5" dirty="0" smtClean="0">
                <a:latin typeface="Arial"/>
                <a:cs typeface="Arial"/>
              </a:rPr>
              <a:t>Algorithm:</a:t>
            </a:r>
            <a:endParaRPr lang="en-US" sz="2400" spc="-5" dirty="0" smtClean="0">
              <a:latin typeface="Arial"/>
              <a:cs typeface="Arial"/>
            </a:endParaRPr>
          </a:p>
          <a:p>
            <a:pPr marL="698500" lvl="1" indent="-228600"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lang="en-US" spc="-5" dirty="0" smtClean="0">
                <a:latin typeface="Arial"/>
                <a:cs typeface="Arial"/>
              </a:rPr>
              <a:t>mean</a:t>
            </a:r>
            <a:r>
              <a:rPr spc="-5" dirty="0" smtClean="0">
                <a:latin typeface="Arial"/>
                <a:cs typeface="Arial"/>
              </a:rPr>
              <a:t> cluster </a:t>
            </a:r>
            <a:r>
              <a:rPr dirty="0" smtClean="0">
                <a:latin typeface="Arial"/>
                <a:cs typeface="Arial"/>
              </a:rPr>
              <a:t>size </a:t>
            </a:r>
            <a:r>
              <a:rPr lang="en-US" dirty="0" smtClean="0">
                <a:latin typeface="Arial"/>
                <a:cs typeface="Arial"/>
              </a:rPr>
              <a:t>:</a:t>
            </a:r>
            <a:r>
              <a:rPr spc="-35" dirty="0" smtClean="0">
                <a:latin typeface="Arial"/>
                <a:cs typeface="Arial"/>
              </a:rPr>
              <a:t> </a:t>
            </a:r>
            <a:r>
              <a:rPr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.35</a:t>
            </a:r>
          </a:p>
          <a:p>
            <a:pPr marL="698500" lvl="1" indent="-228600"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4</a:t>
            </a:r>
            <a:r>
              <a:rPr lang="en-US" dirty="0">
                <a:latin typeface="Arial"/>
                <a:cs typeface="Arial"/>
              </a:rPr>
              <a:t>*</a:t>
            </a:r>
            <a:r>
              <a:rPr dirty="0" smtClean="0">
                <a:latin typeface="Arial"/>
                <a:cs typeface="Arial"/>
              </a:rPr>
              <a:t>32-bit </a:t>
            </a:r>
            <a:r>
              <a:rPr spc="-5" dirty="0" smtClean="0">
                <a:latin typeface="Arial"/>
                <a:cs typeface="Arial"/>
              </a:rPr>
              <a:t>data</a:t>
            </a:r>
            <a:r>
              <a:rPr spc="-85" dirty="0" smtClean="0">
                <a:latin typeface="Arial"/>
                <a:cs typeface="Arial"/>
              </a:rPr>
              <a:t> </a:t>
            </a:r>
            <a:r>
              <a:rPr dirty="0" smtClean="0">
                <a:latin typeface="Arial"/>
                <a:cs typeface="Arial"/>
              </a:rPr>
              <a:t>needed  </a:t>
            </a:r>
            <a:r>
              <a:rPr spc="-5" dirty="0" smtClean="0">
                <a:latin typeface="Arial"/>
                <a:cs typeface="Arial"/>
              </a:rPr>
              <a:t>for 1-strip information</a:t>
            </a:r>
          </a:p>
          <a:p>
            <a:pPr marL="698500" lvl="1" indent="-228600"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2</a:t>
            </a:r>
            <a:r>
              <a:rPr dirty="0" smtClean="0">
                <a:latin typeface="Arial"/>
                <a:cs typeface="Arial"/>
              </a:rPr>
              <a:t> </a:t>
            </a:r>
            <a:r>
              <a:rPr spc="-5" dirty="0" smtClean="0">
                <a:latin typeface="Arial"/>
                <a:cs typeface="Arial"/>
              </a:rPr>
              <a:t>GBT frames to </a:t>
            </a:r>
            <a:r>
              <a:rPr dirty="0" smtClean="0">
                <a:latin typeface="Arial"/>
                <a:cs typeface="Arial"/>
              </a:rPr>
              <a:t>cover</a:t>
            </a:r>
            <a:r>
              <a:rPr spc="-45" dirty="0" smtClean="0">
                <a:latin typeface="Arial"/>
                <a:cs typeface="Arial"/>
              </a:rPr>
              <a:t> </a:t>
            </a:r>
            <a:r>
              <a:rPr lang="en-US" spc="-5" dirty="0" smtClean="0">
                <a:latin typeface="Arial"/>
                <a:cs typeface="Arial"/>
              </a:rPr>
              <a:t>1 strip</a:t>
            </a:r>
          </a:p>
          <a:p>
            <a:pPr marL="469900" lvl="1">
              <a:spcBef>
                <a:spcPts val="320"/>
              </a:spcBef>
              <a:tabLst>
                <a:tab pos="241300" algn="l"/>
              </a:tabLst>
            </a:pPr>
            <a:endParaRPr lang="en-US" sz="2000" spc="-5" dirty="0" smtClean="0">
              <a:latin typeface="Arial"/>
              <a:cs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31421" y="1158847"/>
            <a:ext cx="4225259" cy="1930304"/>
            <a:chOff x="7731421" y="1629492"/>
            <a:chExt cx="4225259" cy="1930304"/>
          </a:xfrm>
        </p:grpSpPr>
        <p:sp>
          <p:nvSpPr>
            <p:cNvPr id="51" name="object 8"/>
            <p:cNvSpPr/>
            <p:nvPr/>
          </p:nvSpPr>
          <p:spPr>
            <a:xfrm>
              <a:off x="8385683" y="2555147"/>
              <a:ext cx="2875280" cy="1905"/>
            </a:xfrm>
            <a:custGeom>
              <a:avLst/>
              <a:gdLst/>
              <a:ahLst/>
              <a:cxnLst/>
              <a:rect l="l" t="t" r="r" b="b"/>
              <a:pathLst>
                <a:path w="2875279" h="1904">
                  <a:moveTo>
                    <a:pt x="0" y="0"/>
                  </a:moveTo>
                  <a:lnTo>
                    <a:pt x="2874962" y="1309"/>
                  </a:lnTo>
                </a:path>
              </a:pathLst>
            </a:custGeom>
            <a:ln w="60324">
              <a:solidFill>
                <a:srgbClr val="66752D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2" name="object 9"/>
            <p:cNvSpPr/>
            <p:nvPr/>
          </p:nvSpPr>
          <p:spPr>
            <a:xfrm>
              <a:off x="8385683" y="2113822"/>
              <a:ext cx="2875280" cy="441325"/>
            </a:xfrm>
            <a:custGeom>
              <a:avLst/>
              <a:gdLst/>
              <a:ahLst/>
              <a:cxnLst/>
              <a:rect l="l" t="t" r="r" b="b"/>
              <a:pathLst>
                <a:path w="2875279" h="441325">
                  <a:moveTo>
                    <a:pt x="0" y="441026"/>
                  </a:moveTo>
                  <a:lnTo>
                    <a:pt x="1873" y="371327"/>
                  </a:lnTo>
                  <a:lnTo>
                    <a:pt x="7090" y="310794"/>
                  </a:lnTo>
                  <a:lnTo>
                    <a:pt x="15046" y="263059"/>
                  </a:lnTo>
                  <a:lnTo>
                    <a:pt x="36750" y="220512"/>
                  </a:lnTo>
                  <a:lnTo>
                    <a:pt x="1444545" y="220513"/>
                  </a:lnTo>
                  <a:lnTo>
                    <a:pt x="1456161" y="209271"/>
                  </a:lnTo>
                  <a:lnTo>
                    <a:pt x="1466250" y="177967"/>
                  </a:lnTo>
                  <a:lnTo>
                    <a:pt x="1474205" y="130232"/>
                  </a:lnTo>
                  <a:lnTo>
                    <a:pt x="1479423" y="69699"/>
                  </a:lnTo>
                  <a:lnTo>
                    <a:pt x="1481296" y="0"/>
                  </a:lnTo>
                  <a:lnTo>
                    <a:pt x="1483170" y="69699"/>
                  </a:lnTo>
                  <a:lnTo>
                    <a:pt x="1488387" y="130232"/>
                  </a:lnTo>
                  <a:lnTo>
                    <a:pt x="1496342" y="177967"/>
                  </a:lnTo>
                  <a:lnTo>
                    <a:pt x="1506431" y="209271"/>
                  </a:lnTo>
                  <a:lnTo>
                    <a:pt x="1518047" y="220513"/>
                  </a:lnTo>
                  <a:lnTo>
                    <a:pt x="2838212" y="220513"/>
                  </a:lnTo>
                  <a:lnTo>
                    <a:pt x="2849828" y="231755"/>
                  </a:lnTo>
                  <a:lnTo>
                    <a:pt x="2859916" y="263060"/>
                  </a:lnTo>
                  <a:lnTo>
                    <a:pt x="2867872" y="310795"/>
                  </a:lnTo>
                  <a:lnTo>
                    <a:pt x="2873089" y="371328"/>
                  </a:lnTo>
                  <a:lnTo>
                    <a:pt x="2874963" y="441027"/>
                  </a:lnTo>
                </a:path>
              </a:pathLst>
            </a:custGeom>
            <a:ln w="12699">
              <a:solidFill>
                <a:srgbClr val="0485D1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4" name="object 11"/>
            <p:cNvSpPr txBox="1"/>
            <p:nvPr/>
          </p:nvSpPr>
          <p:spPr>
            <a:xfrm>
              <a:off x="9365217" y="1863224"/>
              <a:ext cx="134753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dirty="0" smtClean="0">
                  <a:latin typeface="Calibri"/>
                  <a:cs typeface="Calibri"/>
                </a:rPr>
                <a:t>strip length L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55" name="object 12"/>
            <p:cNvSpPr/>
            <p:nvPr/>
          </p:nvSpPr>
          <p:spPr>
            <a:xfrm>
              <a:off x="8437038" y="2705884"/>
              <a:ext cx="2128520" cy="170180"/>
            </a:xfrm>
            <a:custGeom>
              <a:avLst/>
              <a:gdLst/>
              <a:ahLst/>
              <a:cxnLst/>
              <a:rect l="l" t="t" r="r" b="b"/>
              <a:pathLst>
                <a:path w="2128520" h="170179">
                  <a:moveTo>
                    <a:pt x="2128481" y="0"/>
                  </a:moveTo>
                  <a:lnTo>
                    <a:pt x="2095989" y="42817"/>
                  </a:lnTo>
                  <a:lnTo>
                    <a:pt x="2058777" y="59986"/>
                  </a:lnTo>
                  <a:lnTo>
                    <a:pt x="2010611" y="73251"/>
                  </a:lnTo>
                  <a:lnTo>
                    <a:pt x="1953762" y="81803"/>
                  </a:lnTo>
                  <a:lnTo>
                    <a:pt x="1890497" y="84833"/>
                  </a:lnTo>
                  <a:lnTo>
                    <a:pt x="1260335" y="84832"/>
                  </a:lnTo>
                  <a:lnTo>
                    <a:pt x="1197069" y="87863"/>
                  </a:lnTo>
                  <a:lnTo>
                    <a:pt x="1140220" y="96415"/>
                  </a:lnTo>
                  <a:lnTo>
                    <a:pt x="1092055" y="109679"/>
                  </a:lnTo>
                  <a:lnTo>
                    <a:pt x="1054843" y="126849"/>
                  </a:lnTo>
                  <a:lnTo>
                    <a:pt x="1022351" y="169665"/>
                  </a:lnTo>
                  <a:lnTo>
                    <a:pt x="1013850" y="147114"/>
                  </a:lnTo>
                  <a:lnTo>
                    <a:pt x="952647" y="109679"/>
                  </a:lnTo>
                  <a:lnTo>
                    <a:pt x="904482" y="96415"/>
                  </a:lnTo>
                  <a:lnTo>
                    <a:pt x="847633" y="87863"/>
                  </a:lnTo>
                  <a:lnTo>
                    <a:pt x="784367" y="84832"/>
                  </a:lnTo>
                  <a:lnTo>
                    <a:pt x="237983" y="84832"/>
                  </a:lnTo>
                  <a:lnTo>
                    <a:pt x="174718" y="81802"/>
                  </a:lnTo>
                  <a:lnTo>
                    <a:pt x="117868" y="73250"/>
                  </a:lnTo>
                  <a:lnTo>
                    <a:pt x="69703" y="59985"/>
                  </a:lnTo>
                  <a:lnTo>
                    <a:pt x="32491" y="42816"/>
                  </a:lnTo>
                  <a:lnTo>
                    <a:pt x="8501" y="22551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485D1"/>
              </a:solidFill>
            </a:ln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56" name="object 14"/>
            <p:cNvSpPr txBox="1"/>
            <p:nvPr/>
          </p:nvSpPr>
          <p:spPr>
            <a:xfrm>
              <a:off x="8080041" y="2481394"/>
              <a:ext cx="281372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dirty="0" smtClean="0">
                  <a:latin typeface="Calibri"/>
                  <a:cs typeface="Calibri"/>
                </a:rPr>
                <a:t>t1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57" name="object 15"/>
            <p:cNvSpPr txBox="1"/>
            <p:nvPr/>
          </p:nvSpPr>
          <p:spPr>
            <a:xfrm>
              <a:off x="11338226" y="2467940"/>
              <a:ext cx="35269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 dirty="0" smtClean="0">
                  <a:latin typeface="Calibri"/>
                  <a:cs typeface="Calibri"/>
                </a:rPr>
                <a:t>t2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7731421" y="2008135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LR side</a:t>
              </a:r>
              <a:endParaRPr lang="zh-CN" altLang="en-US" sz="1400" b="1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214169" y="1932102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H</a:t>
              </a:r>
              <a:r>
                <a:rPr lang="en-US" altLang="zh-CN" sz="1400" b="1" dirty="0" smtClean="0"/>
                <a:t>R side</a:t>
              </a:r>
              <a:endParaRPr lang="zh-CN" altLang="en-US" sz="1400" b="1" dirty="0"/>
            </a:p>
          </p:txBody>
        </p:sp>
        <p:cxnSp>
          <p:nvCxnSpPr>
            <p:cNvPr id="67" name="直接箭头连接符 66"/>
            <p:cNvCxnSpPr/>
            <p:nvPr/>
          </p:nvCxnSpPr>
          <p:spPr>
            <a:xfrm flipH="1">
              <a:off x="10476355" y="1629492"/>
              <a:ext cx="695325" cy="13187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9332128" y="2783929"/>
              <a:ext cx="247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r</a:t>
              </a:r>
              <a:endParaRPr lang="zh-CN" alt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文本框 68"/>
                <p:cNvSpPr txBox="1"/>
                <p:nvPr/>
              </p:nvSpPr>
              <p:spPr>
                <a:xfrm>
                  <a:off x="8543857" y="3058505"/>
                  <a:ext cx="2060116" cy="5012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2−</m:t>
                            </m:r>
                            <m:r>
                              <m:rPr>
                                <m:sty m:val="p"/>
                              </m:rP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1)</m:t>
                            </m:r>
                            <m:r>
                              <m:rPr>
                                <m:nor/>
                              </m:rPr>
                              <a:rPr lang="zh-CN" altLang="en-US" sz="1400" dirty="0"/>
                              <m:t> </m:t>
                            </m:r>
                          </m:num>
                          <m:den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9" name="文本框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857" y="3058505"/>
                  <a:ext cx="2060116" cy="501291"/>
                </a:xfrm>
                <a:prstGeom prst="rect">
                  <a:avLst/>
                </a:prstGeom>
                <a:blipFill>
                  <a:blip r:embed="rId7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149" y="2790974"/>
            <a:ext cx="4621169" cy="79254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8555031" y="3187543"/>
            <a:ext cx="2705932" cy="1131475"/>
            <a:chOff x="5596411" y="3470610"/>
            <a:chExt cx="2705932" cy="1131475"/>
          </a:xfrm>
        </p:grpSpPr>
        <p:sp>
          <p:nvSpPr>
            <p:cNvPr id="24" name="object 6"/>
            <p:cNvSpPr/>
            <p:nvPr/>
          </p:nvSpPr>
          <p:spPr>
            <a:xfrm>
              <a:off x="5596411" y="3470610"/>
              <a:ext cx="2705932" cy="11314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右大括号 24"/>
            <p:cNvSpPr/>
            <p:nvPr/>
          </p:nvSpPr>
          <p:spPr>
            <a:xfrm>
              <a:off x="7378966" y="3928150"/>
              <a:ext cx="219456" cy="39836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607428" y="3928150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r</a:t>
              </a:r>
              <a:endParaRPr lang="zh-CN" altLang="en-US" dirty="0"/>
            </a:p>
          </p:txBody>
        </p:sp>
      </p:grp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28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29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14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334482" y="783172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See </a:t>
            </a:r>
            <a:r>
              <a:rPr kumimoji="1" lang="en-US" altLang="zh-CN" sz="2400" dirty="0" err="1" smtClean="0"/>
              <a:t>Hanjun</a:t>
            </a:r>
            <a:r>
              <a:rPr kumimoji="1" lang="en-US" altLang="zh-CN" sz="2400" dirty="0" smtClean="0"/>
              <a:t> Kou’s Talk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564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834" y="132288"/>
            <a:ext cx="10371666" cy="73554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3400" dirty="0" smtClean="0"/>
              <a:t>IHEP Proposal </a:t>
            </a:r>
            <a:r>
              <a:rPr kumimoji="1" lang="en-US" altLang="zh-CN" sz="3400" dirty="0" smtClean="0"/>
              <a:t>for  </a:t>
            </a:r>
            <a:r>
              <a:rPr kumimoji="1" lang="en-US" altLang="zh-CN" sz="3400" dirty="0" err="1" smtClean="0"/>
              <a:t>iRPC</a:t>
            </a:r>
            <a:r>
              <a:rPr kumimoji="1" lang="en-US" altLang="zh-CN" sz="3400" dirty="0" smtClean="0"/>
              <a:t> FEB/</a:t>
            </a:r>
            <a:r>
              <a:rPr kumimoji="1" lang="en-US" altLang="zh-CN" sz="3400" dirty="0" err="1" smtClean="0"/>
              <a:t>iRPC</a:t>
            </a:r>
            <a:r>
              <a:rPr kumimoji="1" lang="en-US" altLang="zh-CN" sz="3400" dirty="0" smtClean="0"/>
              <a:t> </a:t>
            </a:r>
            <a:r>
              <a:rPr kumimoji="1" lang="en-US" altLang="zh-CN" sz="3400" dirty="0" smtClean="0"/>
              <a:t>transmission(Check-Sort-Push)</a:t>
            </a:r>
            <a:endParaRPr kumimoji="1" lang="zh-CN" altLang="en-US" sz="3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grpSp>
        <p:nvGrpSpPr>
          <p:cNvPr id="7" name="组合 2057"/>
          <p:cNvGrpSpPr/>
          <p:nvPr/>
        </p:nvGrpSpPr>
        <p:grpSpPr>
          <a:xfrm>
            <a:off x="226976" y="1869144"/>
            <a:ext cx="11246241" cy="3057015"/>
            <a:chOff x="218660" y="1401426"/>
            <a:chExt cx="11246241" cy="3057015"/>
          </a:xfrm>
        </p:grpSpPr>
        <p:grpSp>
          <p:nvGrpSpPr>
            <p:cNvPr id="8" name="组合 2053"/>
            <p:cNvGrpSpPr/>
            <p:nvPr/>
          </p:nvGrpSpPr>
          <p:grpSpPr>
            <a:xfrm>
              <a:off x="218660" y="1884193"/>
              <a:ext cx="6013401" cy="2353733"/>
              <a:chOff x="472660" y="1237621"/>
              <a:chExt cx="6013401" cy="2353733"/>
            </a:xfrm>
          </p:grpSpPr>
          <p:sp>
            <p:nvSpPr>
              <p:cNvPr id="29" name="流程图: 过程 8"/>
              <p:cNvSpPr/>
              <p:nvPr/>
            </p:nvSpPr>
            <p:spPr>
              <a:xfrm>
                <a:off x="2859847" y="1237621"/>
                <a:ext cx="3626214" cy="2353733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FEB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流程图: 过程 9"/>
              <p:cNvSpPr/>
              <p:nvPr/>
            </p:nvSpPr>
            <p:spPr>
              <a:xfrm>
                <a:off x="3051980" y="1584571"/>
                <a:ext cx="3120426" cy="1579745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FEB emulator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013516" y="2445411"/>
                <a:ext cx="1066800" cy="215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</a:rPr>
                  <a:t>Link2.dat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流程图: 过程 13"/>
              <p:cNvSpPr/>
              <p:nvPr/>
            </p:nvSpPr>
            <p:spPr>
              <a:xfrm>
                <a:off x="472660" y="1916619"/>
                <a:ext cx="1960441" cy="862431"/>
              </a:xfrm>
              <a:prstGeom prst="flowChartProcess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altLang="zh-CN" dirty="0" err="1" smtClean="0">
                    <a:solidFill>
                      <a:schemeClr val="tx1"/>
                    </a:solidFill>
                  </a:rPr>
                  <a:t>iRPC</a:t>
                </a:r>
                <a:r>
                  <a:rPr lang="en-US" altLang="zh-CN" dirty="0" smtClean="0">
                    <a:solidFill>
                      <a:schemeClr val="tx1"/>
                    </a:solidFill>
                  </a:rPr>
                  <a:t> data source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流程图: 过程 14"/>
              <p:cNvSpPr/>
              <p:nvPr/>
            </p:nvSpPr>
            <p:spPr>
              <a:xfrm>
                <a:off x="3240207" y="1394213"/>
                <a:ext cx="3110259" cy="1579745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FEE emulator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流程图: 过程 15"/>
              <p:cNvSpPr/>
              <p:nvPr/>
            </p:nvSpPr>
            <p:spPr>
              <a:xfrm>
                <a:off x="3464773" y="1710499"/>
                <a:ext cx="1398013" cy="352891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 smtClean="0">
                    <a:solidFill>
                      <a:schemeClr val="tx1"/>
                    </a:solidFill>
                  </a:rPr>
                  <a:t>data preparation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流程图: 过程 16"/>
              <p:cNvSpPr/>
              <p:nvPr/>
            </p:nvSpPr>
            <p:spPr>
              <a:xfrm>
                <a:off x="5185984" y="1777093"/>
                <a:ext cx="724935" cy="910064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</a:rPr>
                  <a:t>MUX FIFO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流程图: 过程 18"/>
              <p:cNvSpPr/>
              <p:nvPr/>
            </p:nvSpPr>
            <p:spPr>
              <a:xfrm>
                <a:off x="3486998" y="2361576"/>
                <a:ext cx="1357023" cy="315248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hit finding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下箭头 36"/>
              <p:cNvSpPr/>
              <p:nvPr/>
            </p:nvSpPr>
            <p:spPr>
              <a:xfrm rot="16200000">
                <a:off x="2425835" y="2096887"/>
                <a:ext cx="454134" cy="372951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下箭头 37"/>
              <p:cNvSpPr/>
              <p:nvPr/>
            </p:nvSpPr>
            <p:spPr>
              <a:xfrm>
                <a:off x="3968000" y="2073550"/>
                <a:ext cx="135092" cy="288027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右箭头 38"/>
              <p:cNvSpPr/>
              <p:nvPr/>
            </p:nvSpPr>
            <p:spPr>
              <a:xfrm>
                <a:off x="5925208" y="2084675"/>
                <a:ext cx="379100" cy="289768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肘形连接符 39"/>
              <p:cNvCxnSpPr>
                <a:endCxn id="35" idx="1"/>
              </p:cNvCxnSpPr>
              <p:nvPr/>
            </p:nvCxnSpPr>
            <p:spPr>
              <a:xfrm flipV="1">
                <a:off x="4828027" y="2232125"/>
                <a:ext cx="357957" cy="296371"/>
              </a:xfrm>
              <a:prstGeom prst="bentConnector3">
                <a:avLst>
                  <a:gd name="adj1" fmla="val 50000"/>
                </a:avLst>
              </a:prstGeom>
              <a:ln w="444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1" name="下箭头 40"/>
              <p:cNvSpPr/>
              <p:nvPr/>
            </p:nvSpPr>
            <p:spPr>
              <a:xfrm rot="16200000">
                <a:off x="3258071" y="1797092"/>
                <a:ext cx="196503" cy="216900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192324" y="2322778"/>
                <a:ext cx="1066800" cy="215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</a:rPr>
                  <a:t>Link1.dat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2056"/>
            <p:cNvGrpSpPr/>
            <p:nvPr/>
          </p:nvGrpSpPr>
          <p:grpSpPr>
            <a:xfrm>
              <a:off x="6232061" y="1401426"/>
              <a:ext cx="5232840" cy="3057015"/>
              <a:chOff x="6232061" y="1401426"/>
              <a:chExt cx="5232840" cy="3057015"/>
            </a:xfrm>
          </p:grpSpPr>
          <p:sp>
            <p:nvSpPr>
              <p:cNvPr id="10" name="流程图: 过程 38"/>
              <p:cNvSpPr/>
              <p:nvPr/>
            </p:nvSpPr>
            <p:spPr>
              <a:xfrm>
                <a:off x="7743552" y="1401426"/>
                <a:ext cx="3721349" cy="3057015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BEB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流程图: 过程 41"/>
              <p:cNvSpPr/>
              <p:nvPr/>
            </p:nvSpPr>
            <p:spPr>
              <a:xfrm>
                <a:off x="8179118" y="1569080"/>
                <a:ext cx="1677364" cy="2007426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流程图: 过程 17"/>
              <p:cNvSpPr/>
              <p:nvPr/>
            </p:nvSpPr>
            <p:spPr>
              <a:xfrm>
                <a:off x="7980034" y="1757451"/>
                <a:ext cx="1677364" cy="2007426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左右箭头 12"/>
              <p:cNvSpPr/>
              <p:nvPr/>
            </p:nvSpPr>
            <p:spPr>
              <a:xfrm>
                <a:off x="6232061" y="2660674"/>
                <a:ext cx="1513022" cy="649017"/>
              </a:xfrm>
              <a:prstGeom prst="left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GBT link</a:t>
                </a:r>
                <a:endParaRPr lang="zh-CN" altLang="en-US" dirty="0"/>
              </a:p>
            </p:txBody>
          </p:sp>
          <p:sp>
            <p:nvSpPr>
              <p:cNvPr id="14" name="文本框 18"/>
              <p:cNvSpPr txBox="1"/>
              <p:nvPr/>
            </p:nvSpPr>
            <p:spPr>
              <a:xfrm>
                <a:off x="6403091" y="2323710"/>
                <a:ext cx="1341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solidFill>
                      <a:srgbClr val="00B0F0"/>
                    </a:solidFill>
                  </a:rPr>
                  <a:t>120bit@40Mhz      4.8Gb/s</a:t>
                </a:r>
                <a:endParaRPr lang="zh-CN" altLang="en-US" sz="14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5" name="流程图: 过程 21"/>
              <p:cNvSpPr/>
              <p:nvPr/>
            </p:nvSpPr>
            <p:spPr>
              <a:xfrm>
                <a:off x="8150983" y="1926348"/>
                <a:ext cx="1375790" cy="330014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data DEMUX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流程图: 过程 22"/>
              <p:cNvSpPr/>
              <p:nvPr/>
            </p:nvSpPr>
            <p:spPr>
              <a:xfrm>
                <a:off x="8150983" y="2494380"/>
                <a:ext cx="1375791" cy="444242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cluster finding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流程图: 过程 23"/>
              <p:cNvSpPr/>
              <p:nvPr/>
            </p:nvSpPr>
            <p:spPr>
              <a:xfrm>
                <a:off x="8307920" y="3192469"/>
                <a:ext cx="1061915" cy="436312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l-GR" altLang="zh-CN" sz="1400" dirty="0" smtClean="0">
                    <a:solidFill>
                      <a:schemeClr val="tx1"/>
                    </a:solidFill>
                  </a:rPr>
                  <a:t>Θ</a:t>
                </a:r>
                <a:r>
                  <a:rPr lang="en-US" altLang="zh-CN" sz="1400" dirty="0" smtClean="0">
                    <a:solidFill>
                      <a:schemeClr val="tx1"/>
                    </a:solidFill>
                  </a:rPr>
                  <a:t>-</a:t>
                </a:r>
                <a:r>
                  <a:rPr lang="el-GR" altLang="zh-CN" sz="1400" dirty="0" smtClean="0">
                    <a:solidFill>
                      <a:schemeClr val="tx1"/>
                    </a:solidFill>
                  </a:rPr>
                  <a:t>φ</a:t>
                </a:r>
                <a:r>
                  <a:rPr lang="en-US" altLang="zh-CN" sz="1400" dirty="0" smtClean="0">
                    <a:solidFill>
                      <a:schemeClr val="tx1"/>
                    </a:solidFill>
                  </a:rPr>
                  <a:t> angle conversion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右箭头 17"/>
              <p:cNvSpPr/>
              <p:nvPr/>
            </p:nvSpPr>
            <p:spPr>
              <a:xfrm>
                <a:off x="7980034" y="1995706"/>
                <a:ext cx="170949" cy="182790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右箭头 18"/>
              <p:cNvSpPr/>
              <p:nvPr/>
            </p:nvSpPr>
            <p:spPr>
              <a:xfrm>
                <a:off x="11124959" y="2821530"/>
                <a:ext cx="305282" cy="212085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下箭头 19"/>
              <p:cNvSpPr/>
              <p:nvPr/>
            </p:nvSpPr>
            <p:spPr>
              <a:xfrm flipH="1">
                <a:off x="8767054" y="2955103"/>
                <a:ext cx="116904" cy="220611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流程图: 过程 35"/>
              <p:cNvSpPr/>
              <p:nvPr/>
            </p:nvSpPr>
            <p:spPr>
              <a:xfrm>
                <a:off x="8624389" y="3888379"/>
                <a:ext cx="1661660" cy="259288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L1A generate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下箭头 21"/>
              <p:cNvSpPr/>
              <p:nvPr/>
            </p:nvSpPr>
            <p:spPr>
              <a:xfrm flipH="1">
                <a:off x="8767054" y="2271602"/>
                <a:ext cx="116904" cy="220611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下箭头 22"/>
              <p:cNvSpPr/>
              <p:nvPr/>
            </p:nvSpPr>
            <p:spPr>
              <a:xfrm flipH="1">
                <a:off x="9132850" y="3673620"/>
                <a:ext cx="116904" cy="220611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下箭头 23"/>
              <p:cNvSpPr/>
              <p:nvPr/>
            </p:nvSpPr>
            <p:spPr>
              <a:xfrm flipH="1">
                <a:off x="9682870" y="3667768"/>
                <a:ext cx="116904" cy="220611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肘形连接符 24"/>
              <p:cNvCxnSpPr>
                <a:stCxn id="21" idx="3"/>
              </p:cNvCxnSpPr>
              <p:nvPr/>
            </p:nvCxnSpPr>
            <p:spPr>
              <a:xfrm flipV="1">
                <a:off x="10286049" y="3410626"/>
                <a:ext cx="314098" cy="607397"/>
              </a:xfrm>
              <a:prstGeom prst="bentConnector2">
                <a:avLst/>
              </a:prstGeom>
              <a:ln w="444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6" name="流程图: 过程 46"/>
              <p:cNvSpPr/>
              <p:nvPr/>
            </p:nvSpPr>
            <p:spPr>
              <a:xfrm>
                <a:off x="10253853" y="2352313"/>
                <a:ext cx="866988" cy="1058312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DAQ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肘形连接符 26"/>
              <p:cNvCxnSpPr/>
              <p:nvPr/>
            </p:nvCxnSpPr>
            <p:spPr>
              <a:xfrm>
                <a:off x="9606316" y="2091355"/>
                <a:ext cx="647537" cy="464710"/>
              </a:xfrm>
              <a:prstGeom prst="bentConnector3">
                <a:avLst>
                  <a:gd name="adj1" fmla="val 50000"/>
                </a:avLst>
              </a:prstGeom>
              <a:ln w="444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8" name="右箭头 27"/>
              <p:cNvSpPr/>
              <p:nvPr/>
            </p:nvSpPr>
            <p:spPr>
              <a:xfrm>
                <a:off x="9369835" y="3206419"/>
                <a:ext cx="884018" cy="138450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3" name="矩形 42"/>
          <p:cNvSpPr/>
          <p:nvPr/>
        </p:nvSpPr>
        <p:spPr>
          <a:xfrm>
            <a:off x="137968" y="2483858"/>
            <a:ext cx="831866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altLang="zh-CN" sz="2400" spc="-5" dirty="0">
                <a:latin typeface="Arial"/>
                <a:cs typeface="Arial"/>
              </a:rPr>
              <a:t>Data </a:t>
            </a:r>
            <a:r>
              <a:rPr lang="en-US" altLang="zh-CN" sz="2400" spc="-5" dirty="0" smtClean="0">
                <a:latin typeface="Arial"/>
                <a:cs typeface="Arial"/>
              </a:rPr>
              <a:t>path</a:t>
            </a:r>
          </a:p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en-US" altLang="zh-CN" sz="2400" spc="-5" dirty="0">
              <a:latin typeface="Arial"/>
              <a:cs typeface="Arial"/>
            </a:endParaRPr>
          </a:p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en-US" altLang="zh-CN" sz="2400" spc="-5" dirty="0">
              <a:latin typeface="Arial"/>
              <a:cs typeface="Arial"/>
            </a:endParaRPr>
          </a:p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en-US" altLang="zh-CN" sz="2400" spc="-5" dirty="0" smtClean="0">
              <a:latin typeface="Arial"/>
              <a:cs typeface="Arial"/>
            </a:endParaRPr>
          </a:p>
          <a:p>
            <a:pPr marL="3556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altLang="zh-CN" sz="2400" spc="-5" dirty="0" smtClean="0">
                <a:latin typeface="Arial"/>
                <a:cs typeface="Arial"/>
              </a:rPr>
              <a:t>Slow control</a:t>
            </a:r>
            <a:endParaRPr lang="en-US" altLang="zh-CN" sz="2400" spc="-5" dirty="0">
              <a:latin typeface="Arial"/>
              <a:cs typeface="Arial"/>
            </a:endParaRPr>
          </a:p>
        </p:txBody>
      </p:sp>
      <p:grpSp>
        <p:nvGrpSpPr>
          <p:cNvPr id="44" name="组合 63"/>
          <p:cNvGrpSpPr/>
          <p:nvPr/>
        </p:nvGrpSpPr>
        <p:grpSpPr>
          <a:xfrm>
            <a:off x="3130232" y="4789841"/>
            <a:ext cx="8889904" cy="1673291"/>
            <a:chOff x="2163231" y="4659957"/>
            <a:chExt cx="8889904" cy="1673291"/>
          </a:xfrm>
        </p:grpSpPr>
        <p:grpSp>
          <p:nvGrpSpPr>
            <p:cNvPr id="45" name="组合 64"/>
            <p:cNvGrpSpPr/>
            <p:nvPr/>
          </p:nvGrpSpPr>
          <p:grpSpPr>
            <a:xfrm>
              <a:off x="5068573" y="5100489"/>
              <a:ext cx="1376348" cy="792227"/>
              <a:chOff x="3829822" y="5097764"/>
              <a:chExt cx="1376348" cy="792227"/>
            </a:xfrm>
          </p:grpSpPr>
          <p:sp>
            <p:nvSpPr>
              <p:cNvPr id="63" name="左右箭头 62"/>
              <p:cNvSpPr/>
              <p:nvPr/>
            </p:nvSpPr>
            <p:spPr>
              <a:xfrm>
                <a:off x="3829822" y="5374623"/>
                <a:ext cx="1376348" cy="515368"/>
              </a:xfrm>
              <a:prstGeom prst="left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GBT link</a:t>
                </a:r>
                <a:endParaRPr lang="zh-CN" altLang="en-US" dirty="0"/>
              </a:p>
            </p:txBody>
          </p:sp>
          <p:sp>
            <p:nvSpPr>
              <p:cNvPr id="64" name="文本框 18"/>
              <p:cNvSpPr txBox="1"/>
              <p:nvPr/>
            </p:nvSpPr>
            <p:spPr>
              <a:xfrm>
                <a:off x="3934026" y="5097764"/>
                <a:ext cx="123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00B0F0"/>
                    </a:solidFill>
                  </a:rPr>
                  <a:t>120bit@40Mhz     4.8Gb/s</a:t>
                </a:r>
                <a:endParaRPr lang="zh-CN" altLang="en-US" sz="12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6" name="组合 65"/>
            <p:cNvGrpSpPr/>
            <p:nvPr/>
          </p:nvGrpSpPr>
          <p:grpSpPr>
            <a:xfrm>
              <a:off x="6493835" y="4828967"/>
              <a:ext cx="4559300" cy="1335270"/>
              <a:chOff x="6493835" y="4817025"/>
              <a:chExt cx="4559300" cy="1335270"/>
            </a:xfrm>
          </p:grpSpPr>
          <p:sp>
            <p:nvSpPr>
              <p:cNvPr id="55" name="流程图: 过程 74"/>
              <p:cNvSpPr/>
              <p:nvPr/>
            </p:nvSpPr>
            <p:spPr>
              <a:xfrm>
                <a:off x="6493835" y="4817025"/>
                <a:ext cx="4559300" cy="1335270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BEB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流程图: 过程 75"/>
              <p:cNvSpPr/>
              <p:nvPr/>
            </p:nvSpPr>
            <p:spPr>
              <a:xfrm>
                <a:off x="10184006" y="5247783"/>
                <a:ext cx="630716" cy="550331"/>
              </a:xfrm>
              <a:prstGeom prst="flowChartProcess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err="1">
                    <a:solidFill>
                      <a:schemeClr val="tx1"/>
                    </a:solidFill>
                  </a:rPr>
                  <a:t>V</a:t>
                </a:r>
                <a:r>
                  <a:rPr lang="en-US" altLang="zh-CN" sz="1600" dirty="0" err="1" smtClean="0">
                    <a:solidFill>
                      <a:schemeClr val="tx1"/>
                    </a:solidFill>
                  </a:rPr>
                  <a:t>io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流程图: 过程 76"/>
              <p:cNvSpPr/>
              <p:nvPr/>
            </p:nvSpPr>
            <p:spPr>
              <a:xfrm>
                <a:off x="6812249" y="5001098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Link2</a:t>
                </a:r>
              </a:p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Slow module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流程图: 过程 77"/>
              <p:cNvSpPr/>
              <p:nvPr/>
            </p:nvSpPr>
            <p:spPr>
              <a:xfrm>
                <a:off x="6653811" y="5336257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Link1</a:t>
                </a:r>
              </a:p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Slow module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流程图: 过程 78"/>
              <p:cNvSpPr/>
              <p:nvPr/>
            </p:nvSpPr>
            <p:spPr>
              <a:xfrm>
                <a:off x="8559956" y="5174698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Command</a:t>
                </a:r>
              </a:p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</a:rPr>
                  <a:t>analysis 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左箭头 59"/>
              <p:cNvSpPr/>
              <p:nvPr/>
            </p:nvSpPr>
            <p:spPr>
              <a:xfrm>
                <a:off x="9933274" y="5446260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1" name="肘形连接符 60"/>
              <p:cNvCxnSpPr>
                <a:stCxn id="59" idx="1"/>
                <a:endCxn id="58" idx="3"/>
              </p:cNvCxnSpPr>
              <p:nvPr/>
            </p:nvCxnSpPr>
            <p:spPr>
              <a:xfrm rot="10800000" flipV="1">
                <a:off x="8029602" y="5522948"/>
                <a:ext cx="530354" cy="161559"/>
              </a:xfrm>
              <a:prstGeom prst="bentConnector3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肘形连接符 61"/>
              <p:cNvCxnSpPr>
                <a:stCxn id="59" idx="1"/>
                <a:endCxn id="57" idx="3"/>
              </p:cNvCxnSpPr>
              <p:nvPr/>
            </p:nvCxnSpPr>
            <p:spPr>
              <a:xfrm rot="10800000">
                <a:off x="8188040" y="5349349"/>
                <a:ext cx="371916" cy="173600"/>
              </a:xfrm>
              <a:prstGeom prst="bentConnector3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66"/>
            <p:cNvGrpSpPr/>
            <p:nvPr/>
          </p:nvGrpSpPr>
          <p:grpSpPr>
            <a:xfrm>
              <a:off x="2163231" y="4659957"/>
              <a:ext cx="2873701" cy="1673291"/>
              <a:chOff x="931331" y="4659957"/>
              <a:chExt cx="2873701" cy="1673291"/>
            </a:xfrm>
          </p:grpSpPr>
          <p:sp>
            <p:nvSpPr>
              <p:cNvPr id="48" name="流程图: 过程 67"/>
              <p:cNvSpPr/>
              <p:nvPr/>
            </p:nvSpPr>
            <p:spPr>
              <a:xfrm>
                <a:off x="931331" y="4659957"/>
                <a:ext cx="2873701" cy="1673291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endParaRPr lang="en-US" altLang="zh-CN" dirty="0">
                  <a:solidFill>
                    <a:schemeClr val="tx1"/>
                  </a:solidFill>
                </a:endParaRPr>
              </a:p>
              <a:p>
                <a:endParaRPr lang="en-US" altLang="zh-CN" dirty="0" smtClean="0">
                  <a:solidFill>
                    <a:schemeClr val="tx1"/>
                  </a:solidFill>
                </a:endParaRPr>
              </a:p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FEB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流程图: 过程 68"/>
              <p:cNvSpPr/>
              <p:nvPr/>
            </p:nvSpPr>
            <p:spPr>
              <a:xfrm>
                <a:off x="1048987" y="5021390"/>
                <a:ext cx="2352138" cy="1025983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FEE emulator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流程图: 过程 69"/>
              <p:cNvSpPr/>
              <p:nvPr/>
            </p:nvSpPr>
            <p:spPr>
              <a:xfrm>
                <a:off x="1233148" y="4819090"/>
                <a:ext cx="2352138" cy="1025983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US" altLang="zh-CN" dirty="0" smtClean="0">
                    <a:solidFill>
                      <a:schemeClr val="tx1"/>
                    </a:solidFill>
                  </a:rPr>
                  <a:t>FEE emulator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流程图: 过程 70"/>
              <p:cNvSpPr/>
              <p:nvPr/>
            </p:nvSpPr>
            <p:spPr>
              <a:xfrm>
                <a:off x="2527588" y="5274463"/>
                <a:ext cx="788394" cy="476369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 smtClean="0">
                    <a:solidFill>
                      <a:schemeClr val="tx1"/>
                    </a:solidFill>
                  </a:rPr>
                  <a:t>Slow module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流程图: 过程 71"/>
              <p:cNvSpPr/>
              <p:nvPr/>
            </p:nvSpPr>
            <p:spPr>
              <a:xfrm>
                <a:off x="1350264" y="5289595"/>
                <a:ext cx="968626" cy="446104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 smtClean="0">
                    <a:solidFill>
                      <a:schemeClr val="tx1"/>
                    </a:solidFill>
                  </a:rPr>
                  <a:t>Response command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左箭头 52"/>
              <p:cNvSpPr/>
              <p:nvPr/>
            </p:nvSpPr>
            <p:spPr>
              <a:xfrm>
                <a:off x="3313753" y="5435984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左箭头 53"/>
              <p:cNvSpPr/>
              <p:nvPr/>
            </p:nvSpPr>
            <p:spPr>
              <a:xfrm>
                <a:off x="2299581" y="5430625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6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69" name="页脚占位符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70" name="幻灯片编号占位符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9334482" y="783172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See </a:t>
            </a:r>
            <a:r>
              <a:rPr kumimoji="1" lang="en-US" altLang="zh-CN" sz="2400" dirty="0" err="1" smtClean="0"/>
              <a:t>Hanjun</a:t>
            </a:r>
            <a:r>
              <a:rPr kumimoji="1" lang="en-US" altLang="zh-CN" sz="2400" dirty="0" smtClean="0"/>
              <a:t> Kou’s Talk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1701" y="1063613"/>
            <a:ext cx="10515600" cy="4351338"/>
          </a:xfrm>
        </p:spPr>
        <p:txBody>
          <a:bodyPr/>
          <a:lstStyle/>
          <a:p>
            <a:r>
              <a:rPr kumimoji="1" lang="en-US" altLang="zh-CN" dirty="0" smtClean="0"/>
              <a:t>BEE is ready and waiting for join test with FEBV2 of two-end reading.</a:t>
            </a:r>
          </a:p>
          <a:p>
            <a:r>
              <a:rPr kumimoji="1" lang="en-US" altLang="zh-CN" dirty="0" smtClean="0"/>
              <a:t>Communication Mechanism study is under going for high event rate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5197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712" y="304800"/>
            <a:ext cx="10668000" cy="63023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sz="3600" dirty="0" smtClean="0"/>
              <a:t> DEMO System Works fine at </a:t>
            </a:r>
            <a:r>
              <a:rPr kumimoji="1" lang="en-US" altLang="zh-CN" sz="3600" dirty="0"/>
              <a:t>IHEP Beijing</a:t>
            </a:r>
            <a:endParaRPr kumimoji="1" lang="zh-CN" altLang="en-US" sz="3600" dirty="0">
              <a:latin typeface="+mj-lt"/>
            </a:endParaRPr>
          </a:p>
        </p:txBody>
      </p:sp>
      <p:pic>
        <p:nvPicPr>
          <p:cNvPr id="4" name="图片 3" descr="R3p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7" y="2122423"/>
            <a:ext cx="6976273" cy="39241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15539" y="1799166"/>
            <a:ext cx="9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AMC13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1517413" y="3161780"/>
            <a:ext cx="700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MCH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10215810" y="1183531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uTCA</a:t>
            </a:r>
            <a:r>
              <a:rPr kumimoji="1" lang="en-US" altLang="zh-CN" sz="2400" dirty="0" smtClean="0"/>
              <a:t> Shelf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697848" y="1076612"/>
            <a:ext cx="128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iRPC</a:t>
            </a:r>
            <a:r>
              <a:rPr kumimoji="1" lang="en-US" altLang="zh-CN" sz="2400" dirty="0" smtClean="0"/>
              <a:t> BEE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75754" y="1464172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iRPC</a:t>
            </a:r>
            <a:r>
              <a:rPr kumimoji="1" lang="en-US" altLang="zh-CN" sz="2400" dirty="0" smtClean="0"/>
              <a:t> FEE</a:t>
            </a:r>
          </a:p>
        </p:txBody>
      </p:sp>
      <p:cxnSp>
        <p:nvCxnSpPr>
          <p:cNvPr id="10" name="直线箭头连接符 9"/>
          <p:cNvCxnSpPr/>
          <p:nvPr/>
        </p:nvCxnSpPr>
        <p:spPr>
          <a:xfrm flipH="1">
            <a:off x="9329998" y="1554955"/>
            <a:ext cx="1900951" cy="116621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>
            <a:stCxn id="5" idx="1"/>
          </p:cNvCxnSpPr>
          <p:nvPr/>
        </p:nvCxnSpPr>
        <p:spPr>
          <a:xfrm flipH="1">
            <a:off x="8754417" y="1983832"/>
            <a:ext cx="2461122" cy="143707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/>
          <p:cNvCxnSpPr>
            <a:stCxn id="6" idx="1"/>
          </p:cNvCxnSpPr>
          <p:nvPr/>
        </p:nvCxnSpPr>
        <p:spPr>
          <a:xfrm flipH="1">
            <a:off x="8784768" y="3361835"/>
            <a:ext cx="2732645" cy="94020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 flipH="1">
            <a:off x="6703232" y="1554955"/>
            <a:ext cx="1036881" cy="184003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 flipH="1">
            <a:off x="7601861" y="1840031"/>
            <a:ext cx="1175133" cy="16067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648779" y="5430036"/>
            <a:ext cx="1101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AMC13</a:t>
            </a:r>
          </a:p>
          <a:p>
            <a:pPr algn="ctr"/>
            <a:r>
              <a:rPr kumimoji="1" lang="en-US" altLang="zh-CN" sz="2400" dirty="0" smtClean="0">
                <a:solidFill>
                  <a:srgbClr val="FF0000"/>
                </a:solidFill>
              </a:rPr>
              <a:t>  fiber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33081" y="4486494"/>
            <a:ext cx="137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PC </a:t>
            </a:r>
          </a:p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Net cable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86957" y="5497216"/>
            <a:ext cx="147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Data</a:t>
            </a:r>
            <a:r>
              <a:rPr kumimoji="1" lang="en-US" altLang="zh-CN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Fiber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75299" y="5522617"/>
            <a:ext cx="197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SC Fiber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923" y="1190706"/>
            <a:ext cx="5184244" cy="5438696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/>
              <a:t>Complete </a:t>
            </a:r>
            <a:r>
              <a:rPr kumimoji="1" lang="en-US" altLang="zh-CN" dirty="0" err="1" smtClean="0"/>
              <a:t>iRPC</a:t>
            </a:r>
            <a:r>
              <a:rPr kumimoji="1" lang="en-US" altLang="zh-CN" dirty="0" smtClean="0"/>
              <a:t> FEE</a:t>
            </a:r>
            <a:r>
              <a:rPr kumimoji="1" lang="en-US" altLang="zh-CN" dirty="0"/>
              <a:t>/BEE DEMO System</a:t>
            </a:r>
            <a:endParaRPr kumimoji="1" lang="en-US" altLang="zh-CN" sz="2800" dirty="0" smtClean="0"/>
          </a:p>
          <a:p>
            <a:pPr lvl="1"/>
            <a:r>
              <a:rPr kumimoji="1" lang="en-US" altLang="zh-CN" dirty="0"/>
              <a:t>2</a:t>
            </a:r>
            <a:r>
              <a:rPr kumimoji="1" lang="en-US" altLang="zh-CN" sz="2400" dirty="0" smtClean="0"/>
              <a:t> </a:t>
            </a:r>
            <a:r>
              <a:rPr kumimoji="1" lang="en-US" altLang="zh-CN" dirty="0" smtClean="0"/>
              <a:t>AMC</a:t>
            </a:r>
            <a:r>
              <a:rPr kumimoji="1" lang="en-US" altLang="zh-CN" sz="2400" dirty="0" smtClean="0"/>
              <a:t> cards</a:t>
            </a:r>
          </a:p>
          <a:p>
            <a:pPr lvl="2"/>
            <a:r>
              <a:rPr kumimoji="1" lang="en-US" altLang="zh-CN" dirty="0"/>
              <a:t>1</a:t>
            </a:r>
            <a:r>
              <a:rPr kumimoji="1" lang="en-US" altLang="zh-CN" sz="2000" dirty="0" smtClean="0"/>
              <a:t> </a:t>
            </a:r>
            <a:r>
              <a:rPr kumimoji="1" lang="en-US" altLang="zh-CN" dirty="0" smtClean="0"/>
              <a:t>AMC</a:t>
            </a:r>
            <a:r>
              <a:rPr kumimoji="1" lang="en-US" altLang="zh-CN" sz="2000" dirty="0" smtClean="0"/>
              <a:t> card </a:t>
            </a:r>
            <a:r>
              <a:rPr kumimoji="1" lang="en-US" altLang="zh-CN" dirty="0"/>
              <a:t>as </a:t>
            </a:r>
            <a:r>
              <a:rPr kumimoji="1" lang="en-US" altLang="zh-CN" dirty="0" err="1"/>
              <a:t>iRPC</a:t>
            </a:r>
            <a:r>
              <a:rPr kumimoji="1" lang="en-US" altLang="zh-CN" dirty="0"/>
              <a:t> data </a:t>
            </a:r>
            <a:r>
              <a:rPr kumimoji="1" lang="en-US" altLang="zh-CN" dirty="0" smtClean="0"/>
              <a:t>source</a:t>
            </a:r>
            <a:endParaRPr kumimoji="1" lang="en-US" altLang="zh-CN" sz="2000" dirty="0" smtClean="0"/>
          </a:p>
          <a:p>
            <a:pPr lvl="2"/>
            <a:r>
              <a:rPr kumimoji="1" lang="en-US" altLang="zh-CN" sz="2000" dirty="0" smtClean="0"/>
              <a:t>1 </a:t>
            </a:r>
            <a:r>
              <a:rPr kumimoji="1" lang="en-US" altLang="zh-CN" dirty="0" smtClean="0"/>
              <a:t>AMC</a:t>
            </a:r>
            <a:r>
              <a:rPr kumimoji="1" lang="en-US" altLang="zh-CN" sz="2000" dirty="0" smtClean="0"/>
              <a:t> card as BEE </a:t>
            </a:r>
            <a:r>
              <a:rPr kumimoji="1" lang="en-US" altLang="zh-CN" dirty="0" smtClean="0"/>
              <a:t>processor</a:t>
            </a:r>
            <a:endParaRPr kumimoji="1" lang="en-US" altLang="zh-CN" sz="2000" dirty="0" smtClean="0"/>
          </a:p>
          <a:p>
            <a:pPr lvl="1"/>
            <a:r>
              <a:rPr kumimoji="1" lang="en-US" altLang="zh-CN" sz="2400" dirty="0" smtClean="0"/>
              <a:t>1 AMC13</a:t>
            </a:r>
          </a:p>
          <a:p>
            <a:pPr lvl="2"/>
            <a:r>
              <a:rPr kumimoji="1" lang="en-US" altLang="zh-CN" sz="2000" dirty="0" smtClean="0"/>
              <a:t>TTC/TTS</a:t>
            </a:r>
          </a:p>
          <a:p>
            <a:pPr lvl="2"/>
            <a:r>
              <a:rPr kumimoji="1" lang="en-US" altLang="zh-CN" sz="2000" dirty="0" smtClean="0"/>
              <a:t>Management </a:t>
            </a:r>
          </a:p>
          <a:p>
            <a:pPr lvl="1"/>
            <a:r>
              <a:rPr kumimoji="1" lang="en-US" altLang="zh-CN" sz="2400" dirty="0" smtClean="0"/>
              <a:t>1 MCH + 1 PC </a:t>
            </a:r>
          </a:p>
          <a:p>
            <a:pPr lvl="2"/>
            <a:r>
              <a:rPr kumimoji="1" lang="en-US" altLang="zh-CN" sz="2000" dirty="0" smtClean="0"/>
              <a:t>Slow control</a:t>
            </a:r>
          </a:p>
          <a:p>
            <a:pPr lvl="2"/>
            <a:r>
              <a:rPr kumimoji="1" lang="en-US" altLang="zh-CN" sz="2000" dirty="0" smtClean="0"/>
              <a:t>Management + data storage</a:t>
            </a:r>
            <a:endParaRPr kumimoji="1" lang="en-US" altLang="zh-CN" sz="2400" dirty="0" smtClean="0"/>
          </a:p>
          <a:p>
            <a:r>
              <a:rPr kumimoji="1" lang="en-US" altLang="zh-CN" dirty="0" smtClean="0"/>
              <a:t>Progress: Fully working in </a:t>
            </a:r>
            <a:endParaRPr kumimoji="1" lang="en-US" altLang="zh-CN" sz="2800" dirty="0" smtClean="0"/>
          </a:p>
          <a:p>
            <a:pPr marL="400050" lvl="1" indent="0">
              <a:buNone/>
            </a:pPr>
            <a:r>
              <a:rPr kumimoji="1" lang="en-US" altLang="zh-CN" sz="2400" dirty="0" smtClean="0"/>
              <a:t>1. </a:t>
            </a:r>
            <a:r>
              <a:rPr kumimoji="1" lang="en-US" altLang="zh-CN" dirty="0" smtClean="0"/>
              <a:t>Hardware, </a:t>
            </a:r>
            <a:r>
              <a:rPr kumimoji="1" lang="en-US" altLang="zh-CN" dirty="0"/>
              <a:t>GBT/GBT </a:t>
            </a:r>
            <a:r>
              <a:rPr kumimoji="1" lang="en-US" altLang="zh-CN" dirty="0" smtClean="0"/>
              <a:t>links</a:t>
            </a:r>
            <a:endParaRPr kumimoji="1" lang="en-US" altLang="zh-CN" sz="2400" dirty="0"/>
          </a:p>
          <a:p>
            <a:pPr marL="400050" lvl="1" indent="0">
              <a:buNone/>
            </a:pPr>
            <a:r>
              <a:rPr kumimoji="1" lang="en-US" altLang="zh-CN" sz="2400" dirty="0"/>
              <a:t>2. </a:t>
            </a:r>
            <a:r>
              <a:rPr kumimoji="1" lang="en-US" altLang="zh-CN" dirty="0"/>
              <a:t>Emulation/Development System </a:t>
            </a:r>
            <a:endParaRPr kumimoji="1" lang="en-US" altLang="zh-CN" sz="2400" dirty="0"/>
          </a:p>
          <a:p>
            <a:pPr marL="400050" lvl="1" indent="0">
              <a:buNone/>
            </a:pPr>
            <a:r>
              <a:rPr kumimoji="1" lang="en-US" altLang="zh-CN" sz="2400" dirty="0"/>
              <a:t>3. </a:t>
            </a:r>
            <a:r>
              <a:rPr kumimoji="1" lang="en-US" altLang="zh-CN" sz="2400" dirty="0" smtClean="0"/>
              <a:t>Detector Simulator/data source(see Page 16 and thereafter)</a:t>
            </a:r>
          </a:p>
          <a:p>
            <a:pPr marL="400050" lvl="1" indent="0">
              <a:buNone/>
            </a:pPr>
            <a:r>
              <a:rPr kumimoji="1" lang="en-US" altLang="zh-CN" dirty="0" smtClean="0"/>
              <a:t>4. Fast/Slow control, cluster finding, data saving on to disk</a:t>
            </a:r>
            <a:endParaRPr kumimoji="1" lang="zh-CN" altLang="en-US" sz="2400" dirty="0"/>
          </a:p>
        </p:txBody>
      </p:sp>
      <p:sp>
        <p:nvSpPr>
          <p:cNvPr id="24" name="Rectangle 66"/>
          <p:cNvSpPr>
            <a:spLocks noChangeArrowheads="1"/>
          </p:cNvSpPr>
          <p:nvPr/>
        </p:nvSpPr>
        <p:spPr bwMode="auto">
          <a:xfrm>
            <a:off x="406400" y="990601"/>
            <a:ext cx="11277600" cy="87313"/>
          </a:xfrm>
          <a:prstGeom prst="rect">
            <a:avLst/>
          </a:prstGeom>
          <a:gradFill rotWithShape="0">
            <a:gsLst>
              <a:gs pos="0">
                <a:srgbClr val="66FF66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en-US" sz="2400" smtClean="0"/>
          </a:p>
        </p:txBody>
      </p:sp>
      <p:sp>
        <p:nvSpPr>
          <p:cNvPr id="25" name="Rectangle 67"/>
          <p:cNvSpPr>
            <a:spLocks noChangeArrowheads="1"/>
          </p:cNvSpPr>
          <p:nvPr/>
        </p:nvSpPr>
        <p:spPr bwMode="ltGray">
          <a:xfrm flipH="1">
            <a:off x="711200" y="0"/>
            <a:ext cx="203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kumimoji="1" lang="zh-CN" altLang="zh-CN" sz="2400" smtClean="0">
              <a:solidFill>
                <a:schemeClr val="accent1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31" y="282288"/>
            <a:ext cx="1028575" cy="668915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0"/>
            <a:ext cx="677331" cy="677331"/>
          </a:xfrm>
          <a:prstGeom prst="rect">
            <a:avLst/>
          </a:prstGeom>
        </p:spPr>
      </p:pic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20" name="幻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3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6" name="图片 5" descr="屏幕快照 2020-11-09 00.32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650962"/>
            <a:ext cx="7260167" cy="60461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67671" y="5820833"/>
            <a:ext cx="1396999" cy="723895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err="1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HGCal</a:t>
            </a:r>
            <a:endParaRPr kumimoji="1" lang="zh-CN" altLang="en-US" sz="3200" dirty="0">
              <a:ln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83230" y="1358908"/>
            <a:ext cx="1396999" cy="723895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RPC</a:t>
            </a:r>
            <a:endParaRPr kumimoji="1" lang="zh-CN" altLang="en-US" sz="3200" dirty="0">
              <a:ln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 flipV="1">
            <a:off x="5122339" y="4910668"/>
            <a:ext cx="1" cy="88900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 flipH="1" flipV="1">
            <a:off x="4322224" y="4999567"/>
            <a:ext cx="1" cy="88900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 flipH="1">
            <a:off x="5990162" y="1439340"/>
            <a:ext cx="3788833" cy="1905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 flipH="1">
            <a:off x="8254995" y="1909245"/>
            <a:ext cx="1507065" cy="130809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859" y="89954"/>
            <a:ext cx="11586637" cy="90487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 smtClean="0"/>
              <a:t>Overview: China Participation in CMS Phase II Upgrade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1680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721" y="205453"/>
            <a:ext cx="12030652" cy="8385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latin typeface="华文楷体"/>
                <a:ea typeface="华文楷体"/>
                <a:cs typeface="华文楷体"/>
              </a:rPr>
              <a:t>CMS-RPC </a:t>
            </a:r>
            <a:r>
              <a:rPr lang="zh-CN" altLang="en-US" sz="3200" b="1" dirty="0" smtClean="0">
                <a:latin typeface="华文楷体"/>
                <a:ea typeface="华文楷体"/>
                <a:cs typeface="华文楷体"/>
              </a:rPr>
              <a:t>触发升级年度进展（</a:t>
            </a:r>
            <a:r>
              <a:rPr lang="en-US" altLang="zh-CN" sz="3200" b="1" dirty="0" smtClean="0">
                <a:latin typeface="华文楷体"/>
                <a:ea typeface="华文楷体"/>
                <a:cs typeface="华文楷体"/>
              </a:rPr>
              <a:t>2</a:t>
            </a:r>
            <a:r>
              <a:rPr lang="zh-CN" altLang="en-US" sz="3200" b="1" dirty="0" smtClean="0">
                <a:latin typeface="华文楷体"/>
                <a:ea typeface="华文楷体"/>
                <a:cs typeface="华文楷体"/>
              </a:rPr>
              <a:t>）</a:t>
            </a:r>
            <a:endParaRPr lang="en-US" altLang="zh-CN" sz="32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0" name="Content Placeholder 4"/>
          <p:cNvSpPr txBox="1">
            <a:spLocks/>
          </p:cNvSpPr>
          <p:nvPr/>
        </p:nvSpPr>
        <p:spPr>
          <a:xfrm>
            <a:off x="0" y="3196159"/>
            <a:ext cx="6074833" cy="25435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</a:pPr>
            <a:r>
              <a:rPr lang="en-US" altLang="zh-CN" sz="2000" b="1" dirty="0" smtClean="0"/>
              <a:t>Very successful joint test Mar. 2020</a:t>
            </a:r>
          </a:p>
          <a:p>
            <a:pPr marL="457200" indent="-457200">
              <a:spcBef>
                <a:spcPts val="600"/>
              </a:spcBef>
            </a:pPr>
            <a:r>
              <a:rPr lang="en-US" altLang="zh-CN" sz="2000" b="1" dirty="0" smtClean="0"/>
              <a:t>Analysis results agrees well with other tests</a:t>
            </a:r>
          </a:p>
          <a:p>
            <a:pPr marL="457200" indent="-457200">
              <a:spcBef>
                <a:spcPts val="600"/>
              </a:spcBef>
            </a:pPr>
            <a:r>
              <a:rPr lang="en-US" altLang="zh-CN" sz="2000" b="1" dirty="0" smtClean="0"/>
              <a:t>Publication Accepted by collaboration</a:t>
            </a:r>
            <a:endParaRPr lang="en-US" altLang="zh-CN" sz="2000" b="1" dirty="0" smtClean="0">
              <a:solidFill>
                <a:srgbClr val="000000"/>
              </a:solidFill>
            </a:endParaRPr>
          </a:p>
        </p:txBody>
      </p:sp>
      <p:sp>
        <p:nvSpPr>
          <p:cNvPr id="10" name="文本框 9217"/>
          <p:cNvSpPr txBox="1">
            <a:spLocks noChangeArrowheads="1"/>
          </p:cNvSpPr>
          <p:nvPr/>
        </p:nvSpPr>
        <p:spPr bwMode="auto">
          <a:xfrm>
            <a:off x="5947805" y="3406427"/>
            <a:ext cx="3590680" cy="31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1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在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CERN</a:t>
            </a:r>
            <a:r>
              <a:rPr lang="zh-CN" altLang="en-US" sz="1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与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iRPC</a:t>
            </a:r>
            <a:r>
              <a:rPr lang="zh-CN" altLang="en-US" sz="1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探测器联调</a:t>
            </a:r>
            <a:endParaRPr lang="zh-CN" sz="16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5" name="Pictur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69" y="116632"/>
            <a:ext cx="1360804" cy="903362"/>
          </a:xfrm>
          <a:prstGeom prst="rect">
            <a:avLst/>
          </a:prstGeom>
        </p:spPr>
      </p:pic>
      <p:pic>
        <p:nvPicPr>
          <p:cNvPr id="16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16633"/>
            <a:ext cx="863193" cy="863193"/>
          </a:xfrm>
          <a:prstGeom prst="rect">
            <a:avLst/>
          </a:prstGeom>
        </p:spPr>
      </p:pic>
      <p:sp>
        <p:nvSpPr>
          <p:cNvPr id="34" name="文本框 9217"/>
          <p:cNvSpPr txBox="1">
            <a:spLocks noChangeArrowheads="1"/>
          </p:cNvSpPr>
          <p:nvPr/>
        </p:nvSpPr>
        <p:spPr bwMode="auto">
          <a:xfrm>
            <a:off x="3824874" y="6416324"/>
            <a:ext cx="4469040" cy="3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1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部分联调测试结果</a:t>
            </a:r>
            <a:endParaRPr lang="zh-CN" sz="16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grpSp>
        <p:nvGrpSpPr>
          <p:cNvPr id="37" name="组合 48"/>
          <p:cNvGrpSpPr/>
          <p:nvPr/>
        </p:nvGrpSpPr>
        <p:grpSpPr>
          <a:xfrm>
            <a:off x="9630833" y="1354621"/>
            <a:ext cx="2518833" cy="1820379"/>
            <a:chOff x="4572000" y="3116351"/>
            <a:chExt cx="4320000" cy="3240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16351"/>
              <a:ext cx="4320000" cy="3240000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23499" y="4971572"/>
              <a:ext cx="577501" cy="39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662814" y="5438469"/>
              <a:ext cx="770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Data</a:t>
              </a:r>
            </a:p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Collector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32909" y="5438468"/>
              <a:ext cx="554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BEE</a:t>
              </a:r>
            </a:p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board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5775212" y="4884967"/>
              <a:ext cx="577501" cy="39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7504469" y="4059826"/>
              <a:ext cx="1360310" cy="13786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736239" y="3413495"/>
              <a:ext cx="830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Server</a:t>
              </a:r>
            </a:p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SC &amp; DAQ</a:t>
              </a:r>
            </a:p>
          </p:txBody>
        </p:sp>
      </p:grpSp>
      <p:pic>
        <p:nvPicPr>
          <p:cNvPr id="46" name="图片 45" descr="WechatIMG377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12" y="3236128"/>
            <a:ext cx="2899092" cy="133585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23836"/>
            <a:ext cx="2889591" cy="2101851"/>
          </a:xfrm>
          <a:prstGeom prst="rect">
            <a:avLst/>
          </a:prstGeom>
        </p:spPr>
      </p:pic>
      <p:grpSp>
        <p:nvGrpSpPr>
          <p:cNvPr id="49" name="组合 40"/>
          <p:cNvGrpSpPr/>
          <p:nvPr/>
        </p:nvGrpSpPr>
        <p:grpSpPr>
          <a:xfrm>
            <a:off x="5926668" y="1375833"/>
            <a:ext cx="3640668" cy="1799167"/>
            <a:chOff x="0" y="0"/>
            <a:chExt cx="9144000" cy="6858000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088869" y="2852276"/>
              <a:ext cx="758095" cy="162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smtClean="0">
                  <a:solidFill>
                    <a:srgbClr val="FFFF00"/>
                  </a:solidFill>
                </a:rPr>
                <a:t>X</a:t>
              </a:r>
              <a:endParaRPr lang="zh-CN" alt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52" name="直接连接符 34"/>
            <p:cNvCxnSpPr/>
            <p:nvPr/>
          </p:nvCxnSpPr>
          <p:spPr>
            <a:xfrm flipV="1">
              <a:off x="1911350" y="3529213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35"/>
            <p:cNvCxnSpPr/>
            <p:nvPr/>
          </p:nvCxnSpPr>
          <p:spPr>
            <a:xfrm flipV="1">
              <a:off x="1911350" y="3658436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36"/>
            <p:cNvCxnSpPr/>
            <p:nvPr/>
          </p:nvCxnSpPr>
          <p:spPr>
            <a:xfrm flipV="1">
              <a:off x="1911350" y="3784374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37"/>
            <p:cNvCxnSpPr/>
            <p:nvPr/>
          </p:nvCxnSpPr>
          <p:spPr>
            <a:xfrm flipV="1">
              <a:off x="1911350" y="3926884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33"/>
            <p:cNvCxnSpPr/>
            <p:nvPr/>
          </p:nvCxnSpPr>
          <p:spPr>
            <a:xfrm>
              <a:off x="2580821" y="3225069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23"/>
            <p:cNvCxnSpPr/>
            <p:nvPr/>
          </p:nvCxnSpPr>
          <p:spPr>
            <a:xfrm>
              <a:off x="383177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27"/>
            <p:cNvCxnSpPr/>
            <p:nvPr/>
          </p:nvCxnSpPr>
          <p:spPr>
            <a:xfrm>
              <a:off x="350792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29"/>
            <p:cNvCxnSpPr/>
            <p:nvPr/>
          </p:nvCxnSpPr>
          <p:spPr>
            <a:xfrm>
              <a:off x="3199946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31"/>
            <p:cNvCxnSpPr/>
            <p:nvPr/>
          </p:nvCxnSpPr>
          <p:spPr>
            <a:xfrm>
              <a:off x="287927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3803650" y="3993104"/>
              <a:ext cx="741035" cy="162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FF0000"/>
                  </a:solidFill>
                </a:rPr>
                <a:t>Y</a:t>
              </a:r>
              <a:endParaRPr lang="zh-CN" alt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611" y="4423833"/>
            <a:ext cx="2603197" cy="205952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4489202"/>
            <a:ext cx="2625124" cy="1909481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97" y="4529666"/>
            <a:ext cx="1964169" cy="1926903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1121833" y="247787"/>
            <a:ext cx="9694334" cy="838590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BEE Joint Test with 2D </a:t>
            </a:r>
            <a:r>
              <a:rPr lang="en-US" altLang="zh-CN" sz="3200" dirty="0" err="1"/>
              <a:t>iRPC</a:t>
            </a:r>
            <a:r>
              <a:rPr lang="en-US" altLang="zh-CN" sz="3200" dirty="0"/>
              <a:t> at CERN/904</a:t>
            </a:r>
            <a:r>
              <a:rPr lang="en-US" altLang="zh-CN" sz="2800" dirty="0"/>
              <a:t>(</a:t>
            </a:r>
            <a:r>
              <a:rPr lang="en-US" altLang="zh-CN" sz="3200" dirty="0"/>
              <a:t>Test setup Photo)</a:t>
            </a:r>
            <a:endParaRPr lang="en-US" altLang="zh-CN" sz="32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6" name="内容占位符 5"/>
          <p:cNvSpPr txBox="1">
            <a:spLocks/>
          </p:cNvSpPr>
          <p:nvPr/>
        </p:nvSpPr>
        <p:spPr>
          <a:xfrm>
            <a:off x="76190" y="1194080"/>
            <a:ext cx="3564477" cy="154546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 err="1" smtClean="0"/>
              <a:t>iRPC</a:t>
            </a:r>
            <a:r>
              <a:rPr lang="en-US" altLang="zh-CN" sz="2200" dirty="0" smtClean="0"/>
              <a:t> 2D chamber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- X 16 strips,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CN" sz="2000" dirty="0" smtClean="0"/>
              <a:t>- Y 10 strips, </a:t>
            </a:r>
          </a:p>
          <a:p>
            <a:r>
              <a:rPr lang="en-US" altLang="zh-CN" sz="2400" dirty="0" smtClean="0"/>
              <a:t>Trigger: Timer/Scintillator</a:t>
            </a:r>
          </a:p>
        </p:txBody>
      </p:sp>
      <p:sp>
        <p:nvSpPr>
          <p:cNvPr id="48" name="内容占位符 5"/>
          <p:cNvSpPr txBox="1">
            <a:spLocks/>
          </p:cNvSpPr>
          <p:nvPr/>
        </p:nvSpPr>
        <p:spPr>
          <a:xfrm>
            <a:off x="3306078" y="1199364"/>
            <a:ext cx="2620589" cy="1599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one BEE board(BEB)</a:t>
            </a:r>
          </a:p>
          <a:p>
            <a:r>
              <a:rPr lang="en-US" altLang="zh-CN" sz="2000" dirty="0" smtClean="0"/>
              <a:t>two Data Collector boards</a:t>
            </a:r>
          </a:p>
          <a:p>
            <a:pPr marL="457200" lvl="1" indent="0">
              <a:buNone/>
            </a:pPr>
            <a:r>
              <a:rPr lang="en-US" altLang="zh-CN" sz="1800" dirty="0" smtClean="0"/>
              <a:t>- 16 inputs each</a:t>
            </a:r>
          </a:p>
          <a:p>
            <a:r>
              <a:rPr lang="en-US" altLang="zh-CN" sz="2000" dirty="0" smtClean="0"/>
              <a:t>One server for SC and DAQ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8868808" y="-42341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See </a:t>
            </a:r>
            <a:r>
              <a:rPr kumimoji="1" lang="en-US" altLang="zh-CN" sz="2400" dirty="0" err="1" smtClean="0"/>
              <a:t>Jingzhou</a:t>
            </a:r>
            <a:r>
              <a:rPr kumimoji="1" lang="en-US" altLang="zh-CN" sz="2400" dirty="0" smtClean="0"/>
              <a:t> Zhao’s Talk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26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7"/>
    </mc:Choice>
    <mc:Fallback xmlns="">
      <p:transition spd="slow" advTm="302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549" y="104021"/>
            <a:ext cx="9801530" cy="67710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 smtClean="0">
                <a:solidFill>
                  <a:srgbClr val="000000"/>
                </a:solidFill>
              </a:rPr>
              <a:t>Summary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8000" y="846667"/>
            <a:ext cx="11387667" cy="5576227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/>
              <a:t>GE1/1 GEM Electronics Boards (GEB) mass production in China was completed, GEM detector installation and commission is going on at CERN. GE2/1 GEB design, prototyping and test completed, mass production is expected to start by the end of 2020. ME0 GEB design (1st version) completed, prototypes are being produced.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dirty="0"/>
              <a:t>GEM external frames (FR4) prototypes was produced and passed CERN test in Feb. 2020. Mass production is expected to start by the end of 2020.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dirty="0"/>
              <a:t>Software and hardware platform of various QC procedure during GEM detector assembly were setup. GEM Production site in Peking University is ready. GE2/1 GEM detector mass production is expected to start by the end of this year, 80 GEM detectors will be produced in PKU</a:t>
            </a:r>
          </a:p>
          <a:p>
            <a:r>
              <a:rPr kumimoji="1" lang="en-US" altLang="zh-CN" dirty="0" smtClean="0"/>
              <a:t>Great Progress on </a:t>
            </a:r>
            <a:r>
              <a:rPr kumimoji="1" lang="en-US" altLang="zh-CN" dirty="0" err="1" smtClean="0"/>
              <a:t>HGCal</a:t>
            </a:r>
            <a:r>
              <a:rPr kumimoji="1" lang="en-US" altLang="zh-CN" dirty="0" smtClean="0"/>
              <a:t> Module Assembling/testing and wire bonding, </a:t>
            </a:r>
          </a:p>
          <a:p>
            <a:r>
              <a:rPr kumimoji="1" lang="en-US" altLang="zh-CN" dirty="0" smtClean="0"/>
              <a:t>Backend</a:t>
            </a:r>
            <a:r>
              <a:rPr kumimoji="1" lang="en-US" altLang="zh-CN" dirty="0"/>
              <a:t>(off-</a:t>
            </a:r>
            <a:r>
              <a:rPr kumimoji="1" lang="en-US" altLang="zh-CN" dirty="0" err="1"/>
              <a:t>Det</a:t>
            </a:r>
            <a:r>
              <a:rPr kumimoji="1" lang="en-US" altLang="zh-CN" dirty="0"/>
              <a:t>) electronics DEMO System with big progress 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sz="2400" dirty="0" smtClean="0"/>
              <a:t>Simulation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dirty="0" smtClean="0"/>
              <a:t>Demonstrator System tests done</a:t>
            </a:r>
            <a:r>
              <a:rPr kumimoji="1" lang="en-US" altLang="zh-CN" sz="2400" dirty="0" smtClean="0"/>
              <a:t> at IHEP Beijing 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dirty="0" smtClean="0"/>
              <a:t>Joint test with 2D </a:t>
            </a:r>
            <a:r>
              <a:rPr kumimoji="1" lang="en-US" altLang="zh-CN" dirty="0" err="1" smtClean="0"/>
              <a:t>iRPC</a:t>
            </a:r>
            <a:r>
              <a:rPr kumimoji="1" lang="en-US" altLang="zh-CN" dirty="0" smtClean="0"/>
              <a:t> at CERN with success March 2020 </a:t>
            </a: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dirty="0" smtClean="0"/>
              <a:t>Joint test results showed a working BE electronics 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dirty="0" smtClean="0"/>
              <a:t>Ready for </a:t>
            </a:r>
            <a:r>
              <a:rPr kumimoji="1" lang="en-US" altLang="zh-CN" dirty="0" err="1" smtClean="0"/>
              <a:t>iRPC</a:t>
            </a:r>
            <a:r>
              <a:rPr kumimoji="1" lang="en-US" altLang="zh-CN" dirty="0" smtClean="0"/>
              <a:t> validation and </a:t>
            </a:r>
            <a:r>
              <a:rPr kumimoji="1" lang="en-US" altLang="zh-CN" dirty="0" err="1" smtClean="0"/>
              <a:t>commisioning</a:t>
            </a:r>
            <a:endParaRPr kumimoji="1" lang="en-US" altLang="zh-CN" sz="2800" dirty="0" smtClean="0"/>
          </a:p>
          <a:p>
            <a:pPr marL="342900" indent="-342900">
              <a:buFont typeface="Arial"/>
              <a:buChar char="•"/>
            </a:pPr>
            <a:endParaRPr kumimoji="1" lang="en-US" altLang="zh-CN" sz="2800" dirty="0"/>
          </a:p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Thanks!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47930" y="6567514"/>
            <a:ext cx="2084704" cy="242570"/>
          </a:xfrm>
          <a:prstGeom prst="rect">
            <a:avLst/>
          </a:prstGeo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2020/11/9</a:t>
            </a:r>
            <a:endParaRPr kumimoji="0" lang="mr-IN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7B5F-EB26-40E0-8141-69A23B66726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60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80"/>
            <a:ext cx="9994900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图片 11266">
            <a:extLst>
              <a:ext uri="{FF2B5EF4-FFF2-40B4-BE49-F238E27FC236}">
                <a16:creationId xmlns:a16="http://schemas.microsoft.com/office/drawing/2014/main" xmlns="" id="{9D75214B-E37B-0B4E-A181-C6F1D65C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94" y="1142530"/>
            <a:ext cx="7189100" cy="356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>
          <a:xfrm>
            <a:off x="3408228" y="3351178"/>
            <a:ext cx="394515" cy="699613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512767" y="3178630"/>
            <a:ext cx="436605" cy="761999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192607" y="3829407"/>
            <a:ext cx="610136" cy="550381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051642" y="1292082"/>
            <a:ext cx="3876375" cy="385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GE1/1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GEM</a:t>
            </a:r>
            <a:r>
              <a:rPr lang="zh-CN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all GEM Electronics Boards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zh-CN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China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completed!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assembly and commission</a:t>
            </a:r>
          </a:p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GE2/1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Design, R&amp;D and production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all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China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production of 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 GEM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PKU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assembly and commission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0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ME0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GEM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Design, R&amp;D and production of all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China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1/5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PKU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assembly and commission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>
            <a:endCxn id="13" idx="7"/>
          </p:cNvCxnSpPr>
          <p:nvPr/>
        </p:nvCxnSpPr>
        <p:spPr>
          <a:xfrm flipH="1">
            <a:off x="3744967" y="1508198"/>
            <a:ext cx="4306675" cy="1945437"/>
          </a:xfrm>
          <a:prstGeom prst="straightConnector1">
            <a:avLst/>
          </a:prstGeom>
          <a:ln w="28575">
            <a:solidFill>
              <a:schemeClr val="tx2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4746177" y="3083668"/>
            <a:ext cx="3305464" cy="369966"/>
          </a:xfrm>
          <a:prstGeom prst="straightConnector1">
            <a:avLst/>
          </a:prstGeom>
          <a:ln w="28575">
            <a:solidFill>
              <a:schemeClr val="tx2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3526974" y="4132758"/>
            <a:ext cx="4524668" cy="561847"/>
          </a:xfrm>
          <a:prstGeom prst="straightConnector1">
            <a:avLst/>
          </a:prstGeom>
          <a:ln w="28575">
            <a:solidFill>
              <a:schemeClr val="tx2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69769" y="5094466"/>
            <a:ext cx="6770451" cy="923330"/>
          </a:xfrm>
          <a:prstGeom prst="rect">
            <a:avLst/>
          </a:prstGeom>
          <a:ln w="4762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CMS-GEM</a:t>
            </a:r>
            <a:r>
              <a:rPr lang="zh-CN" alt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China group</a:t>
            </a:r>
            <a:r>
              <a:rPr lang="zh-CN" alt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Peking U., Tsinghua U., Sun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Yetsen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U.,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Beihang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U.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42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80"/>
            <a:ext cx="10079567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GE2/1 GEB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382050" y="999977"/>
            <a:ext cx="114279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completed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prototyping of all 8 types GEB’s, tested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validated by GEM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collaboration. Test results: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&lt;0.5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Error Rate &lt;10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is expected to start by the end of 2020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屏幕快照%202019-11-21%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9" y="2400360"/>
            <a:ext cx="4255292" cy="183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97679" y="6175860"/>
            <a:ext cx="3730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GE2/1 (M1-M4</a:t>
            </a:r>
            <a:r>
              <a:rPr lang="en-US" altLang="zh-CN" sz="16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altLang="zh-CN" sz="16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prototypes</a:t>
            </a:r>
            <a:endParaRPr lang="zh-CN" altLang="zh-CN" sz="1600" b="1" kern="1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93" y="2765951"/>
            <a:ext cx="7147113" cy="295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8495489" y="6312714"/>
            <a:ext cx="2708675" cy="338554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 Li </a:t>
            </a:r>
            <a:r>
              <a:rPr lang="en-US" altLang="zh-CN" sz="16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Zhe’s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talk</a:t>
            </a:r>
            <a:endParaRPr lang="zh-CN" altLang="zh-CN" sz="1600" b="1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28" y="4302879"/>
            <a:ext cx="3622995" cy="185509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37631" y="5670039"/>
            <a:ext cx="4778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16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est setup and noise test results</a:t>
            </a:r>
            <a:endParaRPr lang="zh-CN" altLang="zh-CN" sz="1600" b="1" kern="1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7679" y="3928842"/>
            <a:ext cx="1607259" cy="307777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400" b="1" kern="1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1400" b="1" kern="1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altLang="zh-CN" sz="1400" b="1" kern="1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version</a:t>
            </a:r>
            <a:endParaRPr lang="zh-CN" altLang="zh-CN" sz="1400" b="1" kern="1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6079" y="5850197"/>
            <a:ext cx="1607259" cy="307777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400" b="1" kern="1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1400" b="1" kern="1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altLang="zh-CN" sz="1400" b="1" kern="100" dirty="0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version</a:t>
            </a:r>
            <a:endParaRPr lang="zh-CN" altLang="zh-CN" sz="1400" b="1" kern="1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54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80"/>
            <a:ext cx="9740900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ME0 GEB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76561" y="6356351"/>
            <a:ext cx="505839" cy="365125"/>
          </a:xfrm>
        </p:spPr>
        <p:txBody>
          <a:bodyPr/>
          <a:lstStyle/>
          <a:p>
            <a:fld id="{BEF7031F-3985-8841-9F96-93325AFB8D2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351113" y="1009765"/>
            <a:ext cx="114279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ompleted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ME0 GEB design (1st version), reviewed and validated by GEM collaboration, 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sets of prototypes are being produced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Shenzhen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Sinofast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since ~ 25 Oct. 2020</a:t>
            </a:r>
          </a:p>
        </p:txBody>
      </p:sp>
      <p:sp>
        <p:nvSpPr>
          <p:cNvPr id="7" name="矩形 6"/>
          <p:cNvSpPr/>
          <p:nvPr/>
        </p:nvSpPr>
        <p:spPr>
          <a:xfrm>
            <a:off x="405190" y="5944085"/>
            <a:ext cx="2866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ME0 GEM and its readout system</a:t>
            </a:r>
            <a:endParaRPr lang="zh-CN" altLang="zh-CN" sz="1600" b="1" kern="1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6" y="2429661"/>
            <a:ext cx="3537149" cy="16731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4" y="4102768"/>
            <a:ext cx="2447891" cy="15992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0" y="4275894"/>
            <a:ext cx="3686385" cy="17133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0" y="2396535"/>
            <a:ext cx="3686384" cy="169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07" y="2238591"/>
            <a:ext cx="4289972" cy="18534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66" y="4275894"/>
            <a:ext cx="3916180" cy="18529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854791" y="5959549"/>
            <a:ext cx="2866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ME0 GEB design</a:t>
            </a:r>
            <a:endParaRPr lang="zh-CN" altLang="zh-CN" sz="1600" b="1" kern="1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01728" y="4049776"/>
            <a:ext cx="2866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Power distribution</a:t>
            </a:r>
            <a:endParaRPr lang="zh-CN" altLang="zh-CN" sz="1600" b="1" kern="100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04391" y="5948424"/>
            <a:ext cx="2866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Screen layer</a:t>
            </a:r>
            <a:endParaRPr lang="zh-CN" altLang="zh-CN" sz="1600" b="1" kern="100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95489" y="6312714"/>
            <a:ext cx="2708675" cy="338554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 Li </a:t>
            </a:r>
            <a:r>
              <a:rPr lang="en-US" altLang="zh-CN" sz="16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Zhe’s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talk</a:t>
            </a:r>
            <a:endParaRPr lang="zh-CN" altLang="zh-CN" sz="1600" b="1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351113" y="2396536"/>
            <a:ext cx="3267577" cy="3528035"/>
          </a:xfrm>
          <a:prstGeom prst="roundRect">
            <a:avLst>
              <a:gd name="adj" fmla="val 3857"/>
            </a:avLst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96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99" y="2986280"/>
            <a:ext cx="6696701" cy="33264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214" y="38838"/>
            <a:ext cx="10324119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simulation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495489" y="6308630"/>
            <a:ext cx="2708675" cy="338554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 Wang Yue’s talk</a:t>
            </a:r>
            <a:endParaRPr lang="zh-CN" altLang="zh-CN" sz="1600" b="1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B4301A0-63AE-4E58-8BF1-DF00D57F932A}"/>
              </a:ext>
            </a:extLst>
          </p:cNvPr>
          <p:cNvSpPr txBox="1">
            <a:spLocks/>
          </p:cNvSpPr>
          <p:nvPr/>
        </p:nvSpPr>
        <p:spPr>
          <a:xfrm>
            <a:off x="387739" y="981701"/>
            <a:ext cx="11441096" cy="19687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study of  the performances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quadruple GEM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triple and quadruple GEM performances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the aligned or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-aligned holes on GEM foils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generation, transparency, drift and energy resolution study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Time, spatial resolution and effective gain study…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76309" y="5947872"/>
            <a:ext cx="2731927" cy="31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quadruple 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GEM model 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06" y="3084237"/>
            <a:ext cx="3268133" cy="289397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64642" y="4163200"/>
            <a:ext cx="153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等线" panose="02010600030101010101" charset="-122"/>
                <a:ea typeface="等线" panose="02010600030101010101" charset="-122"/>
              </a:rPr>
              <a:t>4.8-2-2-2mm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8206" y="5140862"/>
            <a:ext cx="993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等线" panose="02010600030101010101" charset="-122"/>
                <a:ea typeface="等线" panose="02010600030101010101" charset="-122"/>
              </a:rPr>
              <a:t>drift gap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86000" y="4663138"/>
            <a:ext cx="1317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等线" panose="02010600030101010101" charset="-122"/>
                <a:ea typeface="等线" panose="02010600030101010101" charset="-122"/>
              </a:rPr>
              <a:t>transfer gap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141642" y="4857507"/>
            <a:ext cx="10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等线" panose="02010600030101010101" charset="-122"/>
                <a:ea typeface="等线" panose="02010600030101010101" charset="-122"/>
              </a:rPr>
              <a:t>induction gap</a:t>
            </a:r>
          </a:p>
        </p:txBody>
      </p:sp>
      <p:sp>
        <p:nvSpPr>
          <p:cNvPr id="15" name="矩形 14"/>
          <p:cNvSpPr/>
          <p:nvPr/>
        </p:nvSpPr>
        <p:spPr>
          <a:xfrm>
            <a:off x="6747598" y="2730742"/>
            <a:ext cx="320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electrons and ions drift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lines 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32816" y="4703617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Triple GEM</a:t>
            </a:r>
            <a:endParaRPr lang="zh-CN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849827" y="3996320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Quadruple GEM</a:t>
            </a:r>
            <a:endParaRPr lang="zh-CN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863528" y="4678526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Quadruple GEM</a:t>
            </a:r>
            <a:endParaRPr lang="zh-CN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863528" y="4880287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Aligned holes</a:t>
            </a:r>
            <a:endParaRPr lang="zh-CN" altLang="en-US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849827" y="4197716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Mis</a:t>
            </a:r>
            <a:r>
              <a:rPr lang="en-US" altLang="zh-CN" sz="11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-aligned holes</a:t>
            </a:r>
            <a:endParaRPr lang="zh-CN" altLang="en-US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25232" y="4901882"/>
            <a:ext cx="1649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Aligned holes</a:t>
            </a:r>
            <a:endParaRPr lang="zh-CN" altLang="en-US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3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214" y="38838"/>
            <a:ext cx="12036357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at CERN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95489" y="6312714"/>
            <a:ext cx="2708675" cy="338554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 A. Levin’s talk</a:t>
            </a:r>
            <a:endParaRPr lang="zh-CN" altLang="zh-CN" sz="1600" b="1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B4301A0-63AE-4E58-8BF1-DF00D57F932A}"/>
              </a:ext>
            </a:extLst>
          </p:cNvPr>
          <p:cNvSpPr txBox="1">
            <a:spLocks/>
          </p:cNvSpPr>
          <p:nvPr/>
        </p:nvSpPr>
        <p:spPr>
          <a:xfrm>
            <a:off x="387739" y="1017514"/>
            <a:ext cx="11441096" cy="19829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detectors were assembled into “super-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module”s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CERN, tested with cosmic rays (QC8) before installed into CMS.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Contents of the test: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 phase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scans,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scans,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S-curve scans, S-bit rate scans, Iterative trimming…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GE1/1 GEM detectors were tested successfully and installed in CMS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395664A5-9623-488B-84AD-86AFAB1A2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2741" y="3239384"/>
            <a:ext cx="2904267" cy="2904267"/>
          </a:xfrm>
          <a:prstGeom prst="rect">
            <a:avLst/>
          </a:prstGeom>
        </p:spPr>
      </p:pic>
      <p:pic>
        <p:nvPicPr>
          <p:cNvPr id="8" name="Content Placeholder 12" descr="A close up of a map&#10;&#10;Description automatically generated">
            <a:extLst>
              <a:ext uri="{FF2B5EF4-FFF2-40B4-BE49-F238E27FC236}">
                <a16:creationId xmlns:a16="http://schemas.microsoft.com/office/drawing/2014/main" xmlns="" id="{D9007385-DDF0-48D9-A524-DD8B5EBAB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28" y="3136045"/>
            <a:ext cx="2800344" cy="120338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E6FAACC-BD52-4B0A-9194-7D4547616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07" y="3026073"/>
            <a:ext cx="3259893" cy="1419840"/>
          </a:xfrm>
          <a:prstGeom prst="rect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xmlns="" id="{9817BBFF-F69D-4F1D-8236-FB01F69DA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>
            <a:fillRect/>
          </a:stretch>
        </p:blipFill>
        <p:spPr>
          <a:xfrm>
            <a:off x="5040152" y="4645099"/>
            <a:ext cx="2994895" cy="1364581"/>
          </a:xfrm>
          <a:prstGeom prst="rect">
            <a:avLst/>
          </a:prstGeom>
        </p:spPr>
      </p:pic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xmlns="" id="{CB3BA94B-E986-43DE-B7C5-54079EB7F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>
            <a:fillRect/>
          </a:stretch>
        </p:blipFill>
        <p:spPr>
          <a:xfrm>
            <a:off x="8589634" y="4645098"/>
            <a:ext cx="2944237" cy="13069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859646" y="4315504"/>
            <a:ext cx="3587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GBT phase </a:t>
            </a:r>
            <a:r>
              <a:rPr lang="en-US" altLang="zh-CN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                              DAC 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23230" y="5915212"/>
            <a:ext cx="53445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S-curve </a:t>
            </a:r>
            <a:r>
              <a:rPr lang="en-US" altLang="zh-CN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                                       S-bit 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</a:t>
            </a:r>
            <a:r>
              <a:rPr lang="en-US" altLang="zh-CN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   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97074" y="6231136"/>
            <a:ext cx="3138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QC8 test setup at CERN 904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08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" y="38838"/>
            <a:ext cx="12036357" cy="8090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</a:t>
            </a:r>
            <a:r>
              <a:rPr lang="zh-CN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</a:t>
            </a:r>
            <a:r>
              <a:rPr lang="en-US" altLang="zh-CN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status: </a:t>
            </a:r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FR4 frame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</a:t>
            </a:fld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299248" y="999681"/>
            <a:ext cx="11448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 R&amp;D of GEM external frames (FR4) since 2019, prototypes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produced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China has passed CERN test in Feb. 2020. 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GEM Collaboration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approved mass production in China, expected to start by the end of 2020.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90" y="2420903"/>
            <a:ext cx="5314311" cy="330553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472137" y="5833130"/>
            <a:ext cx="4837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CERN test results of GEM external frames produced in China</a:t>
            </a:r>
            <a:endParaRPr lang="zh-CN" altLang="zh-CN" sz="1400" b="1" kern="1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3" y="2477009"/>
            <a:ext cx="5772031" cy="314097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33736" y="5855198"/>
            <a:ext cx="471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GEM external frames (FR4): </a:t>
            </a:r>
            <a:r>
              <a:rPr lang="en-US" altLang="zh-CN" sz="1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extremely high requirements on mechanical tolerance</a:t>
            </a:r>
            <a:endParaRPr lang="zh-CN" altLang="zh-CN" sz="1400" b="1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1245140" y="4976394"/>
            <a:ext cx="1841771" cy="839752"/>
          </a:xfrm>
          <a:prstGeom prst="straightConnector1">
            <a:avLst/>
          </a:prstGeom>
          <a:ln w="28575">
            <a:solidFill>
              <a:schemeClr val="tx2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244663" y="275164"/>
            <a:ext cx="18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Y.BAN(</a:t>
            </a:r>
            <a:r>
              <a:rPr kumimoji="1" lang="en-US" altLang="zh-CN" sz="2400" dirty="0" err="1" smtClean="0"/>
              <a:t>Pek.U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2020/11/9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CLHC: CMS Hardware Status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97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21055</TotalTime>
  <Words>3193</Words>
  <Application>Microsoft Macintosh PowerPoint</Application>
  <PresentationFormat>自定义</PresentationFormat>
  <Paragraphs>526</Paragraphs>
  <Slides>31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</vt:lpstr>
      <vt:lpstr>Progress/Status of CMS Upgrade</vt:lpstr>
      <vt:lpstr>Outline </vt:lpstr>
      <vt:lpstr>Overview: China Participation in CMS Phase II Upgrade</vt:lpstr>
      <vt:lpstr>CMS Phase II Upgrade: GEM tasks</vt:lpstr>
      <vt:lpstr>CMS Phase II Upgrade: GEM status: GE2/1 GEB</vt:lpstr>
      <vt:lpstr>CMS Phase II Upgrade: GEM status: ME0 GEB</vt:lpstr>
      <vt:lpstr>CMS Phase II Upgrade: GEM status: GEM simulation</vt:lpstr>
      <vt:lpstr>CMS Phase II Upgrade: GEM status: QC at CERN</vt:lpstr>
      <vt:lpstr>CMS Phase II Upgrade: GEM status: FR4 frame</vt:lpstr>
      <vt:lpstr>CMS Phase II Upgrade: GEM status: detector</vt:lpstr>
      <vt:lpstr>CMS PhaseII HGCal task</vt:lpstr>
      <vt:lpstr>IHEP MAC status: prepare site qualification</vt:lpstr>
      <vt:lpstr>HGCal Module assembly （1）</vt:lpstr>
      <vt:lpstr>HGCal Module assembly（2）</vt:lpstr>
      <vt:lpstr>Wire bonding</vt:lpstr>
      <vt:lpstr>HGCal module tests（1）</vt:lpstr>
      <vt:lpstr>HGCal module tests （2）</vt:lpstr>
      <vt:lpstr>HGCal production data base for MAC</vt:lpstr>
      <vt:lpstr>DC-DC board Designed by ZheJiang U.</vt:lpstr>
      <vt:lpstr>Phase 2 RPC Upgrade Project Overview</vt:lpstr>
      <vt:lpstr>Tasks for RPC/iRPC TRIG/Backend Electronics</vt:lpstr>
      <vt:lpstr> IHEP Trigger/Backend Electronics Proposal </vt:lpstr>
      <vt:lpstr>Hardware Development Strategy and Status</vt:lpstr>
      <vt:lpstr>Simulation: iRPC Data transmission problem  </vt:lpstr>
      <vt:lpstr>Suggestion for one Edge (Rising) transmission</vt:lpstr>
      <vt:lpstr>iRPC  data source</vt:lpstr>
      <vt:lpstr>FEE  software algorithm</vt:lpstr>
      <vt:lpstr>IHEP Proposal for  iRPC FEB/iRPC transmission(Check-Sort-Push)</vt:lpstr>
      <vt:lpstr> DEMO System Works fine at IHEP Beijing</vt:lpstr>
      <vt:lpstr>PowerPoint 演示文稿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Belle2 DAQ Upgrade  demo system progress</dc:title>
  <dc:creator>陶 嘉</dc:creator>
  <cp:lastModifiedBy>LIU Zhen-An</cp:lastModifiedBy>
  <cp:revision>394</cp:revision>
  <dcterms:created xsi:type="dcterms:W3CDTF">2019-01-30T12:45:42Z</dcterms:created>
  <dcterms:modified xsi:type="dcterms:W3CDTF">2020-11-09T02:53:10Z</dcterms:modified>
</cp:coreProperties>
</file>