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407" r:id="rId3"/>
    <p:sldId id="410" r:id="rId4"/>
    <p:sldId id="418" r:id="rId5"/>
    <p:sldId id="419" r:id="rId6"/>
    <p:sldId id="414" r:id="rId7"/>
    <p:sldId id="420" r:id="rId8"/>
    <p:sldId id="423" r:id="rId9"/>
    <p:sldId id="422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01"/>
    <p:restoredTop sz="94665"/>
  </p:normalViewPr>
  <p:slideViewPr>
    <p:cSldViewPr snapToGrid="0" snapToObjects="1">
      <p:cViewPr>
        <p:scale>
          <a:sx n="91" d="100"/>
          <a:sy n="91" d="100"/>
        </p:scale>
        <p:origin x="93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6" name="Shape 7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4" name="Shape 7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Annual strategy planning session for the joint Key Lab for Particle Detectors and Electronics. </a:t>
            </a:r>
          </a:p>
          <a:p>
            <a:endParaRPr/>
          </a:p>
          <a:p>
            <a:r>
              <a:t>You can present an overview of the CEPC Detector design, the R&amp;D program, and go over the key technologies to be pursued during the next five years for CEPC. Aim for about 30‘+10’ approximately.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04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1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1" name="标题文本"/>
          <p:cNvSpPr txBox="1">
            <a:spLocks noGrp="1"/>
          </p:cNvSpPr>
          <p:nvPr>
            <p:ph type="title"/>
          </p:nvPr>
        </p:nvSpPr>
        <p:spPr>
          <a:xfrm>
            <a:off x="3810434" y="193195"/>
            <a:ext cx="167631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68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1" r:id="rId41"/>
    <p:sldLayoutId id="2147483692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1" r:id="rId58"/>
    <p:sldLayoutId id="2147483713" r:id="rId59"/>
    <p:sldLayoutId id="2147483714" r:id="rId60"/>
    <p:sldLayoutId id="2147483715" r:id="rId61"/>
    <p:sldLayoutId id="2147483716" r:id="rId62"/>
    <p:sldLayoutId id="2147483717" r:id="rId63"/>
    <p:sldLayoutId id="2147483718" r:id="rId64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category/719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he Circular Electron Positron Collider Project"/>
          <p:cNvSpPr txBox="1"/>
          <p:nvPr/>
        </p:nvSpPr>
        <p:spPr>
          <a:xfrm>
            <a:off x="-120186" y="3319547"/>
            <a:ext cx="24624372" cy="3560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/>
            </a:lvl1pPr>
          </a:lstStyle>
          <a:p>
            <a:r>
              <a:rPr lang="en-US" altLang="zh-CN" dirty="0"/>
              <a:t>EF04:</a:t>
            </a:r>
            <a:r>
              <a:rPr lang="en" altLang="zh-CN" dirty="0"/>
              <a:t> EW Precision Physics and constraining new physics</a:t>
            </a:r>
            <a:r>
              <a:rPr lang="zh-CN" altLang="en-US" dirty="0"/>
              <a:t> </a:t>
            </a:r>
            <a:endParaRPr lang="en" altLang="zh-CN" sz="5400" dirty="0"/>
          </a:p>
        </p:txBody>
      </p:sp>
      <p:pic>
        <p:nvPicPr>
          <p:cNvPr id="720" name="logo_IHEP-1.jpg" descr="logo_IHEP-1.jpg"/>
          <p:cNvPicPr>
            <a:picLocks noChangeAspect="1"/>
          </p:cNvPicPr>
          <p:nvPr/>
        </p:nvPicPr>
        <p:blipFill>
          <a:blip r:embed="rId3"/>
          <a:srcRect l="1619" t="9931" r="3757"/>
          <a:stretch>
            <a:fillRect/>
          </a:stretch>
        </p:blipFill>
        <p:spPr>
          <a:xfrm>
            <a:off x="6873715" y="11472109"/>
            <a:ext cx="7980951" cy="1832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332" extrusionOk="0">
                <a:moveTo>
                  <a:pt x="7460" y="9"/>
                </a:moveTo>
                <a:cubicBezTo>
                  <a:pt x="7343" y="64"/>
                  <a:pt x="7267" y="375"/>
                  <a:pt x="7267" y="924"/>
                </a:cubicBezTo>
                <a:cubicBezTo>
                  <a:pt x="7267" y="1423"/>
                  <a:pt x="7218" y="2042"/>
                  <a:pt x="7159" y="2296"/>
                </a:cubicBezTo>
                <a:cubicBezTo>
                  <a:pt x="7077" y="2647"/>
                  <a:pt x="7080" y="3264"/>
                  <a:pt x="7171" y="4892"/>
                </a:cubicBezTo>
                <a:cubicBezTo>
                  <a:pt x="7237" y="6067"/>
                  <a:pt x="7301" y="7445"/>
                  <a:pt x="7313" y="7960"/>
                </a:cubicBezTo>
                <a:cubicBezTo>
                  <a:pt x="7325" y="8475"/>
                  <a:pt x="7341" y="9029"/>
                  <a:pt x="7347" y="9192"/>
                </a:cubicBezTo>
                <a:cubicBezTo>
                  <a:pt x="7364" y="9627"/>
                  <a:pt x="7911" y="9555"/>
                  <a:pt x="7911" y="9118"/>
                </a:cubicBezTo>
                <a:cubicBezTo>
                  <a:pt x="7911" y="8914"/>
                  <a:pt x="7872" y="8644"/>
                  <a:pt x="7825" y="8521"/>
                </a:cubicBezTo>
                <a:cubicBezTo>
                  <a:pt x="7777" y="8394"/>
                  <a:pt x="7801" y="7775"/>
                  <a:pt x="7880" y="7097"/>
                </a:cubicBezTo>
                <a:cubicBezTo>
                  <a:pt x="7992" y="6134"/>
                  <a:pt x="8046" y="5990"/>
                  <a:pt x="8150" y="6360"/>
                </a:cubicBezTo>
                <a:cubicBezTo>
                  <a:pt x="8221" y="6613"/>
                  <a:pt x="8278" y="7154"/>
                  <a:pt x="8278" y="7562"/>
                </a:cubicBezTo>
                <a:cubicBezTo>
                  <a:pt x="8278" y="8239"/>
                  <a:pt x="8360" y="8307"/>
                  <a:pt x="9223" y="8307"/>
                </a:cubicBezTo>
                <a:cubicBezTo>
                  <a:pt x="9902" y="8307"/>
                  <a:pt x="10223" y="8470"/>
                  <a:pt x="10361" y="8882"/>
                </a:cubicBezTo>
                <a:cubicBezTo>
                  <a:pt x="10535" y="9405"/>
                  <a:pt x="10559" y="9372"/>
                  <a:pt x="10647" y="8580"/>
                </a:cubicBezTo>
                <a:cubicBezTo>
                  <a:pt x="10701" y="8101"/>
                  <a:pt x="10770" y="7390"/>
                  <a:pt x="10799" y="6994"/>
                </a:cubicBezTo>
                <a:cubicBezTo>
                  <a:pt x="10873" y="6008"/>
                  <a:pt x="11169" y="6319"/>
                  <a:pt x="11206" y="7422"/>
                </a:cubicBezTo>
                <a:cubicBezTo>
                  <a:pt x="11242" y="8523"/>
                  <a:pt x="11645" y="8645"/>
                  <a:pt x="11832" y="7613"/>
                </a:cubicBezTo>
                <a:cubicBezTo>
                  <a:pt x="11952" y="6956"/>
                  <a:pt x="11964" y="6956"/>
                  <a:pt x="12083" y="7613"/>
                </a:cubicBezTo>
                <a:cubicBezTo>
                  <a:pt x="12196" y="8235"/>
                  <a:pt x="12416" y="8307"/>
                  <a:pt x="14303" y="8307"/>
                </a:cubicBezTo>
                <a:cubicBezTo>
                  <a:pt x="16192" y="8307"/>
                  <a:pt x="16411" y="8236"/>
                  <a:pt x="16517" y="7613"/>
                </a:cubicBezTo>
                <a:cubicBezTo>
                  <a:pt x="16630" y="6956"/>
                  <a:pt x="16639" y="6956"/>
                  <a:pt x="16698" y="7613"/>
                </a:cubicBezTo>
                <a:cubicBezTo>
                  <a:pt x="16755" y="8243"/>
                  <a:pt x="16943" y="8307"/>
                  <a:pt x="18822" y="8307"/>
                </a:cubicBezTo>
                <a:cubicBezTo>
                  <a:pt x="20571" y="8307"/>
                  <a:pt x="20893" y="8395"/>
                  <a:pt x="20938" y="8897"/>
                </a:cubicBezTo>
                <a:cubicBezTo>
                  <a:pt x="20967" y="9222"/>
                  <a:pt x="21064" y="9487"/>
                  <a:pt x="21153" y="9487"/>
                </a:cubicBezTo>
                <a:cubicBezTo>
                  <a:pt x="21284" y="9487"/>
                  <a:pt x="21317" y="9133"/>
                  <a:pt x="21324" y="7672"/>
                </a:cubicBezTo>
                <a:cubicBezTo>
                  <a:pt x="21328" y="6673"/>
                  <a:pt x="21377" y="5630"/>
                  <a:pt x="21430" y="5356"/>
                </a:cubicBezTo>
                <a:cubicBezTo>
                  <a:pt x="21565" y="4657"/>
                  <a:pt x="21485" y="1653"/>
                  <a:pt x="21307" y="761"/>
                </a:cubicBezTo>
                <a:cubicBezTo>
                  <a:pt x="21115" y="-199"/>
                  <a:pt x="20917" y="-184"/>
                  <a:pt x="20719" y="806"/>
                </a:cubicBezTo>
                <a:cubicBezTo>
                  <a:pt x="20516" y="1824"/>
                  <a:pt x="19982" y="1884"/>
                  <a:pt x="19888" y="902"/>
                </a:cubicBezTo>
                <a:cubicBezTo>
                  <a:pt x="19786" y="-167"/>
                  <a:pt x="19463" y="39"/>
                  <a:pt x="19408" y="1204"/>
                </a:cubicBezTo>
                <a:cubicBezTo>
                  <a:pt x="19356" y="2308"/>
                  <a:pt x="19022" y="2747"/>
                  <a:pt x="18811" y="1993"/>
                </a:cubicBezTo>
                <a:cubicBezTo>
                  <a:pt x="18738" y="1735"/>
                  <a:pt x="18298" y="1507"/>
                  <a:pt x="17783" y="1462"/>
                </a:cubicBezTo>
                <a:cubicBezTo>
                  <a:pt x="17027" y="1396"/>
                  <a:pt x="16875" y="1278"/>
                  <a:pt x="16850" y="732"/>
                </a:cubicBezTo>
                <a:cubicBezTo>
                  <a:pt x="16827" y="220"/>
                  <a:pt x="16724" y="96"/>
                  <a:pt x="16367" y="149"/>
                </a:cubicBezTo>
                <a:cubicBezTo>
                  <a:pt x="15960" y="210"/>
                  <a:pt x="15913" y="309"/>
                  <a:pt x="15913" y="1116"/>
                </a:cubicBezTo>
                <a:cubicBezTo>
                  <a:pt x="15913" y="1611"/>
                  <a:pt x="15849" y="2116"/>
                  <a:pt x="15771" y="2244"/>
                </a:cubicBezTo>
                <a:cubicBezTo>
                  <a:pt x="15611" y="2508"/>
                  <a:pt x="15269" y="1353"/>
                  <a:pt x="15269" y="548"/>
                </a:cubicBezTo>
                <a:cubicBezTo>
                  <a:pt x="15269" y="-268"/>
                  <a:pt x="15146" y="-97"/>
                  <a:pt x="14807" y="1204"/>
                </a:cubicBezTo>
                <a:cubicBezTo>
                  <a:pt x="14464" y="2516"/>
                  <a:pt x="14318" y="2546"/>
                  <a:pt x="14276" y="1307"/>
                </a:cubicBezTo>
                <a:cubicBezTo>
                  <a:pt x="14260" y="858"/>
                  <a:pt x="14157" y="391"/>
                  <a:pt x="14047" y="267"/>
                </a:cubicBezTo>
                <a:cubicBezTo>
                  <a:pt x="13784" y="-28"/>
                  <a:pt x="13641" y="590"/>
                  <a:pt x="13792" y="1374"/>
                </a:cubicBezTo>
                <a:cubicBezTo>
                  <a:pt x="13888" y="1870"/>
                  <a:pt x="13884" y="2021"/>
                  <a:pt x="13767" y="2214"/>
                </a:cubicBezTo>
                <a:cubicBezTo>
                  <a:pt x="13519" y="2623"/>
                  <a:pt x="13292" y="2209"/>
                  <a:pt x="13261" y="1293"/>
                </a:cubicBezTo>
                <a:cubicBezTo>
                  <a:pt x="13239" y="616"/>
                  <a:pt x="13172" y="415"/>
                  <a:pt x="12973" y="415"/>
                </a:cubicBezTo>
                <a:cubicBezTo>
                  <a:pt x="12827" y="415"/>
                  <a:pt x="12690" y="672"/>
                  <a:pt x="12660" y="1005"/>
                </a:cubicBezTo>
                <a:cubicBezTo>
                  <a:pt x="12589" y="1806"/>
                  <a:pt x="12082" y="1774"/>
                  <a:pt x="11976" y="961"/>
                </a:cubicBezTo>
                <a:cubicBezTo>
                  <a:pt x="11930" y="610"/>
                  <a:pt x="11756" y="255"/>
                  <a:pt x="11588" y="171"/>
                </a:cubicBezTo>
                <a:cubicBezTo>
                  <a:pt x="11421" y="88"/>
                  <a:pt x="11311" y="132"/>
                  <a:pt x="11344" y="275"/>
                </a:cubicBezTo>
                <a:cubicBezTo>
                  <a:pt x="11441" y="689"/>
                  <a:pt x="11217" y="1595"/>
                  <a:pt x="11018" y="1595"/>
                </a:cubicBezTo>
                <a:cubicBezTo>
                  <a:pt x="10914" y="1595"/>
                  <a:pt x="10817" y="1258"/>
                  <a:pt x="10789" y="806"/>
                </a:cubicBezTo>
                <a:cubicBezTo>
                  <a:pt x="10758" y="288"/>
                  <a:pt x="10663" y="17"/>
                  <a:pt x="10516" y="17"/>
                </a:cubicBezTo>
                <a:cubicBezTo>
                  <a:pt x="10392" y="17"/>
                  <a:pt x="10315" y="181"/>
                  <a:pt x="10344" y="378"/>
                </a:cubicBezTo>
                <a:cubicBezTo>
                  <a:pt x="10416" y="882"/>
                  <a:pt x="9595" y="2515"/>
                  <a:pt x="9416" y="2222"/>
                </a:cubicBezTo>
                <a:cubicBezTo>
                  <a:pt x="9295" y="2021"/>
                  <a:pt x="9290" y="1880"/>
                  <a:pt x="9389" y="1366"/>
                </a:cubicBezTo>
                <a:cubicBezTo>
                  <a:pt x="9488" y="857"/>
                  <a:pt x="9484" y="681"/>
                  <a:pt x="9375" y="385"/>
                </a:cubicBezTo>
                <a:cubicBezTo>
                  <a:pt x="9143" y="-245"/>
                  <a:pt x="8855" y="-32"/>
                  <a:pt x="8803" y="806"/>
                </a:cubicBezTo>
                <a:cubicBezTo>
                  <a:pt x="8749" y="1699"/>
                  <a:pt x="8384" y="1893"/>
                  <a:pt x="8204" y="1123"/>
                </a:cubicBezTo>
                <a:cubicBezTo>
                  <a:pt x="8143" y="862"/>
                  <a:pt x="8095" y="782"/>
                  <a:pt x="8095" y="946"/>
                </a:cubicBezTo>
                <a:cubicBezTo>
                  <a:pt x="8095" y="1110"/>
                  <a:pt x="8002" y="967"/>
                  <a:pt x="7890" y="629"/>
                </a:cubicBezTo>
                <a:cubicBezTo>
                  <a:pt x="7732" y="154"/>
                  <a:pt x="7576" y="-46"/>
                  <a:pt x="7460" y="9"/>
                </a:cubicBezTo>
                <a:close/>
                <a:moveTo>
                  <a:pt x="4829" y="1595"/>
                </a:moveTo>
                <a:cubicBezTo>
                  <a:pt x="4208" y="1595"/>
                  <a:pt x="4102" y="1699"/>
                  <a:pt x="3953" y="2480"/>
                </a:cubicBezTo>
                <a:cubicBezTo>
                  <a:pt x="3817" y="3192"/>
                  <a:pt x="3761" y="3274"/>
                  <a:pt x="3668" y="2878"/>
                </a:cubicBezTo>
                <a:cubicBezTo>
                  <a:pt x="3603" y="2607"/>
                  <a:pt x="3432" y="2384"/>
                  <a:pt x="3289" y="2384"/>
                </a:cubicBezTo>
                <a:cubicBezTo>
                  <a:pt x="3090" y="2384"/>
                  <a:pt x="3034" y="2554"/>
                  <a:pt x="3055" y="3077"/>
                </a:cubicBezTo>
                <a:cubicBezTo>
                  <a:pt x="3077" y="3657"/>
                  <a:pt x="3021" y="3746"/>
                  <a:pt x="2703" y="3645"/>
                </a:cubicBezTo>
                <a:cubicBezTo>
                  <a:pt x="2427" y="3558"/>
                  <a:pt x="2308" y="3693"/>
                  <a:pt x="2268" y="4140"/>
                </a:cubicBezTo>
                <a:cubicBezTo>
                  <a:pt x="2237" y="4477"/>
                  <a:pt x="2131" y="4752"/>
                  <a:pt x="2029" y="4752"/>
                </a:cubicBezTo>
                <a:cubicBezTo>
                  <a:pt x="1926" y="4752"/>
                  <a:pt x="1686" y="5462"/>
                  <a:pt x="1496" y="6330"/>
                </a:cubicBezTo>
                <a:cubicBezTo>
                  <a:pt x="1305" y="7198"/>
                  <a:pt x="1109" y="7908"/>
                  <a:pt x="1059" y="7908"/>
                </a:cubicBezTo>
                <a:cubicBezTo>
                  <a:pt x="1008" y="7908"/>
                  <a:pt x="810" y="7198"/>
                  <a:pt x="620" y="6330"/>
                </a:cubicBezTo>
                <a:cubicBezTo>
                  <a:pt x="153" y="4200"/>
                  <a:pt x="0" y="4253"/>
                  <a:pt x="0" y="6551"/>
                </a:cubicBezTo>
                <a:cubicBezTo>
                  <a:pt x="0" y="7542"/>
                  <a:pt x="46" y="8719"/>
                  <a:pt x="101" y="9162"/>
                </a:cubicBezTo>
                <a:cubicBezTo>
                  <a:pt x="174" y="9745"/>
                  <a:pt x="174" y="10090"/>
                  <a:pt x="101" y="10401"/>
                </a:cubicBezTo>
                <a:cubicBezTo>
                  <a:pt x="-31" y="10967"/>
                  <a:pt x="-28" y="12763"/>
                  <a:pt x="106" y="13337"/>
                </a:cubicBezTo>
                <a:cubicBezTo>
                  <a:pt x="185" y="13674"/>
                  <a:pt x="184" y="14067"/>
                  <a:pt x="106" y="14893"/>
                </a:cubicBezTo>
                <a:cubicBezTo>
                  <a:pt x="-35" y="16396"/>
                  <a:pt x="-3" y="17884"/>
                  <a:pt x="157" y="17312"/>
                </a:cubicBezTo>
                <a:cubicBezTo>
                  <a:pt x="243" y="17007"/>
                  <a:pt x="318" y="17043"/>
                  <a:pt x="427" y="17430"/>
                </a:cubicBezTo>
                <a:cubicBezTo>
                  <a:pt x="510" y="17726"/>
                  <a:pt x="665" y="17918"/>
                  <a:pt x="772" y="17858"/>
                </a:cubicBezTo>
                <a:cubicBezTo>
                  <a:pt x="879" y="17798"/>
                  <a:pt x="1050" y="18010"/>
                  <a:pt x="1151" y="18338"/>
                </a:cubicBezTo>
                <a:cubicBezTo>
                  <a:pt x="1394" y="19125"/>
                  <a:pt x="2734" y="19169"/>
                  <a:pt x="2971" y="18397"/>
                </a:cubicBezTo>
                <a:cubicBezTo>
                  <a:pt x="3062" y="18101"/>
                  <a:pt x="3209" y="17942"/>
                  <a:pt x="3299" y="18042"/>
                </a:cubicBezTo>
                <a:cubicBezTo>
                  <a:pt x="3389" y="18143"/>
                  <a:pt x="3516" y="17948"/>
                  <a:pt x="3582" y="17607"/>
                </a:cubicBezTo>
                <a:cubicBezTo>
                  <a:pt x="3648" y="17267"/>
                  <a:pt x="3781" y="16988"/>
                  <a:pt x="3878" y="16988"/>
                </a:cubicBezTo>
                <a:cubicBezTo>
                  <a:pt x="4119" y="16988"/>
                  <a:pt x="4871" y="13466"/>
                  <a:pt x="4873" y="12326"/>
                </a:cubicBezTo>
                <a:cubicBezTo>
                  <a:pt x="4876" y="10880"/>
                  <a:pt x="5033" y="9926"/>
                  <a:pt x="5233" y="10151"/>
                </a:cubicBezTo>
                <a:cubicBezTo>
                  <a:pt x="5456" y="10401"/>
                  <a:pt x="5688" y="8988"/>
                  <a:pt x="5720" y="7178"/>
                </a:cubicBezTo>
                <a:cubicBezTo>
                  <a:pt x="5733" y="6461"/>
                  <a:pt x="5776" y="5793"/>
                  <a:pt x="5816" y="5688"/>
                </a:cubicBezTo>
                <a:cubicBezTo>
                  <a:pt x="5948" y="5337"/>
                  <a:pt x="5882" y="3377"/>
                  <a:pt x="5708" y="2480"/>
                </a:cubicBezTo>
                <a:cubicBezTo>
                  <a:pt x="5556" y="1701"/>
                  <a:pt x="5449" y="1595"/>
                  <a:pt x="4829" y="1595"/>
                </a:cubicBezTo>
                <a:close/>
                <a:moveTo>
                  <a:pt x="19775" y="11065"/>
                </a:moveTo>
                <a:cubicBezTo>
                  <a:pt x="19632" y="11065"/>
                  <a:pt x="19496" y="11332"/>
                  <a:pt x="19466" y="11663"/>
                </a:cubicBezTo>
                <a:cubicBezTo>
                  <a:pt x="19398" y="12428"/>
                  <a:pt x="19142" y="12428"/>
                  <a:pt x="19073" y="11663"/>
                </a:cubicBezTo>
                <a:cubicBezTo>
                  <a:pt x="19004" y="10887"/>
                  <a:pt x="18523" y="10886"/>
                  <a:pt x="18454" y="11663"/>
                </a:cubicBezTo>
                <a:cubicBezTo>
                  <a:pt x="18376" y="12531"/>
                  <a:pt x="14826" y="12503"/>
                  <a:pt x="14749" y="11633"/>
                </a:cubicBezTo>
                <a:cubicBezTo>
                  <a:pt x="14681" y="10881"/>
                  <a:pt x="14200" y="10905"/>
                  <a:pt x="14132" y="11663"/>
                </a:cubicBezTo>
                <a:cubicBezTo>
                  <a:pt x="14103" y="11988"/>
                  <a:pt x="14015" y="12253"/>
                  <a:pt x="13936" y="12253"/>
                </a:cubicBezTo>
                <a:cubicBezTo>
                  <a:pt x="13857" y="12253"/>
                  <a:pt x="13767" y="11988"/>
                  <a:pt x="13738" y="11663"/>
                </a:cubicBezTo>
                <a:cubicBezTo>
                  <a:pt x="13665" y="10853"/>
                  <a:pt x="13246" y="10910"/>
                  <a:pt x="13103" y="11751"/>
                </a:cubicBezTo>
                <a:cubicBezTo>
                  <a:pt x="12992" y="12402"/>
                  <a:pt x="12977" y="12402"/>
                  <a:pt x="12809" y="11751"/>
                </a:cubicBezTo>
                <a:cubicBezTo>
                  <a:pt x="12592" y="10909"/>
                  <a:pt x="12181" y="10859"/>
                  <a:pt x="12109" y="11663"/>
                </a:cubicBezTo>
                <a:cubicBezTo>
                  <a:pt x="12031" y="12534"/>
                  <a:pt x="10046" y="12534"/>
                  <a:pt x="9968" y="11663"/>
                </a:cubicBezTo>
                <a:cubicBezTo>
                  <a:pt x="9901" y="10910"/>
                  <a:pt x="9753" y="10902"/>
                  <a:pt x="9621" y="11648"/>
                </a:cubicBezTo>
                <a:cubicBezTo>
                  <a:pt x="9546" y="12077"/>
                  <a:pt x="9297" y="12245"/>
                  <a:pt x="8669" y="12290"/>
                </a:cubicBezTo>
                <a:lnTo>
                  <a:pt x="7818" y="12349"/>
                </a:lnTo>
                <a:lnTo>
                  <a:pt x="7818" y="14074"/>
                </a:lnTo>
                <a:cubicBezTo>
                  <a:pt x="7818" y="15765"/>
                  <a:pt x="7825" y="15800"/>
                  <a:pt x="8122" y="15800"/>
                </a:cubicBezTo>
                <a:cubicBezTo>
                  <a:pt x="8289" y="15800"/>
                  <a:pt x="8471" y="15614"/>
                  <a:pt x="8525" y="15380"/>
                </a:cubicBezTo>
                <a:cubicBezTo>
                  <a:pt x="8580" y="15146"/>
                  <a:pt x="8740" y="15014"/>
                  <a:pt x="8882" y="15085"/>
                </a:cubicBezTo>
                <a:cubicBezTo>
                  <a:pt x="9134" y="15211"/>
                  <a:pt x="9141" y="15276"/>
                  <a:pt x="9145" y="17681"/>
                </a:cubicBezTo>
                <a:lnTo>
                  <a:pt x="9148" y="20145"/>
                </a:lnTo>
                <a:lnTo>
                  <a:pt x="10234" y="20145"/>
                </a:lnTo>
                <a:cubicBezTo>
                  <a:pt x="11114" y="20145"/>
                  <a:pt x="11330" y="20255"/>
                  <a:pt x="11373" y="20735"/>
                </a:cubicBezTo>
                <a:cubicBezTo>
                  <a:pt x="11418" y="21238"/>
                  <a:pt x="11750" y="21332"/>
                  <a:pt x="13582" y="21332"/>
                </a:cubicBezTo>
                <a:cubicBezTo>
                  <a:pt x="14890" y="21332"/>
                  <a:pt x="15718" y="21186"/>
                  <a:pt x="15686" y="20963"/>
                </a:cubicBezTo>
                <a:cubicBezTo>
                  <a:pt x="15578" y="20214"/>
                  <a:pt x="15866" y="20086"/>
                  <a:pt x="17549" y="20130"/>
                </a:cubicBezTo>
                <a:lnTo>
                  <a:pt x="19273" y="20174"/>
                </a:lnTo>
                <a:lnTo>
                  <a:pt x="19422" y="19075"/>
                </a:lnTo>
                <a:cubicBezTo>
                  <a:pt x="19511" y="18417"/>
                  <a:pt x="19552" y="17477"/>
                  <a:pt x="19526" y="16737"/>
                </a:cubicBezTo>
                <a:cubicBezTo>
                  <a:pt x="19479" y="15419"/>
                  <a:pt x="19617" y="14706"/>
                  <a:pt x="19803" y="15306"/>
                </a:cubicBezTo>
                <a:cubicBezTo>
                  <a:pt x="19864" y="15503"/>
                  <a:pt x="20051" y="15698"/>
                  <a:pt x="20219" y="15741"/>
                </a:cubicBezTo>
                <a:cubicBezTo>
                  <a:pt x="20484" y="15809"/>
                  <a:pt x="20518" y="15720"/>
                  <a:pt x="20468" y="15048"/>
                </a:cubicBezTo>
                <a:cubicBezTo>
                  <a:pt x="20428" y="14509"/>
                  <a:pt x="20469" y="14140"/>
                  <a:pt x="20600" y="13838"/>
                </a:cubicBezTo>
                <a:cubicBezTo>
                  <a:pt x="20910" y="13127"/>
                  <a:pt x="20834" y="12253"/>
                  <a:pt x="20463" y="12253"/>
                </a:cubicBezTo>
                <a:cubicBezTo>
                  <a:pt x="20259" y="12253"/>
                  <a:pt x="20117" y="12034"/>
                  <a:pt x="20084" y="11663"/>
                </a:cubicBezTo>
                <a:cubicBezTo>
                  <a:pt x="20055" y="11332"/>
                  <a:pt x="19918" y="11065"/>
                  <a:pt x="19775" y="1106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22" name="Zhijun Liang…"/>
          <p:cNvSpPr txBox="1"/>
          <p:nvPr/>
        </p:nvSpPr>
        <p:spPr>
          <a:xfrm>
            <a:off x="5581992" y="7340247"/>
            <a:ext cx="11754395" cy="189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defRPr sz="56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/>
              <a:t>Zhijun Liang</a:t>
            </a:r>
          </a:p>
          <a:p>
            <a:pPr algn="ctr" defTabSz="821531">
              <a:defRPr sz="42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/>
              <a:t>(IHEP, Chinese Academy of Sciences)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DA42CD-3B18-8D47-8627-4A909DA38F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553BBFF-15BA-3948-AB78-88C06FBA7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090" y="5980441"/>
            <a:ext cx="9277270" cy="680266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EF1B88D-589F-D544-B9FC-47399CCDB8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DC1F2F-0B3D-CA40-A0B2-7268AE5C8BDA}"/>
              </a:ext>
            </a:extLst>
          </p:cNvPr>
          <p:cNvSpPr txBox="1">
            <a:spLocks/>
          </p:cNvSpPr>
          <p:nvPr/>
        </p:nvSpPr>
        <p:spPr>
          <a:xfrm>
            <a:off x="308691" y="1395507"/>
            <a:ext cx="24384001" cy="11412142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Two internal meetings. </a:t>
            </a:r>
          </a:p>
          <a:p>
            <a:pPr marL="685800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Presented two talks in </a:t>
            </a:r>
            <a:r>
              <a:rPr lang="en-US" altLang="zh-CN" dirty="0" err="1">
                <a:solidFill>
                  <a:schemeClr val="tx1"/>
                </a:solidFill>
              </a:rPr>
              <a:t>snowmass</a:t>
            </a:r>
            <a:r>
              <a:rPr lang="en-US" altLang="zh-CN" dirty="0">
                <a:solidFill>
                  <a:schemeClr val="tx1"/>
                </a:solidFill>
              </a:rPr>
              <a:t> EF04 </a:t>
            </a: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" altLang="zh-CN" dirty="0">
                <a:solidFill>
                  <a:schemeClr val="tx1"/>
                </a:solidFill>
              </a:rPr>
              <a:t>https://</a:t>
            </a:r>
            <a:r>
              <a:rPr lang="en" altLang="zh-CN" dirty="0" err="1">
                <a:solidFill>
                  <a:schemeClr val="tx1"/>
                </a:solidFill>
              </a:rPr>
              <a:t>indico.fnal.gov</a:t>
            </a:r>
            <a:r>
              <a:rPr lang="en" altLang="zh-CN" dirty="0">
                <a:solidFill>
                  <a:schemeClr val="tx1"/>
                </a:solidFill>
              </a:rPr>
              <a:t>/category/1138/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</a:p>
          <a:p>
            <a:pPr marL="685800" indent="-685800" hangingPunct="1">
              <a:buFont typeface="Wingdings" pitchFamily="2" charset="2"/>
              <a:buChar char="Ø"/>
            </a:pP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6" name="The CEPC Program">
            <a:extLst>
              <a:ext uri="{FF2B5EF4-FFF2-40B4-BE49-F238E27FC236}">
                <a16:creationId xmlns:a16="http://schemas.microsoft.com/office/drawing/2014/main" id="{3CA2B588-CFC0-3F43-95A1-5BE2D83A080C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C000"/>
                </a:solidFill>
              </a:rPr>
              <a:t>EF04: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status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1B9448-2C22-A243-AE19-9714DB37519D}"/>
              </a:ext>
            </a:extLst>
          </p:cNvPr>
          <p:cNvSpPr/>
          <p:nvPr/>
        </p:nvSpPr>
        <p:spPr>
          <a:xfrm>
            <a:off x="13469593" y="12839659"/>
            <a:ext cx="104134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" altLang="zh-CN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https://indico.ihep.ac.cn/category/719/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21B6D9-E7EF-7F45-98E0-4C58B859558E}"/>
              </a:ext>
            </a:extLst>
          </p:cNvPr>
          <p:cNvSpPr/>
          <p:nvPr/>
        </p:nvSpPr>
        <p:spPr>
          <a:xfrm>
            <a:off x="5468124" y="11719075"/>
            <a:ext cx="6723876" cy="1064029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B118C3-8368-AD4D-A52E-7298BCD60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6276" y="5968576"/>
            <a:ext cx="8605405" cy="6916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90F8063-EC74-E74D-80EB-DFD2257A6968}"/>
              </a:ext>
            </a:extLst>
          </p:cNvPr>
          <p:cNvSpPr/>
          <p:nvPr/>
        </p:nvSpPr>
        <p:spPr>
          <a:xfrm>
            <a:off x="16312699" y="4944342"/>
            <a:ext cx="69926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Internal meeting (July 03)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7F02F5E-A3CD-A44A-8C9C-C652BDF97748}"/>
              </a:ext>
            </a:extLst>
          </p:cNvPr>
          <p:cNvSpPr/>
          <p:nvPr/>
        </p:nvSpPr>
        <p:spPr>
          <a:xfrm>
            <a:off x="4623902" y="5257166"/>
            <a:ext cx="88456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Talk in EF04 </a:t>
            </a:r>
            <a:r>
              <a:rPr lang="en-US" altLang="zh-CN" dirty="0" err="1">
                <a:solidFill>
                  <a:schemeClr val="tx1"/>
                </a:solidFill>
              </a:rPr>
              <a:t>snowmass</a:t>
            </a:r>
            <a:r>
              <a:rPr lang="en-US" altLang="zh-CN" dirty="0">
                <a:solidFill>
                  <a:schemeClr val="tx1"/>
                </a:solidFill>
              </a:rPr>
              <a:t> meeting</a:t>
            </a:r>
          </a:p>
          <a:p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13817F6-C6CC-BC44-8F8C-E20698FED554}"/>
              </a:ext>
            </a:extLst>
          </p:cNvPr>
          <p:cNvSpPr/>
          <p:nvPr/>
        </p:nvSpPr>
        <p:spPr>
          <a:xfrm>
            <a:off x="1770868" y="12969587"/>
            <a:ext cx="109792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hangingPunct="1">
              <a:buFont typeface="Wingdings" pitchFamily="2" charset="2"/>
              <a:buChar char="Ø"/>
            </a:pPr>
            <a:r>
              <a:rPr lang="en" altLang="zh-CN" dirty="0">
                <a:solidFill>
                  <a:schemeClr val="tx1"/>
                </a:solidFill>
              </a:rPr>
              <a:t>https://</a:t>
            </a:r>
            <a:r>
              <a:rPr lang="en" altLang="zh-CN" dirty="0" err="1">
                <a:solidFill>
                  <a:schemeClr val="tx1"/>
                </a:solidFill>
              </a:rPr>
              <a:t>indico.fnal.gov</a:t>
            </a:r>
            <a:r>
              <a:rPr lang="en" altLang="zh-CN" dirty="0">
                <a:solidFill>
                  <a:schemeClr val="tx1"/>
                </a:solidFill>
              </a:rPr>
              <a:t>/category/1138/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89165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6CFAB1-C923-EA49-9DDC-D59BDAB068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3" name="The CEPC Program">
            <a:extLst>
              <a:ext uri="{FF2B5EF4-FFF2-40B4-BE49-F238E27FC236}">
                <a16:creationId xmlns:a16="http://schemas.microsoft.com/office/drawing/2014/main" id="{CC000E14-F5DA-C54F-9585-2DAEE4276746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Plan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Snowmass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EF04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LOIs contribution</a:t>
            </a: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F8C3F9EF-3430-2243-AD76-EA1512AF15F4}"/>
              </a:ext>
            </a:extLst>
          </p:cNvPr>
          <p:cNvSpPr txBox="1">
            <a:spLocks/>
          </p:cNvSpPr>
          <p:nvPr/>
        </p:nvSpPr>
        <p:spPr>
          <a:xfrm>
            <a:off x="182112" y="1383817"/>
            <a:ext cx="25854323" cy="11295554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More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detailed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2~3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benchmark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electroweak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observables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</a:t>
            </a:r>
            <a:r>
              <a:rPr lang="en-US" altLang="zh-CN" dirty="0" err="1">
                <a:solidFill>
                  <a:schemeClr val="tx1"/>
                </a:solidFill>
              </a:rPr>
              <a:t>Siqi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…)</a:t>
            </a: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 err="1">
                <a:solidFill>
                  <a:schemeClr val="accent3"/>
                </a:solidFill>
              </a:rPr>
              <a:t>Eg</a:t>
            </a:r>
            <a:r>
              <a:rPr lang="en-US" altLang="zh-CN" dirty="0">
                <a:solidFill>
                  <a:schemeClr val="accent3"/>
                </a:solidFill>
              </a:rPr>
              <a:t>: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weak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mixing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angle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from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Z-&gt;</a:t>
            </a:r>
            <a:r>
              <a:rPr lang="en-US" altLang="zh-CN" dirty="0" err="1">
                <a:solidFill>
                  <a:schemeClr val="accent3"/>
                </a:solidFill>
              </a:rPr>
              <a:t>bb,Z</a:t>
            </a:r>
            <a:r>
              <a:rPr lang="en-US" altLang="zh-CN" dirty="0">
                <a:solidFill>
                  <a:schemeClr val="accent3"/>
                </a:solidFill>
              </a:rPr>
              <a:t>-&gt;</a:t>
            </a:r>
            <a:r>
              <a:rPr lang="en-US" altLang="zh-CN" dirty="0" err="1">
                <a:solidFill>
                  <a:schemeClr val="accent3"/>
                </a:solidFill>
              </a:rPr>
              <a:t>ll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backward-forward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asymmetry</a:t>
            </a:r>
            <a:r>
              <a:rPr lang="zh-CN" altLang="en-US" dirty="0">
                <a:solidFill>
                  <a:schemeClr val="accent3"/>
                </a:solidFill>
              </a:rPr>
              <a:t>  </a:t>
            </a:r>
            <a:endParaRPr lang="en-US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3"/>
                </a:solidFill>
              </a:rPr>
              <a:t>More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study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with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more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realistic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simulations</a:t>
            </a: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3"/>
                </a:solidFill>
              </a:rPr>
              <a:t>More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detailed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study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on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experimental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and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theory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systematics</a:t>
            </a:r>
            <a:r>
              <a:rPr lang="zh-CN" altLang="en-US" dirty="0">
                <a:solidFill>
                  <a:schemeClr val="accent3"/>
                </a:solidFill>
              </a:rPr>
              <a:t>  </a:t>
            </a:r>
            <a:endParaRPr lang="en-US" altLang="zh-CN" dirty="0">
              <a:solidFill>
                <a:schemeClr val="accent3"/>
              </a:solidFill>
              <a:sym typeface="Wingdings" pitchFamily="2" charset="2"/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Z-&gt;bb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branching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ratio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(Bo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Li)</a:t>
            </a: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High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order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EWK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calculation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(NNLO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EWK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corrections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rgbClr val="FFC000"/>
                </a:solidFill>
              </a:rPr>
              <a:t>Already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setup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connection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between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Zhao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Li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and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EF04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conveners</a:t>
            </a:r>
            <a:r>
              <a:rPr lang="zh-CN" altLang="en-US" dirty="0">
                <a:solidFill>
                  <a:srgbClr val="FFC000"/>
                </a:solidFill>
              </a:rPr>
              <a:t>  </a:t>
            </a:r>
            <a:endParaRPr lang="en-US" altLang="zh-CN" dirty="0">
              <a:solidFill>
                <a:srgbClr val="FFC000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 err="1">
                <a:solidFill>
                  <a:schemeClr val="tx1"/>
                </a:solidFill>
              </a:rPr>
              <a:t>aTGCs</a:t>
            </a:r>
            <a:r>
              <a:rPr lang="en-US" altLang="zh-CN" dirty="0">
                <a:solidFill>
                  <a:schemeClr val="tx1"/>
                </a:solidFill>
              </a:rPr>
              <a:t>/QGCs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events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rgbClr val="FFC000"/>
                </a:solidFill>
              </a:rPr>
              <a:t>(</a:t>
            </a:r>
            <a:r>
              <a:rPr lang="en-US" altLang="zh-CN" dirty="0" err="1">
                <a:solidFill>
                  <a:srgbClr val="FFC000"/>
                </a:solidFill>
              </a:rPr>
              <a:t>Jiayin,LingFeng</a:t>
            </a:r>
            <a:r>
              <a:rPr lang="en-US" altLang="zh-CN" dirty="0">
                <a:solidFill>
                  <a:srgbClr val="FFC000"/>
                </a:solidFill>
              </a:rPr>
              <a:t>,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Dan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…)</a:t>
            </a: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rgbClr val="FFC000"/>
                </a:solidFill>
              </a:rPr>
              <a:t>Unitarity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bounds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 err="1">
                <a:solidFill>
                  <a:srgbClr val="FFC000"/>
                </a:solidFill>
              </a:rPr>
              <a:t>aQGCs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(Cen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Zhang)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endParaRPr lang="en-US" altLang="zh-CN" dirty="0">
              <a:solidFill>
                <a:srgbClr val="FFC000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Please consider to join us and write down your topics in QQ docs</a:t>
            </a:r>
          </a:p>
          <a:p>
            <a:pPr marL="0" indent="0" hangingPunct="1">
              <a:buNone/>
            </a:pP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533400" lvl="1" indent="0" hangingPunct="1">
              <a:buNone/>
            </a:pPr>
            <a:endParaRPr lang="en-US" altLang="zh-CN" dirty="0">
              <a:solidFill>
                <a:schemeClr val="tx1"/>
              </a:solidFill>
              <a:sym typeface="Wingdings" pitchFamily="2" charset="2"/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x-none" dirty="0">
              <a:solidFill>
                <a:schemeClr val="tx1"/>
              </a:solidFill>
            </a:endParaRPr>
          </a:p>
          <a:p>
            <a:pPr lvl="1" hangingPunct="1">
              <a:buFont typeface="Wingdings" pitchFamily="2" charset="2"/>
              <a:buChar char="Ø"/>
            </a:pP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8A5A4F-D1B9-C348-950B-1906F5752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304" y="12162161"/>
            <a:ext cx="14901971" cy="158448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A9B72D6-3894-1846-8BB3-90CE2850FAE5}"/>
              </a:ext>
            </a:extLst>
          </p:cNvPr>
          <p:cNvSpPr/>
          <p:nvPr/>
        </p:nvSpPr>
        <p:spPr>
          <a:xfrm>
            <a:off x="1192304" y="11365890"/>
            <a:ext cx="246049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https://docs.qq.com/sheet/DR1NXTXp6V2JkR1NH?tab=m0d77k</a:t>
            </a:r>
          </a:p>
        </p:txBody>
      </p:sp>
    </p:spTree>
    <p:extLst>
      <p:ext uri="{BB962C8B-B14F-4D97-AF65-F5344CB8AC3E}">
        <p14:creationId xmlns:p14="http://schemas.microsoft.com/office/powerpoint/2010/main" val="26651468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D153B7-9E87-6248-98C6-B9D8D9A33F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BDD810-ECC9-964E-94D6-4AE47E7FE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42" y="5991324"/>
            <a:ext cx="10307858" cy="2635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DBA22C4-D1FC-B542-BBE6-E247CE417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412" y="5088876"/>
            <a:ext cx="8734743" cy="78902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5BC6F24-F055-F340-99D3-6FD5239DD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18" y="8998592"/>
            <a:ext cx="8079727" cy="40923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1502C5-B112-D84A-8F48-68ABE894E04A}"/>
              </a:ext>
            </a:extLst>
          </p:cNvPr>
          <p:cNvSpPr txBox="1"/>
          <p:nvPr/>
        </p:nvSpPr>
        <p:spPr>
          <a:xfrm>
            <a:off x="20335692" y="4413687"/>
            <a:ext cx="210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1812.09299</a:t>
            </a:r>
          </a:p>
          <a:p>
            <a:endParaRPr kumimoji="1" lang="zh-CN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84AC45E-8756-AC4A-87F2-46B92FC90821}"/>
              </a:ext>
            </a:extLst>
          </p:cNvPr>
          <p:cNvSpPr/>
          <p:nvPr/>
        </p:nvSpPr>
        <p:spPr>
          <a:xfrm>
            <a:off x="511127" y="381039"/>
            <a:ext cx="206047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/>
              <a:t> Measuring Higgs couplings with longitudinal external states. 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6514DB-C8BE-9548-836E-1BCF8EFEEE43}"/>
              </a:ext>
            </a:extLst>
          </p:cNvPr>
          <p:cNvSpPr/>
          <p:nvPr/>
        </p:nvSpPr>
        <p:spPr>
          <a:xfrm>
            <a:off x="511127" y="1825669"/>
            <a:ext cx="2092592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dirty="0"/>
              <a:t>Measure Higgs coupling by probing longitudinal polarization of W/Z boson </a:t>
            </a:r>
          </a:p>
          <a:p>
            <a:pPr marL="571500" lvl="1" indent="-571500">
              <a:buFont typeface="Wingdings" pitchFamily="2" charset="2"/>
              <a:buChar char="Ø"/>
            </a:pPr>
            <a:r>
              <a:rPr lang="en-US" altLang="zh-CN" dirty="0"/>
              <a:t>Mainly in HL-LHC and may look into CPEC ZH-&gt;WW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5F1095F-4532-9A40-ADD7-3755C0B28C2B}"/>
              </a:ext>
            </a:extLst>
          </p:cNvPr>
          <p:cNvSpPr/>
          <p:nvPr/>
        </p:nvSpPr>
        <p:spPr>
          <a:xfrm>
            <a:off x="16951592" y="3477610"/>
            <a:ext cx="7584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chemeClr val="tx1"/>
                </a:solidFill>
              </a:rPr>
              <a:t>By Dr. </a:t>
            </a:r>
            <a:r>
              <a:rPr lang="en" altLang="zh-CN" dirty="0" err="1">
                <a:solidFill>
                  <a:schemeClr val="tx1"/>
                </a:solidFill>
              </a:rPr>
              <a:t>Junmou</a:t>
            </a:r>
            <a:r>
              <a:rPr lang="en" altLang="zh-CN" dirty="0">
                <a:solidFill>
                  <a:schemeClr val="tx1"/>
                </a:solidFill>
              </a:rPr>
              <a:t> Chen</a:t>
            </a:r>
            <a:r>
              <a:rPr lang="zh-CN" altLang="en-US" dirty="0">
                <a:solidFill>
                  <a:schemeClr val="tx1"/>
                </a:solidFill>
              </a:rPr>
              <a:t> </a:t>
            </a:r>
            <a:r>
              <a:rPr lang="en-US" altLang="zh-CN" dirty="0">
                <a:solidFill>
                  <a:schemeClr val="tx1"/>
                </a:solidFill>
              </a:rPr>
              <a:t>(</a:t>
            </a:r>
            <a:r>
              <a:rPr lang="en" altLang="zh-CN" dirty="0">
                <a:solidFill>
                  <a:schemeClr val="tx1"/>
                </a:solidFill>
              </a:rPr>
              <a:t>KIAS)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102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18FE68-904C-6D46-AB8E-283D8725E6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8BFCD9-F4DE-464D-8C7B-4702A1405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3077"/>
            <a:ext cx="11099286" cy="805784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11456D8-21FA-6444-A2FC-1B87693B654B}"/>
              </a:ext>
            </a:extLst>
          </p:cNvPr>
          <p:cNvSpPr/>
          <p:nvPr/>
        </p:nvSpPr>
        <p:spPr>
          <a:xfrm>
            <a:off x="17516163" y="3251778"/>
            <a:ext cx="66447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chemeClr val="tx1"/>
                </a:solidFill>
              </a:rPr>
              <a:t>By Dr. </a:t>
            </a:r>
            <a:r>
              <a:rPr lang="en-US" altLang="zh-CN" dirty="0" err="1">
                <a:solidFill>
                  <a:schemeClr val="tx1"/>
                </a:solidFill>
              </a:rPr>
              <a:t>Siqi</a:t>
            </a:r>
            <a:r>
              <a:rPr lang="en-US" altLang="zh-CN" dirty="0">
                <a:solidFill>
                  <a:schemeClr val="tx1"/>
                </a:solidFill>
              </a:rPr>
              <a:t> Yang (USTC)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133405F-F09A-3D47-8119-19530BAB5E54}"/>
              </a:ext>
            </a:extLst>
          </p:cNvPr>
          <p:cNvSpPr/>
          <p:nvPr/>
        </p:nvSpPr>
        <p:spPr>
          <a:xfrm>
            <a:off x="3152654" y="410105"/>
            <a:ext cx="142991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chemeClr val="tx1"/>
                </a:solidFill>
                <a:latin typeface="TimesNewRomanPS"/>
              </a:rPr>
              <a:t>Weak mixing angle measurement at Z pole sin</a:t>
            </a:r>
            <a:r>
              <a:rPr lang="en" altLang="zh-CN" sz="2800" baseline="30000" dirty="0">
                <a:solidFill>
                  <a:schemeClr val="tx1"/>
                </a:solidFill>
                <a:latin typeface="TimesNewRomanPS"/>
              </a:rPr>
              <a:t>2</a:t>
            </a:r>
            <a:r>
              <a:rPr lang="el-GR" altLang="zh-CN" dirty="0">
                <a:solidFill>
                  <a:schemeClr val="tx1"/>
                </a:solidFill>
                <a:latin typeface="TimesNewRomanPS"/>
              </a:rPr>
              <a:t>θ</a:t>
            </a:r>
            <a:r>
              <a:rPr lang="en" altLang="zh-CN" sz="2800" dirty="0">
                <a:solidFill>
                  <a:schemeClr val="tx1"/>
                </a:solidFill>
                <a:latin typeface="TimesNewRomanPS"/>
              </a:rPr>
              <a:t>eff </a:t>
            </a:r>
            <a:r>
              <a:rPr lang="en" altLang="zh-CN" dirty="0">
                <a:solidFill>
                  <a:schemeClr val="tx1"/>
                </a:solidFill>
                <a:latin typeface="TimesNewRomanPS"/>
              </a:rPr>
              <a:t>and A</a:t>
            </a:r>
            <a:r>
              <a:rPr lang="en" altLang="zh-CN" sz="2800" dirty="0">
                <a:solidFill>
                  <a:schemeClr val="tx1"/>
                </a:solidFill>
                <a:latin typeface="TimesNewRomanPS"/>
              </a:rPr>
              <a:t>FB </a:t>
            </a:r>
            <a:endParaRPr lang="en" altLang="zh-CN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44045F-F6AA-524C-9111-2D9609EA6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45" y="1393100"/>
            <a:ext cx="13520545" cy="35843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0F6978-57D4-0543-86E8-528E656B6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7650" y="8248661"/>
            <a:ext cx="12863281" cy="242382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5865ECD-80F2-0343-A00A-4E8F10866B10}"/>
              </a:ext>
            </a:extLst>
          </p:cNvPr>
          <p:cNvSpPr/>
          <p:nvPr/>
        </p:nvSpPr>
        <p:spPr>
          <a:xfrm>
            <a:off x="13622179" y="6858000"/>
            <a:ext cx="31454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chemeClr val="tx1"/>
                </a:solidFill>
                <a:latin typeface="TimesNewRomanPS"/>
              </a:rPr>
              <a:t>Systematics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22701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06F8F06-8BD4-1843-8359-B5066719174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sp>
        <p:nvSpPr>
          <p:cNvPr id="3" name="The CEPC Program">
            <a:extLst>
              <a:ext uri="{FF2B5EF4-FFF2-40B4-BE49-F238E27FC236}">
                <a16:creationId xmlns:a16="http://schemas.microsoft.com/office/drawing/2014/main" id="{321DDC0E-5A49-A94E-827B-E64BC0476B86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measurements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7389C1EE-71D6-B14F-BA9D-A5B89699B72B}"/>
              </a:ext>
            </a:extLst>
          </p:cNvPr>
          <p:cNvSpPr txBox="1">
            <a:spLocks/>
          </p:cNvSpPr>
          <p:nvPr/>
        </p:nvSpPr>
        <p:spPr>
          <a:xfrm>
            <a:off x="182112" y="1410646"/>
            <a:ext cx="25854323" cy="11295554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buFont typeface="Wingdings" pitchFamily="2" charset="2"/>
              <a:buChar char="Ø"/>
            </a:pPr>
            <a:r>
              <a:rPr lang="en-US" altLang="zh-CN" sz="4000" dirty="0" err="1">
                <a:solidFill>
                  <a:srgbClr val="FFC000"/>
                </a:solidFill>
              </a:rPr>
              <a:t>R</a:t>
            </a:r>
            <a:r>
              <a:rPr lang="en-US" altLang="zh-CN" sz="4000" baseline="30000" dirty="0" err="1">
                <a:solidFill>
                  <a:srgbClr val="FFC000"/>
                </a:solidFill>
              </a:rPr>
              <a:t>b</a:t>
            </a:r>
            <a:r>
              <a:rPr lang="zh-CN" altLang="en-US" sz="4000" dirty="0">
                <a:solidFill>
                  <a:srgbClr val="FFC000"/>
                </a:solidFill>
              </a:rPr>
              <a:t> </a:t>
            </a:r>
            <a:r>
              <a:rPr lang="en-US" altLang="zh-CN" sz="4000" dirty="0">
                <a:solidFill>
                  <a:srgbClr val="FFC000"/>
                </a:solidFill>
              </a:rPr>
              <a:t>measurement</a:t>
            </a:r>
            <a:r>
              <a:rPr lang="zh-CN" altLang="en-US" sz="4000" dirty="0">
                <a:solidFill>
                  <a:srgbClr val="FFC000"/>
                </a:solidFill>
              </a:rPr>
              <a:t> </a:t>
            </a:r>
            <a:r>
              <a:rPr lang="en-US" altLang="zh-CN" sz="4000" dirty="0">
                <a:solidFill>
                  <a:srgbClr val="FFC000"/>
                </a:solidFill>
              </a:rPr>
              <a:t>is</a:t>
            </a:r>
            <a:r>
              <a:rPr lang="zh-CN" altLang="en-US" sz="4000" dirty="0">
                <a:solidFill>
                  <a:srgbClr val="FFC000"/>
                </a:solidFill>
              </a:rPr>
              <a:t> </a:t>
            </a:r>
            <a:r>
              <a:rPr lang="en-US" altLang="zh-CN" sz="4000" dirty="0">
                <a:solidFill>
                  <a:srgbClr val="FFC000"/>
                </a:solidFill>
              </a:rPr>
              <a:t>sensitive</a:t>
            </a:r>
            <a:r>
              <a:rPr lang="zh-CN" altLang="en-US" sz="4000" dirty="0">
                <a:solidFill>
                  <a:srgbClr val="FFC000"/>
                </a:solidFill>
              </a:rPr>
              <a:t> </a:t>
            </a:r>
            <a:r>
              <a:rPr lang="en-US" altLang="zh-CN" sz="4000" dirty="0">
                <a:solidFill>
                  <a:srgbClr val="FFC000"/>
                </a:solidFill>
              </a:rPr>
              <a:t>to</a:t>
            </a:r>
            <a:r>
              <a:rPr lang="zh-CN" altLang="en-US" sz="4000" dirty="0">
                <a:solidFill>
                  <a:srgbClr val="FFC000"/>
                </a:solidFill>
              </a:rPr>
              <a:t> </a:t>
            </a:r>
            <a:r>
              <a:rPr lang="en-US" altLang="zh-CN" sz="4000" dirty="0">
                <a:solidFill>
                  <a:srgbClr val="FFC000"/>
                </a:solidFill>
              </a:rPr>
              <a:t>New</a:t>
            </a:r>
            <a:r>
              <a:rPr lang="zh-CN" altLang="en-US" sz="4000" dirty="0">
                <a:solidFill>
                  <a:srgbClr val="FFC000"/>
                </a:solidFill>
              </a:rPr>
              <a:t> </a:t>
            </a:r>
            <a:r>
              <a:rPr lang="en-US" altLang="zh-CN" sz="4000" dirty="0">
                <a:solidFill>
                  <a:srgbClr val="FFC000"/>
                </a:solidFill>
              </a:rPr>
              <a:t>physics</a:t>
            </a:r>
            <a:r>
              <a:rPr lang="zh-CN" altLang="en-US" sz="4000" dirty="0">
                <a:solidFill>
                  <a:srgbClr val="FFC000"/>
                </a:solidFill>
              </a:rPr>
              <a:t> </a:t>
            </a:r>
            <a:r>
              <a:rPr lang="en-US" altLang="zh-CN" sz="4000" dirty="0">
                <a:solidFill>
                  <a:srgbClr val="FFC000"/>
                </a:solidFill>
              </a:rPr>
              <a:t>models</a:t>
            </a:r>
            <a:r>
              <a:rPr lang="zh-CN" altLang="en-US" sz="4000" dirty="0">
                <a:solidFill>
                  <a:srgbClr val="FFC000"/>
                </a:solidFill>
              </a:rPr>
              <a:t>  </a:t>
            </a:r>
            <a:r>
              <a:rPr lang="en-US" altLang="zh-CN" sz="4000" dirty="0">
                <a:solidFill>
                  <a:srgbClr val="FFC000"/>
                </a:solidFill>
              </a:rPr>
              <a:t>(SUSY)</a:t>
            </a:r>
            <a:endParaRPr lang="en-US" altLang="zh-CN" sz="4000" dirty="0">
              <a:solidFill>
                <a:schemeClr val="tx1"/>
              </a:solidFill>
            </a:endParaRPr>
          </a:p>
          <a:p>
            <a:pPr lvl="1" hangingPunct="1">
              <a:buFont typeface="Wingdings" pitchFamily="2" charset="2"/>
              <a:buChar char="Ø"/>
            </a:pPr>
            <a:r>
              <a:rPr lang="en-US" altLang="zh-CN" sz="4000" dirty="0">
                <a:solidFill>
                  <a:schemeClr val="tx1"/>
                </a:solidFill>
              </a:rPr>
              <a:t>Very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interesting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about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physics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implication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from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Z-&gt;bb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measurements</a:t>
            </a:r>
          </a:p>
          <a:p>
            <a:pPr lvl="1" hangingPunct="1">
              <a:buFont typeface="Wingdings" pitchFamily="2" charset="2"/>
              <a:buChar char="Ø"/>
            </a:pPr>
            <a:r>
              <a:rPr lang="en" altLang="zh-CN" sz="4000" dirty="0">
                <a:solidFill>
                  <a:schemeClr val="tx1"/>
                </a:solidFill>
              </a:rPr>
              <a:t>Ayres Freitas </a:t>
            </a:r>
            <a:r>
              <a:rPr lang="en-US" altLang="zh-CN" sz="4000" dirty="0">
                <a:solidFill>
                  <a:schemeClr val="tx1"/>
                </a:solidFill>
              </a:rPr>
              <a:t>would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like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to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follow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up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that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endParaRPr lang="en-US" altLang="zh-CN" sz="4000" dirty="0">
              <a:solidFill>
                <a:schemeClr val="tx1"/>
              </a:solidFill>
            </a:endParaRPr>
          </a:p>
          <a:p>
            <a:pPr hangingPunct="1">
              <a:buFont typeface="Wingdings" pitchFamily="2" charset="2"/>
              <a:buChar char="Ø"/>
            </a:pPr>
            <a:r>
              <a:rPr lang="en-US" altLang="zh-CN" sz="4000" dirty="0">
                <a:solidFill>
                  <a:schemeClr val="tx1"/>
                </a:solidFill>
              </a:rPr>
              <a:t>Systematics: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rgbClr val="FFC000"/>
                </a:solidFill>
              </a:rPr>
              <a:t>b</a:t>
            </a:r>
            <a:r>
              <a:rPr lang="zh-CN" altLang="en-US" sz="4000" dirty="0">
                <a:solidFill>
                  <a:srgbClr val="FFC000"/>
                </a:solidFill>
              </a:rPr>
              <a:t> </a:t>
            </a:r>
            <a:r>
              <a:rPr lang="en-US" altLang="zh-CN" sz="4000" dirty="0">
                <a:solidFill>
                  <a:srgbClr val="FFC000"/>
                </a:solidFill>
              </a:rPr>
              <a:t>tagging</a:t>
            </a:r>
            <a:r>
              <a:rPr lang="zh-CN" altLang="en-US" sz="4000" dirty="0">
                <a:solidFill>
                  <a:srgbClr val="FFC000"/>
                </a:solidFill>
              </a:rPr>
              <a:t> </a:t>
            </a:r>
            <a:r>
              <a:rPr lang="en-US" altLang="zh-CN" sz="4000" dirty="0">
                <a:solidFill>
                  <a:srgbClr val="FFC000"/>
                </a:solidFill>
              </a:rPr>
              <a:t>efficiency</a:t>
            </a:r>
            <a:r>
              <a:rPr lang="zh-CN" altLang="en-US" sz="4000" dirty="0">
                <a:solidFill>
                  <a:srgbClr val="FFC000"/>
                </a:solidFill>
              </a:rPr>
              <a:t> </a:t>
            </a:r>
            <a:r>
              <a:rPr lang="en" altLang="zh-CN" sz="4000" dirty="0">
                <a:solidFill>
                  <a:srgbClr val="FFC000"/>
                </a:solidFill>
              </a:rPr>
              <a:t>hemisphere </a:t>
            </a:r>
            <a:r>
              <a:rPr lang="en" altLang="zh-CN" sz="4000" dirty="0">
                <a:solidFill>
                  <a:schemeClr val="accent3"/>
                </a:solidFill>
              </a:rPr>
              <a:t>correlations</a:t>
            </a:r>
            <a:r>
              <a:rPr lang="en-US" altLang="zh-CN" sz="4000" dirty="0">
                <a:solidFill>
                  <a:schemeClr val="accent3"/>
                </a:solidFill>
              </a:rPr>
              <a:t>high</a:t>
            </a:r>
            <a:r>
              <a:rPr lang="zh-CN" altLang="en-US" sz="4000" dirty="0">
                <a:solidFill>
                  <a:schemeClr val="accent3"/>
                </a:solidFill>
              </a:rPr>
              <a:t> </a:t>
            </a:r>
            <a:endParaRPr lang="en-US" altLang="zh-CN" sz="4000" dirty="0">
              <a:solidFill>
                <a:schemeClr val="accent3"/>
              </a:solidFill>
            </a:endParaRPr>
          </a:p>
          <a:p>
            <a:pPr lvl="1" hangingPunct="1">
              <a:buFont typeface="Wingdings" pitchFamily="2" charset="2"/>
              <a:buChar char="Ø"/>
            </a:pPr>
            <a:r>
              <a:rPr lang="en-US" altLang="zh-CN" sz="4000" dirty="0">
                <a:solidFill>
                  <a:schemeClr val="tx1"/>
                </a:solidFill>
              </a:rPr>
              <a:t>Feedback: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Need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input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from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QCD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experts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endParaRPr lang="en-US" altLang="zh-CN" sz="4000" dirty="0">
              <a:solidFill>
                <a:schemeClr val="tx1"/>
              </a:solidFill>
            </a:endParaRPr>
          </a:p>
          <a:p>
            <a:pPr lvl="1" hangingPunct="1">
              <a:buFont typeface="Wingdings" pitchFamily="2" charset="2"/>
              <a:buChar char="Ø"/>
            </a:pPr>
            <a:r>
              <a:rPr lang="en-US" altLang="zh-CN" sz="4000" dirty="0">
                <a:solidFill>
                  <a:schemeClr val="tx1"/>
                </a:solidFill>
              </a:rPr>
              <a:t>Feedback:</a:t>
            </a:r>
            <a:r>
              <a:rPr lang="zh-CN" altLang="en-US" sz="4000" dirty="0">
                <a:solidFill>
                  <a:schemeClr val="tx1"/>
                </a:solidFill>
              </a:rPr>
              <a:t>  </a:t>
            </a:r>
            <a:r>
              <a:rPr lang="en-US" altLang="zh-CN" sz="4000" dirty="0">
                <a:solidFill>
                  <a:schemeClr val="tx1"/>
                </a:solidFill>
              </a:rPr>
              <a:t>better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to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avoid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extrapolation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from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LEP,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try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standalone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estimation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from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CEPC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simulation.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533400" lvl="1" indent="0" hangingPunct="1">
              <a:buNone/>
            </a:pPr>
            <a:endParaRPr lang="en-US" altLang="zh-CN" dirty="0">
              <a:solidFill>
                <a:schemeClr val="tx1"/>
              </a:solidFill>
              <a:sym typeface="Wingdings" pitchFamily="2" charset="2"/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x-none" dirty="0">
              <a:solidFill>
                <a:schemeClr val="tx1"/>
              </a:solidFill>
            </a:endParaRPr>
          </a:p>
          <a:p>
            <a:pPr lvl="1" hangingPunct="1">
              <a:buFont typeface="Wingdings" pitchFamily="2" charset="2"/>
              <a:buChar char="Ø"/>
            </a:pP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4BB3E8-BC1D-E941-BEAA-CEB157DE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3" y="9135704"/>
            <a:ext cx="13984054" cy="416938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53E4EEC-54F8-1F48-9632-D7DF18E9AA6C}"/>
              </a:ext>
            </a:extLst>
          </p:cNvPr>
          <p:cNvSpPr/>
          <p:nvPr/>
        </p:nvSpPr>
        <p:spPr>
          <a:xfrm>
            <a:off x="15617685" y="12620926"/>
            <a:ext cx="53976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Arxiv:1601.07758v2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0876AB1-0C01-7E4E-BFBF-EAF5A8D67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1125"/>
            <a:ext cx="14211245" cy="247152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299B7E7-CCDB-CD45-BA38-EB54716C6CC4}"/>
              </a:ext>
            </a:extLst>
          </p:cNvPr>
          <p:cNvSpPr/>
          <p:nvPr/>
        </p:nvSpPr>
        <p:spPr>
          <a:xfrm>
            <a:off x="16353189" y="7837900"/>
            <a:ext cx="56396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Bo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(Yantai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U.)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Zhijun,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Liu(IHEP)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20012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2B58381-E8A2-3341-9F6E-DF4465C178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4B5889-14EE-9D43-81B6-FF41F62E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24" y="1392701"/>
            <a:ext cx="19119943" cy="122953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68DA2DF-D879-6542-9046-1C4C755F4B3D}"/>
              </a:ext>
            </a:extLst>
          </p:cNvPr>
          <p:cNvSpPr/>
          <p:nvPr/>
        </p:nvSpPr>
        <p:spPr>
          <a:xfrm>
            <a:off x="15087480" y="27958"/>
            <a:ext cx="86212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chemeClr val="tx1"/>
                </a:solidFill>
              </a:rPr>
              <a:t>By </a:t>
            </a:r>
            <a:r>
              <a:rPr lang="en" altLang="zh-CN" dirty="0" err="1">
                <a:solidFill>
                  <a:schemeClr val="tx1"/>
                </a:solidFill>
              </a:rPr>
              <a:t>jiaYing</a:t>
            </a:r>
            <a:r>
              <a:rPr lang="en" altLang="zh-CN" dirty="0">
                <a:solidFill>
                  <a:schemeClr val="tx1"/>
                </a:solidFill>
              </a:rPr>
              <a:t> </a:t>
            </a:r>
            <a:r>
              <a:rPr lang="en" altLang="zh-CN" dirty="0" err="1">
                <a:solidFill>
                  <a:schemeClr val="tx1"/>
                </a:solidFill>
              </a:rPr>
              <a:t>Gu,lingfeng</a:t>
            </a:r>
            <a:r>
              <a:rPr lang="en" altLang="zh-CN" dirty="0">
                <a:solidFill>
                  <a:schemeClr val="tx1"/>
                </a:solidFill>
              </a:rPr>
              <a:t> Li</a:t>
            </a:r>
          </a:p>
          <a:p>
            <a:r>
              <a:rPr lang="en" altLang="zh-CN" dirty="0">
                <a:solidFill>
                  <a:schemeClr val="tx1"/>
                </a:solidFill>
              </a:rPr>
              <a:t>Dan Yu, </a:t>
            </a:r>
            <a:r>
              <a:rPr lang="en" altLang="zh-CN" dirty="0" err="1">
                <a:solidFill>
                  <a:schemeClr val="tx1"/>
                </a:solidFill>
              </a:rPr>
              <a:t>Shuqi</a:t>
            </a:r>
            <a:r>
              <a:rPr lang="en" altLang="zh-CN" dirty="0">
                <a:solidFill>
                  <a:schemeClr val="tx1"/>
                </a:solidFill>
              </a:rPr>
              <a:t> Li, </a:t>
            </a:r>
            <a:r>
              <a:rPr lang="en" altLang="zh-CN" dirty="0" err="1">
                <a:solidFill>
                  <a:schemeClr val="tx1"/>
                </a:solidFill>
              </a:rPr>
              <a:t>Manqi</a:t>
            </a:r>
            <a:r>
              <a:rPr lang="en" altLang="zh-CN" dirty="0">
                <a:solidFill>
                  <a:schemeClr val="tx1"/>
                </a:solidFill>
              </a:rPr>
              <a:t>, Zhijun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5991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2F5F82-CDB0-DF4D-B0AD-91B15E832A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C65E14-0258-9541-B9A9-1DAC4AFF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239"/>
            <a:ext cx="17303653" cy="1235975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9A6FC7E-12DF-0142-BE90-0749136DB440}"/>
              </a:ext>
            </a:extLst>
          </p:cNvPr>
          <p:cNvSpPr/>
          <p:nvPr/>
        </p:nvSpPr>
        <p:spPr>
          <a:xfrm>
            <a:off x="998415" y="279009"/>
            <a:ext cx="7398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altLang="zh-CN" dirty="0">
                <a:solidFill>
                  <a:schemeClr val="tx1"/>
                </a:solidFill>
              </a:rPr>
              <a:t>Unitarity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bounds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aQGCs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C73B09-B33E-CE4C-B2F1-B961F4BF44F9}"/>
              </a:ext>
            </a:extLst>
          </p:cNvPr>
          <p:cNvSpPr/>
          <p:nvPr/>
        </p:nvSpPr>
        <p:spPr>
          <a:xfrm>
            <a:off x="18607399" y="4827360"/>
            <a:ext cx="49503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Cen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Zhang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(IHEP)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705333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6CFAB1-C923-EA49-9DDC-D59BDAB068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sp>
        <p:nvSpPr>
          <p:cNvPr id="3" name="The CEPC Program">
            <a:extLst>
              <a:ext uri="{FF2B5EF4-FFF2-40B4-BE49-F238E27FC236}">
                <a16:creationId xmlns:a16="http://schemas.microsoft.com/office/drawing/2014/main" id="{CC000E14-F5DA-C54F-9585-2DAEE4276746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Summary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of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LOI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topic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EF04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F8C3F9EF-3430-2243-AD76-EA1512AF15F4}"/>
              </a:ext>
            </a:extLst>
          </p:cNvPr>
          <p:cNvSpPr txBox="1">
            <a:spLocks/>
          </p:cNvSpPr>
          <p:nvPr/>
        </p:nvSpPr>
        <p:spPr>
          <a:xfrm>
            <a:off x="182112" y="1383817"/>
            <a:ext cx="25854323" cy="11295554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Weak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mixing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angle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measurements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Z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 err="1">
                <a:solidFill>
                  <a:schemeClr val="accent3"/>
                </a:solidFill>
              </a:rPr>
              <a:t>Eg</a:t>
            </a:r>
            <a:r>
              <a:rPr lang="en-US" altLang="zh-CN" dirty="0">
                <a:solidFill>
                  <a:schemeClr val="accent3"/>
                </a:solidFill>
              </a:rPr>
              <a:t>: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weak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mixing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angle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from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Z-&gt;bb,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Z-&gt;</a:t>
            </a:r>
            <a:r>
              <a:rPr lang="en-US" altLang="zh-CN" dirty="0" err="1">
                <a:solidFill>
                  <a:schemeClr val="accent3"/>
                </a:solidFill>
              </a:rPr>
              <a:t>ll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backward-forward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asymmetry</a:t>
            </a:r>
            <a:r>
              <a:rPr lang="zh-CN" altLang="en-US" dirty="0">
                <a:solidFill>
                  <a:schemeClr val="accent3"/>
                </a:solidFill>
              </a:rPr>
              <a:t>  </a:t>
            </a:r>
            <a:endParaRPr lang="en-US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3"/>
                </a:solidFill>
              </a:rPr>
              <a:t>More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study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with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more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realistic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simulations</a:t>
            </a: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3"/>
                </a:solidFill>
              </a:rPr>
              <a:t>More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detailed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study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on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experimental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and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theory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systematics</a:t>
            </a:r>
            <a:r>
              <a:rPr lang="zh-CN" altLang="en-US" dirty="0">
                <a:solidFill>
                  <a:schemeClr val="accent3"/>
                </a:solidFill>
              </a:rPr>
              <a:t>  </a:t>
            </a:r>
            <a:endParaRPr lang="en-US" altLang="zh-CN" dirty="0">
              <a:solidFill>
                <a:schemeClr val="accent3"/>
              </a:solidFill>
              <a:sym typeface="Wingdings" pitchFamily="2" charset="2"/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High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order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EWK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calculation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(NNLO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EWK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corrections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 err="1">
                <a:solidFill>
                  <a:schemeClr val="tx1"/>
                </a:solidFill>
              </a:rPr>
              <a:t>aTGCs</a:t>
            </a:r>
            <a:r>
              <a:rPr lang="en-US" altLang="zh-CN" dirty="0">
                <a:solidFill>
                  <a:schemeClr val="tx1"/>
                </a:solidFill>
              </a:rPr>
              <a:t>/QGCs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events</a:t>
            </a: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Unitarity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bounds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aQGCs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Z-&gt;bb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branching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ratio</a:t>
            </a:r>
          </a:p>
          <a:p>
            <a:pPr marL="685800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533400" lvl="1" indent="0" hangingPunct="1">
              <a:buNone/>
            </a:pPr>
            <a:endParaRPr lang="en-US" altLang="zh-CN" dirty="0">
              <a:solidFill>
                <a:schemeClr val="tx1"/>
              </a:solidFill>
              <a:sym typeface="Wingdings" pitchFamily="2" charset="2"/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x-none" dirty="0">
              <a:solidFill>
                <a:schemeClr val="tx1"/>
              </a:solidFill>
            </a:endParaRPr>
          </a:p>
          <a:p>
            <a:pPr lvl="1" hangingPunct="1">
              <a:buFont typeface="Wingdings" pitchFamily="2" charset="2"/>
              <a:buChar char="Ø"/>
            </a:pP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8A5A4F-D1B9-C348-950B-1906F5752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2" y="11374854"/>
            <a:ext cx="18153818" cy="193023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A9B72D6-3894-1846-8BB3-90CE2850FAE5}"/>
              </a:ext>
            </a:extLst>
          </p:cNvPr>
          <p:cNvSpPr/>
          <p:nvPr/>
        </p:nvSpPr>
        <p:spPr>
          <a:xfrm>
            <a:off x="1431455" y="10578583"/>
            <a:ext cx="246049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https://docs.qq.com/sheet/DR1NXTXp6V2JkR1NH?tab=m0d77k</a:t>
            </a:r>
          </a:p>
        </p:txBody>
      </p:sp>
    </p:spTree>
    <p:extLst>
      <p:ext uri="{BB962C8B-B14F-4D97-AF65-F5344CB8AC3E}">
        <p14:creationId xmlns:p14="http://schemas.microsoft.com/office/powerpoint/2010/main" val="116343902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3223</TotalTime>
  <Words>513</Words>
  <Application>Microsoft Macintosh PowerPoint</Application>
  <PresentationFormat>自定义</PresentationFormat>
  <Paragraphs>81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8" baseType="lpstr">
      <vt:lpstr>微软雅黑</vt:lpstr>
      <vt:lpstr>TimesNewRomanPS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239</cp:revision>
  <cp:lastPrinted>2019-08-27T10:44:14Z</cp:lastPrinted>
  <dcterms:modified xsi:type="dcterms:W3CDTF">2020-08-19T12:41:16Z</dcterms:modified>
</cp:coreProperties>
</file>