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12FFD-B799-CD41-A5DC-D135929F0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76B00-0AB9-1E4D-A8ED-8365E71DE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FA38-8305-6046-835E-0EF94AC3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75F-3296-CF44-B573-AAA31D04DDCE}" type="datetimeFigureOut">
              <a:rPr lang="en-CN" smtClean="0"/>
              <a:t>2020/8/26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1525E-6A97-4445-9F02-3FF16BAD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4F007-5CDF-2846-AFB2-BAEF2C51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A7E-6CA9-5F4A-A4C5-89EF637F247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1450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C7190-AF5B-6849-918C-B026ED049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7ACC9-EC8A-9248-B0C2-3480B2780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64177-3DF4-1F4D-AEE4-AD8EFAE0A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75F-3296-CF44-B573-AAA31D04DDCE}" type="datetimeFigureOut">
              <a:rPr lang="en-CN" smtClean="0"/>
              <a:t>2020/8/26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52519-9F85-5B45-B920-E09A2E88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028FB-A167-FF4B-B6EC-9278142C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A7E-6CA9-5F4A-A4C5-89EF637F247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5567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F8DB2-4ADD-8249-876F-72F6C8171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04EE6-4E2D-C749-96DA-C029B8915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4BBA5-F773-2947-8B34-8DE3AAFF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75F-3296-CF44-B573-AAA31D04DDCE}" type="datetimeFigureOut">
              <a:rPr lang="en-CN" smtClean="0"/>
              <a:t>2020/8/26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CE074-344F-D044-8D60-5E9DA068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96E40-FA64-4B45-BAB4-B5AA6588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A7E-6CA9-5F4A-A4C5-89EF637F247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4668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6E09A-CCF7-D84C-BCA5-0C58203C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17F4B-6EB6-764E-B9ED-021C8F00E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9CB5-B055-E847-B047-FB60F9B68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75F-3296-CF44-B573-AAA31D04DDCE}" type="datetimeFigureOut">
              <a:rPr lang="en-CN" smtClean="0"/>
              <a:t>2020/8/26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24491-D763-F14A-B08B-8C302222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0198E-8605-BB46-8055-20C1E9D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A7E-6CA9-5F4A-A4C5-89EF637F247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2573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450B-BD95-9948-9B27-BF45BB97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4FF4E-40AE-DB4F-8567-16B0ECD5E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93F83-F015-6C41-B27E-910D3A742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75F-3296-CF44-B573-AAA31D04DDCE}" type="datetimeFigureOut">
              <a:rPr lang="en-CN" smtClean="0"/>
              <a:t>2020/8/26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A9B97-CF63-E64A-BD9B-5D5A2DDC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1CBC3-0B19-004D-B669-9A36360A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A7E-6CA9-5F4A-A4C5-89EF637F247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9674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A6D7B-E831-BD44-9F03-ED8C4AABF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704D0-3E00-1A45-9403-6BE2F629C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F7AB3-FE44-0041-8C18-532D5393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CE38A-3746-2C41-A322-ADA17B48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75F-3296-CF44-B573-AAA31D04DDCE}" type="datetimeFigureOut">
              <a:rPr lang="en-CN" smtClean="0"/>
              <a:t>2020/8/26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0E17D-482E-E541-A2FE-9539B2C7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DC504-566B-014F-912F-5D9F78516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A7E-6CA9-5F4A-A4C5-89EF637F247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096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5775-1A06-E146-8BD5-0FB758C60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801FD-1C94-3441-AFC4-BE59D2C1F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E4051-E832-BF4C-8B7A-177F2214B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14C291-C5AE-A641-B27E-F0AB534B2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BD222-3B2D-ED4D-AD86-00B876829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A255B5-F25A-3F4D-AD54-44BA3A86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75F-3296-CF44-B573-AAA31D04DDCE}" type="datetimeFigureOut">
              <a:rPr lang="en-CN" smtClean="0"/>
              <a:t>2020/8/26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B58715-DE08-6545-AD99-5FC1F06A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9D826-8EA7-E14D-940A-612E079F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A7E-6CA9-5F4A-A4C5-89EF637F247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4123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26B32-DA75-EF47-A960-8784C40B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9D0D8-49A9-BB41-A9EF-D3D1ED20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75F-3296-CF44-B573-AAA31D04DDCE}" type="datetimeFigureOut">
              <a:rPr lang="en-CN" smtClean="0"/>
              <a:t>2020/8/26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19808-BD8B-4448-8CA9-68042FA1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E3526-5AC5-C84A-B335-03F3775D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A7E-6CA9-5F4A-A4C5-89EF637F247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4416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884869-C552-9B44-8016-8414BC9CA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75F-3296-CF44-B573-AAA31D04DDCE}" type="datetimeFigureOut">
              <a:rPr lang="en-CN" smtClean="0"/>
              <a:t>2020/8/26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DDCAE-DED1-D741-BEA9-3A322E79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FC9E-10EC-0847-B3C3-6FA23B2BD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A7E-6CA9-5F4A-A4C5-89EF637F247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2671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0619F-ABC6-2C4C-B85F-3BBAE07A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D86E7-6B53-984A-B41D-69932CEB7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44FD8-B859-B643-BD7F-DB4AD49E1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6C6A4-2A3E-4B47-8040-B6BEDAB7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75F-3296-CF44-B573-AAA31D04DDCE}" type="datetimeFigureOut">
              <a:rPr lang="en-CN" smtClean="0"/>
              <a:t>2020/8/26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9DCF1-5E2F-104D-8EDB-B91CC20FF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FD05C-1CBC-5E45-BD24-BBB3085A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A7E-6CA9-5F4A-A4C5-89EF637F247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4914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D02F-4235-6F4A-9387-13CB1D42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C8C9E-6131-E544-AA49-238C60E40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24B51-839A-0442-A0CD-190E3D2EB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BF3D4-2C8A-AF49-BCE9-C7E3A7121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075F-3296-CF44-B573-AAA31D04DDCE}" type="datetimeFigureOut">
              <a:rPr lang="en-CN" smtClean="0"/>
              <a:t>2020/8/26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AAF37-E7B5-4343-AC9E-88183C68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6D40A-C4F0-304B-86AD-97EB6556A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A7E-6CA9-5F4A-A4C5-89EF637F247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5823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A43CE7-A151-AA45-8BA6-940C1C29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1DAEA-21DC-4844-A161-DF5CAE62F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2FF72-3D3C-D44C-A3F8-F402D3DE1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C075F-3296-CF44-B573-AAA31D04DDCE}" type="datetimeFigureOut">
              <a:rPr lang="en-CN" smtClean="0"/>
              <a:t>2020/8/26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E80B4-A6B6-FF45-B9F4-E8E271FB5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82FFD-E2E6-144C-AD7E-310533B8F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FFA7E-6CA9-5F4A-A4C5-89EF637F247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4396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8BAE9-F544-1743-B2BB-C61A30058C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N" dirty="0"/>
              <a:t>EF</a:t>
            </a:r>
            <a:r>
              <a:rPr lang="en-US" altLang="zh-CN" dirty="0"/>
              <a:t>03</a:t>
            </a:r>
            <a:endParaRPr lang="en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03446-70E4-2E42-AE48-A5FB97CB3C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N" dirty="0"/>
              <a:t>Huaqiao Zhang</a:t>
            </a:r>
          </a:p>
          <a:p>
            <a:r>
              <a:rPr lang="en-CN" dirty="0"/>
              <a:t>Wenbin Qian</a:t>
            </a:r>
          </a:p>
        </p:txBody>
      </p:sp>
    </p:spTree>
    <p:extLst>
      <p:ext uri="{BB962C8B-B14F-4D97-AF65-F5344CB8AC3E}">
        <p14:creationId xmlns:p14="http://schemas.microsoft.com/office/powerpoint/2010/main" val="51907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7DFAF-AB53-4042-BB9E-B6602C913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Proposed</a:t>
            </a:r>
            <a:r>
              <a:rPr lang="zh-CN" altLang="en-US" dirty="0"/>
              <a:t> </a:t>
            </a:r>
            <a:r>
              <a:rPr lang="en-CN" dirty="0"/>
              <a:t>LOI (1): Mingrui Zhao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DD173E-234F-FC49-BCC1-0DFEFB0B9B75}"/>
              </a:ext>
            </a:extLst>
          </p:cNvPr>
          <p:cNvSpPr txBox="1">
            <a:spLocks/>
          </p:cNvSpPr>
          <p:nvPr/>
        </p:nvSpPr>
        <p:spPr>
          <a:xfrm>
            <a:off x="838200" y="149190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N" dirty="0"/>
              <a:t>1: CPV phase study at CEPC: </a:t>
            </a:r>
            <a:r>
              <a:rPr lang="en-US" dirty="0"/>
              <a:t>Analysis advanced, drafting </a:t>
            </a:r>
            <a:r>
              <a:rPr lang="en-US" dirty="0" err="1"/>
              <a:t>LoI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</a:t>
            </a:r>
            <a:r>
              <a:rPr lang="en-CN" dirty="0"/>
              <a:t>ontent:</a:t>
            </a:r>
          </a:p>
          <a:p>
            <a:endParaRPr lang="en-CN" dirty="0"/>
          </a:p>
          <a:p>
            <a:pPr lvl="1"/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7DE6C6-0F86-4F49-8BF9-76A772A44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164" y="1893612"/>
            <a:ext cx="4733544" cy="5311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ABB994-45D1-6F4F-93FD-F9DAB438C1D2}"/>
                  </a:ext>
                </a:extLst>
              </p:cNvPr>
              <p:cNvSpPr txBox="1"/>
              <p:nvPr/>
            </p:nvSpPr>
            <p:spPr>
              <a:xfrm>
                <a:off x="7552708" y="1901549"/>
                <a:ext cx="22273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ABB994-45D1-6F4F-93FD-F9DAB438C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708" y="1901549"/>
                <a:ext cx="2227396" cy="523220"/>
              </a:xfrm>
              <a:prstGeom prst="rect">
                <a:avLst/>
              </a:prstGeom>
              <a:blipFill>
                <a:blip r:embed="rId3"/>
                <a:stretch>
                  <a:fillRect l="-3409" r="-2841"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Content Placeholder 3">
                <a:extLst>
                  <a:ext uri="{FF2B5EF4-FFF2-40B4-BE49-F238E27FC236}">
                    <a16:creationId xmlns:a16="http://schemas.microsoft.com/office/drawing/2014/main" id="{EEA29B1B-44F8-6642-AF58-D88B7D16F1A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14370186"/>
                  </p:ext>
                </p:extLst>
              </p:nvPr>
            </p:nvGraphicFramePr>
            <p:xfrm>
              <a:off x="520148" y="2551181"/>
              <a:ext cx="10515600" cy="41522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7338">
                      <a:extLst>
                        <a:ext uri="{9D8B030D-6E8A-4147-A177-3AD203B41FA5}">
                          <a16:colId xmlns:a16="http://schemas.microsoft.com/office/drawing/2014/main" val="1477900534"/>
                        </a:ext>
                      </a:extLst>
                    </a:gridCol>
                    <a:gridCol w="2520462">
                      <a:extLst>
                        <a:ext uri="{9D8B030D-6E8A-4147-A177-3AD203B41FA5}">
                          <a16:colId xmlns:a16="http://schemas.microsoft.com/office/drawing/2014/main" val="206170057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77404959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9492930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LHCb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CEPC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LHCb</a:t>
                          </a:r>
                          <a:r>
                            <a:rPr lang="en-US" altLang="zh-CN" dirty="0"/>
                            <a:t>(Run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1)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52574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oMath>
                          </a14:m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statics</a:t>
                          </a:r>
                          <a:r>
                            <a:rPr lang="zh-CN" altLang="en-US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43.2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10^12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0.152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10^12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26.64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10^9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35760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Acceptance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trigger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Reconstruction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100%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5%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6624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Br(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oMath>
                          </a14:m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-&gt;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 err="1"/>
                            <a:t>Bs</a:t>
                          </a:r>
                          <a:r>
                            <a:rPr lang="en-US" altLang="zh-CN" dirty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10%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2(b and anti-b)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10%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10%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26204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Br(</a:t>
                          </a:r>
                          <a:r>
                            <a:rPr lang="en-US" altLang="zh-CN" dirty="0" err="1"/>
                            <a:t>Bs</a:t>
                          </a:r>
                          <a:r>
                            <a:rPr lang="en-US" altLang="zh-CN" dirty="0"/>
                            <a:t>-&gt;</a:t>
                          </a:r>
                          <a:r>
                            <a:rPr lang="en-US" altLang="zh-CN" dirty="0" err="1"/>
                            <a:t>Jpsi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Phi)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*</a:t>
                          </a:r>
                          <a:r>
                            <a:rPr lang="en-US" altLang="zh-CN" dirty="0"/>
                            <a:t>Br(</a:t>
                          </a:r>
                          <a:r>
                            <a:rPr lang="en-US" altLang="zh-CN" dirty="0" err="1"/>
                            <a:t>Jpsi</a:t>
                          </a:r>
                          <a:r>
                            <a:rPr lang="en-US" altLang="zh-CN" dirty="0"/>
                            <a:t>-&gt;</a:t>
                          </a:r>
                          <a:r>
                            <a:rPr lang="en-US" altLang="zh-CN" dirty="0" err="1"/>
                            <a:t>ll</a:t>
                          </a:r>
                          <a:r>
                            <a:rPr lang="en-US" altLang="zh-CN" dirty="0"/>
                            <a:t>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*</a:t>
                          </a:r>
                          <a:r>
                            <a:rPr lang="en-US" altLang="zh-CN" dirty="0"/>
                            <a:t>Br(Phi-&gt;KK)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0.001</a:t>
                          </a:r>
                        </a:p>
                        <a:p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0.06</a:t>
                          </a:r>
                        </a:p>
                        <a:p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0.001</a:t>
                          </a:r>
                        </a:p>
                        <a:p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0.12 (</a:t>
                          </a:r>
                          <a:r>
                            <a:rPr lang="en-US" altLang="zh-CN" dirty="0" err="1"/>
                            <a:t>ee</a:t>
                          </a:r>
                          <a:r>
                            <a:rPr lang="en-US" altLang="zh-CN" dirty="0"/>
                            <a:t> channel)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0.001</a:t>
                          </a:r>
                          <a:r>
                            <a:rPr lang="zh-CN" altLang="en-US" dirty="0"/>
                            <a:t> </a:t>
                          </a:r>
                          <a:endParaRPr lang="en-US" altLang="zh-CN" dirty="0"/>
                        </a:p>
                        <a:p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0.06</a:t>
                          </a:r>
                        </a:p>
                        <a:p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21658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Bs</a:t>
                          </a:r>
                          <a:r>
                            <a:rPr lang="en-US" altLang="zh-CN" dirty="0"/>
                            <a:t>-&gt;</a:t>
                          </a:r>
                          <a:r>
                            <a:rPr lang="en-US" altLang="zh-CN" dirty="0" err="1"/>
                            <a:t>Jpsi</a:t>
                          </a:r>
                          <a:r>
                            <a:rPr lang="en-US" altLang="zh-CN" dirty="0"/>
                            <a:t>(-&gt;</a:t>
                          </a:r>
                          <a:r>
                            <a:rPr lang="en-US" altLang="zh-CN" dirty="0" err="1"/>
                            <a:t>ll</a:t>
                          </a:r>
                          <a:r>
                            <a:rPr lang="en-US" altLang="zh-CN" dirty="0"/>
                            <a:t>)Phi(-&gt;KK)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stat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8000 consist with paper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57817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/>
                            <a:t>Flavour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tagging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15%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85971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Time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resolution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0.67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0.67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2137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Total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effective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statics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0.23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10^6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0.27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10^6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28224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Content Placeholder 3">
                <a:extLst>
                  <a:ext uri="{FF2B5EF4-FFF2-40B4-BE49-F238E27FC236}">
                    <a16:creationId xmlns:a16="http://schemas.microsoft.com/office/drawing/2014/main" id="{EEA29B1B-44F8-6642-AF58-D88B7D16F1A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14370186"/>
                  </p:ext>
                </p:extLst>
              </p:nvPr>
            </p:nvGraphicFramePr>
            <p:xfrm>
              <a:off x="520148" y="2551181"/>
              <a:ext cx="10515600" cy="41522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7338">
                      <a:extLst>
                        <a:ext uri="{9D8B030D-6E8A-4147-A177-3AD203B41FA5}">
                          <a16:colId xmlns:a16="http://schemas.microsoft.com/office/drawing/2014/main" val="1477900534"/>
                        </a:ext>
                      </a:extLst>
                    </a:gridCol>
                    <a:gridCol w="2520462">
                      <a:extLst>
                        <a:ext uri="{9D8B030D-6E8A-4147-A177-3AD203B41FA5}">
                          <a16:colId xmlns:a16="http://schemas.microsoft.com/office/drawing/2014/main" val="206170057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77404959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9492930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LHCb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CEPC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LHCb</a:t>
                          </a:r>
                          <a:r>
                            <a:rPr lang="en-US" altLang="zh-CN" dirty="0"/>
                            <a:t>(Run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1)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5257493"/>
                      </a:ext>
                    </a:extLst>
                  </a:tr>
                  <a:tr h="371793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4"/>
                          <a:stretch>
                            <a:fillRect t="-103333" r="-284722" b="-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43.2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10^12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0.152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10^12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26.64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10^9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357603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Acceptance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trigger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Reconstruction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100%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5%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6624010"/>
                      </a:ext>
                    </a:extLst>
                  </a:tr>
                  <a:tr h="371793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4"/>
                          <a:stretch>
                            <a:fillRect t="-370000" r="-284722" b="-6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10%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2(b and anti-b)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10%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10%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2620409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Br(</a:t>
                          </a:r>
                          <a:r>
                            <a:rPr lang="en-US" altLang="zh-CN" dirty="0" err="1"/>
                            <a:t>Bs</a:t>
                          </a:r>
                          <a:r>
                            <a:rPr lang="en-US" altLang="zh-CN" dirty="0"/>
                            <a:t>-&gt;</a:t>
                          </a:r>
                          <a:r>
                            <a:rPr lang="en-US" altLang="zh-CN" dirty="0" err="1"/>
                            <a:t>Jpsi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Phi)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*</a:t>
                          </a:r>
                          <a:r>
                            <a:rPr lang="en-US" altLang="zh-CN" dirty="0"/>
                            <a:t>Br(</a:t>
                          </a:r>
                          <a:r>
                            <a:rPr lang="en-US" altLang="zh-CN" dirty="0" err="1"/>
                            <a:t>Jpsi</a:t>
                          </a:r>
                          <a:r>
                            <a:rPr lang="en-US" altLang="zh-CN" dirty="0"/>
                            <a:t>-&gt;</a:t>
                          </a:r>
                          <a:r>
                            <a:rPr lang="en-US" altLang="zh-CN" dirty="0" err="1"/>
                            <a:t>ll</a:t>
                          </a:r>
                          <a:r>
                            <a:rPr lang="en-US" altLang="zh-CN" dirty="0"/>
                            <a:t>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*</a:t>
                          </a:r>
                          <a:r>
                            <a:rPr lang="en-US" altLang="zh-CN" dirty="0"/>
                            <a:t>Br(Phi-&gt;KK)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0.001</a:t>
                          </a:r>
                        </a:p>
                        <a:p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0.06</a:t>
                          </a:r>
                        </a:p>
                        <a:p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0.001</a:t>
                          </a:r>
                        </a:p>
                        <a:p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0.12 (</a:t>
                          </a:r>
                          <a:r>
                            <a:rPr lang="en-US" altLang="zh-CN" dirty="0" err="1"/>
                            <a:t>ee</a:t>
                          </a:r>
                          <a:r>
                            <a:rPr lang="en-US" altLang="zh-CN" dirty="0"/>
                            <a:t> channel)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0.001</a:t>
                          </a:r>
                          <a:r>
                            <a:rPr lang="zh-CN" altLang="en-US" dirty="0"/>
                            <a:t> </a:t>
                          </a:r>
                          <a:endParaRPr lang="en-US" altLang="zh-CN" dirty="0"/>
                        </a:p>
                        <a:p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0.06</a:t>
                          </a:r>
                        </a:p>
                        <a:p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21658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Bs</a:t>
                          </a:r>
                          <a:r>
                            <a:rPr lang="en-US" altLang="zh-CN" dirty="0"/>
                            <a:t>-&gt;</a:t>
                          </a:r>
                          <a:r>
                            <a:rPr lang="en-US" altLang="zh-CN" dirty="0" err="1"/>
                            <a:t>Jpsi</a:t>
                          </a:r>
                          <a:r>
                            <a:rPr lang="en-US" altLang="zh-CN" dirty="0"/>
                            <a:t>(-&gt;</a:t>
                          </a:r>
                          <a:r>
                            <a:rPr lang="en-US" altLang="zh-CN" dirty="0" err="1"/>
                            <a:t>ll</a:t>
                          </a:r>
                          <a:r>
                            <a:rPr lang="en-US" altLang="zh-CN" dirty="0"/>
                            <a:t>)Phi(-&gt;KK)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stat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8000 consist with paper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57817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/>
                            <a:t>Flavour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tagging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15%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85971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Time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resolution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0.67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0.67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2137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Total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effective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statics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0.23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10^6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0.27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10^6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282245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25240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7DFAF-AB53-4042-BB9E-B6602C913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Proposed</a:t>
            </a:r>
            <a:r>
              <a:rPr lang="zh-CN" altLang="en-US" dirty="0"/>
              <a:t> </a:t>
            </a:r>
            <a:r>
              <a:rPr lang="en-CN" dirty="0"/>
              <a:t>LOI(2): Lingfeng Li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DD173E-234F-FC49-BCC1-0DFEFB0B9B75}"/>
              </a:ext>
            </a:extLst>
          </p:cNvPr>
          <p:cNvSpPr txBox="1">
            <a:spLocks/>
          </p:cNvSpPr>
          <p:nvPr/>
        </p:nvSpPr>
        <p:spPr>
          <a:xfrm>
            <a:off x="639418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N" dirty="0"/>
              <a:t>1: Search</a:t>
            </a:r>
            <a:r>
              <a:rPr lang="zh-CN" altLang="en-US" dirty="0"/>
              <a:t> </a:t>
            </a:r>
            <a:r>
              <a:rPr lang="en-US" dirty="0"/>
              <a:t>b -&gt;s\nu\nu at CEPC</a:t>
            </a:r>
            <a:r>
              <a:rPr lang="en-CN" dirty="0"/>
              <a:t>: </a:t>
            </a:r>
            <a:r>
              <a:rPr lang="en-US" dirty="0"/>
              <a:t>proposed recently, drafting </a:t>
            </a:r>
            <a:r>
              <a:rPr lang="en-US" dirty="0" err="1"/>
              <a:t>LoI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CN" dirty="0"/>
              <a:t>ontent: </a:t>
            </a:r>
            <a:r>
              <a:rPr lang="en-US" dirty="0"/>
              <a:t>Bs-&gt;phi\nu\nu </a:t>
            </a:r>
          </a:p>
          <a:p>
            <a:pPr lvl="1"/>
            <a:r>
              <a:rPr lang="en-US" dirty="0"/>
              <a:t>Find displaced \phi-&gt;KK vertex in signal hemisphere</a:t>
            </a:r>
          </a:p>
          <a:p>
            <a:pPr lvl="1"/>
            <a:r>
              <a:rPr lang="en-US" dirty="0"/>
              <a:t>Background: b-&gt;c\ell \nu and</a:t>
            </a:r>
            <a:r>
              <a:rPr lang="zh-CN" altLang="en-US" dirty="0"/>
              <a:t> </a:t>
            </a:r>
            <a:r>
              <a:rPr lang="en-US" dirty="0"/>
              <a:t>b-&gt;c\tau\nu</a:t>
            </a:r>
          </a:p>
          <a:p>
            <a:pPr lvl="1"/>
            <a:r>
              <a:rPr lang="en-US" dirty="0"/>
              <a:t>Require good lepton tagging, motivation of detector R&amp;D</a:t>
            </a:r>
          </a:p>
          <a:p>
            <a:pPr lvl="1"/>
            <a:r>
              <a:rPr lang="en-US" dirty="0"/>
              <a:t>Rough estimation sensitivity ~</a:t>
            </a:r>
            <a:r>
              <a:rPr lang="en-US" altLang="zh-CN" dirty="0"/>
              <a:t>10^{-6}</a:t>
            </a:r>
          </a:p>
          <a:p>
            <a:pPr lvl="1"/>
            <a:endParaRPr lang="en-US" dirty="0"/>
          </a:p>
          <a:p>
            <a:pPr lvl="1"/>
            <a:endParaRPr lang="en-CN" dirty="0"/>
          </a:p>
          <a:p>
            <a:endParaRPr lang="en-CN" dirty="0"/>
          </a:p>
          <a:p>
            <a:pPr lvl="1"/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69801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7DFAF-AB53-4042-BB9E-B6602C913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Proposed</a:t>
            </a:r>
            <a:r>
              <a:rPr lang="zh-CN" altLang="en-US" dirty="0"/>
              <a:t> </a:t>
            </a:r>
            <a:r>
              <a:rPr lang="en-CN" dirty="0"/>
              <a:t>LOI(3): Peiwen Wu</a:t>
            </a:r>
          </a:p>
        </p:txBody>
      </p:sp>
      <p:pic>
        <p:nvPicPr>
          <p:cNvPr id="5" name="Content Placeholder 4" descr="A picture containing object, clock, indoor, watch&#10;&#10;Description automatically generated">
            <a:extLst>
              <a:ext uri="{FF2B5EF4-FFF2-40B4-BE49-F238E27FC236}">
                <a16:creationId xmlns:a16="http://schemas.microsoft.com/office/drawing/2014/main" id="{D600ADB8-17A6-0047-B613-DB76C96FC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3326" y="794334"/>
            <a:ext cx="4197074" cy="1570285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DD173E-234F-FC49-BCC1-0DFEFB0B9B7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N" dirty="0"/>
              <a:t> Top</a:t>
            </a:r>
            <a:r>
              <a:rPr lang="zh-CN" altLang="en-US" dirty="0"/>
              <a:t> </a:t>
            </a:r>
            <a:r>
              <a:rPr lang="en-US" altLang="zh-CN" dirty="0"/>
              <a:t>FCNC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CEPC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CN" dirty="0"/>
              <a:t>Peiwen</a:t>
            </a:r>
            <a:r>
              <a:rPr lang="zh-CN" altLang="en-US" dirty="0"/>
              <a:t> </a:t>
            </a:r>
            <a:r>
              <a:rPr lang="en-US" altLang="zh-CN" dirty="0"/>
              <a:t>Wu</a:t>
            </a:r>
            <a:r>
              <a:rPr lang="zh-CN" altLang="en-US" dirty="0"/>
              <a:t>： </a:t>
            </a:r>
            <a:r>
              <a:rPr lang="en-US" altLang="zh-CN" dirty="0" err="1"/>
              <a:t>LoI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</a:t>
            </a:r>
          </a:p>
          <a:p>
            <a:pPr lvl="2"/>
            <a:r>
              <a:rPr lang="en-US" altLang="zh-CN" dirty="0"/>
              <a:t>Content: single FCNC operator </a:t>
            </a:r>
          </a:p>
          <a:p>
            <a:pPr lvl="2"/>
            <a:r>
              <a:rPr lang="en-US" altLang="zh-CN" dirty="0"/>
              <a:t>Optimize b/c-tagging efficiency </a:t>
            </a:r>
          </a:p>
          <a:p>
            <a:pPr lvl="2"/>
            <a:r>
              <a:rPr lang="en-US" altLang="zh-CN" dirty="0"/>
              <a:t>Emphasis CEPC optimal potential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D1A749-7769-244E-9853-71261FBDD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3911600"/>
            <a:ext cx="120904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34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7DFAF-AB53-4042-BB9E-B6602C913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Proposed</a:t>
            </a:r>
            <a:r>
              <a:rPr lang="zh-CN" altLang="en-US" dirty="0"/>
              <a:t> </a:t>
            </a:r>
            <a:r>
              <a:rPr lang="en-CN" dirty="0"/>
              <a:t>LOI(4): Zhang Cen</a:t>
            </a:r>
          </a:p>
        </p:txBody>
      </p:sp>
      <p:pic>
        <p:nvPicPr>
          <p:cNvPr id="5" name="Content Placeholder 4" descr="A picture containing object, clock, indoor, watch&#10;&#10;Description automatically generated">
            <a:extLst>
              <a:ext uri="{FF2B5EF4-FFF2-40B4-BE49-F238E27FC236}">
                <a16:creationId xmlns:a16="http://schemas.microsoft.com/office/drawing/2014/main" id="{D600ADB8-17A6-0047-B613-DB76C96FC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4496" y="4172971"/>
            <a:ext cx="4197074" cy="1570285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DD173E-234F-FC49-BCC1-0DFEFB0B9B7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N" dirty="0"/>
              <a:t> Top</a:t>
            </a:r>
            <a:r>
              <a:rPr lang="zh-CN" altLang="en-US" dirty="0"/>
              <a:t> </a:t>
            </a:r>
            <a:r>
              <a:rPr lang="en-US" altLang="zh-CN" dirty="0"/>
              <a:t>FCNC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lepton</a:t>
            </a:r>
            <a:r>
              <a:rPr lang="zh-CN" altLang="en-US" dirty="0"/>
              <a:t> </a:t>
            </a:r>
            <a:r>
              <a:rPr lang="en-US" altLang="zh-CN" dirty="0"/>
              <a:t>colliders</a:t>
            </a:r>
          </a:p>
          <a:p>
            <a:pPr lvl="1"/>
            <a:r>
              <a:rPr lang="en-US" dirty="0"/>
              <a:t>Cen</a:t>
            </a:r>
            <a:r>
              <a:rPr lang="zh-CN" altLang="en-US" dirty="0"/>
              <a:t> </a:t>
            </a:r>
            <a:r>
              <a:rPr lang="en-US" altLang="zh-CN" dirty="0"/>
              <a:t>Zhang</a:t>
            </a:r>
            <a:r>
              <a:rPr lang="zh-CN" altLang="en-US" dirty="0"/>
              <a:t>：</a:t>
            </a:r>
            <a:r>
              <a:rPr lang="en-US" altLang="zh-CN" dirty="0"/>
              <a:t>Drafting</a:t>
            </a:r>
            <a:r>
              <a:rPr lang="zh-CN" altLang="en-US" dirty="0"/>
              <a:t> </a:t>
            </a:r>
            <a:r>
              <a:rPr lang="en-US" altLang="zh-CN" dirty="0" err="1"/>
              <a:t>LoI</a:t>
            </a:r>
            <a:endParaRPr lang="en-US" altLang="zh-CN" dirty="0"/>
          </a:p>
          <a:p>
            <a:pPr lvl="2"/>
            <a:r>
              <a:rPr lang="en-CN" dirty="0"/>
              <a:t>Content: </a:t>
            </a:r>
            <a:r>
              <a:rPr lang="en-US" dirty="0"/>
              <a:t>the complete set of FCNC operator</a:t>
            </a:r>
            <a:endParaRPr lang="en-CN" dirty="0"/>
          </a:p>
          <a:p>
            <a:pPr lvl="2"/>
            <a:r>
              <a:rPr lang="en-US" dirty="0"/>
              <a:t>A</a:t>
            </a:r>
            <a:r>
              <a:rPr lang="en-CN" dirty="0"/>
              <a:t>dd FSR/NLO, use exsiting cut flow,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FF0C1CCC-1419-4749-AA95-02DC5B6C0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0" y="3058228"/>
            <a:ext cx="6383154" cy="37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61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318</Words>
  <Application>Microsoft Macintosh PowerPoint</Application>
  <PresentationFormat>Widescreen</PresentationFormat>
  <Paragraphs>74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EF03</vt:lpstr>
      <vt:lpstr>Proposed LOI (1): Mingrui Zhao</vt:lpstr>
      <vt:lpstr>Proposed LOI(2): Lingfeng Li</vt:lpstr>
      <vt:lpstr>Proposed LOI(3): Peiwen Wu</vt:lpstr>
      <vt:lpstr>Proposed LOI(4): Zhang Cen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EF03</dc:title>
  <dc:creator>zhang Huaqiao</dc:creator>
  <cp:lastModifiedBy>zhang Huaqiao</cp:lastModifiedBy>
  <cp:revision>15</cp:revision>
  <dcterms:created xsi:type="dcterms:W3CDTF">2020-08-19T11:40:54Z</dcterms:created>
  <dcterms:modified xsi:type="dcterms:W3CDTF">2020-08-26T12:20:25Z</dcterms:modified>
</cp:coreProperties>
</file>