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315" r:id="rId3"/>
    <p:sldId id="316" r:id="rId4"/>
    <p:sldId id="317" r:id="rId5"/>
    <p:sldId id="329" r:id="rId6"/>
    <p:sldId id="258" r:id="rId7"/>
    <p:sldId id="259" r:id="rId8"/>
    <p:sldId id="319" r:id="rId9"/>
    <p:sldId id="260" r:id="rId10"/>
    <p:sldId id="321" r:id="rId11"/>
    <p:sldId id="322" r:id="rId12"/>
    <p:sldId id="320" r:id="rId13"/>
    <p:sldId id="261" r:id="rId14"/>
    <p:sldId id="265" r:id="rId15"/>
    <p:sldId id="324" r:id="rId16"/>
    <p:sldId id="325" r:id="rId17"/>
    <p:sldId id="313" r:id="rId18"/>
    <p:sldId id="297" r:id="rId19"/>
    <p:sldId id="314" r:id="rId20"/>
    <p:sldId id="268" r:id="rId21"/>
    <p:sldId id="269" r:id="rId22"/>
    <p:sldId id="318" r:id="rId23"/>
    <p:sldId id="328" r:id="rId24"/>
    <p:sldId id="270" r:id="rId25"/>
    <p:sldId id="271" r:id="rId26"/>
    <p:sldId id="272" r:id="rId27"/>
    <p:sldId id="273" r:id="rId28"/>
    <p:sldId id="327"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FF"/>
    <a:srgbClr val="000000"/>
    <a:srgbClr val="B5E3FE"/>
    <a:srgbClr val="FFFFFF"/>
    <a:srgbClr val="EDEDED"/>
    <a:srgbClr val="025483"/>
    <a:srgbClr val="024B7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8"/>
          </a:solidFill>
        </a:fill>
      </a:tcStyle>
    </a:wholeTbl>
    <a:band2H>
      <a:tcTxStyle/>
      <a:tcStyle>
        <a:tcBdr/>
        <a:fill>
          <a:solidFill>
            <a:srgbClr val="E6E9E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8"/>
          </a:solidFill>
        </a:fill>
      </a:tcStyle>
    </a:wholeTbl>
    <a:band2H>
      <a:tcTxStyle/>
      <a:tcStyle>
        <a:tcBdr/>
        <a:fill>
          <a:solidFill>
            <a:srgbClr val="E6E9E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8"/>
          </a:solidFill>
        </a:fill>
      </a:tcStyle>
    </a:wholeTbl>
    <a:band2H>
      <a:tcTxStyle/>
      <a:tcStyle>
        <a:tcBdr/>
        <a:fill>
          <a:solidFill>
            <a:srgbClr val="E6E9E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8" autoAdjust="0"/>
    <p:restoredTop sz="82379" autoAdjust="0"/>
  </p:normalViewPr>
  <p:slideViewPr>
    <p:cSldViewPr snapToGrid="0">
      <p:cViewPr varScale="1">
        <p:scale>
          <a:sx n="75" d="100"/>
          <a:sy n="75" d="100"/>
        </p:scale>
        <p:origin x="30" y="5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767BD-8687-4449-9B83-FBA5A7362357}" type="doc">
      <dgm:prSet loTypeId="urn:microsoft.com/office/officeart/2005/8/layout/pList2" loCatId="list" qsTypeId="urn:microsoft.com/office/officeart/2005/8/quickstyle/simple1" qsCatId="simple" csTypeId="urn:microsoft.com/office/officeart/2005/8/colors/accent1_2" csCatId="accent1" phldr="1"/>
      <dgm:spPr/>
    </dgm:pt>
    <dgm:pt modelId="{5770EE8B-1889-4C3E-8AFA-440CBD3E4AA6}">
      <dgm:prSet phldrT="[文本]" custT="1"/>
      <dgm:spPr/>
      <dgm:t>
        <a:bodyPr/>
        <a:lstStyle/>
        <a:p>
          <a:endParaRPr lang="en-US" altLang="zh-CN" sz="1400" b="1" dirty="0">
            <a:solidFill>
              <a:srgbClr val="FFC000"/>
            </a:solidFill>
          </a:endParaRPr>
        </a:p>
        <a:p>
          <a:r>
            <a:rPr lang="en-US" altLang="zh-CN" sz="1400" b="1" dirty="0" err="1">
              <a:solidFill>
                <a:srgbClr val="FFC000"/>
              </a:solidFill>
            </a:rPr>
            <a:t>PandaX</a:t>
          </a:r>
          <a:r>
            <a:rPr lang="en-US" altLang="zh-CN" sz="1400" b="1" dirty="0">
              <a:solidFill>
                <a:srgbClr val="FFC000"/>
              </a:solidFill>
            </a:rPr>
            <a:t>-I</a:t>
          </a:r>
        </a:p>
        <a:p>
          <a:r>
            <a:rPr lang="en-US" altLang="zh-CN" sz="1400" b="1" dirty="0">
              <a:solidFill>
                <a:srgbClr val="FFFF00"/>
              </a:solidFill>
            </a:rPr>
            <a:t>120kg </a:t>
          </a:r>
          <a:r>
            <a:rPr lang="en-US" altLang="zh-CN" sz="1400" b="1" dirty="0" err="1">
              <a:solidFill>
                <a:srgbClr val="FFFF00"/>
              </a:solidFill>
            </a:rPr>
            <a:t>LXe</a:t>
          </a:r>
          <a:endParaRPr lang="en-US" altLang="zh-CN" sz="1400" b="1" dirty="0">
            <a:solidFill>
              <a:srgbClr val="FFFF00"/>
            </a:solidFill>
          </a:endParaRPr>
        </a:p>
        <a:p>
          <a:r>
            <a:rPr lang="en-US" altLang="zh-CN" sz="1400" b="1" dirty="0">
              <a:solidFill>
                <a:srgbClr val="FFFF00"/>
              </a:solidFill>
            </a:rPr>
            <a:t> DM</a:t>
          </a:r>
        </a:p>
        <a:p>
          <a:r>
            <a:rPr lang="en-US" altLang="zh-CN" sz="1400" b="1" dirty="0">
              <a:solidFill>
                <a:srgbClr val="FF0000"/>
              </a:solidFill>
            </a:rPr>
            <a:t>2009-2014</a:t>
          </a:r>
        </a:p>
        <a:p>
          <a:endParaRPr lang="zh-CN" altLang="en-US" sz="1400" dirty="0"/>
        </a:p>
      </dgm:t>
    </dgm:pt>
    <dgm:pt modelId="{25469744-0947-419D-BB69-0282F7A3EB5E}" type="parTrans" cxnId="{000006D5-1DB2-4F14-8C19-8BECE0EBA03D}">
      <dgm:prSet/>
      <dgm:spPr/>
      <dgm:t>
        <a:bodyPr/>
        <a:lstStyle/>
        <a:p>
          <a:endParaRPr lang="zh-CN" altLang="en-US"/>
        </a:p>
      </dgm:t>
    </dgm:pt>
    <dgm:pt modelId="{6214E064-75DF-401D-B9D6-177A6201D778}" type="sibTrans" cxnId="{000006D5-1DB2-4F14-8C19-8BECE0EBA03D}">
      <dgm:prSet/>
      <dgm:spPr/>
      <dgm:t>
        <a:bodyPr/>
        <a:lstStyle/>
        <a:p>
          <a:endParaRPr lang="zh-CN" altLang="en-US"/>
        </a:p>
      </dgm:t>
    </dgm:pt>
    <dgm:pt modelId="{0EE1DF1D-3C71-49FD-B93B-7FCDE9598F06}">
      <dgm:prSet phldrT="[文本]" custT="1"/>
      <dgm:spPr/>
      <dgm:t>
        <a:bodyPr/>
        <a:lstStyle/>
        <a:p>
          <a:endParaRPr lang="en-US" altLang="zh-CN" sz="1400" b="1" dirty="0">
            <a:solidFill>
              <a:srgbClr val="FFC000"/>
            </a:solidFill>
          </a:endParaRPr>
        </a:p>
        <a:p>
          <a:r>
            <a:rPr lang="en-US" altLang="zh-CN" sz="1400" b="1" dirty="0" err="1">
              <a:solidFill>
                <a:srgbClr val="FFC000"/>
              </a:solidFill>
            </a:rPr>
            <a:t>PandaX</a:t>
          </a:r>
          <a:r>
            <a:rPr lang="en-US" altLang="zh-CN" sz="1400" b="1" dirty="0">
              <a:solidFill>
                <a:srgbClr val="FFC000"/>
              </a:solidFill>
            </a:rPr>
            <a:t>-II</a:t>
          </a:r>
        </a:p>
        <a:p>
          <a:r>
            <a:rPr lang="en-US" altLang="zh-CN" sz="1400" b="1" dirty="0">
              <a:solidFill>
                <a:srgbClr val="FFFF00"/>
              </a:solidFill>
            </a:rPr>
            <a:t>580 kg </a:t>
          </a:r>
          <a:r>
            <a:rPr lang="en-US" altLang="zh-CN" sz="1400" b="1" dirty="0" err="1">
              <a:solidFill>
                <a:srgbClr val="FFFF00"/>
              </a:solidFill>
            </a:rPr>
            <a:t>LXe</a:t>
          </a:r>
          <a:endParaRPr lang="en-US" altLang="zh-CN" sz="1400" b="1" dirty="0">
            <a:solidFill>
              <a:srgbClr val="FFFF00"/>
            </a:solidFill>
          </a:endParaRPr>
        </a:p>
        <a:p>
          <a:r>
            <a:rPr lang="en-US" altLang="zh-CN" sz="1400" b="1" dirty="0">
              <a:solidFill>
                <a:srgbClr val="FFFF00"/>
              </a:solidFill>
            </a:rPr>
            <a:t>DM</a:t>
          </a:r>
        </a:p>
        <a:p>
          <a:r>
            <a:rPr lang="en-US" altLang="zh-CN" sz="1400" b="1" dirty="0">
              <a:solidFill>
                <a:srgbClr val="FF0000"/>
              </a:solidFill>
            </a:rPr>
            <a:t>2015-2019</a:t>
          </a:r>
          <a:endParaRPr lang="zh-CN" altLang="en-US" sz="1400" b="1" dirty="0">
            <a:solidFill>
              <a:srgbClr val="FF0000"/>
            </a:solidFill>
          </a:endParaRPr>
        </a:p>
      </dgm:t>
    </dgm:pt>
    <dgm:pt modelId="{69DF2BFE-9FB4-4F4C-90EB-575FA0BCB434}" type="parTrans" cxnId="{513350F1-4ABE-4D62-AE37-4ADC806B64CD}">
      <dgm:prSet/>
      <dgm:spPr/>
      <dgm:t>
        <a:bodyPr/>
        <a:lstStyle/>
        <a:p>
          <a:endParaRPr lang="zh-CN" altLang="en-US"/>
        </a:p>
      </dgm:t>
    </dgm:pt>
    <dgm:pt modelId="{13ADB9BA-0D06-414A-B0E9-6D58AED97B70}" type="sibTrans" cxnId="{513350F1-4ABE-4D62-AE37-4ADC806B64CD}">
      <dgm:prSet/>
      <dgm:spPr/>
      <dgm:t>
        <a:bodyPr/>
        <a:lstStyle/>
        <a:p>
          <a:endParaRPr lang="zh-CN" altLang="en-US"/>
        </a:p>
      </dgm:t>
    </dgm:pt>
    <dgm:pt modelId="{57133766-C530-4E14-8BEB-2A917EF2D188}">
      <dgm:prSet phldrT="[文本]" custT="1"/>
      <dgm:spPr/>
      <dgm:t>
        <a:bodyPr/>
        <a:lstStyle/>
        <a:p>
          <a:endParaRPr lang="en-US" altLang="zh-CN" sz="1400" dirty="0"/>
        </a:p>
        <a:p>
          <a:r>
            <a:rPr lang="en-US" altLang="zh-CN" sz="1400" b="1" dirty="0">
              <a:solidFill>
                <a:srgbClr val="FFC000"/>
              </a:solidFill>
            </a:rPr>
            <a:t>PandaX-4T</a:t>
          </a:r>
        </a:p>
        <a:p>
          <a:r>
            <a:rPr lang="en-US" altLang="zh-CN" sz="1400" b="1" dirty="0">
              <a:solidFill>
                <a:srgbClr val="FFFF00"/>
              </a:solidFill>
            </a:rPr>
            <a:t>X ton </a:t>
          </a:r>
          <a:r>
            <a:rPr lang="en-US" altLang="zh-CN" sz="1400" b="1" dirty="0" err="1">
              <a:solidFill>
                <a:srgbClr val="FFFF00"/>
              </a:solidFill>
            </a:rPr>
            <a:t>LXe</a:t>
          </a:r>
          <a:endParaRPr lang="en-US" altLang="zh-CN" sz="1400" b="1" dirty="0">
            <a:solidFill>
              <a:srgbClr val="FFFF00"/>
            </a:solidFill>
          </a:endParaRPr>
        </a:p>
        <a:p>
          <a:r>
            <a:rPr lang="en-US" altLang="zh-CN" sz="1400" b="1" dirty="0">
              <a:solidFill>
                <a:srgbClr val="FFFF00"/>
              </a:solidFill>
            </a:rPr>
            <a:t>DM</a:t>
          </a:r>
        </a:p>
        <a:p>
          <a:r>
            <a:rPr lang="en-US" altLang="zh-CN" sz="1400" b="1" dirty="0">
              <a:solidFill>
                <a:srgbClr val="FF0000"/>
              </a:solidFill>
            </a:rPr>
            <a:t>Near future</a:t>
          </a:r>
          <a:endParaRPr lang="zh-CN" altLang="en-US" sz="1400" b="1" dirty="0">
            <a:solidFill>
              <a:srgbClr val="FF0000"/>
            </a:solidFill>
          </a:endParaRPr>
        </a:p>
      </dgm:t>
    </dgm:pt>
    <dgm:pt modelId="{7E5F5FCB-99D0-4A11-877E-1619ED8E84D8}" type="parTrans" cxnId="{2FAF3D9D-8328-4C85-A460-A1686D80BC7D}">
      <dgm:prSet/>
      <dgm:spPr/>
      <dgm:t>
        <a:bodyPr/>
        <a:lstStyle/>
        <a:p>
          <a:endParaRPr lang="zh-CN" altLang="en-US"/>
        </a:p>
      </dgm:t>
    </dgm:pt>
    <dgm:pt modelId="{E03BDF8A-91CE-49D3-B04D-E65F9D2AF989}" type="sibTrans" cxnId="{2FAF3D9D-8328-4C85-A460-A1686D80BC7D}">
      <dgm:prSet/>
      <dgm:spPr/>
      <dgm:t>
        <a:bodyPr/>
        <a:lstStyle/>
        <a:p>
          <a:endParaRPr lang="zh-CN" altLang="en-US"/>
        </a:p>
      </dgm:t>
    </dgm:pt>
    <dgm:pt modelId="{BD91F779-2A6E-4242-B154-324ED84E3124}">
      <dgm:prSet phldrT="[文本]" custT="1"/>
      <dgm:spPr/>
      <dgm:t>
        <a:bodyPr/>
        <a:lstStyle/>
        <a:p>
          <a:endParaRPr lang="en-US" altLang="zh-CN" sz="1400" b="1" kern="1200" dirty="0">
            <a:solidFill>
              <a:srgbClr val="FFC000"/>
            </a:solidFill>
          </a:endParaRPr>
        </a:p>
        <a:p>
          <a:r>
            <a:rPr lang="en-US" altLang="zh-CN" sz="1400" b="1" kern="1200" dirty="0" err="1">
              <a:solidFill>
                <a:srgbClr val="FFC000"/>
              </a:solidFill>
            </a:rPr>
            <a:t>PandaX</a:t>
          </a:r>
          <a:r>
            <a:rPr lang="en-US" altLang="zh-CN" sz="1400" b="1" kern="1200" dirty="0">
              <a:solidFill>
                <a:srgbClr val="FFC000"/>
              </a:solidFill>
            </a:rPr>
            <a:t>-III</a:t>
          </a:r>
        </a:p>
        <a:p>
          <a:r>
            <a:rPr lang="en-US" altLang="zh-CN" sz="1400" b="1" kern="1200" dirty="0">
              <a:solidFill>
                <a:srgbClr val="FFFF00"/>
              </a:solidFill>
            </a:rPr>
            <a:t>200kg-1T gas Xe-136</a:t>
          </a:r>
        </a:p>
        <a:p>
          <a:r>
            <a:rPr lang="en-US" altLang="zh-CN" sz="1400" b="1" kern="1200" dirty="0">
              <a:solidFill>
                <a:srgbClr val="FFFF00"/>
              </a:solidFill>
              <a:latin typeface="Helvetica"/>
              <a:ea typeface="Helvetica"/>
              <a:cs typeface="Helvetica"/>
            </a:rPr>
            <a:t>0</a:t>
          </a:r>
          <a:r>
            <a:rPr lang="en-US" altLang="zh-CN" sz="1400" b="1" kern="1200" dirty="0">
              <a:solidFill>
                <a:srgbClr val="FFFF00"/>
              </a:solidFill>
              <a:latin typeface="Symbol" panose="05050102010706020507" pitchFamily="18" charset="2"/>
              <a:ea typeface="黑体" panose="02010609060101010101" pitchFamily="49" charset="-122"/>
              <a:cs typeface="Arial" panose="020B0604020202020204" pitchFamily="34" charset="0"/>
            </a:rPr>
            <a:t>n</a:t>
          </a:r>
          <a:r>
            <a:rPr lang="en-US" altLang="zh-CN" sz="1400" b="1" kern="1200" dirty="0">
              <a:solidFill>
                <a:srgbClr val="FFFF00"/>
              </a:solidFill>
              <a:latin typeface="Helvetica"/>
              <a:ea typeface="Helvetica"/>
              <a:cs typeface="Helvetica"/>
            </a:rPr>
            <a:t>2β</a:t>
          </a:r>
        </a:p>
        <a:p>
          <a:r>
            <a:rPr lang="en-US" altLang="zh-CN" sz="1400" b="1" kern="1200" dirty="0">
              <a:solidFill>
                <a:srgbClr val="FF0000"/>
              </a:solidFill>
              <a:latin typeface="Helvetica"/>
              <a:ea typeface="Helvetica"/>
              <a:cs typeface="Helvetica"/>
            </a:rPr>
            <a:t>future</a:t>
          </a:r>
          <a:endParaRPr lang="zh-CN" altLang="en-US" sz="1400" b="1" kern="1200" dirty="0">
            <a:solidFill>
              <a:srgbClr val="FF0000"/>
            </a:solidFill>
            <a:latin typeface="Helvetica"/>
            <a:ea typeface="Helvetica"/>
            <a:cs typeface="Helvetica"/>
          </a:endParaRPr>
        </a:p>
      </dgm:t>
    </dgm:pt>
    <dgm:pt modelId="{5A934602-0024-4E5C-9D87-5F156900B1BD}" type="parTrans" cxnId="{F1253A8B-1651-44CD-88BF-4F8E096DEA07}">
      <dgm:prSet/>
      <dgm:spPr/>
      <dgm:t>
        <a:bodyPr/>
        <a:lstStyle/>
        <a:p>
          <a:endParaRPr lang="zh-CN" altLang="en-US"/>
        </a:p>
      </dgm:t>
    </dgm:pt>
    <dgm:pt modelId="{2CDBFE20-A329-4577-AC42-9A6ED0A00ED1}" type="sibTrans" cxnId="{F1253A8B-1651-44CD-88BF-4F8E096DEA07}">
      <dgm:prSet/>
      <dgm:spPr/>
      <dgm:t>
        <a:bodyPr/>
        <a:lstStyle/>
        <a:p>
          <a:endParaRPr lang="zh-CN" altLang="en-US"/>
        </a:p>
      </dgm:t>
    </dgm:pt>
    <dgm:pt modelId="{00147DF0-B27B-41A5-A371-9C13F39E2FC5}" type="pres">
      <dgm:prSet presAssocID="{2F0767BD-8687-4449-9B83-FBA5A7362357}" presName="Name0" presStyleCnt="0">
        <dgm:presLayoutVars>
          <dgm:dir/>
          <dgm:resizeHandles val="exact"/>
        </dgm:presLayoutVars>
      </dgm:prSet>
      <dgm:spPr/>
    </dgm:pt>
    <dgm:pt modelId="{19DD1D86-5E54-44B1-A38B-444DDC88AD98}" type="pres">
      <dgm:prSet presAssocID="{2F0767BD-8687-4449-9B83-FBA5A7362357}" presName="bkgdShp" presStyleLbl="alignAccFollowNode1" presStyleIdx="0" presStyleCnt="1" custLinFactNeighborX="-6331" custLinFactNeighborY="4598"/>
      <dgm:spPr/>
    </dgm:pt>
    <dgm:pt modelId="{BD54E3DB-1288-453F-9737-F06AF563D04A}" type="pres">
      <dgm:prSet presAssocID="{2F0767BD-8687-4449-9B83-FBA5A7362357}" presName="linComp" presStyleCnt="0"/>
      <dgm:spPr/>
    </dgm:pt>
    <dgm:pt modelId="{6278A2FE-ACC3-45E2-AF38-87ECAF65AACA}" type="pres">
      <dgm:prSet presAssocID="{5770EE8B-1889-4C3E-8AFA-440CBD3E4AA6}" presName="compNode" presStyleCnt="0"/>
      <dgm:spPr/>
    </dgm:pt>
    <dgm:pt modelId="{BF4B8731-CDCF-4EFE-AF4B-2F6B4DE128C0}" type="pres">
      <dgm:prSet presAssocID="{5770EE8B-1889-4C3E-8AFA-440CBD3E4AA6}" presName="node" presStyleLbl="node1" presStyleIdx="0" presStyleCnt="4">
        <dgm:presLayoutVars>
          <dgm:bulletEnabled val="1"/>
        </dgm:presLayoutVars>
      </dgm:prSet>
      <dgm:spPr/>
    </dgm:pt>
    <dgm:pt modelId="{F611D014-A7F0-498F-B879-40FC46836BAD}" type="pres">
      <dgm:prSet presAssocID="{5770EE8B-1889-4C3E-8AFA-440CBD3E4AA6}" presName="invisiNode" presStyleLbl="node1" presStyleIdx="0" presStyleCnt="4"/>
      <dgm:spPr/>
    </dgm:pt>
    <dgm:pt modelId="{901A688F-D547-46D3-8BA1-F00EEDCE6E23}" type="pres">
      <dgm:prSet presAssocID="{5770EE8B-1889-4C3E-8AFA-440CBD3E4AA6}"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pt>
    <dgm:pt modelId="{EA1472DD-46C9-48C1-9512-61ADE1F870CD}" type="pres">
      <dgm:prSet presAssocID="{6214E064-75DF-401D-B9D6-177A6201D778}" presName="sibTrans" presStyleLbl="sibTrans2D1" presStyleIdx="0" presStyleCnt="0"/>
      <dgm:spPr/>
    </dgm:pt>
    <dgm:pt modelId="{9009B76D-8203-48F7-A1CB-9B9DE132F56F}" type="pres">
      <dgm:prSet presAssocID="{0EE1DF1D-3C71-49FD-B93B-7FCDE9598F06}" presName="compNode" presStyleCnt="0"/>
      <dgm:spPr/>
    </dgm:pt>
    <dgm:pt modelId="{5E8BD8A3-CBC1-4B13-A3E0-40C7A2F5D189}" type="pres">
      <dgm:prSet presAssocID="{0EE1DF1D-3C71-49FD-B93B-7FCDE9598F06}" presName="node" presStyleLbl="node1" presStyleIdx="1" presStyleCnt="4">
        <dgm:presLayoutVars>
          <dgm:bulletEnabled val="1"/>
        </dgm:presLayoutVars>
      </dgm:prSet>
      <dgm:spPr/>
    </dgm:pt>
    <dgm:pt modelId="{F74DB86D-EEFF-4B36-B02D-136D7E5EB701}" type="pres">
      <dgm:prSet presAssocID="{0EE1DF1D-3C71-49FD-B93B-7FCDE9598F06}" presName="invisiNode" presStyleLbl="node1" presStyleIdx="1" presStyleCnt="4"/>
      <dgm:spPr/>
    </dgm:pt>
    <dgm:pt modelId="{9EBBBF14-05A3-471B-B0E0-E1A57F9ADA68}" type="pres">
      <dgm:prSet presAssocID="{0EE1DF1D-3C71-49FD-B93B-7FCDE9598F06}" presName="imagNode" presStyleLbl="fgImgPlace1" presStyleIdx="1" presStyleCnt="4"/>
      <dgm:spPr>
        <a:blipFill>
          <a:blip xmlns:r="http://schemas.openxmlformats.org/officeDocument/2006/relationships" r:embed="rId2"/>
          <a:srcRect/>
          <a:stretch>
            <a:fillRect l="-22000" r="-22000"/>
          </a:stretch>
        </a:blipFill>
      </dgm:spPr>
    </dgm:pt>
    <dgm:pt modelId="{34CFB46F-BBA7-4198-9532-4AE8E42211BA}" type="pres">
      <dgm:prSet presAssocID="{13ADB9BA-0D06-414A-B0E9-6D58AED97B70}" presName="sibTrans" presStyleLbl="sibTrans2D1" presStyleIdx="0" presStyleCnt="0"/>
      <dgm:spPr/>
    </dgm:pt>
    <dgm:pt modelId="{1F424A91-B907-4993-89B2-0E5DA1E188AA}" type="pres">
      <dgm:prSet presAssocID="{57133766-C530-4E14-8BEB-2A917EF2D188}" presName="compNode" presStyleCnt="0"/>
      <dgm:spPr/>
    </dgm:pt>
    <dgm:pt modelId="{27CD4E19-C417-4D64-89AC-169C63DE6C33}" type="pres">
      <dgm:prSet presAssocID="{57133766-C530-4E14-8BEB-2A917EF2D188}" presName="node" presStyleLbl="node1" presStyleIdx="2" presStyleCnt="4">
        <dgm:presLayoutVars>
          <dgm:bulletEnabled val="1"/>
        </dgm:presLayoutVars>
      </dgm:prSet>
      <dgm:spPr/>
    </dgm:pt>
    <dgm:pt modelId="{EAC833BF-3C01-4034-B38B-CB4410E39475}" type="pres">
      <dgm:prSet presAssocID="{57133766-C530-4E14-8BEB-2A917EF2D188}" presName="invisiNode" presStyleLbl="node1" presStyleIdx="2" presStyleCnt="4"/>
      <dgm:spPr/>
    </dgm:pt>
    <dgm:pt modelId="{4E77FD79-312E-4CAF-92D8-68BF6E74A908}" type="pres">
      <dgm:prSet presAssocID="{57133766-C530-4E14-8BEB-2A917EF2D188}" presName="imagNode" presStyleLbl="fgImgPlace1" presStyleIdx="2" presStyleCnt="4"/>
      <dgm:spPr>
        <a:blipFill rotWithShape="1">
          <a:blip xmlns:r="http://schemas.openxmlformats.org/officeDocument/2006/relationships" r:embed="rId3" cstate="print">
            <a:extLst>
              <a:ext uri="{BEBA8EAE-BF5A-486C-A8C5-ECC9F3942E4B}">
                <a14:imgProps xmlns:a14="http://schemas.microsoft.com/office/drawing/2010/main">
                  <a14:imgLayer r:embed="rId4">
                    <a14:imgEffect>
                      <a14:backgroundRemoval t="3407" b="95992" l="6585" r="91220">
                        <a14:foregroundMark x1="30976" y1="12024" x2="63659" y2="12625"/>
                        <a14:foregroundMark x1="16098" y1="6413" x2="69512" y2="3607"/>
                        <a14:foregroundMark x1="69512" y1="3607" x2="74146" y2="6012"/>
                        <a14:foregroundMark x1="9268" y1="15431" x2="8537" y2="90180"/>
                        <a14:foregroundMark x1="86098" y1="25852" x2="84878" y2="84569"/>
                        <a14:foregroundMark x1="80488" y1="25651" x2="75610" y2="87776"/>
                        <a14:foregroundMark x1="75610" y1="87776" x2="78049" y2="91984"/>
                        <a14:foregroundMark x1="90000" y1="19238" x2="88049" y2="82565"/>
                        <a14:foregroundMark x1="24390" y1="94790" x2="50732" y2="94790"/>
                        <a14:foregroundMark x1="50732" y1="94790" x2="66098" y2="95992"/>
                        <a14:foregroundMark x1="89756" y1="34669" x2="88780" y2="40882"/>
                        <a14:foregroundMark x1="89756" y1="30661" x2="91463" y2="44890"/>
                        <a14:foregroundMark x1="89756" y1="47295" x2="86829" y2="67535"/>
                        <a14:foregroundMark x1="86829" y1="67535" x2="90732" y2="85371"/>
                        <a14:foregroundMark x1="6585" y1="20641" x2="9024" y2="79359"/>
                        <a14:foregroundMark x1="25366" y1="33868" x2="55854" y2="38076"/>
                        <a14:foregroundMark x1="55854" y1="38076" x2="28293" y2="47495"/>
                        <a14:foregroundMark x1="28293" y1="47495" x2="57805" y2="56713"/>
                        <a14:foregroundMark x1="57805" y1="56713" x2="33415" y2="61323"/>
                        <a14:foregroundMark x1="33415" y1="61323" x2="14634" y2="76152"/>
                        <a14:foregroundMark x1="14634" y1="76152" x2="40976" y2="76754"/>
                        <a14:foregroundMark x1="40976" y1="76754" x2="27317" y2="86573"/>
                        <a14:foregroundMark x1="46829" y1="70341" x2="51463" y2="86774"/>
                      </a14:backgroundRemoval>
                    </a14:imgEffect>
                  </a14:imgLayer>
                </a14:imgProps>
              </a:ext>
              <a:ext uri="{28A0092B-C50C-407E-A947-70E740481C1C}">
                <a14:useLocalDpi xmlns:a14="http://schemas.microsoft.com/office/drawing/2010/main" val="0"/>
              </a:ext>
            </a:extLst>
          </a:blip>
          <a:srcRect/>
          <a:stretch>
            <a:fillRect t="-28000" b="-28000"/>
          </a:stretch>
        </a:blipFill>
      </dgm:spPr>
    </dgm:pt>
    <dgm:pt modelId="{CDE25ED1-5BE8-428E-99F8-B9ED7031C2EE}" type="pres">
      <dgm:prSet presAssocID="{E03BDF8A-91CE-49D3-B04D-E65F9D2AF989}" presName="sibTrans" presStyleLbl="sibTrans2D1" presStyleIdx="0" presStyleCnt="0"/>
      <dgm:spPr/>
    </dgm:pt>
    <dgm:pt modelId="{D6E75AEC-BA4F-4B13-BCF1-223C0BA4EE0E}" type="pres">
      <dgm:prSet presAssocID="{BD91F779-2A6E-4242-B154-324ED84E3124}" presName="compNode" presStyleCnt="0"/>
      <dgm:spPr/>
    </dgm:pt>
    <dgm:pt modelId="{D16C40B0-C1EC-47CE-8079-B80E78466689}" type="pres">
      <dgm:prSet presAssocID="{BD91F779-2A6E-4242-B154-324ED84E3124}" presName="node" presStyleLbl="node1" presStyleIdx="3" presStyleCnt="4">
        <dgm:presLayoutVars>
          <dgm:bulletEnabled val="1"/>
        </dgm:presLayoutVars>
      </dgm:prSet>
      <dgm:spPr/>
    </dgm:pt>
    <dgm:pt modelId="{6F20B1DA-30BD-4947-A049-993ACB61532B}" type="pres">
      <dgm:prSet presAssocID="{BD91F779-2A6E-4242-B154-324ED84E3124}" presName="invisiNode" presStyleLbl="node1" presStyleIdx="3" presStyleCnt="4"/>
      <dgm:spPr/>
    </dgm:pt>
    <dgm:pt modelId="{2EBCCACC-6654-4369-A0CE-6B7196EF3166}" type="pres">
      <dgm:prSet presAssocID="{BD91F779-2A6E-4242-B154-324ED84E3124}" presName="imagNode" presStyleLbl="fgImgPlace1" presStyleIdx="3" presStyleCnt="4"/>
      <dgm:spPr>
        <a:blipFill>
          <a:blip xmlns:r="http://schemas.openxmlformats.org/officeDocument/2006/relationships" r:embed="rId5" cstate="print">
            <a:extLst>
              <a:ext uri="{BEBA8EAE-BF5A-486C-A8C5-ECC9F3942E4B}">
                <a14:imgProps xmlns:a14="http://schemas.microsoft.com/office/drawing/2010/main">
                  <a14:imgLayer r:embed="rId6">
                    <a14:imgEffect>
                      <a14:backgroundRemoval t="9816" b="95092" l="7399" r="95607">
                        <a14:foregroundMark x1="11676" y1="54294" x2="11676" y2="54294"/>
                        <a14:foregroundMark x1="12139" y1="37730" x2="12139" y2="37730"/>
                        <a14:foregroundMark x1="15607" y1="24233" x2="7514" y2="55061"/>
                        <a14:foregroundMark x1="7514" y1="55061" x2="9595" y2="78221"/>
                        <a14:foregroundMark x1="7746" y1="39571" x2="19538" y2="15951"/>
                        <a14:foregroundMark x1="19538" y1="15951" x2="23006" y2="13497"/>
                        <a14:foregroundMark x1="21850" y1="14110" x2="26243" y2="42025"/>
                        <a14:foregroundMark x1="26243" y1="42025" x2="26243" y2="42025"/>
                        <a14:foregroundMark x1="10751" y1="29141" x2="20231" y2="14110"/>
                        <a14:foregroundMark x1="11445" y1="24540" x2="25780" y2="11963"/>
                        <a14:foregroundMark x1="13988" y1="13497" x2="9364" y2="30982"/>
                        <a14:foregroundMark x1="35491" y1="9816" x2="80116" y2="10736"/>
                        <a14:foregroundMark x1="80116" y1="10736" x2="95838" y2="32669"/>
                        <a14:foregroundMark x1="95838" y1="32669" x2="91214" y2="91411"/>
                        <a14:foregroundMark x1="91214" y1="91411" x2="93064" y2="66564"/>
                        <a14:foregroundMark x1="16763" y1="32822" x2="17457" y2="81288"/>
                        <a14:foregroundMark x1="21850" y1="30982" x2="23931" y2="88650"/>
                        <a14:foregroundMark x1="13295" y1="51534" x2="16532" y2="87730"/>
                        <a14:foregroundMark x1="9364" y1="74233" x2="21156" y2="93865"/>
                        <a14:foregroundMark x1="95607" y1="11656" x2="93988" y2="95092"/>
                        <a14:foregroundMark x1="90520" y1="17485" x2="91445" y2="75460"/>
                        <a14:foregroundMark x1="59306" y1="89571" x2="61618" y2="95092"/>
                      </a14:backgroundRemoval>
                    </a14:imgEffect>
                  </a14:imgLayer>
                </a14:imgProps>
              </a:ext>
              <a:ext uri="{28A0092B-C50C-407E-A947-70E740481C1C}">
                <a14:useLocalDpi xmlns:a14="http://schemas.microsoft.com/office/drawing/2010/main" val="0"/>
              </a:ext>
            </a:extLst>
          </a:blip>
          <a:srcRect/>
          <a:stretch>
            <a:fillRect l="-4000" r="-4000"/>
          </a:stretch>
        </a:blipFill>
      </dgm:spPr>
    </dgm:pt>
  </dgm:ptLst>
  <dgm:cxnLst>
    <dgm:cxn modelId="{AC168411-0B53-46DE-B369-02BB518D0ABE}" type="presOf" srcId="{5770EE8B-1889-4C3E-8AFA-440CBD3E4AA6}" destId="{BF4B8731-CDCF-4EFE-AF4B-2F6B4DE128C0}" srcOrd="0" destOrd="0" presId="urn:microsoft.com/office/officeart/2005/8/layout/pList2"/>
    <dgm:cxn modelId="{1F25F430-0B91-4BD5-9C82-D3598A66C740}" type="presOf" srcId="{13ADB9BA-0D06-414A-B0E9-6D58AED97B70}" destId="{34CFB46F-BBA7-4198-9532-4AE8E42211BA}" srcOrd="0" destOrd="0" presId="urn:microsoft.com/office/officeart/2005/8/layout/pList2"/>
    <dgm:cxn modelId="{C1A0A335-F107-486F-A49C-09DAFACD8F13}" type="presOf" srcId="{E03BDF8A-91CE-49D3-B04D-E65F9D2AF989}" destId="{CDE25ED1-5BE8-428E-99F8-B9ED7031C2EE}" srcOrd="0" destOrd="0" presId="urn:microsoft.com/office/officeart/2005/8/layout/pList2"/>
    <dgm:cxn modelId="{4FD7834A-B2E7-4426-A73C-2516E8B3FA6C}" type="presOf" srcId="{BD91F779-2A6E-4242-B154-324ED84E3124}" destId="{D16C40B0-C1EC-47CE-8079-B80E78466689}" srcOrd="0" destOrd="0" presId="urn:microsoft.com/office/officeart/2005/8/layout/pList2"/>
    <dgm:cxn modelId="{6A78FB59-213B-415E-AA9C-38BBF684E79E}" type="presOf" srcId="{0EE1DF1D-3C71-49FD-B93B-7FCDE9598F06}" destId="{5E8BD8A3-CBC1-4B13-A3E0-40C7A2F5D189}" srcOrd="0" destOrd="0" presId="urn:microsoft.com/office/officeart/2005/8/layout/pList2"/>
    <dgm:cxn modelId="{41F14885-8D91-46D9-8AFB-D560E89EB1EB}" type="presOf" srcId="{2F0767BD-8687-4449-9B83-FBA5A7362357}" destId="{00147DF0-B27B-41A5-A371-9C13F39E2FC5}" srcOrd="0" destOrd="0" presId="urn:microsoft.com/office/officeart/2005/8/layout/pList2"/>
    <dgm:cxn modelId="{F1253A8B-1651-44CD-88BF-4F8E096DEA07}" srcId="{2F0767BD-8687-4449-9B83-FBA5A7362357}" destId="{BD91F779-2A6E-4242-B154-324ED84E3124}" srcOrd="3" destOrd="0" parTransId="{5A934602-0024-4E5C-9D87-5F156900B1BD}" sibTransId="{2CDBFE20-A329-4577-AC42-9A6ED0A00ED1}"/>
    <dgm:cxn modelId="{2FAF3D9D-8328-4C85-A460-A1686D80BC7D}" srcId="{2F0767BD-8687-4449-9B83-FBA5A7362357}" destId="{57133766-C530-4E14-8BEB-2A917EF2D188}" srcOrd="2" destOrd="0" parTransId="{7E5F5FCB-99D0-4A11-877E-1619ED8E84D8}" sibTransId="{E03BDF8A-91CE-49D3-B04D-E65F9D2AF989}"/>
    <dgm:cxn modelId="{1A5044BA-B175-4B61-85DF-A71F891DB1AC}" type="presOf" srcId="{57133766-C530-4E14-8BEB-2A917EF2D188}" destId="{27CD4E19-C417-4D64-89AC-169C63DE6C33}" srcOrd="0" destOrd="0" presId="urn:microsoft.com/office/officeart/2005/8/layout/pList2"/>
    <dgm:cxn modelId="{000006D5-1DB2-4F14-8C19-8BECE0EBA03D}" srcId="{2F0767BD-8687-4449-9B83-FBA5A7362357}" destId="{5770EE8B-1889-4C3E-8AFA-440CBD3E4AA6}" srcOrd="0" destOrd="0" parTransId="{25469744-0947-419D-BB69-0282F7A3EB5E}" sibTransId="{6214E064-75DF-401D-B9D6-177A6201D778}"/>
    <dgm:cxn modelId="{E3B567E1-1929-4394-BCFE-02E3A5F9F05D}" type="presOf" srcId="{6214E064-75DF-401D-B9D6-177A6201D778}" destId="{EA1472DD-46C9-48C1-9512-61ADE1F870CD}" srcOrd="0" destOrd="0" presId="urn:microsoft.com/office/officeart/2005/8/layout/pList2"/>
    <dgm:cxn modelId="{513350F1-4ABE-4D62-AE37-4ADC806B64CD}" srcId="{2F0767BD-8687-4449-9B83-FBA5A7362357}" destId="{0EE1DF1D-3C71-49FD-B93B-7FCDE9598F06}" srcOrd="1" destOrd="0" parTransId="{69DF2BFE-9FB4-4F4C-90EB-575FA0BCB434}" sibTransId="{13ADB9BA-0D06-414A-B0E9-6D58AED97B70}"/>
    <dgm:cxn modelId="{27AF10D0-D96F-4E5B-8C7A-EDA065A0D926}" type="presParOf" srcId="{00147DF0-B27B-41A5-A371-9C13F39E2FC5}" destId="{19DD1D86-5E54-44B1-A38B-444DDC88AD98}" srcOrd="0" destOrd="0" presId="urn:microsoft.com/office/officeart/2005/8/layout/pList2"/>
    <dgm:cxn modelId="{89060E9A-9FAD-44C7-80B5-664E9BD27859}" type="presParOf" srcId="{00147DF0-B27B-41A5-A371-9C13F39E2FC5}" destId="{BD54E3DB-1288-453F-9737-F06AF563D04A}" srcOrd="1" destOrd="0" presId="urn:microsoft.com/office/officeart/2005/8/layout/pList2"/>
    <dgm:cxn modelId="{B2B7AE14-A6A4-4875-8787-FFEE8E01FDA2}" type="presParOf" srcId="{BD54E3DB-1288-453F-9737-F06AF563D04A}" destId="{6278A2FE-ACC3-45E2-AF38-87ECAF65AACA}" srcOrd="0" destOrd="0" presId="urn:microsoft.com/office/officeart/2005/8/layout/pList2"/>
    <dgm:cxn modelId="{239BECDD-F884-4334-8EE3-925597D4E45C}" type="presParOf" srcId="{6278A2FE-ACC3-45E2-AF38-87ECAF65AACA}" destId="{BF4B8731-CDCF-4EFE-AF4B-2F6B4DE128C0}" srcOrd="0" destOrd="0" presId="urn:microsoft.com/office/officeart/2005/8/layout/pList2"/>
    <dgm:cxn modelId="{E6571170-AC2F-4192-BABC-4C0D31249816}" type="presParOf" srcId="{6278A2FE-ACC3-45E2-AF38-87ECAF65AACA}" destId="{F611D014-A7F0-498F-B879-40FC46836BAD}" srcOrd="1" destOrd="0" presId="urn:microsoft.com/office/officeart/2005/8/layout/pList2"/>
    <dgm:cxn modelId="{403C4A72-ECC9-44A2-9AEE-C906F14F9DC5}" type="presParOf" srcId="{6278A2FE-ACC3-45E2-AF38-87ECAF65AACA}" destId="{901A688F-D547-46D3-8BA1-F00EEDCE6E23}" srcOrd="2" destOrd="0" presId="urn:microsoft.com/office/officeart/2005/8/layout/pList2"/>
    <dgm:cxn modelId="{0FD40069-4F5C-4F31-9F00-E282C1D31A11}" type="presParOf" srcId="{BD54E3DB-1288-453F-9737-F06AF563D04A}" destId="{EA1472DD-46C9-48C1-9512-61ADE1F870CD}" srcOrd="1" destOrd="0" presId="urn:microsoft.com/office/officeart/2005/8/layout/pList2"/>
    <dgm:cxn modelId="{165404B3-9138-437E-BDD8-8C0384CCA13D}" type="presParOf" srcId="{BD54E3DB-1288-453F-9737-F06AF563D04A}" destId="{9009B76D-8203-48F7-A1CB-9B9DE132F56F}" srcOrd="2" destOrd="0" presId="urn:microsoft.com/office/officeart/2005/8/layout/pList2"/>
    <dgm:cxn modelId="{8D4C26E6-71D7-4254-8148-D195839E9598}" type="presParOf" srcId="{9009B76D-8203-48F7-A1CB-9B9DE132F56F}" destId="{5E8BD8A3-CBC1-4B13-A3E0-40C7A2F5D189}" srcOrd="0" destOrd="0" presId="urn:microsoft.com/office/officeart/2005/8/layout/pList2"/>
    <dgm:cxn modelId="{8957959E-771A-4BA4-9C99-70CBFDFF3222}" type="presParOf" srcId="{9009B76D-8203-48F7-A1CB-9B9DE132F56F}" destId="{F74DB86D-EEFF-4B36-B02D-136D7E5EB701}" srcOrd="1" destOrd="0" presId="urn:microsoft.com/office/officeart/2005/8/layout/pList2"/>
    <dgm:cxn modelId="{6E355628-8B50-4605-AED3-EA49E22529F6}" type="presParOf" srcId="{9009B76D-8203-48F7-A1CB-9B9DE132F56F}" destId="{9EBBBF14-05A3-471B-B0E0-E1A57F9ADA68}" srcOrd="2" destOrd="0" presId="urn:microsoft.com/office/officeart/2005/8/layout/pList2"/>
    <dgm:cxn modelId="{A7605186-1F99-4E50-AF93-12CDB0CCEDF6}" type="presParOf" srcId="{BD54E3DB-1288-453F-9737-F06AF563D04A}" destId="{34CFB46F-BBA7-4198-9532-4AE8E42211BA}" srcOrd="3" destOrd="0" presId="urn:microsoft.com/office/officeart/2005/8/layout/pList2"/>
    <dgm:cxn modelId="{7ED0375D-2AE5-431F-99BD-85A6DAC9B776}" type="presParOf" srcId="{BD54E3DB-1288-453F-9737-F06AF563D04A}" destId="{1F424A91-B907-4993-89B2-0E5DA1E188AA}" srcOrd="4" destOrd="0" presId="urn:microsoft.com/office/officeart/2005/8/layout/pList2"/>
    <dgm:cxn modelId="{25934B1F-B197-4933-A913-F31793DE33A8}" type="presParOf" srcId="{1F424A91-B907-4993-89B2-0E5DA1E188AA}" destId="{27CD4E19-C417-4D64-89AC-169C63DE6C33}" srcOrd="0" destOrd="0" presId="urn:microsoft.com/office/officeart/2005/8/layout/pList2"/>
    <dgm:cxn modelId="{BA379FB0-7B4B-4F41-8589-C43D2E7DBC4B}" type="presParOf" srcId="{1F424A91-B907-4993-89B2-0E5DA1E188AA}" destId="{EAC833BF-3C01-4034-B38B-CB4410E39475}" srcOrd="1" destOrd="0" presId="urn:microsoft.com/office/officeart/2005/8/layout/pList2"/>
    <dgm:cxn modelId="{F450E30B-A538-4181-A8DB-5BAE3BA5E978}" type="presParOf" srcId="{1F424A91-B907-4993-89B2-0E5DA1E188AA}" destId="{4E77FD79-312E-4CAF-92D8-68BF6E74A908}" srcOrd="2" destOrd="0" presId="urn:microsoft.com/office/officeart/2005/8/layout/pList2"/>
    <dgm:cxn modelId="{FA8FE470-15EB-4559-839F-95B8ABEAD2F0}" type="presParOf" srcId="{BD54E3DB-1288-453F-9737-F06AF563D04A}" destId="{CDE25ED1-5BE8-428E-99F8-B9ED7031C2EE}" srcOrd="5" destOrd="0" presId="urn:microsoft.com/office/officeart/2005/8/layout/pList2"/>
    <dgm:cxn modelId="{DF50B99A-38F0-4027-BA92-7339677970F1}" type="presParOf" srcId="{BD54E3DB-1288-453F-9737-F06AF563D04A}" destId="{D6E75AEC-BA4F-4B13-BCF1-223C0BA4EE0E}" srcOrd="6" destOrd="0" presId="urn:microsoft.com/office/officeart/2005/8/layout/pList2"/>
    <dgm:cxn modelId="{3A3994D1-89B3-4215-93D5-87385BDE3B2D}" type="presParOf" srcId="{D6E75AEC-BA4F-4B13-BCF1-223C0BA4EE0E}" destId="{D16C40B0-C1EC-47CE-8079-B80E78466689}" srcOrd="0" destOrd="0" presId="urn:microsoft.com/office/officeart/2005/8/layout/pList2"/>
    <dgm:cxn modelId="{D4C9F0C3-52C7-4668-AF2C-0A39E07ABB2A}" type="presParOf" srcId="{D6E75AEC-BA4F-4B13-BCF1-223C0BA4EE0E}" destId="{6F20B1DA-30BD-4947-A049-993ACB61532B}" srcOrd="1" destOrd="0" presId="urn:microsoft.com/office/officeart/2005/8/layout/pList2"/>
    <dgm:cxn modelId="{E1E1843D-19D2-4881-BC5A-B21F4C46E697}" type="presParOf" srcId="{D6E75AEC-BA4F-4B13-BCF1-223C0BA4EE0E}" destId="{2EBCCACC-6654-4369-A0CE-6B7196EF316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D1D86-5E54-44B1-A38B-444DDC88AD98}">
      <dsp:nvSpPr>
        <dsp:cNvPr id="0" name=""/>
        <dsp:cNvSpPr/>
      </dsp:nvSpPr>
      <dsp:spPr>
        <a:xfrm>
          <a:off x="0" y="60500"/>
          <a:ext cx="5654154" cy="131580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1A688F-D547-46D3-8BA1-F00EEDCE6E23}">
      <dsp:nvSpPr>
        <dsp:cNvPr id="0" name=""/>
        <dsp:cNvSpPr/>
      </dsp:nvSpPr>
      <dsp:spPr>
        <a:xfrm>
          <a:off x="171181" y="175440"/>
          <a:ext cx="1235300" cy="96492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B8731-CDCF-4EFE-AF4B-2F6B4DE128C0}">
      <dsp:nvSpPr>
        <dsp:cNvPr id="0" name=""/>
        <dsp:cNvSpPr/>
      </dsp:nvSpPr>
      <dsp:spPr>
        <a:xfrm rot="10800000">
          <a:off x="171181" y="1315803"/>
          <a:ext cx="1235300" cy="160820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altLang="zh-CN" sz="1400" b="1" kern="1200" dirty="0">
            <a:solidFill>
              <a:srgbClr val="FFC000"/>
            </a:solidFill>
          </a:endParaRPr>
        </a:p>
        <a:p>
          <a:pPr marL="0" lvl="0" indent="0" algn="ctr" defTabSz="622300">
            <a:lnSpc>
              <a:spcPct val="90000"/>
            </a:lnSpc>
            <a:spcBef>
              <a:spcPct val="0"/>
            </a:spcBef>
            <a:spcAft>
              <a:spcPct val="35000"/>
            </a:spcAft>
            <a:buNone/>
          </a:pPr>
          <a:r>
            <a:rPr lang="en-US" altLang="zh-CN" sz="1400" b="1" kern="1200" dirty="0" err="1">
              <a:solidFill>
                <a:srgbClr val="FFC000"/>
              </a:solidFill>
            </a:rPr>
            <a:t>PandaX</a:t>
          </a:r>
          <a:r>
            <a:rPr lang="en-US" altLang="zh-CN" sz="1400" b="1" kern="1200" dirty="0">
              <a:solidFill>
                <a:srgbClr val="FFC000"/>
              </a:solidFill>
            </a:rPr>
            <a:t>-I</a:t>
          </a:r>
        </a:p>
        <a:p>
          <a:pPr marL="0" lvl="0" indent="0" algn="ctr" defTabSz="622300">
            <a:lnSpc>
              <a:spcPct val="90000"/>
            </a:lnSpc>
            <a:spcBef>
              <a:spcPct val="0"/>
            </a:spcBef>
            <a:spcAft>
              <a:spcPct val="35000"/>
            </a:spcAft>
            <a:buNone/>
          </a:pPr>
          <a:r>
            <a:rPr lang="en-US" altLang="zh-CN" sz="1400" b="1" kern="1200" dirty="0">
              <a:solidFill>
                <a:srgbClr val="FFFF00"/>
              </a:solidFill>
            </a:rPr>
            <a:t>120kg </a:t>
          </a:r>
          <a:r>
            <a:rPr lang="en-US" altLang="zh-CN" sz="1400" b="1" kern="1200" dirty="0" err="1">
              <a:solidFill>
                <a:srgbClr val="FFFF00"/>
              </a:solidFill>
            </a:rPr>
            <a:t>LXe</a:t>
          </a:r>
          <a:endParaRPr lang="en-US" altLang="zh-CN" sz="1400" b="1" kern="1200" dirty="0">
            <a:solidFill>
              <a:srgbClr val="FFFF00"/>
            </a:solidFill>
          </a:endParaRPr>
        </a:p>
        <a:p>
          <a:pPr marL="0" lvl="0" indent="0" algn="ctr" defTabSz="622300">
            <a:lnSpc>
              <a:spcPct val="90000"/>
            </a:lnSpc>
            <a:spcBef>
              <a:spcPct val="0"/>
            </a:spcBef>
            <a:spcAft>
              <a:spcPct val="35000"/>
            </a:spcAft>
            <a:buNone/>
          </a:pPr>
          <a:r>
            <a:rPr lang="en-US" altLang="zh-CN" sz="1400" b="1" kern="1200" dirty="0">
              <a:solidFill>
                <a:srgbClr val="FFFF00"/>
              </a:solidFill>
            </a:rPr>
            <a:t> DM</a:t>
          </a:r>
        </a:p>
        <a:p>
          <a:pPr marL="0" lvl="0" indent="0" algn="ctr" defTabSz="622300">
            <a:lnSpc>
              <a:spcPct val="90000"/>
            </a:lnSpc>
            <a:spcBef>
              <a:spcPct val="0"/>
            </a:spcBef>
            <a:spcAft>
              <a:spcPct val="35000"/>
            </a:spcAft>
            <a:buNone/>
          </a:pPr>
          <a:r>
            <a:rPr lang="en-US" altLang="zh-CN" sz="1400" b="1" kern="1200" dirty="0">
              <a:solidFill>
                <a:srgbClr val="FF0000"/>
              </a:solidFill>
            </a:rPr>
            <a:t>2009-2014</a:t>
          </a:r>
        </a:p>
        <a:p>
          <a:pPr marL="0" lvl="0" indent="0" algn="ctr" defTabSz="622300">
            <a:lnSpc>
              <a:spcPct val="90000"/>
            </a:lnSpc>
            <a:spcBef>
              <a:spcPct val="0"/>
            </a:spcBef>
            <a:spcAft>
              <a:spcPct val="35000"/>
            </a:spcAft>
            <a:buNone/>
          </a:pPr>
          <a:endParaRPr lang="zh-CN" altLang="en-US" sz="1400" kern="1200" dirty="0"/>
        </a:p>
      </dsp:txBody>
      <dsp:txXfrm rot="10800000">
        <a:off x="209171" y="1315803"/>
        <a:ext cx="1159320" cy="1570214"/>
      </dsp:txXfrm>
    </dsp:sp>
    <dsp:sp modelId="{9EBBBF14-05A3-471B-B0E0-E1A57F9ADA68}">
      <dsp:nvSpPr>
        <dsp:cNvPr id="0" name=""/>
        <dsp:cNvSpPr/>
      </dsp:nvSpPr>
      <dsp:spPr>
        <a:xfrm>
          <a:off x="1530011" y="175440"/>
          <a:ext cx="1235300" cy="964922"/>
        </a:xfrm>
        <a:prstGeom prst="roundRect">
          <a:avLst>
            <a:gd name="adj" fmla="val 10000"/>
          </a:avLst>
        </a:prstGeom>
        <a:blipFill>
          <a:blip xmlns:r="http://schemas.openxmlformats.org/officeDocument/2006/relationships" r:embed="rId2"/>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8BD8A3-CBC1-4B13-A3E0-40C7A2F5D189}">
      <dsp:nvSpPr>
        <dsp:cNvPr id="0" name=""/>
        <dsp:cNvSpPr/>
      </dsp:nvSpPr>
      <dsp:spPr>
        <a:xfrm rot="10800000">
          <a:off x="1530011" y="1315803"/>
          <a:ext cx="1235300" cy="160820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altLang="zh-CN" sz="1400" b="1" kern="1200" dirty="0">
            <a:solidFill>
              <a:srgbClr val="FFC000"/>
            </a:solidFill>
          </a:endParaRPr>
        </a:p>
        <a:p>
          <a:pPr marL="0" lvl="0" indent="0" algn="ctr" defTabSz="622300">
            <a:lnSpc>
              <a:spcPct val="90000"/>
            </a:lnSpc>
            <a:spcBef>
              <a:spcPct val="0"/>
            </a:spcBef>
            <a:spcAft>
              <a:spcPct val="35000"/>
            </a:spcAft>
            <a:buNone/>
          </a:pPr>
          <a:r>
            <a:rPr lang="en-US" altLang="zh-CN" sz="1400" b="1" kern="1200" dirty="0" err="1">
              <a:solidFill>
                <a:srgbClr val="FFC000"/>
              </a:solidFill>
            </a:rPr>
            <a:t>PandaX</a:t>
          </a:r>
          <a:r>
            <a:rPr lang="en-US" altLang="zh-CN" sz="1400" b="1" kern="1200" dirty="0">
              <a:solidFill>
                <a:srgbClr val="FFC000"/>
              </a:solidFill>
            </a:rPr>
            <a:t>-II</a:t>
          </a:r>
        </a:p>
        <a:p>
          <a:pPr marL="0" lvl="0" indent="0" algn="ctr" defTabSz="622300">
            <a:lnSpc>
              <a:spcPct val="90000"/>
            </a:lnSpc>
            <a:spcBef>
              <a:spcPct val="0"/>
            </a:spcBef>
            <a:spcAft>
              <a:spcPct val="35000"/>
            </a:spcAft>
            <a:buNone/>
          </a:pPr>
          <a:r>
            <a:rPr lang="en-US" altLang="zh-CN" sz="1400" b="1" kern="1200" dirty="0">
              <a:solidFill>
                <a:srgbClr val="FFFF00"/>
              </a:solidFill>
            </a:rPr>
            <a:t>580 kg </a:t>
          </a:r>
          <a:r>
            <a:rPr lang="en-US" altLang="zh-CN" sz="1400" b="1" kern="1200" dirty="0" err="1">
              <a:solidFill>
                <a:srgbClr val="FFFF00"/>
              </a:solidFill>
            </a:rPr>
            <a:t>LXe</a:t>
          </a:r>
          <a:endParaRPr lang="en-US" altLang="zh-CN" sz="1400" b="1" kern="1200" dirty="0">
            <a:solidFill>
              <a:srgbClr val="FFFF00"/>
            </a:solidFill>
          </a:endParaRPr>
        </a:p>
        <a:p>
          <a:pPr marL="0" lvl="0" indent="0" algn="ctr" defTabSz="622300">
            <a:lnSpc>
              <a:spcPct val="90000"/>
            </a:lnSpc>
            <a:spcBef>
              <a:spcPct val="0"/>
            </a:spcBef>
            <a:spcAft>
              <a:spcPct val="35000"/>
            </a:spcAft>
            <a:buNone/>
          </a:pPr>
          <a:r>
            <a:rPr lang="en-US" altLang="zh-CN" sz="1400" b="1" kern="1200" dirty="0">
              <a:solidFill>
                <a:srgbClr val="FFFF00"/>
              </a:solidFill>
            </a:rPr>
            <a:t>DM</a:t>
          </a:r>
        </a:p>
        <a:p>
          <a:pPr marL="0" lvl="0" indent="0" algn="ctr" defTabSz="622300">
            <a:lnSpc>
              <a:spcPct val="90000"/>
            </a:lnSpc>
            <a:spcBef>
              <a:spcPct val="0"/>
            </a:spcBef>
            <a:spcAft>
              <a:spcPct val="35000"/>
            </a:spcAft>
            <a:buNone/>
          </a:pPr>
          <a:r>
            <a:rPr lang="en-US" altLang="zh-CN" sz="1400" b="1" kern="1200" dirty="0">
              <a:solidFill>
                <a:srgbClr val="FF0000"/>
              </a:solidFill>
            </a:rPr>
            <a:t>2015-2019</a:t>
          </a:r>
          <a:endParaRPr lang="zh-CN" altLang="en-US" sz="1400" b="1" kern="1200" dirty="0">
            <a:solidFill>
              <a:srgbClr val="FF0000"/>
            </a:solidFill>
          </a:endParaRPr>
        </a:p>
      </dsp:txBody>
      <dsp:txXfrm rot="10800000">
        <a:off x="1568001" y="1315803"/>
        <a:ext cx="1159320" cy="1570214"/>
      </dsp:txXfrm>
    </dsp:sp>
    <dsp:sp modelId="{4E77FD79-312E-4CAF-92D8-68BF6E74A908}">
      <dsp:nvSpPr>
        <dsp:cNvPr id="0" name=""/>
        <dsp:cNvSpPr/>
      </dsp:nvSpPr>
      <dsp:spPr>
        <a:xfrm>
          <a:off x="2888842" y="175440"/>
          <a:ext cx="1235300" cy="964922"/>
        </a:xfrm>
        <a:prstGeom prst="roundRect">
          <a:avLst>
            <a:gd name="adj" fmla="val 10000"/>
          </a:avLst>
        </a:prstGeom>
        <a:blipFill rotWithShape="1">
          <a:blip xmlns:r="http://schemas.openxmlformats.org/officeDocument/2006/relationships" r:embed="rId3" cstate="print">
            <a:extLst>
              <a:ext uri="{BEBA8EAE-BF5A-486C-A8C5-ECC9F3942E4B}">
                <a14:imgProps xmlns:a14="http://schemas.microsoft.com/office/drawing/2010/main">
                  <a14:imgLayer r:embed="rId4">
                    <a14:imgEffect>
                      <a14:backgroundRemoval t="3407" b="95992" l="6585" r="91220">
                        <a14:foregroundMark x1="30976" y1="12024" x2="63659" y2="12625"/>
                        <a14:foregroundMark x1="16098" y1="6413" x2="69512" y2="3607"/>
                        <a14:foregroundMark x1="69512" y1="3607" x2="74146" y2="6012"/>
                        <a14:foregroundMark x1="9268" y1="15431" x2="8537" y2="90180"/>
                        <a14:foregroundMark x1="86098" y1="25852" x2="84878" y2="84569"/>
                        <a14:foregroundMark x1="80488" y1="25651" x2="75610" y2="87776"/>
                        <a14:foregroundMark x1="75610" y1="87776" x2="78049" y2="91984"/>
                        <a14:foregroundMark x1="90000" y1="19238" x2="88049" y2="82565"/>
                        <a14:foregroundMark x1="24390" y1="94790" x2="50732" y2="94790"/>
                        <a14:foregroundMark x1="50732" y1="94790" x2="66098" y2="95992"/>
                        <a14:foregroundMark x1="89756" y1="34669" x2="88780" y2="40882"/>
                        <a14:foregroundMark x1="89756" y1="30661" x2="91463" y2="44890"/>
                        <a14:foregroundMark x1="89756" y1="47295" x2="86829" y2="67535"/>
                        <a14:foregroundMark x1="86829" y1="67535" x2="90732" y2="85371"/>
                        <a14:foregroundMark x1="6585" y1="20641" x2="9024" y2="79359"/>
                        <a14:foregroundMark x1="25366" y1="33868" x2="55854" y2="38076"/>
                        <a14:foregroundMark x1="55854" y1="38076" x2="28293" y2="47495"/>
                        <a14:foregroundMark x1="28293" y1="47495" x2="57805" y2="56713"/>
                        <a14:foregroundMark x1="57805" y1="56713" x2="33415" y2="61323"/>
                        <a14:foregroundMark x1="33415" y1="61323" x2="14634" y2="76152"/>
                        <a14:foregroundMark x1="14634" y1="76152" x2="40976" y2="76754"/>
                        <a14:foregroundMark x1="40976" y1="76754" x2="27317" y2="86573"/>
                        <a14:foregroundMark x1="46829" y1="70341" x2="51463" y2="86774"/>
                      </a14:backgroundRemoval>
                    </a14:imgEffect>
                  </a14:imgLayer>
                </a14:imgProps>
              </a:ext>
              <a:ext uri="{28A0092B-C50C-407E-A947-70E740481C1C}">
                <a14:useLocalDpi xmlns:a14="http://schemas.microsoft.com/office/drawing/2010/main" val="0"/>
              </a:ext>
            </a:extLst>
          </a:blip>
          <a:srcRect/>
          <a:stretch>
            <a:fillRect t="-28000" b="-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CD4E19-C417-4D64-89AC-169C63DE6C33}">
      <dsp:nvSpPr>
        <dsp:cNvPr id="0" name=""/>
        <dsp:cNvSpPr/>
      </dsp:nvSpPr>
      <dsp:spPr>
        <a:xfrm rot="10800000">
          <a:off x="2888842" y="1315803"/>
          <a:ext cx="1235300" cy="160820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altLang="zh-CN" sz="1400" kern="1200" dirty="0"/>
        </a:p>
        <a:p>
          <a:pPr marL="0" lvl="0" indent="0" algn="ctr" defTabSz="622300">
            <a:lnSpc>
              <a:spcPct val="90000"/>
            </a:lnSpc>
            <a:spcBef>
              <a:spcPct val="0"/>
            </a:spcBef>
            <a:spcAft>
              <a:spcPct val="35000"/>
            </a:spcAft>
            <a:buNone/>
          </a:pPr>
          <a:r>
            <a:rPr lang="en-US" altLang="zh-CN" sz="1400" b="1" kern="1200" dirty="0">
              <a:solidFill>
                <a:srgbClr val="FFC000"/>
              </a:solidFill>
            </a:rPr>
            <a:t>PandaX-4T</a:t>
          </a:r>
        </a:p>
        <a:p>
          <a:pPr marL="0" lvl="0" indent="0" algn="ctr" defTabSz="622300">
            <a:lnSpc>
              <a:spcPct val="90000"/>
            </a:lnSpc>
            <a:spcBef>
              <a:spcPct val="0"/>
            </a:spcBef>
            <a:spcAft>
              <a:spcPct val="35000"/>
            </a:spcAft>
            <a:buNone/>
          </a:pPr>
          <a:r>
            <a:rPr lang="en-US" altLang="zh-CN" sz="1400" b="1" kern="1200" dirty="0">
              <a:solidFill>
                <a:srgbClr val="FFFF00"/>
              </a:solidFill>
            </a:rPr>
            <a:t>X ton </a:t>
          </a:r>
          <a:r>
            <a:rPr lang="en-US" altLang="zh-CN" sz="1400" b="1" kern="1200" dirty="0" err="1">
              <a:solidFill>
                <a:srgbClr val="FFFF00"/>
              </a:solidFill>
            </a:rPr>
            <a:t>LXe</a:t>
          </a:r>
          <a:endParaRPr lang="en-US" altLang="zh-CN" sz="1400" b="1" kern="1200" dirty="0">
            <a:solidFill>
              <a:srgbClr val="FFFF00"/>
            </a:solidFill>
          </a:endParaRPr>
        </a:p>
        <a:p>
          <a:pPr marL="0" lvl="0" indent="0" algn="ctr" defTabSz="622300">
            <a:lnSpc>
              <a:spcPct val="90000"/>
            </a:lnSpc>
            <a:spcBef>
              <a:spcPct val="0"/>
            </a:spcBef>
            <a:spcAft>
              <a:spcPct val="35000"/>
            </a:spcAft>
            <a:buNone/>
          </a:pPr>
          <a:r>
            <a:rPr lang="en-US" altLang="zh-CN" sz="1400" b="1" kern="1200" dirty="0">
              <a:solidFill>
                <a:srgbClr val="FFFF00"/>
              </a:solidFill>
            </a:rPr>
            <a:t>DM</a:t>
          </a:r>
        </a:p>
        <a:p>
          <a:pPr marL="0" lvl="0" indent="0" algn="ctr" defTabSz="622300">
            <a:lnSpc>
              <a:spcPct val="90000"/>
            </a:lnSpc>
            <a:spcBef>
              <a:spcPct val="0"/>
            </a:spcBef>
            <a:spcAft>
              <a:spcPct val="35000"/>
            </a:spcAft>
            <a:buNone/>
          </a:pPr>
          <a:r>
            <a:rPr lang="en-US" altLang="zh-CN" sz="1400" b="1" kern="1200" dirty="0">
              <a:solidFill>
                <a:srgbClr val="FF0000"/>
              </a:solidFill>
            </a:rPr>
            <a:t>Near future</a:t>
          </a:r>
          <a:endParaRPr lang="zh-CN" altLang="en-US" sz="1400" b="1" kern="1200" dirty="0">
            <a:solidFill>
              <a:srgbClr val="FF0000"/>
            </a:solidFill>
          </a:endParaRPr>
        </a:p>
      </dsp:txBody>
      <dsp:txXfrm rot="10800000">
        <a:off x="2926832" y="1315803"/>
        <a:ext cx="1159320" cy="1570214"/>
      </dsp:txXfrm>
    </dsp:sp>
    <dsp:sp modelId="{2EBCCACC-6654-4369-A0CE-6B7196EF3166}">
      <dsp:nvSpPr>
        <dsp:cNvPr id="0" name=""/>
        <dsp:cNvSpPr/>
      </dsp:nvSpPr>
      <dsp:spPr>
        <a:xfrm>
          <a:off x="4247672" y="175440"/>
          <a:ext cx="1235300" cy="964922"/>
        </a:xfrm>
        <a:prstGeom prst="roundRect">
          <a:avLst>
            <a:gd name="adj" fmla="val 10000"/>
          </a:avLst>
        </a:prstGeom>
        <a:blipFill>
          <a:blip xmlns:r="http://schemas.openxmlformats.org/officeDocument/2006/relationships" r:embed="rId5" cstate="print">
            <a:extLst>
              <a:ext uri="{BEBA8EAE-BF5A-486C-A8C5-ECC9F3942E4B}">
                <a14:imgProps xmlns:a14="http://schemas.microsoft.com/office/drawing/2010/main">
                  <a14:imgLayer r:embed="rId6">
                    <a14:imgEffect>
                      <a14:backgroundRemoval t="9816" b="95092" l="7399" r="95607">
                        <a14:foregroundMark x1="11676" y1="54294" x2="11676" y2="54294"/>
                        <a14:foregroundMark x1="12139" y1="37730" x2="12139" y2="37730"/>
                        <a14:foregroundMark x1="15607" y1="24233" x2="7514" y2="55061"/>
                        <a14:foregroundMark x1="7514" y1="55061" x2="9595" y2="78221"/>
                        <a14:foregroundMark x1="7746" y1="39571" x2="19538" y2="15951"/>
                        <a14:foregroundMark x1="19538" y1="15951" x2="23006" y2="13497"/>
                        <a14:foregroundMark x1="21850" y1="14110" x2="26243" y2="42025"/>
                        <a14:foregroundMark x1="26243" y1="42025" x2="26243" y2="42025"/>
                        <a14:foregroundMark x1="10751" y1="29141" x2="20231" y2="14110"/>
                        <a14:foregroundMark x1="11445" y1="24540" x2="25780" y2="11963"/>
                        <a14:foregroundMark x1="13988" y1="13497" x2="9364" y2="30982"/>
                        <a14:foregroundMark x1="35491" y1="9816" x2="80116" y2="10736"/>
                        <a14:foregroundMark x1="80116" y1="10736" x2="95838" y2="32669"/>
                        <a14:foregroundMark x1="95838" y1="32669" x2="91214" y2="91411"/>
                        <a14:foregroundMark x1="91214" y1="91411" x2="93064" y2="66564"/>
                        <a14:foregroundMark x1="16763" y1="32822" x2="17457" y2="81288"/>
                        <a14:foregroundMark x1="21850" y1="30982" x2="23931" y2="88650"/>
                        <a14:foregroundMark x1="13295" y1="51534" x2="16532" y2="87730"/>
                        <a14:foregroundMark x1="9364" y1="74233" x2="21156" y2="93865"/>
                        <a14:foregroundMark x1="95607" y1="11656" x2="93988" y2="95092"/>
                        <a14:foregroundMark x1="90520" y1="17485" x2="91445" y2="75460"/>
                        <a14:foregroundMark x1="59306" y1="89571" x2="61618" y2="95092"/>
                      </a14:backgroundRemoval>
                    </a14:imgEffect>
                  </a14:imgLayer>
                </a14:imgProps>
              </a:ex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C40B0-C1EC-47CE-8079-B80E78466689}">
      <dsp:nvSpPr>
        <dsp:cNvPr id="0" name=""/>
        <dsp:cNvSpPr/>
      </dsp:nvSpPr>
      <dsp:spPr>
        <a:xfrm rot="10800000">
          <a:off x="4247672" y="1315803"/>
          <a:ext cx="1235300" cy="160820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altLang="zh-CN" sz="1400" b="1" kern="1200" dirty="0">
            <a:solidFill>
              <a:srgbClr val="FFC000"/>
            </a:solidFill>
          </a:endParaRPr>
        </a:p>
        <a:p>
          <a:pPr marL="0" lvl="0" indent="0" algn="ctr" defTabSz="622300">
            <a:lnSpc>
              <a:spcPct val="90000"/>
            </a:lnSpc>
            <a:spcBef>
              <a:spcPct val="0"/>
            </a:spcBef>
            <a:spcAft>
              <a:spcPct val="35000"/>
            </a:spcAft>
            <a:buNone/>
          </a:pPr>
          <a:r>
            <a:rPr lang="en-US" altLang="zh-CN" sz="1400" b="1" kern="1200" dirty="0" err="1">
              <a:solidFill>
                <a:srgbClr val="FFC000"/>
              </a:solidFill>
            </a:rPr>
            <a:t>PandaX</a:t>
          </a:r>
          <a:r>
            <a:rPr lang="en-US" altLang="zh-CN" sz="1400" b="1" kern="1200" dirty="0">
              <a:solidFill>
                <a:srgbClr val="FFC000"/>
              </a:solidFill>
            </a:rPr>
            <a:t>-III</a:t>
          </a:r>
        </a:p>
        <a:p>
          <a:pPr marL="0" lvl="0" indent="0" algn="ctr" defTabSz="622300">
            <a:lnSpc>
              <a:spcPct val="90000"/>
            </a:lnSpc>
            <a:spcBef>
              <a:spcPct val="0"/>
            </a:spcBef>
            <a:spcAft>
              <a:spcPct val="35000"/>
            </a:spcAft>
            <a:buNone/>
          </a:pPr>
          <a:r>
            <a:rPr lang="en-US" altLang="zh-CN" sz="1400" b="1" kern="1200" dirty="0">
              <a:solidFill>
                <a:srgbClr val="FFFF00"/>
              </a:solidFill>
            </a:rPr>
            <a:t>200kg-1T gas Xe-136</a:t>
          </a:r>
        </a:p>
        <a:p>
          <a:pPr marL="0" lvl="0" indent="0" algn="ctr" defTabSz="622300">
            <a:lnSpc>
              <a:spcPct val="90000"/>
            </a:lnSpc>
            <a:spcBef>
              <a:spcPct val="0"/>
            </a:spcBef>
            <a:spcAft>
              <a:spcPct val="35000"/>
            </a:spcAft>
            <a:buNone/>
          </a:pPr>
          <a:r>
            <a:rPr lang="en-US" altLang="zh-CN" sz="1400" b="1" kern="1200" dirty="0">
              <a:solidFill>
                <a:srgbClr val="FFFF00"/>
              </a:solidFill>
              <a:latin typeface="Helvetica"/>
              <a:ea typeface="Helvetica"/>
              <a:cs typeface="Helvetica"/>
            </a:rPr>
            <a:t>0</a:t>
          </a:r>
          <a:r>
            <a:rPr lang="en-US" altLang="zh-CN" sz="1400" b="1" kern="1200" dirty="0">
              <a:solidFill>
                <a:srgbClr val="FFFF00"/>
              </a:solidFill>
              <a:latin typeface="Symbol" panose="05050102010706020507" pitchFamily="18" charset="2"/>
              <a:ea typeface="黑体" panose="02010609060101010101" pitchFamily="49" charset="-122"/>
              <a:cs typeface="Arial" panose="020B0604020202020204" pitchFamily="34" charset="0"/>
            </a:rPr>
            <a:t>n</a:t>
          </a:r>
          <a:r>
            <a:rPr lang="en-US" altLang="zh-CN" sz="1400" b="1" kern="1200" dirty="0">
              <a:solidFill>
                <a:srgbClr val="FFFF00"/>
              </a:solidFill>
              <a:latin typeface="Helvetica"/>
              <a:ea typeface="Helvetica"/>
              <a:cs typeface="Helvetica"/>
            </a:rPr>
            <a:t>2β</a:t>
          </a:r>
        </a:p>
        <a:p>
          <a:pPr marL="0" lvl="0" indent="0" algn="ctr" defTabSz="622300">
            <a:lnSpc>
              <a:spcPct val="90000"/>
            </a:lnSpc>
            <a:spcBef>
              <a:spcPct val="0"/>
            </a:spcBef>
            <a:spcAft>
              <a:spcPct val="35000"/>
            </a:spcAft>
            <a:buNone/>
          </a:pPr>
          <a:r>
            <a:rPr lang="en-US" altLang="zh-CN" sz="1400" b="1" kern="1200" dirty="0">
              <a:solidFill>
                <a:srgbClr val="FF0000"/>
              </a:solidFill>
              <a:latin typeface="Helvetica"/>
              <a:ea typeface="Helvetica"/>
              <a:cs typeface="Helvetica"/>
            </a:rPr>
            <a:t>future</a:t>
          </a:r>
          <a:endParaRPr lang="zh-CN" altLang="en-US" sz="1400" b="1" kern="1200" dirty="0">
            <a:solidFill>
              <a:srgbClr val="FF0000"/>
            </a:solidFill>
            <a:latin typeface="Helvetica"/>
            <a:ea typeface="Helvetica"/>
            <a:cs typeface="Helvetica"/>
          </a:endParaRPr>
        </a:p>
      </dsp:txBody>
      <dsp:txXfrm rot="10800000">
        <a:off x="4285662" y="1315803"/>
        <a:ext cx="1159320" cy="157021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6T20:28:22.568"/>
    </inkml:context>
    <inkml:brush xml:id="br0">
      <inkml:brushProperty name="width" value="0.1" units="cm"/>
      <inkml:brushProperty name="height" value="0.1" units="cm"/>
      <inkml:brushProperty name="color" value="#333333"/>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6T20:28:23.757"/>
    </inkml:context>
    <inkml:brush xml:id="br0">
      <inkml:brushProperty name="width" value="0.1" units="cm"/>
      <inkml:brushProperty name="height" value="0.1" units="cm"/>
      <inkml:brushProperty name="color" value="#333333"/>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6T20:28:24.318"/>
    </inkml:context>
    <inkml:brush xml:id="br0">
      <inkml:brushProperty name="width" value="0.1" units="cm"/>
      <inkml:brushProperty name="height" value="0.1" units="cm"/>
      <inkml:brushProperty name="color" value="#333333"/>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6T20:28:38.455"/>
    </inkml:context>
    <inkml:brush xml:id="br0">
      <inkml:brushProperty name="width" value="0.1" units="cm"/>
      <inkml:brushProperty name="height" value="0.1" units="cm"/>
      <inkml:brushProperty name="color" value="#333333"/>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6T20:28:38.819"/>
    </inkml:context>
    <inkml:brush xml:id="br0">
      <inkml:brushProperty name="width" value="0.1" units="cm"/>
      <inkml:brushProperty name="height" value="0.1" units="cm"/>
      <inkml:brushProperty name="color" value="#333333"/>
      <inkml:brushProperty name="ignorePressure" value="1"/>
    </inkml:brush>
  </inkml:definitions>
  <inkml:trace contextRef="#ctx0" brushRef="#br0">0 0</inkml:trace>
  <inkml:trace contextRef="#ctx0" brushRef="#br0" timeOffset="465.41">0 0</inkml:trace>
  <inkml:trace contextRef="#ctx0" brushRef="#br0" timeOffset="819.8">0 0</inkml:trace>
  <inkml:trace contextRef="#ctx0" brushRef="#br0" timeOffset="1165.8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xfrm>
            <a:off x="1143000" y="685800"/>
            <a:ext cx="4572000" cy="3429000"/>
          </a:xfrm>
          <a:prstGeom prst="rect">
            <a:avLst/>
          </a:prstGeom>
        </p:spPr>
        <p:txBody>
          <a:bodyPr/>
          <a:lstStyle/>
          <a:p>
            <a:endParaRPr/>
          </a:p>
        </p:txBody>
      </p:sp>
      <p:sp>
        <p:nvSpPr>
          <p:cNvPr id="546" name="Shape 5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4350" latinLnBrk="0">
      <a:defRPr sz="1200">
        <a:latin typeface="+mj-lt"/>
        <a:ea typeface="+mj-ea"/>
        <a:cs typeface="+mj-cs"/>
        <a:sym typeface="等线"/>
      </a:defRPr>
    </a:lvl1pPr>
    <a:lvl2pPr indent="228600" defTabSz="914350" latinLnBrk="0">
      <a:defRPr sz="1200">
        <a:latin typeface="+mj-lt"/>
        <a:ea typeface="+mj-ea"/>
        <a:cs typeface="+mj-cs"/>
        <a:sym typeface="等线"/>
      </a:defRPr>
    </a:lvl2pPr>
    <a:lvl3pPr indent="457200" defTabSz="914350" latinLnBrk="0">
      <a:defRPr sz="1200">
        <a:latin typeface="+mj-lt"/>
        <a:ea typeface="+mj-ea"/>
        <a:cs typeface="+mj-cs"/>
        <a:sym typeface="等线"/>
      </a:defRPr>
    </a:lvl3pPr>
    <a:lvl4pPr indent="685800" defTabSz="914350" latinLnBrk="0">
      <a:defRPr sz="1200">
        <a:latin typeface="+mj-lt"/>
        <a:ea typeface="+mj-ea"/>
        <a:cs typeface="+mj-cs"/>
        <a:sym typeface="等线"/>
      </a:defRPr>
    </a:lvl4pPr>
    <a:lvl5pPr indent="914400" defTabSz="914350" latinLnBrk="0">
      <a:defRPr sz="1200">
        <a:latin typeface="+mj-lt"/>
        <a:ea typeface="+mj-ea"/>
        <a:cs typeface="+mj-cs"/>
        <a:sym typeface="等线"/>
      </a:defRPr>
    </a:lvl5pPr>
    <a:lvl6pPr indent="1143000" defTabSz="914350" latinLnBrk="0">
      <a:defRPr sz="1200">
        <a:latin typeface="+mj-lt"/>
        <a:ea typeface="+mj-ea"/>
        <a:cs typeface="+mj-cs"/>
        <a:sym typeface="等线"/>
      </a:defRPr>
    </a:lvl6pPr>
    <a:lvl7pPr indent="1371600" defTabSz="914350" latinLnBrk="0">
      <a:defRPr sz="1200">
        <a:latin typeface="+mj-lt"/>
        <a:ea typeface="+mj-ea"/>
        <a:cs typeface="+mj-cs"/>
        <a:sym typeface="等线"/>
      </a:defRPr>
    </a:lvl7pPr>
    <a:lvl8pPr indent="1600200" defTabSz="914350" latinLnBrk="0">
      <a:defRPr sz="1200">
        <a:latin typeface="+mj-lt"/>
        <a:ea typeface="+mj-ea"/>
        <a:cs typeface="+mj-cs"/>
        <a:sym typeface="等线"/>
      </a:defRPr>
    </a:lvl8pPr>
    <a:lvl9pPr indent="1828800" defTabSz="914350" latinLnBrk="0">
      <a:defRPr sz="1200">
        <a:latin typeface="+mj-lt"/>
        <a:ea typeface="+mj-ea"/>
        <a:cs typeface="+mj-cs"/>
        <a:sym typeface="等线"/>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sl.fysik.su.se/okc/internal/blog/xenon-inaugur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sl.fysik.su.se/okc/internal/blog/xenon-inaugur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sl.fysik.su.se/okc/internal/blog/xenon-inaugur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sl.fysik.su.se/okc/internal/blog/xenon-inaugu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350" eaLnBrk="1" fontAlgn="auto" latinLnBrk="0" hangingPunct="1">
              <a:lnSpc>
                <a:spcPct val="100000"/>
              </a:lnSpc>
              <a:spcBef>
                <a:spcPts val="0"/>
              </a:spcBef>
              <a:spcAft>
                <a:spcPts val="0"/>
              </a:spcAft>
              <a:buClrTx/>
              <a:buSzTx/>
              <a:buFontTx/>
              <a:buNone/>
              <a:tabLst/>
              <a:defRPr/>
            </a:pPr>
            <a:r>
              <a:rPr lang="en-US" altLang="zh-CN" dirty="0"/>
              <a:t>Hello, every one, This is </a:t>
            </a:r>
            <a:r>
              <a:rPr lang="en-US" altLang="zh-CN" dirty="0" err="1"/>
              <a:t>xiaopeng</a:t>
            </a:r>
            <a:r>
              <a:rPr lang="en-US" altLang="zh-CN" dirty="0"/>
              <a:t>, a </a:t>
            </a:r>
            <a:r>
              <a:rPr lang="en-US" altLang="zh-CN" dirty="0" err="1"/>
              <a:t>PostDoc</a:t>
            </a:r>
            <a:r>
              <a:rPr lang="en-US" altLang="zh-CN" dirty="0"/>
              <a:t> from </a:t>
            </a:r>
            <a:r>
              <a:rPr lang="en-US" altLang="zh-CN" dirty="0" err="1"/>
              <a:t>Beihang</a:t>
            </a:r>
            <a:r>
              <a:rPr lang="en-US" altLang="zh-CN" dirty="0"/>
              <a:t> U working on </a:t>
            </a:r>
            <a:r>
              <a:rPr lang="en-US" altLang="zh-CN" dirty="0" err="1"/>
              <a:t>pandax</a:t>
            </a:r>
            <a:r>
              <a:rPr lang="en-US" altLang="zh-CN" dirty="0"/>
              <a:t> experiment. Here </a:t>
            </a:r>
            <a:r>
              <a:rPr lang="en-US" altLang="zh-CN" dirty="0" err="1"/>
              <a:t>it’my</a:t>
            </a:r>
            <a:r>
              <a:rPr lang="en-US" altLang="zh-CN" dirty="0"/>
              <a:t> great </a:t>
            </a:r>
            <a:r>
              <a:rPr lang="en-US" altLang="zh-CN" dirty="0" err="1"/>
              <a:t>hornor</a:t>
            </a:r>
            <a:r>
              <a:rPr lang="en-US" altLang="zh-CN" dirty="0"/>
              <a:t> to give a talk on this topic: </a:t>
            </a:r>
            <a:r>
              <a:rPr lang="en-US" altLang="zh-CN" b="0" dirty="0">
                <a:latin typeface="-apple-system"/>
              </a:rPr>
              <a:t>S</a:t>
            </a:r>
            <a:r>
              <a:rPr lang="en-US" altLang="zh-CN" b="0" i="0" dirty="0">
                <a:effectLst/>
                <a:latin typeface="-apple-system"/>
              </a:rPr>
              <a:t>olar axions and anomalous neutrino magnetic moment searches with the full </a:t>
            </a:r>
            <a:r>
              <a:rPr lang="en-US" altLang="zh-CN" b="0" i="0" dirty="0" err="1">
                <a:effectLst/>
                <a:latin typeface="-apple-system"/>
              </a:rPr>
              <a:t>PandaX</a:t>
            </a:r>
            <a:r>
              <a:rPr lang="en-US" altLang="zh-CN" b="0" i="0" dirty="0">
                <a:effectLst/>
                <a:latin typeface="-apple-system"/>
              </a:rPr>
              <a:t>-II exposure, and the preprint </a:t>
            </a:r>
            <a:r>
              <a:rPr lang="en-US" altLang="zh-CN" b="0" i="0" dirty="0" err="1">
                <a:effectLst/>
                <a:latin typeface="-apple-system"/>
              </a:rPr>
              <a:t>hae</a:t>
            </a:r>
            <a:r>
              <a:rPr lang="en-US" altLang="zh-CN" b="0" i="0" dirty="0">
                <a:effectLst/>
                <a:latin typeface="-apple-system"/>
              </a:rPr>
              <a:t> been uploaded to this address.</a:t>
            </a:r>
          </a:p>
          <a:p>
            <a:r>
              <a:rPr lang="en-US" altLang="zh-CN" dirty="0"/>
              <a:t>.</a:t>
            </a:r>
          </a:p>
          <a:p>
            <a:endParaRPr lang="en-US" altLang="zh-CN" dirty="0"/>
          </a:p>
          <a:p>
            <a:endParaRPr lang="zh-CN" altLang="en-US" dirty="0"/>
          </a:p>
        </p:txBody>
      </p:sp>
    </p:spTree>
    <p:extLst>
      <p:ext uri="{BB962C8B-B14F-4D97-AF65-F5344CB8AC3E}">
        <p14:creationId xmlns:p14="http://schemas.microsoft.com/office/powerpoint/2010/main" val="3313985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u="sng">
                <a:solidFill>
                  <a:srgbClr val="0563C1"/>
                </a:solidFill>
                <a:uFill>
                  <a:solidFill>
                    <a:srgbClr val="0563C1"/>
                  </a:solidFill>
                </a:uFill>
                <a:hlinkClick r:id="rId3"/>
              </a:defRPr>
            </a:lvl1pPr>
          </a:lstStyle>
          <a:p>
            <a:pPr marL="0" marR="0" lvl="0" indent="0" defTabSz="914350" eaLnBrk="1" fontAlgn="auto" latinLnBrk="0" hangingPunct="1">
              <a:lnSpc>
                <a:spcPct val="100000"/>
              </a:lnSpc>
              <a:spcBef>
                <a:spcPts val="0"/>
              </a:spcBef>
              <a:spcAft>
                <a:spcPts val="0"/>
              </a:spcAft>
              <a:buClrTx/>
              <a:buSzTx/>
              <a:buFontTx/>
              <a:buNone/>
              <a:tabLst/>
              <a:defRPr u="none">
                <a:solidFill>
                  <a:srgbClr val="000000"/>
                </a:solidFill>
                <a:uFillTx/>
              </a:defRPr>
            </a:pPr>
            <a:r>
              <a:rPr lang="en-US" altLang="zh-CN" sz="1200" dirty="0">
                <a:solidFill>
                  <a:schemeClr val="accent1">
                    <a:lumMod val="40000"/>
                    <a:lumOff val="60000"/>
                  </a:schemeClr>
                </a:solidFill>
              </a:rPr>
              <a:t>You see, in general, axion search is like a shape extraction. Given the </a:t>
            </a:r>
            <a:r>
              <a:rPr lang="en-US" altLang="zh-CN" sz="1200" dirty="0"/>
              <a:t>Degeneracy between axion and tritium,</a:t>
            </a:r>
            <a:r>
              <a:rPr lang="en-US" altLang="zh-CN" sz="1200" dirty="0">
                <a:solidFill>
                  <a:schemeClr val="accent1">
                    <a:lumMod val="40000"/>
                    <a:lumOff val="60000"/>
                  </a:schemeClr>
                </a:solidFill>
              </a:rPr>
              <a:t> how good we reconstruct the energy will affect the sensitivity greatly</a:t>
            </a:r>
            <a:r>
              <a:rPr lang="en-US" altLang="zh-CN" sz="1200" dirty="0"/>
              <a:t>.</a:t>
            </a:r>
            <a:r>
              <a:rPr lang="en-US" altLang="zh-CN" sz="1200" dirty="0">
                <a:solidFill>
                  <a:schemeClr val="accent1">
                    <a:lumMod val="40000"/>
                    <a:lumOff val="60000"/>
                  </a:schemeClr>
                </a:solidFill>
              </a:rPr>
              <a:t>  The shape of tritium in </a:t>
            </a:r>
            <a:r>
              <a:rPr lang="en-US" altLang="zh-CN" sz="1200" dirty="0" err="1">
                <a:solidFill>
                  <a:schemeClr val="accent1">
                    <a:lumMod val="40000"/>
                    <a:lumOff val="60000"/>
                  </a:schemeClr>
                </a:solidFill>
              </a:rPr>
              <a:t>PandaX</a:t>
            </a:r>
            <a:r>
              <a:rPr lang="en-US" altLang="zh-CN" sz="1200" dirty="0">
                <a:solidFill>
                  <a:schemeClr val="accent1">
                    <a:lumMod val="40000"/>
                    <a:lumOff val="60000"/>
                  </a:schemeClr>
                </a:solidFill>
              </a:rPr>
              <a:t>-II is well understood based on considerable amount tritium calibration data from T1 and T2. Which will eliminate the shape systematic error during the final fitting. What I want to point out is the time interval between these two tritium calibrations is about 3years, During that time the status of </a:t>
            </a:r>
            <a:r>
              <a:rPr lang="en-US" altLang="zh-CN" sz="1200" dirty="0" err="1">
                <a:solidFill>
                  <a:schemeClr val="accent1">
                    <a:lumMod val="40000"/>
                    <a:lumOff val="60000"/>
                  </a:schemeClr>
                </a:solidFill>
              </a:rPr>
              <a:t>PandaX</a:t>
            </a:r>
            <a:r>
              <a:rPr lang="en-US" altLang="zh-CN" sz="1200" dirty="0">
                <a:solidFill>
                  <a:schemeClr val="accent1">
                    <a:lumMod val="40000"/>
                    <a:lumOff val="60000"/>
                  </a:schemeClr>
                </a:solidFill>
              </a:rPr>
              <a:t>-II has changed a lot including PMT gain, electrical field and so on. The good </a:t>
            </a:r>
            <a:r>
              <a:rPr lang="en-US" altLang="zh-CN" sz="1200" dirty="0" err="1">
                <a:solidFill>
                  <a:schemeClr val="accent1">
                    <a:lumMod val="40000"/>
                    <a:lumOff val="60000"/>
                  </a:schemeClr>
                </a:solidFill>
              </a:rPr>
              <a:t>consistant</a:t>
            </a:r>
            <a:r>
              <a:rPr lang="en-US" altLang="zh-CN" sz="1200" dirty="0">
                <a:solidFill>
                  <a:schemeClr val="accent1">
                    <a:lumMod val="40000"/>
                    <a:lumOff val="60000"/>
                  </a:schemeClr>
                </a:solidFill>
              </a:rPr>
              <a:t> between two calibration and model can draw a simple concision that the reconstruction algorithm is pretty good for tritium!</a:t>
            </a:r>
            <a:endParaRPr lang="en-US" altLang="zh-CN" sz="1200" dirty="0"/>
          </a:p>
          <a:p>
            <a:pPr>
              <a:defRPr u="none">
                <a:solidFill>
                  <a:srgbClr val="000000"/>
                </a:solidFill>
                <a:uFillTx/>
              </a:defRPr>
            </a:pPr>
            <a:endParaRPr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165228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u="sng">
                <a:solidFill>
                  <a:srgbClr val="0563C1"/>
                </a:solidFill>
                <a:uFill>
                  <a:solidFill>
                    <a:srgbClr val="0563C1"/>
                  </a:solidFill>
                </a:uFill>
                <a:hlinkClick r:id="rId3"/>
              </a:defRPr>
            </a:lvl1pPr>
          </a:lstStyle>
          <a:p>
            <a:pPr>
              <a:defRPr u="none">
                <a:solidFill>
                  <a:srgbClr val="000000"/>
                </a:solidFill>
                <a:uFillTx/>
              </a:defRPr>
            </a:pPr>
            <a:r>
              <a:rPr lang="en-US" u="sng" dirty="0">
                <a:solidFill>
                  <a:srgbClr val="0563C1"/>
                </a:solidFill>
                <a:uFill>
                  <a:solidFill>
                    <a:srgbClr val="0563C1"/>
                  </a:solidFill>
                </a:uFill>
                <a:hlinkClick r:id="rId3"/>
              </a:rPr>
              <a:t>As for the  </a:t>
            </a:r>
            <a:r>
              <a:rPr lang="en-US" altLang="zh-CN" u="sng" dirty="0">
                <a:solidFill>
                  <a:srgbClr val="0563C1"/>
                </a:solidFill>
                <a:uFill>
                  <a:solidFill>
                    <a:srgbClr val="0563C1"/>
                  </a:solidFill>
                </a:uFill>
                <a:hlinkClick r:id="rId3"/>
              </a:rPr>
              <a:t>flat ER component.  It mainly comes from two </a:t>
            </a:r>
            <a:r>
              <a:rPr lang="en-US" altLang="zh-CN" u="sng" dirty="0" err="1">
                <a:solidFill>
                  <a:srgbClr val="0563C1"/>
                </a:solidFill>
                <a:uFill>
                  <a:solidFill>
                    <a:srgbClr val="0563C1"/>
                  </a:solidFill>
                </a:uFill>
                <a:hlinkClick r:id="rId3"/>
              </a:rPr>
              <a:t>sourcess</a:t>
            </a:r>
            <a:r>
              <a:rPr lang="zh-CN" altLang="en-US" u="sng" dirty="0">
                <a:solidFill>
                  <a:srgbClr val="0563C1"/>
                </a:solidFill>
                <a:uFill>
                  <a:solidFill>
                    <a:srgbClr val="0563C1"/>
                  </a:solidFill>
                </a:uFill>
                <a:hlinkClick r:id="rId3"/>
              </a:rPr>
              <a:t>：</a:t>
            </a:r>
            <a:r>
              <a:rPr lang="en-US" altLang="zh-CN" u="sng" dirty="0">
                <a:solidFill>
                  <a:srgbClr val="0563C1"/>
                </a:solidFill>
                <a:uFill>
                  <a:solidFill>
                    <a:srgbClr val="0563C1"/>
                  </a:solidFill>
                </a:uFill>
                <a:hlinkClick r:id="rId3"/>
              </a:rPr>
              <a:t>beta decay from lead two </a:t>
            </a:r>
            <a:r>
              <a:rPr lang="en-US" altLang="zh-CN" u="sng" dirty="0" err="1">
                <a:solidFill>
                  <a:srgbClr val="0563C1"/>
                </a:solidFill>
                <a:uFill>
                  <a:solidFill>
                    <a:srgbClr val="0563C1"/>
                  </a:solidFill>
                </a:uFill>
                <a:hlinkClick r:id="rId3"/>
              </a:rPr>
              <a:t>forteen</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a daughter of Rn222 and  gamma rays from all material </a:t>
            </a:r>
            <a:r>
              <a:rPr lang="en-US" altLang="zh-CN" u="sng" dirty="0" err="1">
                <a:solidFill>
                  <a:srgbClr val="0563C1"/>
                </a:solidFill>
                <a:uFill>
                  <a:solidFill>
                    <a:srgbClr val="0563C1"/>
                  </a:solidFill>
                </a:uFill>
                <a:hlinkClick r:id="rId3"/>
              </a:rPr>
              <a:t>usedtobuild</a:t>
            </a:r>
            <a:r>
              <a:rPr lang="en-US" altLang="zh-CN" u="sng" dirty="0">
                <a:solidFill>
                  <a:srgbClr val="0563C1"/>
                </a:solidFill>
                <a:uFill>
                  <a:solidFill>
                    <a:srgbClr val="0563C1"/>
                  </a:solidFill>
                </a:uFill>
                <a:hlinkClick r:id="rId3"/>
              </a:rPr>
              <a:t> </a:t>
            </a:r>
            <a:r>
              <a:rPr lang="en-US" altLang="zh-CN" u="sng" dirty="0" err="1">
                <a:solidFill>
                  <a:srgbClr val="0563C1"/>
                </a:solidFill>
                <a:uFill>
                  <a:solidFill>
                    <a:srgbClr val="0563C1"/>
                  </a:solidFill>
                </a:uFill>
                <a:hlinkClick r:id="rId3"/>
              </a:rPr>
              <a:t>thedetector</a:t>
            </a:r>
            <a:r>
              <a:rPr lang="en-US" altLang="zh-CN" u="sng" dirty="0">
                <a:solidFill>
                  <a:srgbClr val="0563C1"/>
                </a:solidFill>
                <a:uFill>
                  <a:solidFill>
                    <a:srgbClr val="0563C1"/>
                  </a:solidFill>
                </a:uFill>
                <a:hlinkClick r:id="rId3"/>
              </a:rPr>
              <a:t> .  According to the calibration of Radon two twenty, we are confident that the ER modeling  is also good for flat ER. And based on Rn220 together with tritium calibrations</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The ER detection efficiency can</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be</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derived individually for different runs.</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All</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three</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curves</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plateaued</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at</a:t>
            </a:r>
            <a:r>
              <a:rPr lang="zh-CN" altLang="en-US" u="sng" dirty="0">
                <a:solidFill>
                  <a:srgbClr val="0563C1"/>
                </a:solidFill>
                <a:uFill>
                  <a:solidFill>
                    <a:srgbClr val="0563C1"/>
                  </a:solidFill>
                </a:uFill>
                <a:hlinkClick r:id="rId3"/>
              </a:rPr>
              <a:t> </a:t>
            </a:r>
            <a:r>
              <a:rPr lang="en-US" altLang="zh-CN" u="sng" dirty="0">
                <a:solidFill>
                  <a:srgbClr val="0563C1"/>
                </a:solidFill>
                <a:uFill>
                  <a:solidFill>
                    <a:srgbClr val="0563C1"/>
                  </a:solidFill>
                </a:uFill>
                <a:hlinkClick r:id="rId3"/>
              </a:rPr>
              <a:t>91% at high energy region. The deformation of Run11 curve around 10 keV is because of The BDT cut </a:t>
            </a:r>
            <a:r>
              <a:rPr lang="en-US" altLang="zh-CN" u="sng" dirty="0" err="1">
                <a:solidFill>
                  <a:srgbClr val="0563C1"/>
                </a:solidFill>
                <a:uFill>
                  <a:solidFill>
                    <a:srgbClr val="0563C1"/>
                  </a:solidFill>
                </a:uFill>
                <a:hlinkClick r:id="rId3"/>
              </a:rPr>
              <a:t>tring</a:t>
            </a:r>
            <a:r>
              <a:rPr lang="en-US" altLang="zh-CN" u="sng" dirty="0">
                <a:solidFill>
                  <a:srgbClr val="0563C1"/>
                </a:solidFill>
                <a:uFill>
                  <a:solidFill>
                    <a:srgbClr val="0563C1"/>
                  </a:solidFill>
                </a:uFill>
                <a:hlinkClick r:id="rId3"/>
              </a:rPr>
              <a:t> to remove the accidental coincidence  events. These three curves were also used for all electron recoil components including the axion signal. </a:t>
            </a:r>
            <a:endParaRPr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256805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u="sng">
                <a:solidFill>
                  <a:srgbClr val="0563C1"/>
                </a:solidFill>
                <a:uFill>
                  <a:solidFill>
                    <a:srgbClr val="0563C1"/>
                  </a:solidFill>
                </a:uFill>
                <a:hlinkClick r:id="rId3"/>
              </a:defRPr>
            </a:lvl1pPr>
          </a:lstStyle>
          <a:p>
            <a:pPr>
              <a:defRPr u="none">
                <a:solidFill>
                  <a:srgbClr val="000000"/>
                </a:solidFill>
                <a:uFillTx/>
              </a:defRPr>
            </a:pPr>
            <a:r>
              <a:rPr lang="en-US" u="sng" dirty="0">
                <a:solidFill>
                  <a:srgbClr val="0563C1"/>
                </a:solidFill>
                <a:uFill>
                  <a:solidFill>
                    <a:srgbClr val="0563C1"/>
                  </a:solidFill>
                </a:uFill>
                <a:hlinkClick r:id="rId3"/>
              </a:rPr>
              <a:t>As we have talked before, we have a commissioning run called run8 before science runs. In Run8, about 15 </a:t>
            </a:r>
            <a:r>
              <a:rPr lang="en-US" u="sng" dirty="0" err="1">
                <a:solidFill>
                  <a:srgbClr val="0563C1"/>
                </a:solidFill>
                <a:uFill>
                  <a:solidFill>
                    <a:srgbClr val="0563C1"/>
                  </a:solidFill>
                </a:uFill>
                <a:hlinkClick r:id="rId3"/>
              </a:rPr>
              <a:t>mDRU</a:t>
            </a:r>
            <a:r>
              <a:rPr lang="en-US" u="sng" dirty="0">
                <a:solidFill>
                  <a:srgbClr val="0563C1"/>
                </a:solidFill>
                <a:uFill>
                  <a:solidFill>
                    <a:srgbClr val="0563C1"/>
                  </a:solidFill>
                </a:uFill>
                <a:hlinkClick r:id="rId3"/>
              </a:rPr>
              <a:t> krypton eight five was found accounting </a:t>
            </a:r>
            <a:r>
              <a:rPr lang="en-US" altLang="zh-CN" u="sng" dirty="0">
                <a:solidFill>
                  <a:srgbClr val="0563C1"/>
                </a:solidFill>
                <a:uFill>
                  <a:solidFill>
                    <a:srgbClr val="0563C1"/>
                  </a:solidFill>
                </a:uFill>
                <a:hlinkClick r:id="rId3"/>
              </a:rPr>
              <a:t>for</a:t>
            </a:r>
            <a:r>
              <a:rPr lang="en-US" u="sng" dirty="0">
                <a:solidFill>
                  <a:srgbClr val="0563C1"/>
                </a:solidFill>
                <a:uFill>
                  <a:solidFill>
                    <a:srgbClr val="0563C1"/>
                  </a:solidFill>
                </a:uFill>
                <a:hlinkClick r:id="rId3"/>
              </a:rPr>
              <a:t> 98% of all low energy events.  These data can serve as a direct measurement of krypton eighty five beta decay </a:t>
            </a:r>
            <a:r>
              <a:rPr lang="en-US" altLang="zh-CN" u="sng" dirty="0">
                <a:solidFill>
                  <a:srgbClr val="0563C1"/>
                </a:solidFill>
                <a:uFill>
                  <a:solidFill>
                    <a:srgbClr val="0563C1"/>
                  </a:solidFill>
                </a:uFill>
                <a:hlinkClick r:id="rId3"/>
              </a:rPr>
              <a:t>spectrum</a:t>
            </a:r>
            <a:r>
              <a:rPr lang="en-US" u="sng" dirty="0">
                <a:solidFill>
                  <a:srgbClr val="0563C1"/>
                </a:solidFill>
                <a:uFill>
                  <a:solidFill>
                    <a:srgbClr val="0563C1"/>
                  </a:solidFill>
                </a:uFill>
                <a:hlinkClick r:id="rId3"/>
              </a:rPr>
              <a:t>.  we fitted the data with an exponential and a flat components getting good fitting resulting like the red line in this figure. And in this figure we also cite a green line from this </a:t>
            </a:r>
            <a:r>
              <a:rPr lang="en-US" altLang="zh-CN" dirty="0"/>
              <a:t>theoretical </a:t>
            </a:r>
            <a:r>
              <a:rPr lang="en-US" u="sng" dirty="0">
                <a:solidFill>
                  <a:srgbClr val="0563C1"/>
                </a:solidFill>
                <a:uFill>
                  <a:solidFill>
                    <a:srgbClr val="0563C1"/>
                  </a:solidFill>
                </a:uFill>
                <a:hlinkClick r:id="rId3"/>
              </a:rPr>
              <a:t>calculation paper of </a:t>
            </a:r>
            <a:r>
              <a:rPr lang="en-US" altLang="zh-CN" u="sng" dirty="0">
                <a:solidFill>
                  <a:srgbClr val="0563C1"/>
                </a:solidFill>
                <a:uFill>
                  <a:solidFill>
                    <a:srgbClr val="0563C1"/>
                  </a:solidFill>
                </a:uFill>
                <a:hlinkClick r:id="rId3"/>
              </a:rPr>
              <a:t>typical </a:t>
            </a:r>
            <a:r>
              <a:rPr lang="en-US" u="sng" dirty="0">
                <a:solidFill>
                  <a:srgbClr val="0563C1"/>
                </a:solidFill>
                <a:uFill>
                  <a:solidFill>
                    <a:srgbClr val="0563C1"/>
                  </a:solidFill>
                </a:uFill>
                <a:hlinkClick r:id="rId3"/>
              </a:rPr>
              <a:t>beta decay </a:t>
            </a:r>
            <a:r>
              <a:rPr lang="en-US" altLang="zh-CN" u="sng" dirty="0">
                <a:solidFill>
                  <a:srgbClr val="0563C1"/>
                </a:solidFill>
                <a:uFill>
                  <a:solidFill>
                    <a:srgbClr val="0563C1"/>
                  </a:solidFill>
                </a:uFill>
                <a:hlinkClick r:id="rId3"/>
              </a:rPr>
              <a:t>in xenon detectors</a:t>
            </a:r>
            <a:r>
              <a:rPr lang="en-US" u="sng" dirty="0">
                <a:solidFill>
                  <a:srgbClr val="0563C1"/>
                </a:solidFill>
                <a:uFill>
                  <a:solidFill>
                    <a:srgbClr val="0563C1"/>
                  </a:solidFill>
                </a:uFill>
                <a:hlinkClick r:id="rId3"/>
              </a:rPr>
              <a:t>.  In this paper</a:t>
            </a:r>
            <a:r>
              <a:rPr lang="zh-CN" altLang="en-US" u="sng" dirty="0">
                <a:solidFill>
                  <a:srgbClr val="0563C1"/>
                </a:solidFill>
                <a:uFill>
                  <a:solidFill>
                    <a:srgbClr val="0563C1"/>
                  </a:solidFill>
                </a:uFill>
                <a:hlinkClick r:id="rId3"/>
              </a:rPr>
              <a:t>，</a:t>
            </a:r>
            <a:r>
              <a:rPr lang="en-US" u="sng" dirty="0">
                <a:solidFill>
                  <a:srgbClr val="0563C1"/>
                </a:solidFill>
                <a:uFill>
                  <a:solidFill>
                    <a:srgbClr val="0563C1"/>
                  </a:solidFill>
                </a:uFill>
                <a:hlinkClick r:id="rId3"/>
              </a:rPr>
              <a:t> they conclude that the nuclear structure effects will affect the low energy spectrum of beta decays. for Kr eight five, when they involved the atomic exchange effect using </a:t>
            </a:r>
            <a:r>
              <a:rPr lang="en-US" altLang="zh-CN" dirty="0"/>
              <a:t>extended formalism for first-forbidden unique transitions the spectrum will show an rising tendency at low energy region. I think </a:t>
            </a:r>
            <a:r>
              <a:rPr lang="en-US" altLang="zh-CN" dirty="0">
                <a:hlinkClick r:id="rId3"/>
              </a:rPr>
              <a:t>W</a:t>
            </a:r>
            <a:r>
              <a:rPr lang="en-US" altLang="zh-CN" dirty="0"/>
              <a:t>e need more cooperation with nuclear </a:t>
            </a:r>
            <a:r>
              <a:rPr lang="en-US" altLang="zh-CN" dirty="0" err="1"/>
              <a:t>physicst</a:t>
            </a:r>
            <a:r>
              <a:rPr lang="en-US" altLang="zh-CN" dirty="0"/>
              <a:t> to make a steady con</a:t>
            </a:r>
            <a:r>
              <a:rPr lang="en-US" altLang="zh-CN" dirty="0">
                <a:hlinkClick r:id="rId3"/>
              </a:rPr>
              <a:t>c</a:t>
            </a:r>
            <a:r>
              <a:rPr lang="en-US" altLang="zh-CN" dirty="0"/>
              <a:t>lusion on this question. The difference between the data fitting curve  and theor</a:t>
            </a:r>
            <a:r>
              <a:rPr lang="en-US" altLang="zh-CN" dirty="0">
                <a:hlinkClick r:id="rId3"/>
              </a:rPr>
              <a:t>e</a:t>
            </a:r>
            <a:r>
              <a:rPr lang="en-US" altLang="zh-CN" dirty="0"/>
              <a:t>tic curve was put into the final fitting as </a:t>
            </a:r>
            <a:r>
              <a:rPr lang="en-US" altLang="zh-CN" dirty="0" err="1"/>
              <a:t>systemetic</a:t>
            </a:r>
            <a:r>
              <a:rPr lang="en-US" altLang="zh-CN" dirty="0"/>
              <a:t> error</a:t>
            </a:r>
            <a:endParaRPr u="sng" dirty="0">
              <a:solidFill>
                <a:srgbClr val="0563C1"/>
              </a:solidFill>
              <a:uFill>
                <a:solidFill>
                  <a:srgbClr val="0563C1"/>
                </a:solidFill>
              </a:uFill>
              <a:hlinkClick r:id="rId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Except Four ER backgrounds discussed previously,  backgrounds from accidental coincidence, neutron and xenon one </a:t>
            </a:r>
            <a:r>
              <a:rPr lang="en-US" altLang="zh-CN" dirty="0" err="1"/>
              <a:t>thirtysix</a:t>
            </a:r>
            <a:r>
              <a:rPr lang="en-US" altLang="zh-CN" dirty="0"/>
              <a:t> were also included in the final </a:t>
            </a:r>
            <a:r>
              <a:rPr lang="en-US" altLang="zh-CN" dirty="0" err="1"/>
              <a:t>simontimus</a:t>
            </a:r>
            <a:r>
              <a:rPr lang="en-US" altLang="zh-CN" dirty="0"/>
              <a:t> fitting. We carried out a 2D involving S1 and</a:t>
            </a:r>
            <a:r>
              <a:rPr lang="zh-CN" altLang="en-US" dirty="0"/>
              <a:t> </a:t>
            </a:r>
            <a:r>
              <a:rPr lang="en-US" altLang="zh-CN" dirty="0"/>
              <a:t>S2</a:t>
            </a:r>
            <a:r>
              <a:rPr lang="zh-CN" altLang="en-US" dirty="0"/>
              <a:t> </a:t>
            </a:r>
            <a:r>
              <a:rPr lang="en-US" altLang="zh-CN" dirty="0"/>
              <a:t>signals</a:t>
            </a:r>
            <a:r>
              <a:rPr lang="zh-CN" altLang="en-US" dirty="0"/>
              <a:t> </a:t>
            </a:r>
            <a:r>
              <a:rPr lang="en-US" altLang="zh-CN" dirty="0" err="1"/>
              <a:t>unbinned</a:t>
            </a:r>
            <a:r>
              <a:rPr lang="zh-CN" altLang="en-US" dirty="0"/>
              <a:t> </a:t>
            </a:r>
            <a:r>
              <a:rPr lang="en-US" altLang="zh-CN" dirty="0"/>
              <a:t>likelihood fitting for total exposure. And this is what we get. The black dots are data and the red line is the total fitted background.  The expected axion signal with XENON1T best fit signal strength is </a:t>
            </a:r>
            <a:r>
              <a:rPr lang="en-US" altLang="zh-CN" dirty="0" err="1"/>
              <a:t>showen</a:t>
            </a:r>
            <a:r>
              <a:rPr lang="en-US" altLang="zh-CN" dirty="0"/>
              <a:t> as dashed line.  You can tell from the best fit table that the data are consistent within 1 sigma fluctuation of background-only hypothesis in general. </a:t>
            </a:r>
            <a:endParaRPr lang="zh-CN" altLang="en-US" dirty="0"/>
          </a:p>
        </p:txBody>
      </p:sp>
    </p:spTree>
    <p:extLst>
      <p:ext uri="{BB962C8B-B14F-4D97-AF65-F5344CB8AC3E}">
        <p14:creationId xmlns:p14="http://schemas.microsoft.com/office/powerpoint/2010/main" val="165053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350" eaLnBrk="1" fontAlgn="auto" latinLnBrk="0" hangingPunct="1">
              <a:lnSpc>
                <a:spcPct val="100000"/>
              </a:lnSpc>
              <a:spcBef>
                <a:spcPts val="0"/>
              </a:spcBef>
              <a:spcAft>
                <a:spcPts val="0"/>
              </a:spcAft>
              <a:buClrTx/>
              <a:buSzTx/>
              <a:buFontTx/>
              <a:buNone/>
              <a:tabLst/>
              <a:defRPr/>
            </a:pPr>
            <a:r>
              <a:rPr lang="en-US" altLang="zh-CN" dirty="0"/>
              <a:t>Based on the fitting,  a profile likelihood ratio CLs method was used to make comparison of data with background only ang background-plus-signal hypotheses.  Constraints on the coupling constant $g_{Ae}$ at 90\% confidence level (C.L.) are shown as red line in this figure. </a:t>
            </a:r>
            <a:r>
              <a:rPr lang="en-US" altLang="zh-CN" sz="1200" baseline="0" dirty="0"/>
              <a:t>This is a independent test on xenon1T’s excess result. From the results, you can see </a:t>
            </a:r>
            <a:endParaRPr lang="zh-CN" altLang="en-US" sz="1200" baseline="0" dirty="0"/>
          </a:p>
          <a:p>
            <a:pPr marL="0" marR="0" lvl="0" indent="0" defTabSz="914350" eaLnBrk="1" fontAlgn="auto" latinLnBrk="0" hangingPunct="1">
              <a:lnSpc>
                <a:spcPct val="100000"/>
              </a:lnSpc>
              <a:spcBef>
                <a:spcPts val="0"/>
              </a:spcBef>
              <a:spcAft>
                <a:spcPts val="0"/>
              </a:spcAft>
              <a:buClrTx/>
              <a:buSzTx/>
              <a:buFontTx/>
              <a:buNone/>
              <a:tabLst/>
              <a:defRPr/>
            </a:pPr>
            <a:r>
              <a:rPr lang="en-US" altLang="zh-CN" dirty="0"/>
              <a:t>For the axion mass smaller than 0.1keV per c square, the upper limit on $g_{Ae}$ is at $4.6\times10^{-12}$, We also included the xenon1T’s results as gray shaded band. This band was </a:t>
            </a:r>
            <a:r>
              <a:rPr lang="en-US" altLang="zh-CN" dirty="0" err="1"/>
              <a:t>derivrd</a:t>
            </a:r>
            <a:r>
              <a:rPr lang="en-US" altLang="zh-CN" dirty="0"/>
              <a:t> from Xenon1T’s paper considering the </a:t>
            </a:r>
            <a:r>
              <a:rPr lang="en-US" altLang="zh-CN" dirty="0" err="1"/>
              <a:t>gagamma</a:t>
            </a:r>
            <a:r>
              <a:rPr lang="en-US" altLang="zh-CN" dirty="0"/>
              <a:t> constraints from CAST’s result. And the conclusion is The observed excess from XENON1T is within our experimental constraints</a:t>
            </a:r>
            <a:r>
              <a:rPr lang="en-US" altLang="zh-CN" baseline="30000" dirty="0"/>
              <a:t>. </a:t>
            </a:r>
            <a:endParaRPr lang="zh-CN" altLang="en-US" dirty="0"/>
          </a:p>
        </p:txBody>
      </p:sp>
    </p:spTree>
    <p:extLst>
      <p:ext uri="{BB962C8B-B14F-4D97-AF65-F5344CB8AC3E}">
        <p14:creationId xmlns:p14="http://schemas.microsoft.com/office/powerpoint/2010/main" val="284539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Except axion, Xenon1T’s excess can also be explained as neutrino with enhanced magnetic</a:t>
            </a:r>
          </a:p>
          <a:p>
            <a:r>
              <a:rPr lang="en-US" altLang="zh-CN" dirty="0" err="1"/>
              <a:t>momnet</a:t>
            </a:r>
            <a:r>
              <a:rPr lang="en-US" altLang="zh-CN" dirty="0"/>
              <a:t>.  This is the signal distribution function for neutrino with enhanced magnetic moment. We also carried out test on this </a:t>
            </a:r>
            <a:r>
              <a:rPr lang="en-US" altLang="zh-CN" dirty="0" err="1"/>
              <a:t>hypothises</a:t>
            </a:r>
            <a:r>
              <a:rPr lang="en-US" altLang="zh-CN" dirty="0"/>
              <a:t>.</a:t>
            </a:r>
            <a:r>
              <a:rPr lang="zh-CN" altLang="en-US" dirty="0"/>
              <a:t>  </a:t>
            </a:r>
            <a:r>
              <a:rPr lang="en-US" altLang="zh-CN" dirty="0"/>
              <a:t>No excess .The 90% C.L. upper limits on the anomaly neutrino magnetic moment. is set to 3.2 × 10−11µB.</a:t>
            </a:r>
          </a:p>
          <a:p>
            <a:endParaRPr lang="en-US" altLang="zh-CN" dirty="0"/>
          </a:p>
          <a:p>
            <a:r>
              <a:rPr lang="en-US" altLang="zh-CN" dirty="0"/>
              <a:t>So what is this excess.? to answer the question, I think we have to look forward to next generation detectors including upcoming </a:t>
            </a:r>
            <a:r>
              <a:rPr lang="en-US" altLang="zh-CN" dirty="0" err="1"/>
              <a:t>XENONnT</a:t>
            </a:r>
            <a:r>
              <a:rPr lang="en-US" altLang="zh-CN" dirty="0"/>
              <a:t>, LZ and PandaX-4T</a:t>
            </a:r>
          </a:p>
        </p:txBody>
      </p:sp>
    </p:spTree>
    <p:extLst>
      <p:ext uri="{BB962C8B-B14F-4D97-AF65-F5344CB8AC3E}">
        <p14:creationId xmlns:p14="http://schemas.microsoft.com/office/powerpoint/2010/main" val="364689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 Lets take a look at PanadX-4T. </a:t>
            </a:r>
          </a:p>
          <a:p>
            <a:r>
              <a:rPr lang="en-US" altLang="zh-CN" dirty="0"/>
              <a:t>PandaX4T will contain 4T xenon in the sensitive region, almost 7 times to </a:t>
            </a:r>
            <a:r>
              <a:rPr lang="en-US" altLang="zh-CN" dirty="0" err="1"/>
              <a:t>PandaX</a:t>
            </a:r>
            <a:r>
              <a:rPr lang="en-US" altLang="zh-CN" dirty="0"/>
              <a:t>-II. It will be operated at CJPL-II B2Hall in the future. Here are some diagrams shows every systems of PandaX-4T. We use ~500 PMTs to monitoring any signal happened in the </a:t>
            </a:r>
            <a:r>
              <a:rPr lang="en-US" altLang="zh-CN" dirty="0" err="1"/>
              <a:t>senstivite</a:t>
            </a:r>
            <a:r>
              <a:rPr lang="en-US" altLang="zh-CN" dirty="0"/>
              <a:t> region and around the detector is 1000 ton pure water screening backgrounds from the rock and air. </a:t>
            </a:r>
            <a:endParaRPr lang="zh-CN" altLang="en-US" dirty="0"/>
          </a:p>
        </p:txBody>
      </p:sp>
    </p:spTree>
    <p:extLst>
      <p:ext uri="{BB962C8B-B14F-4D97-AF65-F5344CB8AC3E}">
        <p14:creationId xmlns:p14="http://schemas.microsoft.com/office/powerpoint/2010/main" val="130772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 now, we have finished all infrastructure systems including clean room water shielding  radon removal air supply and gas handling. </a:t>
            </a:r>
          </a:p>
          <a:p>
            <a:endParaRPr lang="zh-CN" altLang="en-US" dirty="0"/>
          </a:p>
        </p:txBody>
      </p:sp>
    </p:spTree>
    <p:extLst>
      <p:ext uri="{BB962C8B-B14F-4D97-AF65-F5344CB8AC3E}">
        <p14:creationId xmlns:p14="http://schemas.microsoft.com/office/powerpoint/2010/main" val="74304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Based on the simulation, the background level of ER events from PandaX-4T is less than </a:t>
            </a:r>
            <a:r>
              <a:rPr lang="en-US" altLang="zh-CN" dirty="0" err="1"/>
              <a:t>PandaX</a:t>
            </a:r>
            <a:r>
              <a:rPr lang="en-US" altLang="zh-CN" dirty="0"/>
              <a:t>-II by a factor of 16, including bigger fiducial mass.   PanadX4t would give a conclusive result to test the excess signal of XENON1T with just 1 ton-year ‘s data exposure. Here is </a:t>
            </a:r>
            <a:r>
              <a:rPr lang="en-US" altLang="zh-CN" dirty="0" err="1"/>
              <a:t>somen</a:t>
            </a:r>
            <a:r>
              <a:rPr lang="en-US" altLang="zh-CN" dirty="0"/>
              <a:t> key timeline of PandaX-4T The onsite detector assembly started one year ago. And we hope we will start the commissioning at the end of this year. And The first  physics result would be ready in twenty </a:t>
            </a:r>
            <a:r>
              <a:rPr lang="en-US" altLang="zh-CN" dirty="0" err="1"/>
              <a:t>twenty</a:t>
            </a:r>
            <a:r>
              <a:rPr lang="en-US" altLang="zh-CN" dirty="0"/>
              <a:t> one </a:t>
            </a:r>
            <a:endParaRPr lang="zh-CN" altLang="en-US" dirty="0"/>
          </a:p>
        </p:txBody>
      </p:sp>
    </p:spTree>
    <p:extLst>
      <p:ext uri="{BB962C8B-B14F-4D97-AF65-F5344CB8AC3E}">
        <p14:creationId xmlns:p14="http://schemas.microsoft.com/office/powerpoint/2010/main" val="4084189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Let’s </a:t>
            </a:r>
            <a:r>
              <a:rPr lang="en-US" altLang="zh-CN" dirty="0" err="1"/>
              <a:t>surmarrize</a:t>
            </a:r>
            <a:r>
              <a:rPr lang="en-US" altLang="zh-CN" dirty="0"/>
              <a:t>, </a:t>
            </a:r>
            <a:endParaRPr lang="zh-CN" altLang="en-US" dirty="0"/>
          </a:p>
        </p:txBody>
      </p:sp>
    </p:spTree>
    <p:extLst>
      <p:ext uri="{BB962C8B-B14F-4D97-AF65-F5344CB8AC3E}">
        <p14:creationId xmlns:p14="http://schemas.microsoft.com/office/powerpoint/2010/main" val="127410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PandaX</a:t>
            </a:r>
            <a:r>
              <a:rPr lang="en-US" altLang="zh-CN" dirty="0"/>
              <a:t> is a series of </a:t>
            </a:r>
            <a:r>
              <a:rPr lang="en-US" altLang="zh-CN" dirty="0" err="1"/>
              <a:t>xe</a:t>
            </a:r>
            <a:r>
              <a:rPr lang="en-US" altLang="zh-CN" dirty="0"/>
              <a:t> based rare-</a:t>
            </a:r>
            <a:r>
              <a:rPr lang="en-US" altLang="zh-CN" dirty="0" err="1"/>
              <a:t>evt</a:t>
            </a:r>
            <a:r>
              <a:rPr lang="en-US" altLang="zh-CN" dirty="0"/>
              <a:t> detection experiments, The first detector is </a:t>
            </a:r>
            <a:r>
              <a:rPr lang="en-US" altLang="zh-CN" dirty="0" err="1"/>
              <a:t>pandax</a:t>
            </a:r>
            <a:r>
              <a:rPr lang="en-US" altLang="zh-CN" dirty="0"/>
              <a:t>-I, a 120kg DM direct detector, closed in 2014. </a:t>
            </a:r>
            <a:r>
              <a:rPr lang="en-US" altLang="zh-CN" dirty="0" err="1"/>
              <a:t>PandaX</a:t>
            </a:r>
            <a:r>
              <a:rPr lang="en-US" altLang="zh-CN" dirty="0"/>
              <a:t>-II a half-tone one, just finished all data taking in the mid of this year.  And now we are preparing the new two detectors: </a:t>
            </a:r>
            <a:r>
              <a:rPr lang="en-US" altLang="zh-CN" dirty="0" err="1"/>
              <a:t>pandax-xT</a:t>
            </a:r>
            <a:r>
              <a:rPr lang="en-US" altLang="zh-CN" dirty="0"/>
              <a:t>, designed for DM detection mainly  and </a:t>
            </a:r>
            <a:r>
              <a:rPr lang="en-US" altLang="zh-CN" dirty="0" err="1"/>
              <a:t>pandaX</a:t>
            </a:r>
            <a:r>
              <a:rPr lang="en-US" altLang="zh-CN" dirty="0"/>
              <a:t>-III, with 200kg-1ton </a:t>
            </a:r>
            <a:r>
              <a:rPr lang="en-US" altLang="zh-CN" dirty="0" err="1"/>
              <a:t>Xe</a:t>
            </a:r>
            <a:r>
              <a:rPr lang="en-US" altLang="zh-CN" dirty="0"/>
              <a:t>-one thirty six enriched </a:t>
            </a:r>
            <a:r>
              <a:rPr lang="en-US" altLang="zh-CN" dirty="0" err="1"/>
              <a:t>gasous</a:t>
            </a:r>
            <a:r>
              <a:rPr lang="en-US" altLang="zh-CN" dirty="0"/>
              <a:t> detector for no </a:t>
            </a:r>
            <a:r>
              <a:rPr lang="en-US" altLang="zh-CN" dirty="0" err="1"/>
              <a:t>neutrio</a:t>
            </a:r>
            <a:r>
              <a:rPr lang="en-US" altLang="zh-CN" dirty="0"/>
              <a:t> DBD detection.</a:t>
            </a:r>
          </a:p>
          <a:p>
            <a:r>
              <a:rPr lang="en-US" altLang="zh-CN" dirty="0"/>
              <a:t>The project was formed 10 </a:t>
            </a:r>
            <a:r>
              <a:rPr lang="en-US" altLang="zh-CN" dirty="0" err="1"/>
              <a:t>ys</a:t>
            </a:r>
            <a:r>
              <a:rPr lang="en-US" altLang="zh-CN" dirty="0"/>
              <a:t> ago. Now, we have about 20 collaboration institutes and about 50 collaborators. </a:t>
            </a:r>
            <a:endParaRPr lang="zh-CN" altLang="en-US" dirty="0"/>
          </a:p>
        </p:txBody>
      </p:sp>
    </p:spTree>
    <p:extLst>
      <p:ext uri="{BB962C8B-B14F-4D97-AF65-F5344CB8AC3E}">
        <p14:creationId xmlns:p14="http://schemas.microsoft.com/office/powerpoint/2010/main" val="4045697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N" dirty="0"/>
              <a:t>Among Rn daughters, Pb214 is the major ER contributor. However, the level of Pb214 is not equivalent to Rn or the other daughters. The reason is that the Rn progenies are charged, and they are attracted to the cathode with negative HV. Therefore along the decay chain, the concentration of these daughters in the detector center is less and less, which we call it the ”depletion effect”. In our new method, we estimate Pb214 from earlier daughter Po218 and later daughter 214Bi. The depletion ratio has been measured from Rn222 calibration during end-of-run.</a:t>
            </a:r>
          </a:p>
        </p:txBody>
      </p:sp>
      <p:sp>
        <p:nvSpPr>
          <p:cNvPr id="4" name="Slide Number Placeholder 3"/>
          <p:cNvSpPr>
            <a:spLocks noGrp="1"/>
          </p:cNvSpPr>
          <p:nvPr>
            <p:ph type="sldNum" sz="quarter" idx="5"/>
          </p:nvPr>
        </p:nvSpPr>
        <p:spPr/>
        <p:txBody>
          <a:bodyPr/>
          <a:lstStyle/>
          <a:p>
            <a:fld id="{85BB5AD0-5C6A-7C48-B592-83A4008FBCB0}" type="slidenum">
              <a:rPr lang="en-CN" smtClean="0"/>
              <a:t>25</a:t>
            </a:fld>
            <a:endParaRPr lang="en-CN"/>
          </a:p>
        </p:txBody>
      </p:sp>
    </p:spTree>
    <p:extLst>
      <p:ext uri="{BB962C8B-B14F-4D97-AF65-F5344CB8AC3E}">
        <p14:creationId xmlns:p14="http://schemas.microsoft.com/office/powerpoint/2010/main" val="124046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85BB5AD0-5C6A-7C48-B592-83A4008FBCB0}" type="slidenum">
              <a:rPr lang="en-CN" smtClean="0"/>
              <a:t>26</a:t>
            </a:fld>
            <a:endParaRPr lang="en-CN"/>
          </a:p>
        </p:txBody>
      </p:sp>
    </p:spTree>
    <p:extLst>
      <p:ext uri="{BB962C8B-B14F-4D97-AF65-F5344CB8AC3E}">
        <p14:creationId xmlns:p14="http://schemas.microsoft.com/office/powerpoint/2010/main" val="185293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the last three presentations, the talkers have introduced the Dual-phase xenon Time Projection Chamber(TPC) in detail. </a:t>
            </a:r>
          </a:p>
          <a:p>
            <a:r>
              <a:rPr lang="en-US" altLang="zh-CN" dirty="0"/>
              <a:t>Considering the inevitable advantages, we also adopted this tech in </a:t>
            </a:r>
            <a:r>
              <a:rPr lang="en-US" altLang="zh-CN" dirty="0" err="1"/>
              <a:t>PandaX</a:t>
            </a:r>
            <a:r>
              <a:rPr lang="en-US" altLang="zh-CN" dirty="0"/>
              <a:t>-I II and the coming 4T detectors. </a:t>
            </a:r>
            <a:endParaRPr lang="zh-CN" altLang="en-US" dirty="0"/>
          </a:p>
        </p:txBody>
      </p:sp>
    </p:spTree>
    <p:extLst>
      <p:ext uri="{BB962C8B-B14F-4D97-AF65-F5344CB8AC3E}">
        <p14:creationId xmlns:p14="http://schemas.microsoft.com/office/powerpoint/2010/main" val="144888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As you all know, About  two months ago,  Xenon1T released their new results on low energy electron recoil. They supported the non-zero solar axion hypothesis with 3.5 sigma significance. But can not exclude the unexpected tritium hypothesis at the same time. As a similar detector adopting same technology but with different backgrounds, </a:t>
            </a:r>
            <a:r>
              <a:rPr lang="en-US" altLang="zh-CN" dirty="0" err="1"/>
              <a:t>PandaX</a:t>
            </a:r>
            <a:r>
              <a:rPr lang="en-US" altLang="zh-CN" dirty="0"/>
              <a:t>-II can test the excess at the same way. First  let start with axion. </a:t>
            </a:r>
            <a:endParaRPr lang="zh-CN" altLang="en-US" dirty="0"/>
          </a:p>
        </p:txBody>
      </p:sp>
    </p:spTree>
    <p:extLst>
      <p:ext uri="{BB962C8B-B14F-4D97-AF65-F5344CB8AC3E}">
        <p14:creationId xmlns:p14="http://schemas.microsoft.com/office/powerpoint/2010/main" val="290034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axion was raised when theorist trying to answer the strong CP problem with a new introduced U(1) symmetry. It can serve as good dark matter candidate at the same time. The mass of axion is so small, typically 10 to minus 6 to 10 to minus 2 eV per c square   .so we usually detect the coupling  between axion and photon at microwave </a:t>
            </a:r>
            <a:r>
              <a:rPr lang="en-US" altLang="zh-CN" dirty="0" err="1"/>
              <a:t>caviaty</a:t>
            </a:r>
            <a:r>
              <a:rPr lang="en-US" altLang="zh-CN" dirty="0"/>
              <a:t> experiments.    </a:t>
            </a:r>
            <a:endParaRPr lang="zh-CN" altLang="en-US" dirty="0"/>
          </a:p>
        </p:txBody>
      </p:sp>
    </p:spTree>
    <p:extLst>
      <p:ext uri="{BB962C8B-B14F-4D97-AF65-F5344CB8AC3E}">
        <p14:creationId xmlns:p14="http://schemas.microsoft.com/office/powerpoint/2010/main" val="239565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But the sun, as an axion accelerator, will generating  the axion with ~keV kinetic energy. It would make it  possible  for underground dark matter detector to detect the axion via </a:t>
            </a:r>
            <a:r>
              <a:rPr lang="en-US" altLang="zh-CN" dirty="0" err="1"/>
              <a:t>axio</a:t>
            </a:r>
            <a:r>
              <a:rPr lang="en-US" altLang="zh-CN" dirty="0"/>
              <a:t>-electric effect. There are three channels could generating axion via different coupling, Here we only considering the ABC axion as the input of our analysis because it share the same </a:t>
            </a:r>
            <a:r>
              <a:rPr lang="en-US" altLang="zh-CN" dirty="0" err="1"/>
              <a:t>gae</a:t>
            </a:r>
            <a:r>
              <a:rPr lang="en-US" altLang="zh-CN" dirty="0"/>
              <a:t> coupling when it was generated and detected. And the results from Xenon1T also indicating the ABC axion is more likely to be the excess. Just like photon electric effect ,When an axion </a:t>
            </a:r>
            <a:r>
              <a:rPr lang="en-US" altLang="zh-CN" dirty="0" err="1"/>
              <a:t>interect</a:t>
            </a:r>
            <a:r>
              <a:rPr lang="en-US" altLang="zh-CN" dirty="0"/>
              <a:t> with xenon, It would give all it energy to the electron of xenon. Making a electron recoil events.   A typical ER Event will generate a paired S1 and S2 signal</a:t>
            </a:r>
            <a:r>
              <a:rPr lang="zh-CN" altLang="en-US" dirty="0"/>
              <a:t>。 </a:t>
            </a:r>
            <a:r>
              <a:rPr lang="en-US" altLang="zh-CN" dirty="0"/>
              <a:t>If you record</a:t>
            </a:r>
            <a:r>
              <a:rPr lang="zh-CN" altLang="en-US" dirty="0"/>
              <a:t> </a:t>
            </a:r>
            <a:r>
              <a:rPr lang="en-US" altLang="zh-CN" dirty="0"/>
              <a:t>the</a:t>
            </a:r>
            <a:r>
              <a:rPr lang="zh-CN" altLang="en-US" dirty="0"/>
              <a:t> </a:t>
            </a:r>
            <a:r>
              <a:rPr lang="en-US" altLang="zh-CN" dirty="0"/>
              <a:t>waveform</a:t>
            </a:r>
            <a:r>
              <a:rPr lang="zh-CN" altLang="en-US" dirty="0"/>
              <a:t> </a:t>
            </a:r>
            <a:r>
              <a:rPr lang="en-US" altLang="zh-CN" dirty="0"/>
              <a:t>of</a:t>
            </a:r>
            <a:r>
              <a:rPr lang="zh-CN" altLang="en-US" dirty="0"/>
              <a:t>  </a:t>
            </a:r>
            <a:r>
              <a:rPr lang="en-US" altLang="zh-CN" dirty="0"/>
              <a:t>both si1 and s2. It would be like this . And further more, if you translate the signal size into a 2D plot in log10(S2:S1):S1  you will a distribution like the right </a:t>
            </a:r>
            <a:r>
              <a:rPr lang="en-US" altLang="zh-CN" dirty="0" err="1"/>
              <a:t>botton</a:t>
            </a:r>
            <a:r>
              <a:rPr lang="en-US" altLang="zh-CN" dirty="0"/>
              <a:t> figure. This is the simulated axion distribution when the mass of axion equals to 1e-5lkeV/ per c square.  So</a:t>
            </a:r>
            <a:r>
              <a:rPr lang="zh-CN" altLang="en-US" dirty="0"/>
              <a:t>， </a:t>
            </a:r>
            <a:r>
              <a:rPr lang="en-US" altLang="zh-CN" dirty="0"/>
              <a:t>in general , what we are doing is trying to search a structure like the right bottom  figure in </a:t>
            </a:r>
            <a:r>
              <a:rPr lang="en-US" altLang="zh-CN" dirty="0" err="1"/>
              <a:t>PandaX</a:t>
            </a:r>
            <a:r>
              <a:rPr lang="en-US" altLang="zh-CN" dirty="0"/>
              <a:t>-II’s data. </a:t>
            </a:r>
          </a:p>
          <a:p>
            <a:r>
              <a:rPr lang="en-US" altLang="zh-CN" dirty="0"/>
              <a:t>Now lets talk about the data of </a:t>
            </a:r>
            <a:r>
              <a:rPr lang="en-US" altLang="zh-CN" dirty="0" err="1"/>
              <a:t>PandaX</a:t>
            </a:r>
            <a:r>
              <a:rPr lang="en-US" altLang="zh-CN" dirty="0"/>
              <a:t>-II.</a:t>
            </a:r>
            <a:endParaRPr lang="zh-CN" altLang="en-US" dirty="0"/>
          </a:p>
        </p:txBody>
      </p:sp>
    </p:spTree>
    <p:extLst>
      <p:ext uri="{BB962C8B-B14F-4D97-AF65-F5344CB8AC3E}">
        <p14:creationId xmlns:p14="http://schemas.microsoft.com/office/powerpoint/2010/main" val="93833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PandaX</a:t>
            </a:r>
            <a:r>
              <a:rPr lang="en-US" altLang="zh-CN" dirty="0"/>
              <a:t>-II started with a commissioning run called Run8 at the end of twenty fifteen. During run8, dominating Kr events was found in detector. After a distillation campaign , Run9 started.</a:t>
            </a:r>
            <a:r>
              <a:rPr lang="zh-CN" altLang="en-US" dirty="0"/>
              <a:t>  </a:t>
            </a:r>
            <a:r>
              <a:rPr lang="en-US" altLang="zh-CN" dirty="0"/>
              <a:t>Run9 has</a:t>
            </a:r>
            <a:r>
              <a:rPr lang="zh-CN" altLang="en-US" dirty="0"/>
              <a:t> </a:t>
            </a:r>
            <a:r>
              <a:rPr lang="en-US" altLang="zh-CN" dirty="0"/>
              <a:t>collected about eighty days exposure. And before </a:t>
            </a:r>
            <a:r>
              <a:rPr lang="zh-CN" altLang="en-US" dirty="0"/>
              <a:t> </a:t>
            </a:r>
            <a:r>
              <a:rPr lang="en-US" altLang="zh-CN" dirty="0"/>
              <a:t>Run10</a:t>
            </a:r>
            <a:r>
              <a:rPr lang="zh-CN" altLang="en-US" dirty="0"/>
              <a:t> </a:t>
            </a:r>
            <a:r>
              <a:rPr lang="en-US" altLang="zh-CN" dirty="0"/>
              <a:t>, a tritium calibration run was carried out like what LUX has done we call it T1. But, we found we can not repeat LUX’s efficient removal just using getter. So another distillation </a:t>
            </a:r>
            <a:r>
              <a:rPr lang="en-US" altLang="zh-CN" dirty="0" err="1"/>
              <a:t>carriedd</a:t>
            </a:r>
            <a:r>
              <a:rPr lang="en-US" altLang="zh-CN" dirty="0"/>
              <a:t> to suppress the tritium level considerably but still with a residual in Run10 and Run11 . And during End of Run, another tritium injection which we call T2 collected even more tritium data.  Generally </a:t>
            </a:r>
            <a:r>
              <a:rPr lang="en-US" altLang="zh-CN" dirty="0" err="1"/>
              <a:t>speking</a:t>
            </a:r>
            <a:r>
              <a:rPr lang="en-US" altLang="zh-CN" dirty="0"/>
              <a:t>, during the whole operation of </a:t>
            </a:r>
            <a:r>
              <a:rPr lang="en-US" altLang="zh-CN" dirty="0" err="1"/>
              <a:t>PandaX</a:t>
            </a:r>
            <a:r>
              <a:rPr lang="en-US" altLang="zh-CN" dirty="0"/>
              <a:t>-II, we have collected ~400 days science data and enormous tritium calibration data and also other calibration data. For these data, same reconstruction algorithm used in WIMP search were applied,  and . We inherited almost all quality cuts like what </a:t>
            </a:r>
            <a:r>
              <a:rPr lang="en-US" altLang="zh-CN" dirty="0" err="1"/>
              <a:t>zhangdan</a:t>
            </a:r>
            <a:r>
              <a:rPr lang="en-US" altLang="zh-CN" dirty="0"/>
              <a:t> has introduced in her </a:t>
            </a:r>
            <a:r>
              <a:rPr lang="en-US" altLang="zh-CN" dirty="0" err="1"/>
              <a:t>presntation</a:t>
            </a:r>
            <a:r>
              <a:rPr lang="en-US" altLang="zh-CN" dirty="0"/>
              <a:t>.  But two more modifications were </a:t>
            </a:r>
            <a:r>
              <a:rPr lang="en-US" altLang="zh-CN" dirty="0" err="1"/>
              <a:t>maed</a:t>
            </a:r>
            <a:r>
              <a:rPr lang="en-US" altLang="zh-CN" dirty="0"/>
              <a:t> for axion </a:t>
            </a:r>
            <a:r>
              <a:rPr lang="en-US" altLang="zh-CN" dirty="0" err="1"/>
              <a:t>searchfor</a:t>
            </a:r>
            <a:r>
              <a:rPr lang="en-US" altLang="zh-CN" dirty="0"/>
              <a:t> better sensitivity.</a:t>
            </a:r>
            <a:endParaRPr lang="zh-CN" altLang="en-US" dirty="0"/>
          </a:p>
        </p:txBody>
      </p:sp>
    </p:spTree>
    <p:extLst>
      <p:ext uri="{BB962C8B-B14F-4D97-AF65-F5344CB8AC3E}">
        <p14:creationId xmlns:p14="http://schemas.microsoft.com/office/powerpoint/2010/main" val="339725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First, we expand the data energy window to 25keV to make better background level estimation by involving more information coming from the region  larger than axion region. </a:t>
            </a:r>
          </a:p>
          <a:p>
            <a:r>
              <a:rPr lang="en-US" altLang="zh-CN" dirty="0"/>
              <a:t>Second, Due to the events located at the surface of PTFE panels would be reconstructed in side the FV at a small but non-Negligible ratio. We reduce the fiducial volume cut in Radius from two sixty eight to two thirty four </a:t>
            </a:r>
            <a:r>
              <a:rPr lang="en-US" altLang="zh-CN" dirty="0" err="1"/>
              <a:t>minimeter</a:t>
            </a:r>
            <a:r>
              <a:rPr lang="en-US" altLang="zh-CN" dirty="0"/>
              <a:t> to make sure the contribution from the surface events is  less than 1 event</a:t>
            </a:r>
          </a:p>
          <a:p>
            <a:r>
              <a:rPr lang="en-US" altLang="zh-CN" dirty="0"/>
              <a:t>After these selection,  two thousand and one </a:t>
            </a:r>
            <a:r>
              <a:rPr lang="en-US" altLang="zh-CN" dirty="0" err="1"/>
              <a:t>handrad</a:t>
            </a:r>
            <a:r>
              <a:rPr lang="en-US" altLang="zh-CN" dirty="0"/>
              <a:t> twenty one events were picked out within 100.7 </a:t>
            </a:r>
            <a:r>
              <a:rPr lang="en-US" altLang="zh-CN" dirty="0" err="1"/>
              <a:t>tondays</a:t>
            </a:r>
            <a:r>
              <a:rPr lang="en-US" altLang="zh-CN" dirty="0"/>
              <a:t> exposure for axion search.  Among these </a:t>
            </a:r>
            <a:r>
              <a:rPr lang="en-US" altLang="zh-CN" dirty="0" err="1"/>
              <a:t>candicate</a:t>
            </a:r>
            <a:r>
              <a:rPr lang="en-US" altLang="zh-CN" dirty="0"/>
              <a:t> events, Four major backgrounds are dominant, </a:t>
            </a:r>
            <a:r>
              <a:rPr lang="en-US" altLang="zh-CN" dirty="0" err="1"/>
              <a:t>theyare</a:t>
            </a:r>
            <a:r>
              <a:rPr lang="en-US" altLang="zh-CN" dirty="0"/>
              <a:t>  Xenon-one twenty seven, tritium, flat ER and Krypton </a:t>
            </a:r>
            <a:r>
              <a:rPr lang="en-US" altLang="zh-CN" dirty="0" err="1"/>
              <a:t>eightyfive</a:t>
            </a:r>
            <a:r>
              <a:rPr lang="en-US" altLang="zh-CN" dirty="0"/>
              <a:t> . The </a:t>
            </a:r>
            <a:r>
              <a:rPr lang="en-US" altLang="zh-CN" dirty="0" err="1"/>
              <a:t>Xe</a:t>
            </a:r>
            <a:r>
              <a:rPr lang="en-US" altLang="zh-CN" dirty="0"/>
              <a:t>-one twenty seven would decay in several months and is simple to modeling, because the energy deposition of </a:t>
            </a:r>
            <a:r>
              <a:rPr lang="en-US" altLang="zh-CN" dirty="0" err="1"/>
              <a:t>Xe</a:t>
            </a:r>
            <a:r>
              <a:rPr lang="en-US" altLang="zh-CN" dirty="0"/>
              <a:t>-one twenty seven in Low energy region is a  5keV mono-energetic peak and the event rate is also easy to estimate. So now, lets focus on tritium </a:t>
            </a:r>
            <a:r>
              <a:rPr lang="en-US" altLang="zh-CN" dirty="0" err="1"/>
              <a:t>frist</a:t>
            </a:r>
            <a:r>
              <a:rPr lang="en-US" altLang="zh-CN" dirty="0"/>
              <a:t>. </a:t>
            </a:r>
          </a:p>
          <a:p>
            <a:endParaRPr lang="zh-CN" altLang="en-US" dirty="0"/>
          </a:p>
        </p:txBody>
      </p:sp>
    </p:spTree>
    <p:extLst>
      <p:ext uri="{BB962C8B-B14F-4D97-AF65-F5344CB8AC3E}">
        <p14:creationId xmlns:p14="http://schemas.microsoft.com/office/powerpoint/2010/main" val="219256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381000" y="685800"/>
            <a:ext cx="6096000" cy="3429000"/>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lvl1pPr>
              <a:defRPr u="sng">
                <a:solidFill>
                  <a:srgbClr val="0563C1"/>
                </a:solidFill>
                <a:uFill>
                  <a:solidFill>
                    <a:srgbClr val="0563C1"/>
                  </a:solidFill>
                </a:uFill>
                <a:hlinkClick r:id="rId3"/>
              </a:defRPr>
            </a:lvl1pPr>
          </a:lstStyle>
          <a:p>
            <a:pPr>
              <a:defRPr u="none">
                <a:solidFill>
                  <a:srgbClr val="000000"/>
                </a:solidFill>
                <a:uFillTx/>
              </a:defRPr>
            </a:pPr>
            <a:r>
              <a:rPr lang="en-US" u="sng" dirty="0">
                <a:solidFill>
                  <a:srgbClr val="0563C1"/>
                </a:solidFill>
                <a:uFill>
                  <a:solidFill>
                    <a:srgbClr val="0563C1"/>
                  </a:solidFill>
                </a:uFill>
                <a:hlinkClick r:id="rId3"/>
              </a:rPr>
              <a:t>As we have discussed before, the tritium showed up in all three data sets after T1 tritium calibration. You can distinguish the tritium shape from the data in the right figure. If someone ask, could this structure comes from the real axion signal?   Our answer is no. Because the signal strength is too large to be possible. It Can be </a:t>
            </a:r>
            <a:r>
              <a:rPr lang="en-US" u="sng" dirty="0" err="1">
                <a:solidFill>
                  <a:srgbClr val="0563C1"/>
                </a:solidFill>
                <a:uFill>
                  <a:solidFill>
                    <a:srgbClr val="0563C1"/>
                  </a:solidFill>
                </a:uFill>
                <a:hlinkClick r:id="rId3"/>
              </a:rPr>
              <a:t>rejucted</a:t>
            </a:r>
            <a:r>
              <a:rPr lang="en-US" u="sng" dirty="0">
                <a:solidFill>
                  <a:srgbClr val="0563C1"/>
                </a:solidFill>
                <a:uFill>
                  <a:solidFill>
                    <a:srgbClr val="0563C1"/>
                  </a:solidFill>
                </a:uFill>
                <a:hlinkClick r:id="rId3"/>
              </a:rPr>
              <a:t> by Run9 data easily and also observations from other experiments. To get the background level of tritium in different runs. we carried out independent fittings for these three sets and found three sets give consistent numbers. So in the following analysis, we put a common but floating constant for </a:t>
            </a:r>
            <a:r>
              <a:rPr lang="en-US" altLang="zh-CN" u="sng" dirty="0">
                <a:solidFill>
                  <a:srgbClr val="0563C1"/>
                </a:solidFill>
                <a:uFill>
                  <a:solidFill>
                    <a:srgbClr val="0563C1"/>
                  </a:solidFill>
                </a:uFill>
                <a:hlinkClick r:id="rId3"/>
              </a:rPr>
              <a:t>tritium level </a:t>
            </a:r>
            <a:r>
              <a:rPr lang="en-US" u="sng" dirty="0">
                <a:solidFill>
                  <a:srgbClr val="0563C1"/>
                </a:solidFill>
                <a:uFill>
                  <a:solidFill>
                    <a:srgbClr val="0563C1"/>
                  </a:solidFill>
                </a:uFill>
                <a:hlinkClick r:id="rId3"/>
              </a:rPr>
              <a:t>. </a:t>
            </a:r>
          </a:p>
          <a:p>
            <a:pPr>
              <a:defRPr u="none">
                <a:solidFill>
                  <a:srgbClr val="000000"/>
                </a:solidFill>
                <a:uFillTx/>
              </a:defRPr>
            </a:pPr>
            <a:r>
              <a:rPr lang="en-US" u="sng" dirty="0">
                <a:solidFill>
                  <a:srgbClr val="0563C1"/>
                </a:solidFill>
                <a:uFill>
                  <a:solidFill>
                    <a:srgbClr val="0563C1"/>
                  </a:solidFill>
                </a:uFill>
                <a:hlinkClick r:id="rId3"/>
              </a:rPr>
              <a:t> </a:t>
            </a:r>
            <a:endParaRPr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260577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自定义版式">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316" name="Shape 316"/>
          <p:cNvSpPr>
            <a:spLocks noGrp="1"/>
          </p:cNvSpPr>
          <p:nvPr>
            <p:ph type="title"/>
          </p:nvPr>
        </p:nvSpPr>
        <p:spPr>
          <a:xfrm>
            <a:off x="831850" y="1709738"/>
            <a:ext cx="10515600" cy="2852737"/>
          </a:xfrm>
          <a:prstGeom prst="rect">
            <a:avLst/>
          </a:prstGeom>
        </p:spPr>
        <p:txBody>
          <a:bodyPr lIns="45719" tIns="45719" rIns="45719" bIns="45719">
            <a:normAutofit/>
          </a:bodyPr>
          <a:lstStyle>
            <a:lvl1pPr defTabSz="914400">
              <a:defRPr sz="6000" b="0">
                <a:latin typeface="Calibri"/>
                <a:ea typeface="Calibri"/>
                <a:cs typeface="Calibri"/>
                <a:sym typeface="Calibri"/>
              </a:defRPr>
            </a:lvl1pPr>
          </a:lstStyle>
          <a:p>
            <a:r>
              <a:t>标题文本</a:t>
            </a:r>
          </a:p>
        </p:txBody>
      </p:sp>
      <p:sp>
        <p:nvSpPr>
          <p:cNvPr id="317" name="Shape 317"/>
          <p:cNvSpPr>
            <a:spLocks noGrp="1"/>
          </p:cNvSpPr>
          <p:nvPr>
            <p:ph type="body" sz="quarter" idx="1"/>
          </p:nvPr>
        </p:nvSpPr>
        <p:spPr>
          <a:xfrm>
            <a:off x="831850" y="4589462"/>
            <a:ext cx="10515600" cy="1500188"/>
          </a:xfrm>
          <a:prstGeom prst="rect">
            <a:avLst/>
          </a:prstGeom>
        </p:spPr>
        <p:txBody>
          <a:bodyPr/>
          <a:lstStyle>
            <a:lvl1pPr marL="0" indent="0" defTabSz="914400">
              <a:lnSpc>
                <a:spcPct val="90000"/>
              </a:lnSpc>
              <a:spcBef>
                <a:spcPts val="1000"/>
              </a:spcBef>
              <a:buClrTx/>
              <a:buSzTx/>
              <a:buFontTx/>
              <a:buNone/>
              <a:defRPr sz="2400">
                <a:solidFill>
                  <a:srgbClr val="888888"/>
                </a:solidFill>
                <a:latin typeface="Calibri"/>
                <a:ea typeface="Calibri"/>
                <a:cs typeface="Calibri"/>
                <a:sym typeface="Calibri"/>
              </a:defRPr>
            </a:lvl1pPr>
            <a:lvl2pPr marL="0" indent="457200" defTabSz="914400">
              <a:lnSpc>
                <a:spcPct val="90000"/>
              </a:lnSpc>
              <a:spcBef>
                <a:spcPts val="1000"/>
              </a:spcBef>
              <a:buClrTx/>
              <a:buSzTx/>
              <a:buFontTx/>
              <a:buNone/>
              <a:defRPr sz="2400">
                <a:solidFill>
                  <a:srgbClr val="888888"/>
                </a:solidFill>
                <a:latin typeface="Calibri"/>
                <a:ea typeface="Calibri"/>
                <a:cs typeface="Calibri"/>
                <a:sym typeface="Calibri"/>
              </a:defRPr>
            </a:lvl2pPr>
            <a:lvl3pPr marL="0" indent="914400" defTabSz="914400">
              <a:lnSpc>
                <a:spcPct val="90000"/>
              </a:lnSpc>
              <a:spcBef>
                <a:spcPts val="1000"/>
              </a:spcBef>
              <a:buClrTx/>
              <a:buSzTx/>
              <a:buFontTx/>
              <a:buNone/>
              <a:defRPr sz="2400">
                <a:solidFill>
                  <a:srgbClr val="888888"/>
                </a:solidFill>
                <a:latin typeface="Calibri"/>
                <a:ea typeface="Calibri"/>
                <a:cs typeface="Calibri"/>
                <a:sym typeface="Calibri"/>
              </a:defRPr>
            </a:lvl3pPr>
            <a:lvl4pPr marL="0" indent="1371600" defTabSz="914400">
              <a:lnSpc>
                <a:spcPct val="90000"/>
              </a:lnSpc>
              <a:spcBef>
                <a:spcPts val="1000"/>
              </a:spcBef>
              <a:buClrTx/>
              <a:buSzTx/>
              <a:buFontTx/>
              <a:buNone/>
              <a:defRPr sz="2400">
                <a:solidFill>
                  <a:srgbClr val="888888"/>
                </a:solidFill>
                <a:latin typeface="Calibri"/>
                <a:ea typeface="Calibri"/>
                <a:cs typeface="Calibri"/>
                <a:sym typeface="Calibri"/>
              </a:defRPr>
            </a:lvl4pPr>
            <a:lvl5pPr marL="0" indent="1828800" defTabSz="914400">
              <a:lnSpc>
                <a:spcPct val="90000"/>
              </a:lnSpc>
              <a:spcBef>
                <a:spcPts val="1000"/>
              </a:spcBef>
              <a:buClrTx/>
              <a:buSzTx/>
              <a:buFontTx/>
              <a:buNone/>
              <a:defRPr sz="2400">
                <a:solidFill>
                  <a:srgbClr val="888888"/>
                </a:solidFill>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18" name="Shape 318"/>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25" name="Shape 325"/>
          <p:cNvSpPr>
            <a:spLocks noGrp="1"/>
          </p:cNvSpPr>
          <p:nvPr>
            <p:ph type="title"/>
          </p:nvPr>
        </p:nvSpPr>
        <p:spPr>
          <a:xfrm>
            <a:off x="838200" y="365125"/>
            <a:ext cx="10515600" cy="1325563"/>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26" name="Shape 326"/>
          <p:cNvSpPr>
            <a:spLocks noGrp="1"/>
          </p:cNvSpPr>
          <p:nvPr>
            <p:ph type="body" sz="half" idx="1"/>
          </p:nvPr>
        </p:nvSpPr>
        <p:spPr>
          <a:xfrm>
            <a:off x="838200" y="1825625"/>
            <a:ext cx="5181600" cy="4351338"/>
          </a:xfrm>
          <a:prstGeom prst="rect">
            <a:avLst/>
          </a:prstGeom>
        </p:spPr>
        <p:txBody>
          <a:bodyPr/>
          <a:lstStyle>
            <a:lvl1pPr marL="228600" indent="-228600" defTabSz="914400">
              <a:lnSpc>
                <a:spcPct val="90000"/>
              </a:lnSpc>
              <a:spcBef>
                <a:spcPts val="1000"/>
              </a:spcBef>
              <a:buClrTx/>
              <a:buSzPct val="100000"/>
              <a:buFont typeface="Arial"/>
              <a:buChar char="•"/>
              <a:defRPr sz="2800">
                <a:latin typeface="Calibri"/>
                <a:ea typeface="Calibri"/>
                <a:cs typeface="Calibri"/>
                <a:sym typeface="Calibri"/>
              </a:defRPr>
            </a:lvl1pPr>
            <a:lvl2pPr marL="723900" indent="-266700" defTabSz="914400">
              <a:lnSpc>
                <a:spcPct val="90000"/>
              </a:lnSpc>
              <a:spcBef>
                <a:spcPts val="1000"/>
              </a:spcBef>
              <a:buClrTx/>
              <a:buFont typeface="Arial"/>
              <a:defRPr sz="2800">
                <a:latin typeface="Calibri"/>
                <a:ea typeface="Calibri"/>
                <a:cs typeface="Calibri"/>
                <a:sym typeface="Calibri"/>
              </a:defRPr>
            </a:lvl2pPr>
            <a:lvl3pPr marL="1234439" indent="-320039" defTabSz="914400">
              <a:lnSpc>
                <a:spcPct val="90000"/>
              </a:lnSpc>
              <a:spcBef>
                <a:spcPts val="1000"/>
              </a:spcBef>
              <a:buClrTx/>
              <a:buFont typeface="Arial"/>
              <a:defRPr sz="2800">
                <a:latin typeface="Calibri"/>
                <a:ea typeface="Calibri"/>
                <a:cs typeface="Calibri"/>
                <a:sym typeface="Calibri"/>
              </a:defRPr>
            </a:lvl3pPr>
            <a:lvl4pPr marL="1727200" indent="-355600" defTabSz="914400">
              <a:lnSpc>
                <a:spcPct val="90000"/>
              </a:lnSpc>
              <a:spcBef>
                <a:spcPts val="1000"/>
              </a:spcBef>
              <a:buClrTx/>
              <a:buFont typeface="Arial"/>
              <a:defRPr sz="2800">
                <a:latin typeface="Calibri"/>
                <a:ea typeface="Calibri"/>
                <a:cs typeface="Calibri"/>
                <a:sym typeface="Calibri"/>
              </a:defRPr>
            </a:lvl4pPr>
            <a:lvl5pPr marL="2184400" indent="-355600" defTabSz="914400">
              <a:lnSpc>
                <a:spcPct val="90000"/>
              </a:lnSpc>
              <a:spcBef>
                <a:spcPts val="1000"/>
              </a:spcBef>
              <a:buClrTx/>
              <a:buFont typeface="Arial"/>
              <a:defRPr sz="28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27" name="Shape 327"/>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334" name="Shape 334"/>
          <p:cNvSpPr>
            <a:spLocks noGrp="1"/>
          </p:cNvSpPr>
          <p:nvPr>
            <p:ph type="title"/>
          </p:nvPr>
        </p:nvSpPr>
        <p:spPr>
          <a:xfrm>
            <a:off x="839787" y="365125"/>
            <a:ext cx="10515601" cy="1325563"/>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35" name="Shape 335"/>
          <p:cNvSpPr>
            <a:spLocks noGrp="1"/>
          </p:cNvSpPr>
          <p:nvPr>
            <p:ph type="body" sz="quarter" idx="1"/>
          </p:nvPr>
        </p:nvSpPr>
        <p:spPr>
          <a:xfrm>
            <a:off x="839787" y="1681163"/>
            <a:ext cx="5157789" cy="823913"/>
          </a:xfrm>
          <a:prstGeom prst="rect">
            <a:avLst/>
          </a:prstGeom>
        </p:spPr>
        <p:txBody>
          <a:bodyPr anchor="b"/>
          <a:lstStyle>
            <a:lvl1pPr marL="0" indent="0" defTabSz="914400">
              <a:lnSpc>
                <a:spcPct val="90000"/>
              </a:lnSpc>
              <a:spcBef>
                <a:spcPts val="1000"/>
              </a:spcBef>
              <a:buClrTx/>
              <a:buSzTx/>
              <a:buFontTx/>
              <a:buNone/>
              <a:defRPr sz="2400" b="1">
                <a:latin typeface="Calibri"/>
                <a:ea typeface="Calibri"/>
                <a:cs typeface="Calibri"/>
                <a:sym typeface="Calibri"/>
              </a:defRPr>
            </a:lvl1pPr>
            <a:lvl2pPr marL="0" indent="457200" defTabSz="914400">
              <a:lnSpc>
                <a:spcPct val="90000"/>
              </a:lnSpc>
              <a:spcBef>
                <a:spcPts val="1000"/>
              </a:spcBef>
              <a:buClrTx/>
              <a:buSzTx/>
              <a:buFontTx/>
              <a:buNone/>
              <a:defRPr sz="2400" b="1">
                <a:latin typeface="Calibri"/>
                <a:ea typeface="Calibri"/>
                <a:cs typeface="Calibri"/>
                <a:sym typeface="Calibri"/>
              </a:defRPr>
            </a:lvl2pPr>
            <a:lvl3pPr marL="0" indent="914400" defTabSz="914400">
              <a:lnSpc>
                <a:spcPct val="90000"/>
              </a:lnSpc>
              <a:spcBef>
                <a:spcPts val="1000"/>
              </a:spcBef>
              <a:buClrTx/>
              <a:buSzTx/>
              <a:buFontTx/>
              <a:buNone/>
              <a:defRPr sz="2400" b="1">
                <a:latin typeface="Calibri"/>
                <a:ea typeface="Calibri"/>
                <a:cs typeface="Calibri"/>
                <a:sym typeface="Calibri"/>
              </a:defRPr>
            </a:lvl3pPr>
            <a:lvl4pPr marL="0" indent="1371600" defTabSz="914400">
              <a:lnSpc>
                <a:spcPct val="90000"/>
              </a:lnSpc>
              <a:spcBef>
                <a:spcPts val="1000"/>
              </a:spcBef>
              <a:buClrTx/>
              <a:buSzTx/>
              <a:buFontTx/>
              <a:buNone/>
              <a:defRPr sz="2400" b="1">
                <a:latin typeface="Calibri"/>
                <a:ea typeface="Calibri"/>
                <a:cs typeface="Calibri"/>
                <a:sym typeface="Calibri"/>
              </a:defRPr>
            </a:lvl4pPr>
            <a:lvl5pPr marL="0" indent="1828800" defTabSz="914400">
              <a:lnSpc>
                <a:spcPct val="90000"/>
              </a:lnSpc>
              <a:spcBef>
                <a:spcPts val="1000"/>
              </a:spcBef>
              <a:buClrTx/>
              <a:buSzTx/>
              <a:buFontTx/>
              <a:buNone/>
              <a:defRPr sz="2400" b="1">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36" name="Shape 336"/>
          <p:cNvSpPr>
            <a:spLocks noGrp="1"/>
          </p:cNvSpPr>
          <p:nvPr>
            <p:ph type="body" sz="quarter" idx="13"/>
          </p:nvPr>
        </p:nvSpPr>
        <p:spPr>
          <a:xfrm>
            <a:off x="6172200" y="1681163"/>
            <a:ext cx="5183188" cy="823913"/>
          </a:xfrm>
          <a:prstGeom prst="rect">
            <a:avLst/>
          </a:prstGeom>
        </p:spPr>
        <p:txBody>
          <a:bodyPr anchor="b"/>
          <a:lstStyle/>
          <a:p>
            <a:pPr marL="0" indent="0" defTabSz="914400">
              <a:lnSpc>
                <a:spcPct val="90000"/>
              </a:lnSpc>
              <a:spcBef>
                <a:spcPts val="1000"/>
              </a:spcBef>
              <a:buClrTx/>
              <a:buSzTx/>
              <a:buFontTx/>
              <a:buNone/>
              <a:defRPr sz="2400" b="1">
                <a:latin typeface="Calibri"/>
                <a:ea typeface="Calibri"/>
                <a:cs typeface="Calibri"/>
                <a:sym typeface="Calibri"/>
              </a:defRPr>
            </a:pPr>
            <a:endParaRPr/>
          </a:p>
        </p:txBody>
      </p:sp>
      <p:sp>
        <p:nvSpPr>
          <p:cNvPr id="337" name="Shape 337"/>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344" name="Shape 344"/>
          <p:cNvSpPr>
            <a:spLocks noGrp="1"/>
          </p:cNvSpPr>
          <p:nvPr>
            <p:ph type="title"/>
          </p:nvPr>
        </p:nvSpPr>
        <p:spPr>
          <a:xfrm>
            <a:off x="838200" y="365125"/>
            <a:ext cx="10515600" cy="1325563"/>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45" name="Shape 345"/>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52" name="Shape 352"/>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359" name="Shape 359"/>
          <p:cNvSpPr>
            <a:spLocks noGrp="1"/>
          </p:cNvSpPr>
          <p:nvPr>
            <p:ph type="title"/>
          </p:nvPr>
        </p:nvSpPr>
        <p:spPr>
          <a:xfrm>
            <a:off x="839787" y="457200"/>
            <a:ext cx="3932239" cy="1600200"/>
          </a:xfrm>
          <a:prstGeom prst="rect">
            <a:avLst/>
          </a:prstGeom>
        </p:spPr>
        <p:txBody>
          <a:bodyPr lIns="45719" tIns="45719" rIns="45719" bIns="45719">
            <a:normAutofit/>
          </a:bodyPr>
          <a:lstStyle>
            <a:lvl1pPr defTabSz="914400">
              <a:defRPr sz="3200" b="0">
                <a:latin typeface="Calibri"/>
                <a:ea typeface="Calibri"/>
                <a:cs typeface="Calibri"/>
                <a:sym typeface="Calibri"/>
              </a:defRPr>
            </a:lvl1pPr>
          </a:lstStyle>
          <a:p>
            <a:r>
              <a:t>标题文本</a:t>
            </a:r>
          </a:p>
        </p:txBody>
      </p:sp>
      <p:sp>
        <p:nvSpPr>
          <p:cNvPr id="360" name="Shape 360"/>
          <p:cNvSpPr>
            <a:spLocks noGrp="1"/>
          </p:cNvSpPr>
          <p:nvPr>
            <p:ph type="body" sz="half" idx="1"/>
          </p:nvPr>
        </p:nvSpPr>
        <p:spPr>
          <a:xfrm>
            <a:off x="5183187" y="987425"/>
            <a:ext cx="6172201" cy="4873625"/>
          </a:xfrm>
          <a:prstGeom prst="rect">
            <a:avLst/>
          </a:prstGeom>
        </p:spPr>
        <p:txBody>
          <a:bodyPr/>
          <a:lstStyle>
            <a:lvl1pPr marL="228600" indent="-228600" defTabSz="914400">
              <a:lnSpc>
                <a:spcPct val="90000"/>
              </a:lnSpc>
              <a:spcBef>
                <a:spcPts val="1000"/>
              </a:spcBef>
              <a:buClrTx/>
              <a:buSzPct val="100000"/>
              <a:buFont typeface="Arial"/>
              <a:buChar char="•"/>
              <a:defRPr sz="3200">
                <a:latin typeface="Calibri"/>
                <a:ea typeface="Calibri"/>
                <a:cs typeface="Calibri"/>
                <a:sym typeface="Calibri"/>
              </a:defRPr>
            </a:lvl1pPr>
            <a:lvl2pPr marL="718457" indent="-261257" defTabSz="914400">
              <a:lnSpc>
                <a:spcPct val="90000"/>
              </a:lnSpc>
              <a:spcBef>
                <a:spcPts val="1000"/>
              </a:spcBef>
              <a:buClrTx/>
              <a:buFont typeface="Arial"/>
              <a:defRPr sz="3200">
                <a:latin typeface="Calibri"/>
                <a:ea typeface="Calibri"/>
                <a:cs typeface="Calibri"/>
                <a:sym typeface="Calibri"/>
              </a:defRPr>
            </a:lvl2pPr>
            <a:lvl3pPr marL="1219200" indent="-304800" defTabSz="914400">
              <a:lnSpc>
                <a:spcPct val="90000"/>
              </a:lnSpc>
              <a:spcBef>
                <a:spcPts val="1000"/>
              </a:spcBef>
              <a:buClrTx/>
              <a:buFont typeface="Arial"/>
              <a:defRPr sz="3200">
                <a:latin typeface="Calibri"/>
                <a:ea typeface="Calibri"/>
                <a:cs typeface="Calibri"/>
                <a:sym typeface="Calibri"/>
              </a:defRPr>
            </a:lvl3pPr>
            <a:lvl4pPr marL="1737360" indent="-365760" defTabSz="914400">
              <a:lnSpc>
                <a:spcPct val="90000"/>
              </a:lnSpc>
              <a:spcBef>
                <a:spcPts val="1000"/>
              </a:spcBef>
              <a:buClrTx/>
              <a:buFont typeface="Arial"/>
              <a:defRPr sz="3200">
                <a:latin typeface="Calibri"/>
                <a:ea typeface="Calibri"/>
                <a:cs typeface="Calibri"/>
                <a:sym typeface="Calibri"/>
              </a:defRPr>
            </a:lvl4pPr>
            <a:lvl5pPr marL="2194560" indent="-365760" defTabSz="914400">
              <a:lnSpc>
                <a:spcPct val="90000"/>
              </a:lnSpc>
              <a:spcBef>
                <a:spcPts val="1000"/>
              </a:spcBef>
              <a:buClrTx/>
              <a:buFont typeface="Arial"/>
              <a:defRPr sz="32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61" name="Shape 361"/>
          <p:cNvSpPr>
            <a:spLocks noGrp="1"/>
          </p:cNvSpPr>
          <p:nvPr>
            <p:ph type="body" sz="quarter" idx="13"/>
          </p:nvPr>
        </p:nvSpPr>
        <p:spPr>
          <a:xfrm>
            <a:off x="839787" y="2057400"/>
            <a:ext cx="3932238" cy="3811588"/>
          </a:xfrm>
          <a:prstGeom prst="rect">
            <a:avLst/>
          </a:prstGeom>
        </p:spPr>
        <p:txBody>
          <a:bodyPr/>
          <a:lstStyle/>
          <a:p>
            <a:pPr marL="0" indent="0" defTabSz="914400">
              <a:lnSpc>
                <a:spcPct val="90000"/>
              </a:lnSpc>
              <a:spcBef>
                <a:spcPts val="1000"/>
              </a:spcBef>
              <a:buClrTx/>
              <a:buSzTx/>
              <a:buFontTx/>
              <a:buNone/>
              <a:defRPr sz="1600">
                <a:latin typeface="Calibri"/>
                <a:ea typeface="Calibri"/>
                <a:cs typeface="Calibri"/>
                <a:sym typeface="Calibri"/>
              </a:defRPr>
            </a:pPr>
            <a:endParaRPr/>
          </a:p>
        </p:txBody>
      </p:sp>
      <p:sp>
        <p:nvSpPr>
          <p:cNvPr id="362" name="Shape 362"/>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369" name="Shape 369"/>
          <p:cNvSpPr>
            <a:spLocks noGrp="1"/>
          </p:cNvSpPr>
          <p:nvPr>
            <p:ph type="title"/>
          </p:nvPr>
        </p:nvSpPr>
        <p:spPr>
          <a:xfrm>
            <a:off x="839787" y="457200"/>
            <a:ext cx="3932239" cy="1600200"/>
          </a:xfrm>
          <a:prstGeom prst="rect">
            <a:avLst/>
          </a:prstGeom>
        </p:spPr>
        <p:txBody>
          <a:bodyPr lIns="45719" tIns="45719" rIns="45719" bIns="45719">
            <a:normAutofit/>
          </a:bodyPr>
          <a:lstStyle>
            <a:lvl1pPr defTabSz="914400">
              <a:defRPr sz="3200" b="0">
                <a:latin typeface="Calibri"/>
                <a:ea typeface="Calibri"/>
                <a:cs typeface="Calibri"/>
                <a:sym typeface="Calibri"/>
              </a:defRPr>
            </a:lvl1pPr>
          </a:lstStyle>
          <a:p>
            <a:r>
              <a:t>标题文本</a:t>
            </a:r>
          </a:p>
        </p:txBody>
      </p:sp>
      <p:sp>
        <p:nvSpPr>
          <p:cNvPr id="370" name="Shape 370"/>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371" name="Shape 371"/>
          <p:cNvSpPr>
            <a:spLocks noGrp="1"/>
          </p:cNvSpPr>
          <p:nvPr>
            <p:ph type="body" sz="quarter" idx="1"/>
          </p:nvPr>
        </p:nvSpPr>
        <p:spPr>
          <a:xfrm>
            <a:off x="839787" y="2057400"/>
            <a:ext cx="3932239" cy="3811588"/>
          </a:xfrm>
          <a:prstGeom prst="rect">
            <a:avLst/>
          </a:prstGeom>
        </p:spPr>
        <p:txBody>
          <a:bodyPr/>
          <a:lstStyle>
            <a:lvl1pPr marL="0" indent="0" defTabSz="914400">
              <a:lnSpc>
                <a:spcPct val="90000"/>
              </a:lnSpc>
              <a:spcBef>
                <a:spcPts val="1000"/>
              </a:spcBef>
              <a:buClrTx/>
              <a:buSzTx/>
              <a:buFontTx/>
              <a:buNone/>
              <a:defRPr sz="1600">
                <a:latin typeface="Calibri"/>
                <a:ea typeface="Calibri"/>
                <a:cs typeface="Calibri"/>
                <a:sym typeface="Calibri"/>
              </a:defRPr>
            </a:lvl1pPr>
            <a:lvl2pPr marL="0" indent="457200" defTabSz="914400">
              <a:lnSpc>
                <a:spcPct val="90000"/>
              </a:lnSpc>
              <a:spcBef>
                <a:spcPts val="1000"/>
              </a:spcBef>
              <a:buClrTx/>
              <a:buSzTx/>
              <a:buFontTx/>
              <a:buNone/>
              <a:defRPr sz="1600">
                <a:latin typeface="Calibri"/>
                <a:ea typeface="Calibri"/>
                <a:cs typeface="Calibri"/>
                <a:sym typeface="Calibri"/>
              </a:defRPr>
            </a:lvl2pPr>
            <a:lvl3pPr marL="0" indent="914400" defTabSz="914400">
              <a:lnSpc>
                <a:spcPct val="90000"/>
              </a:lnSpc>
              <a:spcBef>
                <a:spcPts val="1000"/>
              </a:spcBef>
              <a:buClrTx/>
              <a:buSzTx/>
              <a:buFontTx/>
              <a:buNone/>
              <a:defRPr sz="1600">
                <a:latin typeface="Calibri"/>
                <a:ea typeface="Calibri"/>
                <a:cs typeface="Calibri"/>
                <a:sym typeface="Calibri"/>
              </a:defRPr>
            </a:lvl3pPr>
            <a:lvl4pPr marL="0" indent="1371600" defTabSz="914400">
              <a:lnSpc>
                <a:spcPct val="90000"/>
              </a:lnSpc>
              <a:spcBef>
                <a:spcPts val="1000"/>
              </a:spcBef>
              <a:buClrTx/>
              <a:buSzTx/>
              <a:buFontTx/>
              <a:buNone/>
              <a:defRPr sz="1600">
                <a:latin typeface="Calibri"/>
                <a:ea typeface="Calibri"/>
                <a:cs typeface="Calibri"/>
                <a:sym typeface="Calibri"/>
              </a:defRPr>
            </a:lvl4pPr>
            <a:lvl5pPr marL="0" indent="1828800" defTabSz="914400">
              <a:lnSpc>
                <a:spcPct val="90000"/>
              </a:lnSpc>
              <a:spcBef>
                <a:spcPts val="1000"/>
              </a:spcBef>
              <a:buClrTx/>
              <a:buSzTx/>
              <a:buFontTx/>
              <a:buNone/>
              <a:defRPr sz="16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72" name="Shape 372"/>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379" name="Shape 379"/>
          <p:cNvSpPr>
            <a:spLocks noGrp="1"/>
          </p:cNvSpPr>
          <p:nvPr>
            <p:ph type="title"/>
          </p:nvPr>
        </p:nvSpPr>
        <p:spPr>
          <a:xfrm>
            <a:off x="838200" y="365125"/>
            <a:ext cx="10515600" cy="1325563"/>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80" name="Shape 380"/>
          <p:cNvSpPr>
            <a:spLocks noGrp="1"/>
          </p:cNvSpPr>
          <p:nvPr>
            <p:ph type="body" idx="1"/>
          </p:nvPr>
        </p:nvSpPr>
        <p:spPr>
          <a:xfrm>
            <a:off x="838200" y="1825625"/>
            <a:ext cx="10515600" cy="4351338"/>
          </a:xfrm>
          <a:prstGeom prst="rect">
            <a:avLst/>
          </a:prstGeom>
        </p:spPr>
        <p:txBody>
          <a:bodyPr/>
          <a:lstStyle>
            <a:lvl1pPr marL="228600" indent="-228600" defTabSz="914400">
              <a:lnSpc>
                <a:spcPct val="90000"/>
              </a:lnSpc>
              <a:spcBef>
                <a:spcPts val="1000"/>
              </a:spcBef>
              <a:buClrTx/>
              <a:buSzPct val="100000"/>
              <a:buFont typeface="Arial"/>
              <a:buChar char="•"/>
              <a:defRPr sz="2800">
                <a:latin typeface="Calibri"/>
                <a:ea typeface="Calibri"/>
                <a:cs typeface="Calibri"/>
                <a:sym typeface="Calibri"/>
              </a:defRPr>
            </a:lvl1pPr>
            <a:lvl2pPr marL="723900" indent="-266700" defTabSz="914400">
              <a:lnSpc>
                <a:spcPct val="90000"/>
              </a:lnSpc>
              <a:spcBef>
                <a:spcPts val="1000"/>
              </a:spcBef>
              <a:buClrTx/>
              <a:buFont typeface="Arial"/>
              <a:defRPr sz="2800">
                <a:latin typeface="Calibri"/>
                <a:ea typeface="Calibri"/>
                <a:cs typeface="Calibri"/>
                <a:sym typeface="Calibri"/>
              </a:defRPr>
            </a:lvl2pPr>
            <a:lvl3pPr marL="1234439" indent="-320039" defTabSz="914400">
              <a:lnSpc>
                <a:spcPct val="90000"/>
              </a:lnSpc>
              <a:spcBef>
                <a:spcPts val="1000"/>
              </a:spcBef>
              <a:buClrTx/>
              <a:buFont typeface="Arial"/>
              <a:defRPr sz="2800">
                <a:latin typeface="Calibri"/>
                <a:ea typeface="Calibri"/>
                <a:cs typeface="Calibri"/>
                <a:sym typeface="Calibri"/>
              </a:defRPr>
            </a:lvl3pPr>
            <a:lvl4pPr marL="1727200" indent="-355600" defTabSz="914400">
              <a:lnSpc>
                <a:spcPct val="90000"/>
              </a:lnSpc>
              <a:spcBef>
                <a:spcPts val="1000"/>
              </a:spcBef>
              <a:buClrTx/>
              <a:buFont typeface="Arial"/>
              <a:defRPr sz="2800">
                <a:latin typeface="Calibri"/>
                <a:ea typeface="Calibri"/>
                <a:cs typeface="Calibri"/>
                <a:sym typeface="Calibri"/>
              </a:defRPr>
            </a:lvl4pPr>
            <a:lvl5pPr marL="2184400" indent="-355600" defTabSz="914400">
              <a:lnSpc>
                <a:spcPct val="90000"/>
              </a:lnSpc>
              <a:spcBef>
                <a:spcPts val="1000"/>
              </a:spcBef>
              <a:buClrTx/>
              <a:buFont typeface="Arial"/>
              <a:defRPr sz="28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81" name="Shape 381"/>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垂直排列标题与&#10;文本">
    <p:spTree>
      <p:nvGrpSpPr>
        <p:cNvPr id="1" name=""/>
        <p:cNvGrpSpPr/>
        <p:nvPr/>
      </p:nvGrpSpPr>
      <p:grpSpPr>
        <a:xfrm>
          <a:off x="0" y="0"/>
          <a:ext cx="0" cy="0"/>
          <a:chOff x="0" y="0"/>
          <a:chExt cx="0" cy="0"/>
        </a:xfrm>
      </p:grpSpPr>
      <p:sp>
        <p:nvSpPr>
          <p:cNvPr id="388" name="Shape 388"/>
          <p:cNvSpPr>
            <a:spLocks noGrp="1"/>
          </p:cNvSpPr>
          <p:nvPr>
            <p:ph type="title"/>
          </p:nvPr>
        </p:nvSpPr>
        <p:spPr>
          <a:xfrm>
            <a:off x="8724900" y="365125"/>
            <a:ext cx="2628900" cy="5811838"/>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89" name="Shape 389"/>
          <p:cNvSpPr>
            <a:spLocks noGrp="1"/>
          </p:cNvSpPr>
          <p:nvPr>
            <p:ph type="body" idx="1"/>
          </p:nvPr>
        </p:nvSpPr>
        <p:spPr>
          <a:xfrm>
            <a:off x="838200" y="365125"/>
            <a:ext cx="7734300" cy="5811838"/>
          </a:xfrm>
          <a:prstGeom prst="rect">
            <a:avLst/>
          </a:prstGeom>
        </p:spPr>
        <p:txBody>
          <a:bodyPr/>
          <a:lstStyle>
            <a:lvl1pPr marL="228600" indent="-228600" defTabSz="914400">
              <a:lnSpc>
                <a:spcPct val="90000"/>
              </a:lnSpc>
              <a:spcBef>
                <a:spcPts val="1000"/>
              </a:spcBef>
              <a:buClrTx/>
              <a:buSzPct val="100000"/>
              <a:buFont typeface="Arial"/>
              <a:buChar char="•"/>
              <a:defRPr sz="2800">
                <a:latin typeface="Calibri"/>
                <a:ea typeface="Calibri"/>
                <a:cs typeface="Calibri"/>
                <a:sym typeface="Calibri"/>
              </a:defRPr>
            </a:lvl1pPr>
            <a:lvl2pPr marL="723900" indent="-266700" defTabSz="914400">
              <a:lnSpc>
                <a:spcPct val="90000"/>
              </a:lnSpc>
              <a:spcBef>
                <a:spcPts val="1000"/>
              </a:spcBef>
              <a:buClrTx/>
              <a:buFont typeface="Arial"/>
              <a:defRPr sz="2800">
                <a:latin typeface="Calibri"/>
                <a:ea typeface="Calibri"/>
                <a:cs typeface="Calibri"/>
                <a:sym typeface="Calibri"/>
              </a:defRPr>
            </a:lvl2pPr>
            <a:lvl3pPr marL="1234439" indent="-320039" defTabSz="914400">
              <a:lnSpc>
                <a:spcPct val="90000"/>
              </a:lnSpc>
              <a:spcBef>
                <a:spcPts val="1000"/>
              </a:spcBef>
              <a:buClrTx/>
              <a:buFont typeface="Arial"/>
              <a:defRPr sz="2800">
                <a:latin typeface="Calibri"/>
                <a:ea typeface="Calibri"/>
                <a:cs typeface="Calibri"/>
                <a:sym typeface="Calibri"/>
              </a:defRPr>
            </a:lvl3pPr>
            <a:lvl4pPr marL="1727200" indent="-355600" defTabSz="914400">
              <a:lnSpc>
                <a:spcPct val="90000"/>
              </a:lnSpc>
              <a:spcBef>
                <a:spcPts val="1000"/>
              </a:spcBef>
              <a:buClrTx/>
              <a:buFont typeface="Arial"/>
              <a:defRPr sz="2800">
                <a:latin typeface="Calibri"/>
                <a:ea typeface="Calibri"/>
                <a:cs typeface="Calibri"/>
                <a:sym typeface="Calibri"/>
              </a:defRPr>
            </a:lvl4pPr>
            <a:lvl5pPr marL="2184400" indent="-355600" defTabSz="914400">
              <a:lnSpc>
                <a:spcPct val="90000"/>
              </a:lnSpc>
              <a:spcBef>
                <a:spcPts val="1000"/>
              </a:spcBef>
              <a:buClrTx/>
              <a:buFont typeface="Arial"/>
              <a:defRPr sz="28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90" name="Shape 390"/>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442" name="image1.tif"/>
          <p:cNvPicPr>
            <a:picLocks noChangeAspect="1"/>
          </p:cNvPicPr>
          <p:nvPr/>
        </p:nvPicPr>
        <p:blipFill>
          <a:blip r:embed="rId2"/>
          <a:stretch>
            <a:fillRect/>
          </a:stretch>
        </p:blipFill>
        <p:spPr>
          <a:xfrm>
            <a:off x="-3" y="5442444"/>
            <a:ext cx="12186321" cy="1415559"/>
          </a:xfrm>
          <a:prstGeom prst="rect">
            <a:avLst/>
          </a:prstGeom>
          <a:ln w="12700">
            <a:miter lim="400000"/>
          </a:ln>
        </p:spPr>
      </p:pic>
      <p:sp>
        <p:nvSpPr>
          <p:cNvPr id="443" name="Shape 443"/>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18" name="image1.png"/>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19" name="Shape 19"/>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
        <p:nvSpPr>
          <p:cNvPr id="20" name="Shape 20"/>
          <p:cNvSpPr/>
          <p:nvPr/>
        </p:nvSpPr>
        <p:spPr>
          <a:xfrm>
            <a:off x="10529888" y="6432790"/>
            <a:ext cx="93924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just">
              <a:defRPr sz="800">
                <a:solidFill>
                  <a:srgbClr val="808080"/>
                </a:solidFill>
                <a:latin typeface="Microsoft YaHei"/>
                <a:ea typeface="Microsoft YaHei"/>
                <a:cs typeface="Microsoft YaHei"/>
                <a:sym typeface="Microsoft YaHei"/>
              </a:defRPr>
            </a:lvl1pPr>
          </a:lstStyle>
          <a:p>
            <a:pPr>
              <a:defRPr>
                <a:latin typeface="Arial"/>
                <a:ea typeface="Arial"/>
                <a:cs typeface="Arial"/>
                <a:sym typeface="Arial"/>
              </a:defRPr>
            </a:pPr>
            <a:r>
              <a:rPr>
                <a:latin typeface="Microsoft YaHei"/>
                <a:ea typeface="Microsoft YaHei"/>
                <a:cs typeface="Microsoft YaHei"/>
                <a:sym typeface="Microsoft YaHei"/>
              </a:rPr>
              <a:t>德才兼备、知行合一</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研究方法_需换右下角LOGO">
    <p:spTree>
      <p:nvGrpSpPr>
        <p:cNvPr id="1" name=""/>
        <p:cNvGrpSpPr/>
        <p:nvPr/>
      </p:nvGrpSpPr>
      <p:grpSpPr>
        <a:xfrm>
          <a:off x="0" y="0"/>
          <a:ext cx="0" cy="0"/>
          <a:chOff x="0" y="0"/>
          <a:chExt cx="0" cy="0"/>
        </a:xfrm>
      </p:grpSpPr>
      <p:sp>
        <p:nvSpPr>
          <p:cNvPr id="450" name="Shape 450"/>
          <p:cNvSpPr>
            <a:spLocks noGrp="1"/>
          </p:cNvSpPr>
          <p:nvPr>
            <p:ph type="sldNum" sz="quarter" idx="2"/>
          </p:nvPr>
        </p:nvSpPr>
        <p:spPr>
          <a:xfrm>
            <a:off x="5975774" y="6130828"/>
            <a:ext cx="236607" cy="247397"/>
          </a:xfrm>
          <a:prstGeom prst="rect">
            <a:avLst/>
          </a:prstGeom>
        </p:spPr>
        <p:txBody>
          <a:bodyPr lIns="41148" tIns="41148" rIns="41148" bIns="41148"/>
          <a:lstStyle>
            <a:lvl1pPr defTabSz="914400">
              <a:defRPr sz="1100" b="1">
                <a:solidFill>
                  <a:srgbClr val="AC0000"/>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_自定义版式">
    <p:spTree>
      <p:nvGrpSpPr>
        <p:cNvPr id="1" name=""/>
        <p:cNvGrpSpPr/>
        <p:nvPr/>
      </p:nvGrpSpPr>
      <p:grpSpPr>
        <a:xfrm>
          <a:off x="0" y="0"/>
          <a:ext cx="0" cy="0"/>
          <a:chOff x="0" y="0"/>
          <a:chExt cx="0" cy="0"/>
        </a:xfrm>
      </p:grpSpPr>
      <p:pic>
        <p:nvPicPr>
          <p:cNvPr id="457" name="image1.tif"/>
          <p:cNvPicPr>
            <a:picLocks noChangeAspect="1"/>
          </p:cNvPicPr>
          <p:nvPr/>
        </p:nvPicPr>
        <p:blipFill>
          <a:blip r:embed="rId2"/>
          <a:stretch>
            <a:fillRect/>
          </a:stretch>
        </p:blipFill>
        <p:spPr>
          <a:xfrm>
            <a:off x="-3" y="5442444"/>
            <a:ext cx="12186321" cy="1415559"/>
          </a:xfrm>
          <a:prstGeom prst="rect">
            <a:avLst/>
          </a:prstGeom>
          <a:ln w="12700">
            <a:miter lim="400000"/>
          </a:ln>
        </p:spPr>
      </p:pic>
      <p:sp>
        <p:nvSpPr>
          <p:cNvPr id="458" name="Shape 458"/>
          <p:cNvSpPr/>
          <p:nvPr/>
        </p:nvSpPr>
        <p:spPr>
          <a:xfrm>
            <a:off x="1400175" y="1004887"/>
            <a:ext cx="7453880" cy="1"/>
          </a:xfrm>
          <a:prstGeom prst="line">
            <a:avLst/>
          </a:prstGeom>
          <a:ln w="3175">
            <a:solidFill>
              <a:schemeClr val="accent1"/>
            </a:solidFill>
            <a:miter/>
          </a:ln>
        </p:spPr>
        <p:txBody>
          <a:bodyPr lIns="45719" rIns="45719"/>
          <a:lstStyle/>
          <a:p>
            <a:pPr>
              <a:defRPr>
                <a:latin typeface="+mn-lt"/>
                <a:ea typeface="+mn-ea"/>
                <a:cs typeface="+mn-cs"/>
                <a:sym typeface="Helvetica"/>
              </a:defRPr>
            </a:pPr>
            <a:endParaRPr/>
          </a:p>
        </p:txBody>
      </p:sp>
      <p:grpSp>
        <p:nvGrpSpPr>
          <p:cNvPr id="463" name="Group 463"/>
          <p:cNvGrpSpPr/>
          <p:nvPr/>
        </p:nvGrpSpPr>
        <p:grpSpPr>
          <a:xfrm>
            <a:off x="740288" y="550912"/>
            <a:ext cx="944567" cy="625477"/>
            <a:chOff x="0" y="0"/>
            <a:chExt cx="944565" cy="625475"/>
          </a:xfrm>
        </p:grpSpPr>
        <p:sp>
          <p:nvSpPr>
            <p:cNvPr id="459" name="Shape 459"/>
            <p:cNvSpPr/>
            <p:nvPr/>
          </p:nvSpPr>
          <p:spPr>
            <a:xfrm>
              <a:off x="298382" y="14215"/>
              <a:ext cx="624713" cy="53734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0" name="Shape 460"/>
            <p:cNvSpPr/>
            <p:nvPr/>
          </p:nvSpPr>
          <p:spPr>
            <a:xfrm>
              <a:off x="293646" y="12635"/>
              <a:ext cx="639710" cy="548557"/>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1" name="Shape 461"/>
            <p:cNvSpPr/>
            <p:nvPr/>
          </p:nvSpPr>
          <p:spPr>
            <a:xfrm>
              <a:off x="-1" y="0"/>
              <a:ext cx="944566" cy="295996"/>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2" name="Shape 462"/>
            <p:cNvSpPr/>
            <p:nvPr/>
          </p:nvSpPr>
          <p:spPr>
            <a:xfrm>
              <a:off x="369584" y="4737"/>
              <a:ext cx="562825" cy="620739"/>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68" name="Group 468"/>
          <p:cNvGrpSpPr/>
          <p:nvPr/>
        </p:nvGrpSpPr>
        <p:grpSpPr>
          <a:xfrm>
            <a:off x="10866576" y="872433"/>
            <a:ext cx="400054" cy="264910"/>
            <a:chOff x="-1" y="0"/>
            <a:chExt cx="400053" cy="264909"/>
          </a:xfrm>
        </p:grpSpPr>
        <p:sp>
          <p:nvSpPr>
            <p:cNvPr id="464" name="Shape 464"/>
            <p:cNvSpPr/>
            <p:nvPr/>
          </p:nvSpPr>
          <p:spPr>
            <a:xfrm>
              <a:off x="126373"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5" name="Shape 465"/>
            <p:cNvSpPr/>
            <p:nvPr/>
          </p:nvSpPr>
          <p:spPr>
            <a:xfrm>
              <a:off x="124367"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6" name="Shape 466"/>
            <p:cNvSpPr/>
            <p:nvPr/>
          </p:nvSpPr>
          <p:spPr>
            <a:xfrm>
              <a:off x="-2" y="-1"/>
              <a:ext cx="400055"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67" name="Shape 467"/>
            <p:cNvSpPr/>
            <p:nvPr/>
          </p:nvSpPr>
          <p:spPr>
            <a:xfrm>
              <a:off x="156529" y="2006"/>
              <a:ext cx="238374"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73" name="Group 473"/>
          <p:cNvGrpSpPr/>
          <p:nvPr/>
        </p:nvGrpSpPr>
        <p:grpSpPr>
          <a:xfrm>
            <a:off x="9482277" y="872433"/>
            <a:ext cx="400052" cy="264910"/>
            <a:chOff x="0" y="0"/>
            <a:chExt cx="400051" cy="264909"/>
          </a:xfrm>
        </p:grpSpPr>
        <p:sp>
          <p:nvSpPr>
            <p:cNvPr id="469" name="Shape 469"/>
            <p:cNvSpPr/>
            <p:nvPr/>
          </p:nvSpPr>
          <p:spPr>
            <a:xfrm>
              <a:off x="126373"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0" name="Shape 470"/>
            <p:cNvSpPr/>
            <p:nvPr/>
          </p:nvSpPr>
          <p:spPr>
            <a:xfrm>
              <a:off x="124367"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1" name="Shape 471"/>
            <p:cNvSpPr/>
            <p:nvPr/>
          </p:nvSpPr>
          <p:spPr>
            <a:xfrm>
              <a:off x="-1" y="-1"/>
              <a:ext cx="400053"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2" name="Shape 472"/>
            <p:cNvSpPr/>
            <p:nvPr/>
          </p:nvSpPr>
          <p:spPr>
            <a:xfrm>
              <a:off x="156529" y="2006"/>
              <a:ext cx="238373"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78" name="Group 478"/>
          <p:cNvGrpSpPr/>
          <p:nvPr/>
        </p:nvGrpSpPr>
        <p:grpSpPr>
          <a:xfrm>
            <a:off x="9945827" y="872433"/>
            <a:ext cx="400052" cy="264910"/>
            <a:chOff x="0" y="0"/>
            <a:chExt cx="400051" cy="264909"/>
          </a:xfrm>
        </p:grpSpPr>
        <p:sp>
          <p:nvSpPr>
            <p:cNvPr id="474" name="Shape 474"/>
            <p:cNvSpPr/>
            <p:nvPr/>
          </p:nvSpPr>
          <p:spPr>
            <a:xfrm>
              <a:off x="126373"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5" name="Shape 475"/>
            <p:cNvSpPr/>
            <p:nvPr/>
          </p:nvSpPr>
          <p:spPr>
            <a:xfrm>
              <a:off x="124367"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6" name="Shape 476"/>
            <p:cNvSpPr/>
            <p:nvPr/>
          </p:nvSpPr>
          <p:spPr>
            <a:xfrm>
              <a:off x="-1" y="-1"/>
              <a:ext cx="400053"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7" name="Shape 477"/>
            <p:cNvSpPr/>
            <p:nvPr/>
          </p:nvSpPr>
          <p:spPr>
            <a:xfrm>
              <a:off x="156529" y="2006"/>
              <a:ext cx="238374"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83" name="Group 483"/>
          <p:cNvGrpSpPr/>
          <p:nvPr/>
        </p:nvGrpSpPr>
        <p:grpSpPr>
          <a:xfrm>
            <a:off x="11323777" y="872433"/>
            <a:ext cx="400052" cy="264910"/>
            <a:chOff x="0" y="0"/>
            <a:chExt cx="400051" cy="264909"/>
          </a:xfrm>
        </p:grpSpPr>
        <p:sp>
          <p:nvSpPr>
            <p:cNvPr id="479" name="Shape 479"/>
            <p:cNvSpPr/>
            <p:nvPr/>
          </p:nvSpPr>
          <p:spPr>
            <a:xfrm>
              <a:off x="126374"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0" name="Shape 480"/>
            <p:cNvSpPr/>
            <p:nvPr/>
          </p:nvSpPr>
          <p:spPr>
            <a:xfrm>
              <a:off x="124368"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1" name="Shape 481"/>
            <p:cNvSpPr/>
            <p:nvPr/>
          </p:nvSpPr>
          <p:spPr>
            <a:xfrm>
              <a:off x="-1" y="-1"/>
              <a:ext cx="400053"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2" name="Shape 482"/>
            <p:cNvSpPr/>
            <p:nvPr/>
          </p:nvSpPr>
          <p:spPr>
            <a:xfrm>
              <a:off x="156529" y="2006"/>
              <a:ext cx="238374"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88" name="Group 488"/>
          <p:cNvGrpSpPr/>
          <p:nvPr/>
        </p:nvGrpSpPr>
        <p:grpSpPr>
          <a:xfrm>
            <a:off x="9025077" y="872433"/>
            <a:ext cx="400052" cy="264910"/>
            <a:chOff x="0" y="0"/>
            <a:chExt cx="400051" cy="264909"/>
          </a:xfrm>
        </p:grpSpPr>
        <p:sp>
          <p:nvSpPr>
            <p:cNvPr id="484" name="Shape 484"/>
            <p:cNvSpPr/>
            <p:nvPr/>
          </p:nvSpPr>
          <p:spPr>
            <a:xfrm>
              <a:off x="126373"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5" name="Shape 485"/>
            <p:cNvSpPr/>
            <p:nvPr/>
          </p:nvSpPr>
          <p:spPr>
            <a:xfrm>
              <a:off x="124367"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6" name="Shape 486"/>
            <p:cNvSpPr/>
            <p:nvPr/>
          </p:nvSpPr>
          <p:spPr>
            <a:xfrm>
              <a:off x="-1" y="-1"/>
              <a:ext cx="400053"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7" name="Shape 487"/>
            <p:cNvSpPr/>
            <p:nvPr/>
          </p:nvSpPr>
          <p:spPr>
            <a:xfrm>
              <a:off x="156529" y="2006"/>
              <a:ext cx="238373"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93" name="Group 493"/>
          <p:cNvGrpSpPr/>
          <p:nvPr/>
        </p:nvGrpSpPr>
        <p:grpSpPr>
          <a:xfrm>
            <a:off x="10403027" y="872433"/>
            <a:ext cx="400052" cy="264910"/>
            <a:chOff x="0" y="0"/>
            <a:chExt cx="400051" cy="264909"/>
          </a:xfrm>
        </p:grpSpPr>
        <p:sp>
          <p:nvSpPr>
            <p:cNvPr id="489" name="Shape 489"/>
            <p:cNvSpPr/>
            <p:nvPr/>
          </p:nvSpPr>
          <p:spPr>
            <a:xfrm>
              <a:off x="126373" y="6020"/>
              <a:ext cx="264585" cy="227582"/>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90" name="Shape 490"/>
            <p:cNvSpPr/>
            <p:nvPr/>
          </p:nvSpPr>
          <p:spPr>
            <a:xfrm>
              <a:off x="124367" y="5351"/>
              <a:ext cx="270938" cy="232332"/>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91" name="Shape 491"/>
            <p:cNvSpPr/>
            <p:nvPr/>
          </p:nvSpPr>
          <p:spPr>
            <a:xfrm>
              <a:off x="-1" y="-1"/>
              <a:ext cx="400053" cy="12536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92" name="Shape 492"/>
            <p:cNvSpPr/>
            <p:nvPr/>
          </p:nvSpPr>
          <p:spPr>
            <a:xfrm>
              <a:off x="156529" y="2006"/>
              <a:ext cx="238374" cy="262904"/>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494" name="Shape 494"/>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Bullets">
    <p:bg>
      <p:bgPr>
        <a:gradFill>
          <a:gsLst>
            <a:gs pos="92000">
              <a:schemeClr val="bg1"/>
            </a:gs>
            <a:gs pos="93000">
              <a:srgbClr val="C00000"/>
            </a:gs>
            <a:gs pos="100000">
              <a:srgbClr val="C00000"/>
            </a:gs>
          </a:gsLst>
          <a:lin ang="5400000" scaled="1"/>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39E92A-5428-1F48-A974-53307B02DE3C}"/>
              </a:ext>
            </a:extLst>
          </p:cNvPr>
          <p:cNvSpPr>
            <a:spLocks noGrp="1"/>
          </p:cNvSpPr>
          <p:nvPr>
            <p:ph type="title"/>
          </p:nvPr>
        </p:nvSpPr>
        <p:spPr>
          <a:xfrm>
            <a:off x="364672" y="136525"/>
            <a:ext cx="10515600" cy="699882"/>
          </a:xfrm>
        </p:spPr>
        <p:txBody>
          <a:bodyPr/>
          <a:lstStyle>
            <a:lvl1pPr>
              <a:defRPr b="1" i="0">
                <a:solidFill>
                  <a:srgbClr val="C00000"/>
                </a:solidFill>
                <a:latin typeface="Microsoft YaHei" panose="020B0503020204020204" pitchFamily="34" charset="-122"/>
                <a:ea typeface="Microsoft YaHei" panose="020B0503020204020204" pitchFamily="34" charset="-122"/>
              </a:defRPr>
            </a:lvl1pPr>
          </a:lstStyle>
          <a:p>
            <a:r>
              <a:rPr lang="en-US" dirty="0"/>
              <a:t>Click to edit Master title style</a:t>
            </a:r>
          </a:p>
        </p:txBody>
      </p:sp>
      <p:sp>
        <p:nvSpPr>
          <p:cNvPr id="7" name="Content Placeholder 2">
            <a:extLst>
              <a:ext uri="{FF2B5EF4-FFF2-40B4-BE49-F238E27FC236}">
                <a16:creationId xmlns:a16="http://schemas.microsoft.com/office/drawing/2014/main" id="{22036CF9-FB62-DA47-A732-A7153205604D}"/>
              </a:ext>
            </a:extLst>
          </p:cNvPr>
          <p:cNvSpPr>
            <a:spLocks noGrp="1"/>
          </p:cNvSpPr>
          <p:nvPr>
            <p:ph idx="1"/>
          </p:nvPr>
        </p:nvSpPr>
        <p:spPr>
          <a:xfrm>
            <a:off x="364672" y="1051158"/>
            <a:ext cx="10515600" cy="5090441"/>
          </a:xfrm>
        </p:spPr>
        <p:txBody>
          <a:bodyPr/>
          <a:lstStyle>
            <a:lvl1pPr>
              <a:defRPr>
                <a:latin typeface="Microsoft YaHei" panose="020B0503020204020204" pitchFamily="34" charset="-122"/>
                <a:ea typeface="Microsoft YaHei" panose="020B0503020204020204" pitchFamily="34" charset="-122"/>
              </a:defRPr>
            </a:lvl1pPr>
            <a:lvl2pPr>
              <a:defRPr>
                <a:latin typeface="Microsoft YaHei" panose="020B0503020204020204" pitchFamily="34" charset="-122"/>
                <a:ea typeface="Microsoft YaHei" panose="020B0503020204020204" pitchFamily="34" charset="-122"/>
              </a:defRPr>
            </a:lvl2pPr>
            <a:lvl3pPr>
              <a:defRPr>
                <a:latin typeface="Microsoft YaHei" panose="020B0503020204020204" pitchFamily="34" charset="-122"/>
                <a:ea typeface="Microsoft YaHei" panose="020B0503020204020204" pitchFamily="34" charset="-122"/>
              </a:defRPr>
            </a:lvl3pPr>
            <a:lvl4pPr>
              <a:defRPr>
                <a:latin typeface="Microsoft YaHei" panose="020B0503020204020204" pitchFamily="34" charset="-122"/>
                <a:ea typeface="Microsoft YaHei" panose="020B0503020204020204" pitchFamily="34" charset="-122"/>
              </a:defRPr>
            </a:lvl4pPr>
            <a:lvl5pPr>
              <a:defRPr>
                <a:latin typeface="Microsoft YaHei" panose="020B0503020204020204" pitchFamily="34" charset="-122"/>
                <a:ea typeface="Microsoft YaHei" panose="020B0503020204020204" pitchFamily="34" charset="-122"/>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B02E6021-CDDB-B245-95D9-3B3F7CF6CCB5}"/>
              </a:ext>
            </a:extLst>
          </p:cNvPr>
          <p:cNvSpPr>
            <a:spLocks noGrp="1"/>
          </p:cNvSpPr>
          <p:nvPr>
            <p:ph type="dt" sz="half" idx="10"/>
          </p:nvPr>
        </p:nvSpPr>
        <p:spPr>
          <a:xfrm>
            <a:off x="838200" y="6356350"/>
            <a:ext cx="2743200" cy="365125"/>
          </a:xfrm>
        </p:spPr>
        <p:txBody>
          <a:bodyPr/>
          <a:lstStyle>
            <a:lvl1pPr>
              <a:defRPr>
                <a:solidFill>
                  <a:schemeClr val="bg1"/>
                </a:solidFill>
                <a:latin typeface="Microsoft YaHei" panose="020B0503020204020204" pitchFamily="34" charset="-122"/>
                <a:ea typeface="Microsoft YaHei" panose="020B0503020204020204" pitchFamily="34" charset="-122"/>
              </a:defRPr>
            </a:lvl1pPr>
          </a:lstStyle>
          <a:p>
            <a:r>
              <a:rPr lang="en-US"/>
              <a:t>8/20/20</a:t>
            </a:r>
            <a:endParaRPr lang="en-US" dirty="0"/>
          </a:p>
        </p:txBody>
      </p:sp>
      <p:sp>
        <p:nvSpPr>
          <p:cNvPr id="12" name="Footer Placeholder 4">
            <a:extLst>
              <a:ext uri="{FF2B5EF4-FFF2-40B4-BE49-F238E27FC236}">
                <a16:creationId xmlns:a16="http://schemas.microsoft.com/office/drawing/2014/main" id="{F34532E8-E613-544B-95A8-6B44D8317B53}"/>
              </a:ext>
            </a:extLst>
          </p:cNvPr>
          <p:cNvSpPr>
            <a:spLocks noGrp="1"/>
          </p:cNvSpPr>
          <p:nvPr>
            <p:ph type="ftr" sz="quarter" idx="11"/>
          </p:nvPr>
        </p:nvSpPr>
        <p:spPr>
          <a:xfrm>
            <a:off x="4038600" y="6356350"/>
            <a:ext cx="4114800" cy="365125"/>
          </a:xfrm>
        </p:spPr>
        <p:txBody>
          <a:bodyPr/>
          <a:lstStyle>
            <a:lvl1pPr>
              <a:defRPr>
                <a:solidFill>
                  <a:schemeClr val="bg1"/>
                </a:solidFill>
                <a:latin typeface="Microsoft YaHei" panose="020B0503020204020204" pitchFamily="34" charset="-122"/>
                <a:ea typeface="Microsoft YaHei" panose="020B0503020204020204" pitchFamily="34" charset="-122"/>
              </a:defRPr>
            </a:lvl1pPr>
          </a:lstStyle>
          <a:p>
            <a:r>
              <a:rPr lang="en-US" dirty="0" err="1"/>
              <a:t>D.Zhang</a:t>
            </a:r>
            <a:endParaRPr lang="en-US" dirty="0"/>
          </a:p>
        </p:txBody>
      </p:sp>
      <p:sp>
        <p:nvSpPr>
          <p:cNvPr id="13" name="Slide Number Placeholder 5">
            <a:extLst>
              <a:ext uri="{FF2B5EF4-FFF2-40B4-BE49-F238E27FC236}">
                <a16:creationId xmlns:a16="http://schemas.microsoft.com/office/drawing/2014/main" id="{CC3FD200-8579-A946-A225-58D17B1AE18E}"/>
              </a:ext>
            </a:extLst>
          </p:cNvPr>
          <p:cNvSpPr>
            <a:spLocks noGrp="1"/>
          </p:cNvSpPr>
          <p:nvPr>
            <p:ph type="sldNum" sz="quarter" idx="12"/>
          </p:nvPr>
        </p:nvSpPr>
        <p:spPr>
          <a:xfrm>
            <a:off x="8610600" y="6356350"/>
            <a:ext cx="2743200" cy="365125"/>
          </a:xfrm>
        </p:spPr>
        <p:txBody>
          <a:bodyPr/>
          <a:lstStyle>
            <a:lvl1pPr>
              <a:defRPr>
                <a:solidFill>
                  <a:schemeClr val="bg1"/>
                </a:solidFill>
                <a:latin typeface="Microsoft YaHei" panose="020B0503020204020204" pitchFamily="34" charset="-122"/>
                <a:ea typeface="Microsoft YaHei" panose="020B0503020204020204" pitchFamily="34" charset="-122"/>
              </a:defRPr>
            </a:lvl1pPr>
          </a:lstStyle>
          <a:p>
            <a:fld id="{58D54246-8D53-3D41-9D97-54E993A96D69}" type="slidenum">
              <a:rPr lang="en-US" smtClean="0"/>
              <a:pPr/>
              <a:t>‹#›</a:t>
            </a:fld>
            <a:endParaRPr lang="en-US" dirty="0"/>
          </a:p>
        </p:txBody>
      </p:sp>
    </p:spTree>
    <p:extLst>
      <p:ext uri="{BB962C8B-B14F-4D97-AF65-F5344CB8AC3E}">
        <p14:creationId xmlns:p14="http://schemas.microsoft.com/office/powerpoint/2010/main" val="36077266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自定义版式">
    <p:spTree>
      <p:nvGrpSpPr>
        <p:cNvPr id="1" name=""/>
        <p:cNvGrpSpPr/>
        <p:nvPr/>
      </p:nvGrpSpPr>
      <p:grpSpPr>
        <a:xfrm>
          <a:off x="0" y="0"/>
          <a:ext cx="0" cy="0"/>
          <a:chOff x="0" y="0"/>
          <a:chExt cx="0" cy="0"/>
        </a:xfrm>
      </p:grpSpPr>
      <p:pic>
        <p:nvPicPr>
          <p:cNvPr id="27" name="image1.tif"/>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28" name="Shape 28"/>
          <p:cNvSpPr/>
          <p:nvPr/>
        </p:nvSpPr>
        <p:spPr>
          <a:xfrm>
            <a:off x="1400175" y="1004887"/>
            <a:ext cx="7453880" cy="1"/>
          </a:xfrm>
          <a:prstGeom prst="line">
            <a:avLst/>
          </a:prstGeom>
          <a:ln w="3175">
            <a:solidFill>
              <a:schemeClr val="accent1"/>
            </a:solidFill>
            <a:miter/>
          </a:ln>
        </p:spPr>
        <p:txBody>
          <a:bodyPr lIns="45719" rIns="45719"/>
          <a:lstStyle/>
          <a:p>
            <a:endParaRPr/>
          </a:p>
        </p:txBody>
      </p:sp>
      <p:sp>
        <p:nvSpPr>
          <p:cNvPr id="29" name="Shape 29"/>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
        <p:nvSpPr>
          <p:cNvPr id="30" name="Shape 30"/>
          <p:cNvSpPr>
            <a:spLocks noGrp="1"/>
          </p:cNvSpPr>
          <p:nvPr>
            <p:ph type="body" sz="quarter" idx="1"/>
          </p:nvPr>
        </p:nvSpPr>
        <p:spPr>
          <a:xfrm>
            <a:off x="1621701" y="739001"/>
            <a:ext cx="3188424" cy="249300"/>
          </a:xfrm>
          <a:prstGeom prst="rect">
            <a:avLst/>
          </a:prstGeom>
        </p:spPr>
        <p:txBody>
          <a:bodyPr lIns="0" tIns="0" rIns="0" bIns="0" anchor="b"/>
          <a:lstStyle>
            <a:lvl1pPr marL="0" indent="0" defTabSz="457200">
              <a:buClrTx/>
              <a:buSzTx/>
              <a:buFontTx/>
              <a:buNone/>
              <a:defRPr sz="1800" b="1">
                <a:solidFill>
                  <a:schemeClr val="accent1"/>
                </a:solidFill>
              </a:defRPr>
            </a:lvl1pPr>
            <a:lvl2pPr marL="429507" indent="-241096" defTabSz="457200">
              <a:buClrTx/>
              <a:buFontTx/>
              <a:defRPr sz="1800" b="1">
                <a:solidFill>
                  <a:schemeClr val="accent1"/>
                </a:solidFill>
              </a:defRPr>
            </a:lvl2pPr>
            <a:lvl3pPr marL="605906" indent="-263014" defTabSz="457200">
              <a:buClrTx/>
              <a:buFontTx/>
              <a:defRPr sz="1800" b="1">
                <a:solidFill>
                  <a:schemeClr val="accent1"/>
                </a:solidFill>
              </a:defRPr>
            </a:lvl3pPr>
            <a:lvl4pPr marL="783115" indent="-289315" defTabSz="457200">
              <a:buClrTx/>
              <a:buFontTx/>
              <a:defRPr sz="1800" b="1">
                <a:solidFill>
                  <a:schemeClr val="accent1"/>
                </a:solidFill>
              </a:defRPr>
            </a:lvl4pPr>
            <a:lvl5pPr marL="937594" indent="-289315" defTabSz="457200">
              <a:buClrTx/>
              <a:buFontTx/>
              <a:defRPr sz="1800" b="1">
                <a:solidFill>
                  <a:schemeClr val="accent1"/>
                </a:solidFill>
              </a:defRPr>
            </a:lvl5pPr>
          </a:lstStyle>
          <a:p>
            <a:r>
              <a:t>正文级别 1</a:t>
            </a:r>
          </a:p>
          <a:p>
            <a:pPr lvl="1"/>
            <a:r>
              <a:t>正文级别 2</a:t>
            </a:r>
          </a:p>
          <a:p>
            <a:pPr lvl="2"/>
            <a:r>
              <a:t>正文级别 3</a:t>
            </a:r>
          </a:p>
          <a:p>
            <a:pPr lvl="3"/>
            <a:r>
              <a:t>正文级别 4</a:t>
            </a:r>
          </a:p>
          <a:p>
            <a:pPr lvl="4"/>
            <a:r>
              <a:t>正文级别 5</a:t>
            </a:r>
          </a:p>
        </p:txBody>
      </p:sp>
      <p:grpSp>
        <p:nvGrpSpPr>
          <p:cNvPr id="35" name="Group 35"/>
          <p:cNvGrpSpPr/>
          <p:nvPr/>
        </p:nvGrpSpPr>
        <p:grpSpPr>
          <a:xfrm>
            <a:off x="740290" y="550913"/>
            <a:ext cx="944564" cy="625475"/>
            <a:chOff x="0" y="0"/>
            <a:chExt cx="944562" cy="625474"/>
          </a:xfrm>
        </p:grpSpPr>
        <p:sp>
          <p:nvSpPr>
            <p:cNvPr id="31" name="Shape 31"/>
            <p:cNvSpPr/>
            <p:nvPr/>
          </p:nvSpPr>
          <p:spPr>
            <a:xfrm>
              <a:off x="298382" y="14215"/>
              <a:ext cx="624711" cy="537341"/>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2" name="Shape 32"/>
            <p:cNvSpPr/>
            <p:nvPr/>
          </p:nvSpPr>
          <p:spPr>
            <a:xfrm>
              <a:off x="293646" y="12635"/>
              <a:ext cx="639708" cy="548556"/>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3" name="Shape 33"/>
            <p:cNvSpPr/>
            <p:nvPr/>
          </p:nvSpPr>
          <p:spPr>
            <a:xfrm>
              <a:off x="-1" y="0"/>
              <a:ext cx="944564" cy="29599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4" name="Shape 34"/>
            <p:cNvSpPr/>
            <p:nvPr/>
          </p:nvSpPr>
          <p:spPr>
            <a:xfrm>
              <a:off x="369584" y="4738"/>
              <a:ext cx="562823" cy="620737"/>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0" name="Group 40"/>
          <p:cNvGrpSpPr/>
          <p:nvPr/>
        </p:nvGrpSpPr>
        <p:grpSpPr>
          <a:xfrm>
            <a:off x="9037777" y="872434"/>
            <a:ext cx="400051" cy="264908"/>
            <a:chOff x="0" y="0"/>
            <a:chExt cx="400050" cy="264906"/>
          </a:xfrm>
        </p:grpSpPr>
        <p:sp>
          <p:nvSpPr>
            <p:cNvPr id="36" name="Shape 3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7" name="Shape 37"/>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8" name="Shape 38"/>
            <p:cNvSpPr/>
            <p:nvPr/>
          </p:nvSpPr>
          <p:spPr>
            <a:xfrm>
              <a:off x="-1" y="0"/>
              <a:ext cx="400052"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39" name="Shape 39"/>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45" name="Group 45"/>
          <p:cNvGrpSpPr/>
          <p:nvPr/>
        </p:nvGrpSpPr>
        <p:grpSpPr>
          <a:xfrm>
            <a:off x="9939477" y="872434"/>
            <a:ext cx="400051" cy="264908"/>
            <a:chOff x="0" y="0"/>
            <a:chExt cx="400050" cy="264906"/>
          </a:xfrm>
        </p:grpSpPr>
        <p:sp>
          <p:nvSpPr>
            <p:cNvPr id="41" name="Shape 4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2" name="Shape 42"/>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3" name="Shape 4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4" name="Shape 44"/>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50" name="Group 50"/>
          <p:cNvGrpSpPr/>
          <p:nvPr/>
        </p:nvGrpSpPr>
        <p:grpSpPr>
          <a:xfrm>
            <a:off x="9482277" y="872434"/>
            <a:ext cx="400051" cy="264908"/>
            <a:chOff x="0" y="0"/>
            <a:chExt cx="400050" cy="264906"/>
          </a:xfrm>
        </p:grpSpPr>
        <p:sp>
          <p:nvSpPr>
            <p:cNvPr id="46" name="Shape 4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7" name="Shape 47"/>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8" name="Shape 4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49" name="Shape 49"/>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55" name="Group 55"/>
          <p:cNvGrpSpPr/>
          <p:nvPr/>
        </p:nvGrpSpPr>
        <p:grpSpPr>
          <a:xfrm>
            <a:off x="10866577" y="872434"/>
            <a:ext cx="400051" cy="264908"/>
            <a:chOff x="0" y="0"/>
            <a:chExt cx="400050" cy="264906"/>
          </a:xfrm>
        </p:grpSpPr>
        <p:sp>
          <p:nvSpPr>
            <p:cNvPr id="51" name="Shape 5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2" name="Shape 52"/>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3" name="Shape 5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4" name="Shape 54"/>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60" name="Group 60"/>
          <p:cNvGrpSpPr/>
          <p:nvPr/>
        </p:nvGrpSpPr>
        <p:grpSpPr>
          <a:xfrm>
            <a:off x="10409377" y="872434"/>
            <a:ext cx="400051" cy="264908"/>
            <a:chOff x="0" y="0"/>
            <a:chExt cx="400050" cy="264906"/>
          </a:xfrm>
        </p:grpSpPr>
        <p:sp>
          <p:nvSpPr>
            <p:cNvPr id="56" name="Shape 5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7" name="Shape 57"/>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8" name="Shape 5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59" name="Shape 59"/>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65" name="Group 65"/>
          <p:cNvGrpSpPr/>
          <p:nvPr/>
        </p:nvGrpSpPr>
        <p:grpSpPr>
          <a:xfrm>
            <a:off x="11323777" y="872434"/>
            <a:ext cx="400051" cy="264908"/>
            <a:chOff x="0" y="0"/>
            <a:chExt cx="400050" cy="264906"/>
          </a:xfrm>
        </p:grpSpPr>
        <p:sp>
          <p:nvSpPr>
            <p:cNvPr id="61" name="Shape 61"/>
            <p:cNvSpPr/>
            <p:nvPr/>
          </p:nvSpPr>
          <p:spPr>
            <a:xfrm>
              <a:off x="126374"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62" name="Shape 62"/>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63" name="Shape 6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64" name="Shape 64"/>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自定义版式">
    <p:spTree>
      <p:nvGrpSpPr>
        <p:cNvPr id="1" name=""/>
        <p:cNvGrpSpPr/>
        <p:nvPr/>
      </p:nvGrpSpPr>
      <p:grpSpPr>
        <a:xfrm>
          <a:off x="0" y="0"/>
          <a:ext cx="0" cy="0"/>
          <a:chOff x="0" y="0"/>
          <a:chExt cx="0" cy="0"/>
        </a:xfrm>
      </p:grpSpPr>
      <p:pic>
        <p:nvPicPr>
          <p:cNvPr id="72" name="image1.tif"/>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73" name="Shape 73"/>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
        <p:nvSpPr>
          <p:cNvPr id="74" name="Shape 74"/>
          <p:cNvSpPr>
            <a:spLocks noGrp="1"/>
          </p:cNvSpPr>
          <p:nvPr>
            <p:ph type="body" sz="quarter" idx="1"/>
          </p:nvPr>
        </p:nvSpPr>
        <p:spPr>
          <a:xfrm>
            <a:off x="1621701" y="739001"/>
            <a:ext cx="3188424" cy="249300"/>
          </a:xfrm>
          <a:prstGeom prst="rect">
            <a:avLst/>
          </a:prstGeom>
        </p:spPr>
        <p:txBody>
          <a:bodyPr lIns="0" tIns="0" rIns="0" bIns="0" anchor="b"/>
          <a:lstStyle>
            <a:lvl1pPr marL="0" indent="0" defTabSz="457200">
              <a:buClrTx/>
              <a:buSzTx/>
              <a:buFontTx/>
              <a:buNone/>
              <a:defRPr sz="1800" b="1">
                <a:solidFill>
                  <a:schemeClr val="accent1"/>
                </a:solidFill>
              </a:defRPr>
            </a:lvl1pPr>
            <a:lvl2pPr marL="429507" indent="-241096" defTabSz="457200">
              <a:buClrTx/>
              <a:buFontTx/>
              <a:defRPr sz="1800" b="1">
                <a:solidFill>
                  <a:schemeClr val="accent1"/>
                </a:solidFill>
              </a:defRPr>
            </a:lvl2pPr>
            <a:lvl3pPr marL="605906" indent="-263014" defTabSz="457200">
              <a:buClrTx/>
              <a:buFontTx/>
              <a:defRPr sz="1800" b="1">
                <a:solidFill>
                  <a:schemeClr val="accent1"/>
                </a:solidFill>
              </a:defRPr>
            </a:lvl3pPr>
            <a:lvl4pPr marL="783115" indent="-289315" defTabSz="457200">
              <a:buClrTx/>
              <a:buFontTx/>
              <a:defRPr sz="1800" b="1">
                <a:solidFill>
                  <a:schemeClr val="accent1"/>
                </a:solidFill>
              </a:defRPr>
            </a:lvl4pPr>
            <a:lvl5pPr marL="937594" indent="-289315" defTabSz="457200">
              <a:buClrTx/>
              <a:buFontTx/>
              <a:defRPr sz="1800" b="1">
                <a:solidFill>
                  <a:schemeClr val="accent1"/>
                </a:solidFill>
              </a:defRPr>
            </a:lvl5pPr>
          </a:lstStyle>
          <a:p>
            <a:endParaRPr dirty="0"/>
          </a:p>
        </p:txBody>
      </p:sp>
      <p:sp>
        <p:nvSpPr>
          <p:cNvPr id="75" name="Shape 75"/>
          <p:cNvSpPr/>
          <p:nvPr/>
        </p:nvSpPr>
        <p:spPr>
          <a:xfrm>
            <a:off x="1400175" y="1004887"/>
            <a:ext cx="7453880" cy="1"/>
          </a:xfrm>
          <a:prstGeom prst="line">
            <a:avLst/>
          </a:prstGeom>
          <a:ln w="3175">
            <a:solidFill>
              <a:schemeClr val="accent1"/>
            </a:solidFill>
            <a:miter/>
          </a:ln>
        </p:spPr>
        <p:txBody>
          <a:bodyPr lIns="45719" rIns="45719"/>
          <a:lstStyle/>
          <a:p>
            <a:endParaRPr/>
          </a:p>
        </p:txBody>
      </p:sp>
      <p:grpSp>
        <p:nvGrpSpPr>
          <p:cNvPr id="80" name="Group 80"/>
          <p:cNvGrpSpPr/>
          <p:nvPr/>
        </p:nvGrpSpPr>
        <p:grpSpPr>
          <a:xfrm>
            <a:off x="740290" y="550913"/>
            <a:ext cx="944564" cy="625475"/>
            <a:chOff x="0" y="0"/>
            <a:chExt cx="944562" cy="625474"/>
          </a:xfrm>
        </p:grpSpPr>
        <p:sp>
          <p:nvSpPr>
            <p:cNvPr id="76" name="Shape 76"/>
            <p:cNvSpPr/>
            <p:nvPr/>
          </p:nvSpPr>
          <p:spPr>
            <a:xfrm>
              <a:off x="298382" y="14215"/>
              <a:ext cx="624711" cy="537341"/>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77" name="Shape 77"/>
            <p:cNvSpPr/>
            <p:nvPr/>
          </p:nvSpPr>
          <p:spPr>
            <a:xfrm>
              <a:off x="293646" y="12635"/>
              <a:ext cx="639708" cy="548556"/>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78" name="Shape 78"/>
            <p:cNvSpPr/>
            <p:nvPr/>
          </p:nvSpPr>
          <p:spPr>
            <a:xfrm>
              <a:off x="-1" y="0"/>
              <a:ext cx="944564" cy="29599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79" name="Shape 79"/>
            <p:cNvSpPr/>
            <p:nvPr/>
          </p:nvSpPr>
          <p:spPr>
            <a:xfrm>
              <a:off x="369584" y="4738"/>
              <a:ext cx="562823" cy="620737"/>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85" name="Group 85"/>
          <p:cNvGrpSpPr/>
          <p:nvPr/>
        </p:nvGrpSpPr>
        <p:grpSpPr>
          <a:xfrm>
            <a:off x="9952177" y="872434"/>
            <a:ext cx="400051" cy="264908"/>
            <a:chOff x="0" y="0"/>
            <a:chExt cx="400050" cy="264906"/>
          </a:xfrm>
        </p:grpSpPr>
        <p:sp>
          <p:nvSpPr>
            <p:cNvPr id="81" name="Shape 8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2" name="Shape 82"/>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3" name="Shape 83"/>
            <p:cNvSpPr/>
            <p:nvPr/>
          </p:nvSpPr>
          <p:spPr>
            <a:xfrm>
              <a:off x="-1" y="0"/>
              <a:ext cx="400052"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4" name="Shape 84"/>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90" name="Group 90"/>
          <p:cNvGrpSpPr/>
          <p:nvPr/>
        </p:nvGrpSpPr>
        <p:grpSpPr>
          <a:xfrm>
            <a:off x="9494977" y="872434"/>
            <a:ext cx="400051" cy="264908"/>
            <a:chOff x="0" y="0"/>
            <a:chExt cx="400050" cy="264906"/>
          </a:xfrm>
        </p:grpSpPr>
        <p:sp>
          <p:nvSpPr>
            <p:cNvPr id="86" name="Shape 8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7" name="Shape 87"/>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8" name="Shape 8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89" name="Shape 89"/>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95" name="Group 95"/>
          <p:cNvGrpSpPr/>
          <p:nvPr/>
        </p:nvGrpSpPr>
        <p:grpSpPr>
          <a:xfrm>
            <a:off x="9012377" y="872434"/>
            <a:ext cx="400051" cy="264908"/>
            <a:chOff x="0" y="0"/>
            <a:chExt cx="400050" cy="264906"/>
          </a:xfrm>
        </p:grpSpPr>
        <p:sp>
          <p:nvSpPr>
            <p:cNvPr id="91" name="Shape 9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2" name="Shape 92"/>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3" name="Shape 9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4" name="Shape 94"/>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00" name="Group 100"/>
          <p:cNvGrpSpPr/>
          <p:nvPr/>
        </p:nvGrpSpPr>
        <p:grpSpPr>
          <a:xfrm>
            <a:off x="10866577" y="872434"/>
            <a:ext cx="400051" cy="264908"/>
            <a:chOff x="0" y="0"/>
            <a:chExt cx="400050" cy="264906"/>
          </a:xfrm>
        </p:grpSpPr>
        <p:sp>
          <p:nvSpPr>
            <p:cNvPr id="96" name="Shape 9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7" name="Shape 97"/>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8" name="Shape 9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99" name="Shape 99"/>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05" name="Group 105"/>
          <p:cNvGrpSpPr/>
          <p:nvPr/>
        </p:nvGrpSpPr>
        <p:grpSpPr>
          <a:xfrm>
            <a:off x="10409377" y="872434"/>
            <a:ext cx="400051" cy="264908"/>
            <a:chOff x="0" y="0"/>
            <a:chExt cx="400050" cy="264906"/>
          </a:xfrm>
        </p:grpSpPr>
        <p:sp>
          <p:nvSpPr>
            <p:cNvPr id="101" name="Shape 10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2" name="Shape 102"/>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3" name="Shape 10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4" name="Shape 104"/>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10" name="Group 110"/>
          <p:cNvGrpSpPr/>
          <p:nvPr/>
        </p:nvGrpSpPr>
        <p:grpSpPr>
          <a:xfrm>
            <a:off x="11323777" y="872434"/>
            <a:ext cx="400051" cy="264908"/>
            <a:chOff x="0" y="0"/>
            <a:chExt cx="400050" cy="264906"/>
          </a:xfrm>
        </p:grpSpPr>
        <p:sp>
          <p:nvSpPr>
            <p:cNvPr id="106" name="Shape 106"/>
            <p:cNvSpPr/>
            <p:nvPr/>
          </p:nvSpPr>
          <p:spPr>
            <a:xfrm>
              <a:off x="126374"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7" name="Shape 107"/>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8" name="Shape 10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09" name="Shape 109"/>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_自定义版式">
    <p:spTree>
      <p:nvGrpSpPr>
        <p:cNvPr id="1" name=""/>
        <p:cNvGrpSpPr/>
        <p:nvPr/>
      </p:nvGrpSpPr>
      <p:grpSpPr>
        <a:xfrm>
          <a:off x="0" y="0"/>
          <a:ext cx="0" cy="0"/>
          <a:chOff x="0" y="0"/>
          <a:chExt cx="0" cy="0"/>
        </a:xfrm>
      </p:grpSpPr>
      <p:pic>
        <p:nvPicPr>
          <p:cNvPr id="117" name="image1.tif"/>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118" name="Shape 118"/>
          <p:cNvSpPr>
            <a:spLocks noGrp="1"/>
          </p:cNvSpPr>
          <p:nvPr>
            <p:ph type="body" sz="quarter" idx="1"/>
          </p:nvPr>
        </p:nvSpPr>
        <p:spPr>
          <a:xfrm>
            <a:off x="1621701" y="739001"/>
            <a:ext cx="3188424" cy="249300"/>
          </a:xfrm>
          <a:prstGeom prst="rect">
            <a:avLst/>
          </a:prstGeom>
        </p:spPr>
        <p:txBody>
          <a:bodyPr lIns="0" tIns="0" rIns="0" bIns="0" anchor="b"/>
          <a:lstStyle>
            <a:lvl1pPr marL="0" indent="0" defTabSz="457200">
              <a:buClrTx/>
              <a:buSzTx/>
              <a:buFontTx/>
              <a:buNone/>
              <a:defRPr sz="1800" b="1">
                <a:solidFill>
                  <a:schemeClr val="accent1"/>
                </a:solidFill>
              </a:defRPr>
            </a:lvl1pPr>
            <a:lvl2pPr marL="429507" indent="-241096" defTabSz="457200">
              <a:buClrTx/>
              <a:buFontTx/>
              <a:defRPr sz="1800" b="1">
                <a:solidFill>
                  <a:schemeClr val="accent1"/>
                </a:solidFill>
              </a:defRPr>
            </a:lvl2pPr>
            <a:lvl3pPr marL="605906" indent="-263014" defTabSz="457200">
              <a:buClrTx/>
              <a:buFontTx/>
              <a:defRPr sz="1800" b="1">
                <a:solidFill>
                  <a:schemeClr val="accent1"/>
                </a:solidFill>
              </a:defRPr>
            </a:lvl3pPr>
            <a:lvl4pPr marL="783115" indent="-289315" defTabSz="457200">
              <a:buClrTx/>
              <a:buFontTx/>
              <a:defRPr sz="1800" b="1">
                <a:solidFill>
                  <a:schemeClr val="accent1"/>
                </a:solidFill>
              </a:defRPr>
            </a:lvl4pPr>
            <a:lvl5pPr marL="937594" indent="-289315" defTabSz="457200">
              <a:buClrTx/>
              <a:buFontTx/>
              <a:defRPr sz="1800" b="1">
                <a:solidFill>
                  <a:schemeClr val="accent1"/>
                </a:solidFill>
              </a:defRPr>
            </a:lvl5pPr>
          </a:lstStyle>
          <a:p>
            <a:r>
              <a:t>正文级别 1</a:t>
            </a:r>
          </a:p>
          <a:p>
            <a:pPr lvl="1"/>
            <a:r>
              <a:t>正文级别 2</a:t>
            </a:r>
          </a:p>
          <a:p>
            <a:pPr lvl="2"/>
            <a:r>
              <a:t>正文级别 3</a:t>
            </a:r>
          </a:p>
          <a:p>
            <a:pPr lvl="3"/>
            <a:r>
              <a:t>正文级别 4</a:t>
            </a:r>
          </a:p>
          <a:p>
            <a:pPr lvl="4"/>
            <a:r>
              <a:t>正文级别 5</a:t>
            </a:r>
          </a:p>
        </p:txBody>
      </p:sp>
      <p:sp>
        <p:nvSpPr>
          <p:cNvPr id="119" name="Shape 119"/>
          <p:cNvSpPr/>
          <p:nvPr/>
        </p:nvSpPr>
        <p:spPr>
          <a:xfrm>
            <a:off x="1400175" y="1004887"/>
            <a:ext cx="7453880" cy="1"/>
          </a:xfrm>
          <a:prstGeom prst="line">
            <a:avLst/>
          </a:prstGeom>
          <a:ln w="3175">
            <a:solidFill>
              <a:schemeClr val="accent1"/>
            </a:solidFill>
            <a:miter/>
          </a:ln>
        </p:spPr>
        <p:txBody>
          <a:bodyPr lIns="45719" rIns="45719"/>
          <a:lstStyle/>
          <a:p>
            <a:endParaRPr/>
          </a:p>
        </p:txBody>
      </p:sp>
      <p:grpSp>
        <p:nvGrpSpPr>
          <p:cNvPr id="124" name="Group 124"/>
          <p:cNvGrpSpPr/>
          <p:nvPr/>
        </p:nvGrpSpPr>
        <p:grpSpPr>
          <a:xfrm>
            <a:off x="740290" y="550913"/>
            <a:ext cx="944564" cy="625475"/>
            <a:chOff x="0" y="0"/>
            <a:chExt cx="944562" cy="625474"/>
          </a:xfrm>
        </p:grpSpPr>
        <p:sp>
          <p:nvSpPr>
            <p:cNvPr id="120" name="Shape 120"/>
            <p:cNvSpPr/>
            <p:nvPr/>
          </p:nvSpPr>
          <p:spPr>
            <a:xfrm>
              <a:off x="298382" y="14215"/>
              <a:ext cx="624711" cy="537341"/>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1" name="Shape 121"/>
            <p:cNvSpPr/>
            <p:nvPr/>
          </p:nvSpPr>
          <p:spPr>
            <a:xfrm>
              <a:off x="293646" y="12635"/>
              <a:ext cx="639708" cy="548556"/>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2" name="Shape 122"/>
            <p:cNvSpPr/>
            <p:nvPr/>
          </p:nvSpPr>
          <p:spPr>
            <a:xfrm>
              <a:off x="-1" y="0"/>
              <a:ext cx="944564" cy="29599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3" name="Shape 123"/>
            <p:cNvSpPr/>
            <p:nvPr/>
          </p:nvSpPr>
          <p:spPr>
            <a:xfrm>
              <a:off x="369584" y="4738"/>
              <a:ext cx="562823" cy="620737"/>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29" name="Group 129"/>
          <p:cNvGrpSpPr/>
          <p:nvPr/>
        </p:nvGrpSpPr>
        <p:grpSpPr>
          <a:xfrm>
            <a:off x="10409377" y="872434"/>
            <a:ext cx="400051" cy="264908"/>
            <a:chOff x="0" y="0"/>
            <a:chExt cx="400050" cy="264906"/>
          </a:xfrm>
        </p:grpSpPr>
        <p:sp>
          <p:nvSpPr>
            <p:cNvPr id="125" name="Shape 125"/>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6" name="Shape 126"/>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7" name="Shape 127"/>
            <p:cNvSpPr/>
            <p:nvPr/>
          </p:nvSpPr>
          <p:spPr>
            <a:xfrm>
              <a:off x="-1" y="0"/>
              <a:ext cx="400052"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28" name="Shape 128"/>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34" name="Group 134"/>
          <p:cNvGrpSpPr/>
          <p:nvPr/>
        </p:nvGrpSpPr>
        <p:grpSpPr>
          <a:xfrm>
            <a:off x="9482277" y="872434"/>
            <a:ext cx="400051" cy="264908"/>
            <a:chOff x="0" y="0"/>
            <a:chExt cx="400050" cy="264906"/>
          </a:xfrm>
        </p:grpSpPr>
        <p:sp>
          <p:nvSpPr>
            <p:cNvPr id="130" name="Shape 130"/>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1" name="Shape 131"/>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2" name="Shape 132"/>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3" name="Shape 133"/>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39" name="Group 139"/>
          <p:cNvGrpSpPr/>
          <p:nvPr/>
        </p:nvGrpSpPr>
        <p:grpSpPr>
          <a:xfrm>
            <a:off x="10866577" y="872434"/>
            <a:ext cx="400051" cy="264908"/>
            <a:chOff x="0" y="0"/>
            <a:chExt cx="400050" cy="264906"/>
          </a:xfrm>
        </p:grpSpPr>
        <p:sp>
          <p:nvSpPr>
            <p:cNvPr id="135" name="Shape 135"/>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6" name="Shape 136"/>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7" name="Shape 137"/>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38" name="Shape 138"/>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44" name="Group 144"/>
          <p:cNvGrpSpPr/>
          <p:nvPr/>
        </p:nvGrpSpPr>
        <p:grpSpPr>
          <a:xfrm>
            <a:off x="9945827" y="872434"/>
            <a:ext cx="400051" cy="264908"/>
            <a:chOff x="0" y="0"/>
            <a:chExt cx="400050" cy="264906"/>
          </a:xfrm>
        </p:grpSpPr>
        <p:sp>
          <p:nvSpPr>
            <p:cNvPr id="140" name="Shape 140"/>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1" name="Shape 141"/>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2" name="Shape 142"/>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3" name="Shape 143"/>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49" name="Group 149"/>
          <p:cNvGrpSpPr/>
          <p:nvPr/>
        </p:nvGrpSpPr>
        <p:grpSpPr>
          <a:xfrm>
            <a:off x="11323777" y="872434"/>
            <a:ext cx="400051" cy="264908"/>
            <a:chOff x="0" y="0"/>
            <a:chExt cx="400050" cy="264906"/>
          </a:xfrm>
        </p:grpSpPr>
        <p:sp>
          <p:nvSpPr>
            <p:cNvPr id="145" name="Shape 145"/>
            <p:cNvSpPr/>
            <p:nvPr/>
          </p:nvSpPr>
          <p:spPr>
            <a:xfrm>
              <a:off x="126374"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6" name="Shape 146"/>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7" name="Shape 147"/>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48" name="Shape 148"/>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154" name="Group 154"/>
          <p:cNvGrpSpPr/>
          <p:nvPr/>
        </p:nvGrpSpPr>
        <p:grpSpPr>
          <a:xfrm>
            <a:off x="9025077" y="872434"/>
            <a:ext cx="400051" cy="264908"/>
            <a:chOff x="0" y="0"/>
            <a:chExt cx="400050" cy="264906"/>
          </a:xfrm>
        </p:grpSpPr>
        <p:sp>
          <p:nvSpPr>
            <p:cNvPr id="150" name="Shape 150"/>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51" name="Shape 151"/>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52" name="Shape 152"/>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153" name="Shape 153"/>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155" name="Shape 155"/>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自定义版式">
    <p:spTree>
      <p:nvGrpSpPr>
        <p:cNvPr id="1" name=""/>
        <p:cNvGrpSpPr/>
        <p:nvPr/>
      </p:nvGrpSpPr>
      <p:grpSpPr>
        <a:xfrm>
          <a:off x="0" y="0"/>
          <a:ext cx="0" cy="0"/>
          <a:chOff x="0" y="0"/>
          <a:chExt cx="0" cy="0"/>
        </a:xfrm>
      </p:grpSpPr>
      <p:pic>
        <p:nvPicPr>
          <p:cNvPr id="206" name="image1.tif"/>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207" name="Shape 207"/>
          <p:cNvSpPr/>
          <p:nvPr/>
        </p:nvSpPr>
        <p:spPr>
          <a:xfrm>
            <a:off x="1400175" y="1004887"/>
            <a:ext cx="7453880" cy="1"/>
          </a:xfrm>
          <a:prstGeom prst="line">
            <a:avLst/>
          </a:prstGeom>
          <a:ln w="3175">
            <a:solidFill>
              <a:schemeClr val="accent1"/>
            </a:solidFill>
            <a:miter/>
          </a:ln>
        </p:spPr>
        <p:txBody>
          <a:bodyPr lIns="45719" rIns="45719"/>
          <a:lstStyle/>
          <a:p>
            <a:endParaRPr/>
          </a:p>
        </p:txBody>
      </p:sp>
      <p:grpSp>
        <p:nvGrpSpPr>
          <p:cNvPr id="212" name="Group 212"/>
          <p:cNvGrpSpPr/>
          <p:nvPr/>
        </p:nvGrpSpPr>
        <p:grpSpPr>
          <a:xfrm>
            <a:off x="740290" y="550913"/>
            <a:ext cx="944564" cy="625475"/>
            <a:chOff x="0" y="0"/>
            <a:chExt cx="944562" cy="625474"/>
          </a:xfrm>
        </p:grpSpPr>
        <p:sp>
          <p:nvSpPr>
            <p:cNvPr id="208" name="Shape 208"/>
            <p:cNvSpPr/>
            <p:nvPr/>
          </p:nvSpPr>
          <p:spPr>
            <a:xfrm>
              <a:off x="298382" y="14215"/>
              <a:ext cx="624711" cy="537341"/>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09" name="Shape 209"/>
            <p:cNvSpPr/>
            <p:nvPr/>
          </p:nvSpPr>
          <p:spPr>
            <a:xfrm>
              <a:off x="293646" y="12635"/>
              <a:ext cx="639708" cy="548556"/>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0" name="Shape 210"/>
            <p:cNvSpPr/>
            <p:nvPr/>
          </p:nvSpPr>
          <p:spPr>
            <a:xfrm>
              <a:off x="-1" y="0"/>
              <a:ext cx="944564" cy="29599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1" name="Shape 211"/>
            <p:cNvSpPr/>
            <p:nvPr/>
          </p:nvSpPr>
          <p:spPr>
            <a:xfrm>
              <a:off x="369584" y="4738"/>
              <a:ext cx="562823" cy="620737"/>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17" name="Group 217"/>
          <p:cNvGrpSpPr/>
          <p:nvPr/>
        </p:nvGrpSpPr>
        <p:grpSpPr>
          <a:xfrm>
            <a:off x="10866577" y="872434"/>
            <a:ext cx="400051" cy="264908"/>
            <a:chOff x="0" y="0"/>
            <a:chExt cx="400050" cy="264906"/>
          </a:xfrm>
        </p:grpSpPr>
        <p:sp>
          <p:nvSpPr>
            <p:cNvPr id="213" name="Shape 213"/>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4" name="Shape 214"/>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5" name="Shape 215"/>
            <p:cNvSpPr/>
            <p:nvPr/>
          </p:nvSpPr>
          <p:spPr>
            <a:xfrm>
              <a:off x="-1" y="0"/>
              <a:ext cx="400052"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6" name="Shape 216"/>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22" name="Group 222"/>
          <p:cNvGrpSpPr/>
          <p:nvPr/>
        </p:nvGrpSpPr>
        <p:grpSpPr>
          <a:xfrm>
            <a:off x="9482277" y="872434"/>
            <a:ext cx="400051" cy="264908"/>
            <a:chOff x="0" y="0"/>
            <a:chExt cx="400050" cy="264906"/>
          </a:xfrm>
        </p:grpSpPr>
        <p:sp>
          <p:nvSpPr>
            <p:cNvPr id="218" name="Shape 218"/>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19" name="Shape 219"/>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0" name="Shape 220"/>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1" name="Shape 221"/>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27" name="Group 227"/>
          <p:cNvGrpSpPr/>
          <p:nvPr/>
        </p:nvGrpSpPr>
        <p:grpSpPr>
          <a:xfrm>
            <a:off x="9945827" y="872434"/>
            <a:ext cx="400051" cy="264908"/>
            <a:chOff x="0" y="0"/>
            <a:chExt cx="400050" cy="264906"/>
          </a:xfrm>
        </p:grpSpPr>
        <p:sp>
          <p:nvSpPr>
            <p:cNvPr id="223" name="Shape 223"/>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4" name="Shape 224"/>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5" name="Shape 225"/>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6" name="Shape 226"/>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32" name="Group 232"/>
          <p:cNvGrpSpPr/>
          <p:nvPr/>
        </p:nvGrpSpPr>
        <p:grpSpPr>
          <a:xfrm>
            <a:off x="11323777" y="872434"/>
            <a:ext cx="400051" cy="264908"/>
            <a:chOff x="0" y="0"/>
            <a:chExt cx="400050" cy="264906"/>
          </a:xfrm>
        </p:grpSpPr>
        <p:sp>
          <p:nvSpPr>
            <p:cNvPr id="228" name="Shape 228"/>
            <p:cNvSpPr/>
            <p:nvPr/>
          </p:nvSpPr>
          <p:spPr>
            <a:xfrm>
              <a:off x="126374"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29" name="Shape 229"/>
            <p:cNvSpPr/>
            <p:nvPr/>
          </p:nvSpPr>
          <p:spPr>
            <a:xfrm>
              <a:off x="124368"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30" name="Shape 230"/>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31" name="Shape 231"/>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37" name="Group 237"/>
          <p:cNvGrpSpPr/>
          <p:nvPr/>
        </p:nvGrpSpPr>
        <p:grpSpPr>
          <a:xfrm>
            <a:off x="9025077" y="872434"/>
            <a:ext cx="400051" cy="264908"/>
            <a:chOff x="0" y="0"/>
            <a:chExt cx="400050" cy="264906"/>
          </a:xfrm>
        </p:grpSpPr>
        <p:sp>
          <p:nvSpPr>
            <p:cNvPr id="233" name="Shape 233"/>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34" name="Shape 234"/>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35" name="Shape 235"/>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36" name="Shape 236"/>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238" name="Shape 238"/>
          <p:cNvSpPr/>
          <p:nvPr/>
        </p:nvSpPr>
        <p:spPr>
          <a:xfrm>
            <a:off x="10529888" y="6432790"/>
            <a:ext cx="93924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just">
              <a:defRPr sz="800">
                <a:solidFill>
                  <a:srgbClr val="808080"/>
                </a:solidFill>
                <a:latin typeface="Microsoft YaHei"/>
                <a:ea typeface="Microsoft YaHei"/>
                <a:cs typeface="Microsoft YaHei"/>
                <a:sym typeface="Microsoft YaHei"/>
              </a:defRPr>
            </a:lvl1pPr>
          </a:lstStyle>
          <a:p>
            <a:pPr>
              <a:defRPr>
                <a:latin typeface="Arial"/>
                <a:ea typeface="Arial"/>
                <a:cs typeface="Arial"/>
                <a:sym typeface="Arial"/>
              </a:defRPr>
            </a:pPr>
            <a:r>
              <a:rPr>
                <a:latin typeface="Microsoft YaHei"/>
                <a:ea typeface="Microsoft YaHei"/>
                <a:cs typeface="Microsoft YaHei"/>
                <a:sym typeface="Microsoft YaHei"/>
              </a:rPr>
              <a:t>德才兼备、知行合一</a:t>
            </a:r>
          </a:p>
        </p:txBody>
      </p:sp>
      <p:sp>
        <p:nvSpPr>
          <p:cNvPr id="239" name="Shape 239"/>
          <p:cNvSpPr/>
          <p:nvPr/>
        </p:nvSpPr>
        <p:spPr>
          <a:xfrm>
            <a:off x="1621701" y="739001"/>
            <a:ext cx="3188424" cy="2493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370331">
              <a:lnSpc>
                <a:spcPct val="120000"/>
              </a:lnSpc>
              <a:defRPr sz="1458" b="1">
                <a:solidFill>
                  <a:schemeClr val="accent1"/>
                </a:solidFill>
              </a:defRPr>
            </a:lvl1pPr>
          </a:lstStyle>
          <a:p>
            <a:r>
              <a:t>编辑母版文本样式</a:t>
            </a:r>
          </a:p>
        </p:txBody>
      </p:sp>
      <p:grpSp>
        <p:nvGrpSpPr>
          <p:cNvPr id="244" name="Group 244"/>
          <p:cNvGrpSpPr/>
          <p:nvPr/>
        </p:nvGrpSpPr>
        <p:grpSpPr>
          <a:xfrm>
            <a:off x="10403027" y="872434"/>
            <a:ext cx="400051" cy="264908"/>
            <a:chOff x="0" y="0"/>
            <a:chExt cx="400050" cy="264906"/>
          </a:xfrm>
        </p:grpSpPr>
        <p:sp>
          <p:nvSpPr>
            <p:cNvPr id="240" name="Shape 240"/>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41" name="Shape 241"/>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42" name="Shape 242"/>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43" name="Shape 243"/>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245" name="Shape 245"/>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5_自定义版式">
    <p:spTree>
      <p:nvGrpSpPr>
        <p:cNvPr id="1" name=""/>
        <p:cNvGrpSpPr/>
        <p:nvPr/>
      </p:nvGrpSpPr>
      <p:grpSpPr>
        <a:xfrm>
          <a:off x="0" y="0"/>
          <a:ext cx="0" cy="0"/>
          <a:chOff x="0" y="0"/>
          <a:chExt cx="0" cy="0"/>
        </a:xfrm>
      </p:grpSpPr>
      <p:pic>
        <p:nvPicPr>
          <p:cNvPr id="252" name="image1.tif"/>
          <p:cNvPicPr>
            <a:picLocks noChangeAspect="1"/>
          </p:cNvPicPr>
          <p:nvPr/>
        </p:nvPicPr>
        <p:blipFill>
          <a:blip r:embed="rId2"/>
          <a:stretch>
            <a:fillRect/>
          </a:stretch>
        </p:blipFill>
        <p:spPr>
          <a:xfrm>
            <a:off x="-2" y="5442444"/>
            <a:ext cx="12186320" cy="1415558"/>
          </a:xfrm>
          <a:prstGeom prst="rect">
            <a:avLst/>
          </a:prstGeom>
          <a:ln w="12700">
            <a:miter lim="400000"/>
          </a:ln>
        </p:spPr>
      </p:pic>
      <p:sp>
        <p:nvSpPr>
          <p:cNvPr id="253" name="Shape 253"/>
          <p:cNvSpPr/>
          <p:nvPr/>
        </p:nvSpPr>
        <p:spPr>
          <a:xfrm>
            <a:off x="1400175" y="1004887"/>
            <a:ext cx="7453880" cy="1"/>
          </a:xfrm>
          <a:prstGeom prst="line">
            <a:avLst/>
          </a:prstGeom>
          <a:ln w="3175">
            <a:solidFill>
              <a:schemeClr val="accent1"/>
            </a:solidFill>
            <a:miter/>
          </a:ln>
        </p:spPr>
        <p:txBody>
          <a:bodyPr lIns="45719" rIns="45719"/>
          <a:lstStyle/>
          <a:p>
            <a:endParaRPr/>
          </a:p>
        </p:txBody>
      </p:sp>
      <p:grpSp>
        <p:nvGrpSpPr>
          <p:cNvPr id="258" name="Group 258"/>
          <p:cNvGrpSpPr/>
          <p:nvPr/>
        </p:nvGrpSpPr>
        <p:grpSpPr>
          <a:xfrm>
            <a:off x="740290" y="550913"/>
            <a:ext cx="944564" cy="625475"/>
            <a:chOff x="0" y="0"/>
            <a:chExt cx="944562" cy="625474"/>
          </a:xfrm>
        </p:grpSpPr>
        <p:sp>
          <p:nvSpPr>
            <p:cNvPr id="254" name="Shape 254"/>
            <p:cNvSpPr/>
            <p:nvPr/>
          </p:nvSpPr>
          <p:spPr>
            <a:xfrm>
              <a:off x="298382" y="14215"/>
              <a:ext cx="624711" cy="537341"/>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55" name="Shape 255"/>
            <p:cNvSpPr/>
            <p:nvPr/>
          </p:nvSpPr>
          <p:spPr>
            <a:xfrm>
              <a:off x="293646" y="12635"/>
              <a:ext cx="639708" cy="548556"/>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56" name="Shape 256"/>
            <p:cNvSpPr/>
            <p:nvPr/>
          </p:nvSpPr>
          <p:spPr>
            <a:xfrm>
              <a:off x="-1" y="0"/>
              <a:ext cx="944564" cy="295995"/>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57" name="Shape 257"/>
            <p:cNvSpPr/>
            <p:nvPr/>
          </p:nvSpPr>
          <p:spPr>
            <a:xfrm>
              <a:off x="369584" y="4738"/>
              <a:ext cx="562823" cy="620737"/>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63" name="Group 263"/>
          <p:cNvGrpSpPr/>
          <p:nvPr/>
        </p:nvGrpSpPr>
        <p:grpSpPr>
          <a:xfrm>
            <a:off x="11323777" y="872434"/>
            <a:ext cx="400051" cy="264908"/>
            <a:chOff x="0" y="0"/>
            <a:chExt cx="400050" cy="264906"/>
          </a:xfrm>
        </p:grpSpPr>
        <p:sp>
          <p:nvSpPr>
            <p:cNvPr id="259" name="Shape 259"/>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012A4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0" name="Shape 260"/>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013F62"/>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1" name="Shape 261"/>
            <p:cNvSpPr/>
            <p:nvPr/>
          </p:nvSpPr>
          <p:spPr>
            <a:xfrm>
              <a:off x="-1" y="0"/>
              <a:ext cx="400052"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2" name="Shape 262"/>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chemeClr val="accent1"/>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68" name="Group 268"/>
          <p:cNvGrpSpPr/>
          <p:nvPr/>
        </p:nvGrpSpPr>
        <p:grpSpPr>
          <a:xfrm>
            <a:off x="9482277" y="872434"/>
            <a:ext cx="400051" cy="264908"/>
            <a:chOff x="0" y="0"/>
            <a:chExt cx="400050" cy="264906"/>
          </a:xfrm>
        </p:grpSpPr>
        <p:sp>
          <p:nvSpPr>
            <p:cNvPr id="264" name="Shape 264"/>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5" name="Shape 265"/>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6" name="Shape 266"/>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67" name="Shape 267"/>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73" name="Group 273"/>
          <p:cNvGrpSpPr/>
          <p:nvPr/>
        </p:nvGrpSpPr>
        <p:grpSpPr>
          <a:xfrm>
            <a:off x="9945827" y="872434"/>
            <a:ext cx="400051" cy="264908"/>
            <a:chOff x="0" y="0"/>
            <a:chExt cx="400050" cy="264906"/>
          </a:xfrm>
        </p:grpSpPr>
        <p:sp>
          <p:nvSpPr>
            <p:cNvPr id="269" name="Shape 269"/>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0" name="Shape 270"/>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1" name="Shape 271"/>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2" name="Shape 272"/>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78" name="Group 278"/>
          <p:cNvGrpSpPr/>
          <p:nvPr/>
        </p:nvGrpSpPr>
        <p:grpSpPr>
          <a:xfrm>
            <a:off x="9025077" y="872434"/>
            <a:ext cx="400051" cy="264908"/>
            <a:chOff x="0" y="0"/>
            <a:chExt cx="400050" cy="264906"/>
          </a:xfrm>
        </p:grpSpPr>
        <p:sp>
          <p:nvSpPr>
            <p:cNvPr id="274" name="Shape 274"/>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5" name="Shape 275"/>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6" name="Shape 276"/>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77" name="Shape 277"/>
            <p:cNvSpPr/>
            <p:nvPr/>
          </p:nvSpPr>
          <p:spPr>
            <a:xfrm>
              <a:off x="156529" y="2006"/>
              <a:ext cx="238372"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279" name="Shape 279"/>
          <p:cNvSpPr/>
          <p:nvPr/>
        </p:nvSpPr>
        <p:spPr>
          <a:xfrm>
            <a:off x="10529888" y="6432790"/>
            <a:ext cx="939240"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just">
              <a:defRPr sz="800">
                <a:solidFill>
                  <a:srgbClr val="808080"/>
                </a:solidFill>
                <a:latin typeface="Microsoft YaHei"/>
                <a:ea typeface="Microsoft YaHei"/>
                <a:cs typeface="Microsoft YaHei"/>
                <a:sym typeface="Microsoft YaHei"/>
              </a:defRPr>
            </a:lvl1pPr>
          </a:lstStyle>
          <a:p>
            <a:pPr>
              <a:defRPr>
                <a:latin typeface="Arial"/>
                <a:ea typeface="Arial"/>
                <a:cs typeface="Arial"/>
                <a:sym typeface="Arial"/>
              </a:defRPr>
            </a:pPr>
            <a:r>
              <a:rPr>
                <a:latin typeface="Microsoft YaHei"/>
                <a:ea typeface="Microsoft YaHei"/>
                <a:cs typeface="Microsoft YaHei"/>
                <a:sym typeface="Microsoft YaHei"/>
              </a:rPr>
              <a:t>德才兼备、知行合一</a:t>
            </a:r>
          </a:p>
        </p:txBody>
      </p:sp>
      <p:sp>
        <p:nvSpPr>
          <p:cNvPr id="280" name="Shape 280"/>
          <p:cNvSpPr/>
          <p:nvPr/>
        </p:nvSpPr>
        <p:spPr>
          <a:xfrm>
            <a:off x="1621701" y="739001"/>
            <a:ext cx="3188424" cy="2493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370331">
              <a:lnSpc>
                <a:spcPct val="120000"/>
              </a:lnSpc>
              <a:defRPr sz="1458" b="1">
                <a:solidFill>
                  <a:schemeClr val="accent1"/>
                </a:solidFill>
              </a:defRPr>
            </a:lvl1pPr>
          </a:lstStyle>
          <a:p>
            <a:r>
              <a:t>编辑母版文本样式</a:t>
            </a:r>
          </a:p>
        </p:txBody>
      </p:sp>
      <p:grpSp>
        <p:nvGrpSpPr>
          <p:cNvPr id="285" name="Group 285"/>
          <p:cNvGrpSpPr/>
          <p:nvPr/>
        </p:nvGrpSpPr>
        <p:grpSpPr>
          <a:xfrm>
            <a:off x="10403027" y="872434"/>
            <a:ext cx="400051" cy="264908"/>
            <a:chOff x="0" y="0"/>
            <a:chExt cx="400050" cy="264906"/>
          </a:xfrm>
        </p:grpSpPr>
        <p:sp>
          <p:nvSpPr>
            <p:cNvPr id="281" name="Shape 281"/>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2" name="Shape 282"/>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3" name="Shape 283"/>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4" name="Shape 284"/>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grpSp>
        <p:nvGrpSpPr>
          <p:cNvPr id="290" name="Group 290"/>
          <p:cNvGrpSpPr/>
          <p:nvPr/>
        </p:nvGrpSpPr>
        <p:grpSpPr>
          <a:xfrm>
            <a:off x="10866577" y="872434"/>
            <a:ext cx="400051" cy="264908"/>
            <a:chOff x="0" y="0"/>
            <a:chExt cx="400050" cy="264906"/>
          </a:xfrm>
        </p:grpSpPr>
        <p:sp>
          <p:nvSpPr>
            <p:cNvPr id="286" name="Shape 286"/>
            <p:cNvSpPr/>
            <p:nvPr/>
          </p:nvSpPr>
          <p:spPr>
            <a:xfrm>
              <a:off x="126373" y="6020"/>
              <a:ext cx="264584" cy="227580"/>
            </a:xfrm>
            <a:custGeom>
              <a:avLst/>
              <a:gdLst/>
              <a:ahLst/>
              <a:cxnLst>
                <a:cxn ang="0">
                  <a:pos x="wd2" y="hd2"/>
                </a:cxn>
                <a:cxn ang="5400000">
                  <a:pos x="wd2" y="hd2"/>
                </a:cxn>
                <a:cxn ang="10800000">
                  <a:pos x="wd2" y="hd2"/>
                </a:cxn>
                <a:cxn ang="16200000">
                  <a:pos x="wd2" y="hd2"/>
                </a:cxn>
              </a:cxnLst>
              <a:rect l="0" t="0" r="r" b="b"/>
              <a:pathLst>
                <a:path w="21600" h="21600" extrusionOk="0">
                  <a:moveTo>
                    <a:pt x="577" y="11364"/>
                  </a:moveTo>
                  <a:lnTo>
                    <a:pt x="0" y="21600"/>
                  </a:lnTo>
                  <a:lnTo>
                    <a:pt x="21600" y="0"/>
                  </a:lnTo>
                  <a:lnTo>
                    <a:pt x="577" y="11364"/>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7" name="Shape 287"/>
            <p:cNvSpPr/>
            <p:nvPr/>
          </p:nvSpPr>
          <p:spPr>
            <a:xfrm>
              <a:off x="124367" y="5351"/>
              <a:ext cx="270936" cy="232330"/>
            </a:xfrm>
            <a:custGeom>
              <a:avLst/>
              <a:gdLst/>
              <a:ahLst/>
              <a:cxnLst>
                <a:cxn ang="0">
                  <a:pos x="wd2" y="hd2"/>
                </a:cxn>
                <a:cxn ang="5400000">
                  <a:pos x="wd2" y="hd2"/>
                </a:cxn>
                <a:cxn ang="10800000">
                  <a:pos x="wd2" y="hd2"/>
                </a:cxn>
                <a:cxn ang="16200000">
                  <a:pos x="wd2" y="hd2"/>
                </a:cxn>
              </a:cxnLst>
              <a:rect l="0" t="0" r="r" b="b"/>
              <a:pathLst>
                <a:path w="21600" h="21600" extrusionOk="0">
                  <a:moveTo>
                    <a:pt x="338" y="10512"/>
                  </a:moveTo>
                  <a:lnTo>
                    <a:pt x="0" y="21600"/>
                  </a:lnTo>
                  <a:lnTo>
                    <a:pt x="2612" y="12113"/>
                  </a:lnTo>
                  <a:lnTo>
                    <a:pt x="21600" y="0"/>
                  </a:lnTo>
                  <a:lnTo>
                    <a:pt x="14474" y="1859"/>
                  </a:lnTo>
                  <a:lnTo>
                    <a:pt x="338" y="10512"/>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8" name="Shape 288"/>
            <p:cNvSpPr/>
            <p:nvPr/>
          </p:nvSpPr>
          <p:spPr>
            <a:xfrm>
              <a:off x="0" y="0"/>
              <a:ext cx="400051" cy="125363"/>
            </a:xfrm>
            <a:custGeom>
              <a:avLst/>
              <a:gdLst/>
              <a:ahLst/>
              <a:cxnLst>
                <a:cxn ang="0">
                  <a:pos x="wd2" y="hd2"/>
                </a:cxn>
                <a:cxn ang="5400000">
                  <a:pos x="wd2" y="hd2"/>
                </a:cxn>
                <a:cxn ang="10800000">
                  <a:pos x="wd2" y="hd2"/>
                </a:cxn>
                <a:cxn ang="16200000">
                  <a:pos x="wd2" y="hd2"/>
                </a:cxn>
              </a:cxnLst>
              <a:rect l="0" t="0" r="r" b="b"/>
              <a:pathLst>
                <a:path w="21600" h="21600" extrusionOk="0">
                  <a:moveTo>
                    <a:pt x="0" y="12991"/>
                  </a:moveTo>
                  <a:lnTo>
                    <a:pt x="6723" y="21600"/>
                  </a:lnTo>
                  <a:lnTo>
                    <a:pt x="21600" y="0"/>
                  </a:lnTo>
                  <a:lnTo>
                    <a:pt x="0" y="12991"/>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sp>
          <p:nvSpPr>
            <p:cNvPr id="289" name="Shape 289"/>
            <p:cNvSpPr/>
            <p:nvPr/>
          </p:nvSpPr>
          <p:spPr>
            <a:xfrm>
              <a:off x="156529" y="2006"/>
              <a:ext cx="238373" cy="262901"/>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0"/>
                  </a:lnTo>
                  <a:lnTo>
                    <a:pt x="7562" y="21600"/>
                  </a:lnTo>
                  <a:lnTo>
                    <a:pt x="0" y="10747"/>
                  </a:lnTo>
                  <a:close/>
                </a:path>
              </a:pathLst>
            </a:custGeom>
            <a:solidFill>
              <a:srgbClr val="A7A7A7"/>
            </a:solidFill>
            <a:ln w="25400" cap="flat">
              <a:solidFill>
                <a:srgbClr val="000000">
                  <a:alpha val="0"/>
                </a:srgbClr>
              </a:solidFill>
              <a:prstDash val="solid"/>
              <a:miter lim="800000"/>
            </a:ln>
            <a:effectLst/>
          </p:spPr>
          <p:txBody>
            <a:bodyPr wrap="square" lIns="45719" tIns="45719" rIns="45719" bIns="45719" numCol="1" anchor="t">
              <a:noAutofit/>
            </a:bodyPr>
            <a:lstStyle/>
            <a:p>
              <a:pPr>
                <a:defRPr sz="1400"/>
              </a:pPr>
              <a:endParaRPr/>
            </a:p>
          </p:txBody>
        </p:sp>
      </p:grpSp>
      <p:sp>
        <p:nvSpPr>
          <p:cNvPr id="291" name="Shape 291"/>
          <p:cNvSpPr>
            <a:spLocks noGrp="1"/>
          </p:cNvSpPr>
          <p:nvPr>
            <p:ph type="sldNum" sz="quarter" idx="2"/>
          </p:nvPr>
        </p:nvSpPr>
        <p:spPr>
          <a:xfrm>
            <a:off x="11342127" y="6250638"/>
            <a:ext cx="127001" cy="127001"/>
          </a:xfrm>
          <a:prstGeom prst="rect">
            <a:avLst/>
          </a:prstGeom>
        </p:spPr>
        <p:txBody>
          <a:bodyPr lIns="0" tIns="0" rIns="0" bIns="0"/>
          <a:lstStyle>
            <a:lvl1pPr>
              <a:defRPr sz="800" b="1">
                <a:solidFill>
                  <a:schemeClr val="accent1"/>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298" name="Shape 298"/>
          <p:cNvSpPr>
            <a:spLocks noGrp="1"/>
          </p:cNvSpPr>
          <p:nvPr>
            <p:ph type="title"/>
          </p:nvPr>
        </p:nvSpPr>
        <p:spPr>
          <a:xfrm>
            <a:off x="1524000" y="1122362"/>
            <a:ext cx="9144000" cy="2387601"/>
          </a:xfrm>
          <a:prstGeom prst="rect">
            <a:avLst/>
          </a:prstGeom>
        </p:spPr>
        <p:txBody>
          <a:bodyPr lIns="45719" tIns="45719" rIns="45719" bIns="45719">
            <a:normAutofit/>
          </a:bodyPr>
          <a:lstStyle>
            <a:lvl1pPr algn="ctr" defTabSz="914400">
              <a:defRPr sz="6000" b="0">
                <a:latin typeface="Calibri"/>
                <a:ea typeface="Calibri"/>
                <a:cs typeface="Calibri"/>
                <a:sym typeface="Calibri"/>
              </a:defRPr>
            </a:lvl1pPr>
          </a:lstStyle>
          <a:p>
            <a:r>
              <a:t>标题文本</a:t>
            </a:r>
          </a:p>
        </p:txBody>
      </p:sp>
      <p:sp>
        <p:nvSpPr>
          <p:cNvPr id="299" name="Shape 299"/>
          <p:cNvSpPr>
            <a:spLocks noGrp="1"/>
          </p:cNvSpPr>
          <p:nvPr>
            <p:ph type="body" sz="quarter" idx="1"/>
          </p:nvPr>
        </p:nvSpPr>
        <p:spPr>
          <a:xfrm>
            <a:off x="1524000" y="3602037"/>
            <a:ext cx="9144000" cy="1655763"/>
          </a:xfrm>
          <a:prstGeom prst="rect">
            <a:avLst/>
          </a:prstGeom>
        </p:spPr>
        <p:txBody>
          <a:bodyPr/>
          <a:lstStyle>
            <a:lvl1pPr marL="0" indent="0" algn="ctr" defTabSz="914400">
              <a:lnSpc>
                <a:spcPct val="90000"/>
              </a:lnSpc>
              <a:spcBef>
                <a:spcPts val="1000"/>
              </a:spcBef>
              <a:buClrTx/>
              <a:buSzTx/>
              <a:buFontTx/>
              <a:buNone/>
              <a:defRPr sz="2400">
                <a:latin typeface="Calibri"/>
                <a:ea typeface="Calibri"/>
                <a:cs typeface="Calibri"/>
                <a:sym typeface="Calibri"/>
              </a:defRPr>
            </a:lvl1pPr>
            <a:lvl2pPr marL="0" indent="457200" algn="ctr" defTabSz="914400">
              <a:lnSpc>
                <a:spcPct val="90000"/>
              </a:lnSpc>
              <a:spcBef>
                <a:spcPts val="1000"/>
              </a:spcBef>
              <a:buClrTx/>
              <a:buSzTx/>
              <a:buFontTx/>
              <a:buNone/>
              <a:defRPr sz="2400">
                <a:latin typeface="Calibri"/>
                <a:ea typeface="Calibri"/>
                <a:cs typeface="Calibri"/>
                <a:sym typeface="Calibri"/>
              </a:defRPr>
            </a:lvl2pPr>
            <a:lvl3pPr marL="0" indent="914400" algn="ctr" defTabSz="914400">
              <a:lnSpc>
                <a:spcPct val="90000"/>
              </a:lnSpc>
              <a:spcBef>
                <a:spcPts val="1000"/>
              </a:spcBef>
              <a:buClrTx/>
              <a:buSzTx/>
              <a:buFontTx/>
              <a:buNone/>
              <a:defRPr sz="2400">
                <a:latin typeface="Calibri"/>
                <a:ea typeface="Calibri"/>
                <a:cs typeface="Calibri"/>
                <a:sym typeface="Calibri"/>
              </a:defRPr>
            </a:lvl3pPr>
            <a:lvl4pPr marL="0" indent="1371600" algn="ctr" defTabSz="914400">
              <a:lnSpc>
                <a:spcPct val="90000"/>
              </a:lnSpc>
              <a:spcBef>
                <a:spcPts val="1000"/>
              </a:spcBef>
              <a:buClrTx/>
              <a:buSzTx/>
              <a:buFontTx/>
              <a:buNone/>
              <a:defRPr sz="2400">
                <a:latin typeface="Calibri"/>
                <a:ea typeface="Calibri"/>
                <a:cs typeface="Calibri"/>
                <a:sym typeface="Calibri"/>
              </a:defRPr>
            </a:lvl4pPr>
            <a:lvl5pPr marL="0" indent="1828800" algn="ctr" defTabSz="914400">
              <a:lnSpc>
                <a:spcPct val="90000"/>
              </a:lnSpc>
              <a:spcBef>
                <a:spcPts val="1000"/>
              </a:spcBef>
              <a:buClrTx/>
              <a:buSzTx/>
              <a:buFontTx/>
              <a:buNone/>
              <a:defRPr sz="24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00" name="Shape 300"/>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307" name="Shape 307"/>
          <p:cNvSpPr>
            <a:spLocks noGrp="1"/>
          </p:cNvSpPr>
          <p:nvPr>
            <p:ph type="title"/>
          </p:nvPr>
        </p:nvSpPr>
        <p:spPr>
          <a:xfrm>
            <a:off x="838200" y="365125"/>
            <a:ext cx="10515600" cy="1325563"/>
          </a:xfrm>
          <a:prstGeom prst="rect">
            <a:avLst/>
          </a:prstGeom>
        </p:spPr>
        <p:txBody>
          <a:bodyPr lIns="45719" tIns="45719" rIns="45719" bIns="45719" anchor="ctr">
            <a:normAutofit/>
          </a:bodyPr>
          <a:lstStyle>
            <a:lvl1pPr defTabSz="914400">
              <a:defRPr sz="4400" b="0">
                <a:latin typeface="Calibri"/>
                <a:ea typeface="Calibri"/>
                <a:cs typeface="Calibri"/>
                <a:sym typeface="Calibri"/>
              </a:defRPr>
            </a:lvl1pPr>
          </a:lstStyle>
          <a:p>
            <a:r>
              <a:t>标题文本</a:t>
            </a:r>
          </a:p>
        </p:txBody>
      </p:sp>
      <p:sp>
        <p:nvSpPr>
          <p:cNvPr id="308" name="Shape 308"/>
          <p:cNvSpPr>
            <a:spLocks noGrp="1"/>
          </p:cNvSpPr>
          <p:nvPr>
            <p:ph type="body" idx="1"/>
          </p:nvPr>
        </p:nvSpPr>
        <p:spPr>
          <a:xfrm>
            <a:off x="838200" y="1825625"/>
            <a:ext cx="10515600" cy="4351338"/>
          </a:xfrm>
          <a:prstGeom prst="rect">
            <a:avLst/>
          </a:prstGeom>
        </p:spPr>
        <p:txBody>
          <a:bodyPr/>
          <a:lstStyle>
            <a:lvl1pPr marL="228600" indent="-228600" defTabSz="914400">
              <a:lnSpc>
                <a:spcPct val="90000"/>
              </a:lnSpc>
              <a:spcBef>
                <a:spcPts val="1000"/>
              </a:spcBef>
              <a:buClrTx/>
              <a:buSzPct val="100000"/>
              <a:buFont typeface="Arial"/>
              <a:buChar char="•"/>
              <a:defRPr sz="2800">
                <a:latin typeface="Calibri"/>
                <a:ea typeface="Calibri"/>
                <a:cs typeface="Calibri"/>
                <a:sym typeface="Calibri"/>
              </a:defRPr>
            </a:lvl1pPr>
            <a:lvl2pPr marL="723900" indent="-266700" defTabSz="914400">
              <a:lnSpc>
                <a:spcPct val="90000"/>
              </a:lnSpc>
              <a:spcBef>
                <a:spcPts val="1000"/>
              </a:spcBef>
              <a:buClrTx/>
              <a:buFont typeface="Arial"/>
              <a:defRPr sz="2800">
                <a:latin typeface="Calibri"/>
                <a:ea typeface="Calibri"/>
                <a:cs typeface="Calibri"/>
                <a:sym typeface="Calibri"/>
              </a:defRPr>
            </a:lvl2pPr>
            <a:lvl3pPr marL="1234439" indent="-320039" defTabSz="914400">
              <a:lnSpc>
                <a:spcPct val="90000"/>
              </a:lnSpc>
              <a:spcBef>
                <a:spcPts val="1000"/>
              </a:spcBef>
              <a:buClrTx/>
              <a:buFont typeface="Arial"/>
              <a:defRPr sz="2800">
                <a:latin typeface="Calibri"/>
                <a:ea typeface="Calibri"/>
                <a:cs typeface="Calibri"/>
                <a:sym typeface="Calibri"/>
              </a:defRPr>
            </a:lvl3pPr>
            <a:lvl4pPr marL="1727200" indent="-355600" defTabSz="914400">
              <a:lnSpc>
                <a:spcPct val="90000"/>
              </a:lnSpc>
              <a:spcBef>
                <a:spcPts val="1000"/>
              </a:spcBef>
              <a:buClrTx/>
              <a:buFont typeface="Arial"/>
              <a:defRPr sz="2800">
                <a:latin typeface="Calibri"/>
                <a:ea typeface="Calibri"/>
                <a:cs typeface="Calibri"/>
                <a:sym typeface="Calibri"/>
              </a:defRPr>
            </a:lvl4pPr>
            <a:lvl5pPr marL="2184400" indent="-355600" defTabSz="914400">
              <a:lnSpc>
                <a:spcPct val="90000"/>
              </a:lnSpc>
              <a:spcBef>
                <a:spcPts val="1000"/>
              </a:spcBef>
              <a:buClrTx/>
              <a:buFont typeface="Arial"/>
              <a:defRPr sz="28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09" name="Shape 309"/>
          <p:cNvSpPr>
            <a:spLocks noGrp="1"/>
          </p:cNvSpPr>
          <p:nvPr>
            <p:ph type="sldNum" sz="quarter" idx="2"/>
          </p:nvPr>
        </p:nvSpPr>
        <p:spPr>
          <a:xfrm>
            <a:off x="11095176" y="6404292"/>
            <a:ext cx="258624" cy="26924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0"/>
            <a:ext cx="10972800" cy="1417638"/>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nchor="b"/>
          <a:lstStyle/>
          <a:p>
            <a:r>
              <a:t>标题文本</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0" r:id="rId20"/>
    <p:sldLayoutId id="2147483671" r:id="rId21"/>
    <p:sldLayoutId id="2147483672" r:id="rId22"/>
  </p:sldLayoutIdLst>
  <p:transition spd="med"/>
  <p:hf hdr="0" ftr="0" dt="0"/>
  <p:txStyles>
    <p:titleStyle>
      <a:lvl1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1pPr>
      <a:lvl2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2pPr>
      <a:lvl3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3pPr>
      <a:lvl4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4pPr>
      <a:lvl5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5pPr>
      <a:lvl6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6pPr>
      <a:lvl7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7pPr>
      <a:lvl8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8pPr>
      <a:lvl9pPr marL="0" marR="0" indent="0" algn="l" defTabSz="685767" rtl="0" latinLnBrk="0">
        <a:lnSpc>
          <a:spcPct val="90000"/>
        </a:lnSpc>
        <a:spcBef>
          <a:spcPts val="0"/>
        </a:spcBef>
        <a:spcAft>
          <a:spcPts val="0"/>
        </a:spcAft>
        <a:buClrTx/>
        <a:buSzTx/>
        <a:buFontTx/>
        <a:buNone/>
        <a:tabLst/>
        <a:defRPr sz="2100" b="1" i="0" u="none" strike="noStrike" cap="none" spc="0" baseline="0">
          <a:ln>
            <a:noFill/>
          </a:ln>
          <a:solidFill>
            <a:srgbClr val="000000"/>
          </a:solidFill>
          <a:uFillTx/>
          <a:latin typeface="Arial"/>
          <a:ea typeface="Arial"/>
          <a:cs typeface="Arial"/>
          <a:sym typeface="Arial"/>
        </a:defRPr>
      </a:lvl9pPr>
    </p:titleStyle>
    <p:bodyStyle>
      <a:lvl1pPr marL="160730" marR="0" indent="-160730" algn="l" defTabSz="685767" rtl="0" latinLnBrk="0">
        <a:lnSpc>
          <a:spcPct val="120000"/>
        </a:lnSpc>
        <a:spcBef>
          <a:spcPts val="0"/>
        </a:spcBef>
        <a:spcAft>
          <a:spcPts val="0"/>
        </a:spcAft>
        <a:buClr>
          <a:srgbClr val="717171"/>
        </a:buClr>
        <a:buSzPct val="80000"/>
        <a:buFont typeface="Wingdings"/>
        <a:buChar char="●"/>
        <a:tabLst/>
        <a:defRPr sz="1400" b="0" i="0" u="none" strike="noStrike" cap="none" spc="0" baseline="0">
          <a:ln>
            <a:noFill/>
          </a:ln>
          <a:solidFill>
            <a:srgbClr val="000000"/>
          </a:solidFill>
          <a:uFillTx/>
          <a:latin typeface="Arial"/>
          <a:ea typeface="Arial"/>
          <a:cs typeface="Arial"/>
          <a:sym typeface="Arial"/>
        </a:defRPr>
      </a:lvl1pPr>
      <a:lvl2pPr marL="375930" marR="0" indent="-187519"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2pPr>
      <a:lvl3pPr marL="547458" marR="0" indent="-204566"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3pPr>
      <a:lvl4pPr marL="718823" marR="0" indent="-225023"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4pPr>
      <a:lvl5pPr marL="873302" marR="0" indent="-225023"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arxiv.org/abs/2008.06485" TargetMode="Externa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arxiv.org/abs/2007.1368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18" Type="http://schemas.openxmlformats.org/officeDocument/2006/relationships/image" Target="../media/image18.png"/><Relationship Id="rId26" Type="http://schemas.openxmlformats.org/officeDocument/2006/relationships/image" Target="../media/image26.jpeg"/><Relationship Id="rId3" Type="http://schemas.openxmlformats.org/officeDocument/2006/relationships/diagramData" Target="../diagrams/data1.xml"/><Relationship Id="rId21" Type="http://schemas.openxmlformats.org/officeDocument/2006/relationships/image" Target="../media/image21.png"/><Relationship Id="rId7" Type="http://schemas.microsoft.com/office/2007/relationships/diagramDrawing" Target="../diagrams/drawing1.xml"/><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diagramQuickStyle" Target="../diagrams/quickStyle1.xml"/><Relationship Id="rId15" Type="http://schemas.openxmlformats.org/officeDocument/2006/relationships/image" Target="../media/image15.jpe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9.tif"/><Relationship Id="rId14" Type="http://schemas.openxmlformats.org/officeDocument/2006/relationships/image" Target="../media/image14.jpeg"/><Relationship Id="rId22" Type="http://schemas.openxmlformats.org/officeDocument/2006/relationships/image" Target="../media/image22.png"/><Relationship Id="rId27" Type="http://schemas.openxmlformats.org/officeDocument/2006/relationships/image" Target="../media/image27.jp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tif"/><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customXml" Target="../ink/ink4.xml"/><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jpeg"/><Relationship Id="rId11" Type="http://schemas.openxmlformats.org/officeDocument/2006/relationships/customXml" Target="../ink/ink3.xml"/><Relationship Id="rId5" Type="http://schemas.openxmlformats.org/officeDocument/2006/relationships/image" Target="../media/image38.jpeg"/><Relationship Id="rId10" Type="http://schemas.openxmlformats.org/officeDocument/2006/relationships/customXml" Target="../ink/ink2.xml"/><Relationship Id="rId4" Type="http://schemas.openxmlformats.org/officeDocument/2006/relationships/image" Target="../media/image37.jpeg"/><Relationship Id="rId9" Type="http://schemas.openxmlformats.org/officeDocument/2006/relationships/image" Target="../media/image440.png"/><Relationship Id="rId14" Type="http://schemas.openxmlformats.org/officeDocument/2006/relationships/image" Target="../media/image450.png"/></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 name="Group 550"/>
          <p:cNvGrpSpPr/>
          <p:nvPr/>
        </p:nvGrpSpPr>
        <p:grpSpPr>
          <a:xfrm>
            <a:off x="0" y="1624034"/>
            <a:ext cx="12192000" cy="2976347"/>
            <a:chOff x="0" y="-1"/>
            <a:chExt cx="12192000" cy="2976345"/>
          </a:xfrm>
        </p:grpSpPr>
        <p:sp>
          <p:nvSpPr>
            <p:cNvPr id="548" name="Shape 548"/>
            <p:cNvSpPr/>
            <p:nvPr/>
          </p:nvSpPr>
          <p:spPr>
            <a:xfrm>
              <a:off x="0" y="-1"/>
              <a:ext cx="12192000" cy="2976345"/>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49" name="Shape 549"/>
            <p:cNvSpPr/>
            <p:nvPr/>
          </p:nvSpPr>
          <p:spPr>
            <a:xfrm>
              <a:off x="347898" y="813968"/>
              <a:ext cx="11183815" cy="13484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842" tIns="42842" rIns="42842" bIns="42842" numCol="1" anchor="ctr">
              <a:spAutoFit/>
            </a:bodyPr>
            <a:lstStyle>
              <a:lvl1pPr algn="ctr">
                <a:defRPr sz="4100" b="1">
                  <a:solidFill>
                    <a:srgbClr val="FFFFFF"/>
                  </a:solidFill>
                </a:defRPr>
              </a:lvl1pPr>
            </a:lstStyle>
            <a:p>
              <a:pPr algn="l"/>
              <a:r>
                <a:rPr lang="en-US" altLang="zh-CN" b="0" dirty="0">
                  <a:latin typeface="-apple-system"/>
                </a:rPr>
                <a:t>S</a:t>
              </a:r>
              <a:r>
                <a:rPr lang="en-US" altLang="zh-CN" b="0" i="0" dirty="0">
                  <a:effectLst/>
                  <a:latin typeface="-apple-system"/>
                </a:rPr>
                <a:t>olar axion and anomalous </a:t>
              </a:r>
              <a:r>
                <a:rPr lang="en-US" altLang="zh-CN" b="0" i="0" dirty="0" err="1">
                  <a:effectLst/>
                  <a:latin typeface="-apple-system"/>
                </a:rPr>
                <a:t>μ</a:t>
              </a:r>
              <a:r>
                <a:rPr lang="en-US" altLang="zh-CN" b="0" i="0" baseline="-25000" dirty="0" err="1">
                  <a:effectLst/>
                  <a:latin typeface="-apple-system"/>
                </a:rPr>
                <a:t>ν</a:t>
              </a:r>
              <a:r>
                <a:rPr lang="en-US" altLang="zh-CN" b="0" i="0" dirty="0">
                  <a:effectLst/>
                  <a:latin typeface="-apple-system"/>
                </a:rPr>
                <a:t> searches with the full </a:t>
              </a:r>
              <a:r>
                <a:rPr lang="en-US" altLang="zh-CN" b="0" i="0" dirty="0" err="1">
                  <a:effectLst/>
                  <a:latin typeface="-apple-system"/>
                </a:rPr>
                <a:t>PandaX</a:t>
              </a:r>
              <a:r>
                <a:rPr lang="en-US" altLang="zh-CN" b="0" i="0" dirty="0">
                  <a:effectLst/>
                  <a:latin typeface="-apple-system"/>
                </a:rPr>
                <a:t>-II exposure</a:t>
              </a:r>
            </a:p>
          </p:txBody>
        </p:sp>
      </p:grpSp>
      <p:sp>
        <p:nvSpPr>
          <p:cNvPr id="551" name="Shape 551"/>
          <p:cNvSpPr/>
          <p:nvPr/>
        </p:nvSpPr>
        <p:spPr>
          <a:xfrm flipV="1">
            <a:off x="5939806" y="4600378"/>
            <a:ext cx="312388" cy="187654"/>
          </a:xfrm>
          <a:prstGeom prst="triangle">
            <a:avLst/>
          </a:prstGeom>
          <a:solidFill>
            <a:schemeClr val="accent1"/>
          </a:solidFill>
          <a:ln w="12700">
            <a:miter lim="400000"/>
          </a:ln>
        </p:spPr>
        <p:txBody>
          <a:bodyPr lIns="45719" rIns="45719" anchor="ctr"/>
          <a:lstStyle/>
          <a:p>
            <a:pPr algn="ctr">
              <a:defRPr sz="1500">
                <a:solidFill>
                  <a:srgbClr val="FFFFFF"/>
                </a:solidFill>
              </a:defRPr>
            </a:pPr>
            <a:endParaRPr/>
          </a:p>
        </p:txBody>
      </p:sp>
      <p:sp>
        <p:nvSpPr>
          <p:cNvPr id="552" name="Shape 552"/>
          <p:cNvSpPr/>
          <p:nvPr/>
        </p:nvSpPr>
        <p:spPr>
          <a:xfrm>
            <a:off x="4665871" y="5005778"/>
            <a:ext cx="3469859" cy="41549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100">
                <a:solidFill>
                  <a:schemeClr val="accent1"/>
                </a:solidFill>
              </a:defRPr>
            </a:lvl1pPr>
          </a:lstStyle>
          <a:p>
            <a:r>
              <a:rPr dirty="0" err="1"/>
              <a:t>周小朋</a:t>
            </a:r>
            <a:r>
              <a:rPr dirty="0"/>
              <a:t>  (</a:t>
            </a:r>
            <a:r>
              <a:rPr lang="en-US" altLang="zh-CN" dirty="0" err="1"/>
              <a:t>Beihang</a:t>
            </a:r>
            <a:r>
              <a:rPr lang="en-US" altLang="zh-CN" dirty="0"/>
              <a:t> University</a:t>
            </a:r>
            <a:r>
              <a:rPr dirty="0"/>
              <a:t>)</a:t>
            </a:r>
          </a:p>
        </p:txBody>
      </p:sp>
      <p:grpSp>
        <p:nvGrpSpPr>
          <p:cNvPr id="559" name="Group 559"/>
          <p:cNvGrpSpPr/>
          <p:nvPr/>
        </p:nvGrpSpPr>
        <p:grpSpPr>
          <a:xfrm>
            <a:off x="4024488" y="5009502"/>
            <a:ext cx="442353" cy="442353"/>
            <a:chOff x="0" y="0"/>
            <a:chExt cx="442352" cy="442352"/>
          </a:xfrm>
        </p:grpSpPr>
        <p:sp>
          <p:nvSpPr>
            <p:cNvPr id="553" name="Shape 553"/>
            <p:cNvSpPr/>
            <p:nvPr/>
          </p:nvSpPr>
          <p:spPr>
            <a:xfrm>
              <a:off x="-1" y="-1"/>
              <a:ext cx="442354" cy="442354"/>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58" name="Group 558"/>
            <p:cNvGrpSpPr/>
            <p:nvPr/>
          </p:nvGrpSpPr>
          <p:grpSpPr>
            <a:xfrm>
              <a:off x="101095" y="92006"/>
              <a:ext cx="240162" cy="258340"/>
              <a:chOff x="0" y="0"/>
              <a:chExt cx="240160" cy="258339"/>
            </a:xfrm>
          </p:grpSpPr>
          <p:sp>
            <p:nvSpPr>
              <p:cNvPr id="554" name="Shape 554"/>
              <p:cNvSpPr/>
              <p:nvPr/>
            </p:nvSpPr>
            <p:spPr>
              <a:xfrm>
                <a:off x="78779" y="179164"/>
                <a:ext cx="23978" cy="2384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3664"/>
                      <a:pt x="1145" y="16445"/>
                      <a:pt x="3191" y="18491"/>
                    </a:cubicBezTo>
                    <a:cubicBezTo>
                      <a:pt x="5155" y="20455"/>
                      <a:pt x="8018" y="21600"/>
                      <a:pt x="10800" y="21600"/>
                    </a:cubicBezTo>
                    <a:cubicBezTo>
                      <a:pt x="13664" y="21600"/>
                      <a:pt x="16445" y="20455"/>
                      <a:pt x="18491" y="18491"/>
                    </a:cubicBezTo>
                    <a:cubicBezTo>
                      <a:pt x="20455" y="16445"/>
                      <a:pt x="21600" y="13664"/>
                      <a:pt x="21600" y="10800"/>
                    </a:cubicBezTo>
                    <a:cubicBezTo>
                      <a:pt x="21600" y="8018"/>
                      <a:pt x="20455" y="5155"/>
                      <a:pt x="18491" y="3191"/>
                    </a:cubicBezTo>
                    <a:cubicBezTo>
                      <a:pt x="16445" y="1145"/>
                      <a:pt x="13664" y="0"/>
                      <a:pt x="10800" y="0"/>
                    </a:cubicBezTo>
                    <a:cubicBezTo>
                      <a:pt x="8018" y="0"/>
                      <a:pt x="5155" y="1145"/>
                      <a:pt x="3191" y="3191"/>
                    </a:cubicBezTo>
                    <a:cubicBezTo>
                      <a:pt x="1145" y="5155"/>
                      <a:pt x="0" y="8018"/>
                      <a:pt x="0" y="10800"/>
                    </a:cubicBezTo>
                    <a:cubicBezTo>
                      <a:pt x="0" y="10800"/>
                      <a:pt x="0" y="10800"/>
                      <a:pt x="0" y="10800"/>
                    </a:cubicBezTo>
                    <a:moveTo>
                      <a:pt x="0" y="10800"/>
                    </a:moveTo>
                    <a:cubicBezTo>
                      <a:pt x="0" y="10800"/>
                      <a:pt x="0" y="10800"/>
                      <a:pt x="0" y="108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555" name="Shape 555"/>
              <p:cNvSpPr/>
              <p:nvPr/>
            </p:nvSpPr>
            <p:spPr>
              <a:xfrm>
                <a:off x="137403" y="179164"/>
                <a:ext cx="23978" cy="2384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3664"/>
                      <a:pt x="1145" y="16445"/>
                      <a:pt x="3191" y="18491"/>
                    </a:cubicBezTo>
                    <a:cubicBezTo>
                      <a:pt x="5155" y="20455"/>
                      <a:pt x="7936" y="21600"/>
                      <a:pt x="10800" y="21600"/>
                    </a:cubicBezTo>
                    <a:cubicBezTo>
                      <a:pt x="13664" y="21600"/>
                      <a:pt x="16445" y="20455"/>
                      <a:pt x="18409" y="18491"/>
                    </a:cubicBezTo>
                    <a:cubicBezTo>
                      <a:pt x="20455" y="16445"/>
                      <a:pt x="21600" y="13664"/>
                      <a:pt x="21600" y="10800"/>
                    </a:cubicBezTo>
                    <a:cubicBezTo>
                      <a:pt x="21600" y="8018"/>
                      <a:pt x="20455" y="5155"/>
                      <a:pt x="18409" y="3191"/>
                    </a:cubicBezTo>
                    <a:cubicBezTo>
                      <a:pt x="16445" y="1145"/>
                      <a:pt x="13664" y="0"/>
                      <a:pt x="10800" y="0"/>
                    </a:cubicBezTo>
                    <a:cubicBezTo>
                      <a:pt x="7936" y="0"/>
                      <a:pt x="5155" y="1145"/>
                      <a:pt x="3191" y="3191"/>
                    </a:cubicBezTo>
                    <a:cubicBezTo>
                      <a:pt x="1145" y="5155"/>
                      <a:pt x="0" y="8018"/>
                      <a:pt x="0" y="10800"/>
                    </a:cubicBezTo>
                    <a:cubicBezTo>
                      <a:pt x="0" y="10800"/>
                      <a:pt x="0" y="10800"/>
                      <a:pt x="0" y="10800"/>
                    </a:cubicBezTo>
                    <a:moveTo>
                      <a:pt x="0" y="10800"/>
                    </a:moveTo>
                    <a:cubicBezTo>
                      <a:pt x="0" y="10800"/>
                      <a:pt x="0" y="10800"/>
                      <a:pt x="0" y="108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556" name="Shape 556"/>
              <p:cNvSpPr/>
              <p:nvPr/>
            </p:nvSpPr>
            <p:spPr>
              <a:xfrm>
                <a:off x="0" y="-1"/>
                <a:ext cx="240161" cy="111979"/>
              </a:xfrm>
              <a:custGeom>
                <a:avLst/>
                <a:gdLst/>
                <a:ahLst/>
                <a:cxnLst>
                  <a:cxn ang="0">
                    <a:pos x="wd2" y="hd2"/>
                  </a:cxn>
                  <a:cxn ang="5400000">
                    <a:pos x="wd2" y="hd2"/>
                  </a:cxn>
                  <a:cxn ang="10800000">
                    <a:pos x="wd2" y="hd2"/>
                  </a:cxn>
                  <a:cxn ang="16200000">
                    <a:pos x="wd2" y="hd2"/>
                  </a:cxn>
                </a:cxnLst>
                <a:rect l="0" t="0" r="r" b="b"/>
                <a:pathLst>
                  <a:path w="21600" h="21600" extrusionOk="0">
                    <a:moveTo>
                      <a:pt x="21600" y="10468"/>
                    </a:moveTo>
                    <a:cubicBezTo>
                      <a:pt x="10796" y="0"/>
                      <a:pt x="10796" y="0"/>
                      <a:pt x="10796" y="0"/>
                    </a:cubicBezTo>
                    <a:cubicBezTo>
                      <a:pt x="0" y="10468"/>
                      <a:pt x="0" y="10468"/>
                      <a:pt x="0" y="10468"/>
                    </a:cubicBezTo>
                    <a:cubicBezTo>
                      <a:pt x="10796" y="20953"/>
                      <a:pt x="10796" y="20953"/>
                      <a:pt x="10796" y="20953"/>
                    </a:cubicBezTo>
                    <a:cubicBezTo>
                      <a:pt x="20344" y="11656"/>
                      <a:pt x="20344" y="11656"/>
                      <a:pt x="20344" y="11656"/>
                    </a:cubicBezTo>
                    <a:cubicBezTo>
                      <a:pt x="20304" y="16148"/>
                      <a:pt x="20026" y="21128"/>
                      <a:pt x="19863" y="21600"/>
                    </a:cubicBezTo>
                    <a:cubicBezTo>
                      <a:pt x="20540" y="21600"/>
                      <a:pt x="20540" y="21600"/>
                      <a:pt x="20540" y="21600"/>
                    </a:cubicBezTo>
                    <a:cubicBezTo>
                      <a:pt x="21225" y="21600"/>
                      <a:pt x="21225" y="21600"/>
                      <a:pt x="21225" y="21600"/>
                    </a:cubicBezTo>
                    <a:cubicBezTo>
                      <a:pt x="21054" y="21128"/>
                      <a:pt x="20768" y="15868"/>
                      <a:pt x="20736" y="11272"/>
                    </a:cubicBezTo>
                    <a:cubicBezTo>
                      <a:pt x="21600" y="10468"/>
                      <a:pt x="21600" y="10468"/>
                      <a:pt x="21600" y="10468"/>
                    </a:cubicBezTo>
                    <a:cubicBezTo>
                      <a:pt x="21600" y="10468"/>
                      <a:pt x="21600" y="10468"/>
                      <a:pt x="21600" y="10468"/>
                    </a:cubicBezTo>
                    <a:moveTo>
                      <a:pt x="21600" y="10468"/>
                    </a:moveTo>
                    <a:cubicBezTo>
                      <a:pt x="21600" y="10468"/>
                      <a:pt x="21600" y="10468"/>
                      <a:pt x="21600" y="10468"/>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557" name="Shape 557"/>
              <p:cNvSpPr/>
              <p:nvPr/>
            </p:nvSpPr>
            <p:spPr>
              <a:xfrm>
                <a:off x="17652" y="84707"/>
                <a:ext cx="204987" cy="173633"/>
              </a:xfrm>
              <a:custGeom>
                <a:avLst/>
                <a:gdLst/>
                <a:ahLst/>
                <a:cxnLst>
                  <a:cxn ang="0">
                    <a:pos x="wd2" y="hd2"/>
                  </a:cxn>
                  <a:cxn ang="5400000">
                    <a:pos x="wd2" y="hd2"/>
                  </a:cxn>
                  <a:cxn ang="10800000">
                    <a:pos x="wd2" y="hd2"/>
                  </a:cxn>
                  <a:cxn ang="16200000">
                    <a:pos x="wd2" y="hd2"/>
                  </a:cxn>
                </a:cxnLst>
                <a:rect l="0" t="0" r="r" b="b"/>
                <a:pathLst>
                  <a:path w="21600" h="21600" extrusionOk="0">
                    <a:moveTo>
                      <a:pt x="10795" y="4415"/>
                    </a:moveTo>
                    <a:cubicBezTo>
                      <a:pt x="2990" y="101"/>
                      <a:pt x="2990" y="101"/>
                      <a:pt x="2990" y="101"/>
                    </a:cubicBezTo>
                    <a:cubicBezTo>
                      <a:pt x="1146" y="2387"/>
                      <a:pt x="0" y="5473"/>
                      <a:pt x="0" y="8874"/>
                    </a:cubicBezTo>
                    <a:cubicBezTo>
                      <a:pt x="0" y="15890"/>
                      <a:pt x="4844" y="21600"/>
                      <a:pt x="10795" y="21600"/>
                    </a:cubicBezTo>
                    <a:cubicBezTo>
                      <a:pt x="16756" y="21600"/>
                      <a:pt x="21600" y="15890"/>
                      <a:pt x="21600" y="8874"/>
                    </a:cubicBezTo>
                    <a:cubicBezTo>
                      <a:pt x="21600" y="5428"/>
                      <a:pt x="20415" y="2297"/>
                      <a:pt x="18524" y="0"/>
                    </a:cubicBezTo>
                    <a:cubicBezTo>
                      <a:pt x="10795" y="4415"/>
                      <a:pt x="10795" y="4415"/>
                      <a:pt x="10795" y="4415"/>
                    </a:cubicBezTo>
                    <a:cubicBezTo>
                      <a:pt x="10795" y="4415"/>
                      <a:pt x="10795" y="4415"/>
                      <a:pt x="10795" y="4415"/>
                    </a:cubicBezTo>
                    <a:moveTo>
                      <a:pt x="19909" y="8807"/>
                    </a:moveTo>
                    <a:cubicBezTo>
                      <a:pt x="19909" y="8829"/>
                      <a:pt x="19909" y="8852"/>
                      <a:pt x="19909" y="8874"/>
                    </a:cubicBezTo>
                    <a:cubicBezTo>
                      <a:pt x="19909" y="14798"/>
                      <a:pt x="15820" y="19618"/>
                      <a:pt x="10795" y="19618"/>
                    </a:cubicBezTo>
                    <a:cubicBezTo>
                      <a:pt x="5885" y="19618"/>
                      <a:pt x="1863" y="15001"/>
                      <a:pt x="1691" y="9246"/>
                    </a:cubicBezTo>
                    <a:cubicBezTo>
                      <a:pt x="1729" y="9302"/>
                      <a:pt x="1767" y="9370"/>
                      <a:pt x="1806" y="9426"/>
                    </a:cubicBezTo>
                    <a:cubicBezTo>
                      <a:pt x="3420" y="11926"/>
                      <a:pt x="7385" y="11577"/>
                      <a:pt x="10652" y="8638"/>
                    </a:cubicBezTo>
                    <a:cubicBezTo>
                      <a:pt x="11110" y="8221"/>
                      <a:pt x="11531" y="7771"/>
                      <a:pt x="11913" y="7309"/>
                    </a:cubicBezTo>
                    <a:cubicBezTo>
                      <a:pt x="11865" y="9392"/>
                      <a:pt x="11559" y="10710"/>
                      <a:pt x="10451" y="11746"/>
                    </a:cubicBezTo>
                    <a:cubicBezTo>
                      <a:pt x="11951" y="10969"/>
                      <a:pt x="12830" y="9392"/>
                      <a:pt x="13356" y="7827"/>
                    </a:cubicBezTo>
                    <a:cubicBezTo>
                      <a:pt x="15534" y="10158"/>
                      <a:pt x="18314" y="10766"/>
                      <a:pt x="19680" y="9133"/>
                    </a:cubicBezTo>
                    <a:cubicBezTo>
                      <a:pt x="19766" y="9032"/>
                      <a:pt x="19842" y="8919"/>
                      <a:pt x="19909" y="8807"/>
                    </a:cubicBezTo>
                    <a:cubicBezTo>
                      <a:pt x="19909" y="8807"/>
                      <a:pt x="19909" y="8807"/>
                      <a:pt x="19909" y="8807"/>
                    </a:cubicBezTo>
                    <a:moveTo>
                      <a:pt x="19909" y="8807"/>
                    </a:moveTo>
                    <a:cubicBezTo>
                      <a:pt x="19909" y="8807"/>
                      <a:pt x="19909" y="8807"/>
                      <a:pt x="19909" y="8807"/>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sp>
        <p:nvSpPr>
          <p:cNvPr id="560" name="Shape 560"/>
          <p:cNvSpPr/>
          <p:nvPr/>
        </p:nvSpPr>
        <p:spPr>
          <a:xfrm>
            <a:off x="3973946" y="5534761"/>
            <a:ext cx="4244109" cy="73866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100">
                <a:solidFill>
                  <a:schemeClr val="accent1"/>
                </a:solidFill>
              </a:defRPr>
            </a:lvl1pPr>
          </a:lstStyle>
          <a:p>
            <a:r>
              <a:rPr dirty="0"/>
              <a:t>On behalf of </a:t>
            </a:r>
            <a:r>
              <a:rPr dirty="0" err="1"/>
              <a:t>PandaX</a:t>
            </a:r>
            <a:r>
              <a:rPr dirty="0"/>
              <a:t> Collaboration</a:t>
            </a:r>
            <a:endParaRPr lang="en-US" dirty="0"/>
          </a:p>
          <a:p>
            <a:endParaRPr dirty="0"/>
          </a:p>
        </p:txBody>
      </p:sp>
      <p:sp>
        <p:nvSpPr>
          <p:cNvPr id="561" name="Shape 561"/>
          <p:cNvSpPr/>
          <p:nvPr/>
        </p:nvSpPr>
        <p:spPr>
          <a:xfrm>
            <a:off x="6176790" y="6151705"/>
            <a:ext cx="92395" cy="41549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100">
                <a:solidFill>
                  <a:schemeClr val="accent1"/>
                </a:solidFill>
              </a:defRPr>
            </a:lvl1pPr>
          </a:lstStyle>
          <a:p>
            <a:endParaRPr dirty="0"/>
          </a:p>
        </p:txBody>
      </p:sp>
      <p:pic>
        <p:nvPicPr>
          <p:cNvPr id="562" name="pasted-image.pdf"/>
          <p:cNvPicPr>
            <a:picLocks noChangeAspect="1"/>
          </p:cNvPicPr>
          <p:nvPr/>
        </p:nvPicPr>
        <p:blipFill>
          <a:blip r:embed="rId3"/>
          <a:stretch>
            <a:fillRect/>
          </a:stretch>
        </p:blipFill>
        <p:spPr>
          <a:xfrm>
            <a:off x="441152" y="228350"/>
            <a:ext cx="3992321" cy="1197373"/>
          </a:xfrm>
          <a:prstGeom prst="rect">
            <a:avLst/>
          </a:prstGeom>
          <a:ln w="12700">
            <a:miter lim="400000"/>
          </a:ln>
        </p:spPr>
      </p:pic>
      <p:pic>
        <p:nvPicPr>
          <p:cNvPr id="19" name="pasted-image.tiff">
            <a:extLst>
              <a:ext uri="{FF2B5EF4-FFF2-40B4-BE49-F238E27FC236}">
                <a16:creationId xmlns:a16="http://schemas.microsoft.com/office/drawing/2014/main" id="{F1561034-E267-45C6-B683-714AD83F9913}"/>
              </a:ext>
            </a:extLst>
          </p:cNvPr>
          <p:cNvPicPr>
            <a:picLocks noChangeAspect="1"/>
          </p:cNvPicPr>
          <p:nvPr/>
        </p:nvPicPr>
        <p:blipFill>
          <a:blip r:embed="rId4"/>
          <a:srcRect t="38326" b="38326"/>
          <a:stretch>
            <a:fillRect/>
          </a:stretch>
        </p:blipFill>
        <p:spPr>
          <a:xfrm>
            <a:off x="6639726" y="434233"/>
            <a:ext cx="5402799" cy="960373"/>
          </a:xfrm>
          <a:prstGeom prst="rect">
            <a:avLst/>
          </a:prstGeom>
          <a:ln w="12700">
            <a:miter lim="400000"/>
          </a:ln>
        </p:spPr>
      </p:pic>
      <p:sp>
        <p:nvSpPr>
          <p:cNvPr id="18" name="Shape 560">
            <a:extLst>
              <a:ext uri="{FF2B5EF4-FFF2-40B4-BE49-F238E27FC236}">
                <a16:creationId xmlns:a16="http://schemas.microsoft.com/office/drawing/2014/main" id="{4AF1D6B8-BB5B-45B9-A991-5C1212287E8C}"/>
              </a:ext>
            </a:extLst>
          </p:cNvPr>
          <p:cNvSpPr/>
          <p:nvPr/>
        </p:nvSpPr>
        <p:spPr>
          <a:xfrm>
            <a:off x="3973946" y="6386236"/>
            <a:ext cx="4121146" cy="41549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2100">
                <a:solidFill>
                  <a:schemeClr val="accent1"/>
                </a:solidFill>
              </a:defRPr>
            </a:lvl1pPr>
          </a:lstStyle>
          <a:p>
            <a:r>
              <a:rPr lang="fr-FR" dirty="0"/>
              <a:t>September 26, 2020 CHEP</a:t>
            </a:r>
          </a:p>
        </p:txBody>
      </p:sp>
      <p:sp>
        <p:nvSpPr>
          <p:cNvPr id="21" name="文本框 20">
            <a:extLst>
              <a:ext uri="{FF2B5EF4-FFF2-40B4-BE49-F238E27FC236}">
                <a16:creationId xmlns:a16="http://schemas.microsoft.com/office/drawing/2014/main" id="{031754C8-DA12-4555-A0E0-C51D7E5194A8}"/>
              </a:ext>
            </a:extLst>
          </p:cNvPr>
          <p:cNvSpPr txBox="1"/>
          <p:nvPr/>
        </p:nvSpPr>
        <p:spPr>
          <a:xfrm>
            <a:off x="8002386" y="3984720"/>
            <a:ext cx="352932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chemeClr val="bg1"/>
                </a:solidFill>
                <a:hlinkClick r:id="rId5">
                  <a:extLst>
                    <a:ext uri="{A12FA001-AC4F-418D-AE19-62706E023703}">
                      <ahyp:hlinkClr xmlns:ahyp="http://schemas.microsoft.com/office/drawing/2018/hyperlinkcolor" val="tx"/>
                    </a:ext>
                  </a:extLst>
                </a:hlinkClick>
              </a:rPr>
              <a:t>arXiv:2008.06485 [hep-ex]</a:t>
            </a:r>
            <a:endParaRPr lang="zh-CN" altLang="en-US" dirty="0">
              <a:solidFill>
                <a:schemeClr val="bg1"/>
              </a:solidFill>
            </a:endParaRPr>
          </a:p>
        </p:txBody>
      </p:sp>
      <p:sp>
        <p:nvSpPr>
          <p:cNvPr id="2" name="灯片编号占位符 1">
            <a:extLst>
              <a:ext uri="{FF2B5EF4-FFF2-40B4-BE49-F238E27FC236}">
                <a16:creationId xmlns:a16="http://schemas.microsoft.com/office/drawing/2014/main" id="{092E8A48-EE38-45A7-895B-31A3E8D64A88}"/>
              </a:ext>
            </a:extLst>
          </p:cNvPr>
          <p:cNvSpPr>
            <a:spLocks noGrp="1"/>
          </p:cNvSpPr>
          <p:nvPr>
            <p:ph type="sldNum" sz="quarter" idx="2"/>
          </p:nvPr>
        </p:nvSpPr>
        <p:spPr/>
        <p:txBody>
          <a:bodyPr/>
          <a:lstStyle/>
          <a:p>
            <a:fld id="{86CB4B4D-7CA3-9044-876B-883B54F8677D}" type="slidenum">
              <a:rPr lang="en-US" altLang="zh-CN" smtClean="0"/>
              <a:t>1</a:t>
            </a:fld>
            <a:endParaRPr lang="zh-CN" alt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p:nvPr/>
        </p:nvSpPr>
        <p:spPr>
          <a:xfrm>
            <a:off x="2200045" y="198629"/>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sp>
        <p:nvSpPr>
          <p:cNvPr id="696" name="Shape 696"/>
          <p:cNvSpPr/>
          <p:nvPr/>
        </p:nvSpPr>
        <p:spPr>
          <a:xfrm>
            <a:off x="1621701" y="-144001"/>
            <a:ext cx="4233051" cy="11323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nSpc>
                <a:spcPct val="120000"/>
              </a:lnSpc>
              <a:defRPr sz="2400" b="1">
                <a:solidFill>
                  <a:schemeClr val="accent1"/>
                </a:solidFill>
              </a:defRPr>
            </a:lvl1pPr>
          </a:lstStyle>
          <a:p>
            <a:endParaRPr dirty="0"/>
          </a:p>
        </p:txBody>
      </p:sp>
      <p:sp>
        <p:nvSpPr>
          <p:cNvPr id="5" name="Shape 701">
            <a:extLst>
              <a:ext uri="{FF2B5EF4-FFF2-40B4-BE49-F238E27FC236}">
                <a16:creationId xmlns:a16="http://schemas.microsoft.com/office/drawing/2014/main" id="{26736321-48C3-45CC-A3DD-B25DCD1A2B02}"/>
              </a:ext>
            </a:extLst>
          </p:cNvPr>
          <p:cNvSpPr txBox="1">
            <a:spLocks/>
          </p:cNvSpPr>
          <p:nvPr/>
        </p:nvSpPr>
        <p:spPr>
          <a:xfrm>
            <a:off x="1621701" y="541261"/>
            <a:ext cx="6118042" cy="4470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dirty="0"/>
              <a:t>      Tritium</a:t>
            </a:r>
            <a:endParaRPr lang="en-US" dirty="0"/>
          </a:p>
        </p:txBody>
      </p:sp>
      <p:sp>
        <p:nvSpPr>
          <p:cNvPr id="6" name="Total exposure: 131.7 ton-day…">
            <a:extLst>
              <a:ext uri="{FF2B5EF4-FFF2-40B4-BE49-F238E27FC236}">
                <a16:creationId xmlns:a16="http://schemas.microsoft.com/office/drawing/2014/main" id="{3B58DC2C-3D83-4218-A630-7D5E472EC684}"/>
              </a:ext>
            </a:extLst>
          </p:cNvPr>
          <p:cNvSpPr txBox="1">
            <a:spLocks/>
          </p:cNvSpPr>
          <p:nvPr/>
        </p:nvSpPr>
        <p:spPr>
          <a:xfrm>
            <a:off x="297436" y="2091477"/>
            <a:ext cx="1117169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1600" dirty="0"/>
          </a:p>
        </p:txBody>
      </p:sp>
      <p:sp>
        <p:nvSpPr>
          <p:cNvPr id="10" name="Total exposure: 131.7 ton-day…">
            <a:extLst>
              <a:ext uri="{FF2B5EF4-FFF2-40B4-BE49-F238E27FC236}">
                <a16:creationId xmlns:a16="http://schemas.microsoft.com/office/drawing/2014/main" id="{F33C771E-CFDB-4E38-9AD4-7F054518E1B8}"/>
              </a:ext>
            </a:extLst>
          </p:cNvPr>
          <p:cNvSpPr txBox="1">
            <a:spLocks/>
          </p:cNvSpPr>
          <p:nvPr/>
        </p:nvSpPr>
        <p:spPr>
          <a:xfrm>
            <a:off x="232634" y="1257953"/>
            <a:ext cx="5199445" cy="54014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hangingPunct="1"/>
            <a:r>
              <a:rPr lang="en-US" altLang="zh-CN" sz="2400" dirty="0"/>
              <a:t>Degenerate significantly with axion signal </a:t>
            </a:r>
            <a:endParaRPr lang="en-US" sz="2400" dirty="0"/>
          </a:p>
          <a:p>
            <a:pPr lvl="1" hangingPunct="1"/>
            <a:endParaRPr lang="en-US" sz="2400" dirty="0">
              <a:solidFill>
                <a:schemeClr val="accent1">
                  <a:lumMod val="40000"/>
                  <a:lumOff val="60000"/>
                </a:schemeClr>
              </a:solidFill>
            </a:endParaRPr>
          </a:p>
          <a:p>
            <a:pPr lvl="1" hangingPunct="1"/>
            <a:r>
              <a:rPr lang="en-US" altLang="zh-CN" sz="2400" dirty="0">
                <a:solidFill>
                  <a:schemeClr val="accent1">
                    <a:lumMod val="40000"/>
                    <a:lumOff val="60000"/>
                  </a:schemeClr>
                </a:solidFill>
              </a:rPr>
              <a:t>Introduced by CH</a:t>
            </a:r>
            <a:r>
              <a:rPr lang="en-US" altLang="zh-CN" sz="2400" baseline="-25000" dirty="0">
                <a:solidFill>
                  <a:schemeClr val="accent1">
                    <a:lumMod val="40000"/>
                    <a:lumOff val="60000"/>
                  </a:schemeClr>
                </a:solidFill>
              </a:rPr>
              <a:t>3</a:t>
            </a:r>
            <a:r>
              <a:rPr lang="en-US" altLang="zh-CN" sz="2400" dirty="0">
                <a:solidFill>
                  <a:schemeClr val="accent1">
                    <a:lumMod val="40000"/>
                    <a:lumOff val="60000"/>
                  </a:schemeClr>
                </a:solidFill>
              </a:rPr>
              <a:t>T calibration</a:t>
            </a:r>
            <a:r>
              <a:rPr lang="en-US" altLang="zh-CN" sz="2400" dirty="0">
                <a:solidFill>
                  <a:schemeClr val="accent1">
                    <a:lumMod val="60000"/>
                    <a:lumOff val="40000"/>
                  </a:schemeClr>
                </a:solidFill>
              </a:rPr>
              <a:t> </a:t>
            </a:r>
          </a:p>
          <a:p>
            <a:pPr lvl="1" hangingPunct="1"/>
            <a:r>
              <a:rPr lang="en-CN" altLang="zh-CN" sz="2400" dirty="0"/>
              <a:t>Unbinned likelihood fit</a:t>
            </a:r>
            <a:r>
              <a:rPr lang="zh-CN" altLang="en-US" sz="2400" dirty="0"/>
              <a:t> </a:t>
            </a:r>
            <a:r>
              <a:rPr lang="en-US" altLang="zh-CN" sz="2400" dirty="0"/>
              <a:t>on Run 10, 11-1, 11-2 independently</a:t>
            </a:r>
            <a:r>
              <a:rPr lang="en-CN" altLang="zh-CN" sz="2400" dirty="0"/>
              <a:t> </a:t>
            </a:r>
            <a:endParaRPr lang="en-US" altLang="zh-CN" sz="2400" dirty="0"/>
          </a:p>
          <a:p>
            <a:pPr lvl="1" hangingPunct="1"/>
            <a:r>
              <a:rPr lang="en-CN" altLang="zh-CN" sz="2400" dirty="0"/>
              <a:t>Consistent with a constant rate</a:t>
            </a:r>
            <a:endParaRPr lang="en-US" altLang="zh-CN" sz="2400" dirty="0"/>
          </a:p>
          <a:p>
            <a:pPr marL="188411" lvl="1" indent="0" hangingPunct="1">
              <a:buNone/>
            </a:pPr>
            <a:r>
              <a:rPr lang="en-CN" altLang="zh-CN" sz="2400" dirty="0"/>
              <a:t>Total fitted </a:t>
            </a:r>
            <a:r>
              <a:rPr lang="en-CN" altLang="zh-CN" sz="2400" dirty="0">
                <a:solidFill>
                  <a:srgbClr val="FF0000"/>
                </a:solidFill>
              </a:rPr>
              <a:t>0.0</a:t>
            </a:r>
            <a:r>
              <a:rPr lang="en-US" altLang="zh-CN" sz="2400" dirty="0">
                <a:solidFill>
                  <a:srgbClr val="FF0000"/>
                </a:solidFill>
              </a:rPr>
              <a:t>37</a:t>
            </a:r>
            <a:r>
              <a:rPr lang="en-CN" altLang="zh-CN" sz="2400" dirty="0">
                <a:solidFill>
                  <a:srgbClr val="FF0000"/>
                </a:solidFill>
              </a:rPr>
              <a:t>±0.0</a:t>
            </a:r>
            <a:r>
              <a:rPr lang="en-US" altLang="zh-CN" sz="2400" dirty="0">
                <a:solidFill>
                  <a:srgbClr val="FF0000"/>
                </a:solidFill>
              </a:rPr>
              <a:t>13</a:t>
            </a:r>
            <a:r>
              <a:rPr lang="en-CN" altLang="zh-CN" sz="2400" dirty="0">
                <a:solidFill>
                  <a:srgbClr val="FF0000"/>
                </a:solidFill>
              </a:rPr>
              <a:t> </a:t>
            </a:r>
            <a:r>
              <a:rPr lang="en-CN" altLang="zh-CN" sz="2400" dirty="0">
                <a:latin typeface="Symbol" pitchFamily="2" charset="2"/>
              </a:rPr>
              <a:t>m</a:t>
            </a:r>
            <a:r>
              <a:rPr lang="en-CN" altLang="zh-CN" sz="2400" dirty="0"/>
              <a:t>Bq/kg</a:t>
            </a:r>
            <a:endParaRPr lang="en-US" altLang="zh-CN" sz="2400" dirty="0"/>
          </a:p>
          <a:p>
            <a:pPr marL="188411" lvl="1" indent="0" hangingPunct="1">
              <a:buNone/>
            </a:pPr>
            <a:endParaRPr lang="en-US" altLang="zh-CN" sz="2400" dirty="0"/>
          </a:p>
          <a:p>
            <a:pPr marL="188411" lvl="1" indent="0" hangingPunct="1">
              <a:buNone/>
            </a:pPr>
            <a:r>
              <a:rPr lang="en-US" altLang="zh-CN" sz="2400" dirty="0">
                <a:solidFill>
                  <a:srgbClr val="FF0000"/>
                </a:solidFill>
              </a:rPr>
              <a:t>floating in the fit</a:t>
            </a:r>
            <a:endParaRPr lang="en-CN" altLang="zh-CN" sz="2400" dirty="0">
              <a:solidFill>
                <a:srgbClr val="FF0000"/>
              </a:solidFill>
            </a:endParaRPr>
          </a:p>
          <a:p>
            <a:pPr lvl="1" hangingPunct="1"/>
            <a:endParaRPr lang="en-CN" altLang="zh-CN" sz="2400" dirty="0"/>
          </a:p>
        </p:txBody>
      </p:sp>
      <p:sp>
        <p:nvSpPr>
          <p:cNvPr id="3" name="文本占位符 2">
            <a:extLst>
              <a:ext uri="{FF2B5EF4-FFF2-40B4-BE49-F238E27FC236}">
                <a16:creationId xmlns:a16="http://schemas.microsoft.com/office/drawing/2014/main" id="{FFE841DE-AD67-4835-AD56-874697E0E2EA}"/>
              </a:ext>
            </a:extLst>
          </p:cNvPr>
          <p:cNvSpPr>
            <a:spLocks noGrp="1"/>
          </p:cNvSpPr>
          <p:nvPr>
            <p:ph type="body" sz="quarter" idx="1"/>
          </p:nvPr>
        </p:nvSpPr>
        <p:spPr/>
        <p:txBody>
          <a:bodyPr>
            <a:normAutofit fontScale="85000" lnSpcReduction="10000"/>
          </a:bodyPr>
          <a:lstStyle/>
          <a:p>
            <a:endParaRPr lang="zh-CN" altLang="en-US"/>
          </a:p>
        </p:txBody>
      </p:sp>
      <p:pic>
        <p:nvPicPr>
          <p:cNvPr id="8" name="图片 7">
            <a:extLst>
              <a:ext uri="{FF2B5EF4-FFF2-40B4-BE49-F238E27FC236}">
                <a16:creationId xmlns:a16="http://schemas.microsoft.com/office/drawing/2014/main" id="{464FAA9C-3774-474E-ACF0-CDC6771F28BB}"/>
              </a:ext>
            </a:extLst>
          </p:cNvPr>
          <p:cNvPicPr>
            <a:picLocks noChangeAspect="1"/>
          </p:cNvPicPr>
          <p:nvPr/>
        </p:nvPicPr>
        <p:blipFill>
          <a:blip r:embed="rId3"/>
          <a:stretch>
            <a:fillRect/>
          </a:stretch>
        </p:blipFill>
        <p:spPr>
          <a:xfrm>
            <a:off x="6212641" y="1104706"/>
            <a:ext cx="4940307" cy="4041083"/>
          </a:xfrm>
          <a:prstGeom prst="rect">
            <a:avLst/>
          </a:prstGeom>
        </p:spPr>
      </p:pic>
      <p:graphicFrame>
        <p:nvGraphicFramePr>
          <p:cNvPr id="12" name="Table 3">
            <a:extLst>
              <a:ext uri="{FF2B5EF4-FFF2-40B4-BE49-F238E27FC236}">
                <a16:creationId xmlns:a16="http://schemas.microsoft.com/office/drawing/2014/main" id="{25EF59C2-6A45-450F-957F-F9AB5F8DD540}"/>
              </a:ext>
            </a:extLst>
          </p:cNvPr>
          <p:cNvGraphicFramePr>
            <a:graphicFrameLocks noGrp="1"/>
          </p:cNvGraphicFramePr>
          <p:nvPr>
            <p:extLst>
              <p:ext uri="{D42A27DB-BD31-4B8C-83A1-F6EECF244321}">
                <p14:modId xmlns:p14="http://schemas.microsoft.com/office/powerpoint/2010/main" val="2586751164"/>
              </p:ext>
            </p:extLst>
          </p:nvPr>
        </p:nvGraphicFramePr>
        <p:xfrm>
          <a:off x="6616242" y="4979216"/>
          <a:ext cx="4536706" cy="1680156"/>
        </p:xfrm>
        <a:graphic>
          <a:graphicData uri="http://schemas.openxmlformats.org/drawingml/2006/table">
            <a:tbl>
              <a:tblPr firstRow="1" bandRow="1">
                <a:tableStyleId>{6E25E649-3F16-4E02-A733-19D2CDBF48F0}</a:tableStyleId>
              </a:tblPr>
              <a:tblGrid>
                <a:gridCol w="1177767">
                  <a:extLst>
                    <a:ext uri="{9D8B030D-6E8A-4147-A177-3AD203B41FA5}">
                      <a16:colId xmlns:a16="http://schemas.microsoft.com/office/drawing/2014/main" val="4012472794"/>
                    </a:ext>
                  </a:extLst>
                </a:gridCol>
                <a:gridCol w="3358939">
                  <a:extLst>
                    <a:ext uri="{9D8B030D-6E8A-4147-A177-3AD203B41FA5}">
                      <a16:colId xmlns:a16="http://schemas.microsoft.com/office/drawing/2014/main" val="3080121393"/>
                    </a:ext>
                  </a:extLst>
                </a:gridCol>
              </a:tblGrid>
              <a:tr h="420039">
                <a:tc>
                  <a:txBody>
                    <a:bodyPr/>
                    <a:lstStyle/>
                    <a:p>
                      <a:pPr algn="ctr"/>
                      <a:r>
                        <a:rPr lang="en-CN" sz="2000" dirty="0"/>
                        <a:t>Run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CN" sz="2000" dirty="0"/>
                        <a:t>Tritium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577055818"/>
                  </a:ext>
                </a:extLst>
              </a:tr>
              <a:tr h="420039">
                <a:tc>
                  <a:txBody>
                    <a:bodyPr/>
                    <a:lstStyle/>
                    <a:p>
                      <a:pPr algn="ctr"/>
                      <a:r>
                        <a:rPr lang="en-CN" sz="20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N" sz="2000" dirty="0"/>
                        <a:t>0.0</a:t>
                      </a:r>
                      <a:r>
                        <a:rPr lang="en-US" sz="2000" dirty="0"/>
                        <a:t>40</a:t>
                      </a:r>
                      <a:r>
                        <a:rPr lang="en-CN" sz="2000" dirty="0"/>
                        <a:t>±0.0</a:t>
                      </a:r>
                      <a:r>
                        <a:rPr lang="en-US" sz="2000" dirty="0"/>
                        <a:t>12</a:t>
                      </a:r>
                      <a:r>
                        <a:rPr lang="en-CN" sz="2000" dirty="0"/>
                        <a:t> </a:t>
                      </a:r>
                      <a:r>
                        <a:rPr lang="en-CN" sz="2000" dirty="0">
                          <a:latin typeface="Symbol" pitchFamily="2" charset="2"/>
                        </a:rPr>
                        <a:t>m</a:t>
                      </a:r>
                      <a:r>
                        <a:rPr lang="en-CN" sz="2000" dirty="0"/>
                        <a:t>Bq/kg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312307"/>
                  </a:ext>
                </a:extLst>
              </a:tr>
              <a:tr h="420039">
                <a:tc>
                  <a:txBody>
                    <a:bodyPr/>
                    <a:lstStyle/>
                    <a:p>
                      <a:pPr algn="ctr"/>
                      <a:r>
                        <a:rPr lang="en-CN" sz="2000" dirty="0"/>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N" sz="2000" dirty="0"/>
                        <a:t>0.0</a:t>
                      </a:r>
                      <a:r>
                        <a:rPr lang="en-US" sz="2000" dirty="0"/>
                        <a:t>43</a:t>
                      </a:r>
                      <a:r>
                        <a:rPr lang="en-CN" sz="2000" dirty="0"/>
                        <a:t>±0.01</a:t>
                      </a:r>
                      <a:r>
                        <a:rPr lang="en-US" sz="2000" dirty="0"/>
                        <a:t>3</a:t>
                      </a:r>
                      <a:r>
                        <a:rPr lang="en-CN" sz="2000" dirty="0"/>
                        <a:t> </a:t>
                      </a:r>
                      <a:r>
                        <a:rPr lang="en-CN" sz="2000" dirty="0">
                          <a:latin typeface="Symbol" pitchFamily="2" charset="2"/>
                        </a:rPr>
                        <a:t>m</a:t>
                      </a:r>
                      <a:r>
                        <a:rPr lang="en-CN" sz="2000" dirty="0"/>
                        <a:t>Bq/kg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943635"/>
                  </a:ext>
                </a:extLst>
              </a:tr>
              <a:tr h="420039">
                <a:tc>
                  <a:txBody>
                    <a:bodyPr/>
                    <a:lstStyle/>
                    <a:p>
                      <a:pPr algn="ctr"/>
                      <a:r>
                        <a:rPr lang="en-CN" sz="2000" dirty="0"/>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en-CN" sz="2000" dirty="0"/>
                        <a:t>0.0</a:t>
                      </a:r>
                      <a:r>
                        <a:rPr lang="en-US" sz="2000" dirty="0"/>
                        <a:t>32</a:t>
                      </a:r>
                      <a:r>
                        <a:rPr lang="en-CN" sz="2000" dirty="0"/>
                        <a:t>±0.0</a:t>
                      </a:r>
                      <a:r>
                        <a:rPr lang="en-US" sz="2000" dirty="0"/>
                        <a:t>18</a:t>
                      </a:r>
                      <a:r>
                        <a:rPr lang="en-CN" sz="2000" dirty="0"/>
                        <a:t> </a:t>
                      </a:r>
                      <a:r>
                        <a:rPr lang="en-CN" sz="2000" dirty="0">
                          <a:latin typeface="Symbol" pitchFamily="2" charset="2"/>
                        </a:rPr>
                        <a:t>m</a:t>
                      </a:r>
                      <a:r>
                        <a:rPr lang="en-CN" sz="2000" dirty="0"/>
                        <a:t>Bq/kg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412841"/>
                  </a:ext>
                </a:extLst>
              </a:tr>
            </a:tbl>
          </a:graphicData>
        </a:graphic>
      </p:graphicFrame>
      <p:sp>
        <p:nvSpPr>
          <p:cNvPr id="13" name="灯片编号占位符 12">
            <a:extLst>
              <a:ext uri="{FF2B5EF4-FFF2-40B4-BE49-F238E27FC236}">
                <a16:creationId xmlns:a16="http://schemas.microsoft.com/office/drawing/2014/main" id="{370878B0-4A72-4E16-AF7B-5B1AE310B094}"/>
              </a:ext>
            </a:extLst>
          </p:cNvPr>
          <p:cNvSpPr>
            <a:spLocks noGrp="1"/>
          </p:cNvSpPr>
          <p:nvPr>
            <p:ph type="sldNum" sz="quarter" idx="2"/>
          </p:nvPr>
        </p:nvSpPr>
        <p:spPr/>
        <p:txBody>
          <a:bodyPr/>
          <a:lstStyle/>
          <a:p>
            <a:fld id="{86CB4B4D-7CA3-9044-876B-883B54F8677D}" type="slidenum">
              <a:rPr lang="en-US" altLang="zh-CN" smtClean="0"/>
              <a:t>10</a:t>
            </a:fld>
            <a:endParaRPr lang="zh-CN" altLang="en-US"/>
          </a:p>
        </p:txBody>
      </p:sp>
    </p:spTree>
    <p:extLst>
      <p:ext uri="{BB962C8B-B14F-4D97-AF65-F5344CB8AC3E}">
        <p14:creationId xmlns:p14="http://schemas.microsoft.com/office/powerpoint/2010/main" val="344237959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540AF3BA-456D-4536-B223-8CCAD028ABCF}"/>
              </a:ext>
            </a:extLst>
          </p:cNvPr>
          <p:cNvPicPr>
            <a:picLocks noChangeAspect="1"/>
          </p:cNvPicPr>
          <p:nvPr/>
        </p:nvPicPr>
        <p:blipFill>
          <a:blip r:embed="rId3"/>
          <a:stretch>
            <a:fillRect/>
          </a:stretch>
        </p:blipFill>
        <p:spPr>
          <a:xfrm>
            <a:off x="5155388" y="1377488"/>
            <a:ext cx="7138491" cy="3442162"/>
          </a:xfrm>
          <a:prstGeom prst="rect">
            <a:avLst/>
          </a:prstGeom>
        </p:spPr>
      </p:pic>
      <p:sp>
        <p:nvSpPr>
          <p:cNvPr id="688" name="Shape 688"/>
          <p:cNvSpPr/>
          <p:nvPr/>
        </p:nvSpPr>
        <p:spPr>
          <a:xfrm>
            <a:off x="2200045" y="198629"/>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sp>
        <p:nvSpPr>
          <p:cNvPr id="696" name="Shape 696"/>
          <p:cNvSpPr/>
          <p:nvPr/>
        </p:nvSpPr>
        <p:spPr>
          <a:xfrm>
            <a:off x="1621701" y="-144001"/>
            <a:ext cx="4233051" cy="11323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nSpc>
                <a:spcPct val="120000"/>
              </a:lnSpc>
              <a:defRPr sz="2400" b="1">
                <a:solidFill>
                  <a:schemeClr val="accent1"/>
                </a:solidFill>
              </a:defRPr>
            </a:lvl1pPr>
          </a:lstStyle>
          <a:p>
            <a:endParaRPr dirty="0"/>
          </a:p>
        </p:txBody>
      </p:sp>
      <p:sp>
        <p:nvSpPr>
          <p:cNvPr id="5" name="Shape 701">
            <a:extLst>
              <a:ext uri="{FF2B5EF4-FFF2-40B4-BE49-F238E27FC236}">
                <a16:creationId xmlns:a16="http://schemas.microsoft.com/office/drawing/2014/main" id="{26736321-48C3-45CC-A3DD-B25DCD1A2B02}"/>
              </a:ext>
            </a:extLst>
          </p:cNvPr>
          <p:cNvSpPr txBox="1">
            <a:spLocks/>
          </p:cNvSpPr>
          <p:nvPr/>
        </p:nvSpPr>
        <p:spPr>
          <a:xfrm>
            <a:off x="1621701" y="541261"/>
            <a:ext cx="6118042" cy="4470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dirty="0"/>
              <a:t>      Tritium</a:t>
            </a:r>
            <a:endParaRPr lang="en-US" dirty="0"/>
          </a:p>
        </p:txBody>
      </p:sp>
      <p:sp>
        <p:nvSpPr>
          <p:cNvPr id="6" name="Total exposure: 131.7 ton-day…">
            <a:extLst>
              <a:ext uri="{FF2B5EF4-FFF2-40B4-BE49-F238E27FC236}">
                <a16:creationId xmlns:a16="http://schemas.microsoft.com/office/drawing/2014/main" id="{3B58DC2C-3D83-4218-A630-7D5E472EC684}"/>
              </a:ext>
            </a:extLst>
          </p:cNvPr>
          <p:cNvSpPr txBox="1">
            <a:spLocks/>
          </p:cNvSpPr>
          <p:nvPr/>
        </p:nvSpPr>
        <p:spPr>
          <a:xfrm>
            <a:off x="297436" y="2091477"/>
            <a:ext cx="1117169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1600" dirty="0"/>
          </a:p>
        </p:txBody>
      </p:sp>
      <p:sp>
        <p:nvSpPr>
          <p:cNvPr id="10" name="Total exposure: 131.7 ton-day…">
            <a:extLst>
              <a:ext uri="{FF2B5EF4-FFF2-40B4-BE49-F238E27FC236}">
                <a16:creationId xmlns:a16="http://schemas.microsoft.com/office/drawing/2014/main" id="{F33C771E-CFDB-4E38-9AD4-7F054518E1B8}"/>
              </a:ext>
            </a:extLst>
          </p:cNvPr>
          <p:cNvSpPr txBox="1">
            <a:spLocks/>
          </p:cNvSpPr>
          <p:nvPr/>
        </p:nvSpPr>
        <p:spPr>
          <a:xfrm>
            <a:off x="232634" y="1257953"/>
            <a:ext cx="5199445" cy="54014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hangingPunct="1"/>
            <a:r>
              <a:rPr lang="en-US" altLang="zh-CN" sz="2400" dirty="0"/>
              <a:t>Degenerate significantly with axion </a:t>
            </a:r>
            <a:endParaRPr lang="en-US" sz="2400" dirty="0"/>
          </a:p>
          <a:p>
            <a:pPr lvl="1" hangingPunct="1"/>
            <a:r>
              <a:rPr lang="en-US" altLang="zh-CN" sz="2400" dirty="0">
                <a:solidFill>
                  <a:schemeClr val="accent1">
                    <a:lumMod val="40000"/>
                    <a:lumOff val="60000"/>
                  </a:schemeClr>
                </a:solidFill>
              </a:rPr>
              <a:t>The shape of tritium well understood (small shape systematic error)</a:t>
            </a:r>
          </a:p>
          <a:p>
            <a:pPr lvl="1" hangingPunct="1"/>
            <a:endParaRPr lang="en-US" altLang="zh-CN" sz="2400" dirty="0"/>
          </a:p>
          <a:p>
            <a:pPr lvl="1" hangingPunct="1"/>
            <a:endParaRPr lang="en-US" altLang="zh-CN" sz="2400" dirty="0"/>
          </a:p>
          <a:p>
            <a:pPr lvl="1" hangingPunct="1"/>
            <a:endParaRPr lang="en-US" altLang="zh-CN" sz="2400" dirty="0"/>
          </a:p>
          <a:p>
            <a:pPr lvl="1" hangingPunct="1"/>
            <a:endParaRPr lang="en-US" altLang="zh-CN" sz="2400" dirty="0"/>
          </a:p>
          <a:p>
            <a:pPr marL="188411" lvl="1" indent="0" hangingPunct="1">
              <a:buNone/>
            </a:pPr>
            <a:r>
              <a:rPr lang="en-US" altLang="zh-CN" sz="2400" dirty="0">
                <a:solidFill>
                  <a:srgbClr val="FF0000"/>
                </a:solidFill>
              </a:rPr>
              <a:t>floating in the fit</a:t>
            </a:r>
            <a:endParaRPr lang="en-CN" altLang="zh-CN" sz="2400" dirty="0">
              <a:solidFill>
                <a:srgbClr val="FF0000"/>
              </a:solidFill>
            </a:endParaRPr>
          </a:p>
          <a:p>
            <a:pPr lvl="1" hangingPunct="1"/>
            <a:endParaRPr lang="en-CN" altLang="zh-CN" sz="2400" dirty="0"/>
          </a:p>
        </p:txBody>
      </p:sp>
      <p:sp>
        <p:nvSpPr>
          <p:cNvPr id="3" name="文本占位符 2">
            <a:extLst>
              <a:ext uri="{FF2B5EF4-FFF2-40B4-BE49-F238E27FC236}">
                <a16:creationId xmlns:a16="http://schemas.microsoft.com/office/drawing/2014/main" id="{FFE841DE-AD67-4835-AD56-874697E0E2EA}"/>
              </a:ext>
            </a:extLst>
          </p:cNvPr>
          <p:cNvSpPr>
            <a:spLocks noGrp="1"/>
          </p:cNvSpPr>
          <p:nvPr>
            <p:ph type="body" sz="quarter" idx="1"/>
          </p:nvPr>
        </p:nvSpPr>
        <p:spPr/>
        <p:txBody>
          <a:bodyPr>
            <a:normAutofit fontScale="85000" lnSpcReduction="10000"/>
          </a:bodyPr>
          <a:lstStyle/>
          <a:p>
            <a:endParaRPr lang="zh-CN" altLang="en-US"/>
          </a:p>
        </p:txBody>
      </p:sp>
      <p:sp>
        <p:nvSpPr>
          <p:cNvPr id="11" name="文本框 10">
            <a:extLst>
              <a:ext uri="{FF2B5EF4-FFF2-40B4-BE49-F238E27FC236}">
                <a16:creationId xmlns:a16="http://schemas.microsoft.com/office/drawing/2014/main" id="{28FD5696-494C-4616-8E3B-AA79A7944ABD}"/>
              </a:ext>
            </a:extLst>
          </p:cNvPr>
          <p:cNvSpPr txBox="1"/>
          <p:nvPr/>
        </p:nvSpPr>
        <p:spPr>
          <a:xfrm>
            <a:off x="6759923" y="4898477"/>
            <a:ext cx="445249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Reconstruction considering BLS correction</a:t>
            </a:r>
          </a:p>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Fitting good </a:t>
            </a:r>
            <a:r>
              <a:rPr kumimoji="0" lang="zh-CN" altLang="en-US" sz="1800" b="0"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0" i="0" u="none" strike="noStrike" cap="none" spc="0" normalizeH="0" baseline="0" dirty="0">
                <a:ln>
                  <a:noFill/>
                </a:ln>
                <a:solidFill>
                  <a:srgbClr val="000000"/>
                </a:solidFill>
                <a:effectLst/>
                <a:uFillTx/>
                <a:latin typeface="Arial"/>
                <a:ea typeface="Arial"/>
                <a:cs typeface="Arial"/>
                <a:sym typeface="Arial"/>
              </a:rPr>
              <a:t> </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灯片编号占位符 11">
            <a:extLst>
              <a:ext uri="{FF2B5EF4-FFF2-40B4-BE49-F238E27FC236}">
                <a16:creationId xmlns:a16="http://schemas.microsoft.com/office/drawing/2014/main" id="{391EA905-F014-4BF1-A39E-31B6AF72A0E6}"/>
              </a:ext>
            </a:extLst>
          </p:cNvPr>
          <p:cNvSpPr>
            <a:spLocks noGrp="1"/>
          </p:cNvSpPr>
          <p:nvPr>
            <p:ph type="sldNum" sz="quarter" idx="2"/>
          </p:nvPr>
        </p:nvSpPr>
        <p:spPr/>
        <p:txBody>
          <a:bodyPr/>
          <a:lstStyle/>
          <a:p>
            <a:fld id="{86CB4B4D-7CA3-9044-876B-883B54F8677D}" type="slidenum">
              <a:rPr lang="en-US" altLang="zh-CN" smtClean="0"/>
              <a:t>11</a:t>
            </a:fld>
            <a:endParaRPr lang="zh-CN" altLang="en-US"/>
          </a:p>
        </p:txBody>
      </p:sp>
    </p:spTree>
    <p:extLst>
      <p:ext uri="{BB962C8B-B14F-4D97-AF65-F5344CB8AC3E}">
        <p14:creationId xmlns:p14="http://schemas.microsoft.com/office/powerpoint/2010/main" val="389522818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C068A33F-F88A-4904-AE9F-FC358D569BEF}"/>
              </a:ext>
            </a:extLst>
          </p:cNvPr>
          <p:cNvPicPr>
            <a:picLocks noChangeAspect="1"/>
          </p:cNvPicPr>
          <p:nvPr/>
        </p:nvPicPr>
        <p:blipFill>
          <a:blip r:embed="rId3"/>
          <a:stretch>
            <a:fillRect/>
          </a:stretch>
        </p:blipFill>
        <p:spPr>
          <a:xfrm>
            <a:off x="0" y="2436985"/>
            <a:ext cx="7460473" cy="3548556"/>
          </a:xfrm>
          <a:prstGeom prst="rect">
            <a:avLst/>
          </a:prstGeom>
        </p:spPr>
      </p:pic>
      <p:sp>
        <p:nvSpPr>
          <p:cNvPr id="688" name="Shape 688"/>
          <p:cNvSpPr/>
          <p:nvPr/>
        </p:nvSpPr>
        <p:spPr>
          <a:xfrm>
            <a:off x="2200045" y="198629"/>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sp>
        <p:nvSpPr>
          <p:cNvPr id="696" name="Shape 696"/>
          <p:cNvSpPr/>
          <p:nvPr/>
        </p:nvSpPr>
        <p:spPr>
          <a:xfrm>
            <a:off x="1621701" y="-144001"/>
            <a:ext cx="4233051" cy="11323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nSpc>
                <a:spcPct val="120000"/>
              </a:lnSpc>
              <a:defRPr sz="2400" b="1">
                <a:solidFill>
                  <a:schemeClr val="accent1"/>
                </a:solidFill>
              </a:defRPr>
            </a:lvl1pPr>
          </a:lstStyle>
          <a:p>
            <a:endParaRPr dirty="0"/>
          </a:p>
        </p:txBody>
      </p:sp>
      <p:sp>
        <p:nvSpPr>
          <p:cNvPr id="5" name="Shape 701">
            <a:extLst>
              <a:ext uri="{FF2B5EF4-FFF2-40B4-BE49-F238E27FC236}">
                <a16:creationId xmlns:a16="http://schemas.microsoft.com/office/drawing/2014/main" id="{26736321-48C3-45CC-A3DD-B25DCD1A2B02}"/>
              </a:ext>
            </a:extLst>
          </p:cNvPr>
          <p:cNvSpPr txBox="1">
            <a:spLocks/>
          </p:cNvSpPr>
          <p:nvPr/>
        </p:nvSpPr>
        <p:spPr>
          <a:xfrm>
            <a:off x="1621701" y="541260"/>
            <a:ext cx="6118042" cy="4470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dirty="0"/>
              <a:t>      </a:t>
            </a:r>
            <a:r>
              <a:rPr lang="en-US" altLang="zh-CN" baseline="30000" dirty="0"/>
              <a:t>222</a:t>
            </a:r>
            <a:r>
              <a:rPr lang="en-US" altLang="zh-CN" dirty="0"/>
              <a:t>Rn</a:t>
            </a:r>
            <a:endParaRPr lang="en-US" dirty="0"/>
          </a:p>
        </p:txBody>
      </p:sp>
      <p:sp>
        <p:nvSpPr>
          <p:cNvPr id="6" name="Total exposure: 131.7 ton-day…">
            <a:extLst>
              <a:ext uri="{FF2B5EF4-FFF2-40B4-BE49-F238E27FC236}">
                <a16:creationId xmlns:a16="http://schemas.microsoft.com/office/drawing/2014/main" id="{3B58DC2C-3D83-4218-A630-7D5E472EC684}"/>
              </a:ext>
            </a:extLst>
          </p:cNvPr>
          <p:cNvSpPr txBox="1">
            <a:spLocks/>
          </p:cNvSpPr>
          <p:nvPr/>
        </p:nvSpPr>
        <p:spPr>
          <a:xfrm>
            <a:off x="297436" y="2091477"/>
            <a:ext cx="1117169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1600" dirty="0"/>
          </a:p>
        </p:txBody>
      </p:sp>
      <p:sp>
        <p:nvSpPr>
          <p:cNvPr id="10" name="Total exposure: 131.7 ton-day…">
            <a:extLst>
              <a:ext uri="{FF2B5EF4-FFF2-40B4-BE49-F238E27FC236}">
                <a16:creationId xmlns:a16="http://schemas.microsoft.com/office/drawing/2014/main" id="{F33C771E-CFDB-4E38-9AD4-7F054518E1B8}"/>
              </a:ext>
            </a:extLst>
          </p:cNvPr>
          <p:cNvSpPr txBox="1">
            <a:spLocks/>
          </p:cNvSpPr>
          <p:nvPr/>
        </p:nvSpPr>
        <p:spPr>
          <a:xfrm>
            <a:off x="411736" y="1330931"/>
            <a:ext cx="5035055" cy="15781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hangingPunct="1"/>
            <a:r>
              <a:rPr lang="en-US" altLang="zh-CN" sz="2400" baseline="30000" dirty="0"/>
              <a:t>220</a:t>
            </a:r>
            <a:r>
              <a:rPr lang="en-US" altLang="zh-CN" sz="2400" dirty="0"/>
              <a:t>Rn calibration shows </a:t>
            </a:r>
            <a:r>
              <a:rPr lang="zh-CN" altLang="en-US" sz="2400" dirty="0"/>
              <a:t>“</a:t>
            </a:r>
            <a:r>
              <a:rPr lang="en-US" altLang="zh-CN" sz="2400" dirty="0"/>
              <a:t>flat</a:t>
            </a:r>
            <a:r>
              <a:rPr lang="zh-CN" altLang="en-US" sz="2400" dirty="0"/>
              <a:t>” </a:t>
            </a:r>
            <a:endParaRPr lang="en-US" sz="2400" dirty="0"/>
          </a:p>
          <a:p>
            <a:pPr lvl="1" hangingPunct="1"/>
            <a:endParaRPr lang="en-US" sz="2400" dirty="0">
              <a:solidFill>
                <a:schemeClr val="accent1">
                  <a:lumMod val="40000"/>
                  <a:lumOff val="60000"/>
                </a:schemeClr>
              </a:solidFill>
            </a:endParaRPr>
          </a:p>
          <a:p>
            <a:pPr lvl="1"/>
            <a:endParaRPr lang="en-US" altLang="zh-CN" sz="2800" dirty="0">
              <a:solidFill>
                <a:schemeClr val="tx1"/>
              </a:solidFill>
            </a:endParaRPr>
          </a:p>
        </p:txBody>
      </p:sp>
      <p:sp>
        <p:nvSpPr>
          <p:cNvPr id="24" name="文本框 23">
            <a:extLst>
              <a:ext uri="{FF2B5EF4-FFF2-40B4-BE49-F238E27FC236}">
                <a16:creationId xmlns:a16="http://schemas.microsoft.com/office/drawing/2014/main" id="{84885253-E028-49B0-82C1-95198BCE4304}"/>
              </a:ext>
            </a:extLst>
          </p:cNvPr>
          <p:cNvSpPr txBox="1"/>
          <p:nvPr/>
        </p:nvSpPr>
        <p:spPr>
          <a:xfrm>
            <a:off x="811872" y="6132074"/>
            <a:ext cx="109546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defTabSz="412750" rtl="0" fontAlgn="auto" latinLnBrk="0" hangingPunct="0">
              <a:lnSpc>
                <a:spcPct val="100000"/>
              </a:lnSpc>
              <a:spcBef>
                <a:spcPts val="0"/>
              </a:spcBef>
              <a:spcAft>
                <a:spcPts val="0"/>
              </a:spcAft>
              <a:buClrTx/>
              <a:buSzTx/>
              <a:buFontTx/>
              <a:buNone/>
              <a:tabLst/>
            </a:pPr>
            <a:r>
              <a:rPr kumimoji="0" lang="en-CN" altLang="zh-CN" sz="1800" b="1" i="0" u="none" strike="noStrike" cap="none" spc="0" normalizeH="0" baseline="0" dirty="0">
                <a:ln>
                  <a:noFill/>
                </a:ln>
                <a:solidFill>
                  <a:srgbClr val="C00000"/>
                </a:solidFill>
                <a:effectLst/>
                <a:uFillTx/>
                <a:latin typeface="Helvetica Neue"/>
                <a:ea typeface="Helvetica Neue"/>
                <a:cs typeface="Helvetica Neue"/>
                <a:sym typeface="Helvetica Neue"/>
              </a:rPr>
              <a:t>arXiv:2006.09311</a:t>
            </a:r>
          </a:p>
        </p:txBody>
      </p:sp>
      <p:sp>
        <p:nvSpPr>
          <p:cNvPr id="4" name="灯片编号占位符 3">
            <a:extLst>
              <a:ext uri="{FF2B5EF4-FFF2-40B4-BE49-F238E27FC236}">
                <a16:creationId xmlns:a16="http://schemas.microsoft.com/office/drawing/2014/main" id="{560D403C-1352-41AB-976B-15F54EE5A89E}"/>
              </a:ext>
            </a:extLst>
          </p:cNvPr>
          <p:cNvSpPr>
            <a:spLocks noGrp="1"/>
          </p:cNvSpPr>
          <p:nvPr>
            <p:ph type="sldNum" sz="quarter" idx="2"/>
          </p:nvPr>
        </p:nvSpPr>
        <p:spPr/>
        <p:txBody>
          <a:bodyPr/>
          <a:lstStyle/>
          <a:p>
            <a:fld id="{86CB4B4D-7CA3-9044-876B-883B54F8677D}" type="slidenum">
              <a:rPr lang="en-US" altLang="zh-CN" smtClean="0"/>
              <a:t>12</a:t>
            </a:fld>
            <a:endParaRPr lang="zh-CN" altLang="en-US"/>
          </a:p>
        </p:txBody>
      </p:sp>
      <p:pic>
        <p:nvPicPr>
          <p:cNvPr id="9" name="图片 8">
            <a:extLst>
              <a:ext uri="{FF2B5EF4-FFF2-40B4-BE49-F238E27FC236}">
                <a16:creationId xmlns:a16="http://schemas.microsoft.com/office/drawing/2014/main" id="{4A37BC52-9D9D-4E44-81AD-D2B741FF465E}"/>
              </a:ext>
            </a:extLst>
          </p:cNvPr>
          <p:cNvPicPr>
            <a:picLocks noChangeAspect="1"/>
          </p:cNvPicPr>
          <p:nvPr/>
        </p:nvPicPr>
        <p:blipFill>
          <a:blip r:embed="rId4"/>
          <a:stretch>
            <a:fillRect/>
          </a:stretch>
        </p:blipFill>
        <p:spPr>
          <a:xfrm>
            <a:off x="7248525" y="2091477"/>
            <a:ext cx="4369321" cy="3940049"/>
          </a:xfrm>
          <a:prstGeom prst="rect">
            <a:avLst/>
          </a:prstGeom>
        </p:spPr>
      </p:pic>
    </p:spTree>
    <p:extLst>
      <p:ext uri="{BB962C8B-B14F-4D97-AF65-F5344CB8AC3E}">
        <p14:creationId xmlns:p14="http://schemas.microsoft.com/office/powerpoint/2010/main" val="141132919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图片 672">
            <a:extLst>
              <a:ext uri="{FF2B5EF4-FFF2-40B4-BE49-F238E27FC236}">
                <a16:creationId xmlns:a16="http://schemas.microsoft.com/office/drawing/2014/main" id="{099F2CC1-C307-4F79-AE49-3F2CC1A2B4BC}"/>
              </a:ext>
            </a:extLst>
          </p:cNvPr>
          <p:cNvPicPr>
            <a:picLocks noChangeAspect="1"/>
          </p:cNvPicPr>
          <p:nvPr/>
        </p:nvPicPr>
        <p:blipFill>
          <a:blip r:embed="rId3"/>
          <a:stretch>
            <a:fillRect/>
          </a:stretch>
        </p:blipFill>
        <p:spPr>
          <a:xfrm>
            <a:off x="5086178" y="1694823"/>
            <a:ext cx="7256070" cy="3499160"/>
          </a:xfrm>
          <a:prstGeom prst="rect">
            <a:avLst/>
          </a:prstGeom>
        </p:spPr>
      </p:pic>
      <p:sp>
        <p:nvSpPr>
          <p:cNvPr id="688" name="Shape 688"/>
          <p:cNvSpPr/>
          <p:nvPr/>
        </p:nvSpPr>
        <p:spPr>
          <a:xfrm>
            <a:off x="2200045" y="198629"/>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sp>
        <p:nvSpPr>
          <p:cNvPr id="696" name="Shape 696"/>
          <p:cNvSpPr/>
          <p:nvPr/>
        </p:nvSpPr>
        <p:spPr>
          <a:xfrm>
            <a:off x="1621701" y="-144001"/>
            <a:ext cx="4233051" cy="11323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nSpc>
                <a:spcPct val="120000"/>
              </a:lnSpc>
              <a:defRPr sz="2400" b="1">
                <a:solidFill>
                  <a:schemeClr val="accent1"/>
                </a:solidFill>
              </a:defRPr>
            </a:lvl1pPr>
          </a:lstStyle>
          <a:p>
            <a:endParaRPr dirty="0"/>
          </a:p>
        </p:txBody>
      </p:sp>
      <p:sp>
        <p:nvSpPr>
          <p:cNvPr id="5" name="Shape 701">
            <a:extLst>
              <a:ext uri="{FF2B5EF4-FFF2-40B4-BE49-F238E27FC236}">
                <a16:creationId xmlns:a16="http://schemas.microsoft.com/office/drawing/2014/main" id="{26736321-48C3-45CC-A3DD-B25DCD1A2B02}"/>
              </a:ext>
            </a:extLst>
          </p:cNvPr>
          <p:cNvSpPr txBox="1">
            <a:spLocks/>
          </p:cNvSpPr>
          <p:nvPr/>
        </p:nvSpPr>
        <p:spPr>
          <a:xfrm>
            <a:off x="1621701" y="541260"/>
            <a:ext cx="6118042" cy="4470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dirty="0"/>
              <a:t>      </a:t>
            </a:r>
            <a:r>
              <a:rPr lang="en-US" altLang="zh-CN" baseline="30000" dirty="0"/>
              <a:t>85</a:t>
            </a:r>
            <a:r>
              <a:rPr lang="en-US" altLang="zh-CN" dirty="0"/>
              <a:t>Kr</a:t>
            </a:r>
            <a:endParaRPr lang="en-US" dirty="0"/>
          </a:p>
        </p:txBody>
      </p:sp>
      <p:sp>
        <p:nvSpPr>
          <p:cNvPr id="6" name="Total exposure: 131.7 ton-day…">
            <a:extLst>
              <a:ext uri="{FF2B5EF4-FFF2-40B4-BE49-F238E27FC236}">
                <a16:creationId xmlns:a16="http://schemas.microsoft.com/office/drawing/2014/main" id="{3B58DC2C-3D83-4218-A630-7D5E472EC684}"/>
              </a:ext>
            </a:extLst>
          </p:cNvPr>
          <p:cNvSpPr txBox="1">
            <a:spLocks/>
          </p:cNvSpPr>
          <p:nvPr/>
        </p:nvSpPr>
        <p:spPr>
          <a:xfrm>
            <a:off x="297436" y="2035992"/>
            <a:ext cx="1117169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sz="1600" dirty="0"/>
              <a:t>1mDRU = 1 E-3 /keV/kg/day</a:t>
            </a:r>
          </a:p>
        </p:txBody>
      </p:sp>
      <p:sp>
        <p:nvSpPr>
          <p:cNvPr id="10" name="Total exposure: 131.7 ton-day…">
            <a:extLst>
              <a:ext uri="{FF2B5EF4-FFF2-40B4-BE49-F238E27FC236}">
                <a16:creationId xmlns:a16="http://schemas.microsoft.com/office/drawing/2014/main" id="{F33C771E-CFDB-4E38-9AD4-7F054518E1B8}"/>
              </a:ext>
            </a:extLst>
          </p:cNvPr>
          <p:cNvSpPr txBox="1">
            <a:spLocks/>
          </p:cNvSpPr>
          <p:nvPr/>
        </p:nvSpPr>
        <p:spPr>
          <a:xfrm>
            <a:off x="178313" y="1406216"/>
            <a:ext cx="518426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hangingPunct="1"/>
            <a:r>
              <a:rPr lang="en-US" altLang="zh-CN" sz="2400" dirty="0"/>
              <a:t>Run8 LE data was dominated </a:t>
            </a:r>
            <a:r>
              <a:rPr lang="zh-CN" altLang="en-US" sz="2400" dirty="0"/>
              <a:t>（ </a:t>
            </a:r>
            <a:r>
              <a:rPr lang="en-US" altLang="zh-CN" sz="2400" dirty="0"/>
              <a:t>98%, 15mDRU</a:t>
            </a:r>
            <a:r>
              <a:rPr lang="zh-CN" altLang="en-US" sz="2400" dirty="0"/>
              <a:t>）</a:t>
            </a:r>
            <a:r>
              <a:rPr lang="en-US" altLang="zh-CN" sz="2400" dirty="0"/>
              <a:t>by </a:t>
            </a:r>
            <a:r>
              <a:rPr lang="en-US" altLang="zh-CN" sz="2400" baseline="30000" dirty="0"/>
              <a:t>85</a:t>
            </a:r>
            <a:r>
              <a:rPr lang="en-US" altLang="zh-CN" sz="2400" dirty="0"/>
              <a:t>Kr </a:t>
            </a:r>
          </a:p>
          <a:p>
            <a:pPr marL="188411" lvl="1" indent="0" hangingPunct="1">
              <a:buNone/>
            </a:pPr>
            <a:endParaRPr lang="en-US" sz="2400" dirty="0">
              <a:solidFill>
                <a:schemeClr val="accent6"/>
              </a:solidFill>
            </a:endParaRPr>
          </a:p>
          <a:p>
            <a:pPr lvl="1" hangingPunct="1"/>
            <a:r>
              <a:rPr lang="en-US" altLang="zh-CN" sz="2400" dirty="0">
                <a:solidFill>
                  <a:schemeClr val="accent6"/>
                </a:solidFill>
              </a:rPr>
              <a:t>Direct measurement of </a:t>
            </a:r>
            <a:r>
              <a:rPr lang="en-US" altLang="zh-CN" sz="2400" baseline="30000" dirty="0">
                <a:solidFill>
                  <a:schemeClr val="accent6"/>
                </a:solidFill>
              </a:rPr>
              <a:t>85</a:t>
            </a:r>
            <a:r>
              <a:rPr lang="en-US" altLang="zh-CN" sz="2400" dirty="0">
                <a:solidFill>
                  <a:schemeClr val="accent6"/>
                </a:solidFill>
              </a:rPr>
              <a:t>Kr @ low energy region</a:t>
            </a:r>
          </a:p>
          <a:p>
            <a:pPr lvl="1" hangingPunct="1"/>
            <a:r>
              <a:rPr lang="en-US" altLang="zh-CN" sz="2400" dirty="0">
                <a:solidFill>
                  <a:srgbClr val="FF0000"/>
                </a:solidFill>
              </a:rPr>
              <a:t>Data driven model</a:t>
            </a:r>
            <a:r>
              <a:rPr lang="en-US" sz="2400" dirty="0">
                <a:solidFill>
                  <a:srgbClr val="FF0000"/>
                </a:solidFill>
              </a:rPr>
              <a:t> </a:t>
            </a:r>
            <a:r>
              <a:rPr lang="en-US" sz="2400" dirty="0">
                <a:solidFill>
                  <a:srgbClr val="FF7C80"/>
                </a:solidFill>
              </a:rPr>
              <a:t>(</a:t>
            </a:r>
            <a:r>
              <a:rPr lang="en-US" altLang="zh-CN" sz="2400" dirty="0" err="1">
                <a:solidFill>
                  <a:srgbClr val="FF7C80"/>
                </a:solidFill>
              </a:rPr>
              <a:t>Expo+flat</a:t>
            </a:r>
            <a:r>
              <a:rPr lang="en-US" altLang="zh-CN" sz="2400" dirty="0">
                <a:solidFill>
                  <a:srgbClr val="FF7C80"/>
                </a:solidFill>
              </a:rPr>
              <a:t>) </a:t>
            </a:r>
            <a:endParaRPr lang="en-US" sz="2400" dirty="0">
              <a:solidFill>
                <a:srgbClr val="FF7C80"/>
              </a:solidFill>
            </a:endParaRPr>
          </a:p>
          <a:p>
            <a:pPr lvl="1" hangingPunct="1"/>
            <a:r>
              <a:rPr lang="en-US" altLang="zh-CN" sz="2400" dirty="0">
                <a:solidFill>
                  <a:schemeClr val="accent2">
                    <a:lumMod val="75000"/>
                    <a:lumOff val="25000"/>
                  </a:schemeClr>
                </a:solidFill>
              </a:rPr>
              <a:t>fed into fitting analysis</a:t>
            </a:r>
          </a:p>
          <a:p>
            <a:pPr lvl="1" hangingPunct="1"/>
            <a:r>
              <a:rPr lang="en-US" altLang="zh-CN" sz="2400" dirty="0">
                <a:solidFill>
                  <a:srgbClr val="00B050"/>
                </a:solidFill>
              </a:rPr>
              <a:t>Theoretic spec difference as systematic</a:t>
            </a:r>
            <a:endParaRPr lang="en-US" sz="1600" dirty="0">
              <a:solidFill>
                <a:srgbClr val="00B050"/>
              </a:solidFill>
            </a:endParaRPr>
          </a:p>
        </p:txBody>
      </p:sp>
      <p:graphicFrame>
        <p:nvGraphicFramePr>
          <p:cNvPr id="11" name="表格 10">
            <a:extLst>
              <a:ext uri="{FF2B5EF4-FFF2-40B4-BE49-F238E27FC236}">
                <a16:creationId xmlns:a16="http://schemas.microsoft.com/office/drawing/2014/main" id="{7776922E-579F-498C-9C38-CD569B27A78E}"/>
              </a:ext>
            </a:extLst>
          </p:cNvPr>
          <p:cNvGraphicFramePr>
            <a:graphicFrameLocks noGrp="1"/>
          </p:cNvGraphicFramePr>
          <p:nvPr>
            <p:extLst>
              <p:ext uri="{D42A27DB-BD31-4B8C-83A1-F6EECF244321}">
                <p14:modId xmlns:p14="http://schemas.microsoft.com/office/powerpoint/2010/main" val="3098993213"/>
              </p:ext>
            </p:extLst>
          </p:nvPr>
        </p:nvGraphicFramePr>
        <p:xfrm>
          <a:off x="9305925" y="5086915"/>
          <a:ext cx="2081596" cy="640080"/>
        </p:xfrm>
        <a:graphic>
          <a:graphicData uri="http://schemas.openxmlformats.org/drawingml/2006/table">
            <a:tbl>
              <a:tblPr/>
              <a:tblGrid>
                <a:gridCol w="2081596">
                  <a:extLst>
                    <a:ext uri="{9D8B030D-6E8A-4147-A177-3AD203B41FA5}">
                      <a16:colId xmlns:a16="http://schemas.microsoft.com/office/drawing/2014/main" val="4117183816"/>
                    </a:ext>
                  </a:extLst>
                </a:gridCol>
              </a:tblGrid>
              <a:tr h="0">
                <a:tc>
                  <a:txBody>
                    <a:bodyPr/>
                    <a:lstStyle/>
                    <a:p>
                      <a:pPr fontAlgn="t"/>
                      <a:br>
                        <a:rPr lang="en-US" sz="1800" b="1" u="none" strike="noStrike" dirty="0">
                          <a:solidFill>
                            <a:srgbClr val="FF00FF"/>
                          </a:solidFill>
                          <a:effectLst/>
                          <a:hlinkClick r:id="rId4">
                            <a:extLst>
                              <a:ext uri="{A12FA001-AC4F-418D-AE19-62706E023703}">
                                <ahyp:hlinkClr xmlns:ahyp="http://schemas.microsoft.com/office/drawing/2018/hyperlinkcolor" val="tx"/>
                              </a:ext>
                            </a:extLst>
                          </a:hlinkClick>
                        </a:rPr>
                      </a:br>
                      <a:r>
                        <a:rPr lang="en-US" sz="1800" b="1" u="none" strike="noStrike" dirty="0">
                          <a:solidFill>
                            <a:srgbClr val="00B050"/>
                          </a:solidFill>
                          <a:effectLst/>
                          <a:hlinkClick r:id="rId4">
                            <a:extLst>
                              <a:ext uri="{A12FA001-AC4F-418D-AE19-62706E023703}">
                                <ahyp:hlinkClr xmlns:ahyp="http://schemas.microsoft.com/office/drawing/2018/hyperlinkcolor" val="tx"/>
                              </a:ext>
                            </a:extLst>
                          </a:hlinkClick>
                        </a:rPr>
                        <a:t>arXiv:2007.13686</a:t>
                      </a:r>
                      <a:endParaRPr lang="en-US" sz="1800" b="1" dirty="0">
                        <a:solidFill>
                          <a:srgbClr val="00B050"/>
                        </a:solidFill>
                        <a:effectLst/>
                      </a:endParaRPr>
                    </a:p>
                  </a:txBody>
                  <a:tcPr marR="30956">
                    <a:lnL>
                      <a:noFill/>
                    </a:lnL>
                    <a:lnR>
                      <a:noFill/>
                    </a:lnR>
                    <a:lnT>
                      <a:noFill/>
                    </a:lnT>
                    <a:lnB>
                      <a:noFill/>
                    </a:lnB>
                    <a:solidFill>
                      <a:srgbClr val="FFFFFF"/>
                    </a:solidFill>
                  </a:tcPr>
                </a:tc>
                <a:extLst>
                  <a:ext uri="{0D108BD9-81ED-4DB2-BD59-A6C34878D82A}">
                    <a16:rowId xmlns:a16="http://schemas.microsoft.com/office/drawing/2014/main" val="687082999"/>
                  </a:ext>
                </a:extLst>
              </a:tr>
            </a:tbl>
          </a:graphicData>
        </a:graphic>
      </p:graphicFrame>
      <p:sp>
        <p:nvSpPr>
          <p:cNvPr id="12" name="灯片编号占位符 11">
            <a:extLst>
              <a:ext uri="{FF2B5EF4-FFF2-40B4-BE49-F238E27FC236}">
                <a16:creationId xmlns:a16="http://schemas.microsoft.com/office/drawing/2014/main" id="{0F500C94-A066-4176-A8E4-60BD255A2ED5}"/>
              </a:ext>
            </a:extLst>
          </p:cNvPr>
          <p:cNvSpPr>
            <a:spLocks noGrp="1"/>
          </p:cNvSpPr>
          <p:nvPr>
            <p:ph type="sldNum" sz="quarter" idx="2"/>
          </p:nvPr>
        </p:nvSpPr>
        <p:spPr/>
        <p:txBody>
          <a:bodyPr/>
          <a:lstStyle/>
          <a:p>
            <a:fld id="{86CB4B4D-7CA3-9044-876B-883B54F8677D}" type="slidenum">
              <a:rPr lang="en-US" altLang="zh-CN" smtClean="0"/>
              <a:t>13</a:t>
            </a:fld>
            <a:endParaRPr lang="zh-CN" altLang="en-US"/>
          </a:p>
        </p:txBody>
      </p:sp>
      <p:sp>
        <p:nvSpPr>
          <p:cNvPr id="54" name="文本框 53">
            <a:extLst>
              <a:ext uri="{FF2B5EF4-FFF2-40B4-BE49-F238E27FC236}">
                <a16:creationId xmlns:a16="http://schemas.microsoft.com/office/drawing/2014/main" id="{43D6058B-EA94-48E0-A139-909D21DE9CBF}"/>
              </a:ext>
            </a:extLst>
          </p:cNvPr>
          <p:cNvSpPr txBox="1"/>
          <p:nvPr/>
        </p:nvSpPr>
        <p:spPr>
          <a:xfrm>
            <a:off x="5883282" y="5362578"/>
            <a:ext cx="617696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t>nuclear structure effects involved</a:t>
            </a:r>
          </a:p>
          <a:p>
            <a:r>
              <a:rPr lang="en-US" altLang="zh-CN" dirty="0"/>
              <a:t>exchange effect calculated using the extended formalism for first-forbidden unique transitions</a:t>
            </a:r>
            <a:endParaRPr lang="zh-CN" altLang="en-US"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p:cNvSpPr>
          <p:nvPr>
            <p:ph type="body" sz="quarter" idx="1"/>
          </p:nvPr>
        </p:nvSpPr>
        <p:spPr>
          <a:xfrm>
            <a:off x="1621701" y="420609"/>
            <a:ext cx="7990973" cy="567691"/>
          </a:xfrm>
          <a:prstGeom prst="rect">
            <a:avLst/>
          </a:prstGeom>
        </p:spPr>
        <p:txBody>
          <a:bodyPr>
            <a:normAutofit/>
          </a:bodyPr>
          <a:lstStyle>
            <a:lvl1pPr>
              <a:defRPr sz="2400"/>
            </a:lvl1pPr>
          </a:lstStyle>
          <a:p>
            <a:r>
              <a:rPr lang="en-US" altLang="zh-CN" dirty="0"/>
              <a:t>	Axion Fitting results</a:t>
            </a:r>
            <a:endParaRPr dirty="0"/>
          </a:p>
        </p:txBody>
      </p:sp>
      <p:sp>
        <p:nvSpPr>
          <p:cNvPr id="739" name="Shape 739"/>
          <p:cNvSpPr>
            <a:spLocks noGrp="1"/>
          </p:cNvSpPr>
          <p:nvPr>
            <p:ph type="sldNum" sz="quarter" idx="2"/>
          </p:nvPr>
        </p:nvSpPr>
        <p:spPr>
          <a:xfrm>
            <a:off x="11337265" y="6250638"/>
            <a:ext cx="131863" cy="127001"/>
          </a:xfrm>
          <a:prstGeom prst="rect">
            <a:avLst/>
          </a:prstGeom>
          <a:extLst>
            <a:ext uri="{C572A759-6A51-4108-AA02-DFA0A04FC94B}">
              <ma14:wrappingTextBoxFlag xmlns:ma14="http://schemas.microsoft.com/office/mac/drawingml/2011/main" xmlns="" val="1"/>
            </a:ext>
          </a:extLst>
        </p:spPr>
        <p:txBody>
          <a:bodyPr/>
          <a:lstStyle>
            <a:lvl1pPr>
              <a:defRPr b="0">
                <a:latin typeface="Microsoft YaHei"/>
                <a:ea typeface="Microsoft YaHei"/>
                <a:cs typeface="Microsoft YaHei"/>
                <a:sym typeface="Microsoft YaHei"/>
              </a:defRPr>
            </a:lvl1pPr>
          </a:lstStyle>
          <a:p>
            <a:pPr>
              <a:defRPr b="1">
                <a:latin typeface="Arial"/>
                <a:ea typeface="Arial"/>
                <a:cs typeface="Arial"/>
                <a:sym typeface="Arial"/>
              </a:defRPr>
            </a:pPr>
            <a:fld id="{86CB4B4D-7CA3-9044-876B-883B54F8677D}" type="slidenum">
              <a:rPr b="0">
                <a:latin typeface="Microsoft YaHei"/>
                <a:ea typeface="Microsoft YaHei"/>
                <a:cs typeface="Microsoft YaHei"/>
                <a:sym typeface="Microsoft YaHei"/>
              </a:rPr>
              <a:t>14</a:t>
            </a:fld>
            <a:endParaRPr b="0">
              <a:latin typeface="Microsoft YaHei"/>
              <a:ea typeface="Microsoft YaHei"/>
              <a:cs typeface="Microsoft YaHei"/>
              <a:sym typeface="Microsoft YaHei"/>
            </a:endParaRPr>
          </a:p>
        </p:txBody>
      </p:sp>
      <p:sp>
        <p:nvSpPr>
          <p:cNvPr id="749" name="Shape 749"/>
          <p:cNvSpPr/>
          <p:nvPr/>
        </p:nvSpPr>
        <p:spPr>
          <a:xfrm>
            <a:off x="9606960" y="4038463"/>
            <a:ext cx="2004885" cy="315955"/>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b="1">
                <a:solidFill>
                  <a:srgbClr val="FFFFFF"/>
                </a:solidFill>
              </a:defRPr>
            </a:lvl1pPr>
          </a:lstStyle>
          <a:p>
            <a:r>
              <a:t>Kr station</a:t>
            </a:r>
          </a:p>
        </p:txBody>
      </p:sp>
      <p:sp>
        <p:nvSpPr>
          <p:cNvPr id="7" name="Total exposure: 131.7 ton-day…">
            <a:extLst>
              <a:ext uri="{FF2B5EF4-FFF2-40B4-BE49-F238E27FC236}">
                <a16:creationId xmlns:a16="http://schemas.microsoft.com/office/drawing/2014/main" id="{74CFEE97-E2AC-4E15-B52F-5B8AF4E36135}"/>
              </a:ext>
            </a:extLst>
          </p:cNvPr>
          <p:cNvSpPr txBox="1">
            <a:spLocks/>
          </p:cNvSpPr>
          <p:nvPr/>
        </p:nvSpPr>
        <p:spPr>
          <a:xfrm>
            <a:off x="205474" y="1287984"/>
            <a:ext cx="5199445" cy="54014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lvl="1" hangingPunct="1"/>
            <a:endParaRPr lang="en-CN" altLang="zh-CN" sz="2400" dirty="0"/>
          </a:p>
        </p:txBody>
      </p:sp>
      <p:sp>
        <p:nvSpPr>
          <p:cNvPr id="11" name="文本框 10">
            <a:extLst>
              <a:ext uri="{FF2B5EF4-FFF2-40B4-BE49-F238E27FC236}">
                <a16:creationId xmlns:a16="http://schemas.microsoft.com/office/drawing/2014/main" id="{63AF5BBB-367E-423C-9FE7-081C61047712}"/>
              </a:ext>
            </a:extLst>
          </p:cNvPr>
          <p:cNvSpPr txBox="1"/>
          <p:nvPr/>
        </p:nvSpPr>
        <p:spPr>
          <a:xfrm>
            <a:off x="7559644" y="2469864"/>
            <a:ext cx="32053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Arial"/>
                <a:ea typeface="Arial"/>
                <a:cs typeface="Arial"/>
                <a:sym typeface="Arial"/>
              </a:rPr>
              <a:t>BKG only fitting results</a:t>
            </a:r>
            <a:endParaRPr kumimoji="0" lang="zh-CN" altLang="en-US" sz="2400" b="0" i="0" u="none" strike="noStrike" cap="none" spc="0" normalizeH="0" baseline="0" dirty="0">
              <a:ln>
                <a:noFill/>
              </a:ln>
              <a:solidFill>
                <a:srgbClr val="000000"/>
              </a:solidFill>
              <a:effectLst/>
              <a:uFillTx/>
              <a:latin typeface="Arial"/>
              <a:ea typeface="Arial"/>
              <a:cs typeface="Arial"/>
              <a:sym typeface="Arial"/>
            </a:endParaRPr>
          </a:p>
        </p:txBody>
      </p:sp>
      <p:pic>
        <p:nvPicPr>
          <p:cNvPr id="15" name="图片 14">
            <a:extLst>
              <a:ext uri="{FF2B5EF4-FFF2-40B4-BE49-F238E27FC236}">
                <a16:creationId xmlns:a16="http://schemas.microsoft.com/office/drawing/2014/main" id="{D2BB7920-642A-46C4-B0F2-76D79DF19777}"/>
              </a:ext>
            </a:extLst>
          </p:cNvPr>
          <p:cNvPicPr>
            <a:picLocks noChangeAspect="1"/>
          </p:cNvPicPr>
          <p:nvPr/>
        </p:nvPicPr>
        <p:blipFill>
          <a:blip r:embed="rId3"/>
          <a:stretch>
            <a:fillRect/>
          </a:stretch>
        </p:blipFill>
        <p:spPr>
          <a:xfrm>
            <a:off x="580155" y="1444002"/>
            <a:ext cx="5457837" cy="4933637"/>
          </a:xfrm>
          <a:prstGeom prst="rect">
            <a:avLst/>
          </a:prstGeom>
        </p:spPr>
      </p:pic>
      <p:pic>
        <p:nvPicPr>
          <p:cNvPr id="17" name="图片 16">
            <a:extLst>
              <a:ext uri="{FF2B5EF4-FFF2-40B4-BE49-F238E27FC236}">
                <a16:creationId xmlns:a16="http://schemas.microsoft.com/office/drawing/2014/main" id="{410BF21A-6381-4784-AEBD-392CF9C5EA74}"/>
              </a:ext>
            </a:extLst>
          </p:cNvPr>
          <p:cNvPicPr>
            <a:picLocks noChangeAspect="1"/>
          </p:cNvPicPr>
          <p:nvPr/>
        </p:nvPicPr>
        <p:blipFill>
          <a:blip r:embed="rId4"/>
          <a:stretch>
            <a:fillRect/>
          </a:stretch>
        </p:blipFill>
        <p:spPr>
          <a:xfrm>
            <a:off x="6156728" y="3031517"/>
            <a:ext cx="5935216" cy="27631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p:cNvSpPr>
          <p:nvPr>
            <p:ph type="body" sz="quarter" idx="1"/>
          </p:nvPr>
        </p:nvSpPr>
        <p:spPr>
          <a:xfrm>
            <a:off x="1621701" y="420609"/>
            <a:ext cx="7990973" cy="567691"/>
          </a:xfrm>
          <a:prstGeom prst="rect">
            <a:avLst/>
          </a:prstGeom>
        </p:spPr>
        <p:txBody>
          <a:bodyPr>
            <a:normAutofit/>
          </a:bodyPr>
          <a:lstStyle>
            <a:lvl1pPr>
              <a:defRPr sz="2400"/>
            </a:lvl1pPr>
          </a:lstStyle>
          <a:p>
            <a:r>
              <a:rPr lang="en-US" altLang="zh-CN" dirty="0"/>
              <a:t>	Axion Fitting results</a:t>
            </a:r>
            <a:endParaRPr dirty="0"/>
          </a:p>
        </p:txBody>
      </p:sp>
      <p:sp>
        <p:nvSpPr>
          <p:cNvPr id="739" name="Shape 739"/>
          <p:cNvSpPr>
            <a:spLocks noGrp="1"/>
          </p:cNvSpPr>
          <p:nvPr>
            <p:ph type="sldNum" sz="quarter" idx="2"/>
          </p:nvPr>
        </p:nvSpPr>
        <p:spPr>
          <a:xfrm>
            <a:off x="11337265" y="6250638"/>
            <a:ext cx="131863" cy="127001"/>
          </a:xfrm>
          <a:prstGeom prst="rect">
            <a:avLst/>
          </a:prstGeom>
          <a:extLst>
            <a:ext uri="{C572A759-6A51-4108-AA02-DFA0A04FC94B}">
              <ma14:wrappingTextBoxFlag xmlns:ma14="http://schemas.microsoft.com/office/mac/drawingml/2011/main" xmlns="" val="1"/>
            </a:ext>
          </a:extLst>
        </p:spPr>
        <p:txBody>
          <a:bodyPr/>
          <a:lstStyle>
            <a:lvl1pPr>
              <a:defRPr b="0">
                <a:latin typeface="Microsoft YaHei"/>
                <a:ea typeface="Microsoft YaHei"/>
                <a:cs typeface="Microsoft YaHei"/>
                <a:sym typeface="Microsoft YaHei"/>
              </a:defRPr>
            </a:lvl1pPr>
          </a:lstStyle>
          <a:p>
            <a:pPr>
              <a:defRPr b="1">
                <a:latin typeface="Arial"/>
                <a:ea typeface="Arial"/>
                <a:cs typeface="Arial"/>
                <a:sym typeface="Arial"/>
              </a:defRPr>
            </a:pPr>
            <a:fld id="{86CB4B4D-7CA3-9044-876B-883B54F8677D}" type="slidenum">
              <a:rPr b="0">
                <a:latin typeface="Microsoft YaHei"/>
                <a:ea typeface="Microsoft YaHei"/>
                <a:cs typeface="Microsoft YaHei"/>
                <a:sym typeface="Microsoft YaHei"/>
              </a:rPr>
              <a:t>15</a:t>
            </a:fld>
            <a:endParaRPr b="0">
              <a:latin typeface="Microsoft YaHei"/>
              <a:ea typeface="Microsoft YaHei"/>
              <a:cs typeface="Microsoft YaHei"/>
              <a:sym typeface="Microsoft YaHei"/>
            </a:endParaRPr>
          </a:p>
        </p:txBody>
      </p:sp>
      <p:sp>
        <p:nvSpPr>
          <p:cNvPr id="749" name="Shape 749"/>
          <p:cNvSpPr/>
          <p:nvPr/>
        </p:nvSpPr>
        <p:spPr>
          <a:xfrm>
            <a:off x="9606960" y="4038463"/>
            <a:ext cx="2004885" cy="315955"/>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b="1">
                <a:solidFill>
                  <a:srgbClr val="FFFFFF"/>
                </a:solidFill>
              </a:defRPr>
            </a:lvl1pPr>
          </a:lstStyle>
          <a:p>
            <a:r>
              <a:t>Kr station</a:t>
            </a:r>
          </a:p>
        </p:txBody>
      </p:sp>
      <p:sp>
        <p:nvSpPr>
          <p:cNvPr id="7" name="Total exposure: 131.7 ton-day…">
            <a:extLst>
              <a:ext uri="{FF2B5EF4-FFF2-40B4-BE49-F238E27FC236}">
                <a16:creationId xmlns:a16="http://schemas.microsoft.com/office/drawing/2014/main" id="{74CFEE97-E2AC-4E15-B52F-5B8AF4E36135}"/>
              </a:ext>
            </a:extLst>
          </p:cNvPr>
          <p:cNvSpPr txBox="1">
            <a:spLocks/>
          </p:cNvSpPr>
          <p:nvPr/>
        </p:nvSpPr>
        <p:spPr>
          <a:xfrm>
            <a:off x="205474" y="1287984"/>
            <a:ext cx="5199445" cy="54014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lvl="1" hangingPunct="1"/>
            <a:endParaRPr lang="en-CN" altLang="zh-CN" sz="2400" dirty="0"/>
          </a:p>
        </p:txBody>
      </p:sp>
      <p:pic>
        <p:nvPicPr>
          <p:cNvPr id="15" name="图片 14">
            <a:extLst>
              <a:ext uri="{FF2B5EF4-FFF2-40B4-BE49-F238E27FC236}">
                <a16:creationId xmlns:a16="http://schemas.microsoft.com/office/drawing/2014/main" id="{970DA872-70E3-4B5B-9D21-C1458E80708D}"/>
              </a:ext>
            </a:extLst>
          </p:cNvPr>
          <p:cNvPicPr>
            <a:picLocks noChangeAspect="1"/>
          </p:cNvPicPr>
          <p:nvPr/>
        </p:nvPicPr>
        <p:blipFill>
          <a:blip r:embed="rId3"/>
          <a:stretch>
            <a:fillRect/>
          </a:stretch>
        </p:blipFill>
        <p:spPr>
          <a:xfrm>
            <a:off x="1280564" y="1683788"/>
            <a:ext cx="4124355" cy="3886228"/>
          </a:xfrm>
          <a:prstGeom prst="rect">
            <a:avLst/>
          </a:prstGeom>
        </p:spPr>
      </p:pic>
      <p:sp>
        <p:nvSpPr>
          <p:cNvPr id="21" name="文本框 20">
            <a:extLst>
              <a:ext uri="{FF2B5EF4-FFF2-40B4-BE49-F238E27FC236}">
                <a16:creationId xmlns:a16="http://schemas.microsoft.com/office/drawing/2014/main" id="{4E6572A2-4A0E-4E62-95F4-C1A9C28FB0DC}"/>
              </a:ext>
            </a:extLst>
          </p:cNvPr>
          <p:cNvSpPr txBox="1"/>
          <p:nvPr/>
        </p:nvSpPr>
        <p:spPr>
          <a:xfrm>
            <a:off x="5617187" y="2238189"/>
            <a:ext cx="6096000"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t>Independent test on XEONN1T’s excess with same detection technology but different background</a:t>
            </a:r>
            <a:endParaRPr lang="zh-CN" altLang="en-US" dirty="0"/>
          </a:p>
          <a:p>
            <a:endParaRPr lang="en-US" altLang="zh-CN" dirty="0"/>
          </a:p>
          <a:p>
            <a:endParaRPr lang="en-US" altLang="zh-CN" dirty="0"/>
          </a:p>
          <a:p>
            <a:r>
              <a:rPr lang="en-US" altLang="zh-CN" dirty="0"/>
              <a:t>A</a:t>
            </a:r>
            <a:r>
              <a:rPr lang="zh-CN" altLang="en-US" dirty="0"/>
              <a:t>xion-electron coupling g</a:t>
            </a:r>
            <a:r>
              <a:rPr lang="zh-CN" altLang="en-US" baseline="-25000" dirty="0"/>
              <a:t>Ae</a:t>
            </a:r>
            <a:r>
              <a:rPr lang="zh-CN" altLang="en-US" dirty="0"/>
              <a:t> </a:t>
            </a:r>
            <a:r>
              <a:rPr lang="zh-CN" altLang="en-US" b="1" dirty="0">
                <a:solidFill>
                  <a:srgbClr val="FF0000"/>
                </a:solidFill>
              </a:rPr>
              <a:t>&lt; 4.6 × 10</a:t>
            </a:r>
            <a:r>
              <a:rPr lang="zh-CN" altLang="en-US" b="1" baseline="30000" dirty="0">
                <a:solidFill>
                  <a:srgbClr val="FF0000"/>
                </a:solidFill>
              </a:rPr>
              <a:t>−12 </a:t>
            </a:r>
            <a:r>
              <a:rPr lang="zh-CN" altLang="en-US" dirty="0"/>
              <a:t>for an axion mass less than 0.1 keV/c</a:t>
            </a:r>
            <a:r>
              <a:rPr lang="zh-CN" altLang="en-US" baseline="30000" dirty="0"/>
              <a:t>2</a:t>
            </a:r>
            <a:endParaRPr lang="en-US" altLang="zh-CN" baseline="30000" dirty="0"/>
          </a:p>
          <a:p>
            <a:endParaRPr lang="en-US" altLang="zh-CN" baseline="30000" dirty="0"/>
          </a:p>
          <a:p>
            <a:endParaRPr lang="en-US" altLang="zh-CN" baseline="30000" dirty="0"/>
          </a:p>
          <a:p>
            <a:endParaRPr lang="en-US" altLang="zh-CN" baseline="30000" dirty="0"/>
          </a:p>
          <a:p>
            <a:r>
              <a:rPr lang="en-US" altLang="zh-CN" dirty="0"/>
              <a:t>The observed excess from XENON1T </a:t>
            </a:r>
            <a:r>
              <a:rPr lang="en-US" altLang="zh-CN" b="1" dirty="0"/>
              <a:t>is within our experimental constraints</a:t>
            </a:r>
            <a:r>
              <a:rPr lang="en-US" altLang="zh-CN" b="1" baseline="30000" dirty="0"/>
              <a:t>.</a:t>
            </a:r>
          </a:p>
          <a:p>
            <a:endParaRPr lang="en-US" altLang="zh-CN" baseline="30000" dirty="0"/>
          </a:p>
          <a:p>
            <a:endParaRPr lang="en-US" altLang="zh-CN" baseline="30000" dirty="0"/>
          </a:p>
        </p:txBody>
      </p:sp>
    </p:spTree>
    <p:extLst>
      <p:ext uri="{BB962C8B-B14F-4D97-AF65-F5344CB8AC3E}">
        <p14:creationId xmlns:p14="http://schemas.microsoft.com/office/powerpoint/2010/main" val="327757935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p:cNvSpPr>
          <p:nvPr>
            <p:ph type="body" sz="quarter" idx="1"/>
          </p:nvPr>
        </p:nvSpPr>
        <p:spPr>
          <a:xfrm>
            <a:off x="1621701" y="420609"/>
            <a:ext cx="7990973" cy="567691"/>
          </a:xfrm>
          <a:prstGeom prst="rect">
            <a:avLst/>
          </a:prstGeom>
        </p:spPr>
        <p:txBody>
          <a:bodyPr>
            <a:normAutofit/>
          </a:bodyPr>
          <a:lstStyle>
            <a:lvl1pPr>
              <a:defRPr sz="2400"/>
            </a:lvl1pPr>
          </a:lstStyle>
          <a:p>
            <a:r>
              <a:rPr lang="en-US" altLang="zh-CN" dirty="0"/>
              <a:t>	</a:t>
            </a:r>
            <a:r>
              <a:rPr lang="en-US" altLang="zh-CN" dirty="0" err="1"/>
              <a:t>μ</a:t>
            </a:r>
            <a:r>
              <a:rPr lang="en-US" altLang="zh-CN" baseline="-25000" dirty="0" err="1"/>
              <a:t>ν</a:t>
            </a:r>
            <a:r>
              <a:rPr lang="en-US" altLang="zh-CN" dirty="0"/>
              <a:t> Fitting results</a:t>
            </a:r>
            <a:endParaRPr dirty="0"/>
          </a:p>
        </p:txBody>
      </p:sp>
      <p:sp>
        <p:nvSpPr>
          <p:cNvPr id="739" name="Shape 739"/>
          <p:cNvSpPr>
            <a:spLocks noGrp="1"/>
          </p:cNvSpPr>
          <p:nvPr>
            <p:ph type="sldNum" sz="quarter" idx="2"/>
          </p:nvPr>
        </p:nvSpPr>
        <p:spPr>
          <a:xfrm>
            <a:off x="11337265" y="6250638"/>
            <a:ext cx="131863" cy="127001"/>
          </a:xfrm>
          <a:prstGeom prst="rect">
            <a:avLst/>
          </a:prstGeom>
          <a:extLst>
            <a:ext uri="{C572A759-6A51-4108-AA02-DFA0A04FC94B}">
              <ma14:wrappingTextBoxFlag xmlns:ma14="http://schemas.microsoft.com/office/mac/drawingml/2011/main" xmlns="" val="1"/>
            </a:ext>
          </a:extLst>
        </p:spPr>
        <p:txBody>
          <a:bodyPr/>
          <a:lstStyle>
            <a:lvl1pPr>
              <a:defRPr b="0">
                <a:latin typeface="Microsoft YaHei"/>
                <a:ea typeface="Microsoft YaHei"/>
                <a:cs typeface="Microsoft YaHei"/>
                <a:sym typeface="Microsoft YaHei"/>
              </a:defRPr>
            </a:lvl1pPr>
          </a:lstStyle>
          <a:p>
            <a:pPr>
              <a:defRPr b="1">
                <a:latin typeface="Arial"/>
                <a:ea typeface="Arial"/>
                <a:cs typeface="Arial"/>
                <a:sym typeface="Arial"/>
              </a:defRPr>
            </a:pPr>
            <a:fld id="{86CB4B4D-7CA3-9044-876B-883B54F8677D}" type="slidenum">
              <a:rPr b="0">
                <a:latin typeface="Microsoft YaHei"/>
                <a:ea typeface="Microsoft YaHei"/>
                <a:cs typeface="Microsoft YaHei"/>
                <a:sym typeface="Microsoft YaHei"/>
              </a:rPr>
              <a:t>16</a:t>
            </a:fld>
            <a:endParaRPr b="0">
              <a:latin typeface="Microsoft YaHei"/>
              <a:ea typeface="Microsoft YaHei"/>
              <a:cs typeface="Microsoft YaHei"/>
              <a:sym typeface="Microsoft YaHei"/>
            </a:endParaRPr>
          </a:p>
        </p:txBody>
      </p:sp>
      <p:sp>
        <p:nvSpPr>
          <p:cNvPr id="749" name="Shape 749"/>
          <p:cNvSpPr/>
          <p:nvPr/>
        </p:nvSpPr>
        <p:spPr>
          <a:xfrm>
            <a:off x="9606960" y="4038463"/>
            <a:ext cx="2004885" cy="315955"/>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b="1">
                <a:solidFill>
                  <a:srgbClr val="FFFFFF"/>
                </a:solidFill>
              </a:defRPr>
            </a:lvl1pPr>
          </a:lstStyle>
          <a:p>
            <a:r>
              <a:t>Kr station</a:t>
            </a:r>
          </a:p>
        </p:txBody>
      </p:sp>
      <p:sp>
        <p:nvSpPr>
          <p:cNvPr id="7" name="Total exposure: 131.7 ton-day…">
            <a:extLst>
              <a:ext uri="{FF2B5EF4-FFF2-40B4-BE49-F238E27FC236}">
                <a16:creationId xmlns:a16="http://schemas.microsoft.com/office/drawing/2014/main" id="{74CFEE97-E2AC-4E15-B52F-5B8AF4E36135}"/>
              </a:ext>
            </a:extLst>
          </p:cNvPr>
          <p:cNvSpPr txBox="1">
            <a:spLocks/>
          </p:cNvSpPr>
          <p:nvPr/>
        </p:nvSpPr>
        <p:spPr>
          <a:xfrm>
            <a:off x="205474" y="1287984"/>
            <a:ext cx="5199445" cy="54014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endParaRPr lang="en-US" sz="2400" dirty="0"/>
          </a:p>
          <a:p>
            <a:pPr lvl="1" hangingPunct="1"/>
            <a:endParaRPr lang="en-US" sz="2400" dirty="0"/>
          </a:p>
          <a:p>
            <a:pPr lvl="1" hangingPunct="1"/>
            <a:endParaRPr lang="en-CN" altLang="zh-CN" sz="2400" dirty="0"/>
          </a:p>
        </p:txBody>
      </p:sp>
      <p:sp>
        <p:nvSpPr>
          <p:cNvPr id="9" name="文本框 8">
            <a:extLst>
              <a:ext uri="{FF2B5EF4-FFF2-40B4-BE49-F238E27FC236}">
                <a16:creationId xmlns:a16="http://schemas.microsoft.com/office/drawing/2014/main" id="{E2E7059E-08D9-46B0-B1D7-71B27C72554D}"/>
              </a:ext>
            </a:extLst>
          </p:cNvPr>
          <p:cNvSpPr txBox="1"/>
          <p:nvPr/>
        </p:nvSpPr>
        <p:spPr>
          <a:xfrm>
            <a:off x="6977959" y="5627659"/>
            <a:ext cx="609750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altLang="zh-CN" sz="2800" b="1" dirty="0">
                <a:solidFill>
                  <a:srgbClr val="FF0000"/>
                </a:solidFill>
              </a:rPr>
              <a:t>µ</a:t>
            </a:r>
            <a:r>
              <a:rPr lang="el-GR" altLang="zh-CN" sz="2800" b="1" baseline="-25000" dirty="0">
                <a:solidFill>
                  <a:srgbClr val="FF0000"/>
                </a:solidFill>
              </a:rPr>
              <a:t>ν</a:t>
            </a:r>
            <a:r>
              <a:rPr lang="el-GR" altLang="zh-CN" sz="2800" b="1" dirty="0">
                <a:solidFill>
                  <a:srgbClr val="FF0000"/>
                </a:solidFill>
              </a:rPr>
              <a:t> &lt; 3.2 × 10</a:t>
            </a:r>
            <a:r>
              <a:rPr lang="el-GR" altLang="zh-CN" sz="2800" b="1" baseline="30000" dirty="0">
                <a:solidFill>
                  <a:srgbClr val="FF0000"/>
                </a:solidFill>
              </a:rPr>
              <a:t>−1</a:t>
            </a:r>
            <a:r>
              <a:rPr lang="en-US" altLang="zh-CN" sz="2800" b="1" baseline="30000" dirty="0">
                <a:solidFill>
                  <a:srgbClr val="FF0000"/>
                </a:solidFill>
              </a:rPr>
              <a:t>1</a:t>
            </a:r>
            <a:r>
              <a:rPr lang="el-GR" altLang="zh-CN" sz="2800" b="1" dirty="0">
                <a:solidFill>
                  <a:srgbClr val="FF0000"/>
                </a:solidFill>
              </a:rPr>
              <a:t>µ</a:t>
            </a:r>
            <a:r>
              <a:rPr lang="en-US" altLang="zh-CN" sz="2800" b="1" baseline="-25000" dirty="0">
                <a:solidFill>
                  <a:srgbClr val="FF0000"/>
                </a:solidFill>
              </a:rPr>
              <a:t>B</a:t>
            </a:r>
            <a:endParaRPr lang="zh-CN" altLang="en-US" sz="2800" b="1" baseline="-25000" dirty="0">
              <a:solidFill>
                <a:srgbClr val="FF0000"/>
              </a:solidFill>
            </a:endParaRPr>
          </a:p>
        </p:txBody>
      </p:sp>
      <p:grpSp>
        <p:nvGrpSpPr>
          <p:cNvPr id="17" name="组合 16">
            <a:extLst>
              <a:ext uri="{FF2B5EF4-FFF2-40B4-BE49-F238E27FC236}">
                <a16:creationId xmlns:a16="http://schemas.microsoft.com/office/drawing/2014/main" id="{36F4BB11-E8E2-48D1-A6C4-DF61AC9703C4}"/>
              </a:ext>
            </a:extLst>
          </p:cNvPr>
          <p:cNvGrpSpPr/>
          <p:nvPr/>
        </p:nvGrpSpPr>
        <p:grpSpPr>
          <a:xfrm>
            <a:off x="805805" y="2057400"/>
            <a:ext cx="4726518" cy="3187806"/>
            <a:chOff x="805805" y="2057400"/>
            <a:chExt cx="4726518" cy="3187806"/>
          </a:xfrm>
        </p:grpSpPr>
        <p:pic>
          <p:nvPicPr>
            <p:cNvPr id="4" name="图片 3">
              <a:extLst>
                <a:ext uri="{FF2B5EF4-FFF2-40B4-BE49-F238E27FC236}">
                  <a16:creationId xmlns:a16="http://schemas.microsoft.com/office/drawing/2014/main" id="{9782C1CC-B2F3-4C13-8460-701C8DBB0308}"/>
                </a:ext>
              </a:extLst>
            </p:cNvPr>
            <p:cNvPicPr>
              <a:picLocks noChangeAspect="1"/>
            </p:cNvPicPr>
            <p:nvPr/>
          </p:nvPicPr>
          <p:blipFill rotWithShape="1">
            <a:blip r:embed="rId3"/>
            <a:srcRect t="2601"/>
            <a:stretch/>
          </p:blipFill>
          <p:spPr>
            <a:xfrm>
              <a:off x="1131745" y="2057400"/>
              <a:ext cx="4400578" cy="2818476"/>
            </a:xfrm>
            <a:prstGeom prst="rect">
              <a:avLst/>
            </a:prstGeom>
          </p:spPr>
        </p:pic>
        <p:sp>
          <p:nvSpPr>
            <p:cNvPr id="5" name="文本框 4">
              <a:extLst>
                <a:ext uri="{FF2B5EF4-FFF2-40B4-BE49-F238E27FC236}">
                  <a16:creationId xmlns:a16="http://schemas.microsoft.com/office/drawing/2014/main" id="{531DF389-B241-491F-B522-88920F6A33DC}"/>
                </a:ext>
              </a:extLst>
            </p:cNvPr>
            <p:cNvSpPr txBox="1"/>
            <p:nvPr/>
          </p:nvSpPr>
          <p:spPr>
            <a:xfrm>
              <a:off x="2926796" y="4875876"/>
              <a:ext cx="81047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S1[PE]</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6" name="图片 5">
              <a:extLst>
                <a:ext uri="{FF2B5EF4-FFF2-40B4-BE49-F238E27FC236}">
                  <a16:creationId xmlns:a16="http://schemas.microsoft.com/office/drawing/2014/main" id="{95FE5661-9A0B-4711-AD15-8FB94A998B60}"/>
                </a:ext>
              </a:extLst>
            </p:cNvPr>
            <p:cNvPicPr>
              <a:picLocks noChangeAspect="1"/>
            </p:cNvPicPr>
            <p:nvPr/>
          </p:nvPicPr>
          <p:blipFill>
            <a:blip r:embed="rId4"/>
            <a:stretch>
              <a:fillRect/>
            </a:stretch>
          </p:blipFill>
          <p:spPr>
            <a:xfrm>
              <a:off x="805805" y="2597937"/>
              <a:ext cx="519116" cy="1662125"/>
            </a:xfrm>
            <a:prstGeom prst="rect">
              <a:avLst/>
            </a:prstGeom>
          </p:spPr>
        </p:pic>
        <p:cxnSp>
          <p:nvCxnSpPr>
            <p:cNvPr id="13" name="直接箭头连接符 12">
              <a:extLst>
                <a:ext uri="{FF2B5EF4-FFF2-40B4-BE49-F238E27FC236}">
                  <a16:creationId xmlns:a16="http://schemas.microsoft.com/office/drawing/2014/main" id="{F3BC6D0F-05FC-4C18-B8CD-718EDA5104CA}"/>
                </a:ext>
              </a:extLst>
            </p:cNvPr>
            <p:cNvCxnSpPr/>
            <p:nvPr/>
          </p:nvCxnSpPr>
          <p:spPr>
            <a:xfrm flipH="1">
              <a:off x="4038600" y="2743200"/>
              <a:ext cx="266700" cy="723438"/>
            </a:xfrm>
            <a:prstGeom prst="straightConnector1">
              <a:avLst/>
            </a:prstGeom>
            <a:noFill/>
            <a:ln w="381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6" name="文本框 15">
              <a:extLst>
                <a:ext uri="{FF2B5EF4-FFF2-40B4-BE49-F238E27FC236}">
                  <a16:creationId xmlns:a16="http://schemas.microsoft.com/office/drawing/2014/main" id="{043C6BB0-8624-4716-B96E-28ED6EB3A86C}"/>
                </a:ext>
              </a:extLst>
            </p:cNvPr>
            <p:cNvSpPr txBox="1"/>
            <p:nvPr/>
          </p:nvSpPr>
          <p:spPr>
            <a:xfrm>
              <a:off x="3437746" y="2328716"/>
              <a:ext cx="152862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000000"/>
                  </a:solidFill>
                  <a:effectLst/>
                  <a:uFillTx/>
                  <a:latin typeface="Arial"/>
                  <a:ea typeface="Arial"/>
                  <a:cs typeface="Arial"/>
                  <a:sym typeface="Arial"/>
                </a:rPr>
                <a:t>25 keV cutoff</a:t>
              </a:r>
              <a:endParaRPr kumimoji="0" lang="zh-CN" altLang="en-US" sz="1800" b="1" i="0" u="none" strike="noStrike" cap="none" spc="0" normalizeH="0" baseline="0" dirty="0">
                <a:ln>
                  <a:noFill/>
                </a:ln>
                <a:solidFill>
                  <a:srgbClr val="000000"/>
                </a:solidFill>
                <a:effectLst/>
                <a:uFillTx/>
                <a:latin typeface="Arial"/>
                <a:ea typeface="Arial"/>
                <a:cs typeface="Arial"/>
                <a:sym typeface="Arial"/>
              </a:endParaRPr>
            </a:p>
          </p:txBody>
        </p:sp>
      </p:grpSp>
      <p:pic>
        <p:nvPicPr>
          <p:cNvPr id="21" name="图片 20">
            <a:extLst>
              <a:ext uri="{FF2B5EF4-FFF2-40B4-BE49-F238E27FC236}">
                <a16:creationId xmlns:a16="http://schemas.microsoft.com/office/drawing/2014/main" id="{F70D42C7-B435-46A0-93A8-0E114D0252A3}"/>
              </a:ext>
            </a:extLst>
          </p:cNvPr>
          <p:cNvPicPr>
            <a:picLocks noChangeAspect="1"/>
          </p:cNvPicPr>
          <p:nvPr/>
        </p:nvPicPr>
        <p:blipFill>
          <a:blip r:embed="rId5"/>
          <a:stretch>
            <a:fillRect/>
          </a:stretch>
        </p:blipFill>
        <p:spPr>
          <a:xfrm>
            <a:off x="5652639" y="1173171"/>
            <a:ext cx="5407616" cy="4587097"/>
          </a:xfrm>
          <a:prstGeom prst="rect">
            <a:avLst/>
          </a:prstGeom>
        </p:spPr>
      </p:pic>
    </p:spTree>
    <p:extLst>
      <p:ext uri="{BB962C8B-B14F-4D97-AF65-F5344CB8AC3E}">
        <p14:creationId xmlns:p14="http://schemas.microsoft.com/office/powerpoint/2010/main" val="4105942655"/>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p:cNvSpPr>
          <p:nvPr>
            <p:ph type="sldNum" sz="quarter" idx="4294967295"/>
          </p:nvPr>
        </p:nvSpPr>
        <p:spPr>
          <a:xfrm>
            <a:off x="11337265" y="6250637"/>
            <a:ext cx="131863" cy="127001"/>
          </a:xfrm>
          <a:prstGeom prst="rect">
            <a:avLst/>
          </a:prstGeom>
          <a:extLst>
            <a:ext uri="{C572A759-6A51-4108-AA02-DFA0A04FC94B}">
              <ma14:wrappingTextBoxFlag xmlns="" xmlns:ma14="http://schemas.microsoft.com/office/mac/drawingml/2011/main" val="1"/>
            </a:ext>
          </a:extLst>
        </p:spPr>
        <p:txBody>
          <a:bodyPr lIns="0" tIns="0" rIns="0" bIns="0"/>
          <a:lstStyle>
            <a:lvl1pPr>
              <a:defRPr sz="800">
                <a:solidFill>
                  <a:schemeClr val="accent1"/>
                </a:solidFill>
                <a:latin typeface="Microsoft YaHei"/>
                <a:ea typeface="Microsoft YaHei"/>
                <a:cs typeface="Microsoft YaHei"/>
                <a:sym typeface="Microsoft YaHei"/>
              </a:defRPr>
            </a:lvl1pPr>
          </a:lstStyle>
          <a:p>
            <a:fld id="{86CB4B4D-7CA3-9044-876B-883B54F8677D}" type="slidenum">
              <a:t>17</a:t>
            </a:fld>
            <a:endParaRPr/>
          </a:p>
        </p:txBody>
      </p:sp>
      <p:sp>
        <p:nvSpPr>
          <p:cNvPr id="1094" name="Shape 1094"/>
          <p:cNvSpPr>
            <a:spLocks noGrp="1"/>
          </p:cNvSpPr>
          <p:nvPr>
            <p:ph type="body" sz="quarter" idx="4294967295"/>
          </p:nvPr>
        </p:nvSpPr>
        <p:spPr>
          <a:xfrm>
            <a:off x="2007344" y="344460"/>
            <a:ext cx="7453880" cy="625476"/>
          </a:xfrm>
          <a:prstGeom prst="rect">
            <a:avLst/>
          </a:prstGeom>
        </p:spPr>
        <p:txBody>
          <a:bodyPr lIns="0" tIns="0" rIns="0" bIns="0" anchor="b"/>
          <a:lstStyle>
            <a:lvl1pPr marL="0" indent="0" defTabSz="457200">
              <a:buSzTx/>
              <a:buNone/>
              <a:defRPr sz="2400" b="1">
                <a:solidFill>
                  <a:schemeClr val="accent1"/>
                </a:solidFill>
              </a:defRPr>
            </a:lvl1pPr>
          </a:lstStyle>
          <a:p>
            <a:r>
              <a:rPr dirty="0"/>
              <a:t>PandaX-4T</a:t>
            </a:r>
          </a:p>
        </p:txBody>
      </p:sp>
      <p:sp>
        <p:nvSpPr>
          <p:cNvPr id="1095" name="Shape 1095"/>
          <p:cNvSpPr/>
          <p:nvPr/>
        </p:nvSpPr>
        <p:spPr>
          <a:xfrm>
            <a:off x="8590526" y="1388902"/>
            <a:ext cx="510324" cy="527827"/>
          </a:xfrm>
          <a:custGeom>
            <a:avLst/>
            <a:gdLst/>
            <a:ahLst/>
            <a:cxnLst>
              <a:cxn ang="0">
                <a:pos x="wd2" y="hd2"/>
              </a:cxn>
              <a:cxn ang="5400000">
                <a:pos x="wd2" y="hd2"/>
              </a:cxn>
              <a:cxn ang="10800000">
                <a:pos x="wd2" y="hd2"/>
              </a:cxn>
              <a:cxn ang="16200000">
                <a:pos x="wd2" y="hd2"/>
              </a:cxn>
            </a:cxnLst>
            <a:rect l="0" t="0" r="r" b="b"/>
            <a:pathLst>
              <a:path w="21600" h="21600" extrusionOk="0">
                <a:moveTo>
                  <a:pt x="18202" y="5002"/>
                </a:moveTo>
                <a:cubicBezTo>
                  <a:pt x="20144" y="6594"/>
                  <a:pt x="21600" y="9095"/>
                  <a:pt x="21600" y="12051"/>
                </a:cubicBezTo>
                <a:cubicBezTo>
                  <a:pt x="21600" y="14324"/>
                  <a:pt x="20629" y="16598"/>
                  <a:pt x="18930" y="18189"/>
                </a:cubicBezTo>
                <a:cubicBezTo>
                  <a:pt x="11407" y="12051"/>
                  <a:pt x="11407" y="12051"/>
                  <a:pt x="11407" y="12051"/>
                </a:cubicBezTo>
                <a:cubicBezTo>
                  <a:pt x="18202" y="5002"/>
                  <a:pt x="18202" y="5002"/>
                  <a:pt x="18202" y="5002"/>
                </a:cubicBezTo>
                <a:close/>
                <a:moveTo>
                  <a:pt x="18445" y="18872"/>
                </a:moveTo>
                <a:cubicBezTo>
                  <a:pt x="17960" y="19326"/>
                  <a:pt x="17474" y="19781"/>
                  <a:pt x="16746" y="20008"/>
                </a:cubicBezTo>
                <a:cubicBezTo>
                  <a:pt x="17960" y="18417"/>
                  <a:pt x="17960" y="18417"/>
                  <a:pt x="17960" y="18417"/>
                </a:cubicBezTo>
                <a:cubicBezTo>
                  <a:pt x="18445" y="18872"/>
                  <a:pt x="18445" y="18872"/>
                  <a:pt x="18445" y="18872"/>
                </a:cubicBezTo>
                <a:close/>
                <a:moveTo>
                  <a:pt x="15533" y="20918"/>
                </a:moveTo>
                <a:cubicBezTo>
                  <a:pt x="17474" y="17962"/>
                  <a:pt x="17474" y="17962"/>
                  <a:pt x="17474" y="17962"/>
                </a:cubicBezTo>
                <a:cubicBezTo>
                  <a:pt x="16989" y="17507"/>
                  <a:pt x="16989" y="17507"/>
                  <a:pt x="16989" y="17507"/>
                </a:cubicBezTo>
                <a:cubicBezTo>
                  <a:pt x="14562" y="21373"/>
                  <a:pt x="14562" y="21373"/>
                  <a:pt x="14562" y="21373"/>
                </a:cubicBezTo>
                <a:cubicBezTo>
                  <a:pt x="14804" y="21145"/>
                  <a:pt x="15290" y="20918"/>
                  <a:pt x="15533" y="20918"/>
                </a:cubicBezTo>
                <a:close/>
                <a:moveTo>
                  <a:pt x="14076" y="20691"/>
                </a:moveTo>
                <a:cubicBezTo>
                  <a:pt x="16261" y="17053"/>
                  <a:pt x="16261" y="17053"/>
                  <a:pt x="16261" y="17053"/>
                </a:cubicBezTo>
                <a:cubicBezTo>
                  <a:pt x="15775" y="16825"/>
                  <a:pt x="15775" y="16825"/>
                  <a:pt x="15775" y="16825"/>
                </a:cubicBezTo>
                <a:cubicBezTo>
                  <a:pt x="13834" y="20008"/>
                  <a:pt x="13834" y="20008"/>
                  <a:pt x="13834" y="20008"/>
                </a:cubicBezTo>
                <a:cubicBezTo>
                  <a:pt x="14076" y="20691"/>
                  <a:pt x="14076" y="20691"/>
                  <a:pt x="14076" y="20691"/>
                </a:cubicBezTo>
                <a:close/>
                <a:moveTo>
                  <a:pt x="13591" y="19099"/>
                </a:moveTo>
                <a:cubicBezTo>
                  <a:pt x="15290" y="16371"/>
                  <a:pt x="15290" y="16371"/>
                  <a:pt x="15290" y="16371"/>
                </a:cubicBezTo>
                <a:cubicBezTo>
                  <a:pt x="14804" y="15916"/>
                  <a:pt x="14804" y="15916"/>
                  <a:pt x="14804" y="15916"/>
                </a:cubicBezTo>
                <a:cubicBezTo>
                  <a:pt x="13348" y="18417"/>
                  <a:pt x="13348" y="18417"/>
                  <a:pt x="13348" y="18417"/>
                </a:cubicBezTo>
                <a:cubicBezTo>
                  <a:pt x="13591" y="19099"/>
                  <a:pt x="13591" y="19099"/>
                  <a:pt x="13591" y="19099"/>
                </a:cubicBezTo>
                <a:close/>
                <a:moveTo>
                  <a:pt x="12863" y="17735"/>
                </a:moveTo>
                <a:cubicBezTo>
                  <a:pt x="14319" y="15461"/>
                  <a:pt x="14319" y="15461"/>
                  <a:pt x="14319" y="15461"/>
                </a:cubicBezTo>
                <a:cubicBezTo>
                  <a:pt x="13834" y="15006"/>
                  <a:pt x="13834" y="15006"/>
                  <a:pt x="13834" y="15006"/>
                </a:cubicBezTo>
                <a:cubicBezTo>
                  <a:pt x="12620" y="17053"/>
                  <a:pt x="12620" y="17053"/>
                  <a:pt x="12620" y="17053"/>
                </a:cubicBezTo>
                <a:cubicBezTo>
                  <a:pt x="12863" y="17735"/>
                  <a:pt x="12863" y="17735"/>
                  <a:pt x="12863" y="17735"/>
                </a:cubicBezTo>
                <a:close/>
                <a:moveTo>
                  <a:pt x="12378" y="16143"/>
                </a:moveTo>
                <a:cubicBezTo>
                  <a:pt x="13348" y="14552"/>
                  <a:pt x="13348" y="14552"/>
                  <a:pt x="13348" y="14552"/>
                </a:cubicBezTo>
                <a:cubicBezTo>
                  <a:pt x="12863" y="14097"/>
                  <a:pt x="12863" y="14097"/>
                  <a:pt x="12863" y="14097"/>
                </a:cubicBezTo>
                <a:cubicBezTo>
                  <a:pt x="12135" y="15461"/>
                  <a:pt x="12135" y="15461"/>
                  <a:pt x="12135" y="15461"/>
                </a:cubicBezTo>
                <a:cubicBezTo>
                  <a:pt x="12378" y="16143"/>
                  <a:pt x="12378" y="16143"/>
                  <a:pt x="12378" y="16143"/>
                </a:cubicBezTo>
                <a:close/>
                <a:moveTo>
                  <a:pt x="11649" y="14779"/>
                </a:moveTo>
                <a:cubicBezTo>
                  <a:pt x="12378" y="13869"/>
                  <a:pt x="12378" y="13869"/>
                  <a:pt x="12378" y="13869"/>
                </a:cubicBezTo>
                <a:cubicBezTo>
                  <a:pt x="11892" y="13415"/>
                  <a:pt x="11892" y="13415"/>
                  <a:pt x="11892" y="13415"/>
                </a:cubicBezTo>
                <a:cubicBezTo>
                  <a:pt x="11407" y="13869"/>
                  <a:pt x="11407" y="13869"/>
                  <a:pt x="11407" y="13869"/>
                </a:cubicBezTo>
                <a:cubicBezTo>
                  <a:pt x="11649" y="14779"/>
                  <a:pt x="11649" y="14779"/>
                  <a:pt x="11649" y="14779"/>
                </a:cubicBezTo>
                <a:close/>
                <a:moveTo>
                  <a:pt x="11164" y="13187"/>
                </a:moveTo>
                <a:cubicBezTo>
                  <a:pt x="10921" y="12505"/>
                  <a:pt x="10921" y="12505"/>
                  <a:pt x="10921" y="12505"/>
                </a:cubicBezTo>
                <a:cubicBezTo>
                  <a:pt x="11407" y="12960"/>
                  <a:pt x="11407" y="12960"/>
                  <a:pt x="11407" y="12960"/>
                </a:cubicBezTo>
                <a:cubicBezTo>
                  <a:pt x="11164" y="13187"/>
                  <a:pt x="11164" y="13187"/>
                  <a:pt x="11164" y="13187"/>
                </a:cubicBezTo>
                <a:close/>
                <a:moveTo>
                  <a:pt x="14319" y="3865"/>
                </a:moveTo>
                <a:cubicBezTo>
                  <a:pt x="9951" y="12278"/>
                  <a:pt x="9951" y="12278"/>
                  <a:pt x="9951" y="12278"/>
                </a:cubicBezTo>
                <a:cubicBezTo>
                  <a:pt x="9951" y="12278"/>
                  <a:pt x="9222" y="6366"/>
                  <a:pt x="8737" y="2956"/>
                </a:cubicBezTo>
                <a:cubicBezTo>
                  <a:pt x="3883" y="3411"/>
                  <a:pt x="0" y="7503"/>
                  <a:pt x="0" y="12278"/>
                </a:cubicBezTo>
                <a:cubicBezTo>
                  <a:pt x="0" y="17507"/>
                  <a:pt x="4369" y="21600"/>
                  <a:pt x="9951" y="21600"/>
                </a:cubicBezTo>
                <a:cubicBezTo>
                  <a:pt x="11164" y="21600"/>
                  <a:pt x="12378" y="21373"/>
                  <a:pt x="13348" y="21145"/>
                </a:cubicBezTo>
                <a:cubicBezTo>
                  <a:pt x="9951" y="12278"/>
                  <a:pt x="9951" y="12278"/>
                  <a:pt x="9951" y="12278"/>
                </a:cubicBezTo>
                <a:cubicBezTo>
                  <a:pt x="16503" y="5229"/>
                  <a:pt x="16503" y="5229"/>
                  <a:pt x="16503" y="5229"/>
                </a:cubicBezTo>
                <a:cubicBezTo>
                  <a:pt x="16018" y="4547"/>
                  <a:pt x="15290" y="4093"/>
                  <a:pt x="14319" y="3865"/>
                </a:cubicBezTo>
                <a:close/>
                <a:moveTo>
                  <a:pt x="10436" y="0"/>
                </a:moveTo>
                <a:cubicBezTo>
                  <a:pt x="9951" y="0"/>
                  <a:pt x="9708" y="0"/>
                  <a:pt x="9222" y="0"/>
                </a:cubicBezTo>
                <a:cubicBezTo>
                  <a:pt x="9708" y="3411"/>
                  <a:pt x="10436" y="9322"/>
                  <a:pt x="10436" y="9322"/>
                </a:cubicBezTo>
                <a:cubicBezTo>
                  <a:pt x="14804" y="909"/>
                  <a:pt x="14804" y="909"/>
                  <a:pt x="14804" y="909"/>
                </a:cubicBezTo>
                <a:cubicBezTo>
                  <a:pt x="13591" y="227"/>
                  <a:pt x="11892" y="0"/>
                  <a:pt x="10436" y="0"/>
                </a:cubicBezTo>
                <a:close/>
              </a:path>
            </a:pathLst>
          </a:custGeom>
          <a:solidFill>
            <a:srgbClr val="FFFFFF"/>
          </a:solidFill>
          <a:ln w="12700">
            <a:miter lim="400000"/>
          </a:ln>
        </p:spPr>
        <p:txBody>
          <a:bodyPr lIns="45719" rIns="45719"/>
          <a:lstStyle/>
          <a:p>
            <a:pPr defTabSz="914400"/>
            <a:endParaRPr/>
          </a:p>
        </p:txBody>
      </p:sp>
      <p:sp>
        <p:nvSpPr>
          <p:cNvPr id="1096" name="Shape 1096"/>
          <p:cNvSpPr/>
          <p:nvPr/>
        </p:nvSpPr>
        <p:spPr>
          <a:xfrm>
            <a:off x="3036657" y="1405845"/>
            <a:ext cx="624614" cy="491606"/>
          </a:xfrm>
          <a:custGeom>
            <a:avLst/>
            <a:gdLst/>
            <a:ahLst/>
            <a:cxnLst>
              <a:cxn ang="0">
                <a:pos x="wd2" y="hd2"/>
              </a:cxn>
              <a:cxn ang="5400000">
                <a:pos x="wd2" y="hd2"/>
              </a:cxn>
              <a:cxn ang="10800000">
                <a:pos x="wd2" y="hd2"/>
              </a:cxn>
              <a:cxn ang="16200000">
                <a:pos x="wd2" y="hd2"/>
              </a:cxn>
            </a:cxnLst>
            <a:rect l="0" t="0" r="r" b="b"/>
            <a:pathLst>
              <a:path w="21600" h="21600" extrusionOk="0">
                <a:moveTo>
                  <a:pt x="15853" y="21600"/>
                </a:moveTo>
                <a:cubicBezTo>
                  <a:pt x="17042" y="21600"/>
                  <a:pt x="17042" y="21600"/>
                  <a:pt x="17042" y="21600"/>
                </a:cubicBezTo>
                <a:cubicBezTo>
                  <a:pt x="17042" y="10800"/>
                  <a:pt x="17042" y="10800"/>
                  <a:pt x="17042" y="10800"/>
                </a:cubicBezTo>
                <a:cubicBezTo>
                  <a:pt x="16646" y="10800"/>
                  <a:pt x="16646" y="10800"/>
                  <a:pt x="16646" y="10800"/>
                </a:cubicBezTo>
                <a:cubicBezTo>
                  <a:pt x="16250" y="17182"/>
                  <a:pt x="16250" y="17182"/>
                  <a:pt x="16250" y="17182"/>
                </a:cubicBezTo>
                <a:cubicBezTo>
                  <a:pt x="15853" y="17427"/>
                  <a:pt x="15853" y="17427"/>
                  <a:pt x="15853" y="17427"/>
                </a:cubicBezTo>
                <a:cubicBezTo>
                  <a:pt x="15853" y="21600"/>
                  <a:pt x="15853" y="21600"/>
                  <a:pt x="15853" y="21600"/>
                </a:cubicBezTo>
                <a:close/>
                <a:moveTo>
                  <a:pt x="21600" y="0"/>
                </a:moveTo>
                <a:cubicBezTo>
                  <a:pt x="19817" y="4173"/>
                  <a:pt x="19817" y="4173"/>
                  <a:pt x="19817" y="4173"/>
                </a:cubicBezTo>
                <a:cubicBezTo>
                  <a:pt x="18231" y="8100"/>
                  <a:pt x="18231" y="8100"/>
                  <a:pt x="18231" y="8100"/>
                </a:cubicBezTo>
                <a:cubicBezTo>
                  <a:pt x="16646" y="5400"/>
                  <a:pt x="16646" y="5400"/>
                  <a:pt x="16646" y="5400"/>
                </a:cubicBezTo>
                <a:cubicBezTo>
                  <a:pt x="15853" y="6136"/>
                  <a:pt x="15853" y="6136"/>
                  <a:pt x="15853" y="6136"/>
                </a:cubicBezTo>
                <a:cubicBezTo>
                  <a:pt x="15259" y="15709"/>
                  <a:pt x="15259" y="15709"/>
                  <a:pt x="15259" y="15709"/>
                </a:cubicBezTo>
                <a:cubicBezTo>
                  <a:pt x="13277" y="16691"/>
                  <a:pt x="13277" y="16691"/>
                  <a:pt x="13277" y="16691"/>
                </a:cubicBezTo>
                <a:cubicBezTo>
                  <a:pt x="9512" y="12273"/>
                  <a:pt x="9512" y="12273"/>
                  <a:pt x="9512" y="12273"/>
                </a:cubicBezTo>
                <a:cubicBezTo>
                  <a:pt x="7332" y="17918"/>
                  <a:pt x="7332" y="17918"/>
                  <a:pt x="7332" y="17918"/>
                </a:cubicBezTo>
                <a:cubicBezTo>
                  <a:pt x="5152" y="17918"/>
                  <a:pt x="5152" y="17918"/>
                  <a:pt x="5152" y="17918"/>
                </a:cubicBezTo>
                <a:cubicBezTo>
                  <a:pt x="3765" y="15464"/>
                  <a:pt x="3765" y="15464"/>
                  <a:pt x="3765" y="15464"/>
                </a:cubicBezTo>
                <a:cubicBezTo>
                  <a:pt x="793" y="16445"/>
                  <a:pt x="793" y="16445"/>
                  <a:pt x="793" y="16445"/>
                </a:cubicBezTo>
                <a:cubicBezTo>
                  <a:pt x="0" y="13745"/>
                  <a:pt x="0" y="13745"/>
                  <a:pt x="0" y="13745"/>
                </a:cubicBezTo>
                <a:cubicBezTo>
                  <a:pt x="3963" y="12273"/>
                  <a:pt x="3963" y="12273"/>
                  <a:pt x="3963" y="12273"/>
                </a:cubicBezTo>
                <a:cubicBezTo>
                  <a:pt x="4954" y="11782"/>
                  <a:pt x="4954" y="11782"/>
                  <a:pt x="4954" y="11782"/>
                </a:cubicBezTo>
                <a:cubicBezTo>
                  <a:pt x="5350" y="12764"/>
                  <a:pt x="5350" y="12764"/>
                  <a:pt x="5350" y="12764"/>
                </a:cubicBezTo>
                <a:cubicBezTo>
                  <a:pt x="5945" y="13991"/>
                  <a:pt x="5945" y="13991"/>
                  <a:pt x="5945" y="13991"/>
                </a:cubicBezTo>
                <a:cubicBezTo>
                  <a:pt x="7927" y="9082"/>
                  <a:pt x="7927" y="9082"/>
                  <a:pt x="7927" y="9082"/>
                </a:cubicBezTo>
                <a:cubicBezTo>
                  <a:pt x="8719" y="7118"/>
                  <a:pt x="8719" y="7118"/>
                  <a:pt x="8719" y="7118"/>
                </a:cubicBezTo>
                <a:cubicBezTo>
                  <a:pt x="9908" y="8591"/>
                  <a:pt x="9908" y="8591"/>
                  <a:pt x="9908" y="8591"/>
                </a:cubicBezTo>
                <a:cubicBezTo>
                  <a:pt x="13079" y="12273"/>
                  <a:pt x="13079" y="12273"/>
                  <a:pt x="13079" y="12273"/>
                </a:cubicBezTo>
                <a:cubicBezTo>
                  <a:pt x="13475" y="5155"/>
                  <a:pt x="13475" y="5155"/>
                  <a:pt x="13475" y="5155"/>
                </a:cubicBezTo>
                <a:cubicBezTo>
                  <a:pt x="13475" y="4418"/>
                  <a:pt x="13475" y="4418"/>
                  <a:pt x="13475" y="4418"/>
                </a:cubicBezTo>
                <a:cubicBezTo>
                  <a:pt x="14070" y="3927"/>
                  <a:pt x="14070" y="3927"/>
                  <a:pt x="14070" y="3927"/>
                </a:cubicBezTo>
                <a:cubicBezTo>
                  <a:pt x="15457" y="2945"/>
                  <a:pt x="15457" y="2945"/>
                  <a:pt x="15457" y="2945"/>
                </a:cubicBezTo>
                <a:cubicBezTo>
                  <a:pt x="14268" y="491"/>
                  <a:pt x="14268" y="491"/>
                  <a:pt x="14268" y="491"/>
                </a:cubicBezTo>
                <a:cubicBezTo>
                  <a:pt x="17835" y="245"/>
                  <a:pt x="17835" y="245"/>
                  <a:pt x="17835" y="245"/>
                </a:cubicBezTo>
                <a:cubicBezTo>
                  <a:pt x="21600" y="0"/>
                  <a:pt x="21600" y="0"/>
                  <a:pt x="21600" y="0"/>
                </a:cubicBezTo>
                <a:close/>
                <a:moveTo>
                  <a:pt x="4360" y="21600"/>
                </a:moveTo>
                <a:cubicBezTo>
                  <a:pt x="4756" y="21600"/>
                  <a:pt x="5350" y="21600"/>
                  <a:pt x="5747" y="21600"/>
                </a:cubicBezTo>
                <a:cubicBezTo>
                  <a:pt x="5747" y="19636"/>
                  <a:pt x="5747" y="19636"/>
                  <a:pt x="5747" y="19636"/>
                </a:cubicBezTo>
                <a:cubicBezTo>
                  <a:pt x="4558" y="19882"/>
                  <a:pt x="4558" y="19882"/>
                  <a:pt x="4558" y="19882"/>
                </a:cubicBezTo>
                <a:cubicBezTo>
                  <a:pt x="4360" y="19391"/>
                  <a:pt x="4360" y="19391"/>
                  <a:pt x="4360" y="19391"/>
                </a:cubicBezTo>
                <a:cubicBezTo>
                  <a:pt x="4360" y="21600"/>
                  <a:pt x="4360" y="21600"/>
                  <a:pt x="4360" y="21600"/>
                </a:cubicBezTo>
                <a:close/>
                <a:moveTo>
                  <a:pt x="2180" y="21600"/>
                </a:moveTo>
                <a:cubicBezTo>
                  <a:pt x="3369" y="21600"/>
                  <a:pt x="3369" y="21600"/>
                  <a:pt x="3369" y="21600"/>
                </a:cubicBezTo>
                <a:cubicBezTo>
                  <a:pt x="3369" y="17427"/>
                  <a:pt x="3369" y="17427"/>
                  <a:pt x="3369" y="17427"/>
                </a:cubicBezTo>
                <a:cubicBezTo>
                  <a:pt x="3369" y="17427"/>
                  <a:pt x="3369" y="17427"/>
                  <a:pt x="3369" y="17427"/>
                </a:cubicBezTo>
                <a:cubicBezTo>
                  <a:pt x="2180" y="17918"/>
                  <a:pt x="2180" y="17918"/>
                  <a:pt x="2180" y="17918"/>
                </a:cubicBezTo>
                <a:cubicBezTo>
                  <a:pt x="2180" y="21600"/>
                  <a:pt x="2180" y="21600"/>
                  <a:pt x="2180" y="21600"/>
                </a:cubicBezTo>
                <a:close/>
                <a:moveTo>
                  <a:pt x="6738" y="21600"/>
                </a:moveTo>
                <a:cubicBezTo>
                  <a:pt x="7134" y="21600"/>
                  <a:pt x="7530" y="21600"/>
                  <a:pt x="7927" y="21600"/>
                </a:cubicBezTo>
                <a:cubicBezTo>
                  <a:pt x="7927" y="19391"/>
                  <a:pt x="7927" y="19391"/>
                  <a:pt x="7927" y="19391"/>
                </a:cubicBezTo>
                <a:cubicBezTo>
                  <a:pt x="7927" y="19636"/>
                  <a:pt x="7927" y="19636"/>
                  <a:pt x="7927" y="19636"/>
                </a:cubicBezTo>
                <a:cubicBezTo>
                  <a:pt x="6738" y="19636"/>
                  <a:pt x="6738" y="19636"/>
                  <a:pt x="6738" y="19636"/>
                </a:cubicBezTo>
                <a:cubicBezTo>
                  <a:pt x="6738" y="21600"/>
                  <a:pt x="6738" y="21600"/>
                  <a:pt x="6738" y="21600"/>
                </a:cubicBezTo>
                <a:close/>
                <a:moveTo>
                  <a:pt x="8917" y="21600"/>
                </a:moveTo>
                <a:cubicBezTo>
                  <a:pt x="9314" y="21600"/>
                  <a:pt x="9908" y="21600"/>
                  <a:pt x="10305" y="21600"/>
                </a:cubicBezTo>
                <a:cubicBezTo>
                  <a:pt x="10305" y="15464"/>
                  <a:pt x="10305" y="15464"/>
                  <a:pt x="10305" y="15464"/>
                </a:cubicBezTo>
                <a:cubicBezTo>
                  <a:pt x="9710" y="14727"/>
                  <a:pt x="9710" y="14727"/>
                  <a:pt x="9710" y="14727"/>
                </a:cubicBezTo>
                <a:cubicBezTo>
                  <a:pt x="8917" y="16936"/>
                  <a:pt x="8917" y="16936"/>
                  <a:pt x="8917" y="16936"/>
                </a:cubicBezTo>
                <a:cubicBezTo>
                  <a:pt x="8917" y="21600"/>
                  <a:pt x="8917" y="21600"/>
                  <a:pt x="8917" y="21600"/>
                </a:cubicBezTo>
                <a:close/>
                <a:moveTo>
                  <a:pt x="11295" y="21600"/>
                </a:moveTo>
                <a:cubicBezTo>
                  <a:pt x="11692" y="21600"/>
                  <a:pt x="12088" y="21600"/>
                  <a:pt x="12484" y="21600"/>
                </a:cubicBezTo>
                <a:cubicBezTo>
                  <a:pt x="12484" y="17918"/>
                  <a:pt x="12484" y="17918"/>
                  <a:pt x="12484" y="17918"/>
                </a:cubicBezTo>
                <a:cubicBezTo>
                  <a:pt x="11295" y="16445"/>
                  <a:pt x="11295" y="16445"/>
                  <a:pt x="11295" y="16445"/>
                </a:cubicBezTo>
                <a:cubicBezTo>
                  <a:pt x="11295" y="21600"/>
                  <a:pt x="11295" y="21600"/>
                  <a:pt x="11295" y="21600"/>
                </a:cubicBezTo>
                <a:close/>
                <a:moveTo>
                  <a:pt x="13475" y="21600"/>
                </a:moveTo>
                <a:cubicBezTo>
                  <a:pt x="13872" y="21600"/>
                  <a:pt x="14466" y="21600"/>
                  <a:pt x="14862" y="21600"/>
                </a:cubicBezTo>
                <a:cubicBezTo>
                  <a:pt x="14862" y="17673"/>
                  <a:pt x="14862" y="17673"/>
                  <a:pt x="14862" y="17673"/>
                </a:cubicBezTo>
                <a:cubicBezTo>
                  <a:pt x="13475" y="18409"/>
                  <a:pt x="13475" y="18409"/>
                  <a:pt x="13475" y="18409"/>
                </a:cubicBezTo>
                <a:lnTo>
                  <a:pt x="13475" y="21600"/>
                </a:lnTo>
                <a:close/>
              </a:path>
            </a:pathLst>
          </a:custGeom>
          <a:solidFill>
            <a:srgbClr val="FFFFFF"/>
          </a:solidFill>
          <a:ln w="12700">
            <a:miter lim="400000"/>
          </a:ln>
        </p:spPr>
        <p:txBody>
          <a:bodyPr lIns="45719" rIns="45719"/>
          <a:lstStyle/>
          <a:p>
            <a:pPr defTabSz="914400"/>
            <a:endParaRPr/>
          </a:p>
        </p:txBody>
      </p:sp>
      <p:grpSp>
        <p:nvGrpSpPr>
          <p:cNvPr id="1100" name="Group 1100"/>
          <p:cNvGrpSpPr/>
          <p:nvPr/>
        </p:nvGrpSpPr>
        <p:grpSpPr>
          <a:xfrm>
            <a:off x="5806930" y="1388918"/>
            <a:ext cx="596216" cy="587555"/>
            <a:chOff x="0" y="0"/>
            <a:chExt cx="596214" cy="587553"/>
          </a:xfrm>
        </p:grpSpPr>
        <p:sp>
          <p:nvSpPr>
            <p:cNvPr id="1097" name="Shape 1097"/>
            <p:cNvSpPr/>
            <p:nvPr/>
          </p:nvSpPr>
          <p:spPr>
            <a:xfrm>
              <a:off x="-1" y="-1"/>
              <a:ext cx="351101" cy="353489"/>
            </a:xfrm>
            <a:custGeom>
              <a:avLst/>
              <a:gdLst/>
              <a:ahLst/>
              <a:cxnLst>
                <a:cxn ang="0">
                  <a:pos x="wd2" y="hd2"/>
                </a:cxn>
                <a:cxn ang="5400000">
                  <a:pos x="wd2" y="hd2"/>
                </a:cxn>
                <a:cxn ang="10800000">
                  <a:pos x="wd2" y="hd2"/>
                </a:cxn>
                <a:cxn ang="16200000">
                  <a:pos x="wd2" y="hd2"/>
                </a:cxn>
              </a:cxnLst>
              <a:rect l="0" t="0" r="r" b="b"/>
              <a:pathLst>
                <a:path w="21600" h="21600" extrusionOk="0">
                  <a:moveTo>
                    <a:pt x="2492" y="13124"/>
                  </a:moveTo>
                  <a:cubicBezTo>
                    <a:pt x="2492" y="13671"/>
                    <a:pt x="2769" y="14491"/>
                    <a:pt x="3323" y="15038"/>
                  </a:cubicBezTo>
                  <a:cubicBezTo>
                    <a:pt x="2215" y="16132"/>
                    <a:pt x="2215" y="16132"/>
                    <a:pt x="2215" y="16132"/>
                  </a:cubicBezTo>
                  <a:cubicBezTo>
                    <a:pt x="1938" y="16678"/>
                    <a:pt x="1938" y="17225"/>
                    <a:pt x="2215" y="17499"/>
                  </a:cubicBezTo>
                  <a:cubicBezTo>
                    <a:pt x="3877" y="19139"/>
                    <a:pt x="3877" y="19139"/>
                    <a:pt x="3877" y="19139"/>
                  </a:cubicBezTo>
                  <a:cubicBezTo>
                    <a:pt x="4431" y="19413"/>
                    <a:pt x="4985" y="19413"/>
                    <a:pt x="5262" y="19139"/>
                  </a:cubicBezTo>
                  <a:cubicBezTo>
                    <a:pt x="6369" y="18319"/>
                    <a:pt x="6369" y="18319"/>
                    <a:pt x="6369" y="18319"/>
                  </a:cubicBezTo>
                  <a:cubicBezTo>
                    <a:pt x="7200" y="18592"/>
                    <a:pt x="7754" y="18866"/>
                    <a:pt x="8585" y="19139"/>
                  </a:cubicBezTo>
                  <a:cubicBezTo>
                    <a:pt x="8585" y="20506"/>
                    <a:pt x="8585" y="20506"/>
                    <a:pt x="8585" y="20506"/>
                  </a:cubicBezTo>
                  <a:cubicBezTo>
                    <a:pt x="8585" y="21053"/>
                    <a:pt x="9138" y="21600"/>
                    <a:pt x="9692" y="21600"/>
                  </a:cubicBezTo>
                  <a:cubicBezTo>
                    <a:pt x="11908" y="21600"/>
                    <a:pt x="11908" y="21600"/>
                    <a:pt x="11908" y="21600"/>
                  </a:cubicBezTo>
                  <a:cubicBezTo>
                    <a:pt x="12462" y="21600"/>
                    <a:pt x="13015" y="21053"/>
                    <a:pt x="13015" y="20506"/>
                  </a:cubicBezTo>
                  <a:cubicBezTo>
                    <a:pt x="13015" y="19139"/>
                    <a:pt x="13015" y="19139"/>
                    <a:pt x="13015" y="19139"/>
                  </a:cubicBezTo>
                  <a:cubicBezTo>
                    <a:pt x="13846" y="18866"/>
                    <a:pt x="14677" y="18592"/>
                    <a:pt x="15231" y="18319"/>
                  </a:cubicBezTo>
                  <a:cubicBezTo>
                    <a:pt x="16338" y="19139"/>
                    <a:pt x="16338" y="19139"/>
                    <a:pt x="16338" y="19139"/>
                  </a:cubicBezTo>
                  <a:cubicBezTo>
                    <a:pt x="16892" y="19413"/>
                    <a:pt x="17446" y="19413"/>
                    <a:pt x="17723" y="19139"/>
                  </a:cubicBezTo>
                  <a:cubicBezTo>
                    <a:pt x="19385" y="17499"/>
                    <a:pt x="19385" y="17499"/>
                    <a:pt x="19385" y="17499"/>
                  </a:cubicBezTo>
                  <a:cubicBezTo>
                    <a:pt x="19662" y="17225"/>
                    <a:pt x="19662" y="16678"/>
                    <a:pt x="19385" y="16132"/>
                  </a:cubicBezTo>
                  <a:cubicBezTo>
                    <a:pt x="18554" y="15038"/>
                    <a:pt x="18554" y="15038"/>
                    <a:pt x="18554" y="15038"/>
                  </a:cubicBezTo>
                  <a:cubicBezTo>
                    <a:pt x="18831" y="14491"/>
                    <a:pt x="19385" y="13671"/>
                    <a:pt x="19385" y="13124"/>
                  </a:cubicBezTo>
                  <a:cubicBezTo>
                    <a:pt x="20769" y="12851"/>
                    <a:pt x="20769" y="12851"/>
                    <a:pt x="20769" y="12851"/>
                  </a:cubicBezTo>
                  <a:cubicBezTo>
                    <a:pt x="21323" y="12851"/>
                    <a:pt x="21600" y="12304"/>
                    <a:pt x="21600" y="11757"/>
                  </a:cubicBezTo>
                  <a:cubicBezTo>
                    <a:pt x="21600" y="9570"/>
                    <a:pt x="21600" y="9570"/>
                    <a:pt x="21600" y="9570"/>
                  </a:cubicBezTo>
                  <a:cubicBezTo>
                    <a:pt x="21600" y="9023"/>
                    <a:pt x="21323" y="8749"/>
                    <a:pt x="20769" y="8476"/>
                  </a:cubicBezTo>
                  <a:cubicBezTo>
                    <a:pt x="19385" y="8476"/>
                    <a:pt x="19385" y="8476"/>
                    <a:pt x="19385" y="8476"/>
                  </a:cubicBezTo>
                  <a:cubicBezTo>
                    <a:pt x="19385" y="7656"/>
                    <a:pt x="19108" y="7109"/>
                    <a:pt x="18554" y="6289"/>
                  </a:cubicBezTo>
                  <a:cubicBezTo>
                    <a:pt x="19385" y="5468"/>
                    <a:pt x="19385" y="5468"/>
                    <a:pt x="19385" y="5468"/>
                  </a:cubicBezTo>
                  <a:cubicBezTo>
                    <a:pt x="19662" y="4922"/>
                    <a:pt x="19662" y="4375"/>
                    <a:pt x="19385" y="4101"/>
                  </a:cubicBezTo>
                  <a:cubicBezTo>
                    <a:pt x="17723" y="2461"/>
                    <a:pt x="17723" y="2461"/>
                    <a:pt x="17723" y="2461"/>
                  </a:cubicBezTo>
                  <a:cubicBezTo>
                    <a:pt x="17446" y="1914"/>
                    <a:pt x="16892" y="1914"/>
                    <a:pt x="16338" y="2187"/>
                  </a:cubicBezTo>
                  <a:cubicBezTo>
                    <a:pt x="15508" y="3008"/>
                    <a:pt x="15508" y="3008"/>
                    <a:pt x="15508" y="3008"/>
                  </a:cubicBezTo>
                  <a:cubicBezTo>
                    <a:pt x="14677" y="2734"/>
                    <a:pt x="14123" y="2461"/>
                    <a:pt x="13292" y="2187"/>
                  </a:cubicBezTo>
                  <a:cubicBezTo>
                    <a:pt x="13015" y="820"/>
                    <a:pt x="13015" y="820"/>
                    <a:pt x="13015" y="820"/>
                  </a:cubicBezTo>
                  <a:cubicBezTo>
                    <a:pt x="13015" y="547"/>
                    <a:pt x="12462" y="0"/>
                    <a:pt x="12185" y="0"/>
                  </a:cubicBezTo>
                  <a:cubicBezTo>
                    <a:pt x="9692" y="0"/>
                    <a:pt x="9692" y="0"/>
                    <a:pt x="9692" y="0"/>
                  </a:cubicBezTo>
                  <a:cubicBezTo>
                    <a:pt x="9138" y="0"/>
                    <a:pt x="8862" y="547"/>
                    <a:pt x="8862" y="820"/>
                  </a:cubicBezTo>
                  <a:cubicBezTo>
                    <a:pt x="8585" y="2187"/>
                    <a:pt x="8585" y="2187"/>
                    <a:pt x="8585" y="2187"/>
                  </a:cubicBezTo>
                  <a:cubicBezTo>
                    <a:pt x="7754" y="2461"/>
                    <a:pt x="7200" y="2734"/>
                    <a:pt x="6369" y="3281"/>
                  </a:cubicBezTo>
                  <a:cubicBezTo>
                    <a:pt x="5262" y="2187"/>
                    <a:pt x="5262" y="2187"/>
                    <a:pt x="5262" y="2187"/>
                  </a:cubicBezTo>
                  <a:cubicBezTo>
                    <a:pt x="4985" y="1914"/>
                    <a:pt x="4431" y="1914"/>
                    <a:pt x="3877" y="2461"/>
                  </a:cubicBezTo>
                  <a:cubicBezTo>
                    <a:pt x="2215" y="4101"/>
                    <a:pt x="2215" y="4101"/>
                    <a:pt x="2215" y="4101"/>
                  </a:cubicBezTo>
                  <a:cubicBezTo>
                    <a:pt x="1938" y="4375"/>
                    <a:pt x="1938" y="4922"/>
                    <a:pt x="2215" y="5468"/>
                  </a:cubicBezTo>
                  <a:cubicBezTo>
                    <a:pt x="3046" y="6562"/>
                    <a:pt x="3046" y="6562"/>
                    <a:pt x="3046" y="6562"/>
                  </a:cubicBezTo>
                  <a:cubicBezTo>
                    <a:pt x="2769" y="7109"/>
                    <a:pt x="2492" y="7929"/>
                    <a:pt x="2215" y="8476"/>
                  </a:cubicBezTo>
                  <a:cubicBezTo>
                    <a:pt x="831" y="8749"/>
                    <a:pt x="831" y="8749"/>
                    <a:pt x="831" y="8749"/>
                  </a:cubicBezTo>
                  <a:cubicBezTo>
                    <a:pt x="277" y="8749"/>
                    <a:pt x="0" y="9023"/>
                    <a:pt x="0" y="9570"/>
                  </a:cubicBezTo>
                  <a:cubicBezTo>
                    <a:pt x="0" y="12030"/>
                    <a:pt x="0" y="12030"/>
                    <a:pt x="0" y="12030"/>
                  </a:cubicBezTo>
                  <a:cubicBezTo>
                    <a:pt x="0" y="12577"/>
                    <a:pt x="277" y="12851"/>
                    <a:pt x="831" y="12851"/>
                  </a:cubicBezTo>
                  <a:lnTo>
                    <a:pt x="2492" y="13124"/>
                  </a:lnTo>
                  <a:close/>
                  <a:moveTo>
                    <a:pt x="10800" y="6835"/>
                  </a:moveTo>
                  <a:cubicBezTo>
                    <a:pt x="13015" y="6835"/>
                    <a:pt x="14677" y="8476"/>
                    <a:pt x="14677" y="10663"/>
                  </a:cubicBezTo>
                  <a:cubicBezTo>
                    <a:pt x="14677" y="12851"/>
                    <a:pt x="13015" y="14491"/>
                    <a:pt x="10800" y="14491"/>
                  </a:cubicBezTo>
                  <a:cubicBezTo>
                    <a:pt x="8862" y="14491"/>
                    <a:pt x="6923" y="12851"/>
                    <a:pt x="6923" y="10663"/>
                  </a:cubicBezTo>
                  <a:cubicBezTo>
                    <a:pt x="6923" y="8476"/>
                    <a:pt x="8862" y="6835"/>
                    <a:pt x="10800" y="6835"/>
                  </a:cubicBezTo>
                  <a:close/>
                  <a:moveTo>
                    <a:pt x="10800" y="6835"/>
                  </a:moveTo>
                  <a:cubicBezTo>
                    <a:pt x="10800" y="6835"/>
                    <a:pt x="10800" y="6835"/>
                    <a:pt x="10800" y="6835"/>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98" name="Shape 1098"/>
            <p:cNvSpPr/>
            <p:nvPr/>
          </p:nvSpPr>
          <p:spPr>
            <a:xfrm>
              <a:off x="305718" y="179130"/>
              <a:ext cx="290497" cy="291390"/>
            </a:xfrm>
            <a:custGeom>
              <a:avLst/>
              <a:gdLst/>
              <a:ahLst/>
              <a:cxnLst>
                <a:cxn ang="0">
                  <a:pos x="wd2" y="hd2"/>
                </a:cxn>
                <a:cxn ang="5400000">
                  <a:pos x="wd2" y="hd2"/>
                </a:cxn>
                <a:cxn ang="10800000">
                  <a:pos x="wd2" y="hd2"/>
                </a:cxn>
                <a:cxn ang="16200000">
                  <a:pos x="wd2" y="hd2"/>
                </a:cxn>
              </a:cxnLst>
              <a:rect l="0" t="0" r="r" b="b"/>
              <a:pathLst>
                <a:path w="21358" h="21600" extrusionOk="0">
                  <a:moveTo>
                    <a:pt x="18277" y="3323"/>
                  </a:moveTo>
                  <a:cubicBezTo>
                    <a:pt x="16948" y="1994"/>
                    <a:pt x="16948" y="1994"/>
                    <a:pt x="16948" y="1994"/>
                  </a:cubicBezTo>
                  <a:cubicBezTo>
                    <a:pt x="16283" y="1662"/>
                    <a:pt x="15618" y="1662"/>
                    <a:pt x="15286" y="1994"/>
                  </a:cubicBezTo>
                  <a:cubicBezTo>
                    <a:pt x="14622" y="2991"/>
                    <a:pt x="14622" y="2991"/>
                    <a:pt x="14622" y="2991"/>
                  </a:cubicBezTo>
                  <a:cubicBezTo>
                    <a:pt x="13625" y="2658"/>
                    <a:pt x="12960" y="2326"/>
                    <a:pt x="12295" y="2326"/>
                  </a:cubicBezTo>
                  <a:cubicBezTo>
                    <a:pt x="11963" y="997"/>
                    <a:pt x="11963" y="997"/>
                    <a:pt x="11963" y="997"/>
                  </a:cubicBezTo>
                  <a:cubicBezTo>
                    <a:pt x="11963" y="332"/>
                    <a:pt x="11298" y="0"/>
                    <a:pt x="10634" y="0"/>
                  </a:cubicBezTo>
                  <a:cubicBezTo>
                    <a:pt x="8972" y="332"/>
                    <a:pt x="8972" y="332"/>
                    <a:pt x="8972" y="332"/>
                  </a:cubicBezTo>
                  <a:cubicBezTo>
                    <a:pt x="8308" y="332"/>
                    <a:pt x="7643" y="665"/>
                    <a:pt x="7643" y="1329"/>
                  </a:cubicBezTo>
                  <a:cubicBezTo>
                    <a:pt x="7643" y="2658"/>
                    <a:pt x="7643" y="2658"/>
                    <a:pt x="7643" y="2658"/>
                  </a:cubicBezTo>
                  <a:cubicBezTo>
                    <a:pt x="6978" y="2991"/>
                    <a:pt x="6314" y="3323"/>
                    <a:pt x="5649" y="3655"/>
                  </a:cubicBezTo>
                  <a:cubicBezTo>
                    <a:pt x="4652" y="2991"/>
                    <a:pt x="4652" y="2991"/>
                    <a:pt x="4652" y="2991"/>
                  </a:cubicBezTo>
                  <a:cubicBezTo>
                    <a:pt x="4320" y="2658"/>
                    <a:pt x="3655" y="2658"/>
                    <a:pt x="2991" y="3323"/>
                  </a:cubicBezTo>
                  <a:cubicBezTo>
                    <a:pt x="1994" y="4652"/>
                    <a:pt x="1994" y="4652"/>
                    <a:pt x="1994" y="4652"/>
                  </a:cubicBezTo>
                  <a:cubicBezTo>
                    <a:pt x="1329" y="5317"/>
                    <a:pt x="1329" y="5982"/>
                    <a:pt x="1994" y="6314"/>
                  </a:cubicBezTo>
                  <a:cubicBezTo>
                    <a:pt x="2658" y="7311"/>
                    <a:pt x="2658" y="7311"/>
                    <a:pt x="2658" y="7311"/>
                  </a:cubicBezTo>
                  <a:cubicBezTo>
                    <a:pt x="2326" y="7975"/>
                    <a:pt x="2326" y="8640"/>
                    <a:pt x="1994" y="9305"/>
                  </a:cubicBezTo>
                  <a:cubicBezTo>
                    <a:pt x="997" y="9637"/>
                    <a:pt x="997" y="9637"/>
                    <a:pt x="997" y="9637"/>
                  </a:cubicBezTo>
                  <a:cubicBezTo>
                    <a:pt x="332" y="9637"/>
                    <a:pt x="0" y="10302"/>
                    <a:pt x="0" y="10966"/>
                  </a:cubicBezTo>
                  <a:cubicBezTo>
                    <a:pt x="0" y="12628"/>
                    <a:pt x="0" y="12628"/>
                    <a:pt x="0" y="12628"/>
                  </a:cubicBezTo>
                  <a:cubicBezTo>
                    <a:pt x="332" y="13292"/>
                    <a:pt x="665" y="13957"/>
                    <a:pt x="1329" y="13957"/>
                  </a:cubicBezTo>
                  <a:cubicBezTo>
                    <a:pt x="2658" y="13957"/>
                    <a:pt x="2658" y="13957"/>
                    <a:pt x="2658" y="13957"/>
                  </a:cubicBezTo>
                  <a:cubicBezTo>
                    <a:pt x="2991" y="14622"/>
                    <a:pt x="2991" y="14954"/>
                    <a:pt x="3655" y="15618"/>
                  </a:cubicBezTo>
                  <a:cubicBezTo>
                    <a:pt x="2658" y="16948"/>
                    <a:pt x="2658" y="16948"/>
                    <a:pt x="2658" y="16948"/>
                  </a:cubicBezTo>
                  <a:cubicBezTo>
                    <a:pt x="2326" y="17280"/>
                    <a:pt x="2658" y="17945"/>
                    <a:pt x="2991" y="18277"/>
                  </a:cubicBezTo>
                  <a:cubicBezTo>
                    <a:pt x="4652" y="19606"/>
                    <a:pt x="4652" y="19606"/>
                    <a:pt x="4652" y="19606"/>
                  </a:cubicBezTo>
                  <a:cubicBezTo>
                    <a:pt x="4985" y="19938"/>
                    <a:pt x="5649" y="19938"/>
                    <a:pt x="5982" y="19606"/>
                  </a:cubicBezTo>
                  <a:cubicBezTo>
                    <a:pt x="6978" y="18609"/>
                    <a:pt x="6978" y="18609"/>
                    <a:pt x="6978" y="18609"/>
                  </a:cubicBezTo>
                  <a:cubicBezTo>
                    <a:pt x="7643" y="18942"/>
                    <a:pt x="8308" y="19274"/>
                    <a:pt x="8972" y="19274"/>
                  </a:cubicBezTo>
                  <a:cubicBezTo>
                    <a:pt x="9305" y="20603"/>
                    <a:pt x="9305" y="20603"/>
                    <a:pt x="9305" y="20603"/>
                  </a:cubicBezTo>
                  <a:cubicBezTo>
                    <a:pt x="9305" y="21268"/>
                    <a:pt x="9969" y="21600"/>
                    <a:pt x="10634" y="21600"/>
                  </a:cubicBezTo>
                  <a:cubicBezTo>
                    <a:pt x="12628" y="21268"/>
                    <a:pt x="12628" y="21268"/>
                    <a:pt x="12628" y="21268"/>
                  </a:cubicBezTo>
                  <a:cubicBezTo>
                    <a:pt x="12960" y="21268"/>
                    <a:pt x="13625" y="20935"/>
                    <a:pt x="13625" y="20271"/>
                  </a:cubicBezTo>
                  <a:cubicBezTo>
                    <a:pt x="13625" y="18942"/>
                    <a:pt x="13625" y="18942"/>
                    <a:pt x="13625" y="18942"/>
                  </a:cubicBezTo>
                  <a:cubicBezTo>
                    <a:pt x="14289" y="18609"/>
                    <a:pt x="14954" y="18277"/>
                    <a:pt x="15618" y="17945"/>
                  </a:cubicBezTo>
                  <a:cubicBezTo>
                    <a:pt x="16615" y="18609"/>
                    <a:pt x="16615" y="18609"/>
                    <a:pt x="16615" y="18609"/>
                  </a:cubicBezTo>
                  <a:cubicBezTo>
                    <a:pt x="17280" y="18942"/>
                    <a:pt x="17945" y="18942"/>
                    <a:pt x="18277" y="18609"/>
                  </a:cubicBezTo>
                  <a:cubicBezTo>
                    <a:pt x="19606" y="16948"/>
                    <a:pt x="19606" y="16948"/>
                    <a:pt x="19606" y="16948"/>
                  </a:cubicBezTo>
                  <a:cubicBezTo>
                    <a:pt x="19938" y="16615"/>
                    <a:pt x="19938" y="15951"/>
                    <a:pt x="19606" y="15286"/>
                  </a:cubicBezTo>
                  <a:cubicBezTo>
                    <a:pt x="18609" y="14622"/>
                    <a:pt x="18609" y="14622"/>
                    <a:pt x="18609" y="14622"/>
                  </a:cubicBezTo>
                  <a:cubicBezTo>
                    <a:pt x="18942" y="13957"/>
                    <a:pt x="19274" y="12960"/>
                    <a:pt x="19274" y="12295"/>
                  </a:cubicBezTo>
                  <a:cubicBezTo>
                    <a:pt x="20603" y="12295"/>
                    <a:pt x="20603" y="12295"/>
                    <a:pt x="20603" y="12295"/>
                  </a:cubicBezTo>
                  <a:cubicBezTo>
                    <a:pt x="20935" y="11963"/>
                    <a:pt x="21600" y="11631"/>
                    <a:pt x="21268" y="10966"/>
                  </a:cubicBezTo>
                  <a:cubicBezTo>
                    <a:pt x="21268" y="8972"/>
                    <a:pt x="21268" y="8972"/>
                    <a:pt x="21268" y="8972"/>
                  </a:cubicBezTo>
                  <a:cubicBezTo>
                    <a:pt x="21268" y="8308"/>
                    <a:pt x="20603" y="7975"/>
                    <a:pt x="19938" y="7975"/>
                  </a:cubicBezTo>
                  <a:cubicBezTo>
                    <a:pt x="18942" y="7975"/>
                    <a:pt x="18942" y="7975"/>
                    <a:pt x="18942" y="7975"/>
                  </a:cubicBezTo>
                  <a:cubicBezTo>
                    <a:pt x="18609" y="6978"/>
                    <a:pt x="18277" y="6646"/>
                    <a:pt x="17945" y="5982"/>
                  </a:cubicBezTo>
                  <a:cubicBezTo>
                    <a:pt x="18609" y="4985"/>
                    <a:pt x="18609" y="4985"/>
                    <a:pt x="18609" y="4985"/>
                  </a:cubicBezTo>
                  <a:cubicBezTo>
                    <a:pt x="18942" y="4320"/>
                    <a:pt x="18942" y="3655"/>
                    <a:pt x="18277" y="3323"/>
                  </a:cubicBezTo>
                  <a:close/>
                  <a:moveTo>
                    <a:pt x="10966" y="14622"/>
                  </a:moveTo>
                  <a:cubicBezTo>
                    <a:pt x="8972" y="14622"/>
                    <a:pt x="6978" y="13292"/>
                    <a:pt x="6978" y="10966"/>
                  </a:cubicBezTo>
                  <a:cubicBezTo>
                    <a:pt x="6646" y="8972"/>
                    <a:pt x="8308" y="6978"/>
                    <a:pt x="10302" y="6978"/>
                  </a:cubicBezTo>
                  <a:cubicBezTo>
                    <a:pt x="12628" y="6646"/>
                    <a:pt x="14289" y="8308"/>
                    <a:pt x="14622" y="10302"/>
                  </a:cubicBezTo>
                  <a:cubicBezTo>
                    <a:pt x="14622" y="12628"/>
                    <a:pt x="13292" y="14289"/>
                    <a:pt x="10966" y="14622"/>
                  </a:cubicBezTo>
                  <a:close/>
                  <a:moveTo>
                    <a:pt x="10966" y="14622"/>
                  </a:moveTo>
                  <a:cubicBezTo>
                    <a:pt x="10966" y="14622"/>
                    <a:pt x="10966" y="14622"/>
                    <a:pt x="10966" y="14622"/>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99" name="Shape 1099"/>
            <p:cNvSpPr/>
            <p:nvPr/>
          </p:nvSpPr>
          <p:spPr>
            <a:xfrm>
              <a:off x="117031" y="353486"/>
              <a:ext cx="234068" cy="234068"/>
            </a:xfrm>
            <a:custGeom>
              <a:avLst/>
              <a:gdLst/>
              <a:ahLst/>
              <a:cxnLst>
                <a:cxn ang="0">
                  <a:pos x="wd2" y="hd2"/>
                </a:cxn>
                <a:cxn ang="5400000">
                  <a:pos x="wd2" y="hd2"/>
                </a:cxn>
                <a:cxn ang="10800000">
                  <a:pos x="wd2" y="hd2"/>
                </a:cxn>
                <a:cxn ang="16200000">
                  <a:pos x="wd2" y="hd2"/>
                </a:cxn>
              </a:cxnLst>
              <a:rect l="0" t="0" r="r" b="b"/>
              <a:pathLst>
                <a:path w="21600" h="21600" extrusionOk="0">
                  <a:moveTo>
                    <a:pt x="1246" y="8723"/>
                  </a:moveTo>
                  <a:cubicBezTo>
                    <a:pt x="415" y="8723"/>
                    <a:pt x="0" y="9138"/>
                    <a:pt x="0" y="9969"/>
                  </a:cubicBezTo>
                  <a:cubicBezTo>
                    <a:pt x="0" y="11631"/>
                    <a:pt x="0" y="11631"/>
                    <a:pt x="0" y="11631"/>
                  </a:cubicBezTo>
                  <a:cubicBezTo>
                    <a:pt x="0" y="12046"/>
                    <a:pt x="415" y="12877"/>
                    <a:pt x="1246" y="12877"/>
                  </a:cubicBezTo>
                  <a:cubicBezTo>
                    <a:pt x="2492" y="13292"/>
                    <a:pt x="2492" y="13292"/>
                    <a:pt x="2492" y="13292"/>
                  </a:cubicBezTo>
                  <a:cubicBezTo>
                    <a:pt x="2492" y="13708"/>
                    <a:pt x="2908" y="14538"/>
                    <a:pt x="2908" y="14954"/>
                  </a:cubicBezTo>
                  <a:cubicBezTo>
                    <a:pt x="2492" y="15785"/>
                    <a:pt x="2492" y="15785"/>
                    <a:pt x="2492" y="15785"/>
                  </a:cubicBezTo>
                  <a:cubicBezTo>
                    <a:pt x="2077" y="16615"/>
                    <a:pt x="2077" y="17446"/>
                    <a:pt x="2492" y="17862"/>
                  </a:cubicBezTo>
                  <a:cubicBezTo>
                    <a:pt x="3738" y="18692"/>
                    <a:pt x="3738" y="18692"/>
                    <a:pt x="3738" y="18692"/>
                  </a:cubicBezTo>
                  <a:cubicBezTo>
                    <a:pt x="4154" y="19523"/>
                    <a:pt x="4985" y="19523"/>
                    <a:pt x="5400" y="19108"/>
                  </a:cubicBezTo>
                  <a:cubicBezTo>
                    <a:pt x="6231" y="18277"/>
                    <a:pt x="6231" y="18277"/>
                    <a:pt x="6231" y="18277"/>
                  </a:cubicBezTo>
                  <a:cubicBezTo>
                    <a:pt x="7062" y="18692"/>
                    <a:pt x="7477" y="19108"/>
                    <a:pt x="8308" y="19108"/>
                  </a:cubicBezTo>
                  <a:cubicBezTo>
                    <a:pt x="8308" y="20354"/>
                    <a:pt x="8308" y="20354"/>
                    <a:pt x="8308" y="20354"/>
                  </a:cubicBezTo>
                  <a:cubicBezTo>
                    <a:pt x="8723" y="21185"/>
                    <a:pt x="9138" y="21600"/>
                    <a:pt x="9969" y="21600"/>
                  </a:cubicBezTo>
                  <a:cubicBezTo>
                    <a:pt x="11215" y="21600"/>
                    <a:pt x="11215" y="21600"/>
                    <a:pt x="11215" y="21600"/>
                  </a:cubicBezTo>
                  <a:cubicBezTo>
                    <a:pt x="12046" y="21600"/>
                    <a:pt x="12877" y="21185"/>
                    <a:pt x="12877" y="20354"/>
                  </a:cubicBezTo>
                  <a:cubicBezTo>
                    <a:pt x="12877" y="19523"/>
                    <a:pt x="12877" y="19523"/>
                    <a:pt x="12877" y="19523"/>
                  </a:cubicBezTo>
                  <a:cubicBezTo>
                    <a:pt x="13708" y="19108"/>
                    <a:pt x="14538" y="18692"/>
                    <a:pt x="14954" y="18692"/>
                  </a:cubicBezTo>
                  <a:cubicBezTo>
                    <a:pt x="15785" y="19108"/>
                    <a:pt x="15785" y="19108"/>
                    <a:pt x="15785" y="19108"/>
                  </a:cubicBezTo>
                  <a:cubicBezTo>
                    <a:pt x="16615" y="19523"/>
                    <a:pt x="17446" y="19523"/>
                    <a:pt x="17862" y="19108"/>
                  </a:cubicBezTo>
                  <a:cubicBezTo>
                    <a:pt x="19108" y="17862"/>
                    <a:pt x="19108" y="17862"/>
                    <a:pt x="19108" y="17862"/>
                  </a:cubicBezTo>
                  <a:cubicBezTo>
                    <a:pt x="19523" y="17446"/>
                    <a:pt x="19523" y="16615"/>
                    <a:pt x="19108" y="16200"/>
                  </a:cubicBezTo>
                  <a:cubicBezTo>
                    <a:pt x="18692" y="15369"/>
                    <a:pt x="18692" y="15369"/>
                    <a:pt x="18692" y="15369"/>
                  </a:cubicBezTo>
                  <a:cubicBezTo>
                    <a:pt x="18692" y="14538"/>
                    <a:pt x="19108" y="13708"/>
                    <a:pt x="19523" y="13292"/>
                  </a:cubicBezTo>
                  <a:cubicBezTo>
                    <a:pt x="20354" y="13292"/>
                    <a:pt x="20354" y="13292"/>
                    <a:pt x="20354" y="13292"/>
                  </a:cubicBezTo>
                  <a:cubicBezTo>
                    <a:pt x="21185" y="12877"/>
                    <a:pt x="21600" y="12462"/>
                    <a:pt x="21600" y="11631"/>
                  </a:cubicBezTo>
                  <a:cubicBezTo>
                    <a:pt x="21600" y="9969"/>
                    <a:pt x="21600" y="9969"/>
                    <a:pt x="21600" y="9969"/>
                  </a:cubicBezTo>
                  <a:cubicBezTo>
                    <a:pt x="21600" y="9554"/>
                    <a:pt x="21185" y="8723"/>
                    <a:pt x="20354" y="8723"/>
                  </a:cubicBezTo>
                  <a:cubicBezTo>
                    <a:pt x="19523" y="8723"/>
                    <a:pt x="19523" y="8723"/>
                    <a:pt x="19523" y="8723"/>
                  </a:cubicBezTo>
                  <a:cubicBezTo>
                    <a:pt x="19108" y="7892"/>
                    <a:pt x="19108" y="7062"/>
                    <a:pt x="18692" y="6646"/>
                  </a:cubicBezTo>
                  <a:cubicBezTo>
                    <a:pt x="19108" y="5815"/>
                    <a:pt x="19108" y="5815"/>
                    <a:pt x="19108" y="5815"/>
                  </a:cubicBezTo>
                  <a:cubicBezTo>
                    <a:pt x="19523" y="4985"/>
                    <a:pt x="19523" y="4154"/>
                    <a:pt x="19108" y="3738"/>
                  </a:cubicBezTo>
                  <a:cubicBezTo>
                    <a:pt x="18277" y="2908"/>
                    <a:pt x="18277" y="2908"/>
                    <a:pt x="18277" y="2908"/>
                  </a:cubicBezTo>
                  <a:cubicBezTo>
                    <a:pt x="17446" y="2077"/>
                    <a:pt x="16615" y="2077"/>
                    <a:pt x="16200" y="2492"/>
                  </a:cubicBezTo>
                  <a:cubicBezTo>
                    <a:pt x="15369" y="3323"/>
                    <a:pt x="15369" y="3323"/>
                    <a:pt x="15369" y="3323"/>
                  </a:cubicBezTo>
                  <a:cubicBezTo>
                    <a:pt x="14954" y="2908"/>
                    <a:pt x="14123" y="2492"/>
                    <a:pt x="13292" y="2077"/>
                  </a:cubicBezTo>
                  <a:cubicBezTo>
                    <a:pt x="13292" y="1246"/>
                    <a:pt x="13292" y="1246"/>
                    <a:pt x="13292" y="1246"/>
                  </a:cubicBezTo>
                  <a:cubicBezTo>
                    <a:pt x="13292" y="415"/>
                    <a:pt x="12462" y="0"/>
                    <a:pt x="11631" y="0"/>
                  </a:cubicBezTo>
                  <a:cubicBezTo>
                    <a:pt x="10385" y="0"/>
                    <a:pt x="10385" y="0"/>
                    <a:pt x="10385" y="0"/>
                  </a:cubicBezTo>
                  <a:cubicBezTo>
                    <a:pt x="9554" y="0"/>
                    <a:pt x="8723" y="415"/>
                    <a:pt x="8723" y="1246"/>
                  </a:cubicBezTo>
                  <a:cubicBezTo>
                    <a:pt x="8723" y="2077"/>
                    <a:pt x="8723" y="2077"/>
                    <a:pt x="8723" y="2077"/>
                  </a:cubicBezTo>
                  <a:cubicBezTo>
                    <a:pt x="7892" y="2492"/>
                    <a:pt x="7062" y="2492"/>
                    <a:pt x="6646" y="2908"/>
                  </a:cubicBezTo>
                  <a:cubicBezTo>
                    <a:pt x="5815" y="2492"/>
                    <a:pt x="5815" y="2492"/>
                    <a:pt x="5815" y="2492"/>
                  </a:cubicBezTo>
                  <a:cubicBezTo>
                    <a:pt x="4985" y="2077"/>
                    <a:pt x="4154" y="2077"/>
                    <a:pt x="3738" y="2492"/>
                  </a:cubicBezTo>
                  <a:cubicBezTo>
                    <a:pt x="2492" y="3738"/>
                    <a:pt x="2492" y="3738"/>
                    <a:pt x="2492" y="3738"/>
                  </a:cubicBezTo>
                  <a:cubicBezTo>
                    <a:pt x="2077" y="4154"/>
                    <a:pt x="2077" y="4985"/>
                    <a:pt x="2492" y="5400"/>
                  </a:cubicBezTo>
                  <a:cubicBezTo>
                    <a:pt x="3323" y="6231"/>
                    <a:pt x="3323" y="6231"/>
                    <a:pt x="3323" y="6231"/>
                  </a:cubicBezTo>
                  <a:cubicBezTo>
                    <a:pt x="2908" y="7062"/>
                    <a:pt x="2492" y="7892"/>
                    <a:pt x="2492" y="8308"/>
                  </a:cubicBezTo>
                  <a:lnTo>
                    <a:pt x="1246" y="8723"/>
                  </a:lnTo>
                  <a:close/>
                  <a:moveTo>
                    <a:pt x="10800" y="6646"/>
                  </a:moveTo>
                  <a:cubicBezTo>
                    <a:pt x="12877" y="7062"/>
                    <a:pt x="14954" y="8723"/>
                    <a:pt x="14954" y="10800"/>
                  </a:cubicBezTo>
                  <a:cubicBezTo>
                    <a:pt x="14538" y="12877"/>
                    <a:pt x="12877" y="14538"/>
                    <a:pt x="10800" y="14538"/>
                  </a:cubicBezTo>
                  <a:cubicBezTo>
                    <a:pt x="8723" y="14538"/>
                    <a:pt x="7062" y="12877"/>
                    <a:pt x="7062" y="10800"/>
                  </a:cubicBezTo>
                  <a:cubicBezTo>
                    <a:pt x="7062" y="8723"/>
                    <a:pt x="8723" y="6646"/>
                    <a:pt x="10800" y="6646"/>
                  </a:cubicBezTo>
                  <a:close/>
                  <a:moveTo>
                    <a:pt x="10800" y="6646"/>
                  </a:moveTo>
                  <a:cubicBezTo>
                    <a:pt x="10800" y="6646"/>
                    <a:pt x="10800" y="6646"/>
                    <a:pt x="10800" y="6646"/>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103" name="Group 1103"/>
          <p:cNvGrpSpPr/>
          <p:nvPr/>
        </p:nvGrpSpPr>
        <p:grpSpPr>
          <a:xfrm>
            <a:off x="253321" y="4335753"/>
            <a:ext cx="4583114" cy="2820989"/>
            <a:chOff x="0" y="0"/>
            <a:chExt cx="4583112" cy="2820987"/>
          </a:xfrm>
        </p:grpSpPr>
        <p:pic>
          <p:nvPicPr>
            <p:cNvPr id="1101" name="image.png"/>
            <p:cNvPicPr>
              <a:picLocks noChangeAspect="1"/>
            </p:cNvPicPr>
            <p:nvPr/>
          </p:nvPicPr>
          <p:blipFill>
            <a:blip r:embed="rId3"/>
            <a:stretch>
              <a:fillRect/>
            </a:stretch>
          </p:blipFill>
          <p:spPr>
            <a:xfrm>
              <a:off x="0" y="0"/>
              <a:ext cx="4583113" cy="2820988"/>
            </a:xfrm>
            <a:prstGeom prst="rect">
              <a:avLst/>
            </a:prstGeom>
            <a:ln w="12700" cap="flat">
              <a:noFill/>
              <a:miter lim="400000"/>
            </a:ln>
            <a:effectLst/>
          </p:spPr>
        </p:pic>
        <p:sp>
          <p:nvSpPr>
            <p:cNvPr id="1102" name="Shape 1102"/>
            <p:cNvSpPr/>
            <p:nvPr/>
          </p:nvSpPr>
          <p:spPr>
            <a:xfrm rot="983650">
              <a:off x="2759074" y="1000125"/>
              <a:ext cx="487364" cy="142876"/>
            </a:xfrm>
            <a:prstGeom prst="rect">
              <a:avLst/>
            </a:prstGeom>
            <a:solidFill>
              <a:srgbClr val="FFFFFF"/>
            </a:solidFill>
            <a:ln w="12700" cap="flat">
              <a:solidFill>
                <a:srgbClr val="FFFFFF"/>
              </a:solidFill>
              <a:prstDash val="solid"/>
              <a:round/>
            </a:ln>
            <a:effectLst/>
          </p:spPr>
          <p:txBody>
            <a:bodyPr wrap="square" lIns="45719" tIns="45719" rIns="45719" bIns="45719" numCol="1" anchor="ctr">
              <a:noAutofit/>
            </a:bodyPr>
            <a:lstStyle/>
            <a:p>
              <a:pPr algn="ctr" defTabSz="914400">
                <a:defRPr>
                  <a:solidFill>
                    <a:srgbClr val="FFFFFF"/>
                  </a:solidFill>
                  <a:latin typeface="Calibri"/>
                  <a:ea typeface="Calibri"/>
                  <a:cs typeface="Calibri"/>
                  <a:sym typeface="Calibri"/>
                </a:defRPr>
              </a:pPr>
              <a:endParaRPr/>
            </a:p>
          </p:txBody>
        </p:sp>
      </p:grpSp>
      <p:grpSp>
        <p:nvGrpSpPr>
          <p:cNvPr id="1118" name="Group 1118"/>
          <p:cNvGrpSpPr/>
          <p:nvPr/>
        </p:nvGrpSpPr>
        <p:grpSpPr>
          <a:xfrm>
            <a:off x="455143" y="1278582"/>
            <a:ext cx="4878894" cy="3042652"/>
            <a:chOff x="0" y="0"/>
            <a:chExt cx="4878892" cy="3042650"/>
          </a:xfrm>
        </p:grpSpPr>
        <p:sp>
          <p:nvSpPr>
            <p:cNvPr id="1104" name="Shape 1104"/>
            <p:cNvSpPr/>
            <p:nvPr/>
          </p:nvSpPr>
          <p:spPr>
            <a:xfrm>
              <a:off x="3232143" y="2078976"/>
              <a:ext cx="167653" cy="350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t> </a:t>
              </a:r>
            </a:p>
          </p:txBody>
        </p:sp>
        <p:sp>
          <p:nvSpPr>
            <p:cNvPr id="1105" name="Shape 1105"/>
            <p:cNvSpPr/>
            <p:nvPr/>
          </p:nvSpPr>
          <p:spPr>
            <a:xfrm>
              <a:off x="3359143" y="2205976"/>
              <a:ext cx="167653" cy="350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t> </a:t>
              </a:r>
            </a:p>
          </p:txBody>
        </p:sp>
        <p:sp>
          <p:nvSpPr>
            <p:cNvPr id="1106" name="Shape 1106"/>
            <p:cNvSpPr/>
            <p:nvPr/>
          </p:nvSpPr>
          <p:spPr>
            <a:xfrm>
              <a:off x="3486143" y="2332976"/>
              <a:ext cx="167653" cy="350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t> </a:t>
              </a:r>
            </a:p>
          </p:txBody>
        </p:sp>
        <p:pic>
          <p:nvPicPr>
            <p:cNvPr id="1107" name="image.png"/>
            <p:cNvPicPr>
              <a:picLocks noChangeAspect="1"/>
            </p:cNvPicPr>
            <p:nvPr/>
          </p:nvPicPr>
          <p:blipFill>
            <a:blip r:embed="rId4"/>
            <a:stretch>
              <a:fillRect/>
            </a:stretch>
          </p:blipFill>
          <p:spPr>
            <a:xfrm>
              <a:off x="586684" y="0"/>
              <a:ext cx="4292209" cy="2639034"/>
            </a:xfrm>
            <a:prstGeom prst="rect">
              <a:avLst/>
            </a:prstGeom>
            <a:ln w="12700" cap="flat">
              <a:noFill/>
              <a:miter lim="400000"/>
            </a:ln>
            <a:effectLst/>
          </p:spPr>
        </p:pic>
        <p:pic>
          <p:nvPicPr>
            <p:cNvPr id="1108" name="图片 1107"/>
            <p:cNvPicPr>
              <a:picLocks/>
            </p:cNvPicPr>
            <p:nvPr/>
          </p:nvPicPr>
          <p:blipFill>
            <a:blip r:embed="rId5"/>
            <a:stretch>
              <a:fillRect/>
            </a:stretch>
          </p:blipFill>
          <p:spPr>
            <a:xfrm>
              <a:off x="902970" y="914458"/>
              <a:ext cx="510324" cy="527827"/>
            </a:xfrm>
            <a:prstGeom prst="rect">
              <a:avLst/>
            </a:prstGeom>
            <a:effectLst/>
          </p:spPr>
        </p:pic>
        <p:pic>
          <p:nvPicPr>
            <p:cNvPr id="1110" name="图片 1109"/>
            <p:cNvPicPr>
              <a:picLocks/>
            </p:cNvPicPr>
            <p:nvPr/>
          </p:nvPicPr>
          <p:blipFill>
            <a:blip r:embed="rId6"/>
            <a:stretch>
              <a:fillRect/>
            </a:stretch>
          </p:blipFill>
          <p:spPr>
            <a:xfrm>
              <a:off x="1404620" y="1587558"/>
              <a:ext cx="510324" cy="527827"/>
            </a:xfrm>
            <a:prstGeom prst="rect">
              <a:avLst/>
            </a:prstGeom>
            <a:effectLst/>
          </p:spPr>
        </p:pic>
        <p:pic>
          <p:nvPicPr>
            <p:cNvPr id="1112" name="图片 1111"/>
            <p:cNvPicPr>
              <a:picLocks/>
            </p:cNvPicPr>
            <p:nvPr/>
          </p:nvPicPr>
          <p:blipFill>
            <a:blip r:embed="rId7"/>
            <a:stretch>
              <a:fillRect/>
            </a:stretch>
          </p:blipFill>
          <p:spPr>
            <a:xfrm>
              <a:off x="1842770" y="1587558"/>
              <a:ext cx="510324" cy="527827"/>
            </a:xfrm>
            <a:prstGeom prst="rect">
              <a:avLst/>
            </a:prstGeom>
            <a:effectLst/>
          </p:spPr>
        </p:pic>
        <p:sp>
          <p:nvSpPr>
            <p:cNvPr id="1114" name="Shape 1114"/>
            <p:cNvSpPr/>
            <p:nvPr/>
          </p:nvSpPr>
          <p:spPr>
            <a:xfrm>
              <a:off x="0" y="1115046"/>
              <a:ext cx="701090" cy="350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t>JUNA</a:t>
              </a:r>
            </a:p>
          </p:txBody>
        </p:sp>
        <p:sp>
          <p:nvSpPr>
            <p:cNvPr id="1115" name="Shape 1115"/>
            <p:cNvSpPr/>
            <p:nvPr/>
          </p:nvSpPr>
          <p:spPr>
            <a:xfrm>
              <a:off x="458336" y="1865078"/>
              <a:ext cx="917636" cy="350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a:solidFill>
                    <a:srgbClr val="802416"/>
                  </a:solidFill>
                </a:defRPr>
              </a:lvl1pPr>
            </a:lstStyle>
            <a:p>
              <a:r>
                <a:t>PandaX</a:t>
              </a:r>
            </a:p>
          </p:txBody>
        </p:sp>
        <p:sp>
          <p:nvSpPr>
            <p:cNvPr id="1116" name="Shape 1116"/>
            <p:cNvSpPr/>
            <p:nvPr/>
          </p:nvSpPr>
          <p:spPr>
            <a:xfrm>
              <a:off x="1728299" y="2691989"/>
              <a:ext cx="739265" cy="350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a:solidFill>
                    <a:schemeClr val="accent1">
                      <a:lumOff val="-5215"/>
                    </a:schemeClr>
                  </a:solidFill>
                </a:defRPr>
              </a:lvl1pPr>
            </a:lstStyle>
            <a:p>
              <a:r>
                <a:t>CDEX</a:t>
              </a:r>
            </a:p>
          </p:txBody>
        </p:sp>
        <p:sp>
          <p:nvSpPr>
            <p:cNvPr id="1117" name="Shape 1117"/>
            <p:cNvSpPr/>
            <p:nvPr/>
          </p:nvSpPr>
          <p:spPr>
            <a:xfrm flipV="1">
              <a:off x="2018904" y="2154970"/>
              <a:ext cx="1" cy="497433"/>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grpSp>
      <p:sp>
        <p:nvSpPr>
          <p:cNvPr id="1119" name="Shape 1119"/>
          <p:cNvSpPr/>
          <p:nvPr/>
        </p:nvSpPr>
        <p:spPr>
          <a:xfrm>
            <a:off x="1625432" y="3334172"/>
            <a:ext cx="823665" cy="18666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atOff val="-54418"/>
              <a:lumOff val="18480"/>
              <a:alpha val="29884"/>
            </a:schemeClr>
          </a:solidFill>
          <a:ln w="12700">
            <a:miter lim="400000"/>
          </a:ln>
        </p:spPr>
        <p:txBody>
          <a:bodyPr lIns="45719" rIns="45719" anchor="ctr"/>
          <a:lstStyle/>
          <a:p>
            <a:endParaRPr/>
          </a:p>
        </p:txBody>
      </p:sp>
      <p:sp>
        <p:nvSpPr>
          <p:cNvPr id="1120" name="Shape 1120"/>
          <p:cNvSpPr/>
          <p:nvPr/>
        </p:nvSpPr>
        <p:spPr>
          <a:xfrm>
            <a:off x="3239699" y="1344240"/>
            <a:ext cx="2898322" cy="6769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914400">
              <a:lnSpc>
                <a:spcPct val="90000"/>
              </a:lnSpc>
              <a:spcBef>
                <a:spcPts val="1000"/>
              </a:spcBef>
              <a:buSzPct val="100000"/>
              <a:buFont typeface="Arial"/>
              <a:buChar char="•"/>
              <a:defRPr sz="1600">
                <a:latin typeface="Calibri"/>
                <a:ea typeface="Calibri"/>
                <a:cs typeface="Calibri"/>
                <a:sym typeface="Calibri"/>
              </a:defRPr>
            </a:pPr>
            <a:r>
              <a:t>B2 Hall</a:t>
            </a:r>
          </a:p>
          <a:p>
            <a:pPr marL="228600" indent="-228600" defTabSz="914400">
              <a:lnSpc>
                <a:spcPct val="90000"/>
              </a:lnSpc>
              <a:spcBef>
                <a:spcPts val="1000"/>
              </a:spcBef>
              <a:buSzPct val="100000"/>
              <a:buFont typeface="Arial"/>
              <a:buChar char="•"/>
              <a:defRPr sz="1600">
                <a:latin typeface="Calibri"/>
                <a:ea typeface="Calibri"/>
                <a:cs typeface="Calibri"/>
                <a:sym typeface="Calibri"/>
              </a:defRPr>
            </a:pPr>
            <a:r>
              <a:t>14m(H)x14m(W)x65m(L)</a:t>
            </a:r>
          </a:p>
        </p:txBody>
      </p:sp>
      <p:sp>
        <p:nvSpPr>
          <p:cNvPr id="1121" name="Shape 1121"/>
          <p:cNvSpPr/>
          <p:nvPr/>
        </p:nvSpPr>
        <p:spPr>
          <a:xfrm rot="14400000">
            <a:off x="4308257" y="4701618"/>
            <a:ext cx="823665" cy="18666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atOff val="-54418"/>
              <a:lumOff val="18480"/>
              <a:alpha val="29884"/>
            </a:schemeClr>
          </a:solidFill>
          <a:ln w="12700">
            <a:miter lim="400000"/>
          </a:ln>
        </p:spPr>
        <p:txBody>
          <a:bodyPr lIns="45719" rIns="45719" anchor="ctr"/>
          <a:lstStyle/>
          <a:p>
            <a:endParaRPr/>
          </a:p>
        </p:txBody>
      </p:sp>
      <p:sp>
        <p:nvSpPr>
          <p:cNvPr id="1122" name="Shape 1122"/>
          <p:cNvSpPr/>
          <p:nvPr/>
        </p:nvSpPr>
        <p:spPr>
          <a:xfrm>
            <a:off x="8988529" y="6336046"/>
            <a:ext cx="3434468" cy="662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914400">
              <a:defRPr>
                <a:latin typeface="Calibri"/>
                <a:ea typeface="Calibri"/>
                <a:cs typeface="Calibri"/>
                <a:sym typeface="Calibri"/>
              </a:defRPr>
            </a:pPr>
            <a:r>
              <a:t>TPC Drift region</a:t>
            </a:r>
            <a:r>
              <a:rPr i="1"/>
              <a:t>: </a:t>
            </a:r>
            <a:r>
              <a:rPr>
                <a:latin typeface="Symbol"/>
                <a:ea typeface="Symbol"/>
                <a:cs typeface="Symbol"/>
                <a:sym typeface="Symbol"/>
              </a:rPr>
              <a:t>Φ</a:t>
            </a:r>
            <a:r>
              <a:t> ~1.2m, </a:t>
            </a:r>
            <a:r>
              <a:rPr i="1"/>
              <a:t>H </a:t>
            </a:r>
            <a:r>
              <a:t>~1.2m</a:t>
            </a:r>
          </a:p>
          <a:p>
            <a:pPr defTabSz="914400">
              <a:defRPr>
                <a:latin typeface="Calibri"/>
                <a:ea typeface="Calibri"/>
                <a:cs typeface="Calibri"/>
                <a:sym typeface="Calibri"/>
              </a:defRPr>
            </a:pPr>
            <a:r>
              <a:t> </a:t>
            </a:r>
          </a:p>
        </p:txBody>
      </p:sp>
      <p:sp>
        <p:nvSpPr>
          <p:cNvPr id="1123" name="Shape 1123"/>
          <p:cNvSpPr/>
          <p:nvPr/>
        </p:nvSpPr>
        <p:spPr>
          <a:xfrm>
            <a:off x="6601741" y="2416758"/>
            <a:ext cx="4998218" cy="4678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685800" lvl="1" indent="-228600" defTabSz="914400">
              <a:lnSpc>
                <a:spcPts val="3200"/>
              </a:lnSpc>
              <a:spcBef>
                <a:spcPts val="500"/>
              </a:spcBef>
              <a:buSzPct val="100000"/>
              <a:buFont typeface="Arial"/>
              <a:buChar char="•"/>
              <a:defRPr sz="2000" b="1">
                <a:latin typeface="Calibri"/>
                <a:ea typeface="Calibri"/>
                <a:cs typeface="Calibri"/>
                <a:sym typeface="Calibri"/>
              </a:defRPr>
            </a:pPr>
            <a:r>
              <a:rPr dirty="0"/>
              <a:t>PandaX-4T</a:t>
            </a:r>
            <a:r>
              <a:rPr b="0" dirty="0"/>
              <a:t> (4-ton in sensitive region)</a:t>
            </a:r>
            <a:endParaRPr dirty="0"/>
          </a:p>
        </p:txBody>
      </p:sp>
      <p:grpSp>
        <p:nvGrpSpPr>
          <p:cNvPr id="1126" name="Group 1126"/>
          <p:cNvGrpSpPr/>
          <p:nvPr/>
        </p:nvGrpSpPr>
        <p:grpSpPr>
          <a:xfrm>
            <a:off x="5268378" y="3240969"/>
            <a:ext cx="6936670" cy="3472962"/>
            <a:chOff x="0" y="0"/>
            <a:chExt cx="6936668" cy="3472960"/>
          </a:xfrm>
        </p:grpSpPr>
        <p:pic>
          <p:nvPicPr>
            <p:cNvPr id="1124" name="image.png"/>
            <p:cNvPicPr>
              <a:picLocks noChangeAspect="1"/>
            </p:cNvPicPr>
            <p:nvPr/>
          </p:nvPicPr>
          <p:blipFill>
            <a:blip r:embed="rId8"/>
            <a:srcRect/>
            <a:stretch>
              <a:fillRect/>
            </a:stretch>
          </p:blipFill>
          <p:spPr>
            <a:xfrm>
              <a:off x="0" y="39215"/>
              <a:ext cx="6936669" cy="3433746"/>
            </a:xfrm>
            <a:prstGeom prst="rect">
              <a:avLst/>
            </a:prstGeom>
            <a:ln w="12700" cap="flat">
              <a:noFill/>
              <a:miter lim="400000"/>
            </a:ln>
            <a:effectLst/>
          </p:spPr>
        </p:pic>
        <p:sp>
          <p:nvSpPr>
            <p:cNvPr id="1125" name="Shape 1125"/>
            <p:cNvSpPr/>
            <p:nvPr/>
          </p:nvSpPr>
          <p:spPr>
            <a:xfrm>
              <a:off x="5205259" y="0"/>
              <a:ext cx="1515366" cy="350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b="1">
                  <a:solidFill>
                    <a:srgbClr val="1D35CF"/>
                  </a:solidFill>
                </a:defRPr>
              </a:lvl1pPr>
            </a:lstStyle>
            <a:p>
              <a:r>
                <a:t>169+199+144</a:t>
              </a:r>
            </a:p>
          </p:txBody>
        </p: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736">
            <a:extLst>
              <a:ext uri="{FF2B5EF4-FFF2-40B4-BE49-F238E27FC236}">
                <a16:creationId xmlns:a16="http://schemas.microsoft.com/office/drawing/2014/main" id="{587B16D5-25DB-4DD4-BA7E-9B8CCBBC4ED3}"/>
              </a:ext>
            </a:extLst>
          </p:cNvPr>
          <p:cNvSpPr/>
          <p:nvPr/>
        </p:nvSpPr>
        <p:spPr>
          <a:xfrm>
            <a:off x="1621701" y="-144001"/>
            <a:ext cx="4233051" cy="11323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a:lnSpc>
                <a:spcPct val="120000"/>
              </a:lnSpc>
              <a:defRPr sz="2400" b="1">
                <a:solidFill>
                  <a:schemeClr val="accent1"/>
                </a:solidFill>
              </a:defRPr>
            </a:lvl1pPr>
          </a:lstStyle>
          <a:p>
            <a:r>
              <a:rPr dirty="0"/>
              <a:t>PandaX-4T’s house</a:t>
            </a:r>
          </a:p>
        </p:txBody>
      </p:sp>
      <p:pic>
        <p:nvPicPr>
          <p:cNvPr id="11" name="图片 10">
            <a:extLst>
              <a:ext uri="{FF2B5EF4-FFF2-40B4-BE49-F238E27FC236}">
                <a16:creationId xmlns:a16="http://schemas.microsoft.com/office/drawing/2014/main" id="{AC7FC3FE-45F2-4A0B-9E3E-0C78BBF30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65" b="7956"/>
          <a:stretch/>
        </p:blipFill>
        <p:spPr>
          <a:xfrm>
            <a:off x="24493" y="1834160"/>
            <a:ext cx="3245025" cy="4416478"/>
          </a:xfrm>
          <a:prstGeom prst="rect">
            <a:avLst/>
          </a:prstGeom>
        </p:spPr>
      </p:pic>
      <p:pic>
        <p:nvPicPr>
          <p:cNvPr id="16" name="图片 15">
            <a:extLst>
              <a:ext uri="{FF2B5EF4-FFF2-40B4-BE49-F238E27FC236}">
                <a16:creationId xmlns:a16="http://schemas.microsoft.com/office/drawing/2014/main" id="{3E71175B-5EF0-4942-BCF8-6FADB26D60DE}"/>
              </a:ext>
            </a:extLst>
          </p:cNvPr>
          <p:cNvPicPr>
            <a:picLocks noChangeAspect="1"/>
          </p:cNvPicPr>
          <p:nvPr/>
        </p:nvPicPr>
        <p:blipFill rotWithShape="1">
          <a:blip r:embed="rId4">
            <a:extLst>
              <a:ext uri="{28A0092B-C50C-407E-A947-70E740481C1C}">
                <a14:useLocalDpi xmlns:a14="http://schemas.microsoft.com/office/drawing/2010/main" val="0"/>
              </a:ext>
            </a:extLst>
          </a:blip>
          <a:srcRect t="30679"/>
          <a:stretch/>
        </p:blipFill>
        <p:spPr>
          <a:xfrm>
            <a:off x="3431432" y="1834160"/>
            <a:ext cx="8736075" cy="4416478"/>
          </a:xfrm>
          <a:prstGeom prst="rect">
            <a:avLst/>
          </a:prstGeom>
        </p:spPr>
      </p:pic>
      <p:sp>
        <p:nvSpPr>
          <p:cNvPr id="10" name="灯片编号占位符 9">
            <a:extLst>
              <a:ext uri="{FF2B5EF4-FFF2-40B4-BE49-F238E27FC236}">
                <a16:creationId xmlns:a16="http://schemas.microsoft.com/office/drawing/2014/main" id="{C2C425A5-99E4-4694-8CE9-B4EB8DC8A958}"/>
              </a:ext>
            </a:extLst>
          </p:cNvPr>
          <p:cNvSpPr>
            <a:spLocks noGrp="1"/>
          </p:cNvSpPr>
          <p:nvPr>
            <p:ph type="sldNum" sz="quarter" idx="2"/>
          </p:nvPr>
        </p:nvSpPr>
        <p:spPr/>
        <p:txBody>
          <a:bodyPr/>
          <a:lstStyle/>
          <a:p>
            <a:fld id="{86CB4B4D-7CA3-9044-876B-883B54F8677D}" type="slidenum">
              <a:rPr lang="en-US" altLang="zh-CN" smtClean="0"/>
              <a:t>18</a:t>
            </a:fld>
            <a:endParaRPr lang="zh-CN" altLang="en-US"/>
          </a:p>
        </p:txBody>
      </p:sp>
    </p:spTree>
    <p:extLst>
      <p:ext uri="{BB962C8B-B14F-4D97-AF65-F5344CB8AC3E}">
        <p14:creationId xmlns:p14="http://schemas.microsoft.com/office/powerpoint/2010/main" val="24384491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Shape 1149"/>
          <p:cNvSpPr>
            <a:spLocks noGrp="1"/>
          </p:cNvSpPr>
          <p:nvPr>
            <p:ph type="sldNum" sz="quarter" idx="2"/>
          </p:nvPr>
        </p:nvSpPr>
        <p:spPr/>
        <p:txBody>
          <a:bodyPr/>
          <a:lstStyle>
            <a:lvl1pPr>
              <a:defRPr sz="800">
                <a:solidFill>
                  <a:schemeClr val="accent1"/>
                </a:solidFill>
                <a:latin typeface="Microsoft YaHei"/>
                <a:ea typeface="Microsoft YaHei"/>
                <a:cs typeface="Microsoft YaHei"/>
                <a:sym typeface="Microsoft YaHei"/>
              </a:defRPr>
            </a:lvl1pPr>
          </a:lstStyle>
          <a:p>
            <a:fld id="{86CB4B4D-7CA3-9044-876B-883B54F8677D}" type="slidenum">
              <a:rPr lang="en-US" altLang="zh-CN"/>
              <a:pPr/>
              <a:t>19</a:t>
            </a:fld>
            <a:endParaRPr lang="zh-CN" altLang="en-US"/>
          </a:p>
        </p:txBody>
      </p:sp>
      <p:sp>
        <p:nvSpPr>
          <p:cNvPr id="1150" name="Shape 1150"/>
          <p:cNvSpPr>
            <a:spLocks noGrp="1"/>
          </p:cNvSpPr>
          <p:nvPr>
            <p:ph type="body" sz="quarter" idx="4294967295"/>
          </p:nvPr>
        </p:nvSpPr>
        <p:spPr>
          <a:xfrm>
            <a:off x="2382838" y="390525"/>
            <a:ext cx="9809162" cy="625475"/>
          </a:xfrm>
          <a:prstGeom prst="rect">
            <a:avLst/>
          </a:prstGeom>
        </p:spPr>
        <p:txBody>
          <a:bodyPr lIns="0" tIns="0" rIns="0" bIns="0" anchor="b">
            <a:normAutofit/>
          </a:bodyPr>
          <a:lstStyle>
            <a:lvl1pPr marL="0" indent="0" defTabSz="457200">
              <a:buSzTx/>
              <a:buNone/>
              <a:defRPr sz="2400" b="1">
                <a:solidFill>
                  <a:schemeClr val="accent1"/>
                </a:solidFill>
              </a:defRPr>
            </a:lvl1pPr>
          </a:lstStyle>
          <a:p>
            <a:r>
              <a:rPr dirty="0"/>
              <a:t>PandaX-4T Simulation </a:t>
            </a:r>
            <a:r>
              <a:rPr lang="en-US" dirty="0"/>
              <a:t>     </a:t>
            </a:r>
            <a:r>
              <a:rPr dirty="0"/>
              <a:t> </a:t>
            </a:r>
            <a:r>
              <a:rPr lang="it-IT" altLang="zh-CN" sz="1800" dirty="0"/>
              <a:t>Sci. China PMA 62 (2019) no.3, 31011 </a:t>
            </a:r>
            <a:endParaRPr sz="1800" dirty="0"/>
          </a:p>
        </p:txBody>
      </p:sp>
      <p:grpSp>
        <p:nvGrpSpPr>
          <p:cNvPr id="1153" name="Group 1153"/>
          <p:cNvGrpSpPr/>
          <p:nvPr/>
        </p:nvGrpSpPr>
        <p:grpSpPr>
          <a:xfrm>
            <a:off x="3052522" y="1770175"/>
            <a:ext cx="3069332" cy="2282435"/>
            <a:chOff x="655818" y="31729"/>
            <a:chExt cx="3919873" cy="2799781"/>
          </a:xfrm>
        </p:grpSpPr>
        <p:pic>
          <p:nvPicPr>
            <p:cNvPr id="1151" name="pasted-image.png"/>
            <p:cNvPicPr>
              <a:picLocks noChangeAspect="1"/>
            </p:cNvPicPr>
            <p:nvPr/>
          </p:nvPicPr>
          <p:blipFill>
            <a:blip r:embed="rId3"/>
            <a:stretch>
              <a:fillRect/>
            </a:stretch>
          </p:blipFill>
          <p:spPr>
            <a:xfrm>
              <a:off x="655818" y="31729"/>
              <a:ext cx="3919875" cy="2430323"/>
            </a:xfrm>
            <a:prstGeom prst="rect">
              <a:avLst/>
            </a:prstGeom>
            <a:ln w="12700" cap="flat">
              <a:noFill/>
              <a:miter lim="400000"/>
            </a:ln>
            <a:effectLst/>
          </p:spPr>
        </p:pic>
        <p:sp>
          <p:nvSpPr>
            <p:cNvPr id="1152" name="Shape 1152"/>
            <p:cNvSpPr/>
            <p:nvPr/>
          </p:nvSpPr>
          <p:spPr>
            <a:xfrm>
              <a:off x="1045136" y="2480849"/>
              <a:ext cx="3141240" cy="350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t>ER background in PandaX-4T</a:t>
              </a:r>
            </a:p>
          </p:txBody>
        </p:sp>
      </p:grpSp>
      <p:sp>
        <p:nvSpPr>
          <p:cNvPr id="1154" name="Shape 1154"/>
          <p:cNvSpPr/>
          <p:nvPr/>
        </p:nvSpPr>
        <p:spPr>
          <a:xfrm>
            <a:off x="4940300" y="2641600"/>
            <a:ext cx="180340" cy="4470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pic>
        <p:nvPicPr>
          <p:cNvPr id="1155" name="pasted-image.png"/>
          <p:cNvPicPr>
            <a:picLocks noChangeAspect="1"/>
          </p:cNvPicPr>
          <p:nvPr/>
        </p:nvPicPr>
        <p:blipFill>
          <a:blip r:embed="rId4"/>
          <a:stretch>
            <a:fillRect/>
          </a:stretch>
        </p:blipFill>
        <p:spPr>
          <a:xfrm>
            <a:off x="139226" y="1874496"/>
            <a:ext cx="2987912" cy="1981247"/>
          </a:xfrm>
          <a:prstGeom prst="rect">
            <a:avLst/>
          </a:prstGeom>
          <a:ln w="12700">
            <a:miter lim="400000"/>
          </a:ln>
        </p:spPr>
      </p:pic>
      <p:pic>
        <p:nvPicPr>
          <p:cNvPr id="1156" name="pasted-image.png"/>
          <p:cNvPicPr>
            <a:picLocks noChangeAspect="1"/>
          </p:cNvPicPr>
          <p:nvPr/>
        </p:nvPicPr>
        <p:blipFill rotWithShape="1">
          <a:blip r:embed="rId5"/>
          <a:srcRect l="10811" t="13196" r="9296"/>
          <a:stretch/>
        </p:blipFill>
        <p:spPr>
          <a:xfrm>
            <a:off x="6582310" y="1562856"/>
            <a:ext cx="5241265" cy="2430326"/>
          </a:xfrm>
          <a:prstGeom prst="rect">
            <a:avLst/>
          </a:prstGeom>
          <a:ln w="12700">
            <a:miter lim="400000"/>
          </a:ln>
        </p:spPr>
      </p:pic>
      <p:sp>
        <p:nvSpPr>
          <p:cNvPr id="4" name="矩形 3">
            <a:extLst>
              <a:ext uri="{FF2B5EF4-FFF2-40B4-BE49-F238E27FC236}">
                <a16:creationId xmlns:a16="http://schemas.microsoft.com/office/drawing/2014/main" id="{9BD2C19D-E131-461C-BCCC-F0AC3620E865}"/>
              </a:ext>
            </a:extLst>
          </p:cNvPr>
          <p:cNvSpPr/>
          <p:nvPr/>
        </p:nvSpPr>
        <p:spPr>
          <a:xfrm>
            <a:off x="6630103" y="3415984"/>
            <a:ext cx="4967155" cy="506896"/>
          </a:xfrm>
          <a:prstGeom prst="rect">
            <a:avLst/>
          </a:prstGeom>
          <a:noFill/>
          <a:ln w="57150" cap="flat">
            <a:solidFill>
              <a:schemeClr val="accent1">
                <a:lumMod val="60000"/>
                <a:lumOff val="4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内容占位符 2">
            <a:extLst>
              <a:ext uri="{FF2B5EF4-FFF2-40B4-BE49-F238E27FC236}">
                <a16:creationId xmlns:a16="http://schemas.microsoft.com/office/drawing/2014/main" id="{9C6CF475-82CA-4441-927B-179205F6CB96}"/>
              </a:ext>
            </a:extLst>
          </p:cNvPr>
          <p:cNvSpPr txBox="1">
            <a:spLocks/>
          </p:cNvSpPr>
          <p:nvPr/>
        </p:nvSpPr>
        <p:spPr>
          <a:xfrm>
            <a:off x="6096001" y="4589027"/>
            <a:ext cx="5886450" cy="1130284"/>
          </a:xfrm>
          <a:prstGeom prst="rect">
            <a:avLst/>
          </a:prstGeom>
        </p:spPr>
        <p:txBody>
          <a:bodyPr/>
          <a:lstStyle>
            <a:lvl1pPr marL="160730" marR="0" indent="-160730" algn="l" defTabSz="685767" rtl="0" latinLnBrk="0">
              <a:lnSpc>
                <a:spcPct val="120000"/>
              </a:lnSpc>
              <a:spcBef>
                <a:spcPts val="0"/>
              </a:spcBef>
              <a:spcAft>
                <a:spcPts val="0"/>
              </a:spcAft>
              <a:buClr>
                <a:srgbClr val="717171"/>
              </a:buClr>
              <a:buSzPct val="80000"/>
              <a:buFont typeface="Wingdings"/>
              <a:buChar char="●"/>
              <a:tabLst/>
              <a:defRPr sz="1400" b="0" i="0" u="none" strike="noStrike" cap="none" spc="0" baseline="0">
                <a:ln>
                  <a:noFill/>
                </a:ln>
                <a:solidFill>
                  <a:srgbClr val="000000"/>
                </a:solidFill>
                <a:uFillTx/>
                <a:latin typeface="Arial"/>
                <a:ea typeface="Arial"/>
                <a:cs typeface="Arial"/>
                <a:sym typeface="Arial"/>
              </a:defRPr>
            </a:lvl1pPr>
            <a:lvl2pPr marL="375930" marR="0" indent="-187519"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2pPr>
            <a:lvl3pPr marL="547458" marR="0" indent="-204566"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3pPr>
            <a:lvl4pPr marL="718823" marR="0" indent="-225023"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4pPr>
            <a:lvl5pPr marL="873302" marR="0" indent="-225023"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sz="2000" b="1" dirty="0"/>
              <a:t>Onsite detector assembly started: </a:t>
            </a:r>
            <a:r>
              <a:rPr lang="en-US" altLang="zh-CN" sz="2000" b="1" dirty="0">
                <a:solidFill>
                  <a:srgbClr val="FF0000"/>
                </a:solidFill>
              </a:rPr>
              <a:t>2019</a:t>
            </a:r>
          </a:p>
          <a:p>
            <a:pPr hangingPunct="1"/>
            <a:r>
              <a:rPr lang="en-US" altLang="zh-CN" sz="2000" b="1" dirty="0"/>
              <a:t>Commissioning of PandaX-4T: </a:t>
            </a:r>
            <a:r>
              <a:rPr lang="en-US" altLang="zh-CN" sz="2000" b="1" dirty="0">
                <a:solidFill>
                  <a:srgbClr val="00B050"/>
                </a:solidFill>
              </a:rPr>
              <a:t>end of 2020</a:t>
            </a:r>
          </a:p>
          <a:p>
            <a:pPr hangingPunct="1"/>
            <a:r>
              <a:rPr lang="en-US" altLang="zh-CN" sz="2000" b="1" dirty="0">
                <a:solidFill>
                  <a:srgbClr val="FF66FF"/>
                </a:solidFill>
              </a:rPr>
              <a:t>First physics data from PandaX-4T in 2021</a:t>
            </a:r>
            <a:endParaRPr lang="zh-CN" altLang="en-US" sz="2000" b="1" dirty="0">
              <a:solidFill>
                <a:srgbClr val="FF66FF"/>
              </a:solidFill>
            </a:endParaRPr>
          </a:p>
        </p:txBody>
      </p:sp>
      <p:grpSp>
        <p:nvGrpSpPr>
          <p:cNvPr id="15" name="Group 19">
            <a:extLst>
              <a:ext uri="{FF2B5EF4-FFF2-40B4-BE49-F238E27FC236}">
                <a16:creationId xmlns:a16="http://schemas.microsoft.com/office/drawing/2014/main" id="{45298F9F-6506-4702-8E08-647335995308}"/>
              </a:ext>
            </a:extLst>
          </p:cNvPr>
          <p:cNvGrpSpPr/>
          <p:nvPr/>
        </p:nvGrpSpPr>
        <p:grpSpPr>
          <a:xfrm>
            <a:off x="1066096" y="4305300"/>
            <a:ext cx="3944054" cy="2445396"/>
            <a:chOff x="6096000" y="2380807"/>
            <a:chExt cx="6842354" cy="4347720"/>
          </a:xfrm>
        </p:grpSpPr>
        <p:grpSp>
          <p:nvGrpSpPr>
            <p:cNvPr id="16" name="Group 14">
              <a:extLst>
                <a:ext uri="{FF2B5EF4-FFF2-40B4-BE49-F238E27FC236}">
                  <a16:creationId xmlns:a16="http://schemas.microsoft.com/office/drawing/2014/main" id="{73ED2932-E5B0-4657-9173-452D7A96EE31}"/>
                </a:ext>
              </a:extLst>
            </p:cNvPr>
            <p:cNvGrpSpPr/>
            <p:nvPr/>
          </p:nvGrpSpPr>
          <p:grpSpPr>
            <a:xfrm>
              <a:off x="6096000" y="2707946"/>
              <a:ext cx="5751832" cy="4020581"/>
              <a:chOff x="5756697" y="2182188"/>
              <a:chExt cx="6091135" cy="4358312"/>
            </a:xfrm>
          </p:grpSpPr>
          <p:pic>
            <p:nvPicPr>
              <p:cNvPr id="18" name="Picture 5">
                <a:extLst>
                  <a:ext uri="{FF2B5EF4-FFF2-40B4-BE49-F238E27FC236}">
                    <a16:creationId xmlns:a16="http://schemas.microsoft.com/office/drawing/2014/main" id="{229127A6-7962-47D8-B8DD-C265B2EE7C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6697" y="2182188"/>
                <a:ext cx="6091135" cy="4358312"/>
              </a:xfrm>
              <a:prstGeom prst="rect">
                <a:avLst/>
              </a:prstGeom>
            </p:spPr>
          </p:pic>
          <p:sp>
            <p:nvSpPr>
              <p:cNvPr id="19" name="Rectangle 13">
                <a:extLst>
                  <a:ext uri="{FF2B5EF4-FFF2-40B4-BE49-F238E27FC236}">
                    <a16:creationId xmlns:a16="http://schemas.microsoft.com/office/drawing/2014/main" id="{EDEEDD91-0A7A-46B8-B19A-8D8D18B6961F}"/>
                  </a:ext>
                </a:extLst>
              </p:cNvPr>
              <p:cNvSpPr/>
              <p:nvPr/>
            </p:nvSpPr>
            <p:spPr>
              <a:xfrm>
                <a:off x="9027886" y="3164114"/>
                <a:ext cx="188686" cy="541690"/>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N" sz="14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7" name="TextBox 20">
              <a:extLst>
                <a:ext uri="{FF2B5EF4-FFF2-40B4-BE49-F238E27FC236}">
                  <a16:creationId xmlns:a16="http://schemas.microsoft.com/office/drawing/2014/main" id="{E5743AD3-FE70-49D1-8C0E-9D8F12A988C6}"/>
                </a:ext>
              </a:extLst>
            </p:cNvPr>
            <p:cNvSpPr txBox="1"/>
            <p:nvPr/>
          </p:nvSpPr>
          <p:spPr>
            <a:xfrm>
              <a:off x="8290130" y="2380807"/>
              <a:ext cx="4648224" cy="5329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rgbClr val="C00000"/>
                  </a:solidFill>
                  <a:effectLst/>
                  <a:uFillTx/>
                  <a:latin typeface="Helvetica Neue"/>
                  <a:ea typeface="Helvetica Neue"/>
                  <a:cs typeface="Helvetica Neue"/>
                  <a:sym typeface="Helvetica Neue"/>
                </a:rPr>
                <a:t>PandaX-4T 1 ton-year</a:t>
              </a:r>
            </a:p>
          </p:txBody>
        </p:sp>
      </p:gr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742">
            <a:extLst>
              <a:ext uri="{FF2B5EF4-FFF2-40B4-BE49-F238E27FC236}">
                <a16:creationId xmlns:a16="http://schemas.microsoft.com/office/drawing/2014/main" id="{E49A98E5-5EC5-4740-A3AB-EB3518DE3A3D}"/>
              </a:ext>
            </a:extLst>
          </p:cNvPr>
          <p:cNvSpPr/>
          <p:nvPr/>
        </p:nvSpPr>
        <p:spPr>
          <a:xfrm>
            <a:off x="0" y="0"/>
            <a:ext cx="6191792" cy="6858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24" y="0"/>
                </a:lnTo>
                <a:lnTo>
                  <a:pt x="19724" y="9167"/>
                </a:lnTo>
                <a:lnTo>
                  <a:pt x="19790" y="9214"/>
                </a:lnTo>
                <a:cubicBezTo>
                  <a:pt x="21600" y="10800"/>
                  <a:pt x="21600" y="10800"/>
                  <a:pt x="21600" y="10800"/>
                </a:cubicBezTo>
                <a:cubicBezTo>
                  <a:pt x="19790" y="12386"/>
                  <a:pt x="19790" y="12386"/>
                  <a:pt x="19790" y="12386"/>
                </a:cubicBezTo>
                <a:lnTo>
                  <a:pt x="19724" y="12433"/>
                </a:lnTo>
                <a:lnTo>
                  <a:pt x="19724" y="21600"/>
                </a:lnTo>
                <a:lnTo>
                  <a:pt x="0" y="21600"/>
                </a:lnTo>
                <a:close/>
              </a:path>
            </a:pathLst>
          </a:custGeom>
          <a:solidFill>
            <a:srgbClr val="000000">
              <a:alpha val="15000"/>
            </a:srgbClr>
          </a:solidFill>
          <a:ln w="12700">
            <a:miter lim="400000"/>
          </a:ln>
        </p:spPr>
        <p:txBody>
          <a:bodyPr lIns="45719" rIns="45719" anchor="ctr"/>
          <a:lstStyle/>
          <a:p>
            <a:pPr algn="ctr" defTabSz="914377">
              <a:defRPr>
                <a:solidFill>
                  <a:srgbClr val="FFFFFF"/>
                </a:solidFill>
              </a:defRPr>
            </a:pPr>
            <a:endParaRPr dirty="0"/>
          </a:p>
        </p:txBody>
      </p:sp>
      <p:sp>
        <p:nvSpPr>
          <p:cNvPr id="620" name="Shape 62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621" name="Shape 621"/>
          <p:cNvSpPr>
            <a:spLocks noGrp="1"/>
          </p:cNvSpPr>
          <p:nvPr>
            <p:ph type="body" sz="quarter" idx="1"/>
          </p:nvPr>
        </p:nvSpPr>
        <p:spPr>
          <a:xfrm>
            <a:off x="1621701" y="541259"/>
            <a:ext cx="3188424" cy="447041"/>
          </a:xfrm>
          <a:prstGeom prst="rect">
            <a:avLst/>
          </a:prstGeom>
        </p:spPr>
        <p:txBody>
          <a:bodyPr>
            <a:normAutofit fontScale="92500"/>
          </a:bodyPr>
          <a:lstStyle>
            <a:lvl1pPr>
              <a:defRPr sz="2400"/>
            </a:lvl1pPr>
          </a:lstStyle>
          <a:p>
            <a:r>
              <a:rPr lang="en-US" altLang="zh-CN" dirty="0"/>
              <a:t>	</a:t>
            </a:r>
            <a:r>
              <a:rPr dirty="0" err="1"/>
              <a:t>PandaX</a:t>
            </a:r>
            <a:r>
              <a:rPr lang="en-US" altLang="zh-CN" dirty="0"/>
              <a:t> experiment</a:t>
            </a:r>
            <a:endParaRPr dirty="0"/>
          </a:p>
        </p:txBody>
      </p:sp>
      <p:sp>
        <p:nvSpPr>
          <p:cNvPr id="654" name="Shape 654"/>
          <p:cNvSpPr/>
          <p:nvPr/>
        </p:nvSpPr>
        <p:spPr>
          <a:xfrm>
            <a:off x="11432260" y="6252583"/>
            <a:ext cx="36869"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r">
              <a:defRPr sz="800">
                <a:solidFill>
                  <a:schemeClr val="accent1"/>
                </a:solidFill>
                <a:latin typeface="Microsoft YaHei"/>
                <a:ea typeface="Microsoft YaHei"/>
                <a:cs typeface="Microsoft YaHei"/>
                <a:sym typeface="Microsoft YaHei"/>
              </a:defRPr>
            </a:pPr>
            <a:r>
              <a:rPr dirty="0"/>
              <a:t>￼</a:t>
            </a:r>
          </a:p>
        </p:txBody>
      </p:sp>
      <p:sp>
        <p:nvSpPr>
          <p:cNvPr id="35" name="Shape 741">
            <a:extLst>
              <a:ext uri="{FF2B5EF4-FFF2-40B4-BE49-F238E27FC236}">
                <a16:creationId xmlns:a16="http://schemas.microsoft.com/office/drawing/2014/main" id="{468615C6-E384-475D-9687-5143C2EE6CF9}"/>
              </a:ext>
            </a:extLst>
          </p:cNvPr>
          <p:cNvSpPr txBox="1">
            <a:spLocks/>
          </p:cNvSpPr>
          <p:nvPr/>
        </p:nvSpPr>
        <p:spPr>
          <a:xfrm>
            <a:off x="11342126" y="6250637"/>
            <a:ext cx="127001" cy="1270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accent1"/>
                </a:solidFill>
                <a:effectLst/>
                <a:uFillTx/>
                <a:latin typeface="Microsoft YaHei"/>
                <a:ea typeface="Microsoft YaHei"/>
                <a:cs typeface="Microsoft YaHei"/>
                <a:sym typeface="Microsoft YaHe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altLang="zh-CN" smtClean="0"/>
              <a:pPr/>
              <a:t>2</a:t>
            </a:fld>
            <a:endParaRPr lang="en-US" altLang="zh-CN"/>
          </a:p>
        </p:txBody>
      </p:sp>
      <p:grpSp>
        <p:nvGrpSpPr>
          <p:cNvPr id="42" name="Group 754">
            <a:extLst>
              <a:ext uri="{FF2B5EF4-FFF2-40B4-BE49-F238E27FC236}">
                <a16:creationId xmlns:a16="http://schemas.microsoft.com/office/drawing/2014/main" id="{E36F104D-90F5-4773-8C73-BE112136B298}"/>
              </a:ext>
            </a:extLst>
          </p:cNvPr>
          <p:cNvGrpSpPr/>
          <p:nvPr/>
        </p:nvGrpSpPr>
        <p:grpSpPr>
          <a:xfrm>
            <a:off x="536399" y="4330261"/>
            <a:ext cx="4897750" cy="2139911"/>
            <a:chOff x="-150096" y="11737"/>
            <a:chExt cx="3591400" cy="3053790"/>
          </a:xfrm>
        </p:grpSpPr>
        <p:grpSp>
          <p:nvGrpSpPr>
            <p:cNvPr id="43" name="Group 750">
              <a:extLst>
                <a:ext uri="{FF2B5EF4-FFF2-40B4-BE49-F238E27FC236}">
                  <a16:creationId xmlns:a16="http://schemas.microsoft.com/office/drawing/2014/main" id="{6F71B023-92DE-4121-B9DA-2FED0A66AEF2}"/>
                </a:ext>
              </a:extLst>
            </p:cNvPr>
            <p:cNvGrpSpPr/>
            <p:nvPr/>
          </p:nvGrpSpPr>
          <p:grpSpPr>
            <a:xfrm>
              <a:off x="-150096" y="174294"/>
              <a:ext cx="3591400" cy="2891233"/>
              <a:chOff x="-150095" y="-1"/>
              <a:chExt cx="3591398" cy="2891231"/>
            </a:xfrm>
          </p:grpSpPr>
          <p:sp>
            <p:nvSpPr>
              <p:cNvPr id="47" name="Shape 748">
                <a:extLst>
                  <a:ext uri="{FF2B5EF4-FFF2-40B4-BE49-F238E27FC236}">
                    <a16:creationId xmlns:a16="http://schemas.microsoft.com/office/drawing/2014/main" id="{08DEBB95-583D-4916-BE5E-62FA01CCB4AD}"/>
                  </a:ext>
                </a:extLst>
              </p:cNvPr>
              <p:cNvSpPr/>
              <p:nvPr/>
            </p:nvSpPr>
            <p:spPr>
              <a:xfrm>
                <a:off x="-150095" y="-1"/>
                <a:ext cx="3563003" cy="2891231"/>
              </a:xfrm>
              <a:prstGeom prst="rect">
                <a:avLst/>
              </a:prstGeom>
              <a:gradFill flip="none" rotWithShape="1">
                <a:gsLst>
                  <a:gs pos="20000">
                    <a:schemeClr val="accent1">
                      <a:lumMod val="67000"/>
                      <a:alpha val="40000"/>
                    </a:schemeClr>
                  </a:gs>
                  <a:gs pos="48000">
                    <a:schemeClr val="accent1">
                      <a:alpha val="46000"/>
                      <a:lumMod val="92000"/>
                      <a:lumOff val="8000"/>
                    </a:schemeClr>
                  </a:gs>
                  <a:gs pos="100000">
                    <a:schemeClr val="accent1">
                      <a:lumMod val="60000"/>
                      <a:lumOff val="40000"/>
                    </a:schemeClr>
                  </a:gs>
                </a:gsLst>
                <a:path path="rect">
                  <a:fillToRect l="100000" t="100000"/>
                </a:path>
                <a:tileRect r="-100000" b="-100000"/>
              </a:gradFill>
              <a:ln w="6350" cap="flat">
                <a:solidFill>
                  <a:schemeClr val="accent1"/>
                </a:solidFill>
                <a:prstDash val="solid"/>
                <a:miter lim="800000"/>
              </a:ln>
              <a:effectLst>
                <a:glow rad="139700">
                  <a:schemeClr val="accent1">
                    <a:satMod val="175000"/>
                    <a:alpha val="40000"/>
                  </a:schemeClr>
                </a:glow>
              </a:effectLst>
            </p:spPr>
            <p:txBody>
              <a:bodyPr wrap="square" lIns="45719" tIns="45719" rIns="45719" bIns="45719" numCol="1" anchor="ctr">
                <a:noAutofit/>
              </a:bodyPr>
              <a:lstStyle/>
              <a:p>
                <a:pPr>
                  <a:defRPr>
                    <a:solidFill>
                      <a:srgbClr val="FFFFFF"/>
                    </a:solidFill>
                  </a:defRPr>
                </a:pPr>
                <a:endParaRPr dirty="0"/>
              </a:p>
            </p:txBody>
          </p:sp>
          <p:sp>
            <p:nvSpPr>
              <p:cNvPr id="48" name="Shape 749">
                <a:extLst>
                  <a:ext uri="{FF2B5EF4-FFF2-40B4-BE49-F238E27FC236}">
                    <a16:creationId xmlns:a16="http://schemas.microsoft.com/office/drawing/2014/main" id="{5278E35B-64B8-478D-88BC-20972297108C}"/>
                  </a:ext>
                </a:extLst>
              </p:cNvPr>
              <p:cNvSpPr/>
              <p:nvPr/>
            </p:nvSpPr>
            <p:spPr>
              <a:xfrm>
                <a:off x="-121700" y="678943"/>
                <a:ext cx="3563003" cy="16019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6200" tIns="76200" rIns="76200" bIns="76200" numCol="1" anchor="ctr">
                <a:noAutofit/>
              </a:bodyPr>
              <a:lstStyle/>
              <a:p>
                <a:pPr marL="285750" indent="-285750">
                  <a:buFont typeface="Arial" panose="020B0604020202020204" pitchFamily="34" charset="0"/>
                  <a:buChar char="•"/>
                  <a:defRPr>
                    <a:solidFill>
                      <a:srgbClr val="FFFFFF"/>
                    </a:solidFill>
                  </a:defRPr>
                </a:pPr>
                <a:r>
                  <a:rPr lang="en-US" dirty="0"/>
                  <a:t>Series of xenon based rare-event detection experiments </a:t>
                </a:r>
                <a:endParaRPr dirty="0"/>
              </a:p>
              <a:p>
                <a:pPr marL="285750" indent="-285750">
                  <a:buFont typeface="Arial" panose="020B0604020202020204" pitchFamily="34" charset="0"/>
                  <a:buChar char="•"/>
                  <a:defRPr>
                    <a:solidFill>
                      <a:srgbClr val="FFFFFF"/>
                    </a:solidFill>
                  </a:defRPr>
                </a:pPr>
                <a:endParaRPr lang="en-US" sz="1000" dirty="0"/>
              </a:p>
              <a:p>
                <a:pPr marL="285750" indent="-285750">
                  <a:buFont typeface="Arial" panose="020B0604020202020204" pitchFamily="34" charset="0"/>
                  <a:buChar char="•"/>
                  <a:defRPr>
                    <a:solidFill>
                      <a:srgbClr val="FFFFFF"/>
                    </a:solidFill>
                  </a:defRPr>
                </a:pPr>
                <a:r>
                  <a:rPr lang="en-US" dirty="0"/>
                  <a:t>Formed in </a:t>
                </a:r>
                <a:r>
                  <a:rPr lang="en-US" dirty="0">
                    <a:solidFill>
                      <a:srgbClr val="FF0000"/>
                    </a:solidFill>
                  </a:rPr>
                  <a:t>2009</a:t>
                </a:r>
                <a:endParaRPr dirty="0"/>
              </a:p>
              <a:p>
                <a:pPr marL="285750" indent="-285750">
                  <a:buFont typeface="Arial" panose="020B0604020202020204" pitchFamily="34" charset="0"/>
                  <a:buChar char="•"/>
                  <a:defRPr>
                    <a:solidFill>
                      <a:srgbClr val="FFFFFF"/>
                    </a:solidFill>
                  </a:defRPr>
                </a:pPr>
                <a:endParaRPr lang="en-US" altLang="zh-CN" sz="900" dirty="0">
                  <a:solidFill>
                    <a:srgbClr val="00B050"/>
                  </a:solidFill>
                </a:endParaRPr>
              </a:p>
              <a:p>
                <a:pPr marL="285750" indent="-285750">
                  <a:buFont typeface="Arial" panose="020B0604020202020204" pitchFamily="34" charset="0"/>
                  <a:buChar char="•"/>
                  <a:defRPr>
                    <a:solidFill>
                      <a:srgbClr val="FFFFFF"/>
                    </a:solidFill>
                  </a:defRPr>
                </a:pPr>
                <a:r>
                  <a:rPr lang="en-US" altLang="zh-CN" dirty="0">
                    <a:solidFill>
                      <a:srgbClr val="FFFF00"/>
                    </a:solidFill>
                  </a:rPr>
                  <a:t>~50 </a:t>
                </a:r>
                <a:r>
                  <a:rPr lang="en-US" altLang="zh-CN" dirty="0"/>
                  <a:t>collaborators</a:t>
                </a:r>
              </a:p>
              <a:p>
                <a:pPr marL="285750" indent="-285750">
                  <a:buFont typeface="Arial" panose="020B0604020202020204" pitchFamily="34" charset="0"/>
                  <a:buChar char="•"/>
                  <a:defRPr>
                    <a:solidFill>
                      <a:srgbClr val="FFFFFF"/>
                    </a:solidFill>
                  </a:defRPr>
                </a:pPr>
                <a:r>
                  <a:rPr lang="en-US" dirty="0"/>
                  <a:t>CJPL</a:t>
                </a:r>
                <a:endParaRPr dirty="0"/>
              </a:p>
            </p:txBody>
          </p:sp>
        </p:grpSp>
        <p:grpSp>
          <p:nvGrpSpPr>
            <p:cNvPr id="44" name="Group 753">
              <a:extLst>
                <a:ext uri="{FF2B5EF4-FFF2-40B4-BE49-F238E27FC236}">
                  <a16:creationId xmlns:a16="http://schemas.microsoft.com/office/drawing/2014/main" id="{8DB56D7A-1B6E-4EFF-A35A-67EDC72708BF}"/>
                </a:ext>
              </a:extLst>
            </p:cNvPr>
            <p:cNvGrpSpPr/>
            <p:nvPr/>
          </p:nvGrpSpPr>
          <p:grpSpPr>
            <a:xfrm>
              <a:off x="665099" y="11737"/>
              <a:ext cx="1965611" cy="567384"/>
              <a:chOff x="-133596" y="11737"/>
              <a:chExt cx="1965610" cy="567383"/>
            </a:xfrm>
          </p:grpSpPr>
          <p:sp>
            <p:nvSpPr>
              <p:cNvPr id="45" name="Shape 751">
                <a:extLst>
                  <a:ext uri="{FF2B5EF4-FFF2-40B4-BE49-F238E27FC236}">
                    <a16:creationId xmlns:a16="http://schemas.microsoft.com/office/drawing/2014/main" id="{4A398E98-EAD5-4DF5-B308-76062E54E9C0}"/>
                  </a:ext>
                </a:extLst>
              </p:cNvPr>
              <p:cNvSpPr/>
              <p:nvPr/>
            </p:nvSpPr>
            <p:spPr>
              <a:xfrm>
                <a:off x="-133596" y="11737"/>
                <a:ext cx="1965610" cy="567383"/>
              </a:xfrm>
              <a:prstGeom prst="roundRect">
                <a:avLst>
                  <a:gd name="adj" fmla="val 48193"/>
                </a:avLst>
              </a:prstGeom>
              <a:solidFill>
                <a:srgbClr val="80A9C1"/>
              </a:solidFill>
              <a:ln w="12700" cap="flat">
                <a:noFill/>
                <a:miter lim="400000"/>
              </a:ln>
              <a:effectLst/>
            </p:spPr>
            <p:txBody>
              <a:bodyPr wrap="square" lIns="45719" tIns="45719" rIns="45719" bIns="45719" numCol="1" anchor="ctr">
                <a:noAutofit/>
              </a:bodyPr>
              <a:lstStyle/>
              <a:p>
                <a:pPr algn="ctr" defTabSz="1693333">
                  <a:defRPr sz="2600">
                    <a:solidFill>
                      <a:srgbClr val="FFFFFF"/>
                    </a:solidFill>
                    <a:latin typeface="Calibri"/>
                    <a:ea typeface="Calibri"/>
                    <a:cs typeface="Calibri"/>
                    <a:sym typeface="Calibri"/>
                  </a:defRPr>
                </a:pPr>
                <a:endParaRPr/>
              </a:p>
            </p:txBody>
          </p:sp>
          <p:sp>
            <p:nvSpPr>
              <p:cNvPr id="46" name="Shape 752">
                <a:extLst>
                  <a:ext uri="{FF2B5EF4-FFF2-40B4-BE49-F238E27FC236}">
                    <a16:creationId xmlns:a16="http://schemas.microsoft.com/office/drawing/2014/main" id="{954A1DD1-F1E9-48BF-A70A-E6F47217FDF8}"/>
                  </a:ext>
                </a:extLst>
              </p:cNvPr>
              <p:cNvSpPr/>
              <p:nvPr/>
            </p:nvSpPr>
            <p:spPr>
              <a:xfrm>
                <a:off x="-41611" y="23474"/>
                <a:ext cx="1805435" cy="5439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6200" tIns="76200" rIns="76200" bIns="76200" numCol="1" anchor="ctr">
                <a:noAutofit/>
              </a:bodyPr>
              <a:lstStyle>
                <a:lvl1pPr algn="ctr" defTabSz="1693333">
                  <a:defRPr sz="2600">
                    <a:solidFill>
                      <a:srgbClr val="FFFFFF"/>
                    </a:solidFill>
                    <a:latin typeface="Calibri"/>
                    <a:ea typeface="Calibri"/>
                    <a:cs typeface="Calibri"/>
                    <a:sym typeface="Calibri"/>
                  </a:defRPr>
                </a:lvl1pPr>
              </a:lstStyle>
              <a:p>
                <a:r>
                  <a:rPr dirty="0" err="1"/>
                  <a:t>PandaX</a:t>
                </a:r>
                <a:endParaRPr dirty="0"/>
              </a:p>
            </p:txBody>
          </p:sp>
        </p:grpSp>
      </p:grpSp>
      <p:graphicFrame>
        <p:nvGraphicFramePr>
          <p:cNvPr id="8" name="图示 7">
            <a:extLst>
              <a:ext uri="{FF2B5EF4-FFF2-40B4-BE49-F238E27FC236}">
                <a16:creationId xmlns:a16="http://schemas.microsoft.com/office/drawing/2014/main" id="{F35D12FB-201D-4A94-8114-082509A9F10F}"/>
              </a:ext>
            </a:extLst>
          </p:cNvPr>
          <p:cNvGraphicFramePr/>
          <p:nvPr>
            <p:extLst>
              <p:ext uri="{D42A27DB-BD31-4B8C-83A1-F6EECF244321}">
                <p14:modId xmlns:p14="http://schemas.microsoft.com/office/powerpoint/2010/main" val="3221906475"/>
              </p:ext>
            </p:extLst>
          </p:nvPr>
        </p:nvGraphicFramePr>
        <p:xfrm>
          <a:off x="-44536" y="1180385"/>
          <a:ext cx="5654154" cy="2924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组合 13">
            <a:extLst>
              <a:ext uri="{FF2B5EF4-FFF2-40B4-BE49-F238E27FC236}">
                <a16:creationId xmlns:a16="http://schemas.microsoft.com/office/drawing/2014/main" id="{FE4A2C66-147C-44E2-B9BC-56D742DBC823}"/>
              </a:ext>
            </a:extLst>
          </p:cNvPr>
          <p:cNvGrpSpPr/>
          <p:nvPr/>
        </p:nvGrpSpPr>
        <p:grpSpPr>
          <a:xfrm>
            <a:off x="6236039" y="988300"/>
            <a:ext cx="5763890" cy="3076062"/>
            <a:chOff x="5341905" y="579649"/>
            <a:chExt cx="6664939" cy="3453720"/>
          </a:xfrm>
        </p:grpSpPr>
        <p:sp>
          <p:nvSpPr>
            <p:cNvPr id="12" name="矩形: 圆角 11">
              <a:extLst>
                <a:ext uri="{FF2B5EF4-FFF2-40B4-BE49-F238E27FC236}">
                  <a16:creationId xmlns:a16="http://schemas.microsoft.com/office/drawing/2014/main" id="{42F33266-376C-4733-9D26-0EEE75B0B2DE}"/>
                </a:ext>
              </a:extLst>
            </p:cNvPr>
            <p:cNvSpPr/>
            <p:nvPr/>
          </p:nvSpPr>
          <p:spPr>
            <a:xfrm>
              <a:off x="5341905" y="1644869"/>
              <a:ext cx="6664939" cy="2388500"/>
            </a:xfrm>
            <a:prstGeom prst="roundRect">
              <a:avLst/>
            </a:prstGeom>
            <a:solidFill>
              <a:schemeClr val="bg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3" name="矩形: 圆角 12">
              <a:extLst>
                <a:ext uri="{FF2B5EF4-FFF2-40B4-BE49-F238E27FC236}">
                  <a16:creationId xmlns:a16="http://schemas.microsoft.com/office/drawing/2014/main" id="{D0544765-CADE-4803-99B5-495BAFD52C6D}"/>
                </a:ext>
              </a:extLst>
            </p:cNvPr>
            <p:cNvSpPr/>
            <p:nvPr/>
          </p:nvSpPr>
          <p:spPr>
            <a:xfrm>
              <a:off x="6604309" y="1288967"/>
              <a:ext cx="4037806" cy="116646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0" name="image14.png">
              <a:extLst>
                <a:ext uri="{FF2B5EF4-FFF2-40B4-BE49-F238E27FC236}">
                  <a16:creationId xmlns:a16="http://schemas.microsoft.com/office/drawing/2014/main" id="{028F3B41-1208-4128-8F8E-9551CE1A794C}"/>
                </a:ext>
              </a:extLst>
            </p:cNvPr>
            <p:cNvPicPr>
              <a:picLocks noChangeAspect="1"/>
            </p:cNvPicPr>
            <p:nvPr/>
          </p:nvPicPr>
          <p:blipFill>
            <a:blip r:embed="rId8"/>
            <a:stretch>
              <a:fillRect/>
            </a:stretch>
          </p:blipFill>
          <p:spPr>
            <a:xfrm>
              <a:off x="6839916" y="579649"/>
              <a:ext cx="4047134" cy="1963921"/>
            </a:xfrm>
            <a:prstGeom prst="rect">
              <a:avLst/>
            </a:prstGeom>
            <a:ln w="12700" cap="flat">
              <a:noFill/>
              <a:miter lim="400000"/>
            </a:ln>
            <a:effectLst/>
          </p:spPr>
        </p:pic>
        <p:grpSp>
          <p:nvGrpSpPr>
            <p:cNvPr id="10" name="组合 9">
              <a:extLst>
                <a:ext uri="{FF2B5EF4-FFF2-40B4-BE49-F238E27FC236}">
                  <a16:creationId xmlns:a16="http://schemas.microsoft.com/office/drawing/2014/main" id="{ECDA2208-21AE-4541-BF2E-3C36C7ED2AA6}"/>
                </a:ext>
              </a:extLst>
            </p:cNvPr>
            <p:cNvGrpSpPr/>
            <p:nvPr/>
          </p:nvGrpSpPr>
          <p:grpSpPr>
            <a:xfrm>
              <a:off x="5526365" y="2201197"/>
              <a:ext cx="6404669" cy="1770778"/>
              <a:chOff x="5526365" y="2057307"/>
              <a:chExt cx="6404669" cy="1770778"/>
            </a:xfrm>
          </p:grpSpPr>
          <p:pic>
            <p:nvPicPr>
              <p:cNvPr id="51" name="pasted-image.tiff">
                <a:extLst>
                  <a:ext uri="{FF2B5EF4-FFF2-40B4-BE49-F238E27FC236}">
                    <a16:creationId xmlns:a16="http://schemas.microsoft.com/office/drawing/2014/main" id="{40ADB487-A2AE-4A86-ACDD-C9EA5FA34E56}"/>
                  </a:ext>
                </a:extLst>
              </p:cNvPr>
              <p:cNvPicPr>
                <a:picLocks noChangeAspect="1"/>
              </p:cNvPicPr>
              <p:nvPr/>
            </p:nvPicPr>
            <p:blipFill>
              <a:blip r:embed="rId9"/>
              <a:stretch>
                <a:fillRect/>
              </a:stretch>
            </p:blipFill>
            <p:spPr>
              <a:xfrm>
                <a:off x="6983469" y="2124307"/>
                <a:ext cx="582919" cy="582919"/>
              </a:xfrm>
              <a:prstGeom prst="rect">
                <a:avLst/>
              </a:prstGeom>
              <a:ln w="12700" cap="flat">
                <a:noFill/>
                <a:miter lim="400000"/>
              </a:ln>
              <a:effectLst/>
            </p:spPr>
          </p:pic>
          <p:pic>
            <p:nvPicPr>
              <p:cNvPr id="52" name="pasted-image.png">
                <a:extLst>
                  <a:ext uri="{FF2B5EF4-FFF2-40B4-BE49-F238E27FC236}">
                    <a16:creationId xmlns:a16="http://schemas.microsoft.com/office/drawing/2014/main" id="{8283E060-79B6-486B-9738-7648E8F3F1F7}"/>
                  </a:ext>
                </a:extLst>
              </p:cNvPr>
              <p:cNvPicPr>
                <a:picLocks noChangeAspect="1"/>
              </p:cNvPicPr>
              <p:nvPr/>
            </p:nvPicPr>
            <p:blipFill>
              <a:blip r:embed="rId10"/>
              <a:stretch>
                <a:fillRect/>
              </a:stretch>
            </p:blipFill>
            <p:spPr>
              <a:xfrm>
                <a:off x="5526365" y="2057307"/>
                <a:ext cx="664481" cy="680808"/>
              </a:xfrm>
              <a:prstGeom prst="rect">
                <a:avLst/>
              </a:prstGeom>
              <a:ln w="12700" cap="flat">
                <a:noFill/>
                <a:miter lim="400000"/>
              </a:ln>
              <a:effectLst/>
            </p:spPr>
          </p:pic>
          <p:pic>
            <p:nvPicPr>
              <p:cNvPr id="53" name="20150613012250795.jpg.png">
                <a:extLst>
                  <a:ext uri="{FF2B5EF4-FFF2-40B4-BE49-F238E27FC236}">
                    <a16:creationId xmlns:a16="http://schemas.microsoft.com/office/drawing/2014/main" id="{96AEF50F-23E3-4E5A-847B-74E50BF77698}"/>
                  </a:ext>
                </a:extLst>
              </p:cNvPr>
              <p:cNvPicPr>
                <a:picLocks noChangeAspect="1"/>
              </p:cNvPicPr>
              <p:nvPr/>
            </p:nvPicPr>
            <p:blipFill>
              <a:blip r:embed="rId11"/>
              <a:stretch>
                <a:fillRect/>
              </a:stretch>
            </p:blipFill>
            <p:spPr>
              <a:xfrm>
                <a:off x="6228143" y="2072391"/>
                <a:ext cx="680807" cy="680808"/>
              </a:xfrm>
              <a:prstGeom prst="rect">
                <a:avLst/>
              </a:prstGeom>
              <a:ln w="12700" cap="flat">
                <a:noFill/>
                <a:miter lim="400000"/>
              </a:ln>
              <a:effectLst/>
            </p:spPr>
          </p:pic>
          <p:pic>
            <p:nvPicPr>
              <p:cNvPr id="54" name="标识与SINAP.png">
                <a:extLst>
                  <a:ext uri="{FF2B5EF4-FFF2-40B4-BE49-F238E27FC236}">
                    <a16:creationId xmlns:a16="http://schemas.microsoft.com/office/drawing/2014/main" id="{E7A8E9A0-E06D-4DAA-A316-5E43CE78ADDD}"/>
                  </a:ext>
                </a:extLst>
              </p:cNvPr>
              <p:cNvPicPr>
                <a:picLocks noChangeAspect="1"/>
              </p:cNvPicPr>
              <p:nvPr/>
            </p:nvPicPr>
            <p:blipFill>
              <a:blip r:embed="rId12"/>
              <a:stretch>
                <a:fillRect/>
              </a:stretch>
            </p:blipFill>
            <p:spPr>
              <a:xfrm>
                <a:off x="7664171" y="2239347"/>
                <a:ext cx="581772" cy="404056"/>
              </a:xfrm>
              <a:prstGeom prst="rect">
                <a:avLst/>
              </a:prstGeom>
              <a:ln w="12700" cap="flat">
                <a:noFill/>
                <a:miter lim="400000"/>
              </a:ln>
              <a:effectLst/>
            </p:spPr>
          </p:pic>
          <p:pic>
            <p:nvPicPr>
              <p:cNvPr id="55" name="Logo.gif">
                <a:extLst>
                  <a:ext uri="{FF2B5EF4-FFF2-40B4-BE49-F238E27FC236}">
                    <a16:creationId xmlns:a16="http://schemas.microsoft.com/office/drawing/2014/main" id="{F83B0F18-9161-447E-AF2B-216D70FEE839}"/>
                  </a:ext>
                </a:extLst>
              </p:cNvPr>
              <p:cNvPicPr>
                <a:picLocks noChangeAspect="1"/>
              </p:cNvPicPr>
              <p:nvPr/>
            </p:nvPicPr>
            <p:blipFill>
              <a:blip r:embed="rId13"/>
              <a:stretch>
                <a:fillRect/>
              </a:stretch>
            </p:blipFill>
            <p:spPr>
              <a:xfrm>
                <a:off x="8398827" y="2124307"/>
                <a:ext cx="582919" cy="582245"/>
              </a:xfrm>
              <a:prstGeom prst="rect">
                <a:avLst/>
              </a:prstGeom>
              <a:ln w="12700" cap="flat">
                <a:noFill/>
                <a:miter lim="400000"/>
              </a:ln>
              <a:effectLst/>
            </p:spPr>
          </p:pic>
          <p:pic>
            <p:nvPicPr>
              <p:cNvPr id="56" name="9f2f070828381f303bfff8ada1014c086f06f0d4.jpg">
                <a:extLst>
                  <a:ext uri="{FF2B5EF4-FFF2-40B4-BE49-F238E27FC236}">
                    <a16:creationId xmlns:a16="http://schemas.microsoft.com/office/drawing/2014/main" id="{B9B9CC35-0D81-4C16-BE55-6DFEB68BA628}"/>
                  </a:ext>
                </a:extLst>
              </p:cNvPr>
              <p:cNvPicPr>
                <a:picLocks noChangeAspect="1"/>
              </p:cNvPicPr>
              <p:nvPr/>
            </p:nvPicPr>
            <p:blipFill>
              <a:blip r:embed="rId14"/>
              <a:stretch>
                <a:fillRect/>
              </a:stretch>
            </p:blipFill>
            <p:spPr>
              <a:xfrm>
                <a:off x="9002568" y="2118087"/>
                <a:ext cx="799037" cy="613808"/>
              </a:xfrm>
              <a:prstGeom prst="rect">
                <a:avLst/>
              </a:prstGeom>
              <a:ln w="12700" cap="flat">
                <a:noFill/>
                <a:miter lim="400000"/>
              </a:ln>
              <a:effectLst/>
            </p:spPr>
          </p:pic>
          <p:pic>
            <p:nvPicPr>
              <p:cNvPr id="57" name="20121109221446303940.jpg">
                <a:extLst>
                  <a:ext uri="{FF2B5EF4-FFF2-40B4-BE49-F238E27FC236}">
                    <a16:creationId xmlns:a16="http://schemas.microsoft.com/office/drawing/2014/main" id="{4BB97641-0BB0-41E5-9821-5A4288A89BD4}"/>
                  </a:ext>
                </a:extLst>
              </p:cNvPr>
              <p:cNvPicPr>
                <a:picLocks noChangeAspect="1"/>
              </p:cNvPicPr>
              <p:nvPr/>
            </p:nvPicPr>
            <p:blipFill>
              <a:blip r:embed="rId15"/>
              <a:stretch>
                <a:fillRect/>
              </a:stretch>
            </p:blipFill>
            <p:spPr>
              <a:xfrm>
                <a:off x="9831561" y="2144709"/>
                <a:ext cx="680806" cy="680806"/>
              </a:xfrm>
              <a:prstGeom prst="rect">
                <a:avLst/>
              </a:prstGeom>
              <a:ln w="12700" cap="flat">
                <a:noFill/>
                <a:miter lim="400000"/>
              </a:ln>
              <a:effectLst/>
            </p:spPr>
          </p:pic>
          <p:pic>
            <p:nvPicPr>
              <p:cNvPr id="58" name="timg-5.jpg">
                <a:extLst>
                  <a:ext uri="{FF2B5EF4-FFF2-40B4-BE49-F238E27FC236}">
                    <a16:creationId xmlns:a16="http://schemas.microsoft.com/office/drawing/2014/main" id="{55C3650E-8DDB-4CE3-B441-FD5CF98AAEA9}"/>
                  </a:ext>
                </a:extLst>
              </p:cNvPr>
              <p:cNvPicPr>
                <a:picLocks noChangeAspect="1"/>
              </p:cNvPicPr>
              <p:nvPr/>
            </p:nvPicPr>
            <p:blipFill>
              <a:blip r:embed="rId16"/>
              <a:stretch>
                <a:fillRect/>
              </a:stretch>
            </p:blipFill>
            <p:spPr>
              <a:xfrm>
                <a:off x="11250228" y="3051193"/>
                <a:ext cx="680806" cy="680807"/>
              </a:xfrm>
              <a:prstGeom prst="rect">
                <a:avLst/>
              </a:prstGeom>
              <a:ln w="12700" cap="flat">
                <a:noFill/>
                <a:miter lim="400000"/>
              </a:ln>
              <a:effectLst/>
            </p:spPr>
          </p:pic>
          <p:pic>
            <p:nvPicPr>
              <p:cNvPr id="59" name="timg-6.jpg">
                <a:extLst>
                  <a:ext uri="{FF2B5EF4-FFF2-40B4-BE49-F238E27FC236}">
                    <a16:creationId xmlns:a16="http://schemas.microsoft.com/office/drawing/2014/main" id="{84124996-4FDD-45AF-A8EC-539B7C201FF4}"/>
                  </a:ext>
                </a:extLst>
              </p:cNvPr>
              <p:cNvPicPr>
                <a:picLocks noChangeAspect="1"/>
              </p:cNvPicPr>
              <p:nvPr/>
            </p:nvPicPr>
            <p:blipFill>
              <a:blip r:embed="rId17"/>
              <a:stretch>
                <a:fillRect/>
              </a:stretch>
            </p:blipFill>
            <p:spPr>
              <a:xfrm>
                <a:off x="6993814" y="3092497"/>
                <a:ext cx="584839" cy="584839"/>
              </a:xfrm>
              <a:prstGeom prst="rect">
                <a:avLst/>
              </a:prstGeom>
              <a:ln w="12700" cap="flat">
                <a:noFill/>
                <a:miter lim="400000"/>
              </a:ln>
              <a:effectLst/>
            </p:spPr>
          </p:pic>
          <p:pic>
            <p:nvPicPr>
              <p:cNvPr id="60" name="1200px-University_of_Michigan_seal.svg.png">
                <a:extLst>
                  <a:ext uri="{FF2B5EF4-FFF2-40B4-BE49-F238E27FC236}">
                    <a16:creationId xmlns:a16="http://schemas.microsoft.com/office/drawing/2014/main" id="{945EA804-271C-4DE3-855A-E49E31F2AE79}"/>
                  </a:ext>
                </a:extLst>
              </p:cNvPr>
              <p:cNvPicPr>
                <a:picLocks noChangeAspect="1"/>
              </p:cNvPicPr>
              <p:nvPr/>
            </p:nvPicPr>
            <p:blipFill>
              <a:blip r:embed="rId18"/>
              <a:stretch>
                <a:fillRect/>
              </a:stretch>
            </p:blipFill>
            <p:spPr>
              <a:xfrm>
                <a:off x="7656952" y="3066907"/>
                <a:ext cx="641601" cy="641602"/>
              </a:xfrm>
              <a:prstGeom prst="rect">
                <a:avLst/>
              </a:prstGeom>
              <a:ln w="12700" cap="flat">
                <a:noFill/>
                <a:miter lim="400000"/>
              </a:ln>
              <a:effectLst/>
            </p:spPr>
          </p:pic>
          <p:pic>
            <p:nvPicPr>
              <p:cNvPr id="61" name="1200px-Berkeley_Lab_compact_logo.svg.png">
                <a:extLst>
                  <a:ext uri="{FF2B5EF4-FFF2-40B4-BE49-F238E27FC236}">
                    <a16:creationId xmlns:a16="http://schemas.microsoft.com/office/drawing/2014/main" id="{313D9046-C64E-4393-8D45-5C97F468CCDD}"/>
                  </a:ext>
                </a:extLst>
              </p:cNvPr>
              <p:cNvPicPr>
                <a:picLocks noChangeAspect="1"/>
              </p:cNvPicPr>
              <p:nvPr/>
            </p:nvPicPr>
            <p:blipFill>
              <a:blip r:embed="rId19"/>
              <a:stretch>
                <a:fillRect/>
              </a:stretch>
            </p:blipFill>
            <p:spPr>
              <a:xfrm>
                <a:off x="9919414" y="3103155"/>
                <a:ext cx="680807" cy="552589"/>
              </a:xfrm>
              <a:prstGeom prst="rect">
                <a:avLst/>
              </a:prstGeom>
              <a:ln w="12700" cap="flat">
                <a:noFill/>
                <a:miter lim="400000"/>
              </a:ln>
              <a:effectLst/>
            </p:spPr>
          </p:pic>
          <p:pic>
            <p:nvPicPr>
              <p:cNvPr id="62" name="CEA_logotype2012.png">
                <a:extLst>
                  <a:ext uri="{FF2B5EF4-FFF2-40B4-BE49-F238E27FC236}">
                    <a16:creationId xmlns:a16="http://schemas.microsoft.com/office/drawing/2014/main" id="{0448FE45-C675-4C27-A2E9-FEEEEE5EA27C}"/>
                  </a:ext>
                </a:extLst>
              </p:cNvPr>
              <p:cNvPicPr>
                <a:picLocks noChangeAspect="1"/>
              </p:cNvPicPr>
              <p:nvPr/>
            </p:nvPicPr>
            <p:blipFill>
              <a:blip r:embed="rId20"/>
              <a:stretch>
                <a:fillRect/>
              </a:stretch>
            </p:blipFill>
            <p:spPr>
              <a:xfrm>
                <a:off x="9118065" y="3109143"/>
                <a:ext cx="696691" cy="568965"/>
              </a:xfrm>
              <a:prstGeom prst="rect">
                <a:avLst/>
              </a:prstGeom>
              <a:ln w="12700" cap="flat">
                <a:noFill/>
                <a:miter lim="400000"/>
              </a:ln>
              <a:effectLst/>
            </p:spPr>
          </p:pic>
          <p:pic>
            <p:nvPicPr>
              <p:cNvPr id="63" name="170px-Unizar.png">
                <a:extLst>
                  <a:ext uri="{FF2B5EF4-FFF2-40B4-BE49-F238E27FC236}">
                    <a16:creationId xmlns:a16="http://schemas.microsoft.com/office/drawing/2014/main" id="{72A358B8-2ACF-4132-BB7A-347D2393E28D}"/>
                  </a:ext>
                </a:extLst>
              </p:cNvPr>
              <p:cNvPicPr>
                <a:picLocks noChangeAspect="1"/>
              </p:cNvPicPr>
              <p:nvPr/>
            </p:nvPicPr>
            <p:blipFill>
              <a:blip r:embed="rId21"/>
              <a:stretch>
                <a:fillRect/>
              </a:stretch>
            </p:blipFill>
            <p:spPr>
              <a:xfrm>
                <a:off x="10600221" y="3062631"/>
                <a:ext cx="682276" cy="694315"/>
              </a:xfrm>
              <a:prstGeom prst="rect">
                <a:avLst/>
              </a:prstGeom>
              <a:ln w="12700" cap="flat">
                <a:noFill/>
                <a:miter lim="400000"/>
              </a:ln>
              <a:effectLst/>
            </p:spPr>
          </p:pic>
          <p:pic>
            <p:nvPicPr>
              <p:cNvPr id="64" name="AS-267463831293952@1440779755194_l.png">
                <a:extLst>
                  <a:ext uri="{FF2B5EF4-FFF2-40B4-BE49-F238E27FC236}">
                    <a16:creationId xmlns:a16="http://schemas.microsoft.com/office/drawing/2014/main" id="{DB15C8CB-FDA9-40C9-A12F-DDF5819843AB}"/>
                  </a:ext>
                </a:extLst>
              </p:cNvPr>
              <p:cNvPicPr>
                <a:picLocks noChangeAspect="1"/>
              </p:cNvPicPr>
              <p:nvPr/>
            </p:nvPicPr>
            <p:blipFill>
              <a:blip r:embed="rId22"/>
              <a:stretch>
                <a:fillRect/>
              </a:stretch>
            </p:blipFill>
            <p:spPr>
              <a:xfrm>
                <a:off x="8366993" y="2964962"/>
                <a:ext cx="696691" cy="863123"/>
              </a:xfrm>
              <a:prstGeom prst="rect">
                <a:avLst/>
              </a:prstGeom>
              <a:ln w="12700" cap="flat">
                <a:noFill/>
                <a:miter lim="400000"/>
              </a:ln>
              <a:effectLst/>
            </p:spPr>
          </p:pic>
          <p:pic>
            <p:nvPicPr>
              <p:cNvPr id="65" name="562c11dfa9ec8a13bb1224f6fb03918fa0ecc098.jpg.png">
                <a:extLst>
                  <a:ext uri="{FF2B5EF4-FFF2-40B4-BE49-F238E27FC236}">
                    <a16:creationId xmlns:a16="http://schemas.microsoft.com/office/drawing/2014/main" id="{3BEF4584-8FAB-4418-B95F-B7F9C81F5886}"/>
                  </a:ext>
                </a:extLst>
              </p:cNvPr>
              <p:cNvPicPr>
                <a:picLocks noChangeAspect="1"/>
              </p:cNvPicPr>
              <p:nvPr/>
            </p:nvPicPr>
            <p:blipFill>
              <a:blip r:embed="rId23"/>
              <a:stretch>
                <a:fillRect/>
              </a:stretch>
            </p:blipFill>
            <p:spPr>
              <a:xfrm>
                <a:off x="5593310" y="3076937"/>
                <a:ext cx="641601" cy="641601"/>
              </a:xfrm>
              <a:prstGeom prst="rect">
                <a:avLst/>
              </a:prstGeom>
              <a:ln w="12700">
                <a:miter lim="400000"/>
              </a:ln>
            </p:spPr>
          </p:pic>
          <p:pic>
            <p:nvPicPr>
              <p:cNvPr id="7" name="图片 6">
                <a:extLst>
                  <a:ext uri="{FF2B5EF4-FFF2-40B4-BE49-F238E27FC236}">
                    <a16:creationId xmlns:a16="http://schemas.microsoft.com/office/drawing/2014/main" id="{A6224906-9ECD-4540-BC4B-40745819382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31650" r="11473"/>
              <a:stretch/>
            </p:blipFill>
            <p:spPr>
              <a:xfrm>
                <a:off x="6313210" y="3096070"/>
                <a:ext cx="612949" cy="612439"/>
              </a:xfrm>
              <a:prstGeom prst="rect">
                <a:avLst/>
              </a:prstGeom>
            </p:spPr>
          </p:pic>
          <p:pic>
            <p:nvPicPr>
              <p:cNvPr id="9" name="图片 8">
                <a:extLst>
                  <a:ext uri="{FF2B5EF4-FFF2-40B4-BE49-F238E27FC236}">
                    <a16:creationId xmlns:a16="http://schemas.microsoft.com/office/drawing/2014/main" id="{F0876777-271E-4922-B8A5-968C893F957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592906" y="2153102"/>
                <a:ext cx="652012" cy="652012"/>
              </a:xfrm>
              <a:prstGeom prst="rect">
                <a:avLst/>
              </a:prstGeom>
            </p:spPr>
          </p:pic>
        </p:grpSp>
      </p:grpSp>
      <p:pic>
        <p:nvPicPr>
          <p:cNvPr id="3" name="图片 2">
            <a:extLst>
              <a:ext uri="{FF2B5EF4-FFF2-40B4-BE49-F238E27FC236}">
                <a16:creationId xmlns:a16="http://schemas.microsoft.com/office/drawing/2014/main" id="{58D38662-D6C9-4A43-917E-FD675D5F96D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9452"/>
          <a:stretch/>
        </p:blipFill>
        <p:spPr>
          <a:xfrm>
            <a:off x="11348767" y="2445970"/>
            <a:ext cx="643797" cy="683225"/>
          </a:xfrm>
          <a:prstGeom prst="rect">
            <a:avLst/>
          </a:prstGeom>
        </p:spPr>
      </p:pic>
      <p:pic>
        <p:nvPicPr>
          <p:cNvPr id="11" name="图片 10">
            <a:extLst>
              <a:ext uri="{FF2B5EF4-FFF2-40B4-BE49-F238E27FC236}">
                <a16:creationId xmlns:a16="http://schemas.microsoft.com/office/drawing/2014/main" id="{DC179B52-7418-48B8-8EF4-933595F5306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557516" y="4252909"/>
            <a:ext cx="5148459" cy="2147553"/>
          </a:xfrm>
          <a:prstGeom prst="rect">
            <a:avLst/>
          </a:prstGeom>
        </p:spPr>
      </p:pic>
    </p:spTree>
    <p:extLst>
      <p:ext uri="{BB962C8B-B14F-4D97-AF65-F5344CB8AC3E}">
        <p14:creationId xmlns:p14="http://schemas.microsoft.com/office/powerpoint/2010/main" val="36599812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 name="image20.jpeg"/>
          <p:cNvPicPr>
            <a:picLocks noChangeAspect="1"/>
          </p:cNvPicPr>
          <p:nvPr/>
        </p:nvPicPr>
        <p:blipFill>
          <a:blip r:embed="rId3"/>
          <a:srcRect l="20066" r="26535"/>
          <a:stretch>
            <a:fillRect/>
          </a:stretch>
        </p:blipFill>
        <p:spPr>
          <a:xfrm>
            <a:off x="-28876" y="0"/>
            <a:ext cx="5488788" cy="6858000"/>
          </a:xfrm>
          <a:prstGeom prst="rect">
            <a:avLst/>
          </a:prstGeom>
          <a:ln w="12700">
            <a:miter lim="400000"/>
          </a:ln>
        </p:spPr>
      </p:pic>
      <p:sp>
        <p:nvSpPr>
          <p:cNvPr id="777" name="Shape 777"/>
          <p:cNvSpPr>
            <a:spLocks noGrp="1"/>
          </p:cNvSpPr>
          <p:nvPr>
            <p:ph type="sldNum" sz="quarter" idx="4294967295"/>
          </p:nvPr>
        </p:nvSpPr>
        <p:spPr>
          <a:xfrm>
            <a:off x="11337265" y="6250637"/>
            <a:ext cx="131863" cy="127001"/>
          </a:xfrm>
          <a:prstGeom prst="rect">
            <a:avLst/>
          </a:prstGeom>
          <a:extLst>
            <a:ext uri="{C572A759-6A51-4108-AA02-DFA0A04FC94B}">
              <ma14:wrappingTextBoxFlag xmlns:ma14="http://schemas.microsoft.com/office/mac/drawingml/2011/main" xmlns="" val="1"/>
            </a:ext>
          </a:extLst>
        </p:spPr>
        <p:txBody>
          <a:bodyPr lIns="0" tIns="0" rIns="0" bIns="0"/>
          <a:lstStyle>
            <a:lvl1pPr>
              <a:defRPr sz="800">
                <a:solidFill>
                  <a:schemeClr val="accent1"/>
                </a:solidFill>
                <a:latin typeface="Microsoft YaHei"/>
                <a:ea typeface="Microsoft YaHei"/>
                <a:cs typeface="Microsoft YaHei"/>
                <a:sym typeface="Microsoft YaHei"/>
              </a:defRPr>
            </a:lvl1pPr>
          </a:lstStyle>
          <a:p>
            <a:fld id="{86CB4B4D-7CA3-9044-876B-883B54F8677D}" type="slidenum">
              <a:t>20</a:t>
            </a:fld>
            <a:endParaRPr/>
          </a:p>
        </p:txBody>
      </p:sp>
      <p:sp>
        <p:nvSpPr>
          <p:cNvPr id="778" name="Shape 778"/>
          <p:cNvSpPr/>
          <p:nvPr/>
        </p:nvSpPr>
        <p:spPr>
          <a:xfrm>
            <a:off x="-25400" y="0"/>
            <a:ext cx="600809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24" y="0"/>
                </a:lnTo>
                <a:lnTo>
                  <a:pt x="19724" y="9167"/>
                </a:lnTo>
                <a:lnTo>
                  <a:pt x="19790" y="9214"/>
                </a:lnTo>
                <a:cubicBezTo>
                  <a:pt x="21600" y="10800"/>
                  <a:pt x="21600" y="10800"/>
                  <a:pt x="21600" y="10800"/>
                </a:cubicBezTo>
                <a:cubicBezTo>
                  <a:pt x="19790" y="12386"/>
                  <a:pt x="19790" y="12386"/>
                  <a:pt x="19790" y="12386"/>
                </a:cubicBezTo>
                <a:lnTo>
                  <a:pt x="19724" y="12433"/>
                </a:lnTo>
                <a:lnTo>
                  <a:pt x="19724" y="21600"/>
                </a:lnTo>
                <a:lnTo>
                  <a:pt x="0" y="21600"/>
                </a:lnTo>
                <a:close/>
              </a:path>
            </a:pathLst>
          </a:custGeom>
          <a:solidFill>
            <a:srgbClr val="000000">
              <a:alpha val="60000"/>
            </a:srgbClr>
          </a:solidFill>
          <a:ln w="12700">
            <a:miter lim="400000"/>
          </a:ln>
        </p:spPr>
        <p:txBody>
          <a:bodyPr lIns="45719" rIns="45719" anchor="ctr"/>
          <a:lstStyle/>
          <a:p>
            <a:pPr algn="ctr" defTabSz="914377">
              <a:defRPr>
                <a:solidFill>
                  <a:srgbClr val="FFFFFF"/>
                </a:solidFill>
              </a:defRPr>
            </a:pPr>
            <a:endParaRPr/>
          </a:p>
        </p:txBody>
      </p:sp>
      <p:sp>
        <p:nvSpPr>
          <p:cNvPr id="779" name="Shape 779"/>
          <p:cNvSpPr/>
          <p:nvPr/>
        </p:nvSpPr>
        <p:spPr>
          <a:xfrm>
            <a:off x="1021289" y="4567099"/>
            <a:ext cx="3451698" cy="489630"/>
          </a:xfrm>
          <a:prstGeom prst="rect">
            <a:avLst/>
          </a:prstGeom>
          <a:ln w="12700">
            <a:miter lim="400000"/>
          </a:ln>
          <a:extLst>
            <a:ext uri="{C572A759-6A51-4108-AA02-DFA0A04FC94B}">
              <ma14:wrappingTextBoxFlag xmlns:ma14="http://schemas.microsoft.com/office/mac/drawingml/2011/main" xmlns="" val="1"/>
            </a:ext>
          </a:extLst>
        </p:spPr>
        <p:txBody>
          <a:bodyPr lIns="72000" tIns="72000" rIns="72000" bIns="72000">
            <a:spAutoFit/>
          </a:bodyPr>
          <a:lstStyle>
            <a:lvl1pPr algn="ctr" defTabSz="914377">
              <a:lnSpc>
                <a:spcPct val="150000"/>
              </a:lnSpc>
              <a:defRPr sz="2400" b="1">
                <a:solidFill>
                  <a:srgbClr val="FFFFFF"/>
                </a:solidFill>
              </a:defRPr>
            </a:lvl1pPr>
          </a:lstStyle>
          <a:p>
            <a:r>
              <a:t>Summary</a:t>
            </a:r>
          </a:p>
        </p:txBody>
      </p:sp>
      <p:sp>
        <p:nvSpPr>
          <p:cNvPr id="780" name="Shape 780"/>
          <p:cNvSpPr/>
          <p:nvPr/>
        </p:nvSpPr>
        <p:spPr>
          <a:xfrm>
            <a:off x="1402672" y="1247775"/>
            <a:ext cx="2687318" cy="2687318"/>
          </a:xfrm>
          <a:prstGeom prst="ellipse">
            <a:avLst/>
          </a:prstGeom>
          <a:solidFill>
            <a:srgbClr val="D8E4F0">
              <a:alpha val="56000"/>
            </a:srgbClr>
          </a:solidFill>
          <a:ln w="12700">
            <a:miter lim="400000"/>
          </a:ln>
        </p:spPr>
        <p:txBody>
          <a:bodyPr lIns="45719" rIns="45719" anchor="ctr"/>
          <a:lstStyle/>
          <a:p>
            <a:pPr algn="ctr" defTabSz="914377">
              <a:defRPr>
                <a:solidFill>
                  <a:srgbClr val="FFFFFF"/>
                </a:solidFill>
              </a:defRPr>
            </a:pPr>
            <a:endParaRPr/>
          </a:p>
        </p:txBody>
      </p:sp>
      <p:grpSp>
        <p:nvGrpSpPr>
          <p:cNvPr id="796" name="Group 796"/>
          <p:cNvGrpSpPr/>
          <p:nvPr/>
        </p:nvGrpSpPr>
        <p:grpSpPr>
          <a:xfrm>
            <a:off x="6389471" y="1649953"/>
            <a:ext cx="5615469" cy="3087602"/>
            <a:chOff x="5439" y="92338"/>
            <a:chExt cx="5615468" cy="3087601"/>
          </a:xfrm>
        </p:grpSpPr>
        <p:sp>
          <p:nvSpPr>
            <p:cNvPr id="782" name="Shape 782"/>
            <p:cNvSpPr/>
            <p:nvPr/>
          </p:nvSpPr>
          <p:spPr>
            <a:xfrm>
              <a:off x="161525" y="2900538"/>
              <a:ext cx="312179" cy="27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ctr">
                <a:defRPr>
                  <a:solidFill>
                    <a:srgbClr val="FFFFFF"/>
                  </a:solidFill>
                  <a:latin typeface="Impact"/>
                  <a:ea typeface="Impact"/>
                  <a:cs typeface="Impact"/>
                  <a:sym typeface="Impact"/>
                </a:defRPr>
              </a:lvl1pPr>
            </a:lstStyle>
            <a:p>
              <a:r>
                <a:rPr dirty="0"/>
                <a:t>04</a:t>
              </a:r>
            </a:p>
          </p:txBody>
        </p:sp>
        <p:grpSp>
          <p:nvGrpSpPr>
            <p:cNvPr id="786" name="Group 786"/>
            <p:cNvGrpSpPr/>
            <p:nvPr/>
          </p:nvGrpSpPr>
          <p:grpSpPr>
            <a:xfrm>
              <a:off x="5439" y="1849489"/>
              <a:ext cx="624352" cy="624352"/>
              <a:chOff x="0" y="0"/>
              <a:chExt cx="624351" cy="624351"/>
            </a:xfrm>
          </p:grpSpPr>
          <p:sp>
            <p:nvSpPr>
              <p:cNvPr id="784" name="Shape 784"/>
              <p:cNvSpPr/>
              <p:nvPr/>
            </p:nvSpPr>
            <p:spPr>
              <a:xfrm>
                <a:off x="0" y="0"/>
                <a:ext cx="624352" cy="624352"/>
              </a:xfrm>
              <a:prstGeom prst="diamond">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Impact"/>
                    <a:ea typeface="Impact"/>
                    <a:cs typeface="Impact"/>
                    <a:sym typeface="Impact"/>
                  </a:defRPr>
                </a:pPr>
                <a:endParaRPr/>
              </a:p>
            </p:txBody>
          </p:sp>
          <p:sp>
            <p:nvSpPr>
              <p:cNvPr id="785" name="Shape 785"/>
              <p:cNvSpPr/>
              <p:nvPr/>
            </p:nvSpPr>
            <p:spPr>
              <a:xfrm>
                <a:off x="156086" y="172473"/>
                <a:ext cx="312178" cy="27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rmAutofit/>
              </a:bodyPr>
              <a:lstStyle>
                <a:lvl1pPr algn="ctr">
                  <a:defRPr>
                    <a:solidFill>
                      <a:srgbClr val="FFFFFF"/>
                    </a:solidFill>
                    <a:latin typeface="Impact"/>
                    <a:ea typeface="Impact"/>
                    <a:cs typeface="Impact"/>
                    <a:sym typeface="Impact"/>
                  </a:defRPr>
                </a:lvl1pPr>
              </a:lstStyle>
              <a:p>
                <a:r>
                  <a:rPr dirty="0"/>
                  <a:t>03</a:t>
                </a:r>
              </a:p>
            </p:txBody>
          </p:sp>
        </p:grpSp>
        <p:sp>
          <p:nvSpPr>
            <p:cNvPr id="787" name="Shape 787"/>
            <p:cNvSpPr/>
            <p:nvPr/>
          </p:nvSpPr>
          <p:spPr>
            <a:xfrm>
              <a:off x="866664" y="685947"/>
              <a:ext cx="4226079" cy="8786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a:bodyPr>
            <a:lstStyle/>
            <a:p>
              <a:pPr>
                <a:lnSpc>
                  <a:spcPct val="90000"/>
                </a:lnSpc>
                <a:defRPr sz="1600" b="1">
                  <a:solidFill>
                    <a:schemeClr val="accent1"/>
                  </a:solidFill>
                </a:defRPr>
              </a:pPr>
              <a:r>
                <a:rPr lang="en-US" dirty="0"/>
                <a:t>Four major backgrounds </a:t>
              </a:r>
              <a:r>
                <a:rPr lang="en-US" altLang="zh-CN" dirty="0"/>
                <a:t>at low energy region were studied with robust data driven estimate and modeling.</a:t>
              </a:r>
              <a:endParaRPr dirty="0">
                <a:solidFill>
                  <a:srgbClr val="00D21F"/>
                </a:solidFill>
              </a:endParaRPr>
            </a:p>
          </p:txBody>
        </p:sp>
        <p:grpSp>
          <p:nvGrpSpPr>
            <p:cNvPr id="790" name="Group 790"/>
            <p:cNvGrpSpPr/>
            <p:nvPr/>
          </p:nvGrpSpPr>
          <p:grpSpPr>
            <a:xfrm>
              <a:off x="5439" y="970914"/>
              <a:ext cx="624352" cy="624351"/>
              <a:chOff x="0" y="0"/>
              <a:chExt cx="624351" cy="624350"/>
            </a:xfrm>
          </p:grpSpPr>
          <p:sp>
            <p:nvSpPr>
              <p:cNvPr id="788" name="Shape 788"/>
              <p:cNvSpPr/>
              <p:nvPr/>
            </p:nvSpPr>
            <p:spPr>
              <a:xfrm>
                <a:off x="0" y="-1"/>
                <a:ext cx="624352" cy="624352"/>
              </a:xfrm>
              <a:prstGeom prst="diamond">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Impact"/>
                    <a:ea typeface="Impact"/>
                    <a:cs typeface="Impact"/>
                    <a:sym typeface="Impact"/>
                  </a:defRPr>
                </a:pPr>
                <a:endParaRPr/>
              </a:p>
            </p:txBody>
          </p:sp>
          <p:sp>
            <p:nvSpPr>
              <p:cNvPr id="789" name="Shape 789"/>
              <p:cNvSpPr/>
              <p:nvPr/>
            </p:nvSpPr>
            <p:spPr>
              <a:xfrm>
                <a:off x="156086" y="172473"/>
                <a:ext cx="312178" cy="27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latin typeface="Impact"/>
                    <a:ea typeface="Impact"/>
                    <a:cs typeface="Impact"/>
                    <a:sym typeface="Impact"/>
                  </a:defRPr>
                </a:lvl1pPr>
              </a:lstStyle>
              <a:p>
                <a:r>
                  <a:rPr dirty="0"/>
                  <a:t>02</a:t>
                </a:r>
              </a:p>
            </p:txBody>
          </p:sp>
        </p:grpSp>
        <p:sp>
          <p:nvSpPr>
            <p:cNvPr id="791" name="Shape 791"/>
            <p:cNvSpPr/>
            <p:nvPr/>
          </p:nvSpPr>
          <p:spPr>
            <a:xfrm>
              <a:off x="866664" y="1068910"/>
              <a:ext cx="4754243" cy="4283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a:bodyPr>
            <a:lstStyle/>
            <a:p>
              <a:endParaRPr lang="zh-CN" altLang="en-US" sz="1600" b="1" dirty="0">
                <a:solidFill>
                  <a:schemeClr val="accent3">
                    <a:lumMod val="75000"/>
                    <a:lumOff val="25000"/>
                  </a:schemeClr>
                </a:solidFill>
              </a:endParaRPr>
            </a:p>
          </p:txBody>
        </p:sp>
        <p:grpSp>
          <p:nvGrpSpPr>
            <p:cNvPr id="794" name="Group 794"/>
            <p:cNvGrpSpPr/>
            <p:nvPr/>
          </p:nvGrpSpPr>
          <p:grpSpPr>
            <a:xfrm>
              <a:off x="5441" y="92338"/>
              <a:ext cx="624352" cy="624352"/>
              <a:chOff x="0" y="0"/>
              <a:chExt cx="624351" cy="624351"/>
            </a:xfrm>
          </p:grpSpPr>
          <p:sp>
            <p:nvSpPr>
              <p:cNvPr id="792" name="Shape 792"/>
              <p:cNvSpPr/>
              <p:nvPr/>
            </p:nvSpPr>
            <p:spPr>
              <a:xfrm>
                <a:off x="0" y="0"/>
                <a:ext cx="624352" cy="624352"/>
              </a:xfrm>
              <a:prstGeom prst="diamond">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Impact"/>
                    <a:ea typeface="Impact"/>
                    <a:cs typeface="Impact"/>
                    <a:sym typeface="Impact"/>
                  </a:defRPr>
                </a:pPr>
                <a:endParaRPr/>
              </a:p>
            </p:txBody>
          </p:sp>
          <p:sp>
            <p:nvSpPr>
              <p:cNvPr id="793" name="Shape 793"/>
              <p:cNvSpPr/>
              <p:nvPr/>
            </p:nvSpPr>
            <p:spPr>
              <a:xfrm>
                <a:off x="156086" y="172473"/>
                <a:ext cx="312178" cy="279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a:solidFill>
                      <a:srgbClr val="FFFFFF"/>
                    </a:solidFill>
                    <a:latin typeface="Impact"/>
                    <a:ea typeface="Impact"/>
                    <a:cs typeface="Impact"/>
                    <a:sym typeface="Impact"/>
                  </a:defRPr>
                </a:lvl1pPr>
              </a:lstStyle>
              <a:p>
                <a:r>
                  <a:t>01</a:t>
                </a:r>
              </a:p>
            </p:txBody>
          </p:sp>
        </p:grpSp>
        <p:sp>
          <p:nvSpPr>
            <p:cNvPr id="795" name="Shape 795"/>
            <p:cNvSpPr/>
            <p:nvPr/>
          </p:nvSpPr>
          <p:spPr>
            <a:xfrm>
              <a:off x="892064" y="102502"/>
              <a:ext cx="4699666" cy="4283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lnSpcReduction="10000"/>
            </a:bodyPr>
            <a:lstStyle>
              <a:lvl1pPr>
                <a:lnSpc>
                  <a:spcPct val="90000"/>
                </a:lnSpc>
                <a:defRPr sz="1600" b="1">
                  <a:solidFill>
                    <a:schemeClr val="accent1"/>
                  </a:solidFill>
                </a:defRPr>
              </a:lvl1pPr>
            </a:lstStyle>
            <a:p>
              <a:r>
                <a:rPr lang="en-US" dirty="0" err="1"/>
                <a:t>PandaX</a:t>
              </a:r>
              <a:r>
                <a:rPr lang="en-US" dirty="0"/>
                <a:t>-II shutdown in 2019.06, with 100.7 ton days data for axion analysis</a:t>
              </a:r>
            </a:p>
          </p:txBody>
        </p:sp>
      </p:grpSp>
      <p:pic>
        <p:nvPicPr>
          <p:cNvPr id="797" name="image65.png"/>
          <p:cNvPicPr>
            <a:picLocks noChangeAspect="1"/>
          </p:cNvPicPr>
          <p:nvPr/>
        </p:nvPicPr>
        <p:blipFill>
          <a:blip r:embed="rId4"/>
          <a:stretch>
            <a:fillRect/>
          </a:stretch>
        </p:blipFill>
        <p:spPr>
          <a:xfrm>
            <a:off x="1898828" y="1659208"/>
            <a:ext cx="1696621" cy="1864450"/>
          </a:xfrm>
          <a:prstGeom prst="rect">
            <a:avLst/>
          </a:prstGeom>
          <a:ln w="12700">
            <a:miter lim="400000"/>
          </a:ln>
        </p:spPr>
      </p:pic>
      <p:sp>
        <p:nvSpPr>
          <p:cNvPr id="798" name="Shape 798"/>
          <p:cNvSpPr/>
          <p:nvPr/>
        </p:nvSpPr>
        <p:spPr>
          <a:xfrm>
            <a:off x="8806803" y="9276730"/>
            <a:ext cx="2398823"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914400">
              <a:defRPr sz="4000">
                <a:latin typeface="Calibri"/>
                <a:ea typeface="Calibri"/>
                <a:cs typeface="Calibri"/>
                <a:sym typeface="Calibri"/>
              </a:defRPr>
            </a:lvl1pPr>
          </a:lstStyle>
          <a:p>
            <a:r>
              <a:t>Thank you!</a:t>
            </a:r>
          </a:p>
        </p:txBody>
      </p:sp>
      <p:sp>
        <p:nvSpPr>
          <p:cNvPr id="24" name="Shape 787">
            <a:extLst>
              <a:ext uri="{FF2B5EF4-FFF2-40B4-BE49-F238E27FC236}">
                <a16:creationId xmlns:a16="http://schemas.microsoft.com/office/drawing/2014/main" id="{10DC06BA-0768-4104-99B2-6983D2392800}"/>
              </a:ext>
            </a:extLst>
          </p:cNvPr>
          <p:cNvSpPr/>
          <p:nvPr/>
        </p:nvSpPr>
        <p:spPr>
          <a:xfrm>
            <a:off x="7250696" y="3952789"/>
            <a:ext cx="4567952" cy="10107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a:bodyPr>
          <a:lstStyle/>
          <a:p>
            <a:pPr>
              <a:lnSpc>
                <a:spcPct val="90000"/>
              </a:lnSpc>
              <a:defRPr sz="1600" b="1">
                <a:solidFill>
                  <a:schemeClr val="accent1"/>
                </a:solidFill>
              </a:defRPr>
            </a:pPr>
            <a:r>
              <a:rPr lang="en-US" altLang="zh-CN" dirty="0"/>
              <a:t>PandaX-4T is on progress, and will test the excess together with upcoming XENON-</a:t>
            </a:r>
            <a:r>
              <a:rPr lang="en-US" altLang="zh-CN" dirty="0" err="1"/>
              <a:t>nT</a:t>
            </a:r>
            <a:r>
              <a:rPr lang="en-US" altLang="zh-CN" dirty="0"/>
              <a:t> and LZ</a:t>
            </a:r>
            <a:endParaRPr dirty="0">
              <a:solidFill>
                <a:srgbClr val="00D21F"/>
              </a:solidFill>
            </a:endParaRPr>
          </a:p>
        </p:txBody>
      </p:sp>
      <p:sp>
        <p:nvSpPr>
          <p:cNvPr id="2" name="Shape 784">
            <a:extLst>
              <a:ext uri="{FF2B5EF4-FFF2-40B4-BE49-F238E27FC236}">
                <a16:creationId xmlns:a16="http://schemas.microsoft.com/office/drawing/2014/main" id="{1FE80DFF-7F19-41AE-AFC7-1C082E111449}"/>
              </a:ext>
            </a:extLst>
          </p:cNvPr>
          <p:cNvSpPr/>
          <p:nvPr/>
        </p:nvSpPr>
        <p:spPr>
          <a:xfrm>
            <a:off x="6405031" y="4285682"/>
            <a:ext cx="624353" cy="624353"/>
          </a:xfrm>
          <a:prstGeom prst="diamond">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Impact"/>
                <a:ea typeface="Impact"/>
                <a:cs typeface="Impact"/>
                <a:sym typeface="Impact"/>
              </a:defRPr>
            </a:pPr>
            <a:endParaRPr/>
          </a:p>
        </p:txBody>
      </p:sp>
      <p:sp>
        <p:nvSpPr>
          <p:cNvPr id="4" name="Shape 785">
            <a:extLst>
              <a:ext uri="{FF2B5EF4-FFF2-40B4-BE49-F238E27FC236}">
                <a16:creationId xmlns:a16="http://schemas.microsoft.com/office/drawing/2014/main" id="{B2A7C52C-732C-47C6-A38F-7FC992BFFDC2}"/>
              </a:ext>
            </a:extLst>
          </p:cNvPr>
          <p:cNvSpPr/>
          <p:nvPr/>
        </p:nvSpPr>
        <p:spPr>
          <a:xfrm>
            <a:off x="6560605" y="4458153"/>
            <a:ext cx="312179"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rmAutofit/>
          </a:bodyPr>
          <a:lstStyle>
            <a:lvl1pPr algn="ctr">
              <a:defRPr>
                <a:solidFill>
                  <a:srgbClr val="FFFFFF"/>
                </a:solidFill>
                <a:latin typeface="Impact"/>
                <a:ea typeface="Impact"/>
                <a:cs typeface="Impact"/>
                <a:sym typeface="Impact"/>
              </a:defRPr>
            </a:lvl1pPr>
          </a:lstStyle>
          <a:p>
            <a:r>
              <a:rPr dirty="0"/>
              <a:t>0</a:t>
            </a:r>
            <a:r>
              <a:rPr lang="en-US" dirty="0"/>
              <a:t>4</a:t>
            </a:r>
            <a:endParaRPr dirty="0"/>
          </a:p>
        </p:txBody>
      </p:sp>
      <p:sp>
        <p:nvSpPr>
          <p:cNvPr id="5" name="Shape 787">
            <a:extLst>
              <a:ext uri="{FF2B5EF4-FFF2-40B4-BE49-F238E27FC236}">
                <a16:creationId xmlns:a16="http://schemas.microsoft.com/office/drawing/2014/main" id="{3F036ADC-C4A6-453C-BE77-16432060F1F3}"/>
              </a:ext>
            </a:extLst>
          </p:cNvPr>
          <p:cNvSpPr/>
          <p:nvPr/>
        </p:nvSpPr>
        <p:spPr>
          <a:xfrm>
            <a:off x="7243048" y="3204536"/>
            <a:ext cx="4567952" cy="10811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normAutofit lnSpcReduction="10000"/>
          </a:bodyPr>
          <a:lstStyle/>
          <a:p>
            <a:pPr>
              <a:lnSpc>
                <a:spcPct val="90000"/>
              </a:lnSpc>
              <a:defRPr sz="1600" b="1">
                <a:solidFill>
                  <a:schemeClr val="accent1"/>
                </a:solidFill>
              </a:defRPr>
            </a:pPr>
            <a:r>
              <a:rPr lang="en-US" dirty="0"/>
              <a:t>Independent test of ABC axion and neutrino with enhanced magnetic moment hypotheses carried out.</a:t>
            </a:r>
          </a:p>
          <a:p>
            <a:pPr>
              <a:lnSpc>
                <a:spcPct val="90000"/>
              </a:lnSpc>
              <a:defRPr sz="1600" b="1">
                <a:solidFill>
                  <a:schemeClr val="accent1"/>
                </a:solidFill>
              </a:defRPr>
            </a:pPr>
            <a:r>
              <a:rPr lang="en-US" dirty="0"/>
              <a:t> </a:t>
            </a:r>
            <a:r>
              <a:rPr lang="en-US" dirty="0">
                <a:solidFill>
                  <a:srgbClr val="FF0000"/>
                </a:solidFill>
              </a:rPr>
              <a:t>XENON1T’s excess is within our experimental constraints.</a:t>
            </a:r>
            <a:endParaRPr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 name="WechatIMG39.jpg"/>
          <p:cNvPicPr>
            <a:picLocks noChangeAspect="1"/>
          </p:cNvPicPr>
          <p:nvPr/>
        </p:nvPicPr>
        <p:blipFill>
          <a:blip r:embed="rId2"/>
          <a:srcRect b="30010"/>
          <a:stretch>
            <a:fillRect/>
          </a:stretch>
        </p:blipFill>
        <p:spPr>
          <a:xfrm>
            <a:off x="198" y="-624267"/>
            <a:ext cx="12191543" cy="2998175"/>
          </a:xfrm>
          <a:prstGeom prst="rect">
            <a:avLst/>
          </a:prstGeom>
          <a:ln w="12700">
            <a:miter lim="400000"/>
          </a:ln>
        </p:spPr>
      </p:pic>
      <p:grpSp>
        <p:nvGrpSpPr>
          <p:cNvPr id="804" name="Group 804"/>
          <p:cNvGrpSpPr/>
          <p:nvPr/>
        </p:nvGrpSpPr>
        <p:grpSpPr>
          <a:xfrm>
            <a:off x="0" y="2286000"/>
            <a:ext cx="12192000" cy="2803283"/>
            <a:chOff x="0" y="0"/>
            <a:chExt cx="12192000" cy="2803282"/>
          </a:xfrm>
        </p:grpSpPr>
        <p:sp>
          <p:nvSpPr>
            <p:cNvPr id="802" name="Shape 802"/>
            <p:cNvSpPr/>
            <p:nvPr/>
          </p:nvSpPr>
          <p:spPr>
            <a:xfrm>
              <a:off x="0" y="0"/>
              <a:ext cx="12192000" cy="2803283"/>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lnSpc>
                  <a:spcPct val="150000"/>
                </a:lnSpc>
                <a:defRPr sz="4100" b="1">
                  <a:solidFill>
                    <a:srgbClr val="FFFFFF"/>
                  </a:solidFill>
                </a:defRPr>
              </a:pPr>
              <a:endParaRPr/>
            </a:p>
          </p:txBody>
        </p:sp>
        <p:sp>
          <p:nvSpPr>
            <p:cNvPr id="803" name="Shape 803"/>
            <p:cNvSpPr/>
            <p:nvPr/>
          </p:nvSpPr>
          <p:spPr>
            <a:xfrm>
              <a:off x="0" y="625450"/>
              <a:ext cx="12192000" cy="15523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842" tIns="42842" rIns="42842" bIns="42842" numCol="1" anchor="ctr">
              <a:spAutoFit/>
            </a:bodyPr>
            <a:lstStyle>
              <a:lvl1pPr algn="ctr">
                <a:lnSpc>
                  <a:spcPct val="150000"/>
                </a:lnSpc>
                <a:defRPr sz="4100" b="1">
                  <a:solidFill>
                    <a:srgbClr val="FFFFFF"/>
                  </a:solidFill>
                </a:defRPr>
              </a:lvl1pPr>
            </a:lstStyle>
            <a:p>
              <a:r>
                <a:t>THANK YOU </a:t>
              </a:r>
            </a:p>
          </p:txBody>
        </p:sp>
      </p:grpSp>
      <p:sp>
        <p:nvSpPr>
          <p:cNvPr id="805" name="Shape 805"/>
          <p:cNvSpPr/>
          <p:nvPr/>
        </p:nvSpPr>
        <p:spPr>
          <a:xfrm>
            <a:off x="5939806" y="2098345"/>
            <a:ext cx="312388" cy="187655"/>
          </a:xfrm>
          <a:prstGeom prst="triangle">
            <a:avLst/>
          </a:prstGeom>
          <a:solidFill>
            <a:schemeClr val="accent1"/>
          </a:solidFill>
          <a:ln w="12700">
            <a:miter lim="400000"/>
          </a:ln>
        </p:spPr>
        <p:txBody>
          <a:bodyPr lIns="45719" rIns="45719" anchor="ctr"/>
          <a:lstStyle/>
          <a:p>
            <a:pPr algn="ctr">
              <a:defRPr sz="1500">
                <a:solidFill>
                  <a:srgbClr val="FFFFFF"/>
                </a:solidFill>
              </a:defRPr>
            </a:pPr>
            <a:endParaRPr/>
          </a:p>
        </p:txBody>
      </p:sp>
      <p:sp>
        <p:nvSpPr>
          <p:cNvPr id="8" name="文本框 7">
            <a:extLst>
              <a:ext uri="{FF2B5EF4-FFF2-40B4-BE49-F238E27FC236}">
                <a16:creationId xmlns:a16="http://schemas.microsoft.com/office/drawing/2014/main" id="{CDD3FC0F-8AA3-4B92-8504-04F8402476A2}"/>
              </a:ext>
            </a:extLst>
          </p:cNvPr>
          <p:cNvSpPr txBox="1"/>
          <p:nvPr/>
        </p:nvSpPr>
        <p:spPr>
          <a:xfrm>
            <a:off x="5939806" y="-302430"/>
            <a:ext cx="63246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chemeClr val="bg1"/>
                </a:solidFill>
              </a:rPr>
              <a:t>The only failure is to stop searching. — James Beacham </a:t>
            </a:r>
          </a:p>
        </p:txBody>
      </p:sp>
      <p:sp>
        <p:nvSpPr>
          <p:cNvPr id="2" name="灯片编号占位符 1">
            <a:extLst>
              <a:ext uri="{FF2B5EF4-FFF2-40B4-BE49-F238E27FC236}">
                <a16:creationId xmlns:a16="http://schemas.microsoft.com/office/drawing/2014/main" id="{DA8AA861-C2B3-421A-9186-F0031B202C92}"/>
              </a:ext>
            </a:extLst>
          </p:cNvPr>
          <p:cNvSpPr>
            <a:spLocks noGrp="1"/>
          </p:cNvSpPr>
          <p:nvPr>
            <p:ph type="sldNum" sz="quarter" idx="2"/>
          </p:nvPr>
        </p:nvSpPr>
        <p:spPr>
          <a:xfrm>
            <a:off x="8645204" y="6217851"/>
            <a:ext cx="92396" cy="276999"/>
          </a:xfrm>
        </p:spPr>
        <p:txBody>
          <a:body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04"/>
                                        </p:tgtEl>
                                        <p:attrNameLst>
                                          <p:attrName>style.visibility</p:attrName>
                                        </p:attrNameLst>
                                      </p:cBhvr>
                                      <p:to>
                                        <p:strVal val="visible"/>
                                      </p:to>
                                    </p:set>
                                    <p:animEffect transition="in" filter="dissolve">
                                      <p:cBhvr>
                                        <p:cTn id="7" dur="500"/>
                                        <p:tgtEl>
                                          <p:spTgt spid="804"/>
                                        </p:tgtEl>
                                      </p:cBhvr>
                                    </p:animEffect>
                                  </p:childTnLst>
                                </p:cTn>
                              </p:par>
                            </p:childTnLst>
                          </p:cTn>
                        </p:par>
                        <p:par>
                          <p:cTn id="8" fill="hold">
                            <p:stCondLst>
                              <p:cond delay="500"/>
                            </p:stCondLst>
                            <p:childTnLst>
                              <p:par>
                                <p:cTn id="9" presetID="2" presetClass="entr" presetSubtype="4" fill="hold" grpId="2" nodeType="afterEffect">
                                  <p:stCondLst>
                                    <p:cond delay="0"/>
                                  </p:stCondLst>
                                  <p:iterate>
                                    <p:tmAbs val="0"/>
                                  </p:iterate>
                                  <p:childTnLst>
                                    <p:set>
                                      <p:cBhvr>
                                        <p:cTn id="10" fill="hold"/>
                                        <p:tgtEl>
                                          <p:spTgt spid="805"/>
                                        </p:tgtEl>
                                        <p:attrNameLst>
                                          <p:attrName>style.visibility</p:attrName>
                                        </p:attrNameLst>
                                      </p:cBhvr>
                                      <p:to>
                                        <p:strVal val="visible"/>
                                      </p:to>
                                    </p:set>
                                    <p:anim calcmode="lin" valueType="num">
                                      <p:cBhvr>
                                        <p:cTn id="11" dur="250" fill="hold"/>
                                        <p:tgtEl>
                                          <p:spTgt spid="805"/>
                                        </p:tgtEl>
                                        <p:attrNameLst>
                                          <p:attrName>ppt_x</p:attrName>
                                        </p:attrNameLst>
                                      </p:cBhvr>
                                      <p:tavLst>
                                        <p:tav tm="0">
                                          <p:val>
                                            <p:strVal val="#ppt_x"/>
                                          </p:val>
                                        </p:tav>
                                        <p:tav tm="100000">
                                          <p:val>
                                            <p:strVal val="#ppt_x"/>
                                          </p:val>
                                        </p:tav>
                                      </p:tavLst>
                                    </p:anim>
                                    <p:anim calcmode="lin" valueType="num">
                                      <p:cBhvr>
                                        <p:cTn id="12" dur="250" fill="hold"/>
                                        <p:tgtEl>
                                          <p:spTgt spid="8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 animBg="1" advAuto="0"/>
      <p:bldP spid="805"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p:cNvSpPr>
          <p:nvPr>
            <p:ph type="sldNum" sz="quarter" idx="2"/>
          </p:nvPr>
        </p:nvSpPr>
        <p:spPr>
          <a:xfrm>
            <a:off x="11342127" y="6250638"/>
            <a:ext cx="127001" cy="127001"/>
          </a:xfrm>
          <a:prstGeom prst="rect">
            <a:avLst/>
          </a:prstGeom>
          <a:extLst>
            <a:ext uri="{C572A759-6A51-4108-AA02-DFA0A04FC94B}">
              <ma14:wrappingTextBoxFlag xmlns:ma14="http://schemas.microsoft.com/office/mac/drawingml/2011/main" xmlns="" val="1"/>
            </a:ext>
          </a:extLst>
        </p:spPr>
        <p:txBody>
          <a:bodyPr/>
          <a:lstStyle>
            <a:lvl1pPr>
              <a:defRPr b="0">
                <a:latin typeface="Microsoft YaHei"/>
                <a:ea typeface="Microsoft YaHei"/>
                <a:cs typeface="Microsoft YaHei"/>
                <a:sym typeface="Microsoft YaHei"/>
              </a:defRPr>
            </a:lvl1pPr>
          </a:lstStyle>
          <a:p>
            <a:pPr>
              <a:defRPr b="1">
                <a:latin typeface="Arial"/>
                <a:ea typeface="Arial"/>
                <a:cs typeface="Arial"/>
                <a:sym typeface="Arial"/>
              </a:defRPr>
            </a:pPr>
            <a:fld id="{86CB4B4D-7CA3-9044-876B-883B54F8677D}" type="slidenum">
              <a:rPr b="0">
                <a:latin typeface="Microsoft YaHei"/>
                <a:ea typeface="Microsoft YaHei"/>
                <a:cs typeface="Microsoft YaHei"/>
                <a:sym typeface="Microsoft YaHei"/>
              </a:rPr>
              <a:t>22</a:t>
            </a:fld>
            <a:endParaRPr b="0" dirty="0">
              <a:latin typeface="Microsoft YaHei"/>
              <a:ea typeface="Microsoft YaHei"/>
              <a:cs typeface="Microsoft YaHei"/>
              <a:sym typeface="Microsoft YaHei"/>
            </a:endParaRPr>
          </a:p>
        </p:txBody>
      </p:sp>
      <p:sp>
        <p:nvSpPr>
          <p:cNvPr id="701" name="Shape 701"/>
          <p:cNvSpPr>
            <a:spLocks noGrp="1"/>
          </p:cNvSpPr>
          <p:nvPr>
            <p:ph type="body" sz="quarter" idx="1"/>
          </p:nvPr>
        </p:nvSpPr>
        <p:spPr>
          <a:xfrm>
            <a:off x="1621701" y="541260"/>
            <a:ext cx="6118042" cy="447040"/>
          </a:xfrm>
          <a:prstGeom prst="rect">
            <a:avLst/>
          </a:prstGeom>
        </p:spPr>
        <p:txBody>
          <a:bodyPr>
            <a:normAutofit/>
          </a:bodyPr>
          <a:lstStyle>
            <a:lvl1pPr>
              <a:defRPr sz="2400"/>
            </a:lvl1pPr>
          </a:lstStyle>
          <a:p>
            <a:r>
              <a:rPr lang="en-US" altLang="zh-CN" dirty="0"/>
              <a:t>	Some published results of </a:t>
            </a:r>
            <a:r>
              <a:rPr lang="en-US" altLang="zh-CN" dirty="0" err="1"/>
              <a:t>PandaX</a:t>
            </a:r>
            <a:r>
              <a:rPr lang="en-US" altLang="zh-CN" dirty="0"/>
              <a:t>-II</a:t>
            </a:r>
            <a:endParaRPr dirty="0"/>
          </a:p>
        </p:txBody>
      </p:sp>
      <p:sp>
        <p:nvSpPr>
          <p:cNvPr id="702" name="Shape 702"/>
          <p:cNvSpPr/>
          <p:nvPr/>
        </p:nvSpPr>
        <p:spPr>
          <a:xfrm>
            <a:off x="2200045" y="198629"/>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ts val="2800"/>
              </a:lnSpc>
              <a:defRPr sz="1200">
                <a:latin typeface="Times"/>
                <a:ea typeface="Times"/>
                <a:cs typeface="Times"/>
                <a:sym typeface="Times"/>
              </a:defRPr>
            </a:lvl1pPr>
          </a:lstStyle>
          <a:p>
            <a:r>
              <a:t> </a:t>
            </a:r>
          </a:p>
        </p:txBody>
      </p:sp>
      <p:sp>
        <p:nvSpPr>
          <p:cNvPr id="11" name="内容占位符 2">
            <a:extLst>
              <a:ext uri="{FF2B5EF4-FFF2-40B4-BE49-F238E27FC236}">
                <a16:creationId xmlns:a16="http://schemas.microsoft.com/office/drawing/2014/main" id="{650060FF-B9E5-4ED7-9A46-739184B5409D}"/>
              </a:ext>
            </a:extLst>
          </p:cNvPr>
          <p:cNvSpPr txBox="1">
            <a:spLocks/>
          </p:cNvSpPr>
          <p:nvPr/>
        </p:nvSpPr>
        <p:spPr>
          <a:xfrm>
            <a:off x="355649" y="5183957"/>
            <a:ext cx="8641080" cy="365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sz="800" dirty="0">
                <a:latin typeface="Arial" panose="020B0604020202020204" pitchFamily="34" charset="0"/>
                <a:ea typeface="黑体" panose="02010609060101010101" pitchFamily="49" charset="-122"/>
                <a:cs typeface="Arial" panose="020B0604020202020204" pitchFamily="34" charset="0"/>
              </a:rPr>
              <a:t>(*) collaborating with theorists: Hai-</a:t>
            </a:r>
            <a:r>
              <a:rPr lang="en-US" altLang="zh-CN" sz="800" dirty="0" err="1">
                <a:latin typeface="Arial" panose="020B0604020202020204" pitchFamily="34" charset="0"/>
                <a:ea typeface="黑体" panose="02010609060101010101" pitchFamily="49" charset="-122"/>
                <a:cs typeface="Arial" panose="020B0604020202020204" pitchFamily="34" charset="0"/>
              </a:rPr>
              <a:t>bo</a:t>
            </a:r>
            <a:r>
              <a:rPr lang="en-US" altLang="zh-CN" sz="800" dirty="0">
                <a:latin typeface="Arial" panose="020B0604020202020204" pitchFamily="34" charset="0"/>
                <a:ea typeface="黑体" panose="02010609060101010101" pitchFamily="49" charset="-122"/>
                <a:cs typeface="Arial" panose="020B0604020202020204" pitchFamily="34" charset="0"/>
              </a:rPr>
              <a:t> Yu (UCI) and Wick C. </a:t>
            </a:r>
            <a:r>
              <a:rPr lang="en-US" altLang="zh-CN" sz="800" dirty="0" err="1">
                <a:latin typeface="Arial" panose="020B0604020202020204" pitchFamily="34" charset="0"/>
                <a:ea typeface="黑体" panose="02010609060101010101" pitchFamily="49" charset="-122"/>
                <a:cs typeface="Arial" panose="020B0604020202020204" pitchFamily="34" charset="0"/>
              </a:rPr>
              <a:t>Haxton</a:t>
            </a:r>
            <a:r>
              <a:rPr lang="en-US" altLang="zh-CN" sz="800" dirty="0">
                <a:latin typeface="Arial" panose="020B0604020202020204" pitchFamily="34" charset="0"/>
                <a:ea typeface="黑体" panose="02010609060101010101" pitchFamily="49" charset="-122"/>
                <a:cs typeface="Arial" panose="020B0604020202020204" pitchFamily="34" charset="0"/>
              </a:rPr>
              <a:t> (UCB&amp;LBNL)</a:t>
            </a:r>
          </a:p>
        </p:txBody>
      </p:sp>
      <p:graphicFrame>
        <p:nvGraphicFramePr>
          <p:cNvPr id="12" name="Table 6">
            <a:extLst>
              <a:ext uri="{FF2B5EF4-FFF2-40B4-BE49-F238E27FC236}">
                <a16:creationId xmlns:a16="http://schemas.microsoft.com/office/drawing/2014/main" id="{93A52D7E-A367-4D2E-B423-A60E630F522D}"/>
              </a:ext>
            </a:extLst>
          </p:cNvPr>
          <p:cNvGraphicFramePr>
            <a:graphicFrameLocks noGrp="1"/>
          </p:cNvGraphicFramePr>
          <p:nvPr/>
        </p:nvGraphicFramePr>
        <p:xfrm>
          <a:off x="355649" y="1879491"/>
          <a:ext cx="6476225" cy="3487029"/>
        </p:xfrm>
        <a:graphic>
          <a:graphicData uri="http://schemas.openxmlformats.org/drawingml/2006/table">
            <a:tbl>
              <a:tblPr firstRow="1" bandRow="1">
                <a:tableStyleId>{5C22544A-7EE6-4342-B048-85BDC9FD1C3A}</a:tableStyleId>
              </a:tblPr>
              <a:tblGrid>
                <a:gridCol w="2945275">
                  <a:extLst>
                    <a:ext uri="{9D8B030D-6E8A-4147-A177-3AD203B41FA5}">
                      <a16:colId xmlns:a16="http://schemas.microsoft.com/office/drawing/2014/main" val="872516211"/>
                    </a:ext>
                  </a:extLst>
                </a:gridCol>
                <a:gridCol w="1017169">
                  <a:extLst>
                    <a:ext uri="{9D8B030D-6E8A-4147-A177-3AD203B41FA5}">
                      <a16:colId xmlns:a16="http://schemas.microsoft.com/office/drawing/2014/main" val="3469602475"/>
                    </a:ext>
                  </a:extLst>
                </a:gridCol>
                <a:gridCol w="2513781">
                  <a:extLst>
                    <a:ext uri="{9D8B030D-6E8A-4147-A177-3AD203B41FA5}">
                      <a16:colId xmlns:a16="http://schemas.microsoft.com/office/drawing/2014/main" val="919515021"/>
                    </a:ext>
                  </a:extLst>
                </a:gridCol>
              </a:tblGrid>
              <a:tr h="502372">
                <a:tc>
                  <a:txBody>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Dark</a:t>
                      </a:r>
                      <a:r>
                        <a:rPr lang="en-US" altLang="zh-CN" sz="1400" baseline="0" dirty="0">
                          <a:latin typeface="Arial" panose="020B0604020202020204" pitchFamily="34" charset="0"/>
                          <a:ea typeface="黑体" panose="02010609060101010101" pitchFamily="49" charset="-122"/>
                          <a:cs typeface="Arial" panose="020B0604020202020204" pitchFamily="34" charset="0"/>
                        </a:rPr>
                        <a:t> matter models</a:t>
                      </a:r>
                      <a:endParaRPr lang="zh-CN" altLang="en-US" sz="140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Exposure (Ton-day)</a:t>
                      </a:r>
                      <a:endParaRPr lang="zh-CN" altLang="en-US" sz="140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Publications</a:t>
                      </a:r>
                      <a:endParaRPr lang="zh-CN" altLang="en-US" sz="140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extLst>
                  <a:ext uri="{0D108BD9-81ED-4DB2-BD59-A6C34878D82A}">
                    <a16:rowId xmlns:a16="http://schemas.microsoft.com/office/drawing/2014/main" val="812283231"/>
                  </a:ext>
                </a:extLst>
              </a:tr>
              <a:tr h="425879">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WIMP-nucleon</a:t>
                      </a:r>
                      <a:r>
                        <a:rPr lang="en-US" altLang="zh-CN" sz="1400" b="0" baseline="0" dirty="0">
                          <a:latin typeface="Arial" panose="020B0604020202020204" pitchFamily="34" charset="0"/>
                          <a:ea typeface="黑体" panose="02010609060101010101" pitchFamily="49" charset="-122"/>
                          <a:cs typeface="Arial" panose="020B0604020202020204" pitchFamily="34" charset="0"/>
                        </a:rPr>
                        <a:t> Spin-Independent </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33</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kumimoji="1" lang="en-US" altLang="zh-CN" sz="1400" b="0" dirty="0">
                          <a:solidFill>
                            <a:schemeClr val="tx1"/>
                          </a:solidFill>
                          <a:latin typeface="Arial" panose="020B0604020202020204" pitchFamily="34" charset="0"/>
                          <a:cs typeface="Arial" panose="020B0604020202020204" pitchFamily="34" charset="0"/>
                        </a:rPr>
                        <a:t>PRL 117, 121303 (2016)</a:t>
                      </a:r>
                      <a:r>
                        <a:rPr kumimoji="1" lang="en-US" altLang="zh-CN" sz="1400" b="0" baseline="0" dirty="0">
                          <a:solidFill>
                            <a:schemeClr val="tx1"/>
                          </a:solidFill>
                          <a:latin typeface="Arial" panose="020B0604020202020204" pitchFamily="34" charset="0"/>
                          <a:cs typeface="Arial" panose="020B0604020202020204" pitchFamily="34" charset="0"/>
                        </a:rPr>
                        <a:t> </a:t>
                      </a:r>
                      <a:endParaRPr kumimoji="1" lang="en-US" altLang="zh-CN" sz="1400" b="0" dirty="0">
                        <a:solidFill>
                          <a:schemeClr val="tx1"/>
                        </a:solidFill>
                        <a:latin typeface="Arial" panose="020B0604020202020204" pitchFamily="34" charset="0"/>
                        <a:cs typeface="Arial" panose="020B0604020202020204" pitchFamily="34" charset="0"/>
                      </a:endParaRPr>
                    </a:p>
                  </a:txBody>
                  <a:tcPr marL="91464" marR="91464" marT="45733" marB="45733"/>
                </a:tc>
                <a:extLst>
                  <a:ext uri="{0D108BD9-81ED-4DB2-BD59-A6C34878D82A}">
                    <a16:rowId xmlns:a16="http://schemas.microsoft.com/office/drawing/2014/main" val="3959142061"/>
                  </a:ext>
                </a:extLst>
              </a:tr>
              <a:tr h="350006">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WIMP-nucleon</a:t>
                      </a:r>
                      <a:r>
                        <a:rPr lang="en-US" altLang="zh-CN" sz="1400" b="0" baseline="0" dirty="0">
                          <a:latin typeface="Arial" panose="020B0604020202020204" pitchFamily="34" charset="0"/>
                          <a:ea typeface="黑体" panose="02010609060101010101" pitchFamily="49" charset="-122"/>
                          <a:cs typeface="Arial" panose="020B0604020202020204" pitchFamily="34" charset="0"/>
                        </a:rPr>
                        <a:t> Spin-dependent</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33</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0" dirty="0">
                          <a:solidFill>
                            <a:schemeClr val="tx1"/>
                          </a:solidFill>
                          <a:latin typeface="Arial" panose="020B0604020202020204" pitchFamily="34" charset="0"/>
                          <a:cs typeface="Arial" panose="020B0604020202020204" pitchFamily="34" charset="0"/>
                        </a:rPr>
                        <a:t>PRL 118, 071301 (2017)</a:t>
                      </a:r>
                    </a:p>
                  </a:txBody>
                  <a:tcPr marL="91464" marR="91464" marT="45733" marB="45733"/>
                </a:tc>
                <a:extLst>
                  <a:ext uri="{0D108BD9-81ED-4DB2-BD59-A6C34878D82A}">
                    <a16:rowId xmlns:a16="http://schemas.microsoft.com/office/drawing/2014/main" val="2718182167"/>
                  </a:ext>
                </a:extLst>
              </a:tr>
              <a:tr h="331425">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Inelastic</a:t>
                      </a:r>
                      <a:r>
                        <a:rPr lang="en-US" altLang="zh-CN" sz="1400" b="0" baseline="0" dirty="0">
                          <a:latin typeface="Arial" panose="020B0604020202020204" pitchFamily="34" charset="0"/>
                          <a:ea typeface="黑体" panose="02010609060101010101" pitchFamily="49" charset="-122"/>
                          <a:cs typeface="Arial" panose="020B0604020202020204" pitchFamily="34" charset="0"/>
                        </a:rPr>
                        <a:t> scattering</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27</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0" dirty="0">
                          <a:solidFill>
                            <a:schemeClr val="tx1"/>
                          </a:solidFill>
                          <a:latin typeface="Arial" panose="020B0604020202020204" pitchFamily="34" charset="0"/>
                          <a:cs typeface="Arial" panose="020B0604020202020204" pitchFamily="34" charset="0"/>
                        </a:rPr>
                        <a:t>PRD 96, 102007 (2017)</a:t>
                      </a:r>
                    </a:p>
                  </a:txBody>
                  <a:tcPr marL="91464" marR="91464" marT="45733" marB="45733"/>
                </a:tc>
                <a:extLst>
                  <a:ext uri="{0D108BD9-81ED-4DB2-BD59-A6C34878D82A}">
                    <a16:rowId xmlns:a16="http://schemas.microsoft.com/office/drawing/2014/main" val="321550835"/>
                  </a:ext>
                </a:extLst>
              </a:tr>
              <a:tr h="33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0" dirty="0" err="1">
                          <a:latin typeface="Arial" panose="020B0604020202020204" pitchFamily="34" charset="0"/>
                          <a:ea typeface="黑体" panose="02010609060101010101" pitchFamily="49" charset="-122"/>
                          <a:cs typeface="Arial" panose="020B0604020202020204" pitchFamily="34" charset="0"/>
                        </a:rPr>
                        <a:t>Axion</a:t>
                      </a:r>
                      <a:r>
                        <a:rPr kumimoji="1" lang="en-US" altLang="zh-CN" sz="1400" b="0" baseline="0" dirty="0">
                          <a:latin typeface="Arial" panose="020B0604020202020204" pitchFamily="34" charset="0"/>
                          <a:ea typeface="黑体" panose="02010609060101010101" pitchFamily="49" charset="-122"/>
                          <a:cs typeface="Arial" panose="020B0604020202020204" pitchFamily="34" charset="0"/>
                        </a:rPr>
                        <a:t> and ALP</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0" dirty="0">
                          <a:latin typeface="Arial" panose="020B0604020202020204" pitchFamily="34" charset="0"/>
                          <a:ea typeface="黑体" panose="02010609060101010101" pitchFamily="49" charset="-122"/>
                          <a:cs typeface="Arial" panose="020B0604020202020204" pitchFamily="34" charset="0"/>
                        </a:rPr>
                        <a:t>27</a:t>
                      </a:r>
                      <a:endParaRPr lang="zh-CN" altLang="en-US" sz="1400" b="0" dirty="0">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0" dirty="0">
                          <a:solidFill>
                            <a:schemeClr val="tx1"/>
                          </a:solidFill>
                          <a:latin typeface="Arial" panose="020B0604020202020204" pitchFamily="34" charset="0"/>
                          <a:cs typeface="Arial" panose="020B0604020202020204" pitchFamily="34" charset="0"/>
                        </a:rPr>
                        <a:t>PRL 119, 181806 (2017)</a:t>
                      </a:r>
                    </a:p>
                  </a:txBody>
                  <a:tcPr marL="91464" marR="91464" marT="45733" marB="45733"/>
                </a:tc>
                <a:extLst>
                  <a:ext uri="{0D108BD9-81ED-4DB2-BD59-A6C34878D82A}">
                    <a16:rowId xmlns:a16="http://schemas.microsoft.com/office/drawing/2014/main" val="2090140591"/>
                  </a:ext>
                </a:extLst>
              </a:tr>
              <a:tr h="342164">
                <a:tc>
                  <a:txBody>
                    <a:bodyPr/>
                    <a:lstStyle/>
                    <a:p>
                      <a:pPr algn="l"/>
                      <a:r>
                        <a:rPr lang="en-US" altLang="zh-CN" sz="1400" b="1" dirty="0">
                          <a:solidFill>
                            <a:srgbClr val="002060"/>
                          </a:solidFill>
                          <a:latin typeface="Arial" panose="020B0604020202020204" pitchFamily="34" charset="0"/>
                          <a:ea typeface="黑体" panose="02010609060101010101" pitchFamily="49" charset="-122"/>
                          <a:cs typeface="Arial" panose="020B0604020202020204" pitchFamily="34" charset="0"/>
                        </a:rPr>
                        <a:t>WIMP-nucleon SI </a:t>
                      </a:r>
                      <a:endParaRPr lang="zh-CN" altLang="en-US" sz="1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1" kern="1200" dirty="0">
                          <a:solidFill>
                            <a:srgbClr val="002060"/>
                          </a:solidFill>
                          <a:latin typeface="Arial" panose="020B0604020202020204" pitchFamily="34" charset="0"/>
                          <a:ea typeface="黑体" panose="02010609060101010101" pitchFamily="49" charset="-122"/>
                          <a:cs typeface="Arial" panose="020B0604020202020204" pitchFamily="34" charset="0"/>
                        </a:rPr>
                        <a:t>54</a:t>
                      </a:r>
                      <a:endParaRPr kumimoji="1" lang="zh-CN" altLang="en-US" sz="1400" b="1" kern="1200"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1" kern="1200" dirty="0">
                          <a:solidFill>
                            <a:srgbClr val="002060"/>
                          </a:solidFill>
                          <a:latin typeface="Arial" panose="020B0604020202020204" pitchFamily="34" charset="0"/>
                          <a:ea typeface="+mn-ea"/>
                          <a:cs typeface="Arial" panose="020B0604020202020204" pitchFamily="34" charset="0"/>
                        </a:rPr>
                        <a:t>PRL 119, 181302 (2017)</a:t>
                      </a:r>
                      <a:r>
                        <a:rPr kumimoji="1" lang="en-US" altLang="zh-CN" sz="1400" b="1" kern="1200" baseline="0" dirty="0">
                          <a:solidFill>
                            <a:srgbClr val="002060"/>
                          </a:solidFill>
                          <a:latin typeface="Arial" panose="020B0604020202020204" pitchFamily="34" charset="0"/>
                          <a:ea typeface="+mn-ea"/>
                          <a:cs typeface="Arial" panose="020B0604020202020204" pitchFamily="34" charset="0"/>
                        </a:rPr>
                        <a:t> </a:t>
                      </a:r>
                      <a:endParaRPr kumimoji="1" lang="en-US" altLang="zh-CN" sz="1400" b="1" dirty="0">
                        <a:solidFill>
                          <a:srgbClr val="002060"/>
                        </a:solidFill>
                        <a:latin typeface="Arial" panose="020B0604020202020204" pitchFamily="34" charset="0"/>
                        <a:cs typeface="Arial" panose="020B0604020202020204" pitchFamily="34" charset="0"/>
                      </a:endParaRPr>
                    </a:p>
                  </a:txBody>
                  <a:tcPr marL="91464" marR="91464" marT="45733" marB="45733"/>
                </a:tc>
                <a:extLst>
                  <a:ext uri="{0D108BD9-81ED-4DB2-BD59-A6C34878D82A}">
                    <a16:rowId xmlns:a16="http://schemas.microsoft.com/office/drawing/2014/main" val="4018540875"/>
                  </a:ext>
                </a:extLst>
              </a:tr>
              <a:tr h="525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baseline="0" dirty="0">
                          <a:solidFill>
                            <a:srgbClr val="002060"/>
                          </a:solidFill>
                          <a:latin typeface="Arial" panose="020B0604020202020204" pitchFamily="34" charset="0"/>
                          <a:ea typeface="黑体" panose="02010609060101010101" pitchFamily="49" charset="-122"/>
                          <a:cs typeface="Arial" panose="020B0604020202020204" pitchFamily="34" charset="0"/>
                        </a:rPr>
                        <a:t>light mediator</a:t>
                      </a:r>
                      <a:r>
                        <a:rPr lang="zh-CN" altLang="en-US" sz="1400" b="1" baseline="0" dirty="0">
                          <a:solidFill>
                            <a:srgbClr val="002060"/>
                          </a:solidFill>
                          <a:latin typeface="Arial" panose="020B0604020202020204" pitchFamily="34" charset="0"/>
                          <a:ea typeface="黑体" panose="02010609060101010101" pitchFamily="49" charset="-122"/>
                          <a:cs typeface="Arial" panose="020B0604020202020204" pitchFamily="34" charset="0"/>
                        </a:rPr>
                        <a:t>，</a:t>
                      </a:r>
                      <a:r>
                        <a:rPr lang="en-US" altLang="zh-CN" sz="1400" b="1" baseline="0" dirty="0">
                          <a:solidFill>
                            <a:srgbClr val="002060"/>
                          </a:solidFill>
                          <a:latin typeface="Arial" panose="020B0604020202020204" pitchFamily="34" charset="0"/>
                          <a:ea typeface="黑体" panose="02010609060101010101" pitchFamily="49" charset="-122"/>
                          <a:cs typeface="Arial" panose="020B0604020202020204" pitchFamily="34" charset="0"/>
                        </a:rPr>
                        <a:t>self-interacting DM (*)</a:t>
                      </a:r>
                      <a:endParaRPr lang="zh-CN" altLang="en-US" sz="1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1" dirty="0">
                          <a:solidFill>
                            <a:srgbClr val="002060"/>
                          </a:solidFill>
                          <a:latin typeface="Arial" panose="020B0604020202020204" pitchFamily="34" charset="0"/>
                          <a:ea typeface="黑体" panose="02010609060101010101" pitchFamily="49" charset="-122"/>
                          <a:cs typeface="Arial" panose="020B0604020202020204" pitchFamily="34" charset="0"/>
                        </a:rPr>
                        <a:t>54</a:t>
                      </a:r>
                      <a:endParaRPr lang="zh-CN" altLang="en-US" sz="1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rgbClr val="002060"/>
                          </a:solidFill>
                          <a:latin typeface="Arial" panose="020B0604020202020204" pitchFamily="34" charset="0"/>
                          <a:ea typeface="+mn-ea"/>
                          <a:cs typeface="Arial" panose="020B0604020202020204" pitchFamily="34" charset="0"/>
                        </a:rPr>
                        <a:t>PRL 121, 021304 (2018)</a:t>
                      </a:r>
                      <a:r>
                        <a:rPr lang="en-US" altLang="zh-CN" sz="1400" b="1" kern="1200" baseline="0" dirty="0">
                          <a:solidFill>
                            <a:srgbClr val="002060"/>
                          </a:solidFill>
                          <a:latin typeface="Arial" panose="020B0604020202020204" pitchFamily="34" charset="0"/>
                          <a:ea typeface="+mn-ea"/>
                          <a:cs typeface="Arial" panose="020B0604020202020204" pitchFamily="34" charset="0"/>
                        </a:rPr>
                        <a:t> </a:t>
                      </a:r>
                      <a:endParaRPr kumimoji="1" lang="en-US" altLang="zh-CN" sz="1400" b="1" dirty="0">
                        <a:solidFill>
                          <a:srgbClr val="002060"/>
                        </a:solidFill>
                        <a:latin typeface="Arial" panose="020B0604020202020204" pitchFamily="34" charset="0"/>
                        <a:cs typeface="Arial" panose="020B0604020202020204" pitchFamily="34" charset="0"/>
                      </a:endParaRPr>
                    </a:p>
                  </a:txBody>
                  <a:tcPr marL="91464" marR="91464" marT="45733" marB="45733"/>
                </a:tc>
                <a:extLst>
                  <a:ext uri="{0D108BD9-81ED-4DB2-BD59-A6C34878D82A}">
                    <a16:rowId xmlns:a16="http://schemas.microsoft.com/office/drawing/2014/main" val="207519138"/>
                  </a:ext>
                </a:extLst>
              </a:tr>
              <a:tr h="33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400" b="1" dirty="0">
                          <a:solidFill>
                            <a:srgbClr val="002060"/>
                          </a:solidFill>
                          <a:latin typeface="Arial" panose="020B0604020202020204" pitchFamily="34" charset="0"/>
                          <a:ea typeface="黑体" panose="02010609060101010101" pitchFamily="49" charset="-122"/>
                          <a:cs typeface="Arial" panose="020B0604020202020204" pitchFamily="34" charset="0"/>
                        </a:rPr>
                        <a:t>EFT</a:t>
                      </a:r>
                      <a:r>
                        <a:rPr kumimoji="1" lang="en-US" altLang="zh-CN" sz="1400" b="1" baseline="0" dirty="0">
                          <a:solidFill>
                            <a:srgbClr val="002060"/>
                          </a:solidFill>
                          <a:latin typeface="Arial" panose="020B0604020202020204" pitchFamily="34" charset="0"/>
                          <a:ea typeface="黑体" panose="02010609060101010101" pitchFamily="49" charset="-122"/>
                          <a:cs typeface="Arial" panose="020B0604020202020204" pitchFamily="34" charset="0"/>
                        </a:rPr>
                        <a:t> models and SD (*)</a:t>
                      </a:r>
                      <a:endParaRPr lang="zh-CN" altLang="en-US" sz="1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1" dirty="0">
                          <a:solidFill>
                            <a:srgbClr val="002060"/>
                          </a:solidFill>
                          <a:latin typeface="Arial" panose="020B0604020202020204" pitchFamily="34" charset="0"/>
                          <a:ea typeface="黑体" panose="02010609060101010101" pitchFamily="49" charset="-122"/>
                          <a:cs typeface="Arial" panose="020B0604020202020204" pitchFamily="34" charset="0"/>
                        </a:rPr>
                        <a:t>54</a:t>
                      </a:r>
                      <a:endParaRPr lang="zh-CN" altLang="en-US" sz="1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1" dirty="0">
                          <a:solidFill>
                            <a:srgbClr val="002060"/>
                          </a:solidFill>
                          <a:latin typeface="Arial" panose="020B0604020202020204" pitchFamily="34" charset="0"/>
                          <a:cs typeface="Arial" panose="020B0604020202020204" pitchFamily="34" charset="0"/>
                        </a:rPr>
                        <a:t>PLB 792, 193–198 (2019) </a:t>
                      </a:r>
                      <a:endParaRPr lang="en-US" altLang="zh-CN" sz="1400" b="1" kern="1200" dirty="0">
                        <a:solidFill>
                          <a:srgbClr val="002060"/>
                        </a:solidFill>
                        <a:latin typeface="Arial" panose="020B0604020202020204" pitchFamily="34" charset="0"/>
                        <a:ea typeface="+mn-ea"/>
                        <a:cs typeface="Arial" panose="020B0604020202020204" pitchFamily="34" charset="0"/>
                      </a:endParaRPr>
                    </a:p>
                  </a:txBody>
                  <a:tcPr marL="91464" marR="91464" marT="45733" marB="45733"/>
                </a:tc>
                <a:extLst>
                  <a:ext uri="{0D108BD9-81ED-4DB2-BD59-A6C34878D82A}">
                    <a16:rowId xmlns:a16="http://schemas.microsoft.com/office/drawing/2014/main" val="1297441790"/>
                  </a:ext>
                </a:extLst>
              </a:tr>
              <a:tr h="33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0</a:t>
                      </a:r>
                      <a:r>
                        <a:rPr lang="en-US" altLang="zh-CN" sz="1400" b="1" dirty="0">
                          <a:solidFill>
                            <a:schemeClr val="accent4">
                              <a:lumMod val="75000"/>
                            </a:schemeClr>
                          </a:solidFill>
                          <a:latin typeface="Symbol" panose="05050102010706020507" pitchFamily="18" charset="2"/>
                          <a:ea typeface="黑体" panose="02010609060101010101" pitchFamily="49" charset="-122"/>
                          <a:cs typeface="Arial" panose="020B0604020202020204" pitchFamily="34" charset="0"/>
                        </a:rPr>
                        <a:t>n</a:t>
                      </a:r>
                      <a:r>
                        <a:rPr lang="en-US" altLang="zh-CN"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2</a:t>
                      </a:r>
                      <a:r>
                        <a:rPr lang="en-US" altLang="zh-CN" sz="1400" b="1" dirty="0">
                          <a:solidFill>
                            <a:schemeClr val="accent4">
                              <a:lumMod val="75000"/>
                            </a:schemeClr>
                          </a:solidFill>
                          <a:latin typeface="Symbol" panose="05050102010706020507" pitchFamily="18" charset="2"/>
                          <a:ea typeface="黑体" panose="02010609060101010101" pitchFamily="49" charset="-122"/>
                          <a:cs typeface="Arial" panose="020B0604020202020204" pitchFamily="34" charset="0"/>
                        </a:rPr>
                        <a:t>b</a:t>
                      </a:r>
                      <a:r>
                        <a:rPr lang="en-US" altLang="zh-CN"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 decay search</a:t>
                      </a:r>
                      <a:endParaRPr lang="zh-CN" altLang="en-US"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8.1</a:t>
                      </a:r>
                      <a:r>
                        <a:rPr lang="en-US" altLang="zh-CN" sz="1400" b="1" baseline="0"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 (</a:t>
                      </a:r>
                      <a:r>
                        <a:rPr lang="en-US" altLang="zh-CN" sz="1400" b="1" baseline="30000"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136</a:t>
                      </a:r>
                      <a:r>
                        <a:rPr lang="en-US" altLang="zh-CN" sz="1400" b="1" baseline="0"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rPr>
                        <a:t>Xe)</a:t>
                      </a:r>
                      <a:endParaRPr lang="zh-CN" altLang="en-US" sz="1400" b="1" dirty="0">
                        <a:solidFill>
                          <a:schemeClr val="accent4">
                            <a:lumMod val="75000"/>
                          </a:schemeClr>
                        </a:solidFill>
                        <a:latin typeface="Arial" panose="020B0604020202020204" pitchFamily="34" charset="0"/>
                        <a:ea typeface="黑体" panose="02010609060101010101" pitchFamily="49" charset="-122"/>
                        <a:cs typeface="Arial" panose="020B0604020202020204" pitchFamily="34" charset="0"/>
                      </a:endParaRPr>
                    </a:p>
                  </a:txBody>
                  <a:tcPr marL="91464" marR="91464" marT="45733" marB="45733"/>
                </a:tc>
                <a:tc>
                  <a:txBody>
                    <a:bodyPr/>
                    <a:lstStyle/>
                    <a:p>
                      <a:pPr algn="l"/>
                      <a:r>
                        <a:rPr lang="en-US" altLang="zh-CN" sz="1400" b="1" kern="1200" dirty="0">
                          <a:solidFill>
                            <a:schemeClr val="accent4">
                              <a:lumMod val="75000"/>
                            </a:schemeClr>
                          </a:solidFill>
                          <a:latin typeface="Arial" panose="020B0604020202020204" pitchFamily="34" charset="0"/>
                          <a:ea typeface="+mn-ea"/>
                          <a:cs typeface="Arial" panose="020B0604020202020204" pitchFamily="34" charset="0"/>
                        </a:rPr>
                        <a:t>CPC 43, 113001 (2019)</a:t>
                      </a:r>
                      <a:endParaRPr lang="en-US" altLang="zh-CN" sz="700" b="1" kern="1200" dirty="0">
                        <a:solidFill>
                          <a:schemeClr val="accent4">
                            <a:lumMod val="75000"/>
                          </a:schemeClr>
                        </a:solidFill>
                        <a:latin typeface="Arial" panose="020B0604020202020204" pitchFamily="34" charset="0"/>
                        <a:ea typeface="+mn-ea"/>
                        <a:cs typeface="Arial" panose="020B0604020202020204" pitchFamily="34" charset="0"/>
                      </a:endParaRPr>
                    </a:p>
                  </a:txBody>
                  <a:tcPr marL="91464" marR="91464" marT="45733" marB="45733"/>
                </a:tc>
                <a:extLst>
                  <a:ext uri="{0D108BD9-81ED-4DB2-BD59-A6C34878D82A}">
                    <a16:rowId xmlns:a16="http://schemas.microsoft.com/office/drawing/2014/main" val="944328364"/>
                  </a:ext>
                </a:extLst>
              </a:tr>
            </a:tbl>
          </a:graphicData>
        </a:graphic>
      </p:graphicFrame>
      <p:sp>
        <p:nvSpPr>
          <p:cNvPr id="5" name="矩形 4">
            <a:extLst>
              <a:ext uri="{FF2B5EF4-FFF2-40B4-BE49-F238E27FC236}">
                <a16:creationId xmlns:a16="http://schemas.microsoft.com/office/drawing/2014/main" id="{5C0AB747-9BB1-41A3-BED7-7D350438D0C6}"/>
              </a:ext>
            </a:extLst>
          </p:cNvPr>
          <p:cNvSpPr/>
          <p:nvPr/>
        </p:nvSpPr>
        <p:spPr>
          <a:xfrm>
            <a:off x="7064478" y="4770764"/>
            <a:ext cx="5087768" cy="1703030"/>
          </a:xfrm>
          <a:prstGeom prst="rect">
            <a:avLst/>
          </a:prstGeom>
        </p:spPr>
        <p:txBody>
          <a:bodyPr wrap="square">
            <a:spAutoFit/>
          </a:bodyPr>
          <a:lstStyle/>
          <a:p>
            <a:pPr>
              <a:lnSpc>
                <a:spcPct val="150000"/>
              </a:lnSpc>
            </a:pPr>
            <a:r>
              <a:rPr lang="en-US" altLang="zh-CN" b="1" dirty="0">
                <a:solidFill>
                  <a:schemeClr val="accent2">
                    <a:lumMod val="75000"/>
                    <a:lumOff val="25000"/>
                  </a:schemeClr>
                </a:solidFill>
              </a:rPr>
              <a:t>Three experiments with similar dual-phase </a:t>
            </a:r>
            <a:r>
              <a:rPr lang="en-US" altLang="zh-CN" b="1" dirty="0" err="1">
                <a:solidFill>
                  <a:schemeClr val="accent2">
                    <a:lumMod val="75000"/>
                    <a:lumOff val="25000"/>
                  </a:schemeClr>
                </a:solidFill>
              </a:rPr>
              <a:t>Xe</a:t>
            </a:r>
            <a:r>
              <a:rPr lang="en-US" altLang="zh-CN" b="1" dirty="0">
                <a:solidFill>
                  <a:schemeClr val="accent2">
                    <a:lumMod val="75000"/>
                    <a:lumOff val="25000"/>
                  </a:schemeClr>
                </a:solidFill>
              </a:rPr>
              <a:t> TPC technology, LUX, XENON1T, and </a:t>
            </a:r>
            <a:r>
              <a:rPr lang="en-US" altLang="zh-CN" b="1" dirty="0" err="1">
                <a:solidFill>
                  <a:schemeClr val="accent2">
                    <a:lumMod val="75000"/>
                    <a:lumOff val="25000"/>
                  </a:schemeClr>
                </a:solidFill>
              </a:rPr>
              <a:t>PandaX</a:t>
            </a:r>
            <a:r>
              <a:rPr lang="en-US" altLang="zh-CN" b="1" dirty="0">
                <a:solidFill>
                  <a:schemeClr val="accent2">
                    <a:lumMod val="75000"/>
                    <a:lumOff val="25000"/>
                  </a:schemeClr>
                </a:solidFill>
              </a:rPr>
              <a:t>-II, pushed limits down further and further for WIMP direct detections  </a:t>
            </a:r>
            <a:endParaRPr lang="zh-CN" altLang="en-US" b="1" dirty="0">
              <a:solidFill>
                <a:schemeClr val="accent2">
                  <a:lumMod val="75000"/>
                  <a:lumOff val="25000"/>
                </a:schemeClr>
              </a:solidFill>
            </a:endParaRPr>
          </a:p>
        </p:txBody>
      </p:sp>
      <p:pic>
        <p:nvPicPr>
          <p:cNvPr id="9" name="图片 8">
            <a:extLst>
              <a:ext uri="{FF2B5EF4-FFF2-40B4-BE49-F238E27FC236}">
                <a16:creationId xmlns:a16="http://schemas.microsoft.com/office/drawing/2014/main" id="{8ED4DCEC-EDDA-4904-B821-0ABA7D246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608" y="1725123"/>
            <a:ext cx="1342078" cy="1383586"/>
          </a:xfrm>
          <a:prstGeom prst="rect">
            <a:avLst/>
          </a:prstGeom>
        </p:spPr>
      </p:pic>
      <p:pic>
        <p:nvPicPr>
          <p:cNvPr id="10" name="图片 9">
            <a:extLst>
              <a:ext uri="{FF2B5EF4-FFF2-40B4-BE49-F238E27FC236}">
                <a16:creationId xmlns:a16="http://schemas.microsoft.com/office/drawing/2014/main" id="{FF28C6B7-6453-4C18-B436-3E4977932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35" y="1540977"/>
            <a:ext cx="2248075" cy="1555629"/>
          </a:xfrm>
          <a:prstGeom prst="rect">
            <a:avLst/>
          </a:prstGeom>
        </p:spPr>
      </p:pic>
      <p:pic>
        <p:nvPicPr>
          <p:cNvPr id="13" name="图片 12">
            <a:extLst>
              <a:ext uri="{FF2B5EF4-FFF2-40B4-BE49-F238E27FC236}">
                <a16:creationId xmlns:a16="http://schemas.microsoft.com/office/drawing/2014/main" id="{8FF687D4-24B8-47AB-88DF-F0EB7FD9F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134" y="2943760"/>
            <a:ext cx="1824976" cy="1824976"/>
          </a:xfrm>
          <a:prstGeom prst="rect">
            <a:avLst/>
          </a:prstGeom>
        </p:spPr>
      </p:pic>
    </p:spTree>
    <p:extLst>
      <p:ext uri="{BB962C8B-B14F-4D97-AF65-F5344CB8AC3E}">
        <p14:creationId xmlns:p14="http://schemas.microsoft.com/office/powerpoint/2010/main" val="352660873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1DCCD61-3266-459A-89AB-F601711F7FDA}"/>
              </a:ext>
            </a:extLst>
          </p:cNvPr>
          <p:cNvSpPr>
            <a:spLocks noGrp="1"/>
          </p:cNvSpPr>
          <p:nvPr>
            <p:ph type="sldNum" sz="quarter" idx="2"/>
          </p:nvPr>
        </p:nvSpPr>
        <p:spPr/>
        <p:txBody>
          <a:bodyPr/>
          <a:lstStyle/>
          <a:p>
            <a:fld id="{86CB4B4D-7CA3-9044-876B-883B54F8677D}" type="slidenum">
              <a:rPr lang="en-US" altLang="zh-CN" smtClean="0"/>
              <a:t>23</a:t>
            </a:fld>
            <a:endParaRPr lang="zh-CN" altLang="en-US"/>
          </a:p>
        </p:txBody>
      </p:sp>
      <p:sp>
        <p:nvSpPr>
          <p:cNvPr id="3" name="Shape 503">
            <a:extLst>
              <a:ext uri="{FF2B5EF4-FFF2-40B4-BE49-F238E27FC236}">
                <a16:creationId xmlns:a16="http://schemas.microsoft.com/office/drawing/2014/main" id="{89E3D90C-8EFB-44F1-997F-8ABB75697A37}"/>
              </a:ext>
            </a:extLst>
          </p:cNvPr>
          <p:cNvSpPr txBox="1">
            <a:spLocks/>
          </p:cNvSpPr>
          <p:nvPr/>
        </p:nvSpPr>
        <p:spPr>
          <a:xfrm>
            <a:off x="5762624" y="6433854"/>
            <a:ext cx="181383" cy="2692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chemeClr val="accent1"/>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altLang="zh-CN" smtClean="0"/>
              <a:pPr/>
              <a:t>23</a:t>
            </a:fld>
            <a:endParaRPr lang="en-US" altLang="zh-CN"/>
          </a:p>
        </p:txBody>
      </p:sp>
      <p:sp>
        <p:nvSpPr>
          <p:cNvPr id="4" name="Shape 504">
            <a:extLst>
              <a:ext uri="{FF2B5EF4-FFF2-40B4-BE49-F238E27FC236}">
                <a16:creationId xmlns:a16="http://schemas.microsoft.com/office/drawing/2014/main" id="{F1EF4ACE-5769-47C6-B24C-2B8E27EB9C59}"/>
              </a:ext>
            </a:extLst>
          </p:cNvPr>
          <p:cNvSpPr/>
          <p:nvPr/>
        </p:nvSpPr>
        <p:spPr>
          <a:xfrm>
            <a:off x="4676992" y="2606520"/>
            <a:ext cx="1957886" cy="1687835"/>
          </a:xfrm>
          <a:prstGeom prst="triangle">
            <a:avLst/>
          </a:prstGeom>
          <a:ln w="38100">
            <a:solidFill>
              <a:srgbClr val="BFBFBF"/>
            </a:solidFill>
            <a:miter/>
          </a:ln>
        </p:spPr>
        <p:txBody>
          <a:bodyPr lIns="45719" rIns="45719" anchor="ctr"/>
          <a:lstStyle/>
          <a:p>
            <a:pPr algn="ctr">
              <a:defRPr>
                <a:solidFill>
                  <a:srgbClr val="FFFFFF"/>
                </a:solidFill>
              </a:defRPr>
            </a:pPr>
            <a:endParaRPr/>
          </a:p>
        </p:txBody>
      </p:sp>
      <p:sp>
        <p:nvSpPr>
          <p:cNvPr id="5" name="Shape 505">
            <a:extLst>
              <a:ext uri="{FF2B5EF4-FFF2-40B4-BE49-F238E27FC236}">
                <a16:creationId xmlns:a16="http://schemas.microsoft.com/office/drawing/2014/main" id="{2FE2E918-4029-4A96-9584-EB22ED29AEEF}"/>
              </a:ext>
            </a:extLst>
          </p:cNvPr>
          <p:cNvSpPr/>
          <p:nvPr/>
        </p:nvSpPr>
        <p:spPr>
          <a:xfrm>
            <a:off x="5018797" y="2418447"/>
            <a:ext cx="1406001" cy="525337"/>
          </a:xfrm>
          <a:custGeom>
            <a:avLst/>
            <a:gdLst/>
            <a:ahLst/>
            <a:cxnLst>
              <a:cxn ang="0">
                <a:pos x="wd2" y="hd2"/>
              </a:cxn>
              <a:cxn ang="5400000">
                <a:pos x="wd2" y="hd2"/>
              </a:cxn>
              <a:cxn ang="10800000">
                <a:pos x="wd2" y="hd2"/>
              </a:cxn>
              <a:cxn ang="16200000">
                <a:pos x="wd2" y="hd2"/>
              </a:cxn>
            </a:cxnLst>
            <a:rect l="0" t="0" r="r" b="b"/>
            <a:pathLst>
              <a:path w="18954" h="18930" extrusionOk="0">
                <a:moveTo>
                  <a:pt x="17696" y="4697"/>
                </a:moveTo>
                <a:cubicBezTo>
                  <a:pt x="20275" y="9210"/>
                  <a:pt x="18771" y="15013"/>
                  <a:pt x="14257" y="17700"/>
                </a:cubicBezTo>
                <a:cubicBezTo>
                  <a:pt x="9744" y="20279"/>
                  <a:pt x="3941" y="18667"/>
                  <a:pt x="1254" y="14154"/>
                </a:cubicBezTo>
                <a:cubicBezTo>
                  <a:pt x="-1325" y="9640"/>
                  <a:pt x="179" y="3837"/>
                  <a:pt x="4800" y="1258"/>
                </a:cubicBezTo>
                <a:cubicBezTo>
                  <a:pt x="9314" y="-1321"/>
                  <a:pt x="15117" y="183"/>
                  <a:pt x="17696" y="4697"/>
                </a:cubicBezTo>
                <a:close/>
              </a:path>
            </a:pathLst>
          </a:custGeom>
          <a:solidFill>
            <a:srgbClr val="333333"/>
          </a:solidFill>
          <a:ln w="12700">
            <a:miter lim="400000"/>
          </a:ln>
        </p:spPr>
        <p:txBody>
          <a:bodyPr lIns="45719" rIns="45719"/>
          <a:lstStyle/>
          <a:p>
            <a:pPr>
              <a:defRPr sz="2400">
                <a:solidFill>
                  <a:srgbClr val="000000"/>
                </a:solidFill>
              </a:defRPr>
            </a:pPr>
            <a:endParaRPr/>
          </a:p>
        </p:txBody>
      </p:sp>
      <p:sp>
        <p:nvSpPr>
          <p:cNvPr id="6" name="Shape 506">
            <a:extLst>
              <a:ext uri="{FF2B5EF4-FFF2-40B4-BE49-F238E27FC236}">
                <a16:creationId xmlns:a16="http://schemas.microsoft.com/office/drawing/2014/main" id="{2DFEF39F-9ECB-45B3-92E9-0C503E28549D}"/>
              </a:ext>
            </a:extLst>
          </p:cNvPr>
          <p:cNvSpPr/>
          <p:nvPr/>
        </p:nvSpPr>
        <p:spPr>
          <a:xfrm>
            <a:off x="7376751" y="4284255"/>
            <a:ext cx="2652729" cy="4648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10000"/>
              </a:lnSpc>
              <a:defRPr sz="1400">
                <a:solidFill>
                  <a:srgbClr val="858585"/>
                </a:solidFill>
                <a:latin typeface="华文细黑"/>
                <a:ea typeface="华文细黑"/>
                <a:cs typeface="华文细黑"/>
                <a:sym typeface="华文细黑"/>
              </a:defRPr>
            </a:lvl1pPr>
          </a:lstStyle>
          <a:p>
            <a:r>
              <a:t>Generate axion with LASER in strong B field </a:t>
            </a:r>
          </a:p>
        </p:txBody>
      </p:sp>
      <p:sp>
        <p:nvSpPr>
          <p:cNvPr id="7" name="Shape 507">
            <a:extLst>
              <a:ext uri="{FF2B5EF4-FFF2-40B4-BE49-F238E27FC236}">
                <a16:creationId xmlns:a16="http://schemas.microsoft.com/office/drawing/2014/main" id="{83D08951-8E72-43DC-9F80-D826FDDA5832}"/>
              </a:ext>
            </a:extLst>
          </p:cNvPr>
          <p:cNvSpPr/>
          <p:nvPr/>
        </p:nvSpPr>
        <p:spPr>
          <a:xfrm>
            <a:off x="1456989" y="4284255"/>
            <a:ext cx="2652729" cy="6604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10000"/>
              </a:lnSpc>
              <a:defRPr sz="1400">
                <a:solidFill>
                  <a:srgbClr val="858585"/>
                </a:solidFill>
                <a:latin typeface="华文细黑"/>
                <a:ea typeface="华文细黑"/>
                <a:cs typeface="华文细黑"/>
                <a:sym typeface="华文细黑"/>
              </a:defRPr>
            </a:lvl1pPr>
          </a:lstStyle>
          <a:p>
            <a:r>
              <a:t>Direct the astrophysics anomaly caused by axion couplings  </a:t>
            </a:r>
          </a:p>
        </p:txBody>
      </p:sp>
      <p:sp>
        <p:nvSpPr>
          <p:cNvPr id="8" name="Shape 508">
            <a:extLst>
              <a:ext uri="{FF2B5EF4-FFF2-40B4-BE49-F238E27FC236}">
                <a16:creationId xmlns:a16="http://schemas.microsoft.com/office/drawing/2014/main" id="{DF85C68B-AF41-4E7C-9900-42B152671478}"/>
              </a:ext>
            </a:extLst>
          </p:cNvPr>
          <p:cNvSpPr/>
          <p:nvPr/>
        </p:nvSpPr>
        <p:spPr>
          <a:xfrm>
            <a:off x="4524928" y="1790120"/>
            <a:ext cx="2652729" cy="4648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lnSpc>
                <a:spcPct val="110000"/>
              </a:lnSpc>
              <a:defRPr sz="1400">
                <a:solidFill>
                  <a:srgbClr val="858585"/>
                </a:solidFill>
                <a:latin typeface="华文细黑"/>
                <a:ea typeface="华文细黑"/>
                <a:cs typeface="华文细黑"/>
                <a:sym typeface="华文细黑"/>
              </a:defRPr>
            </a:lvl1pPr>
          </a:lstStyle>
          <a:p>
            <a:r>
              <a:rPr dirty="0"/>
              <a:t>Detect the axion couplings to photon or electron</a:t>
            </a:r>
          </a:p>
        </p:txBody>
      </p:sp>
      <p:sp>
        <p:nvSpPr>
          <p:cNvPr id="9" name="Shape 509">
            <a:extLst>
              <a:ext uri="{FF2B5EF4-FFF2-40B4-BE49-F238E27FC236}">
                <a16:creationId xmlns:a16="http://schemas.microsoft.com/office/drawing/2014/main" id="{1DB8CA0B-9CE7-404A-BC82-97FDB2E7A7F8}"/>
              </a:ext>
            </a:extLst>
          </p:cNvPr>
          <p:cNvSpPr/>
          <p:nvPr/>
        </p:nvSpPr>
        <p:spPr>
          <a:xfrm>
            <a:off x="5338643" y="2521095"/>
            <a:ext cx="766309"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solidFill>
                  <a:srgbClr val="FFFFFF"/>
                </a:solidFill>
                <a:latin typeface="华文细黑"/>
                <a:ea typeface="华文细黑"/>
                <a:cs typeface="华文细黑"/>
                <a:sym typeface="华文细黑"/>
              </a:defRPr>
            </a:lvl1pPr>
          </a:lstStyle>
          <a:p>
            <a:r>
              <a:t>Direct</a:t>
            </a:r>
          </a:p>
        </p:txBody>
      </p:sp>
      <p:sp>
        <p:nvSpPr>
          <p:cNvPr id="10" name="Shape 510">
            <a:extLst>
              <a:ext uri="{FF2B5EF4-FFF2-40B4-BE49-F238E27FC236}">
                <a16:creationId xmlns:a16="http://schemas.microsoft.com/office/drawing/2014/main" id="{EEE12D6A-52D5-412B-98E2-914A97D8F4CD}"/>
              </a:ext>
            </a:extLst>
          </p:cNvPr>
          <p:cNvSpPr/>
          <p:nvPr/>
        </p:nvSpPr>
        <p:spPr>
          <a:xfrm>
            <a:off x="4082581" y="3969627"/>
            <a:ext cx="1406001" cy="525337"/>
          </a:xfrm>
          <a:custGeom>
            <a:avLst/>
            <a:gdLst/>
            <a:ahLst/>
            <a:cxnLst>
              <a:cxn ang="0">
                <a:pos x="wd2" y="hd2"/>
              </a:cxn>
              <a:cxn ang="5400000">
                <a:pos x="wd2" y="hd2"/>
              </a:cxn>
              <a:cxn ang="10800000">
                <a:pos x="wd2" y="hd2"/>
              </a:cxn>
              <a:cxn ang="16200000">
                <a:pos x="wd2" y="hd2"/>
              </a:cxn>
            </a:cxnLst>
            <a:rect l="0" t="0" r="r" b="b"/>
            <a:pathLst>
              <a:path w="18954" h="18930" extrusionOk="0">
                <a:moveTo>
                  <a:pt x="17696" y="4697"/>
                </a:moveTo>
                <a:cubicBezTo>
                  <a:pt x="20275" y="9210"/>
                  <a:pt x="18771" y="15013"/>
                  <a:pt x="14257" y="17700"/>
                </a:cubicBezTo>
                <a:cubicBezTo>
                  <a:pt x="9744" y="20279"/>
                  <a:pt x="3941" y="18667"/>
                  <a:pt x="1254" y="14154"/>
                </a:cubicBezTo>
                <a:cubicBezTo>
                  <a:pt x="-1325" y="9640"/>
                  <a:pt x="179" y="3837"/>
                  <a:pt x="4800" y="1258"/>
                </a:cubicBezTo>
                <a:cubicBezTo>
                  <a:pt x="9314" y="-1321"/>
                  <a:pt x="15117" y="183"/>
                  <a:pt x="17696" y="4697"/>
                </a:cubicBezTo>
                <a:close/>
              </a:path>
            </a:pathLst>
          </a:custGeom>
          <a:solidFill>
            <a:srgbClr val="333333"/>
          </a:solidFill>
          <a:ln w="12700">
            <a:miter lim="400000"/>
          </a:ln>
        </p:spPr>
        <p:txBody>
          <a:bodyPr lIns="45719" rIns="45719"/>
          <a:lstStyle/>
          <a:p>
            <a:pPr>
              <a:defRPr sz="2400">
                <a:solidFill>
                  <a:srgbClr val="000000"/>
                </a:solidFill>
              </a:defRPr>
            </a:pPr>
            <a:endParaRPr/>
          </a:p>
        </p:txBody>
      </p:sp>
      <p:sp>
        <p:nvSpPr>
          <p:cNvPr id="11" name="Shape 511">
            <a:extLst>
              <a:ext uri="{FF2B5EF4-FFF2-40B4-BE49-F238E27FC236}">
                <a16:creationId xmlns:a16="http://schemas.microsoft.com/office/drawing/2014/main" id="{1C007997-9B59-40F8-8EB3-C2EFDC69C821}"/>
              </a:ext>
            </a:extLst>
          </p:cNvPr>
          <p:cNvSpPr/>
          <p:nvPr/>
        </p:nvSpPr>
        <p:spPr>
          <a:xfrm>
            <a:off x="4295972" y="4080680"/>
            <a:ext cx="979219"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solidFill>
                  <a:srgbClr val="FFFFFF"/>
                </a:solidFill>
                <a:latin typeface="华文细黑"/>
                <a:ea typeface="华文细黑"/>
                <a:cs typeface="华文细黑"/>
                <a:sym typeface="华文细黑"/>
              </a:defRPr>
            </a:lvl1pPr>
          </a:lstStyle>
          <a:p>
            <a:r>
              <a:t>Indirect</a:t>
            </a:r>
          </a:p>
        </p:txBody>
      </p:sp>
      <p:sp>
        <p:nvSpPr>
          <p:cNvPr id="12" name="Shape 512">
            <a:extLst>
              <a:ext uri="{FF2B5EF4-FFF2-40B4-BE49-F238E27FC236}">
                <a16:creationId xmlns:a16="http://schemas.microsoft.com/office/drawing/2014/main" id="{7EAA4B81-931F-4826-933D-7C5F8DA10FD7}"/>
              </a:ext>
            </a:extLst>
          </p:cNvPr>
          <p:cNvSpPr/>
          <p:nvPr/>
        </p:nvSpPr>
        <p:spPr>
          <a:xfrm>
            <a:off x="5925208" y="3969627"/>
            <a:ext cx="1406001" cy="525337"/>
          </a:xfrm>
          <a:custGeom>
            <a:avLst/>
            <a:gdLst/>
            <a:ahLst/>
            <a:cxnLst>
              <a:cxn ang="0">
                <a:pos x="wd2" y="hd2"/>
              </a:cxn>
              <a:cxn ang="5400000">
                <a:pos x="wd2" y="hd2"/>
              </a:cxn>
              <a:cxn ang="10800000">
                <a:pos x="wd2" y="hd2"/>
              </a:cxn>
              <a:cxn ang="16200000">
                <a:pos x="wd2" y="hd2"/>
              </a:cxn>
            </a:cxnLst>
            <a:rect l="0" t="0" r="r" b="b"/>
            <a:pathLst>
              <a:path w="18954" h="18930" extrusionOk="0">
                <a:moveTo>
                  <a:pt x="17696" y="4697"/>
                </a:moveTo>
                <a:cubicBezTo>
                  <a:pt x="20275" y="9210"/>
                  <a:pt x="18771" y="15013"/>
                  <a:pt x="14257" y="17700"/>
                </a:cubicBezTo>
                <a:cubicBezTo>
                  <a:pt x="9744" y="20279"/>
                  <a:pt x="3941" y="18667"/>
                  <a:pt x="1254" y="14154"/>
                </a:cubicBezTo>
                <a:cubicBezTo>
                  <a:pt x="-1325" y="9640"/>
                  <a:pt x="179" y="3837"/>
                  <a:pt x="4800" y="1258"/>
                </a:cubicBezTo>
                <a:cubicBezTo>
                  <a:pt x="9314" y="-1321"/>
                  <a:pt x="15117" y="183"/>
                  <a:pt x="17696" y="4697"/>
                </a:cubicBezTo>
                <a:close/>
              </a:path>
            </a:pathLst>
          </a:custGeom>
          <a:solidFill>
            <a:srgbClr val="333333"/>
          </a:solidFill>
          <a:ln w="12700">
            <a:miter lim="400000"/>
          </a:ln>
        </p:spPr>
        <p:txBody>
          <a:bodyPr lIns="45719" rIns="45719"/>
          <a:lstStyle/>
          <a:p>
            <a:pPr>
              <a:defRPr sz="2400">
                <a:solidFill>
                  <a:srgbClr val="000000"/>
                </a:solidFill>
              </a:defRPr>
            </a:pPr>
            <a:endParaRPr/>
          </a:p>
        </p:txBody>
      </p:sp>
      <p:sp>
        <p:nvSpPr>
          <p:cNvPr id="13" name="Shape 513">
            <a:extLst>
              <a:ext uri="{FF2B5EF4-FFF2-40B4-BE49-F238E27FC236}">
                <a16:creationId xmlns:a16="http://schemas.microsoft.com/office/drawing/2014/main" id="{5F0462BB-0531-46D9-91E0-847675EB39CB}"/>
              </a:ext>
            </a:extLst>
          </p:cNvPr>
          <p:cNvSpPr/>
          <p:nvPr/>
        </p:nvSpPr>
        <p:spPr>
          <a:xfrm>
            <a:off x="6022041" y="4072275"/>
            <a:ext cx="1258368" cy="320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solidFill>
                  <a:srgbClr val="FFFFFF"/>
                </a:solidFill>
                <a:latin typeface="华文细黑"/>
                <a:ea typeface="华文细黑"/>
                <a:cs typeface="华文细黑"/>
                <a:sym typeface="华文细黑"/>
              </a:defRPr>
            </a:lvl1pPr>
          </a:lstStyle>
          <a:p>
            <a:r>
              <a:t>Generate</a:t>
            </a:r>
          </a:p>
        </p:txBody>
      </p:sp>
      <p:grpSp>
        <p:nvGrpSpPr>
          <p:cNvPr id="14" name="Group 520">
            <a:extLst>
              <a:ext uri="{FF2B5EF4-FFF2-40B4-BE49-F238E27FC236}">
                <a16:creationId xmlns:a16="http://schemas.microsoft.com/office/drawing/2014/main" id="{D193ADFC-7234-4C8B-9C37-9CAF0AB14A2A}"/>
              </a:ext>
            </a:extLst>
          </p:cNvPr>
          <p:cNvGrpSpPr/>
          <p:nvPr/>
        </p:nvGrpSpPr>
        <p:grpSpPr>
          <a:xfrm>
            <a:off x="1379538" y="5305202"/>
            <a:ext cx="5199046" cy="982286"/>
            <a:chOff x="0" y="485137"/>
            <a:chExt cx="5199045" cy="982285"/>
          </a:xfrm>
        </p:grpSpPr>
        <p:sp>
          <p:nvSpPr>
            <p:cNvPr id="15" name="Shape 514">
              <a:extLst>
                <a:ext uri="{FF2B5EF4-FFF2-40B4-BE49-F238E27FC236}">
                  <a16:creationId xmlns:a16="http://schemas.microsoft.com/office/drawing/2014/main" id="{66878DDB-4924-441A-BA14-A453B5BF8046}"/>
                </a:ext>
              </a:extLst>
            </p:cNvPr>
            <p:cNvSpPr/>
            <p:nvPr/>
          </p:nvSpPr>
          <p:spPr>
            <a:xfrm>
              <a:off x="0" y="485137"/>
              <a:ext cx="267951" cy="982285"/>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 name="Shape 515">
              <a:extLst>
                <a:ext uri="{FF2B5EF4-FFF2-40B4-BE49-F238E27FC236}">
                  <a16:creationId xmlns:a16="http://schemas.microsoft.com/office/drawing/2014/main" id="{F697FF4C-5EB4-42B1-B6A8-B8529100F98A}"/>
                </a:ext>
              </a:extLst>
            </p:cNvPr>
            <p:cNvSpPr/>
            <p:nvPr/>
          </p:nvSpPr>
          <p:spPr>
            <a:xfrm>
              <a:off x="483913" y="637189"/>
              <a:ext cx="4682380" cy="6781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just">
                <a:lnSpc>
                  <a:spcPct val="110000"/>
                </a:lnSpc>
                <a:defRPr>
                  <a:solidFill>
                    <a:srgbClr val="000000"/>
                  </a:solidFill>
                  <a:latin typeface="+mj-lt"/>
                  <a:ea typeface="+mj-ea"/>
                  <a:cs typeface="+mj-cs"/>
                  <a:sym typeface="Helvetica"/>
                </a:defRPr>
              </a:pPr>
              <a:r>
                <a:rPr dirty="0"/>
                <a:t>Like WIMPs, no </a:t>
              </a:r>
              <a:r>
                <a:rPr lang="en-US" dirty="0"/>
                <a:t>strong </a:t>
              </a:r>
              <a:r>
                <a:rPr dirty="0"/>
                <a:t>positive result yet</a:t>
              </a:r>
            </a:p>
            <a:p>
              <a:pPr algn="just">
                <a:lnSpc>
                  <a:spcPct val="110000"/>
                </a:lnSpc>
                <a:defRPr>
                  <a:solidFill>
                    <a:srgbClr val="000000"/>
                  </a:solidFill>
                  <a:latin typeface="+mj-lt"/>
                  <a:ea typeface="+mj-ea"/>
                  <a:cs typeface="+mj-cs"/>
                  <a:sym typeface="Helvetica"/>
                </a:defRPr>
              </a:pPr>
              <a:r>
                <a:rPr dirty="0"/>
                <a:t>More and more experiments carried out</a:t>
              </a:r>
            </a:p>
          </p:txBody>
        </p:sp>
        <p:sp>
          <p:nvSpPr>
            <p:cNvPr id="17" name="Shape 516">
              <a:extLst>
                <a:ext uri="{FF2B5EF4-FFF2-40B4-BE49-F238E27FC236}">
                  <a16:creationId xmlns:a16="http://schemas.microsoft.com/office/drawing/2014/main" id="{43BC01D5-ACCD-45A4-B87E-490A25339446}"/>
                </a:ext>
              </a:extLst>
            </p:cNvPr>
            <p:cNvSpPr/>
            <p:nvPr/>
          </p:nvSpPr>
          <p:spPr>
            <a:xfrm>
              <a:off x="267950" y="485137"/>
              <a:ext cx="4931095" cy="982285"/>
            </a:xfrm>
            <a:prstGeom prst="rect">
              <a:avLst/>
            </a:prstGeom>
            <a:noFill/>
            <a:ln w="127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18" name="Shape 521">
            <a:extLst>
              <a:ext uri="{FF2B5EF4-FFF2-40B4-BE49-F238E27FC236}">
                <a16:creationId xmlns:a16="http://schemas.microsoft.com/office/drawing/2014/main" id="{DB6C8745-FEAB-4BB9-9F22-DAF97F63108E}"/>
              </a:ext>
            </a:extLst>
          </p:cNvPr>
          <p:cNvSpPr/>
          <p:nvPr/>
        </p:nvSpPr>
        <p:spPr>
          <a:xfrm>
            <a:off x="-1770174" y="-7197307"/>
            <a:ext cx="180341"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lnSpc>
                <a:spcPts val="2800"/>
              </a:lnSpc>
              <a:defRPr sz="1200">
                <a:solidFill>
                  <a:srgbClr val="000000"/>
                </a:solidFill>
                <a:latin typeface="Times"/>
                <a:ea typeface="Times"/>
                <a:cs typeface="Times"/>
                <a:sym typeface="Times"/>
              </a:defRPr>
            </a:lvl1pPr>
          </a:lstStyle>
          <a:p>
            <a:r>
              <a:t> </a:t>
            </a:r>
          </a:p>
        </p:txBody>
      </p:sp>
      <p:grpSp>
        <p:nvGrpSpPr>
          <p:cNvPr id="19" name="Group 524">
            <a:extLst>
              <a:ext uri="{FF2B5EF4-FFF2-40B4-BE49-F238E27FC236}">
                <a16:creationId xmlns:a16="http://schemas.microsoft.com/office/drawing/2014/main" id="{2DA2974A-2E61-4487-A233-DC0A4F906516}"/>
              </a:ext>
            </a:extLst>
          </p:cNvPr>
          <p:cNvGrpSpPr/>
          <p:nvPr/>
        </p:nvGrpSpPr>
        <p:grpSpPr>
          <a:xfrm>
            <a:off x="8099816" y="38216"/>
            <a:ext cx="2506542" cy="1744853"/>
            <a:chOff x="0" y="0"/>
            <a:chExt cx="2506540" cy="1744852"/>
          </a:xfrm>
        </p:grpSpPr>
        <p:pic>
          <p:nvPicPr>
            <p:cNvPr id="20" name="Axio-electric.png">
              <a:extLst>
                <a:ext uri="{FF2B5EF4-FFF2-40B4-BE49-F238E27FC236}">
                  <a16:creationId xmlns:a16="http://schemas.microsoft.com/office/drawing/2014/main" id="{3B4B164C-D62C-4D58-97AD-EF1635BFD545}"/>
                </a:ext>
              </a:extLst>
            </p:cNvPr>
            <p:cNvPicPr>
              <a:picLocks noChangeAspect="1"/>
            </p:cNvPicPr>
            <p:nvPr/>
          </p:nvPicPr>
          <p:blipFill>
            <a:blip r:embed="rId2"/>
            <a:stretch>
              <a:fillRect/>
            </a:stretch>
          </p:blipFill>
          <p:spPr>
            <a:xfrm>
              <a:off x="419115" y="0"/>
              <a:ext cx="1668312" cy="1450706"/>
            </a:xfrm>
            <a:prstGeom prst="rect">
              <a:avLst/>
            </a:prstGeom>
            <a:ln w="12700" cap="flat">
              <a:noFill/>
              <a:miter lim="400000"/>
            </a:ln>
            <a:effectLst/>
          </p:spPr>
        </p:pic>
        <p:sp>
          <p:nvSpPr>
            <p:cNvPr id="21" name="Shape 523">
              <a:extLst>
                <a:ext uri="{FF2B5EF4-FFF2-40B4-BE49-F238E27FC236}">
                  <a16:creationId xmlns:a16="http://schemas.microsoft.com/office/drawing/2014/main" id="{C5478786-5E07-4EB8-86D1-EFC5FF200872}"/>
                </a:ext>
              </a:extLst>
            </p:cNvPr>
            <p:cNvSpPr/>
            <p:nvPr/>
          </p:nvSpPr>
          <p:spPr>
            <a:xfrm>
              <a:off x="0" y="1436529"/>
              <a:ext cx="2506541" cy="308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defRPr sz="1500"/>
              </a:lvl1pPr>
            </a:lstStyle>
            <a:p>
              <a:r>
                <a:t>PandaX, XENON, LUX, CDEX ……</a:t>
              </a:r>
            </a:p>
          </p:txBody>
        </p:sp>
      </p:grpSp>
      <p:grpSp>
        <p:nvGrpSpPr>
          <p:cNvPr id="22" name="Group 530">
            <a:extLst>
              <a:ext uri="{FF2B5EF4-FFF2-40B4-BE49-F238E27FC236}">
                <a16:creationId xmlns:a16="http://schemas.microsoft.com/office/drawing/2014/main" id="{B3BD916F-4F99-499C-BC3E-7D4F777BB224}"/>
              </a:ext>
            </a:extLst>
          </p:cNvPr>
          <p:cNvGrpSpPr/>
          <p:nvPr/>
        </p:nvGrpSpPr>
        <p:grpSpPr>
          <a:xfrm>
            <a:off x="4174930" y="85733"/>
            <a:ext cx="3664505" cy="1690285"/>
            <a:chOff x="0" y="0"/>
            <a:chExt cx="3664504" cy="1690284"/>
          </a:xfrm>
        </p:grpSpPr>
        <p:grpSp>
          <p:nvGrpSpPr>
            <p:cNvPr id="23" name="Group 528">
              <a:extLst>
                <a:ext uri="{FF2B5EF4-FFF2-40B4-BE49-F238E27FC236}">
                  <a16:creationId xmlns:a16="http://schemas.microsoft.com/office/drawing/2014/main" id="{C29CC00C-2961-46C9-818E-CFDF2412DDA6}"/>
                </a:ext>
              </a:extLst>
            </p:cNvPr>
            <p:cNvGrpSpPr/>
            <p:nvPr/>
          </p:nvGrpSpPr>
          <p:grpSpPr>
            <a:xfrm>
              <a:off x="0" y="0"/>
              <a:ext cx="3664505" cy="1305343"/>
              <a:chOff x="0" y="0"/>
              <a:chExt cx="3664504" cy="1305342"/>
            </a:xfrm>
          </p:grpSpPr>
          <p:pic>
            <p:nvPicPr>
              <p:cNvPr id="25" name="page39image1056.png">
                <a:extLst>
                  <a:ext uri="{FF2B5EF4-FFF2-40B4-BE49-F238E27FC236}">
                    <a16:creationId xmlns:a16="http://schemas.microsoft.com/office/drawing/2014/main" id="{546DE010-860B-452F-86A9-3C8DA9B592E1}"/>
                  </a:ext>
                </a:extLst>
              </p:cNvPr>
              <p:cNvPicPr>
                <a:picLocks noChangeAspect="1"/>
              </p:cNvPicPr>
              <p:nvPr/>
            </p:nvPicPr>
            <p:blipFill>
              <a:blip r:embed="rId3"/>
              <a:stretch>
                <a:fillRect/>
              </a:stretch>
            </p:blipFill>
            <p:spPr>
              <a:xfrm>
                <a:off x="0" y="0"/>
                <a:ext cx="1865010" cy="1305343"/>
              </a:xfrm>
              <a:prstGeom prst="rect">
                <a:avLst/>
              </a:prstGeom>
              <a:ln w="12700" cap="flat">
                <a:noFill/>
                <a:miter lim="400000"/>
              </a:ln>
              <a:effectLst/>
            </p:spPr>
          </p:pic>
          <p:pic>
            <p:nvPicPr>
              <p:cNvPr id="26" name="pasted-image.tiff">
                <a:extLst>
                  <a:ext uri="{FF2B5EF4-FFF2-40B4-BE49-F238E27FC236}">
                    <a16:creationId xmlns:a16="http://schemas.microsoft.com/office/drawing/2014/main" id="{829F85D7-5927-486D-BD62-FC1A9E9ECEEC}"/>
                  </a:ext>
                </a:extLst>
              </p:cNvPr>
              <p:cNvPicPr>
                <a:picLocks noChangeAspect="1"/>
              </p:cNvPicPr>
              <p:nvPr/>
            </p:nvPicPr>
            <p:blipFill>
              <a:blip r:embed="rId4"/>
              <a:stretch>
                <a:fillRect/>
              </a:stretch>
            </p:blipFill>
            <p:spPr>
              <a:xfrm>
                <a:off x="1799494" y="154714"/>
                <a:ext cx="1865011" cy="995915"/>
              </a:xfrm>
              <a:prstGeom prst="rect">
                <a:avLst/>
              </a:prstGeom>
              <a:ln w="12700" cap="flat">
                <a:noFill/>
                <a:miter lim="400000"/>
              </a:ln>
              <a:effectLst/>
            </p:spPr>
          </p:pic>
          <p:sp>
            <p:nvSpPr>
              <p:cNvPr id="27" name="Shape 527">
                <a:extLst>
                  <a:ext uri="{FF2B5EF4-FFF2-40B4-BE49-F238E27FC236}">
                    <a16:creationId xmlns:a16="http://schemas.microsoft.com/office/drawing/2014/main" id="{79BC4A18-1317-442D-AF4E-DC484D39075C}"/>
                  </a:ext>
                </a:extLst>
              </p:cNvPr>
              <p:cNvSpPr/>
              <p:nvPr/>
            </p:nvSpPr>
            <p:spPr>
              <a:xfrm>
                <a:off x="1959354" y="1116664"/>
                <a:ext cx="1081309" cy="180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defTabSz="457200">
                  <a:defRPr sz="600">
                    <a:solidFill>
                      <a:srgbClr val="555555"/>
                    </a:solidFill>
                    <a:latin typeface="+mj-lt"/>
                    <a:ea typeface="+mj-ea"/>
                    <a:cs typeface="+mj-cs"/>
                    <a:sym typeface="Helvetica"/>
                  </a:defRPr>
                </a:pPr>
                <a:r>
                  <a:t>Phys. Rev. Lett. </a:t>
                </a:r>
                <a:r>
                  <a:rPr b="1"/>
                  <a:t>120</a:t>
                </a:r>
                <a:r>
                  <a:t>, 151301</a:t>
                </a:r>
              </a:p>
            </p:txBody>
          </p:sp>
        </p:grpSp>
        <p:sp>
          <p:nvSpPr>
            <p:cNvPr id="24" name="Shape 529">
              <a:extLst>
                <a:ext uri="{FF2B5EF4-FFF2-40B4-BE49-F238E27FC236}">
                  <a16:creationId xmlns:a16="http://schemas.microsoft.com/office/drawing/2014/main" id="{343C6B5A-659D-41E9-A2F3-54236129AB18}"/>
                </a:ext>
              </a:extLst>
            </p:cNvPr>
            <p:cNvSpPr/>
            <p:nvPr/>
          </p:nvSpPr>
          <p:spPr>
            <a:xfrm>
              <a:off x="1306966" y="1319444"/>
              <a:ext cx="1759593"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r>
                <a:t>ADMX, ADMX-G2 </a:t>
              </a:r>
            </a:p>
          </p:txBody>
        </p:sp>
      </p:grpSp>
      <p:grpSp>
        <p:nvGrpSpPr>
          <p:cNvPr id="28" name="Group 533">
            <a:extLst>
              <a:ext uri="{FF2B5EF4-FFF2-40B4-BE49-F238E27FC236}">
                <a16:creationId xmlns:a16="http://schemas.microsoft.com/office/drawing/2014/main" id="{A71CE652-BB40-444B-A0E0-D969E6F8EB22}"/>
              </a:ext>
            </a:extLst>
          </p:cNvPr>
          <p:cNvGrpSpPr/>
          <p:nvPr/>
        </p:nvGrpSpPr>
        <p:grpSpPr>
          <a:xfrm>
            <a:off x="248123" y="166167"/>
            <a:ext cx="3664505" cy="1669983"/>
            <a:chOff x="0" y="0"/>
            <a:chExt cx="3664504" cy="1669981"/>
          </a:xfrm>
        </p:grpSpPr>
        <p:pic>
          <p:nvPicPr>
            <p:cNvPr id="29" name="heliscope.png">
              <a:extLst>
                <a:ext uri="{FF2B5EF4-FFF2-40B4-BE49-F238E27FC236}">
                  <a16:creationId xmlns:a16="http://schemas.microsoft.com/office/drawing/2014/main" id="{BFF53022-7ECC-4E28-8693-74F7199EC1B8}"/>
                </a:ext>
              </a:extLst>
            </p:cNvPr>
            <p:cNvPicPr>
              <a:picLocks noChangeAspect="1"/>
            </p:cNvPicPr>
            <p:nvPr/>
          </p:nvPicPr>
          <p:blipFill>
            <a:blip r:embed="rId5"/>
            <a:stretch>
              <a:fillRect/>
            </a:stretch>
          </p:blipFill>
          <p:spPr>
            <a:xfrm>
              <a:off x="0" y="0"/>
              <a:ext cx="3664505" cy="1427192"/>
            </a:xfrm>
            <a:prstGeom prst="rect">
              <a:avLst/>
            </a:prstGeom>
            <a:ln w="12700" cap="flat">
              <a:noFill/>
              <a:miter lim="400000"/>
            </a:ln>
            <a:effectLst/>
          </p:spPr>
        </p:pic>
        <p:sp>
          <p:nvSpPr>
            <p:cNvPr id="30" name="Shape 532">
              <a:extLst>
                <a:ext uri="{FF2B5EF4-FFF2-40B4-BE49-F238E27FC236}">
                  <a16:creationId xmlns:a16="http://schemas.microsoft.com/office/drawing/2014/main" id="{E992E022-3242-4ABC-A436-FDBD37E861A1}"/>
                </a:ext>
              </a:extLst>
            </p:cNvPr>
            <p:cNvSpPr/>
            <p:nvPr/>
          </p:nvSpPr>
          <p:spPr>
            <a:xfrm>
              <a:off x="1519825" y="1299141"/>
              <a:ext cx="1111968"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r>
                <a:t>CAST,IAXO </a:t>
              </a:r>
            </a:p>
          </p:txBody>
        </p:sp>
      </p:grpSp>
      <p:grpSp>
        <p:nvGrpSpPr>
          <p:cNvPr id="31" name="Group 536">
            <a:extLst>
              <a:ext uri="{FF2B5EF4-FFF2-40B4-BE49-F238E27FC236}">
                <a16:creationId xmlns:a16="http://schemas.microsoft.com/office/drawing/2014/main" id="{4B34476D-59C0-4334-B63D-F2BBD74E03CF}"/>
              </a:ext>
            </a:extLst>
          </p:cNvPr>
          <p:cNvGrpSpPr/>
          <p:nvPr/>
        </p:nvGrpSpPr>
        <p:grpSpPr>
          <a:xfrm>
            <a:off x="7107030" y="2738720"/>
            <a:ext cx="3516572" cy="1483480"/>
            <a:chOff x="0" y="0"/>
            <a:chExt cx="3516570" cy="1483478"/>
          </a:xfrm>
        </p:grpSpPr>
        <p:pic>
          <p:nvPicPr>
            <p:cNvPr id="32" name="LSTW.png">
              <a:extLst>
                <a:ext uri="{FF2B5EF4-FFF2-40B4-BE49-F238E27FC236}">
                  <a16:creationId xmlns:a16="http://schemas.microsoft.com/office/drawing/2014/main" id="{35C84FD7-600A-4CFB-8508-841038CDA77A}"/>
                </a:ext>
              </a:extLst>
            </p:cNvPr>
            <p:cNvPicPr>
              <a:picLocks noChangeAspect="1"/>
            </p:cNvPicPr>
            <p:nvPr/>
          </p:nvPicPr>
          <p:blipFill>
            <a:blip r:embed="rId6"/>
            <a:stretch>
              <a:fillRect/>
            </a:stretch>
          </p:blipFill>
          <p:spPr>
            <a:xfrm>
              <a:off x="0" y="0"/>
              <a:ext cx="3516571" cy="1193311"/>
            </a:xfrm>
            <a:prstGeom prst="rect">
              <a:avLst/>
            </a:prstGeom>
            <a:ln w="12700" cap="flat">
              <a:noFill/>
              <a:miter lim="400000"/>
            </a:ln>
            <a:effectLst/>
          </p:spPr>
        </p:pic>
        <p:sp>
          <p:nvSpPr>
            <p:cNvPr id="33" name="Shape 535">
              <a:extLst>
                <a:ext uri="{FF2B5EF4-FFF2-40B4-BE49-F238E27FC236}">
                  <a16:creationId xmlns:a16="http://schemas.microsoft.com/office/drawing/2014/main" id="{CBC544A8-957B-4D92-A1D5-89393848EB22}"/>
                </a:ext>
              </a:extLst>
            </p:cNvPr>
            <p:cNvSpPr/>
            <p:nvPr/>
          </p:nvSpPr>
          <p:spPr>
            <a:xfrm>
              <a:off x="1542681" y="1112638"/>
              <a:ext cx="555648"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r>
                <a:t>ALPS</a:t>
              </a:r>
            </a:p>
          </p:txBody>
        </p:sp>
      </p:grpSp>
      <p:grpSp>
        <p:nvGrpSpPr>
          <p:cNvPr id="34" name="Group 539">
            <a:extLst>
              <a:ext uri="{FF2B5EF4-FFF2-40B4-BE49-F238E27FC236}">
                <a16:creationId xmlns:a16="http://schemas.microsoft.com/office/drawing/2014/main" id="{CAF8B174-19CF-4F6A-8C8A-EEBCC759F12E}"/>
              </a:ext>
            </a:extLst>
          </p:cNvPr>
          <p:cNvGrpSpPr/>
          <p:nvPr/>
        </p:nvGrpSpPr>
        <p:grpSpPr>
          <a:xfrm>
            <a:off x="1794533" y="2584595"/>
            <a:ext cx="1851418" cy="1654852"/>
            <a:chOff x="0" y="88899"/>
            <a:chExt cx="1851416" cy="1654850"/>
          </a:xfrm>
        </p:grpSpPr>
        <p:pic>
          <p:nvPicPr>
            <p:cNvPr id="35" name="pasted-image.png">
              <a:extLst>
                <a:ext uri="{FF2B5EF4-FFF2-40B4-BE49-F238E27FC236}">
                  <a16:creationId xmlns:a16="http://schemas.microsoft.com/office/drawing/2014/main" id="{D8D3D8EC-501B-4A23-838A-DB6BEF81C567}"/>
                </a:ext>
              </a:extLst>
            </p:cNvPr>
            <p:cNvPicPr>
              <a:picLocks noChangeAspect="1"/>
            </p:cNvPicPr>
            <p:nvPr/>
          </p:nvPicPr>
          <p:blipFill>
            <a:blip r:embed="rId7"/>
            <a:srcRect/>
            <a:stretch>
              <a:fillRect/>
            </a:stretch>
          </p:blipFill>
          <p:spPr>
            <a:xfrm>
              <a:off x="0" y="399895"/>
              <a:ext cx="1851417" cy="1343856"/>
            </a:xfrm>
            <a:prstGeom prst="rect">
              <a:avLst/>
            </a:prstGeom>
            <a:ln w="12700" cap="flat">
              <a:noFill/>
              <a:miter lim="400000"/>
            </a:ln>
            <a:effectLst/>
          </p:spPr>
        </p:pic>
        <p:sp>
          <p:nvSpPr>
            <p:cNvPr id="36" name="Shape 538">
              <a:extLst>
                <a:ext uri="{FF2B5EF4-FFF2-40B4-BE49-F238E27FC236}">
                  <a16:creationId xmlns:a16="http://schemas.microsoft.com/office/drawing/2014/main" id="{F386182F-4C6A-4CD5-88BE-A3F7E364D825}"/>
                </a:ext>
              </a:extLst>
            </p:cNvPr>
            <p:cNvSpPr/>
            <p:nvPr/>
          </p:nvSpPr>
          <p:spPr>
            <a:xfrm>
              <a:off x="390656" y="88900"/>
              <a:ext cx="1070110" cy="3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r>
                <a:t>Fermi_LAT</a:t>
              </a:r>
            </a:p>
          </p:txBody>
        </p:sp>
      </p:grpSp>
      <p:grpSp>
        <p:nvGrpSpPr>
          <p:cNvPr id="37" name="Group 544">
            <a:extLst>
              <a:ext uri="{FF2B5EF4-FFF2-40B4-BE49-F238E27FC236}">
                <a16:creationId xmlns:a16="http://schemas.microsoft.com/office/drawing/2014/main" id="{31E70490-FEA1-4AB3-8348-C117B6EA1F40}"/>
              </a:ext>
            </a:extLst>
          </p:cNvPr>
          <p:cNvGrpSpPr/>
          <p:nvPr/>
        </p:nvGrpSpPr>
        <p:grpSpPr>
          <a:xfrm>
            <a:off x="991213" y="845649"/>
            <a:ext cx="9689524" cy="5836714"/>
            <a:chOff x="-38797" y="-287289"/>
            <a:chExt cx="9689523" cy="5836713"/>
          </a:xfrm>
        </p:grpSpPr>
        <p:pic>
          <p:nvPicPr>
            <p:cNvPr id="38" name="pasted-image.pdf">
              <a:extLst>
                <a:ext uri="{FF2B5EF4-FFF2-40B4-BE49-F238E27FC236}">
                  <a16:creationId xmlns:a16="http://schemas.microsoft.com/office/drawing/2014/main" id="{9167ADF6-ECF2-4C0E-8704-B182A0B7FE7D}"/>
                </a:ext>
              </a:extLst>
            </p:cNvPr>
            <p:cNvPicPr>
              <a:picLocks noChangeAspect="1"/>
            </p:cNvPicPr>
            <p:nvPr/>
          </p:nvPicPr>
          <p:blipFill>
            <a:blip r:embed="rId8"/>
            <a:srcRect/>
            <a:stretch>
              <a:fillRect/>
            </a:stretch>
          </p:blipFill>
          <p:spPr>
            <a:xfrm>
              <a:off x="53480" y="3748971"/>
              <a:ext cx="5072256" cy="660337"/>
            </a:xfrm>
            <a:prstGeom prst="rect">
              <a:avLst/>
            </a:prstGeom>
            <a:ln w="12700" cap="flat">
              <a:noFill/>
              <a:miter lim="400000"/>
            </a:ln>
            <a:effectLst/>
          </p:spPr>
        </p:pic>
        <p:pic>
          <p:nvPicPr>
            <p:cNvPr id="39" name="sigma_pe.pdf">
              <a:extLst>
                <a:ext uri="{FF2B5EF4-FFF2-40B4-BE49-F238E27FC236}">
                  <a16:creationId xmlns:a16="http://schemas.microsoft.com/office/drawing/2014/main" id="{7419096C-B18E-4265-B687-7B28D8F3A82F}"/>
                </a:ext>
              </a:extLst>
            </p:cNvPr>
            <p:cNvPicPr>
              <a:picLocks noChangeAspect="1"/>
            </p:cNvPicPr>
            <p:nvPr/>
          </p:nvPicPr>
          <p:blipFill>
            <a:blip r:embed="rId9"/>
            <a:stretch>
              <a:fillRect/>
            </a:stretch>
          </p:blipFill>
          <p:spPr>
            <a:xfrm>
              <a:off x="5910573" y="-287290"/>
              <a:ext cx="3241981" cy="2974493"/>
            </a:xfrm>
            <a:prstGeom prst="rect">
              <a:avLst/>
            </a:prstGeom>
            <a:ln w="12700" cap="flat">
              <a:noFill/>
              <a:miter lim="400000"/>
            </a:ln>
            <a:effectLst/>
          </p:spPr>
        </p:pic>
        <p:sp>
          <p:nvSpPr>
            <p:cNvPr id="40" name="Shape 542">
              <a:extLst>
                <a:ext uri="{FF2B5EF4-FFF2-40B4-BE49-F238E27FC236}">
                  <a16:creationId xmlns:a16="http://schemas.microsoft.com/office/drawing/2014/main" id="{C02A26B7-DD21-4FBA-8BAE-E7046CE02B78}"/>
                </a:ext>
              </a:extLst>
            </p:cNvPr>
            <p:cNvSpPr/>
            <p:nvPr/>
          </p:nvSpPr>
          <p:spPr>
            <a:xfrm>
              <a:off x="-38798" y="4688238"/>
              <a:ext cx="4958036" cy="406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defRPr sz="2000">
                  <a:solidFill>
                    <a:srgbClr val="FF2A33"/>
                  </a:solidFill>
                  <a:latin typeface="Gill Sans SemiBold"/>
                  <a:ea typeface="Gill Sans SemiBold"/>
                  <a:cs typeface="Gill Sans SemiBold"/>
                  <a:sym typeface="Gill Sans SemiBold"/>
                </a:defRPr>
              </a:lvl1pPr>
            </a:lstStyle>
            <a:p>
              <a:r>
                <a:t>Search excess in Electron Recoil Spectrum! </a:t>
              </a:r>
            </a:p>
          </p:txBody>
        </p:sp>
        <p:sp>
          <p:nvSpPr>
            <p:cNvPr id="41" name="Shape 543">
              <a:extLst>
                <a:ext uri="{FF2B5EF4-FFF2-40B4-BE49-F238E27FC236}">
                  <a16:creationId xmlns:a16="http://schemas.microsoft.com/office/drawing/2014/main" id="{E96E5903-6A2C-4F6B-9BE4-5B8C033C52FC}"/>
                </a:ext>
              </a:extLst>
            </p:cNvPr>
            <p:cNvSpPr/>
            <p:nvPr/>
          </p:nvSpPr>
          <p:spPr>
            <a:xfrm>
              <a:off x="5412401" y="3222783"/>
              <a:ext cx="4238325" cy="2326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b="1">
                  <a:solidFill>
                    <a:schemeClr val="accent3">
                      <a:lumOff val="-6745"/>
                    </a:schemeClr>
                  </a:solidFill>
                </a:defRPr>
              </a:pPr>
              <a:r>
                <a:rPr dirty="0"/>
                <a:t>Axion Sources:</a:t>
              </a:r>
            </a:p>
            <a:p>
              <a:pPr>
                <a:defRPr b="1">
                  <a:solidFill>
                    <a:schemeClr val="accent3">
                      <a:lumOff val="-6745"/>
                    </a:schemeClr>
                  </a:solidFill>
                </a:defRPr>
              </a:pPr>
              <a:endParaRPr dirty="0"/>
            </a:p>
            <a:p>
              <a:pPr lvl="1">
                <a:defRPr b="1">
                  <a:solidFill>
                    <a:schemeClr val="accent3">
                      <a:lumOff val="-6745"/>
                    </a:schemeClr>
                  </a:solidFill>
                </a:defRPr>
              </a:pPr>
              <a:r>
                <a:rPr dirty="0"/>
                <a:t>Sun, the biggest photon source around  us</a:t>
              </a:r>
            </a:p>
            <a:p>
              <a:pPr lvl="1">
                <a:defRPr b="1">
                  <a:solidFill>
                    <a:schemeClr val="accent3">
                      <a:lumOff val="-6745"/>
                    </a:schemeClr>
                  </a:solidFill>
                </a:defRPr>
              </a:pPr>
              <a:endParaRPr dirty="0"/>
            </a:p>
            <a:p>
              <a:pPr lvl="1">
                <a:defRPr b="1">
                  <a:solidFill>
                    <a:schemeClr val="accent3">
                      <a:lumOff val="-6745"/>
                    </a:schemeClr>
                  </a:solidFill>
                </a:defRPr>
              </a:pPr>
              <a:r>
                <a:rPr dirty="0"/>
                <a:t>DM halo, assuming DM particle is axion-like particles</a:t>
              </a:r>
            </a:p>
          </p:txBody>
        </p:sp>
      </p:grpSp>
    </p:spTree>
    <p:extLst>
      <p:ext uri="{BB962C8B-B14F-4D97-AF65-F5344CB8AC3E}">
        <p14:creationId xmlns:p14="http://schemas.microsoft.com/office/powerpoint/2010/main" val="2416060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grpId="0" nodeType="clickEffect">
                                  <p:stCondLst>
                                    <p:cond delay="0"/>
                                  </p:stCondLst>
                                  <p:childTnLst>
                                    <p:animScale>
                                      <p:cBhvr>
                                        <p:cTn id="6" dur="1000" fill="hold"/>
                                        <p:tgtEl>
                                          <p:spTgt spid="9"/>
                                        </p:tgtEl>
                                      </p:cBhvr>
                                      <p:by x="150000" y="150000"/>
                                    </p:animScale>
                                  </p:childTnLst>
                                </p:cTn>
                              </p:par>
                            </p:childTnLst>
                          </p:cTn>
                        </p:par>
                        <p:par>
                          <p:cTn id="7" fill="hold">
                            <p:stCondLst>
                              <p:cond delay="1000"/>
                            </p:stCondLst>
                            <p:childTnLst>
                              <p:par>
                                <p:cTn id="8" presetID="1" presetClass="entr" presetSubtype="0" fill="hold" grpId="0" nodeType="afterEffect">
                                  <p:stCondLst>
                                    <p:cond delay="0"/>
                                  </p:stCondLst>
                                  <p:iterate>
                                    <p:tmAbs val="0"/>
                                  </p:iterate>
                                  <p:childTnLst>
                                    <p:set>
                                      <p:cBhvr>
                                        <p:cTn id="9" fill="hold"/>
                                        <p:tgtEl>
                                          <p:spTgt spid="2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iterate>
                                    <p:tmAbs val="0"/>
                                  </p:iterate>
                                  <p:childTnLst>
                                    <p:set>
                                      <p:cBhvr>
                                        <p:cTn id="12" fill="hold"/>
                                        <p:tgtEl>
                                          <p:spTgt spid="2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accel="50000" decel="50000" fill="hold" grpId="0" nodeType="clickEffect">
                                  <p:stCondLst>
                                    <p:cond delay="0"/>
                                  </p:stCondLst>
                                  <p:childTnLst>
                                    <p:animScale>
                                      <p:cBhvr>
                                        <p:cTn id="19" dur="1000" fill="hold"/>
                                        <p:tgtEl>
                                          <p:spTgt spid="11"/>
                                        </p:tgtEl>
                                      </p:cBhvr>
                                      <p:by x="150000" y="150000"/>
                                    </p:animScale>
                                  </p:childTnLst>
                                </p:cTn>
                              </p:par>
                            </p:childTnLst>
                          </p:cTn>
                        </p:par>
                        <p:par>
                          <p:cTn id="20" fill="hold">
                            <p:stCondLst>
                              <p:cond delay="1000"/>
                            </p:stCondLst>
                            <p:childTnLst>
                              <p:par>
                                <p:cTn id="21" presetID="1" presetClass="entr" presetSubtype="0" fill="hold" grpId="0" nodeType="afterEffect">
                                  <p:stCondLst>
                                    <p:cond delay="0"/>
                                  </p:stCondLst>
                                  <p:iterate>
                                    <p:tmAbs val="0"/>
                                  </p:iterate>
                                  <p:childTnLst>
                                    <p:set>
                                      <p:cBhvr>
                                        <p:cTn id="22" fill="hold"/>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accel="50000" decel="50000" fill="hold" grpId="0" nodeType="clickEffect">
                                  <p:stCondLst>
                                    <p:cond delay="0"/>
                                  </p:stCondLst>
                                  <p:childTnLst>
                                    <p:animScale>
                                      <p:cBhvr>
                                        <p:cTn id="26" dur="1000" fill="hold"/>
                                        <p:tgtEl>
                                          <p:spTgt spid="13"/>
                                        </p:tgtEl>
                                      </p:cBhvr>
                                      <p:by x="150000" y="150000"/>
                                    </p:animScale>
                                  </p:childTnLst>
                                </p:cTn>
                              </p:par>
                            </p:childTnLst>
                          </p:cTn>
                        </p:par>
                        <p:par>
                          <p:cTn id="27" fill="hold">
                            <p:stCondLst>
                              <p:cond delay="1000"/>
                            </p:stCondLst>
                            <p:childTnLst>
                              <p:par>
                                <p:cTn id="28" presetID="1" presetClass="entr" presetSubtype="0" fill="hold" grpId="0" nodeType="afterEffect">
                                  <p:stCondLst>
                                    <p:cond delay="0"/>
                                  </p:stCondLst>
                                  <p:iterate>
                                    <p:tmAbs val="0"/>
                                  </p:iterate>
                                  <p:childTnLst>
                                    <p:set>
                                      <p:cBhvr>
                                        <p:cTn id="29" fill="hold"/>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iterate>
                                    <p:tmAbs val="0"/>
                                  </p:iterate>
                                  <p:childTnLst>
                                    <p:set>
                                      <p:cBhvr>
                                        <p:cTn id="37" fill="hold">
                                          <p:stCondLst>
                                            <p:cond delay="0"/>
                                          </p:stCondLst>
                                        </p:cTn>
                                        <p:tgtEl>
                                          <p:spTgt spid="28"/>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1" nodeType="afterEffect">
                                  <p:stCondLst>
                                    <p:cond delay="0"/>
                                  </p:stCondLst>
                                  <p:iterate>
                                    <p:tmAbs val="0"/>
                                  </p:iterate>
                                  <p:childTnLst>
                                    <p:set>
                                      <p:cBhvr>
                                        <p:cTn id="40" fill="hold">
                                          <p:stCondLst>
                                            <p:cond delay="0"/>
                                          </p:stCondLst>
                                        </p:cTn>
                                        <p:tgtEl>
                                          <p:spTgt spid="22"/>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grpId="0" nodeType="afterEffect">
                                  <p:stCondLst>
                                    <p:cond delay="0"/>
                                  </p:stCondLst>
                                  <p:iterate>
                                    <p:tmAbs val="0"/>
                                  </p:iterate>
                                  <p:childTnLst>
                                    <p:set>
                                      <p:cBhvr>
                                        <p:cTn id="43" fill="hold">
                                          <p:stCondLst>
                                            <p:cond delay="0"/>
                                          </p:stCondLst>
                                        </p:cTn>
                                        <p:tgtEl>
                                          <p:spTgt spid="8"/>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grpId="0" nodeType="afterEffect">
                                  <p:stCondLst>
                                    <p:cond delay="0"/>
                                  </p:stCondLst>
                                  <p:iterate>
                                    <p:tmAbs val="0"/>
                                  </p:iterate>
                                  <p:childTnLst>
                                    <p:set>
                                      <p:cBhvr>
                                        <p:cTn id="46" fill="hold">
                                          <p:stCondLst>
                                            <p:cond delay="0"/>
                                          </p:stCondLst>
                                        </p:cTn>
                                        <p:tgtEl>
                                          <p:spTgt spid="5"/>
                                        </p:tgtEl>
                                        <p:attrNameLst>
                                          <p:attrName>style.visibility</p:attrName>
                                        </p:attrNameLst>
                                      </p:cBhvr>
                                      <p:to>
                                        <p:strVal val="hidden"/>
                                      </p:to>
                                    </p:set>
                                  </p:childTnLst>
                                </p:cTn>
                              </p:par>
                            </p:childTnLst>
                          </p:cTn>
                        </p:par>
                        <p:par>
                          <p:cTn id="47" fill="hold">
                            <p:stCondLst>
                              <p:cond delay="0"/>
                            </p:stCondLst>
                            <p:childTnLst>
                              <p:par>
                                <p:cTn id="48" presetID="1" presetClass="exit" presetSubtype="0" fill="hold" grpId="1" nodeType="afterEffect">
                                  <p:stCondLst>
                                    <p:cond delay="0"/>
                                  </p:stCondLst>
                                  <p:iterate>
                                    <p:tmAbs val="0"/>
                                  </p:iterate>
                                  <p:childTnLst>
                                    <p:set>
                                      <p:cBhvr>
                                        <p:cTn id="49" fill="hold">
                                          <p:stCondLst>
                                            <p:cond delay="0"/>
                                          </p:stCondLst>
                                        </p:cTn>
                                        <p:tgtEl>
                                          <p:spTgt spid="34"/>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grpId="1" nodeType="afterEffect">
                                  <p:stCondLst>
                                    <p:cond delay="0"/>
                                  </p:stCondLst>
                                  <p:iterate>
                                    <p:tmAbs val="0"/>
                                  </p:iterate>
                                  <p:childTnLst>
                                    <p:set>
                                      <p:cBhvr>
                                        <p:cTn id="52" fill="hold">
                                          <p:stCondLst>
                                            <p:cond delay="0"/>
                                          </p:stCondLst>
                                        </p:cTn>
                                        <p:tgtEl>
                                          <p:spTgt spid="9"/>
                                        </p:tgtEl>
                                        <p:attrNameLst>
                                          <p:attrName>style.visibility</p:attrName>
                                        </p:attrNameLst>
                                      </p:cBhvr>
                                      <p:to>
                                        <p:strVal val="hidden"/>
                                      </p:to>
                                    </p:set>
                                  </p:childTnLst>
                                </p:cTn>
                              </p:par>
                            </p:childTnLst>
                          </p:cTn>
                        </p:par>
                        <p:par>
                          <p:cTn id="53" fill="hold">
                            <p:stCondLst>
                              <p:cond delay="0"/>
                            </p:stCondLst>
                            <p:childTnLst>
                              <p:par>
                                <p:cTn id="54" presetID="1" presetClass="exit" presetSubtype="0" fill="hold" grpId="0" nodeType="afterEffect">
                                  <p:stCondLst>
                                    <p:cond delay="0"/>
                                  </p:stCondLst>
                                  <p:iterate>
                                    <p:tmAbs val="0"/>
                                  </p:iterate>
                                  <p:childTnLst>
                                    <p:set>
                                      <p:cBhvr>
                                        <p:cTn id="55" fill="hold">
                                          <p:stCondLst>
                                            <p:cond delay="0"/>
                                          </p:stCondLst>
                                        </p:cTn>
                                        <p:tgtEl>
                                          <p:spTgt spid="4"/>
                                        </p:tgtEl>
                                        <p:attrNameLst>
                                          <p:attrName>style.visibility</p:attrName>
                                        </p:attrNameLst>
                                      </p:cBhvr>
                                      <p:to>
                                        <p:strVal val="hidden"/>
                                      </p:to>
                                    </p:set>
                                  </p:childTnLst>
                                </p:cTn>
                              </p:par>
                            </p:childTnLst>
                          </p:cTn>
                        </p:par>
                        <p:par>
                          <p:cTn id="56" fill="hold">
                            <p:stCondLst>
                              <p:cond delay="0"/>
                            </p:stCondLst>
                            <p:childTnLst>
                              <p:par>
                                <p:cTn id="57" presetID="1" presetClass="exit" presetSubtype="0" fill="hold" grpId="1" nodeType="afterEffect">
                                  <p:stCondLst>
                                    <p:cond delay="0"/>
                                  </p:stCondLst>
                                  <p:iterate>
                                    <p:tmAbs val="0"/>
                                  </p:iterate>
                                  <p:childTnLst>
                                    <p:set>
                                      <p:cBhvr>
                                        <p:cTn id="58" fill="hold">
                                          <p:stCondLst>
                                            <p:cond delay="0"/>
                                          </p:stCondLst>
                                        </p:cTn>
                                        <p:tgtEl>
                                          <p:spTgt spid="31"/>
                                        </p:tgtEl>
                                        <p:attrNameLst>
                                          <p:attrName>style.visibility</p:attrName>
                                        </p:attrNameLst>
                                      </p:cBhvr>
                                      <p:to>
                                        <p:strVal val="hidden"/>
                                      </p:to>
                                    </p:set>
                                  </p:childTnLst>
                                </p:cTn>
                              </p:par>
                            </p:childTnLst>
                          </p:cTn>
                        </p:par>
                        <p:par>
                          <p:cTn id="59" fill="hold">
                            <p:stCondLst>
                              <p:cond delay="0"/>
                            </p:stCondLst>
                            <p:childTnLst>
                              <p:par>
                                <p:cTn id="60" presetID="1" presetClass="exit" presetSubtype="0" fill="hold" grpId="0" nodeType="afterEffect">
                                  <p:stCondLst>
                                    <p:cond delay="0"/>
                                  </p:stCondLst>
                                  <p:iterate>
                                    <p:tmAbs val="0"/>
                                  </p:iterate>
                                  <p:childTnLst>
                                    <p:set>
                                      <p:cBhvr>
                                        <p:cTn id="61" fill="hold">
                                          <p:stCondLst>
                                            <p:cond delay="0"/>
                                          </p:stCondLst>
                                        </p:cTn>
                                        <p:tgtEl>
                                          <p:spTgt spid="12"/>
                                        </p:tgtEl>
                                        <p:attrNameLst>
                                          <p:attrName>style.visibility</p:attrName>
                                        </p:attrNameLst>
                                      </p:cBhvr>
                                      <p:to>
                                        <p:strVal val="hidden"/>
                                      </p:to>
                                    </p:set>
                                  </p:childTnLst>
                                </p:cTn>
                              </p:par>
                            </p:childTnLst>
                          </p:cTn>
                        </p:par>
                        <p:par>
                          <p:cTn id="62" fill="hold">
                            <p:stCondLst>
                              <p:cond delay="0"/>
                            </p:stCondLst>
                            <p:childTnLst>
                              <p:par>
                                <p:cTn id="63" presetID="1" presetClass="exit" presetSubtype="0" fill="hold" grpId="0" nodeType="afterEffect">
                                  <p:stCondLst>
                                    <p:cond delay="0"/>
                                  </p:stCondLst>
                                  <p:iterate>
                                    <p:tmAbs val="0"/>
                                  </p:iterate>
                                  <p:childTnLst>
                                    <p:set>
                                      <p:cBhvr>
                                        <p:cTn id="64" fill="hold">
                                          <p:stCondLst>
                                            <p:cond delay="0"/>
                                          </p:stCondLst>
                                        </p:cTn>
                                        <p:tgtEl>
                                          <p:spTgt spid="10"/>
                                        </p:tgtEl>
                                        <p:attrNameLst>
                                          <p:attrName>style.visibility</p:attrName>
                                        </p:attrNameLst>
                                      </p:cBhvr>
                                      <p:to>
                                        <p:strVal val="hidden"/>
                                      </p:to>
                                    </p:set>
                                  </p:childTnLst>
                                </p:cTn>
                              </p:par>
                            </p:childTnLst>
                          </p:cTn>
                        </p:par>
                        <p:par>
                          <p:cTn id="65" fill="hold">
                            <p:stCondLst>
                              <p:cond delay="0"/>
                            </p:stCondLst>
                            <p:childTnLst>
                              <p:par>
                                <p:cTn id="66" presetID="1" presetClass="exit" presetSubtype="0" fill="hold" grpId="0" nodeType="afterEffect">
                                  <p:stCondLst>
                                    <p:cond delay="0"/>
                                  </p:stCondLst>
                                  <p:iterate>
                                    <p:tmAbs val="0"/>
                                  </p:iterate>
                                  <p:childTnLst>
                                    <p:set>
                                      <p:cBhvr>
                                        <p:cTn id="67" fill="hold">
                                          <p:stCondLst>
                                            <p:cond delay="0"/>
                                          </p:stCondLst>
                                        </p:cTn>
                                        <p:tgtEl>
                                          <p:spTgt spid="3"/>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 nodeType="afterEffect">
                                  <p:stCondLst>
                                    <p:cond delay="0"/>
                                  </p:stCondLst>
                                  <p:iterate>
                                    <p:tmAbs val="0"/>
                                  </p:iterate>
                                  <p:childTnLst>
                                    <p:set>
                                      <p:cBhvr>
                                        <p:cTn id="70" fill="hold">
                                          <p:stCondLst>
                                            <p:cond delay="0"/>
                                          </p:stCondLst>
                                        </p:cTn>
                                        <p:tgtEl>
                                          <p:spTgt spid="13"/>
                                        </p:tgtEl>
                                        <p:attrNameLst>
                                          <p:attrName>style.visibility</p:attrName>
                                        </p:attrNameLst>
                                      </p:cBhvr>
                                      <p:to>
                                        <p:strVal val="hidden"/>
                                      </p:to>
                                    </p:set>
                                  </p:childTnLst>
                                </p:cTn>
                              </p:par>
                            </p:childTnLst>
                          </p:cTn>
                        </p:par>
                        <p:par>
                          <p:cTn id="71" fill="hold">
                            <p:stCondLst>
                              <p:cond delay="0"/>
                            </p:stCondLst>
                            <p:childTnLst>
                              <p:par>
                                <p:cTn id="72" presetID="1" presetClass="exit" presetSubtype="0" fill="hold" grpId="1" nodeType="afterEffect">
                                  <p:stCondLst>
                                    <p:cond delay="0"/>
                                  </p:stCondLst>
                                  <p:iterate>
                                    <p:tmAbs val="0"/>
                                  </p:iterate>
                                  <p:childTnLst>
                                    <p:set>
                                      <p:cBhvr>
                                        <p:cTn id="73" fill="hold">
                                          <p:stCondLst>
                                            <p:cond delay="0"/>
                                          </p:stCondLst>
                                        </p:cTn>
                                        <p:tgtEl>
                                          <p:spTgt spid="11"/>
                                        </p:tgtEl>
                                        <p:attrNameLst>
                                          <p:attrName>style.visibility</p:attrName>
                                        </p:attrNameLst>
                                      </p:cBhvr>
                                      <p:to>
                                        <p:strVal val="hidden"/>
                                      </p:to>
                                    </p:set>
                                  </p:childTnLst>
                                </p:cTn>
                              </p:par>
                            </p:childTnLst>
                          </p:cTn>
                        </p:par>
                        <p:par>
                          <p:cTn id="74" fill="hold">
                            <p:stCondLst>
                              <p:cond delay="0"/>
                            </p:stCondLst>
                            <p:childTnLst>
                              <p:par>
                                <p:cTn id="75" presetID="1" presetClass="exit" presetSubtype="0" fill="hold" grpId="0" nodeType="afterEffect">
                                  <p:stCondLst>
                                    <p:cond delay="0"/>
                                  </p:stCondLst>
                                  <p:iterate>
                                    <p:tmAbs val="0"/>
                                  </p:iterate>
                                  <p:childTnLst>
                                    <p:set>
                                      <p:cBhvr>
                                        <p:cTn id="76" fill="hold">
                                          <p:stCondLst>
                                            <p:cond delay="0"/>
                                          </p:stCondLst>
                                        </p:cTn>
                                        <p:tgtEl>
                                          <p:spTgt spid="7"/>
                                        </p:tgtEl>
                                        <p:attrNameLst>
                                          <p:attrName>style.visibility</p:attrName>
                                        </p:attrNameLst>
                                      </p:cBhvr>
                                      <p:to>
                                        <p:strVal val="hidden"/>
                                      </p:to>
                                    </p:set>
                                  </p:childTnLst>
                                </p:cTn>
                              </p:par>
                            </p:childTnLst>
                          </p:cTn>
                        </p:par>
                        <p:par>
                          <p:cTn id="77" fill="hold">
                            <p:stCondLst>
                              <p:cond delay="0"/>
                            </p:stCondLst>
                            <p:childTnLst>
                              <p:par>
                                <p:cTn id="78" presetID="1" presetClass="exit" presetSubtype="0" fill="hold" grpId="0" nodeType="afterEffect">
                                  <p:stCondLst>
                                    <p:cond delay="0"/>
                                  </p:stCondLst>
                                  <p:iterate>
                                    <p:tmAbs val="0"/>
                                  </p:iterate>
                                  <p:childTnLst>
                                    <p:set>
                                      <p:cBhvr>
                                        <p:cTn id="79" fill="hold">
                                          <p:stCondLst>
                                            <p:cond delay="0"/>
                                          </p:stCondLst>
                                        </p:cTn>
                                        <p:tgtEl>
                                          <p:spTgt spid="6"/>
                                        </p:tgtEl>
                                        <p:attrNameLst>
                                          <p:attrName>style.visibility</p:attrName>
                                        </p:attrNameLst>
                                      </p:cBhvr>
                                      <p:to>
                                        <p:strVal val="hidden"/>
                                      </p:to>
                                    </p:set>
                                  </p:childTnLst>
                                </p:cTn>
                              </p:par>
                            </p:childTnLst>
                          </p:cTn>
                        </p:par>
                        <p:par>
                          <p:cTn id="80" fill="hold">
                            <p:stCondLst>
                              <p:cond delay="0"/>
                            </p:stCondLst>
                            <p:childTnLst>
                              <p:par>
                                <p:cTn id="81" presetID="1" presetClass="exit" presetSubtype="0" fill="hold" grpId="1" nodeType="afterEffect">
                                  <p:stCondLst>
                                    <p:cond delay="0"/>
                                  </p:stCondLst>
                                  <p:iterate>
                                    <p:tmAbs val="0"/>
                                  </p:iterate>
                                  <p:childTnLst>
                                    <p:set>
                                      <p:cBhvr>
                                        <p:cTn id="82" fill="hold">
                                          <p:stCondLst>
                                            <p:cond delay="0"/>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path" presetSubtype="0" accel="50000" decel="50000" fill="hold" nodeType="clickEffect">
                                  <p:stCondLst>
                                    <p:cond delay="0"/>
                                  </p:stCondLst>
                                  <p:childTnLst>
                                    <p:animMotion origin="layout" path="M 0.000000 0.000000 L -0.544036 0.232622" pathEditMode="relative">
                                      <p:cBhvr>
                                        <p:cTn id="86" dur="1000" fill="hold"/>
                                        <p:tgtEl>
                                          <p:spTgt spid="19"/>
                                        </p:tgtEl>
                                        <p:attrNameLst>
                                          <p:attrName>ppt_x</p:attrName>
                                          <p:attrName>ppt_y</p:attrName>
                                        </p:attrNameLst>
                                      </p:cBhvr>
                                    </p:animMotion>
                                  </p:childTnLst>
                                </p:cTn>
                              </p:par>
                              <p:par>
                                <p:cTn id="87" presetID="6" presetClass="emph" presetSubtype="0" accel="50000" decel="50000" fill="hold" grpId="1" nodeType="withEffect">
                                  <p:stCondLst>
                                    <p:cond delay="0"/>
                                  </p:stCondLst>
                                  <p:childTnLst>
                                    <p:animScale>
                                      <p:cBhvr>
                                        <p:cTn id="88" dur="1000" fill="hold"/>
                                        <p:tgtEl>
                                          <p:spTgt spid="19"/>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iterate>
                                    <p:tmAbs val="0"/>
                                  </p:iterate>
                                  <p:childTnLst>
                                    <p:set>
                                      <p:cBhvr>
                                        <p:cTn id="92" fill="hold"/>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P spid="7" grpId="0" animBg="1" advAuto="0"/>
      <p:bldP spid="8" grpId="0" animBg="1" advAuto="0"/>
      <p:bldP spid="9" grpId="0" animBg="1" advAuto="0"/>
      <p:bldP spid="9" grpId="1" animBg="1" advAuto="0"/>
      <p:bldP spid="10" grpId="0" animBg="1" advAuto="0"/>
      <p:bldP spid="11" grpId="0" animBg="1" advAuto="0"/>
      <p:bldP spid="11" grpId="1" animBg="1" advAuto="0"/>
      <p:bldP spid="12" grpId="0" animBg="1" advAuto="0"/>
      <p:bldP spid="13" grpId="0" animBg="1" advAuto="0"/>
      <p:bldP spid="13" grpId="1" animBg="1" advAuto="0"/>
      <p:bldP spid="14" grpId="0" animBg="1" advAuto="0"/>
      <p:bldP spid="14" grpId="1" animBg="1" advAuto="0"/>
      <p:bldP spid="19" grpId="0" animBg="1" advAuto="0"/>
      <p:bldP spid="19" grpId="1" animBg="1" advAuto="0"/>
      <p:bldP spid="22" grpId="0" animBg="1" advAuto="0"/>
      <p:bldP spid="22" grpId="1" animBg="1" advAuto="0"/>
      <p:bldP spid="28" grpId="0" animBg="1" advAuto="0"/>
      <p:bldP spid="28" grpId="1" animBg="1" advAuto="0"/>
      <p:bldP spid="31" grpId="0" animBg="1" advAuto="0"/>
      <p:bldP spid="31" grpId="1" animBg="1" advAuto="0"/>
      <p:bldP spid="34" grpId="0" animBg="1" advAuto="0"/>
      <p:bldP spid="34" grpId="1" animBg="1" advAuto="0"/>
      <p:bldP spid="3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11D7F-81C9-7840-8847-2CE7FEA101FA}"/>
              </a:ext>
            </a:extLst>
          </p:cNvPr>
          <p:cNvSpPr>
            <a:spLocks noGrp="1"/>
          </p:cNvSpPr>
          <p:nvPr>
            <p:ph type="title"/>
          </p:nvPr>
        </p:nvSpPr>
        <p:spPr>
          <a:xfrm>
            <a:off x="125438" y="-1214"/>
            <a:ext cx="11941124" cy="761517"/>
          </a:xfrm>
        </p:spPr>
        <p:txBody>
          <a:bodyPr/>
          <a:lstStyle/>
          <a:p>
            <a:r>
              <a:rPr lang="en-CN" dirty="0"/>
              <a:t>Background Sources</a:t>
            </a:r>
          </a:p>
        </p:txBody>
      </p:sp>
      <p:graphicFrame>
        <p:nvGraphicFramePr>
          <p:cNvPr id="5" name="Table 4">
            <a:extLst>
              <a:ext uri="{FF2B5EF4-FFF2-40B4-BE49-F238E27FC236}">
                <a16:creationId xmlns:a16="http://schemas.microsoft.com/office/drawing/2014/main" id="{29C984BF-1B2E-974C-AE6A-E1EDB7B6488B}"/>
              </a:ext>
            </a:extLst>
          </p:cNvPr>
          <p:cNvGraphicFramePr>
            <a:graphicFrameLocks noGrp="1"/>
          </p:cNvGraphicFramePr>
          <p:nvPr/>
        </p:nvGraphicFramePr>
        <p:xfrm>
          <a:off x="1469985" y="1141380"/>
          <a:ext cx="9252029" cy="4826295"/>
        </p:xfrm>
        <a:graphic>
          <a:graphicData uri="http://schemas.openxmlformats.org/drawingml/2006/table">
            <a:tbl>
              <a:tblPr firstRow="1" bandRow="1">
                <a:tableStyleId>{8EC20E35-A176-4012-BC5E-935CFFF8708E}</a:tableStyleId>
              </a:tblPr>
              <a:tblGrid>
                <a:gridCol w="2490468">
                  <a:extLst>
                    <a:ext uri="{9D8B030D-6E8A-4147-A177-3AD203B41FA5}">
                      <a16:colId xmlns:a16="http://schemas.microsoft.com/office/drawing/2014/main" val="191585729"/>
                    </a:ext>
                  </a:extLst>
                </a:gridCol>
                <a:gridCol w="6761561">
                  <a:extLst>
                    <a:ext uri="{9D8B030D-6E8A-4147-A177-3AD203B41FA5}">
                      <a16:colId xmlns:a16="http://schemas.microsoft.com/office/drawing/2014/main" val="2896869747"/>
                    </a:ext>
                  </a:extLst>
                </a:gridCol>
              </a:tblGrid>
              <a:tr h="571905">
                <a:tc>
                  <a:txBody>
                    <a:bodyPr/>
                    <a:lstStyle/>
                    <a:p>
                      <a:pPr algn="ctr"/>
                      <a:r>
                        <a:rPr lang="en-CN" sz="2400" dirty="0"/>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CN" sz="2400" dirty="0"/>
                        <a:t>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21098854"/>
                  </a:ext>
                </a:extLst>
              </a:tr>
              <a:tr h="571905">
                <a:tc>
                  <a:txBody>
                    <a:bodyPr/>
                    <a:lstStyle/>
                    <a:p>
                      <a:pPr algn="ctr"/>
                      <a:r>
                        <a:rPr lang="en-CN" sz="2400" b="1" baseline="30000" dirty="0"/>
                        <a:t>127</a:t>
                      </a:r>
                      <a:r>
                        <a:rPr lang="en-CN" sz="2400" b="1" dirty="0"/>
                        <a:t>Xe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N" sz="2000" dirty="0"/>
                        <a:t>35.5 day lifetime, decay away in Run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187145"/>
                  </a:ext>
                </a:extLst>
              </a:tr>
              <a:tr h="571905">
                <a:tc>
                  <a:txBody>
                    <a:bodyPr/>
                    <a:lstStyle/>
                    <a:p>
                      <a:pPr algn="ctr"/>
                      <a:r>
                        <a:rPr lang="en-CN" sz="2400" b="1" baseline="30000" dirty="0"/>
                        <a:t>3</a:t>
                      </a:r>
                      <a:r>
                        <a:rPr lang="en-CN" sz="2400" b="1"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I</a:t>
                      </a:r>
                      <a:r>
                        <a:rPr lang="en-CN" sz="2000" dirty="0"/>
                        <a:t>ntroduced after Run 9, fitted from data, </a:t>
                      </a:r>
                      <a:r>
                        <a:rPr lang="en-CN" sz="2000" b="0" dirty="0"/>
                        <a:t>see later</a:t>
                      </a:r>
                      <a:endParaRPr lang="en-CN"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056009"/>
                  </a:ext>
                </a:extLst>
              </a:tr>
              <a:tr h="571905">
                <a:tc>
                  <a:txBody>
                    <a:bodyPr/>
                    <a:lstStyle/>
                    <a:p>
                      <a:pPr algn="ctr"/>
                      <a:r>
                        <a:rPr lang="en-CN" sz="2400" baseline="30000" dirty="0"/>
                        <a:t>222</a:t>
                      </a:r>
                      <a:r>
                        <a:rPr lang="en-CN" sz="2400" dirty="0"/>
                        <a:t>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t>D</a:t>
                      </a:r>
                      <a:r>
                        <a:rPr lang="en-CN" sz="2000" b="0" dirty="0"/>
                        <a:t>epletion effect from measurement</a:t>
                      </a:r>
                      <a:endParaRPr lang="en-CN"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880101"/>
                  </a:ext>
                </a:extLst>
              </a:tr>
              <a:tr h="571905">
                <a:tc>
                  <a:txBody>
                    <a:bodyPr/>
                    <a:lstStyle/>
                    <a:p>
                      <a:pPr algn="ctr"/>
                      <a:r>
                        <a:rPr lang="en-CN" sz="2400" baseline="30000" dirty="0"/>
                        <a:t>85</a:t>
                      </a:r>
                      <a:r>
                        <a:rPr lang="en-CN" sz="2400" dirty="0"/>
                        <a:t>Kr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en-US" sz="2000" dirty="0"/>
                        <a:t>Not a constant due to </a:t>
                      </a:r>
                      <a:r>
                        <a:rPr lang="en-CN" sz="2000" dirty="0"/>
                        <a:t>air leakage in Run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229673"/>
                  </a:ext>
                </a:extLst>
              </a:tr>
              <a:tr h="571905">
                <a:tc>
                  <a:txBody>
                    <a:bodyPr/>
                    <a:lstStyle/>
                    <a:p>
                      <a:pPr algn="ctr"/>
                      <a:r>
                        <a:rPr lang="en-US" sz="2400" dirty="0"/>
                        <a:t>n</a:t>
                      </a:r>
                      <a:r>
                        <a:rPr lang="en-CN" sz="2400" dirty="0"/>
                        <a:t>eutrons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a:t>
                      </a:r>
                      <a:r>
                        <a:rPr lang="en-CN" sz="2000" dirty="0"/>
                        <a:t>ata-driven estimation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8849040"/>
                  </a:ext>
                </a:extLst>
              </a:tr>
              <a:tr h="571905">
                <a:tc>
                  <a:txBody>
                    <a:bodyPr/>
                    <a:lstStyle/>
                    <a:p>
                      <a:pPr algn="ctr"/>
                      <a:r>
                        <a:rPr lang="en-US" sz="2400" dirty="0"/>
                        <a:t>s</a:t>
                      </a:r>
                      <a:r>
                        <a:rPr lang="en-CN" sz="2400" dirty="0"/>
                        <a:t>urface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12750" eaLnBrk="1" fontAlgn="auto" latinLnBrk="0" hangingPunct="1">
                        <a:lnSpc>
                          <a:spcPct val="100000"/>
                        </a:lnSpc>
                        <a:spcBef>
                          <a:spcPts val="0"/>
                        </a:spcBef>
                        <a:spcAft>
                          <a:spcPts val="0"/>
                        </a:spcAft>
                        <a:buClrTx/>
                        <a:buSzTx/>
                        <a:buFontTx/>
                        <a:buNone/>
                        <a:tabLst/>
                        <a:defRPr/>
                      </a:pPr>
                      <a:r>
                        <a:rPr lang="en-US" sz="2000" dirty="0"/>
                        <a:t>D</a:t>
                      </a:r>
                      <a:r>
                        <a:rPr lang="en-CN" sz="2000" dirty="0"/>
                        <a:t>ata-driven extrapolation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963015"/>
                  </a:ext>
                </a:extLst>
              </a:tr>
              <a:tr h="571905">
                <a:tc>
                  <a:txBody>
                    <a:bodyPr/>
                    <a:lstStyle/>
                    <a:p>
                      <a:pPr algn="ctr"/>
                      <a:r>
                        <a:rPr lang="en-US" sz="2400" dirty="0"/>
                        <a:t>a</a:t>
                      </a:r>
                      <a:r>
                        <a:rPr lang="en-CN" sz="2400" dirty="0"/>
                        <a:t>ccidental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N</a:t>
                      </a:r>
                      <a:r>
                        <a:rPr lang="en-CN" sz="2000" dirty="0"/>
                        <a:t>ewly trained BDT discriminator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759273"/>
                  </a:ext>
                </a:extLst>
              </a:tr>
            </a:tbl>
          </a:graphicData>
        </a:graphic>
      </p:graphicFrame>
      <p:sp>
        <p:nvSpPr>
          <p:cNvPr id="7" name="Slide Number Placeholder 6">
            <a:extLst>
              <a:ext uri="{FF2B5EF4-FFF2-40B4-BE49-F238E27FC236}">
                <a16:creationId xmlns:a16="http://schemas.microsoft.com/office/drawing/2014/main" id="{D59344EE-243D-0449-8F0B-5B2FFAADF0AA}"/>
              </a:ext>
            </a:extLst>
          </p:cNvPr>
          <p:cNvSpPr>
            <a:spLocks noGrp="1"/>
          </p:cNvSpPr>
          <p:nvPr>
            <p:ph type="sldNum" sz="quarter" idx="12"/>
          </p:nvPr>
        </p:nvSpPr>
        <p:spPr>
          <a:xfrm>
            <a:off x="8610600" y="6356350"/>
            <a:ext cx="2743200" cy="365125"/>
          </a:xfrm>
        </p:spPr>
        <p:txBody>
          <a:bodyPr/>
          <a:lstStyle/>
          <a:p>
            <a:fld id="{86CB4B4D-7CA3-9044-876B-883B54F8677D}" type="slidenum">
              <a:rPr lang="en-CN" smtClean="0"/>
              <a:t>24</a:t>
            </a:fld>
            <a:endParaRPr lang="en-CN"/>
          </a:p>
        </p:txBody>
      </p:sp>
      <p:sp>
        <p:nvSpPr>
          <p:cNvPr id="4" name="Date Placeholder 3">
            <a:extLst>
              <a:ext uri="{FF2B5EF4-FFF2-40B4-BE49-F238E27FC236}">
                <a16:creationId xmlns:a16="http://schemas.microsoft.com/office/drawing/2014/main" id="{7A943FC2-C70E-6C49-9FAD-CF67A029355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1F81E53-06CA-4F48-9A08-2B7849B3A83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051913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F506C-7F4C-2744-AF76-CF4964475723}"/>
              </a:ext>
            </a:extLst>
          </p:cNvPr>
          <p:cNvSpPr>
            <a:spLocks noGrp="1"/>
          </p:cNvSpPr>
          <p:nvPr>
            <p:ph type="body" idx="4294967295"/>
          </p:nvPr>
        </p:nvSpPr>
        <p:spPr>
          <a:xfrm>
            <a:off x="127000" y="778447"/>
            <a:ext cx="6167473" cy="6081604"/>
          </a:xfrm>
        </p:spPr>
        <p:txBody>
          <a:bodyPr/>
          <a:lstStyle/>
          <a:p>
            <a:r>
              <a:rPr lang="en-CN" dirty="0"/>
              <a:t>Major ER contribution from </a:t>
            </a:r>
            <a:r>
              <a:rPr lang="en-CN" baseline="30000" dirty="0"/>
              <a:t>214</a:t>
            </a:r>
            <a:r>
              <a:rPr lang="en-CN" dirty="0"/>
              <a:t>Pb</a:t>
            </a:r>
          </a:p>
          <a:p>
            <a:pPr lvl="1"/>
            <a:r>
              <a:rPr lang="en-US" dirty="0"/>
              <a:t>Charged Rn progenies attracted to the cathode with negative HV</a:t>
            </a:r>
          </a:p>
          <a:p>
            <a:pPr lvl="1"/>
            <a:r>
              <a:rPr lang="en-US" dirty="0"/>
              <a:t>Less contribution in fiducial volume: “depletion effect” </a:t>
            </a:r>
            <a:endParaRPr lang="en-CN" dirty="0"/>
          </a:p>
          <a:p>
            <a:r>
              <a:rPr lang="en-US" dirty="0"/>
              <a:t>New method to evaluate ER event rate from </a:t>
            </a:r>
            <a:r>
              <a:rPr lang="en-US" baseline="30000" dirty="0"/>
              <a:t>214</a:t>
            </a:r>
            <a:r>
              <a:rPr lang="en-US" dirty="0"/>
              <a:t>Pb </a:t>
            </a:r>
          </a:p>
          <a:p>
            <a:pPr lvl="1"/>
            <a:r>
              <a:rPr lang="en-US" dirty="0">
                <a:solidFill>
                  <a:schemeClr val="tx1"/>
                </a:solidFill>
              </a:rPr>
              <a:t>T</a:t>
            </a:r>
            <a:r>
              <a:rPr lang="en-US" dirty="0"/>
              <a:t>he depletion ratio measured from </a:t>
            </a:r>
            <a:r>
              <a:rPr lang="en-US" baseline="30000" dirty="0"/>
              <a:t>222</a:t>
            </a:r>
            <a:r>
              <a:rPr lang="en-US" dirty="0"/>
              <a:t>Rn calibration (end-of-run)</a:t>
            </a:r>
          </a:p>
          <a:p>
            <a:pPr lvl="1"/>
            <a:r>
              <a:rPr lang="en-US" dirty="0"/>
              <a:t>Interpolation from </a:t>
            </a:r>
            <a:r>
              <a:rPr lang="en-US" baseline="30000" dirty="0">
                <a:solidFill>
                  <a:srgbClr val="FF0000"/>
                </a:solidFill>
              </a:rPr>
              <a:t>218</a:t>
            </a:r>
            <a:r>
              <a:rPr lang="en-US" dirty="0">
                <a:solidFill>
                  <a:srgbClr val="FF0000"/>
                </a:solidFill>
              </a:rPr>
              <a:t>Po</a:t>
            </a:r>
            <a:r>
              <a:rPr lang="en-US" dirty="0"/>
              <a:t> and </a:t>
            </a:r>
            <a:r>
              <a:rPr lang="en-US" baseline="30000" dirty="0">
                <a:solidFill>
                  <a:srgbClr val="FF9300"/>
                </a:solidFill>
              </a:rPr>
              <a:t>214</a:t>
            </a:r>
            <a:r>
              <a:rPr lang="en-US" dirty="0">
                <a:solidFill>
                  <a:srgbClr val="FF9300"/>
                </a:solidFill>
              </a:rPr>
              <a:t>Bi</a:t>
            </a:r>
            <a:endParaRPr lang="en-US" dirty="0"/>
          </a:p>
          <a:p>
            <a:r>
              <a:rPr lang="en-US" dirty="0" err="1"/>
              <a:t>PandaX</a:t>
            </a:r>
            <a:r>
              <a:rPr lang="en-US" dirty="0"/>
              <a:t>-II </a:t>
            </a:r>
            <a:r>
              <a:rPr lang="en-US" baseline="30000" dirty="0"/>
              <a:t>214</a:t>
            </a:r>
            <a:r>
              <a:rPr lang="en-US" dirty="0"/>
              <a:t>Pb level: 10</a:t>
            </a:r>
            <a:r>
              <a:rPr lang="en-US" dirty="0">
                <a:latin typeface="Symbol" pitchFamily="2" charset="2"/>
              </a:rPr>
              <a:t>m</a:t>
            </a:r>
            <a:r>
              <a:rPr lang="en-US" dirty="0"/>
              <a:t>Bq/kg</a:t>
            </a:r>
          </a:p>
        </p:txBody>
      </p:sp>
      <p:sp>
        <p:nvSpPr>
          <p:cNvPr id="3" name="Title 2">
            <a:extLst>
              <a:ext uri="{FF2B5EF4-FFF2-40B4-BE49-F238E27FC236}">
                <a16:creationId xmlns:a16="http://schemas.microsoft.com/office/drawing/2014/main" id="{61AF9927-97CA-2946-A229-5FD2AEB6E271}"/>
              </a:ext>
            </a:extLst>
          </p:cNvPr>
          <p:cNvSpPr>
            <a:spLocks noGrp="1"/>
          </p:cNvSpPr>
          <p:nvPr>
            <p:ph type="title"/>
          </p:nvPr>
        </p:nvSpPr>
        <p:spPr>
          <a:xfrm>
            <a:off x="125438" y="-1214"/>
            <a:ext cx="11941124" cy="761517"/>
          </a:xfrm>
        </p:spPr>
        <p:txBody>
          <a:bodyPr/>
          <a:lstStyle/>
          <a:p>
            <a:r>
              <a:rPr lang="en-CN" baseline="30000" dirty="0"/>
              <a:t>222</a:t>
            </a:r>
            <a:r>
              <a:rPr lang="en-CN" dirty="0"/>
              <a:t>Rn Background</a:t>
            </a:r>
          </a:p>
        </p:txBody>
      </p:sp>
      <p:grpSp>
        <p:nvGrpSpPr>
          <p:cNvPr id="49" name="Group 48">
            <a:extLst>
              <a:ext uri="{FF2B5EF4-FFF2-40B4-BE49-F238E27FC236}">
                <a16:creationId xmlns:a16="http://schemas.microsoft.com/office/drawing/2014/main" id="{F4D9A649-1724-C441-AAA8-37CDD89A8762}"/>
              </a:ext>
            </a:extLst>
          </p:cNvPr>
          <p:cNvGrpSpPr/>
          <p:nvPr/>
        </p:nvGrpSpPr>
        <p:grpSpPr>
          <a:xfrm>
            <a:off x="7630510" y="0"/>
            <a:ext cx="4561490" cy="4928034"/>
            <a:chOff x="7630510" y="0"/>
            <a:chExt cx="4561490" cy="4928034"/>
          </a:xfrm>
        </p:grpSpPr>
        <p:pic>
          <p:nvPicPr>
            <p:cNvPr id="5" name="屏幕快照 2019-09-07 22.45.17.png" descr="屏幕快照 2019-09-07 22.45.17.png">
              <a:extLst>
                <a:ext uri="{FF2B5EF4-FFF2-40B4-BE49-F238E27FC236}">
                  <a16:creationId xmlns:a16="http://schemas.microsoft.com/office/drawing/2014/main" id="{DFF83D6C-DE08-714A-B4A0-254EAE8D8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510" y="0"/>
              <a:ext cx="4561490" cy="4928034"/>
            </a:xfrm>
            <a:prstGeom prst="rect">
              <a:avLst/>
            </a:prstGeom>
            <a:ln w="12700">
              <a:miter lim="400000"/>
            </a:ln>
          </p:spPr>
        </p:pic>
        <p:sp>
          <p:nvSpPr>
            <p:cNvPr id="37" name="Oval 36">
              <a:extLst>
                <a:ext uri="{FF2B5EF4-FFF2-40B4-BE49-F238E27FC236}">
                  <a16:creationId xmlns:a16="http://schemas.microsoft.com/office/drawing/2014/main" id="{E0189D06-F11E-6D41-A346-A127E0508AC7}"/>
                </a:ext>
              </a:extLst>
            </p:cNvPr>
            <p:cNvSpPr/>
            <p:nvPr/>
          </p:nvSpPr>
          <p:spPr>
            <a:xfrm>
              <a:off x="7662041" y="1604794"/>
              <a:ext cx="677919" cy="676800"/>
            </a:xfrm>
            <a:prstGeom prst="ellipse">
              <a:avLst/>
            </a:prstGeom>
            <a:noFill/>
            <a:ln w="76200" cap="flat">
              <a:solidFill>
                <a:srgbClr val="043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N" sz="14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45" name="TextBox 44">
            <a:extLst>
              <a:ext uri="{FF2B5EF4-FFF2-40B4-BE49-F238E27FC236}">
                <a16:creationId xmlns:a16="http://schemas.microsoft.com/office/drawing/2014/main" id="{37771DDE-602F-474C-A5C8-0BC16BCAEA85}"/>
              </a:ext>
            </a:extLst>
          </p:cNvPr>
          <p:cNvSpPr txBox="1"/>
          <p:nvPr/>
        </p:nvSpPr>
        <p:spPr>
          <a:xfrm>
            <a:off x="9911255" y="1003012"/>
            <a:ext cx="2103119" cy="3590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defTabSz="412750" rtl="0" fontAlgn="auto" latinLnBrk="0" hangingPunct="0">
              <a:lnSpc>
                <a:spcPct val="100000"/>
              </a:lnSpc>
              <a:spcBef>
                <a:spcPts val="0"/>
              </a:spcBef>
              <a:spcAft>
                <a:spcPts val="0"/>
              </a:spcAft>
              <a:buClrTx/>
              <a:buSzTx/>
              <a:buFontTx/>
              <a:buNone/>
              <a:tabLst/>
            </a:pPr>
            <a:r>
              <a:rPr kumimoji="0" lang="en-CN" sz="2000" b="1" i="0" u="none" strike="noStrike" cap="none" spc="0" normalizeH="0" baseline="0" dirty="0">
                <a:ln>
                  <a:noFill/>
                </a:ln>
                <a:solidFill>
                  <a:srgbClr val="C00000"/>
                </a:solidFill>
                <a:effectLst/>
                <a:uFillTx/>
                <a:latin typeface="Helvetica Neue"/>
                <a:ea typeface="Helvetica Neue"/>
                <a:cs typeface="Helvetica Neue"/>
                <a:sym typeface="Helvetica Neue"/>
              </a:rPr>
              <a:t>arXiv:2006.09311</a:t>
            </a:r>
          </a:p>
        </p:txBody>
      </p:sp>
      <p:grpSp>
        <p:nvGrpSpPr>
          <p:cNvPr id="48" name="Group 47">
            <a:extLst>
              <a:ext uri="{FF2B5EF4-FFF2-40B4-BE49-F238E27FC236}">
                <a16:creationId xmlns:a16="http://schemas.microsoft.com/office/drawing/2014/main" id="{D6937BA9-4AD0-F144-BE97-DF7708907B2C}"/>
              </a:ext>
            </a:extLst>
          </p:cNvPr>
          <p:cNvGrpSpPr/>
          <p:nvPr/>
        </p:nvGrpSpPr>
        <p:grpSpPr>
          <a:xfrm>
            <a:off x="7662041" y="285601"/>
            <a:ext cx="3381719" cy="1999426"/>
            <a:chOff x="7662041" y="286504"/>
            <a:chExt cx="3381719" cy="1999426"/>
          </a:xfrm>
        </p:grpSpPr>
        <p:cxnSp>
          <p:nvCxnSpPr>
            <p:cNvPr id="34" name="Straight Arrow Connector 33">
              <a:extLst>
                <a:ext uri="{FF2B5EF4-FFF2-40B4-BE49-F238E27FC236}">
                  <a16:creationId xmlns:a16="http://schemas.microsoft.com/office/drawing/2014/main" id="{E6875A6C-CB5F-ED4E-8A2E-1304675E9289}"/>
                </a:ext>
              </a:extLst>
            </p:cNvPr>
            <p:cNvCxnSpPr/>
            <p:nvPr/>
          </p:nvCxnSpPr>
          <p:spPr>
            <a:xfrm>
              <a:off x="7775286" y="895348"/>
              <a:ext cx="0" cy="772510"/>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832A31C5-539F-F84D-807E-04A5995C9811}"/>
                </a:ext>
              </a:extLst>
            </p:cNvPr>
            <p:cNvCxnSpPr>
              <a:cxnSpLocks/>
            </p:cNvCxnSpPr>
            <p:nvPr/>
          </p:nvCxnSpPr>
          <p:spPr>
            <a:xfrm flipH="1">
              <a:off x="8339960" y="2127682"/>
              <a:ext cx="2047147" cy="0"/>
            </a:xfrm>
            <a:prstGeom prst="straightConnector1">
              <a:avLst/>
            </a:prstGeom>
            <a:noFill/>
            <a:ln w="76200" cap="flat">
              <a:solidFill>
                <a:srgbClr val="FF93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6" name="Oval 45">
              <a:extLst>
                <a:ext uri="{FF2B5EF4-FFF2-40B4-BE49-F238E27FC236}">
                  <a16:creationId xmlns:a16="http://schemas.microsoft.com/office/drawing/2014/main" id="{63BDC1BD-7AA3-9B4D-BD19-86524DC2FC8A}"/>
                </a:ext>
              </a:extLst>
            </p:cNvPr>
            <p:cNvSpPr/>
            <p:nvPr/>
          </p:nvSpPr>
          <p:spPr>
            <a:xfrm>
              <a:off x="7662041" y="286504"/>
              <a:ext cx="677919" cy="676800"/>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N"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Oval 46">
              <a:extLst>
                <a:ext uri="{FF2B5EF4-FFF2-40B4-BE49-F238E27FC236}">
                  <a16:creationId xmlns:a16="http://schemas.microsoft.com/office/drawing/2014/main" id="{229570EB-81C1-9749-A17A-35F425944F1C}"/>
                </a:ext>
              </a:extLst>
            </p:cNvPr>
            <p:cNvSpPr/>
            <p:nvPr/>
          </p:nvSpPr>
          <p:spPr>
            <a:xfrm>
              <a:off x="10365841" y="1609130"/>
              <a:ext cx="677919" cy="676800"/>
            </a:xfrm>
            <a:prstGeom prst="ellipse">
              <a:avLst/>
            </a:prstGeom>
            <a:noFill/>
            <a:ln w="762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N" sz="14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50" name="Slide Number Placeholder 49">
            <a:extLst>
              <a:ext uri="{FF2B5EF4-FFF2-40B4-BE49-F238E27FC236}">
                <a16:creationId xmlns:a16="http://schemas.microsoft.com/office/drawing/2014/main" id="{FAD642C0-EB4E-E648-9866-4F72B0967A58}"/>
              </a:ext>
            </a:extLst>
          </p:cNvPr>
          <p:cNvSpPr>
            <a:spLocks noGrp="1"/>
          </p:cNvSpPr>
          <p:nvPr>
            <p:ph type="sldNum" sz="quarter" idx="12"/>
          </p:nvPr>
        </p:nvSpPr>
        <p:spPr>
          <a:xfrm>
            <a:off x="8610600" y="6356350"/>
            <a:ext cx="2743200" cy="365125"/>
          </a:xfrm>
        </p:spPr>
        <p:txBody>
          <a:bodyPr/>
          <a:lstStyle/>
          <a:p>
            <a:fld id="{86CB4B4D-7CA3-9044-876B-883B54F8677D}" type="slidenum">
              <a:rPr lang="en-CN" smtClean="0"/>
              <a:t>25</a:t>
            </a:fld>
            <a:endParaRPr lang="en-CN"/>
          </a:p>
        </p:txBody>
      </p:sp>
      <p:grpSp>
        <p:nvGrpSpPr>
          <p:cNvPr id="58" name="Group 57">
            <a:extLst>
              <a:ext uri="{FF2B5EF4-FFF2-40B4-BE49-F238E27FC236}">
                <a16:creationId xmlns:a16="http://schemas.microsoft.com/office/drawing/2014/main" id="{627209F0-9638-6F42-8E69-3CEECD894722}"/>
              </a:ext>
            </a:extLst>
          </p:cNvPr>
          <p:cNvGrpSpPr/>
          <p:nvPr/>
        </p:nvGrpSpPr>
        <p:grpSpPr>
          <a:xfrm>
            <a:off x="6276658" y="3499338"/>
            <a:ext cx="3705542" cy="2751916"/>
            <a:chOff x="5976340" y="3586290"/>
            <a:chExt cx="4336759" cy="2983909"/>
          </a:xfrm>
        </p:grpSpPr>
        <p:grpSp>
          <p:nvGrpSpPr>
            <p:cNvPr id="53" name="Group 52">
              <a:extLst>
                <a:ext uri="{FF2B5EF4-FFF2-40B4-BE49-F238E27FC236}">
                  <a16:creationId xmlns:a16="http://schemas.microsoft.com/office/drawing/2014/main" id="{20F9296C-ACD3-4246-A343-C9E3A59DF32B}"/>
                </a:ext>
              </a:extLst>
            </p:cNvPr>
            <p:cNvGrpSpPr/>
            <p:nvPr/>
          </p:nvGrpSpPr>
          <p:grpSpPr>
            <a:xfrm>
              <a:off x="5976340" y="3586290"/>
              <a:ext cx="4336759" cy="2983909"/>
              <a:chOff x="5976340" y="3586290"/>
              <a:chExt cx="4336759" cy="2983909"/>
            </a:xfrm>
          </p:grpSpPr>
          <p:pic>
            <p:nvPicPr>
              <p:cNvPr id="51" name="Picture 50">
                <a:extLst>
                  <a:ext uri="{FF2B5EF4-FFF2-40B4-BE49-F238E27FC236}">
                    <a16:creationId xmlns:a16="http://schemas.microsoft.com/office/drawing/2014/main" id="{F9CDD53E-8706-B64D-A94B-4690A5615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6340" y="3586290"/>
                <a:ext cx="4336759" cy="2983909"/>
              </a:xfrm>
              <a:prstGeom prst="rect">
                <a:avLst/>
              </a:prstGeom>
            </p:spPr>
          </p:pic>
          <p:sp>
            <p:nvSpPr>
              <p:cNvPr id="52" name="TextBox 51">
                <a:extLst>
                  <a:ext uri="{FF2B5EF4-FFF2-40B4-BE49-F238E27FC236}">
                    <a16:creationId xmlns:a16="http://schemas.microsoft.com/office/drawing/2014/main" id="{4E5E2D8D-2A81-E740-8B66-0846145F8372}"/>
                  </a:ext>
                </a:extLst>
              </p:cNvPr>
              <p:cNvSpPr txBox="1"/>
              <p:nvPr/>
            </p:nvSpPr>
            <p:spPr>
              <a:xfrm>
                <a:off x="6760041" y="3710327"/>
                <a:ext cx="2047147"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30000" dirty="0">
                    <a:ln>
                      <a:noFill/>
                    </a:ln>
                    <a:solidFill>
                      <a:srgbClr val="C00000"/>
                    </a:solidFill>
                    <a:effectLst/>
                    <a:uFillTx/>
                    <a:latin typeface="Helvetica Neue"/>
                    <a:ea typeface="Helvetica Neue"/>
                    <a:cs typeface="Helvetica Neue"/>
                    <a:sym typeface="Helvetica Neue"/>
                  </a:rPr>
                  <a:t>222</a:t>
                </a:r>
                <a:r>
                  <a:rPr kumimoji="0" lang="en-CN" b="1" i="0" u="none" strike="noStrike" cap="none" spc="0" normalizeH="0" baseline="0" dirty="0">
                    <a:ln>
                      <a:noFill/>
                    </a:ln>
                    <a:solidFill>
                      <a:srgbClr val="C00000"/>
                    </a:solidFill>
                    <a:effectLst/>
                    <a:uFillTx/>
                    <a:latin typeface="Helvetica Neue"/>
                    <a:ea typeface="Helvetica Neue"/>
                    <a:cs typeface="Helvetica Neue"/>
                    <a:sym typeface="Helvetica Neue"/>
                  </a:rPr>
                  <a:t>Rn calibration</a:t>
                </a:r>
              </a:p>
            </p:txBody>
          </p:sp>
        </p:grpSp>
        <p:cxnSp>
          <p:nvCxnSpPr>
            <p:cNvPr id="54" name="Straight Arrow Connector 53">
              <a:extLst>
                <a:ext uri="{FF2B5EF4-FFF2-40B4-BE49-F238E27FC236}">
                  <a16:creationId xmlns:a16="http://schemas.microsoft.com/office/drawing/2014/main" id="{2A1C4D60-1F45-174A-B5AF-5084CC1814F7}"/>
                </a:ext>
              </a:extLst>
            </p:cNvPr>
            <p:cNvCxnSpPr>
              <a:cxnSpLocks/>
            </p:cNvCxnSpPr>
            <p:nvPr/>
          </p:nvCxnSpPr>
          <p:spPr>
            <a:xfrm>
              <a:off x="7940042" y="4370813"/>
              <a:ext cx="0" cy="423609"/>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6" name="Straight Arrow Connector 55">
              <a:extLst>
                <a:ext uri="{FF2B5EF4-FFF2-40B4-BE49-F238E27FC236}">
                  <a16:creationId xmlns:a16="http://schemas.microsoft.com/office/drawing/2014/main" id="{D3FC52CE-1B0C-E24F-8C21-D36BDAF3AB07}"/>
                </a:ext>
              </a:extLst>
            </p:cNvPr>
            <p:cNvCxnSpPr>
              <a:cxnSpLocks/>
            </p:cNvCxnSpPr>
            <p:nvPr/>
          </p:nvCxnSpPr>
          <p:spPr>
            <a:xfrm flipV="1">
              <a:off x="7940042" y="4968742"/>
              <a:ext cx="1" cy="315741"/>
            </a:xfrm>
            <a:prstGeom prst="straightConnector1">
              <a:avLst/>
            </a:prstGeom>
            <a:noFill/>
            <a:ln w="76200" cap="flat">
              <a:solidFill>
                <a:srgbClr val="FF93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4" name="Date Placeholder 3">
            <a:extLst>
              <a:ext uri="{FF2B5EF4-FFF2-40B4-BE49-F238E27FC236}">
                <a16:creationId xmlns:a16="http://schemas.microsoft.com/office/drawing/2014/main" id="{F8A94D92-2239-F04B-9B01-4006E4AF66E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F6726FE-E320-9B4A-A06B-9E7EDB26195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88425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F506C-7F4C-2744-AF76-CF4964475723}"/>
              </a:ext>
            </a:extLst>
          </p:cNvPr>
          <p:cNvSpPr>
            <a:spLocks noGrp="1"/>
          </p:cNvSpPr>
          <p:nvPr>
            <p:ph type="body" idx="4294967295"/>
          </p:nvPr>
        </p:nvSpPr>
        <p:spPr>
          <a:xfrm>
            <a:off x="127000" y="778447"/>
            <a:ext cx="7786576" cy="2052770"/>
          </a:xfrm>
        </p:spPr>
        <p:txBody>
          <a:bodyPr/>
          <a:lstStyle/>
          <a:p>
            <a:r>
              <a:rPr lang="en-US" altLang="zh-CN" dirty="0"/>
              <a:t>Surface</a:t>
            </a:r>
            <a:r>
              <a:rPr lang="zh-CN" altLang="en-US" dirty="0"/>
              <a:t> </a:t>
            </a:r>
            <a:r>
              <a:rPr lang="en-US" altLang="zh-CN" dirty="0"/>
              <a:t>events</a:t>
            </a:r>
          </a:p>
          <a:p>
            <a:pPr lvl="1"/>
            <a:r>
              <a:rPr lang="en-US" altLang="zh-CN" dirty="0"/>
              <a:t>Mostly ER events from Rn plate-out</a:t>
            </a:r>
          </a:p>
          <a:p>
            <a:pPr lvl="1"/>
            <a:r>
              <a:rPr lang="en-US" altLang="zh-CN" dirty="0"/>
              <a:t>Losing S2 on the surface, shifting below ER region</a:t>
            </a:r>
          </a:p>
          <a:p>
            <a:r>
              <a:rPr lang="en-US" altLang="zh-CN" dirty="0"/>
              <a:t>Data-driven extrapolation from outside FV region</a:t>
            </a:r>
            <a:r>
              <a:rPr lang="zh-CN" altLang="en-US" dirty="0"/>
              <a:t> </a:t>
            </a:r>
            <a:endParaRPr lang="en-CN" dirty="0"/>
          </a:p>
        </p:txBody>
      </p:sp>
      <p:sp>
        <p:nvSpPr>
          <p:cNvPr id="3" name="Title 2">
            <a:extLst>
              <a:ext uri="{FF2B5EF4-FFF2-40B4-BE49-F238E27FC236}">
                <a16:creationId xmlns:a16="http://schemas.microsoft.com/office/drawing/2014/main" id="{61AF9927-97CA-2946-A229-5FD2AEB6E271}"/>
              </a:ext>
            </a:extLst>
          </p:cNvPr>
          <p:cNvSpPr>
            <a:spLocks noGrp="1"/>
          </p:cNvSpPr>
          <p:nvPr>
            <p:ph type="title"/>
          </p:nvPr>
        </p:nvSpPr>
        <p:spPr>
          <a:xfrm>
            <a:off x="125438" y="-1214"/>
            <a:ext cx="11941124" cy="761517"/>
          </a:xfrm>
        </p:spPr>
        <p:txBody>
          <a:bodyPr/>
          <a:lstStyle/>
          <a:p>
            <a:r>
              <a:rPr lang="en-CN" dirty="0"/>
              <a:t>Surface Background</a:t>
            </a:r>
          </a:p>
        </p:txBody>
      </p:sp>
      <p:grpSp>
        <p:nvGrpSpPr>
          <p:cNvPr id="19" name="Group 18">
            <a:extLst>
              <a:ext uri="{FF2B5EF4-FFF2-40B4-BE49-F238E27FC236}">
                <a16:creationId xmlns:a16="http://schemas.microsoft.com/office/drawing/2014/main" id="{4F5DF6BE-E03F-1A44-90A7-3E8378C669F2}"/>
              </a:ext>
            </a:extLst>
          </p:cNvPr>
          <p:cNvGrpSpPr/>
          <p:nvPr/>
        </p:nvGrpSpPr>
        <p:grpSpPr>
          <a:xfrm>
            <a:off x="7590391" y="65859"/>
            <a:ext cx="4470400" cy="3251200"/>
            <a:chOff x="6635898" y="102191"/>
            <a:chExt cx="4470400" cy="3251200"/>
          </a:xfrm>
        </p:grpSpPr>
        <p:pic>
          <p:nvPicPr>
            <p:cNvPr id="6" name="Picture 5">
              <a:extLst>
                <a:ext uri="{FF2B5EF4-FFF2-40B4-BE49-F238E27FC236}">
                  <a16:creationId xmlns:a16="http://schemas.microsoft.com/office/drawing/2014/main" id="{A5CF0C9D-8F20-8C4C-B08A-2B0E1A522B9F}"/>
                </a:ext>
              </a:extLst>
            </p:cNvPr>
            <p:cNvPicPr>
              <a:picLocks noChangeAspect="1"/>
            </p:cNvPicPr>
            <p:nvPr/>
          </p:nvPicPr>
          <p:blipFill>
            <a:blip r:embed="rId3"/>
            <a:stretch>
              <a:fillRect/>
            </a:stretch>
          </p:blipFill>
          <p:spPr>
            <a:xfrm>
              <a:off x="6635898" y="102191"/>
              <a:ext cx="4470400" cy="3251200"/>
            </a:xfrm>
            <a:prstGeom prst="rect">
              <a:avLst/>
            </a:prstGeom>
          </p:spPr>
        </p:pic>
        <p:sp>
          <p:nvSpPr>
            <p:cNvPr id="8" name="TextBox 7">
              <a:extLst>
                <a:ext uri="{FF2B5EF4-FFF2-40B4-BE49-F238E27FC236}">
                  <a16:creationId xmlns:a16="http://schemas.microsoft.com/office/drawing/2014/main" id="{2429BBB3-41A6-BB47-9EF7-40FF07640225}"/>
                </a:ext>
              </a:extLst>
            </p:cNvPr>
            <p:cNvSpPr txBox="1"/>
            <p:nvPr/>
          </p:nvSpPr>
          <p:spPr>
            <a:xfrm>
              <a:off x="9144000" y="1271248"/>
              <a:ext cx="1265274"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chemeClr val="bg1"/>
                  </a:solidFill>
                  <a:effectLst/>
                  <a:uFillTx/>
                  <a:latin typeface="Helvetica Neue"/>
                  <a:ea typeface="Helvetica Neue"/>
                  <a:cs typeface="Helvetica Neue"/>
                  <a:sym typeface="Helvetica Neue"/>
                </a:rPr>
                <a:t>ER</a:t>
              </a:r>
              <a:r>
                <a:rPr kumimoji="0" lang="zh-CN" altLang="en-US" b="1" i="0" u="none" strike="noStrike" cap="none" spc="0" normalizeH="0" baseline="0" dirty="0">
                  <a:ln>
                    <a:noFill/>
                  </a:ln>
                  <a:solidFill>
                    <a:schemeClr val="bg1"/>
                  </a:solidFill>
                  <a:effectLst/>
                  <a:uFillTx/>
                  <a:latin typeface="Helvetica Neue"/>
                  <a:ea typeface="Helvetica Neue"/>
                  <a:cs typeface="Helvetica Neue"/>
                  <a:sym typeface="Helvetica Neue"/>
                </a:rPr>
                <a:t> </a:t>
              </a:r>
              <a:r>
                <a:rPr kumimoji="0" lang="en-US" altLang="zh-CN" b="1" i="0" u="none" strike="noStrike" cap="none" spc="0" normalizeH="0" baseline="0" dirty="0">
                  <a:ln>
                    <a:noFill/>
                  </a:ln>
                  <a:solidFill>
                    <a:schemeClr val="bg1"/>
                  </a:solidFill>
                  <a:effectLst/>
                  <a:uFillTx/>
                  <a:latin typeface="Helvetica Neue"/>
                  <a:ea typeface="Helvetica Neue"/>
                  <a:cs typeface="Helvetica Neue"/>
                  <a:sym typeface="Helvetica Neue"/>
                </a:rPr>
                <a:t>region</a:t>
              </a:r>
              <a:endParaRPr kumimoji="0" lang="en-CN"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5D109921-2A11-4A48-99EB-A636115E3BE4}"/>
                </a:ext>
              </a:extLst>
            </p:cNvPr>
            <p:cNvSpPr txBox="1"/>
            <p:nvPr/>
          </p:nvSpPr>
          <p:spPr>
            <a:xfrm>
              <a:off x="9144000" y="1738334"/>
              <a:ext cx="1265274"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CN" b="1" dirty="0">
                  <a:solidFill>
                    <a:schemeClr val="bg1"/>
                  </a:solidFill>
                  <a:latin typeface="Helvetica Neue"/>
                  <a:ea typeface="Helvetica Neue"/>
                  <a:cs typeface="Helvetica Neue"/>
                  <a:sym typeface="Helvetica Neue"/>
                </a:rPr>
                <a:t>N</a:t>
              </a:r>
              <a:r>
                <a:rPr kumimoji="0" lang="en-CN" b="1" i="0" u="none" strike="noStrike" cap="none" spc="0" normalizeH="0" baseline="0" dirty="0">
                  <a:ln>
                    <a:noFill/>
                  </a:ln>
                  <a:solidFill>
                    <a:schemeClr val="bg1"/>
                  </a:solidFill>
                  <a:effectLst/>
                  <a:uFillTx/>
                  <a:latin typeface="Helvetica Neue"/>
                  <a:ea typeface="Helvetica Neue"/>
                  <a:cs typeface="Helvetica Neue"/>
                  <a:sym typeface="Helvetica Neue"/>
                </a:rPr>
                <a:t>R</a:t>
              </a:r>
              <a:r>
                <a:rPr kumimoji="0" lang="zh-CN" altLang="en-US" b="1" i="0" u="none" strike="noStrike" cap="none" spc="0" normalizeH="0" baseline="0" dirty="0">
                  <a:ln>
                    <a:noFill/>
                  </a:ln>
                  <a:solidFill>
                    <a:schemeClr val="bg1"/>
                  </a:solidFill>
                  <a:effectLst/>
                  <a:uFillTx/>
                  <a:latin typeface="Helvetica Neue"/>
                  <a:ea typeface="Helvetica Neue"/>
                  <a:cs typeface="Helvetica Neue"/>
                  <a:sym typeface="Helvetica Neue"/>
                </a:rPr>
                <a:t> </a:t>
              </a:r>
              <a:r>
                <a:rPr kumimoji="0" lang="en-US" altLang="zh-CN" b="1" i="0" u="none" strike="noStrike" cap="none" spc="0" normalizeH="0" baseline="0" dirty="0">
                  <a:ln>
                    <a:noFill/>
                  </a:ln>
                  <a:solidFill>
                    <a:schemeClr val="bg1"/>
                  </a:solidFill>
                  <a:effectLst/>
                  <a:uFillTx/>
                  <a:latin typeface="Helvetica Neue"/>
                  <a:ea typeface="Helvetica Neue"/>
                  <a:cs typeface="Helvetica Neue"/>
                  <a:sym typeface="Helvetica Neue"/>
                </a:rPr>
                <a:t>region</a:t>
              </a:r>
              <a:endParaRPr kumimoji="0" lang="en-CN"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5C6080C8-0240-7142-B85E-C0B1E966C6F2}"/>
                </a:ext>
              </a:extLst>
            </p:cNvPr>
            <p:cNvSpPr txBox="1"/>
            <p:nvPr/>
          </p:nvSpPr>
          <p:spPr>
            <a:xfrm>
              <a:off x="8871098" y="2381714"/>
              <a:ext cx="1873693"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b="1" dirty="0">
                  <a:solidFill>
                    <a:srgbClr val="C00000"/>
                  </a:solidFill>
                  <a:latin typeface="Helvetica Neue"/>
                  <a:ea typeface="Helvetica Neue"/>
                  <a:cs typeface="Helvetica Neue"/>
                  <a:sym typeface="Helvetica Neue"/>
                </a:rPr>
                <a:t>Surface events</a:t>
              </a:r>
              <a:endParaRPr kumimoji="0" lang="en-CN" b="1" i="0" u="none" strike="noStrike" cap="none" spc="0" normalizeH="0" baseline="0" dirty="0">
                <a:ln>
                  <a:noFill/>
                </a:ln>
                <a:solidFill>
                  <a:srgbClr val="C00000"/>
                </a:solidFill>
                <a:effectLst/>
                <a:uFillTx/>
                <a:latin typeface="Helvetica Neue"/>
                <a:ea typeface="Helvetica Neue"/>
                <a:cs typeface="Helvetica Neue"/>
                <a:sym typeface="Helvetica Neue"/>
              </a:endParaRPr>
            </a:p>
          </p:txBody>
        </p:sp>
      </p:grpSp>
      <p:grpSp>
        <p:nvGrpSpPr>
          <p:cNvPr id="22" name="Group 21">
            <a:extLst>
              <a:ext uri="{FF2B5EF4-FFF2-40B4-BE49-F238E27FC236}">
                <a16:creationId xmlns:a16="http://schemas.microsoft.com/office/drawing/2014/main" id="{9F078B57-1AB7-0C40-BC5C-99CFB0EA59AF}"/>
              </a:ext>
            </a:extLst>
          </p:cNvPr>
          <p:cNvGrpSpPr/>
          <p:nvPr/>
        </p:nvGrpSpPr>
        <p:grpSpPr>
          <a:xfrm>
            <a:off x="2448811" y="3214062"/>
            <a:ext cx="8904989" cy="3065844"/>
            <a:chOff x="1756815" y="3792156"/>
            <a:chExt cx="8904989" cy="3065844"/>
          </a:xfrm>
        </p:grpSpPr>
        <p:grpSp>
          <p:nvGrpSpPr>
            <p:cNvPr id="18" name="Group 17">
              <a:extLst>
                <a:ext uri="{FF2B5EF4-FFF2-40B4-BE49-F238E27FC236}">
                  <a16:creationId xmlns:a16="http://schemas.microsoft.com/office/drawing/2014/main" id="{4395C09E-791F-7D41-81C7-BFC6DF334A4E}"/>
                </a:ext>
              </a:extLst>
            </p:cNvPr>
            <p:cNvGrpSpPr/>
            <p:nvPr/>
          </p:nvGrpSpPr>
          <p:grpSpPr>
            <a:xfrm>
              <a:off x="1756815" y="3792156"/>
              <a:ext cx="8904989" cy="3065844"/>
              <a:chOff x="1756815" y="3792156"/>
              <a:chExt cx="8904989" cy="3065844"/>
            </a:xfrm>
          </p:grpSpPr>
          <p:pic>
            <p:nvPicPr>
              <p:cNvPr id="7" name="Picture 6">
                <a:extLst>
                  <a:ext uri="{FF2B5EF4-FFF2-40B4-BE49-F238E27FC236}">
                    <a16:creationId xmlns:a16="http://schemas.microsoft.com/office/drawing/2014/main" id="{BAA5F6C2-B9F2-E24E-A8BA-C9EB17C277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6815" y="3792156"/>
                <a:ext cx="8904989" cy="3065844"/>
              </a:xfrm>
              <a:prstGeom prst="rect">
                <a:avLst/>
              </a:prstGeom>
            </p:spPr>
          </p:pic>
          <p:cxnSp>
            <p:nvCxnSpPr>
              <p:cNvPr id="12" name="Straight Connector 11">
                <a:extLst>
                  <a:ext uri="{FF2B5EF4-FFF2-40B4-BE49-F238E27FC236}">
                    <a16:creationId xmlns:a16="http://schemas.microsoft.com/office/drawing/2014/main" id="{4DDF8FCE-480F-084E-B3C2-50BE7764074E}"/>
                  </a:ext>
                </a:extLst>
              </p:cNvPr>
              <p:cNvCxnSpPr>
                <a:cxnSpLocks/>
              </p:cNvCxnSpPr>
              <p:nvPr/>
            </p:nvCxnSpPr>
            <p:spPr>
              <a:xfrm flipV="1">
                <a:off x="3072815" y="3870251"/>
                <a:ext cx="0" cy="2519917"/>
              </a:xfrm>
              <a:prstGeom prst="line">
                <a:avLst/>
              </a:prstGeom>
              <a:noFill/>
              <a:ln w="381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01CFEB9A-20BD-3B45-AFE4-93EC357014EF}"/>
                  </a:ext>
                </a:extLst>
              </p:cNvPr>
              <p:cNvSpPr txBox="1"/>
              <p:nvPr/>
            </p:nvSpPr>
            <p:spPr>
              <a:xfrm>
                <a:off x="2521146" y="3973230"/>
                <a:ext cx="361506"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rgbClr val="0070C0"/>
                    </a:solidFill>
                    <a:effectLst/>
                    <a:uFillTx/>
                    <a:latin typeface="Helvetica Neue"/>
                    <a:ea typeface="Helvetica Neue"/>
                    <a:cs typeface="Helvetica Neue"/>
                    <a:sym typeface="Helvetica Neue"/>
                  </a:rPr>
                  <a:t>FV</a:t>
                </a:r>
              </a:p>
            </p:txBody>
          </p:sp>
          <p:sp>
            <p:nvSpPr>
              <p:cNvPr id="14" name="TextBox 13">
                <a:extLst>
                  <a:ext uri="{FF2B5EF4-FFF2-40B4-BE49-F238E27FC236}">
                    <a16:creationId xmlns:a16="http://schemas.microsoft.com/office/drawing/2014/main" id="{6EA0A6AE-11E9-924B-8BCD-DD9276EEEBC4}"/>
                  </a:ext>
                </a:extLst>
              </p:cNvPr>
              <p:cNvSpPr txBox="1"/>
              <p:nvPr/>
            </p:nvSpPr>
            <p:spPr>
              <a:xfrm>
                <a:off x="3091637" y="3972574"/>
                <a:ext cx="1616443"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rgbClr val="0070C0"/>
                    </a:solidFill>
                    <a:effectLst/>
                    <a:uFillTx/>
                    <a:latin typeface="Helvetica Neue"/>
                    <a:ea typeface="Helvetica Neue"/>
                    <a:cs typeface="Helvetica Neue"/>
                    <a:sym typeface="Helvetica Neue"/>
                  </a:rPr>
                  <a:t>Outside</a:t>
                </a:r>
              </a:p>
            </p:txBody>
          </p:sp>
          <p:sp>
            <p:nvSpPr>
              <p:cNvPr id="15" name="TextBox 14">
                <a:extLst>
                  <a:ext uri="{FF2B5EF4-FFF2-40B4-BE49-F238E27FC236}">
                    <a16:creationId xmlns:a16="http://schemas.microsoft.com/office/drawing/2014/main" id="{F4640CF4-A351-D341-99E7-6C728A4FD717}"/>
                  </a:ext>
                </a:extLst>
              </p:cNvPr>
              <p:cNvSpPr txBox="1"/>
              <p:nvPr/>
            </p:nvSpPr>
            <p:spPr>
              <a:xfrm>
                <a:off x="7026832" y="3972070"/>
                <a:ext cx="361506"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rgbClr val="0070C0"/>
                    </a:solidFill>
                    <a:effectLst/>
                    <a:uFillTx/>
                    <a:latin typeface="Helvetica Neue"/>
                    <a:ea typeface="Helvetica Neue"/>
                    <a:cs typeface="Helvetica Neue"/>
                    <a:sym typeface="Helvetica Neue"/>
                  </a:rPr>
                  <a:t>FV</a:t>
                </a:r>
              </a:p>
            </p:txBody>
          </p:sp>
          <p:sp>
            <p:nvSpPr>
              <p:cNvPr id="16" name="TextBox 15">
                <a:extLst>
                  <a:ext uri="{FF2B5EF4-FFF2-40B4-BE49-F238E27FC236}">
                    <a16:creationId xmlns:a16="http://schemas.microsoft.com/office/drawing/2014/main" id="{AF42240E-507C-E04D-BD11-83F57086FAB3}"/>
                  </a:ext>
                </a:extLst>
              </p:cNvPr>
              <p:cNvSpPr txBox="1"/>
              <p:nvPr/>
            </p:nvSpPr>
            <p:spPr>
              <a:xfrm>
                <a:off x="7597323" y="3971414"/>
                <a:ext cx="1616443" cy="3282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1" i="0" u="none" strike="noStrike" cap="none" spc="0" normalizeH="0" baseline="0" dirty="0">
                    <a:ln>
                      <a:noFill/>
                    </a:ln>
                    <a:solidFill>
                      <a:srgbClr val="0070C0"/>
                    </a:solidFill>
                    <a:effectLst/>
                    <a:uFillTx/>
                    <a:latin typeface="Helvetica Neue"/>
                    <a:ea typeface="Helvetica Neue"/>
                    <a:cs typeface="Helvetica Neue"/>
                    <a:sym typeface="Helvetica Neue"/>
                  </a:rPr>
                  <a:t>Outside</a:t>
                </a:r>
              </a:p>
            </p:txBody>
          </p:sp>
        </p:grpSp>
        <p:sp>
          <p:nvSpPr>
            <p:cNvPr id="20" name="TextBox 19">
              <a:extLst>
                <a:ext uri="{FF2B5EF4-FFF2-40B4-BE49-F238E27FC236}">
                  <a16:creationId xmlns:a16="http://schemas.microsoft.com/office/drawing/2014/main" id="{59DD0B61-B3DE-2C46-864C-7EAD5809EC95}"/>
                </a:ext>
              </a:extLst>
            </p:cNvPr>
            <p:cNvSpPr txBox="1"/>
            <p:nvPr/>
          </p:nvSpPr>
          <p:spPr>
            <a:xfrm>
              <a:off x="4321477" y="4648026"/>
              <a:ext cx="1444704" cy="48218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rPr>
                <a:t>Control Region</a:t>
              </a:r>
            </a:p>
            <a:p>
              <a:pPr marL="0" marR="0" indent="0" algn="ctr" defTabSz="412750" rtl="0" fontAlgn="auto" latinLnBrk="0" hangingPunct="0">
                <a:lnSpc>
                  <a:spcPct val="100000"/>
                </a:lnSpc>
                <a:spcBef>
                  <a:spcPts val="0"/>
                </a:spcBef>
                <a:spcAft>
                  <a:spcPts val="0"/>
                </a:spcAft>
                <a:buClrTx/>
                <a:buSzTx/>
                <a:buFontTx/>
                <a:buNone/>
                <a:tabLst/>
              </a:pPr>
              <a:r>
                <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rPr>
                <a:t>S1 [50, 100]PE</a:t>
              </a:r>
            </a:p>
          </p:txBody>
        </p:sp>
        <p:sp>
          <p:nvSpPr>
            <p:cNvPr id="21" name="TextBox 20">
              <a:extLst>
                <a:ext uri="{FF2B5EF4-FFF2-40B4-BE49-F238E27FC236}">
                  <a16:creationId xmlns:a16="http://schemas.microsoft.com/office/drawing/2014/main" id="{D5D0F191-0E31-F94B-B6E4-A3C137267D08}"/>
                </a:ext>
              </a:extLst>
            </p:cNvPr>
            <p:cNvSpPr txBox="1"/>
            <p:nvPr/>
          </p:nvSpPr>
          <p:spPr>
            <a:xfrm>
              <a:off x="6874971" y="4581744"/>
              <a:ext cx="1444704" cy="48218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rPr>
                <a:t>Signal Region</a:t>
              </a:r>
            </a:p>
            <a:p>
              <a:pPr marL="0" marR="0" indent="0" algn="ctr" defTabSz="412750" rtl="0" fontAlgn="auto" latinLnBrk="0" hangingPunct="0">
                <a:lnSpc>
                  <a:spcPct val="100000"/>
                </a:lnSpc>
                <a:spcBef>
                  <a:spcPts val="0"/>
                </a:spcBef>
                <a:spcAft>
                  <a:spcPts val="0"/>
                </a:spcAft>
                <a:buClrTx/>
                <a:buSzTx/>
                <a:buFontTx/>
                <a:buNone/>
                <a:tabLst/>
              </a:pPr>
              <a:r>
                <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rPr>
                <a:t>S1 [3, 45]PE</a:t>
              </a:r>
            </a:p>
          </p:txBody>
        </p:sp>
      </p:grpSp>
      <p:sp>
        <p:nvSpPr>
          <p:cNvPr id="23" name="Slide Number Placeholder 22">
            <a:extLst>
              <a:ext uri="{FF2B5EF4-FFF2-40B4-BE49-F238E27FC236}">
                <a16:creationId xmlns:a16="http://schemas.microsoft.com/office/drawing/2014/main" id="{66D4E700-A7A9-524B-9F6D-AE1B2B297936}"/>
              </a:ext>
            </a:extLst>
          </p:cNvPr>
          <p:cNvSpPr>
            <a:spLocks noGrp="1"/>
          </p:cNvSpPr>
          <p:nvPr>
            <p:ph type="sldNum" sz="quarter" idx="12"/>
          </p:nvPr>
        </p:nvSpPr>
        <p:spPr>
          <a:xfrm>
            <a:off x="8610600" y="6356350"/>
            <a:ext cx="2743200" cy="365125"/>
          </a:xfrm>
        </p:spPr>
        <p:txBody>
          <a:bodyPr/>
          <a:lstStyle/>
          <a:p>
            <a:fld id="{86CB4B4D-7CA3-9044-876B-883B54F8677D}" type="slidenum">
              <a:rPr lang="en-CN" smtClean="0"/>
              <a:t>26</a:t>
            </a:fld>
            <a:endParaRPr lang="en-CN"/>
          </a:p>
        </p:txBody>
      </p:sp>
      <p:sp>
        <p:nvSpPr>
          <p:cNvPr id="4" name="TextBox 3">
            <a:extLst>
              <a:ext uri="{FF2B5EF4-FFF2-40B4-BE49-F238E27FC236}">
                <a16:creationId xmlns:a16="http://schemas.microsoft.com/office/drawing/2014/main" id="{8BB53B43-525E-FD48-AEBF-B7F5578D1655}"/>
              </a:ext>
            </a:extLst>
          </p:cNvPr>
          <p:cNvSpPr txBox="1"/>
          <p:nvPr/>
        </p:nvSpPr>
        <p:spPr>
          <a:xfrm>
            <a:off x="-414987" y="2810500"/>
            <a:ext cx="3606696" cy="26674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rPr>
              <a:t>JINST</a:t>
            </a:r>
            <a:r>
              <a:rPr kumimoji="0" lang="zh-CN" altLang="en-US" sz="1400" b="1" i="0" u="none" strike="noStrike" cap="none" spc="0" normalizeH="0" baseline="0" dirty="0">
                <a:ln>
                  <a:noFill/>
                </a:ln>
                <a:solidFill>
                  <a:srgbClr val="C00000"/>
                </a:solidFill>
                <a:effectLst/>
                <a:uFillTx/>
                <a:latin typeface="Helvetica Neue"/>
                <a:ea typeface="Helvetica Neue"/>
                <a:cs typeface="Helvetica Neue"/>
                <a:sym typeface="Helvetica Neue"/>
              </a:rPr>
              <a:t> </a:t>
            </a:r>
            <a:r>
              <a:rPr kumimoji="0" lang="en-US" altLang="zh-CN" sz="1400" b="1" i="0" u="none" strike="noStrike" cap="none" spc="0" normalizeH="0" baseline="0" dirty="0">
                <a:ln>
                  <a:noFill/>
                </a:ln>
                <a:solidFill>
                  <a:srgbClr val="C00000"/>
                </a:solidFill>
                <a:effectLst/>
                <a:uFillTx/>
                <a:latin typeface="Helvetica Neue"/>
                <a:ea typeface="Helvetica Neue"/>
                <a:cs typeface="Helvetica Neue"/>
                <a:sym typeface="Helvetica Neue"/>
              </a:rPr>
              <a:t>14</a:t>
            </a:r>
            <a:r>
              <a:rPr lang="en-US" altLang="zh-CN" sz="1400" b="1" dirty="0">
                <a:solidFill>
                  <a:srgbClr val="C00000"/>
                </a:solidFill>
                <a:latin typeface="Helvetica Neue"/>
                <a:ea typeface="Helvetica Neue"/>
                <a:cs typeface="Helvetica Neue"/>
                <a:sym typeface="Helvetica Neue"/>
              </a:rPr>
              <a:t> (10): C10039, 2019</a:t>
            </a:r>
            <a:endParaRPr kumimoji="0" lang="en-CN" sz="1400" b="1" i="0" u="none" strike="noStrike" cap="none" spc="0" normalizeH="0" baseline="0" dirty="0">
              <a:ln>
                <a:noFill/>
              </a:ln>
              <a:solidFill>
                <a:srgbClr val="C00000"/>
              </a:solidFill>
              <a:effectLst/>
              <a:uFillTx/>
              <a:latin typeface="Helvetica Neue"/>
              <a:ea typeface="Helvetica Neue"/>
              <a:cs typeface="Helvetica Neue"/>
              <a:sym typeface="Helvetica Neue"/>
            </a:endParaRPr>
          </a:p>
        </p:txBody>
      </p:sp>
      <p:sp>
        <p:nvSpPr>
          <p:cNvPr id="5" name="Date Placeholder 4">
            <a:extLst>
              <a:ext uri="{FF2B5EF4-FFF2-40B4-BE49-F238E27FC236}">
                <a16:creationId xmlns:a16="http://schemas.microsoft.com/office/drawing/2014/main" id="{3F1DE2D6-2C28-4847-94BC-9ACDCB80BA60}"/>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EE4861AF-D990-9F4E-9230-8B7DDE7CB466}"/>
              </a:ext>
            </a:extLst>
          </p:cNvPr>
          <p:cNvSpPr>
            <a:spLocks noGrp="1"/>
          </p:cNvSpPr>
          <p:nvPr>
            <p:ph type="ftr" sz="quarter" idx="11"/>
          </p:nvPr>
        </p:nvSpPr>
        <p:spPr/>
        <p:txBody>
          <a:bodyPr/>
          <a:lstStyle/>
          <a:p>
            <a:endParaRPr lang="en-US" dirty="0"/>
          </a:p>
        </p:txBody>
      </p:sp>
      <p:pic>
        <p:nvPicPr>
          <p:cNvPr id="17" name="Picture 16">
            <a:extLst>
              <a:ext uri="{FF2B5EF4-FFF2-40B4-BE49-F238E27FC236}">
                <a16:creationId xmlns:a16="http://schemas.microsoft.com/office/drawing/2014/main" id="{12CC5816-0234-3A47-94BD-114AB2A9E482}"/>
              </a:ext>
            </a:extLst>
          </p:cNvPr>
          <p:cNvPicPr>
            <a:picLocks noChangeAspect="1"/>
          </p:cNvPicPr>
          <p:nvPr/>
        </p:nvPicPr>
        <p:blipFill>
          <a:blip r:embed="rId5"/>
          <a:stretch>
            <a:fillRect/>
          </a:stretch>
        </p:blipFill>
        <p:spPr>
          <a:xfrm>
            <a:off x="327911" y="3547276"/>
            <a:ext cx="2120900" cy="2159000"/>
          </a:xfrm>
          <a:prstGeom prst="rect">
            <a:avLst/>
          </a:prstGeom>
        </p:spPr>
      </p:pic>
    </p:spTree>
    <p:extLst>
      <p:ext uri="{BB962C8B-B14F-4D97-AF65-F5344CB8AC3E}">
        <p14:creationId xmlns:p14="http://schemas.microsoft.com/office/powerpoint/2010/main" val="2486929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13227-B6A6-C543-BDCF-62A46EAFA62F}"/>
              </a:ext>
            </a:extLst>
          </p:cNvPr>
          <p:cNvSpPr>
            <a:spLocks noGrp="1"/>
          </p:cNvSpPr>
          <p:nvPr>
            <p:ph type="body" idx="4294967295"/>
          </p:nvPr>
        </p:nvSpPr>
        <p:spPr>
          <a:xfrm>
            <a:off x="127000" y="778447"/>
            <a:ext cx="11797270" cy="6081604"/>
          </a:xfrm>
        </p:spPr>
        <p:txBody>
          <a:bodyPr>
            <a:normAutofit/>
          </a:bodyPr>
          <a:lstStyle/>
          <a:p>
            <a:r>
              <a:rPr lang="en-US" dirty="0"/>
              <a:t>New evaluation based on high energy gammas (HEGs)</a:t>
            </a:r>
          </a:p>
          <a:p>
            <a:pPr lvl="1"/>
            <a:r>
              <a:rPr lang="en-US" dirty="0"/>
              <a:t>Neutron events associated with HEGs (neutron capture, nuclear de-</a:t>
            </a:r>
            <a:r>
              <a:rPr lang="en-US" dirty="0" err="1"/>
              <a:t>exciation</a:t>
            </a:r>
            <a:r>
              <a:rPr lang="en-US" dirty="0"/>
              <a:t>)</a:t>
            </a:r>
          </a:p>
          <a:p>
            <a:pPr lvl="1"/>
            <a:r>
              <a:rPr lang="en-US" dirty="0"/>
              <a:t>Scale factor (neutron events / HEGs) from MC simulation with HEGs included </a:t>
            </a:r>
          </a:p>
          <a:p>
            <a:pPr lvl="1"/>
            <a:r>
              <a:rPr lang="en-US" dirty="0"/>
              <a:t>Tested in </a:t>
            </a:r>
            <a:r>
              <a:rPr lang="en-US" dirty="0" err="1"/>
              <a:t>AmBe</a:t>
            </a:r>
            <a:r>
              <a:rPr lang="en-US" dirty="0"/>
              <a:t> calibration data</a:t>
            </a:r>
          </a:p>
          <a:p>
            <a:endParaRPr lang="en-US" dirty="0"/>
          </a:p>
          <a:p>
            <a:endParaRPr lang="en-US" dirty="0"/>
          </a:p>
          <a:p>
            <a:endParaRPr lang="en-US" dirty="0"/>
          </a:p>
          <a:p>
            <a:endParaRPr lang="en-US" dirty="0"/>
          </a:p>
          <a:p>
            <a:endParaRPr lang="en-US" dirty="0"/>
          </a:p>
          <a:p>
            <a:r>
              <a:rPr lang="en-US" dirty="0" err="1"/>
              <a:t>PandaX</a:t>
            </a:r>
            <a:r>
              <a:rPr lang="en-US" dirty="0"/>
              <a:t>-II full exposure: 3.0</a:t>
            </a:r>
            <a:r>
              <a:rPr lang="en-CN" dirty="0"/>
              <a:t>±1.5 events in WIMP signal region</a:t>
            </a:r>
            <a:endParaRPr lang="en-US" dirty="0"/>
          </a:p>
          <a:p>
            <a:endParaRPr lang="en-CN" dirty="0"/>
          </a:p>
        </p:txBody>
      </p:sp>
      <p:sp>
        <p:nvSpPr>
          <p:cNvPr id="3" name="Title 2">
            <a:extLst>
              <a:ext uri="{FF2B5EF4-FFF2-40B4-BE49-F238E27FC236}">
                <a16:creationId xmlns:a16="http://schemas.microsoft.com/office/drawing/2014/main" id="{BA6AE26F-64FA-2A45-8830-3C04F18045D3}"/>
              </a:ext>
            </a:extLst>
          </p:cNvPr>
          <p:cNvSpPr>
            <a:spLocks noGrp="1"/>
          </p:cNvSpPr>
          <p:nvPr>
            <p:ph type="title"/>
          </p:nvPr>
        </p:nvSpPr>
        <p:spPr>
          <a:xfrm>
            <a:off x="125438" y="-1214"/>
            <a:ext cx="11941124" cy="761517"/>
          </a:xfrm>
        </p:spPr>
        <p:txBody>
          <a:bodyPr/>
          <a:lstStyle/>
          <a:p>
            <a:r>
              <a:rPr lang="en-CN" dirty="0"/>
              <a:t>Neutron Background</a:t>
            </a:r>
          </a:p>
        </p:txBody>
      </p:sp>
      <p:sp>
        <p:nvSpPr>
          <p:cNvPr id="8" name="Rectangle 7">
            <a:extLst>
              <a:ext uri="{FF2B5EF4-FFF2-40B4-BE49-F238E27FC236}">
                <a16:creationId xmlns:a16="http://schemas.microsoft.com/office/drawing/2014/main" id="{E9665BD2-7237-E644-96F4-0E5A79D7F590}"/>
              </a:ext>
            </a:extLst>
          </p:cNvPr>
          <p:cNvSpPr/>
          <p:nvPr/>
        </p:nvSpPr>
        <p:spPr>
          <a:xfrm>
            <a:off x="5987054" y="2557848"/>
            <a:ext cx="6077946" cy="369332"/>
          </a:xfrm>
          <a:prstGeom prst="rect">
            <a:avLst/>
          </a:prstGeom>
        </p:spPr>
        <p:txBody>
          <a:bodyPr wrap="none">
            <a:spAutoFit/>
          </a:bodyPr>
          <a:lstStyle/>
          <a:p>
            <a:r>
              <a:rPr lang="en-US"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SCIENCE CHINA Physics, Mechanics &amp; Astronomy(2019)</a:t>
            </a:r>
            <a:endParaRPr lang="en-CN"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4" name="Group 13">
            <a:extLst>
              <a:ext uri="{FF2B5EF4-FFF2-40B4-BE49-F238E27FC236}">
                <a16:creationId xmlns:a16="http://schemas.microsoft.com/office/drawing/2014/main" id="{7BAA6775-B792-A544-B414-F828F57E9879}"/>
              </a:ext>
            </a:extLst>
          </p:cNvPr>
          <p:cNvGrpSpPr/>
          <p:nvPr/>
        </p:nvGrpSpPr>
        <p:grpSpPr>
          <a:xfrm>
            <a:off x="444205" y="2967628"/>
            <a:ext cx="5023687" cy="3111925"/>
            <a:chOff x="444205" y="2967628"/>
            <a:chExt cx="5023687" cy="3111925"/>
          </a:xfrm>
        </p:grpSpPr>
        <p:grpSp>
          <p:nvGrpSpPr>
            <p:cNvPr id="10" name="Group 9">
              <a:extLst>
                <a:ext uri="{FF2B5EF4-FFF2-40B4-BE49-F238E27FC236}">
                  <a16:creationId xmlns:a16="http://schemas.microsoft.com/office/drawing/2014/main" id="{CF23ADF9-7A85-5948-8C5F-3F453AB7E8D1}"/>
                </a:ext>
              </a:extLst>
            </p:cNvPr>
            <p:cNvGrpSpPr/>
            <p:nvPr/>
          </p:nvGrpSpPr>
          <p:grpSpPr>
            <a:xfrm>
              <a:off x="444205" y="2967628"/>
              <a:ext cx="5023687" cy="3111925"/>
              <a:chOff x="435618" y="2927180"/>
              <a:chExt cx="5023687" cy="3111925"/>
            </a:xfrm>
          </p:grpSpPr>
          <p:pic>
            <p:nvPicPr>
              <p:cNvPr id="4" name="Picture 3">
                <a:extLst>
                  <a:ext uri="{FF2B5EF4-FFF2-40B4-BE49-F238E27FC236}">
                    <a16:creationId xmlns:a16="http://schemas.microsoft.com/office/drawing/2014/main" id="{BDD388CE-FE41-EF41-A859-7FC8E6218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618" y="2927180"/>
                <a:ext cx="5023687" cy="3111925"/>
              </a:xfrm>
              <a:prstGeom prst="rect">
                <a:avLst/>
              </a:prstGeom>
            </p:spPr>
          </p:pic>
          <p:sp>
            <p:nvSpPr>
              <p:cNvPr id="6" name="Rectangle 5">
                <a:extLst>
                  <a:ext uri="{FF2B5EF4-FFF2-40B4-BE49-F238E27FC236}">
                    <a16:creationId xmlns:a16="http://schemas.microsoft.com/office/drawing/2014/main" id="{0354B494-5EE9-9E40-95C8-84792CC2C4F0}"/>
                  </a:ext>
                </a:extLst>
              </p:cNvPr>
              <p:cNvSpPr/>
              <p:nvPr/>
            </p:nvSpPr>
            <p:spPr>
              <a:xfrm>
                <a:off x="2819517" y="3059668"/>
                <a:ext cx="2015295" cy="369332"/>
              </a:xfrm>
              <a:prstGeom prst="rect">
                <a:avLst/>
              </a:prstGeom>
            </p:spPr>
            <p:txBody>
              <a:bodyPr wrap="none">
                <a:spAutoFit/>
              </a:bodyPr>
              <a:lstStyle/>
              <a:p>
                <a:r>
                  <a:rPr lang="en-US" dirty="0" err="1">
                    <a:solidFill>
                      <a:srgbClr val="C00000"/>
                    </a:solidFill>
                    <a:latin typeface="+mj-lt"/>
                  </a:rPr>
                  <a:t>AmBe</a:t>
                </a:r>
                <a:r>
                  <a:rPr lang="en-US" dirty="0">
                    <a:solidFill>
                      <a:srgbClr val="C00000"/>
                    </a:solidFill>
                    <a:latin typeface="+mj-lt"/>
                  </a:rPr>
                  <a:t> calibration</a:t>
                </a:r>
              </a:p>
            </p:txBody>
          </p:sp>
        </p:grpSp>
        <p:sp>
          <p:nvSpPr>
            <p:cNvPr id="12" name="Rectangle 11">
              <a:extLst>
                <a:ext uri="{FF2B5EF4-FFF2-40B4-BE49-F238E27FC236}">
                  <a16:creationId xmlns:a16="http://schemas.microsoft.com/office/drawing/2014/main" id="{F9D5B658-6118-7F42-A9CC-406BA876FA82}"/>
                </a:ext>
              </a:extLst>
            </p:cNvPr>
            <p:cNvSpPr/>
            <p:nvPr/>
          </p:nvSpPr>
          <p:spPr>
            <a:xfrm>
              <a:off x="2224217" y="3731545"/>
              <a:ext cx="2643896" cy="276999"/>
            </a:xfrm>
            <a:prstGeom prst="rect">
              <a:avLst/>
            </a:prstGeom>
            <a:no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0" i="0" u="none" strike="noStrike" cap="none" spc="0" normalizeH="0" baseline="0" dirty="0">
                  <a:ln>
                    <a:noFill/>
                  </a:ln>
                  <a:solidFill>
                    <a:schemeClr val="accent6"/>
                  </a:solidFill>
                  <a:effectLst/>
                  <a:uFillTx/>
                  <a:latin typeface="+mn-lt"/>
                  <a:ea typeface="+mn-ea"/>
                  <a:cs typeface="+mn-cs"/>
                  <a:sym typeface="Helvetica Neue Medium"/>
                </a:rPr>
                <a:t>HEGs</a:t>
              </a:r>
              <a:endParaRPr kumimoji="0" lang="en-CN" sz="1400" b="0" i="0" u="none" strike="noStrike" cap="none" spc="0" normalizeH="0" baseline="0" dirty="0">
                <a:ln>
                  <a:noFill/>
                </a:ln>
                <a:solidFill>
                  <a:schemeClr val="accent6"/>
                </a:solidFill>
                <a:effectLst/>
                <a:uFillTx/>
                <a:latin typeface="+mn-lt"/>
                <a:ea typeface="+mn-ea"/>
                <a:cs typeface="+mn-cs"/>
                <a:sym typeface="Helvetica Neue Medium"/>
              </a:endParaRPr>
            </a:p>
          </p:txBody>
        </p:sp>
      </p:grpSp>
      <p:grpSp>
        <p:nvGrpSpPr>
          <p:cNvPr id="15" name="Group 14">
            <a:extLst>
              <a:ext uri="{FF2B5EF4-FFF2-40B4-BE49-F238E27FC236}">
                <a16:creationId xmlns:a16="http://schemas.microsoft.com/office/drawing/2014/main" id="{52EBFC48-40B0-7742-87EE-E1A0D80B5B2C}"/>
              </a:ext>
            </a:extLst>
          </p:cNvPr>
          <p:cNvGrpSpPr/>
          <p:nvPr/>
        </p:nvGrpSpPr>
        <p:grpSpPr>
          <a:xfrm>
            <a:off x="6320520" y="2945324"/>
            <a:ext cx="5216523" cy="3232929"/>
            <a:chOff x="6320520" y="2945324"/>
            <a:chExt cx="5216523" cy="3232929"/>
          </a:xfrm>
        </p:grpSpPr>
        <p:grpSp>
          <p:nvGrpSpPr>
            <p:cNvPr id="11" name="Group 10">
              <a:extLst>
                <a:ext uri="{FF2B5EF4-FFF2-40B4-BE49-F238E27FC236}">
                  <a16:creationId xmlns:a16="http://schemas.microsoft.com/office/drawing/2014/main" id="{B2CC2D42-A0DC-1441-BC77-AB69AFC2A947}"/>
                </a:ext>
              </a:extLst>
            </p:cNvPr>
            <p:cNvGrpSpPr/>
            <p:nvPr/>
          </p:nvGrpSpPr>
          <p:grpSpPr>
            <a:xfrm>
              <a:off x="6320520" y="2945324"/>
              <a:ext cx="5216523" cy="3232929"/>
              <a:chOff x="6209309" y="2927180"/>
              <a:chExt cx="5216523" cy="3232929"/>
            </a:xfrm>
          </p:grpSpPr>
          <p:pic>
            <p:nvPicPr>
              <p:cNvPr id="5" name="Picture 4">
                <a:extLst>
                  <a:ext uri="{FF2B5EF4-FFF2-40B4-BE49-F238E27FC236}">
                    <a16:creationId xmlns:a16="http://schemas.microsoft.com/office/drawing/2014/main" id="{94601A21-FC03-B343-A225-12B3AB70CF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9309" y="2927180"/>
                <a:ext cx="5216523" cy="3232929"/>
              </a:xfrm>
              <a:prstGeom prst="rect">
                <a:avLst/>
              </a:prstGeom>
            </p:spPr>
          </p:pic>
          <p:sp>
            <p:nvSpPr>
              <p:cNvPr id="7" name="Rectangle 6">
                <a:extLst>
                  <a:ext uri="{FF2B5EF4-FFF2-40B4-BE49-F238E27FC236}">
                    <a16:creationId xmlns:a16="http://schemas.microsoft.com/office/drawing/2014/main" id="{3532A852-0755-9C44-8305-E764924D7BA9}"/>
                  </a:ext>
                </a:extLst>
              </p:cNvPr>
              <p:cNvSpPr/>
              <p:nvPr/>
            </p:nvSpPr>
            <p:spPr>
              <a:xfrm>
                <a:off x="8435273" y="3059668"/>
                <a:ext cx="2249142" cy="646331"/>
              </a:xfrm>
              <a:prstGeom prst="rect">
                <a:avLst/>
              </a:prstGeom>
            </p:spPr>
            <p:txBody>
              <a:bodyPr wrap="none">
                <a:spAutoFit/>
              </a:bodyPr>
              <a:lstStyle/>
              <a:p>
                <a:r>
                  <a:rPr lang="en-US" b="1" dirty="0">
                    <a:solidFill>
                      <a:srgbClr val="C00000"/>
                    </a:solidFill>
                    <a:latin typeface="+mj-lt"/>
                  </a:rPr>
                  <a:t>Dark matter run10</a:t>
                </a:r>
              </a:p>
              <a:p>
                <a:r>
                  <a:rPr lang="en-US" b="1" dirty="0">
                    <a:solidFill>
                      <a:srgbClr val="C00000"/>
                    </a:solidFill>
                    <a:latin typeface="+mj-lt"/>
                  </a:rPr>
                  <a:t>with a rejection cut</a:t>
                </a:r>
              </a:p>
            </p:txBody>
          </p:sp>
        </p:grpSp>
        <p:sp>
          <p:nvSpPr>
            <p:cNvPr id="13" name="Rectangle 12">
              <a:extLst>
                <a:ext uri="{FF2B5EF4-FFF2-40B4-BE49-F238E27FC236}">
                  <a16:creationId xmlns:a16="http://schemas.microsoft.com/office/drawing/2014/main" id="{B21C16E5-86CB-B546-964A-5599735755AA}"/>
                </a:ext>
              </a:extLst>
            </p:cNvPr>
            <p:cNvSpPr/>
            <p:nvPr/>
          </p:nvSpPr>
          <p:spPr>
            <a:xfrm>
              <a:off x="8198559" y="3718132"/>
              <a:ext cx="2643896" cy="276999"/>
            </a:xfrm>
            <a:prstGeom prst="rect">
              <a:avLst/>
            </a:prstGeom>
            <a:no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CN" b="0" i="0" u="none" strike="noStrike" cap="none" spc="0" normalizeH="0" baseline="0" dirty="0">
                  <a:ln>
                    <a:noFill/>
                  </a:ln>
                  <a:solidFill>
                    <a:schemeClr val="accent6"/>
                  </a:solidFill>
                  <a:effectLst/>
                  <a:uFillTx/>
                  <a:latin typeface="+mn-lt"/>
                  <a:ea typeface="+mn-ea"/>
                  <a:cs typeface="+mn-cs"/>
                  <a:sym typeface="Helvetica Neue Medium"/>
                </a:rPr>
                <a:t>HEGs</a:t>
              </a:r>
            </a:p>
          </p:txBody>
        </p:sp>
      </p:grpSp>
      <p:sp>
        <p:nvSpPr>
          <p:cNvPr id="16" name="Slide Number Placeholder 15">
            <a:extLst>
              <a:ext uri="{FF2B5EF4-FFF2-40B4-BE49-F238E27FC236}">
                <a16:creationId xmlns:a16="http://schemas.microsoft.com/office/drawing/2014/main" id="{E5FA2FB5-0CD2-A442-87F4-CA3403B7DB37}"/>
              </a:ext>
            </a:extLst>
          </p:cNvPr>
          <p:cNvSpPr>
            <a:spLocks noGrp="1"/>
          </p:cNvSpPr>
          <p:nvPr>
            <p:ph type="sldNum" sz="quarter" idx="12"/>
          </p:nvPr>
        </p:nvSpPr>
        <p:spPr>
          <a:xfrm>
            <a:off x="8610600" y="6356350"/>
            <a:ext cx="2743200" cy="365125"/>
          </a:xfrm>
        </p:spPr>
        <p:txBody>
          <a:bodyPr/>
          <a:lstStyle/>
          <a:p>
            <a:fld id="{86CB4B4D-7CA3-9044-876B-883B54F8677D}" type="slidenum">
              <a:rPr lang="en-CN" smtClean="0"/>
              <a:t>27</a:t>
            </a:fld>
            <a:endParaRPr lang="en-CN"/>
          </a:p>
        </p:txBody>
      </p:sp>
      <p:sp>
        <p:nvSpPr>
          <p:cNvPr id="9" name="Date Placeholder 8">
            <a:extLst>
              <a:ext uri="{FF2B5EF4-FFF2-40B4-BE49-F238E27FC236}">
                <a16:creationId xmlns:a16="http://schemas.microsoft.com/office/drawing/2014/main" id="{D59BE29A-66D2-3A46-B491-654418D67C7D}"/>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D6B75204-E7B0-4C4F-8CF5-0CA697B1056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48057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CB0D3DF-7514-490F-A7C5-C14B3A3AB29C}"/>
              </a:ext>
            </a:extLst>
          </p:cNvPr>
          <p:cNvSpPr>
            <a:spLocks noGrp="1"/>
          </p:cNvSpPr>
          <p:nvPr>
            <p:ph type="sldNum" sz="quarter" idx="2"/>
          </p:nvPr>
        </p:nvSpPr>
        <p:spPr/>
        <p:txBody>
          <a:bodyPr/>
          <a:lstStyle/>
          <a:p>
            <a:fld id="{86CB4B4D-7CA3-9044-876B-883B54F8677D}" type="slidenum">
              <a:rPr lang="en-US" altLang="zh-CN" smtClean="0"/>
              <a:t>28</a:t>
            </a:fld>
            <a:endParaRPr lang="zh-CN" altLang="en-US"/>
          </a:p>
        </p:txBody>
      </p:sp>
    </p:spTree>
    <p:extLst>
      <p:ext uri="{BB962C8B-B14F-4D97-AF65-F5344CB8AC3E}">
        <p14:creationId xmlns:p14="http://schemas.microsoft.com/office/powerpoint/2010/main" val="18283912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657" name="Shape 657"/>
          <p:cNvSpPr>
            <a:spLocks noGrp="1"/>
          </p:cNvSpPr>
          <p:nvPr>
            <p:ph type="body" sz="quarter" idx="1"/>
          </p:nvPr>
        </p:nvSpPr>
        <p:spPr>
          <a:xfrm>
            <a:off x="1621700" y="541259"/>
            <a:ext cx="8129723" cy="447041"/>
          </a:xfrm>
          <a:prstGeom prst="rect">
            <a:avLst/>
          </a:prstGeom>
        </p:spPr>
        <p:txBody>
          <a:bodyPr>
            <a:normAutofit/>
          </a:bodyPr>
          <a:lstStyle>
            <a:lvl1pPr>
              <a:defRPr sz="2400"/>
            </a:lvl1pPr>
          </a:lstStyle>
          <a:p>
            <a:r>
              <a:rPr lang="en-US" altLang="zh-CN" dirty="0"/>
              <a:t>	Dual-phase xenon Time Projection Chamber(TPC) </a:t>
            </a:r>
            <a:endParaRPr dirty="0"/>
          </a:p>
        </p:txBody>
      </p:sp>
      <p:sp>
        <p:nvSpPr>
          <p:cNvPr id="658" name="Shape 658"/>
          <p:cNvSpPr/>
          <p:nvPr/>
        </p:nvSpPr>
        <p:spPr>
          <a:xfrm>
            <a:off x="11432260" y="6252583"/>
            <a:ext cx="36869"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r">
              <a:defRPr sz="800">
                <a:solidFill>
                  <a:schemeClr val="accent1"/>
                </a:solidFill>
                <a:latin typeface="Microsoft YaHei"/>
                <a:ea typeface="Microsoft YaHei"/>
                <a:cs typeface="Microsoft YaHei"/>
                <a:sym typeface="Microsoft YaHei"/>
              </a:defRPr>
            </a:pPr>
            <a:r>
              <a:rPr dirty="0"/>
              <a:t>￼</a:t>
            </a:r>
          </a:p>
        </p:txBody>
      </p:sp>
      <p:grpSp>
        <p:nvGrpSpPr>
          <p:cNvPr id="24" name="组合 23">
            <a:extLst>
              <a:ext uri="{FF2B5EF4-FFF2-40B4-BE49-F238E27FC236}">
                <a16:creationId xmlns:a16="http://schemas.microsoft.com/office/drawing/2014/main" id="{571EED55-0C19-493C-A1FA-49FD4235DAFD}"/>
              </a:ext>
            </a:extLst>
          </p:cNvPr>
          <p:cNvGrpSpPr/>
          <p:nvPr/>
        </p:nvGrpSpPr>
        <p:grpSpPr>
          <a:xfrm>
            <a:off x="5707118" y="1471448"/>
            <a:ext cx="6232634" cy="4778217"/>
            <a:chOff x="5707118" y="1487214"/>
            <a:chExt cx="6195848" cy="4762452"/>
          </a:xfrm>
        </p:grpSpPr>
        <p:sp>
          <p:nvSpPr>
            <p:cNvPr id="19" name="矩形 18">
              <a:extLst>
                <a:ext uri="{FF2B5EF4-FFF2-40B4-BE49-F238E27FC236}">
                  <a16:creationId xmlns:a16="http://schemas.microsoft.com/office/drawing/2014/main" id="{89235E8B-D14E-4740-9471-8B8C1FCBFFC9}"/>
                </a:ext>
              </a:extLst>
            </p:cNvPr>
            <p:cNvSpPr/>
            <p:nvPr/>
          </p:nvSpPr>
          <p:spPr>
            <a:xfrm>
              <a:off x="5707118" y="1790800"/>
              <a:ext cx="6195848" cy="4458866"/>
            </a:xfrm>
            <a:prstGeom prst="rect">
              <a:avLst/>
            </a:prstGeom>
            <a:solidFill>
              <a:srgbClr val="3399FF">
                <a:alpha val="49804"/>
              </a:srgb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23" name="组合 22">
              <a:extLst>
                <a:ext uri="{FF2B5EF4-FFF2-40B4-BE49-F238E27FC236}">
                  <a16:creationId xmlns:a16="http://schemas.microsoft.com/office/drawing/2014/main" id="{17C011C6-04E7-441C-8855-716B23A55B50}"/>
                </a:ext>
              </a:extLst>
            </p:cNvPr>
            <p:cNvGrpSpPr/>
            <p:nvPr/>
          </p:nvGrpSpPr>
          <p:grpSpPr>
            <a:xfrm>
              <a:off x="5964621" y="1487214"/>
              <a:ext cx="5745050" cy="4580073"/>
              <a:chOff x="5964621" y="1487214"/>
              <a:chExt cx="5745050" cy="4580073"/>
            </a:xfrm>
          </p:grpSpPr>
          <p:sp>
            <p:nvSpPr>
              <p:cNvPr id="22" name="矩形 21">
                <a:extLst>
                  <a:ext uri="{FF2B5EF4-FFF2-40B4-BE49-F238E27FC236}">
                    <a16:creationId xmlns:a16="http://schemas.microsoft.com/office/drawing/2014/main" id="{E9EE7F4C-B00F-44EA-AA6D-E193E33D77AA}"/>
                  </a:ext>
                </a:extLst>
              </p:cNvPr>
              <p:cNvSpPr/>
              <p:nvPr/>
            </p:nvSpPr>
            <p:spPr>
              <a:xfrm>
                <a:off x="5964621" y="1487214"/>
                <a:ext cx="2398875" cy="767255"/>
              </a:xfrm>
              <a:prstGeom prst="rect">
                <a:avLst/>
              </a:prstGeom>
              <a:solidFill>
                <a:schemeClr val="accent1">
                  <a:lumMod val="60000"/>
                  <a:lumOff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内容占位符 2">
                <a:extLst>
                  <a:ext uri="{FF2B5EF4-FFF2-40B4-BE49-F238E27FC236}">
                    <a16:creationId xmlns:a16="http://schemas.microsoft.com/office/drawing/2014/main" id="{ECE64EEE-103F-4096-9684-94CE17CD8F7C}"/>
                  </a:ext>
                </a:extLst>
              </p:cNvPr>
              <p:cNvSpPr txBox="1">
                <a:spLocks/>
              </p:cNvSpPr>
              <p:nvPr/>
            </p:nvSpPr>
            <p:spPr>
              <a:xfrm>
                <a:off x="6095999" y="1817582"/>
                <a:ext cx="5613672" cy="424970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fontScale="77500" lnSpcReduction="20000"/>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altLang="zh-CN" sz="3400" dirty="0">
                    <a:solidFill>
                      <a:srgbClr val="002060"/>
                    </a:solidFill>
                    <a:latin typeface="Arial" panose="020B0604020202020204" pitchFamily="34" charset="0"/>
                    <a:cs typeface="Arial" panose="020B0604020202020204" pitchFamily="34" charset="0"/>
                  </a:rPr>
                  <a:t>Advantages :</a:t>
                </a:r>
              </a:p>
              <a:p>
                <a:pPr hangingPunct="1"/>
                <a:endParaRPr lang="en-US" altLang="zh-CN" sz="2600" dirty="0">
                  <a:solidFill>
                    <a:srgbClr val="002060"/>
                  </a:solidFill>
                  <a:latin typeface="Arial" panose="020B0604020202020204" pitchFamily="34" charset="0"/>
                  <a:cs typeface="Arial" panose="020B0604020202020204" pitchFamily="34" charset="0"/>
                </a:endParaRPr>
              </a:p>
              <a:p>
                <a:pPr hangingPunct="1"/>
                <a:endParaRPr lang="en-US" altLang="zh-CN" sz="2600" dirty="0">
                  <a:solidFill>
                    <a:srgbClr val="002060"/>
                  </a:solidFill>
                  <a:latin typeface="Arial" panose="020B0604020202020204" pitchFamily="34" charset="0"/>
                  <a:cs typeface="Arial" panose="020B0604020202020204" pitchFamily="34" charset="0"/>
                </a:endParaRPr>
              </a:p>
              <a:p>
                <a:pPr lvl="1" hangingPunct="1">
                  <a:buFont typeface="Wingdings" panose="05000000000000000000" pitchFamily="2" charset="2"/>
                  <a:buChar char="ü"/>
                </a:pPr>
                <a:r>
                  <a:rPr lang="en-US" altLang="zh-CN" sz="2600" dirty="0">
                    <a:latin typeface="Arial" panose="020B0604020202020204" pitchFamily="34" charset="0"/>
                    <a:cs typeface="Arial" panose="020B0604020202020204" pitchFamily="34" charset="0"/>
                  </a:rPr>
                  <a:t>Xenon has no long-lived radioactive isotopes (except </a:t>
                </a:r>
                <a:r>
                  <a:rPr lang="en-US" altLang="zh-CN" sz="2600" baseline="30000" dirty="0">
                    <a:latin typeface="Arial" panose="020B0604020202020204" pitchFamily="34" charset="0"/>
                    <a:cs typeface="Arial" panose="020B0604020202020204" pitchFamily="34" charset="0"/>
                  </a:rPr>
                  <a:t>136</a:t>
                </a:r>
                <a:r>
                  <a:rPr lang="en-US" altLang="zh-CN" sz="2600" dirty="0">
                    <a:latin typeface="Arial" panose="020B0604020202020204" pitchFamily="34" charset="0"/>
                    <a:cs typeface="Arial" panose="020B0604020202020204" pitchFamily="34" charset="0"/>
                  </a:rPr>
                  <a:t>Xe)</a:t>
                </a:r>
              </a:p>
              <a:p>
                <a:pPr lvl="1" hangingPunct="1">
                  <a:buFont typeface="Wingdings" panose="05000000000000000000" pitchFamily="2" charset="2"/>
                  <a:buChar char="ü"/>
                </a:pPr>
                <a:endParaRPr lang="en-US" altLang="zh-CN" sz="1400" dirty="0">
                  <a:latin typeface="Arial" panose="020B0604020202020204" pitchFamily="34" charset="0"/>
                  <a:cs typeface="Arial" panose="020B0604020202020204" pitchFamily="34" charset="0"/>
                </a:endParaRPr>
              </a:p>
              <a:p>
                <a:pPr lvl="1" hangingPunct="1">
                  <a:buFont typeface="Wingdings" panose="05000000000000000000" pitchFamily="2" charset="2"/>
                  <a:buChar char="ü"/>
                </a:pPr>
                <a:r>
                  <a:rPr lang="en-US" altLang="zh-CN" sz="2600" dirty="0">
                    <a:latin typeface="Arial" panose="020B0604020202020204" pitchFamily="34" charset="0"/>
                    <a:cs typeface="Arial" panose="020B0604020202020204" pitchFamily="34" charset="0"/>
                  </a:rPr>
                  <a:t>Large A: large cross section &amp; </a:t>
                </a:r>
                <a:r>
                  <a:rPr lang="en-US" altLang="zh-CN" sz="2600" dirty="0">
                    <a:solidFill>
                      <a:srgbClr val="FF0000"/>
                    </a:solidFill>
                    <a:latin typeface="Arial" panose="020B0604020202020204" pitchFamily="34" charset="0"/>
                    <a:cs typeface="Arial" panose="020B0604020202020204" pitchFamily="34" charset="0"/>
                  </a:rPr>
                  <a:t>self-shielding</a:t>
                </a:r>
              </a:p>
              <a:p>
                <a:pPr lvl="1" hangingPunct="1">
                  <a:buFont typeface="Wingdings" panose="05000000000000000000" pitchFamily="2" charset="2"/>
                  <a:buChar char="ü"/>
                </a:pPr>
                <a:endParaRPr lang="en-US" altLang="zh-CN" sz="1100" dirty="0">
                  <a:latin typeface="Arial" panose="020B0604020202020204" pitchFamily="34" charset="0"/>
                  <a:cs typeface="Arial" panose="020B0604020202020204" pitchFamily="34" charset="0"/>
                </a:endParaRPr>
              </a:p>
              <a:p>
                <a:pPr lvl="1" hangingPunct="1">
                  <a:buFont typeface="Wingdings" panose="05000000000000000000" pitchFamily="2" charset="2"/>
                  <a:buChar char="ü"/>
                </a:pPr>
                <a:r>
                  <a:rPr lang="en-US" altLang="zh-CN" sz="2600" dirty="0">
                    <a:latin typeface="Arial" panose="020B0604020202020204" pitchFamily="34" charset="0"/>
                    <a:cs typeface="Arial" panose="020B0604020202020204" pitchFamily="34" charset="0"/>
                  </a:rPr>
                  <a:t>Excellent discrimination between nuclear and electron recoils and </a:t>
                </a:r>
                <a:r>
                  <a:rPr lang="en-US" altLang="zh-CN" sz="2600" dirty="0">
                    <a:solidFill>
                      <a:srgbClr val="00B050"/>
                    </a:solidFill>
                    <a:latin typeface="Arial" panose="020B0604020202020204" pitchFamily="34" charset="0"/>
                    <a:cs typeface="Arial" panose="020B0604020202020204" pitchFamily="34" charset="0"/>
                  </a:rPr>
                  <a:t>3D </a:t>
                </a:r>
                <a:r>
                  <a:rPr lang="en-US" altLang="zh-CN" sz="2600" dirty="0" err="1">
                    <a:solidFill>
                      <a:srgbClr val="00B050"/>
                    </a:solidFill>
                    <a:latin typeface="Arial" panose="020B0604020202020204" pitchFamily="34" charset="0"/>
                    <a:cs typeface="Arial" panose="020B0604020202020204" pitchFamily="34" charset="0"/>
                  </a:rPr>
                  <a:t>fiducialization</a:t>
                </a:r>
                <a:endParaRPr lang="en-US" altLang="zh-CN" sz="2600" dirty="0">
                  <a:solidFill>
                    <a:srgbClr val="00B050"/>
                  </a:solidFill>
                  <a:latin typeface="Arial" panose="020B0604020202020204" pitchFamily="34" charset="0"/>
                  <a:cs typeface="Arial" panose="020B0604020202020204" pitchFamily="34" charset="0"/>
                </a:endParaRPr>
              </a:p>
              <a:p>
                <a:pPr lvl="1" hangingPunct="1">
                  <a:buFont typeface="Wingdings" panose="05000000000000000000" pitchFamily="2" charset="2"/>
                  <a:buChar char="ü"/>
                </a:pPr>
                <a:endParaRPr lang="en-US" altLang="zh-CN" sz="1300" dirty="0">
                  <a:latin typeface="Arial" panose="020B0604020202020204" pitchFamily="34" charset="0"/>
                  <a:cs typeface="Arial" panose="020B0604020202020204" pitchFamily="34" charset="0"/>
                </a:endParaRPr>
              </a:p>
              <a:p>
                <a:pPr lvl="1" hangingPunct="1">
                  <a:buFont typeface="Wingdings" panose="05000000000000000000" pitchFamily="2" charset="2"/>
                  <a:buChar char="ü"/>
                </a:pPr>
                <a:r>
                  <a:rPr lang="en-US" altLang="zh-CN" sz="2600" dirty="0">
                    <a:latin typeface="Arial" panose="020B0604020202020204" pitchFamily="34" charset="0"/>
                    <a:cs typeface="Arial" panose="020B0604020202020204" pitchFamily="34" charset="0"/>
                  </a:rPr>
                  <a:t>Scalability </a:t>
                </a:r>
              </a:p>
              <a:p>
                <a:pPr lvl="1" hangingPunct="1">
                  <a:buFont typeface="Wingdings" panose="05000000000000000000" pitchFamily="2" charset="2"/>
                  <a:buChar char="ü"/>
                </a:pPr>
                <a:endParaRPr lang="en-US" altLang="zh-CN" sz="1400" dirty="0">
                  <a:latin typeface="Arial" panose="020B0604020202020204" pitchFamily="34" charset="0"/>
                  <a:cs typeface="Arial" panose="020B0604020202020204" pitchFamily="34" charset="0"/>
                </a:endParaRPr>
              </a:p>
              <a:p>
                <a:pPr lvl="1" hangingPunct="1">
                  <a:buFont typeface="Wingdings" panose="05000000000000000000" pitchFamily="2" charset="2"/>
                  <a:buChar char="ü"/>
                </a:pPr>
                <a:r>
                  <a:rPr lang="en-US" altLang="zh-CN" sz="2600" dirty="0">
                    <a:latin typeface="Arial" panose="020B0604020202020204" pitchFamily="34" charset="0"/>
                    <a:cs typeface="Arial" panose="020B0604020202020204" pitchFamily="34" charset="0"/>
                  </a:rPr>
                  <a:t> 9% </a:t>
                </a:r>
                <a:r>
                  <a:rPr lang="en-US" altLang="zh-CN" sz="2600" baseline="30000" dirty="0">
                    <a:latin typeface="Arial" panose="020B0604020202020204" pitchFamily="34" charset="0"/>
                    <a:cs typeface="Arial" panose="020B0604020202020204" pitchFamily="34" charset="0"/>
                  </a:rPr>
                  <a:t>136</a:t>
                </a:r>
                <a:r>
                  <a:rPr lang="en-US" altLang="zh-CN" sz="2600" dirty="0">
                    <a:latin typeface="Arial" panose="020B0604020202020204" pitchFamily="34" charset="0"/>
                    <a:cs typeface="Arial" panose="020B0604020202020204" pitchFamily="34" charset="0"/>
                  </a:rPr>
                  <a:t>Xe for </a:t>
                </a:r>
                <a:r>
                  <a:rPr lang="en-US" altLang="zh-CN" sz="2600" dirty="0">
                    <a:latin typeface="Arial" panose="020B0604020202020204" pitchFamily="34" charset="0"/>
                    <a:ea typeface="黑体" panose="02010609060101010101" pitchFamily="49" charset="-122"/>
                    <a:cs typeface="Arial" panose="020B0604020202020204" pitchFamily="34" charset="0"/>
                  </a:rPr>
                  <a:t>0</a:t>
                </a:r>
                <a:r>
                  <a:rPr lang="en-US" altLang="zh-CN" sz="2600" dirty="0">
                    <a:latin typeface="Symbol" panose="05050102010706020507" pitchFamily="18" charset="2"/>
                    <a:ea typeface="黑体" panose="02010609060101010101" pitchFamily="49" charset="-122"/>
                    <a:cs typeface="Arial" panose="020B0604020202020204" pitchFamily="34" charset="0"/>
                  </a:rPr>
                  <a:t>n</a:t>
                </a:r>
                <a:r>
                  <a:rPr lang="en-US" altLang="zh-CN" sz="2600" dirty="0">
                    <a:latin typeface="Arial" panose="020B0604020202020204" pitchFamily="34" charset="0"/>
                    <a:ea typeface="黑体" panose="02010609060101010101" pitchFamily="49" charset="-122"/>
                    <a:cs typeface="Arial" panose="020B0604020202020204" pitchFamily="34" charset="0"/>
                  </a:rPr>
                  <a:t>2</a:t>
                </a:r>
                <a:r>
                  <a:rPr lang="en-US" altLang="zh-CN" sz="2600" dirty="0">
                    <a:latin typeface="Symbol" panose="05050102010706020507" pitchFamily="18" charset="2"/>
                    <a:ea typeface="黑体" panose="02010609060101010101" pitchFamily="49" charset="-122"/>
                    <a:cs typeface="Arial" panose="020B0604020202020204" pitchFamily="34" charset="0"/>
                  </a:rPr>
                  <a:t>b</a:t>
                </a:r>
                <a:r>
                  <a:rPr lang="en-US" altLang="zh-CN" sz="2600" dirty="0">
                    <a:latin typeface="Arial" panose="020B0604020202020204" pitchFamily="34" charset="0"/>
                    <a:cs typeface="Arial" panose="020B0604020202020204" pitchFamily="34" charset="0"/>
                  </a:rPr>
                  <a:t> </a:t>
                </a:r>
              </a:p>
              <a:p>
                <a:pPr hangingPunct="1"/>
                <a:endParaRPr lang="en-US" altLang="zh-CN" dirty="0"/>
              </a:p>
              <a:p>
                <a:pPr hangingPunct="1"/>
                <a:endParaRPr lang="zh-CN" altLang="en-US" dirty="0"/>
              </a:p>
            </p:txBody>
          </p:sp>
        </p:grpSp>
      </p:grpSp>
      <p:grpSp>
        <p:nvGrpSpPr>
          <p:cNvPr id="2" name="组合 1">
            <a:extLst>
              <a:ext uri="{FF2B5EF4-FFF2-40B4-BE49-F238E27FC236}">
                <a16:creationId xmlns:a16="http://schemas.microsoft.com/office/drawing/2014/main" id="{2BABEFE9-ABE9-4FE2-9D22-8272CDBD88D1}"/>
              </a:ext>
            </a:extLst>
          </p:cNvPr>
          <p:cNvGrpSpPr/>
          <p:nvPr/>
        </p:nvGrpSpPr>
        <p:grpSpPr>
          <a:xfrm>
            <a:off x="678654" y="1273629"/>
            <a:ext cx="4768558" cy="3930420"/>
            <a:chOff x="803699" y="1349754"/>
            <a:chExt cx="4898949" cy="3960000"/>
          </a:xfrm>
        </p:grpSpPr>
        <p:pic>
          <p:nvPicPr>
            <p:cNvPr id="15" name="图片 14">
              <a:extLst>
                <a:ext uri="{FF2B5EF4-FFF2-40B4-BE49-F238E27FC236}">
                  <a16:creationId xmlns:a16="http://schemas.microsoft.com/office/drawing/2014/main" id="{E09C418C-67F2-46AD-A11E-458E036E4E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4" b="98798" l="23821" r="96934">
                          <a14:foregroundMark x1="56840" y1="6731" x2="42689" y2="8413"/>
                          <a14:foregroundMark x1="42689" y1="8413" x2="35377" y2="21394"/>
                          <a14:foregroundMark x1="35377" y1="21394" x2="33477" y2="62650"/>
                          <a14:foregroundMark x1="33310" y1="72873" x2="47170" y2="86058"/>
                          <a14:foregroundMark x1="47170" y1="86058" x2="60613" y2="87500"/>
                          <a14:foregroundMark x1="60613" y1="87500" x2="64387" y2="87260"/>
                          <a14:foregroundMark x1="35142" y1="7452" x2="66274" y2="4327"/>
                          <a14:foregroundMark x1="75702" y1="5288" x2="78066" y2="5529"/>
                          <a14:foregroundMark x1="66274" y1="4327" x2="75702" y2="5288"/>
                          <a14:foregroundMark x1="78066" y1="5529" x2="78774" y2="6250"/>
                          <a14:foregroundMark x1="70283" y1="4327" x2="54245" y2="2644"/>
                          <a14:foregroundMark x1="54245" y1="2644" x2="44811" y2="5288"/>
                          <a14:foregroundMark x1="42217" y1="6250" x2="30660" y2="13702"/>
                          <a14:foregroundMark x1="25237" y1="57727" x2="25195" y2="58067"/>
                          <a14:foregroundMark x1="25584" y1="54910" x2="25392" y2="56469"/>
                          <a14:foregroundMark x1="26625" y1="46463" x2="26014" y2="51421"/>
                          <a14:foregroundMark x1="30660" y1="13702" x2="29523" y2="22935"/>
                          <a14:foregroundMark x1="24985" y1="80798" x2="25000" y2="81010"/>
                          <a14:foregroundMark x1="30788" y1="93990" x2="30896" y2="94231"/>
                          <a14:foregroundMark x1="30681" y1="93750" x2="30788" y2="93990"/>
                          <a14:foregroundMark x1="29931" y1="92067" x2="30681" y2="93750"/>
                          <a14:foregroundMark x1="25000" y1="81010" x2="29931" y2="92067"/>
                          <a14:foregroundMark x1="60498" y1="97115" x2="62972" y2="97356"/>
                          <a14:foregroundMark x1="58035" y1="96875" x2="60498" y2="97115"/>
                          <a14:foregroundMark x1="55571" y1="96635" x2="58035" y2="96875"/>
                          <a14:foregroundMark x1="50634" y1="96154" x2="55571" y2="96635"/>
                          <a14:foregroundMark x1="48160" y1="95913" x2="50634" y2="96154"/>
                          <a14:foregroundMark x1="45697" y1="95673" x2="48160" y2="95913"/>
                          <a14:foregroundMark x1="43234" y1="95433" x2="45697" y2="95673"/>
                          <a14:foregroundMark x1="35833" y1="94712" x2="43234" y2="95433"/>
                          <a14:foregroundMark x1="33359" y1="94471" x2="35833" y2="94712"/>
                          <a14:foregroundMark x1="30896" y1="94231" x2="33359" y2="94471"/>
                          <a14:foregroundMark x1="77140" y1="94712" x2="79717" y2="94231"/>
                          <a14:foregroundMark x1="75854" y1="94952" x2="77140" y2="94712"/>
                          <a14:foregroundMark x1="73228" y1="95442" x2="75854" y2="94952"/>
                          <a14:foregroundMark x1="62972" y1="97356" x2="63673" y2="97225"/>
                          <a14:foregroundMark x1="81782" y1="92067" x2="88208" y2="85337"/>
                          <a14:foregroundMark x1="81094" y1="92788" x2="81782" y2="92067"/>
                          <a14:foregroundMark x1="80176" y1="93750" x2="81094" y2="92788"/>
                          <a14:foregroundMark x1="79947" y1="93990" x2="80176" y2="93750"/>
                          <a14:foregroundMark x1="79717" y1="94231" x2="79947" y2="93990"/>
                          <a14:foregroundMark x1="91260" y1="23840" x2="91274" y2="23558"/>
                          <a14:foregroundMark x1="88208" y1="85337" x2="91112" y2="26829"/>
                          <a14:foregroundMark x1="91274" y1="23558" x2="87972" y2="11779"/>
                          <a14:foregroundMark x1="87972" y1="11779" x2="79245" y2="5529"/>
                          <a14:foregroundMark x1="25113" y1="80783" x2="25000" y2="85337"/>
                          <a14:foregroundMark x1="25766" y1="54344" x2="25717" y2="56315"/>
                          <a14:foregroundMark x1="25906" y1="48669" x2="25823" y2="52015"/>
                          <a14:foregroundMark x1="26235" y1="35334" x2="26223" y2="35819"/>
                          <a14:foregroundMark x1="26651" y1="18510" x2="26539" y2="23062"/>
                          <a14:foregroundMark x1="24692" y1="57985" x2="25000" y2="58173"/>
                          <a14:foregroundMark x1="26645" y1="44012" x2="26651" y2="44231"/>
                          <a14:foregroundMark x1="26415" y1="35577" x2="26422" y2="35825"/>
                          <a14:foregroundMark x1="92689" y1="81971" x2="93160" y2="84856"/>
                          <a14:foregroundMark x1="93160" y1="58654" x2="96934" y2="59135"/>
                          <a14:foregroundMark x1="88442" y1="92788" x2="89151" y2="93029"/>
                          <a14:foregroundMark x1="87736" y1="92548" x2="88442" y2="92788"/>
                          <a14:foregroundMark x1="84131" y1="94712" x2="84198" y2="95192"/>
                          <a14:foregroundMark x1="83996" y1="93750" x2="84131" y2="94712"/>
                          <a14:foregroundMark x1="83962" y1="93510" x2="83996" y2="93750"/>
                          <a14:foregroundMark x1="66381" y1="97115" x2="66274" y2="98317"/>
                          <a14:foregroundMark x1="66509" y1="95673" x2="66381" y2="97115"/>
                          <a14:foregroundMark x1="69387" y1="95673" x2="69811" y2="97837"/>
                          <a14:foregroundMark x1="69340" y1="95433" x2="69387" y2="95673"/>
                          <a14:foregroundMark x1="48821" y1="97837" x2="48821" y2="97837"/>
                          <a14:foregroundMark x1="52358" y1="98798" x2="52358" y2="98798"/>
                          <a14:foregroundMark x1="55660" y1="98077" x2="55660" y2="98077"/>
                          <a14:foregroundMark x1="45283" y1="97356" x2="45283" y2="97356"/>
                          <a14:foregroundMark x1="76887" y1="96635" x2="76887" y2="96635"/>
                          <a14:foregroundMark x1="72877" y1="97115" x2="72877" y2="97115"/>
                          <a14:foregroundMark x1="80896" y1="96394" x2="80896" y2="96394"/>
                          <a14:foregroundMark x1="73113" y1="97837" x2="73113" y2="97837"/>
                          <a14:foregroundMark x1="37736" y1="96394" x2="37736" y2="96394"/>
                          <a14:foregroundMark x1="41274" y1="97115" x2="41274" y2="97115"/>
                          <a14:backgroundMark x1="25472" y1="61538" x2="25236" y2="75962"/>
                          <a14:backgroundMark x1="25236" y1="59135" x2="25236" y2="65385"/>
                          <a14:backgroundMark x1="24528" y1="74519" x2="25236" y2="80769"/>
                          <a14:backgroundMark x1="23821" y1="57212" x2="24292" y2="58173"/>
                          <a14:backgroundMark x1="25708" y1="56490" x2="25943" y2="50481"/>
                          <a14:backgroundMark x1="25000" y1="56731" x2="25236" y2="53846"/>
                          <a14:backgroundMark x1="25472" y1="50000" x2="26218" y2="44243"/>
                          <a14:backgroundMark x1="26502" y1="35575" x2="26415" y2="35337"/>
                          <a14:backgroundMark x1="25708" y1="41106" x2="25708" y2="37260"/>
                          <a14:backgroundMark x1="25943" y1="38221" x2="25708" y2="31010"/>
                          <a14:backgroundMark x1="25708" y1="43029" x2="26179" y2="35817"/>
                          <a14:backgroundMark x1="24528" y1="59135" x2="25708" y2="59135"/>
                          <a14:backgroundMark x1="26179" y1="23077" x2="26415" y2="28846"/>
                          <a14:backgroundMark x1="25943" y1="28846" x2="26179" y2="35337"/>
                          <a14:backgroundMark x1="26179" y1="35817" x2="25943" y2="43990"/>
                          <a14:backgroundMark x1="38915" y1="5288" x2="38915" y2="5288"/>
                          <a14:backgroundMark x1="79009" y1="5529" x2="79009" y2="5529"/>
                          <a14:backgroundMark x1="79245" y1="5288" x2="79245" y2="5288"/>
                          <a14:backgroundMark x1="91509" y1="23798" x2="91981" y2="26683"/>
                          <a14:backgroundMark x1="67925" y1="94952" x2="67856" y2="95731"/>
                          <a14:backgroundMark x1="57311" y1="96154" x2="57311" y2="96154"/>
                          <a14:backgroundMark x1="57311" y1="97356" x2="57311" y2="97356"/>
                          <a14:backgroundMark x1="57311" y1="96875" x2="57311" y2="96875"/>
                          <a14:backgroundMark x1="60849" y1="95433" x2="60849" y2="95433"/>
                          <a14:backgroundMark x1="61085" y1="97115" x2="61085" y2="97115"/>
                          <a14:backgroundMark x1="64387" y1="95673" x2="64387" y2="95673"/>
                          <a14:backgroundMark x1="71462" y1="94952" x2="71462" y2="94952"/>
                          <a14:backgroundMark x1="75236" y1="94952" x2="75236" y2="94952"/>
                          <a14:backgroundMark x1="75236" y1="93990" x2="75236" y2="93990"/>
                          <a14:backgroundMark x1="78774" y1="93750" x2="78774" y2="93750"/>
                          <a14:backgroundMark x1="79009" y1="94712" x2="79009" y2="94712"/>
                          <a14:backgroundMark x1="82783" y1="92788" x2="82783" y2="92788"/>
                          <a14:backgroundMark x1="86557" y1="92067" x2="86557" y2="92067"/>
                          <a14:backgroundMark x1="50236" y1="95913" x2="50236" y2="95913"/>
                          <a14:backgroundMark x1="50236" y1="97115" x2="50236" y2="97115"/>
                          <a14:backgroundMark x1="53774" y1="95192" x2="53774" y2="95192"/>
                          <a14:backgroundMark x1="53774" y1="96875" x2="53774" y2="96875"/>
                          <a14:backgroundMark x1="46934" y1="94712" x2="46934" y2="94712"/>
                          <a14:backgroundMark x1="46698" y1="95913" x2="46698" y2="95913"/>
                          <a14:backgroundMark x1="31840" y1="93750" x2="31840" y2="93750"/>
                          <a14:backgroundMark x1="31368" y1="94231" x2="31368" y2="94231"/>
                          <a14:backgroundMark x1="30896" y1="94471" x2="30896" y2="94471"/>
                          <a14:backgroundMark x1="32075" y1="94712" x2="32075" y2="94712"/>
                          <a14:backgroundMark x1="31604" y1="92067" x2="31604" y2="92067"/>
                          <a14:backgroundMark x1="35849" y1="93990" x2="35849" y2="93990"/>
                          <a14:backgroundMark x1="35613" y1="94712" x2="35613" y2="94712"/>
                          <a14:backgroundMark x1="39387" y1="94712" x2="39387" y2="94712"/>
                          <a14:backgroundMark x1="39387" y1="95673" x2="39387" y2="95673"/>
                          <a14:backgroundMark x1="42925" y1="94712" x2="42925" y2="94712"/>
                          <a14:backgroundMark x1="42925" y1="95433" x2="42925" y2="95433"/>
                          <a14:backgroundMark x1="46934" y1="95433" x2="46934" y2="95433"/>
                          <a14:backgroundMark x1="50236" y1="96635" x2="50236" y2="96635"/>
                        </a14:backgroundRemoval>
                      </a14:imgEffect>
                    </a14:imgLayer>
                  </a14:imgProps>
                </a:ext>
              </a:extLst>
            </a:blip>
            <a:srcRect l="23233"/>
            <a:stretch/>
          </p:blipFill>
          <p:spPr>
            <a:xfrm>
              <a:off x="803699" y="1349754"/>
              <a:ext cx="3098458" cy="3960000"/>
            </a:xfrm>
            <a:prstGeom prst="rect">
              <a:avLst/>
            </a:prstGeom>
          </p:spPr>
        </p:pic>
        <p:pic>
          <p:nvPicPr>
            <p:cNvPr id="16" name="图片 15">
              <a:extLst>
                <a:ext uri="{FF2B5EF4-FFF2-40B4-BE49-F238E27FC236}">
                  <a16:creationId xmlns:a16="http://schemas.microsoft.com/office/drawing/2014/main" id="{E34C2FA5-E8B2-42C1-A690-FD33E12CC65D}"/>
                </a:ext>
              </a:extLst>
            </p:cNvPr>
            <p:cNvPicPr>
              <a:picLocks noChangeAspect="1"/>
            </p:cNvPicPr>
            <p:nvPr/>
          </p:nvPicPr>
          <p:blipFill rotWithShape="1">
            <a:blip r:embed="rId5"/>
            <a:srcRect r="51451" b="18661"/>
            <a:stretch/>
          </p:blipFill>
          <p:spPr>
            <a:xfrm>
              <a:off x="3836479" y="1817582"/>
              <a:ext cx="1866169" cy="1506780"/>
            </a:xfrm>
            <a:prstGeom prst="rect">
              <a:avLst/>
            </a:prstGeom>
          </p:spPr>
        </p:pic>
        <p:pic>
          <p:nvPicPr>
            <p:cNvPr id="17" name="图片 16">
              <a:extLst>
                <a:ext uri="{FF2B5EF4-FFF2-40B4-BE49-F238E27FC236}">
                  <a16:creationId xmlns:a16="http://schemas.microsoft.com/office/drawing/2014/main" id="{BDE1E625-BDF0-455B-B597-DB7D9CD7EC9F}"/>
                </a:ext>
              </a:extLst>
            </p:cNvPr>
            <p:cNvPicPr>
              <a:picLocks noChangeAspect="1"/>
            </p:cNvPicPr>
            <p:nvPr/>
          </p:nvPicPr>
          <p:blipFill rotWithShape="1">
            <a:blip r:embed="rId5"/>
            <a:srcRect l="52832" b="19543"/>
            <a:stretch/>
          </p:blipFill>
          <p:spPr>
            <a:xfrm>
              <a:off x="3836478" y="3324362"/>
              <a:ext cx="1839817" cy="1512427"/>
            </a:xfrm>
            <a:prstGeom prst="rect">
              <a:avLst/>
            </a:prstGeom>
          </p:spPr>
        </p:pic>
      </p:grpSp>
      <p:grpSp>
        <p:nvGrpSpPr>
          <p:cNvPr id="646" name="组合 645">
            <a:extLst>
              <a:ext uri="{FF2B5EF4-FFF2-40B4-BE49-F238E27FC236}">
                <a16:creationId xmlns:a16="http://schemas.microsoft.com/office/drawing/2014/main" id="{F93E2248-8436-4C8A-ADFD-B09456125E5B}"/>
              </a:ext>
            </a:extLst>
          </p:cNvPr>
          <p:cNvGrpSpPr/>
          <p:nvPr/>
        </p:nvGrpSpPr>
        <p:grpSpPr>
          <a:xfrm>
            <a:off x="809898" y="5489378"/>
            <a:ext cx="4478147" cy="1124066"/>
            <a:chOff x="809898" y="5489378"/>
            <a:chExt cx="4478147" cy="1124066"/>
          </a:xfrm>
        </p:grpSpPr>
        <p:sp>
          <p:nvSpPr>
            <p:cNvPr id="27" name="文本框 26">
              <a:extLst>
                <a:ext uri="{FF2B5EF4-FFF2-40B4-BE49-F238E27FC236}">
                  <a16:creationId xmlns:a16="http://schemas.microsoft.com/office/drawing/2014/main" id="{BDE09964-A090-4F80-848B-C5AD29A06C33}"/>
                </a:ext>
              </a:extLst>
            </p:cNvPr>
            <p:cNvSpPr txBox="1"/>
            <p:nvPr/>
          </p:nvSpPr>
          <p:spPr>
            <a:xfrm>
              <a:off x="809898" y="5489378"/>
              <a:ext cx="44781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000000"/>
                  </a:solidFill>
                  <a:effectLst/>
                  <a:uFillTx/>
                  <a:latin typeface="Arial"/>
                  <a:ea typeface="Arial"/>
                  <a:cs typeface="Arial"/>
                  <a:sym typeface="Arial"/>
                </a:rPr>
                <a:t>ZEPLIN</a:t>
              </a:r>
              <a:r>
                <a:rPr kumimoji="0" lang="zh-CN" altLang="en-US" sz="1800" b="1"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1" i="0" u="none" strike="noStrike" cap="none" spc="0" normalizeH="0" baseline="0" dirty="0">
                  <a:ln>
                    <a:noFill/>
                  </a:ln>
                  <a:solidFill>
                    <a:srgbClr val="000000"/>
                  </a:solidFill>
                  <a:effectLst/>
                  <a:uFillTx/>
                  <a:latin typeface="Arial"/>
                  <a:ea typeface="Arial"/>
                  <a:cs typeface="Arial"/>
                  <a:sym typeface="Arial"/>
                </a:rPr>
                <a:t>XENON</a:t>
              </a:r>
              <a:r>
                <a:rPr kumimoji="0" lang="zh-CN" altLang="en-US" sz="1800" b="1"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1" i="0" u="none" strike="noStrike" cap="none" spc="0" normalizeH="0" baseline="0" dirty="0">
                  <a:ln>
                    <a:noFill/>
                  </a:ln>
                  <a:solidFill>
                    <a:srgbClr val="000000"/>
                  </a:solidFill>
                  <a:effectLst/>
                  <a:uFillTx/>
                  <a:latin typeface="Arial"/>
                  <a:ea typeface="Arial"/>
                  <a:cs typeface="Arial"/>
                  <a:sym typeface="Arial"/>
                </a:rPr>
                <a:t>LUX</a:t>
              </a:r>
              <a:r>
                <a:rPr kumimoji="0" lang="zh-CN" altLang="en-US" sz="1800" b="1"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1" i="0" u="none" strike="noStrike" cap="none" spc="0" normalizeH="0" baseline="0" dirty="0">
                  <a:ln>
                    <a:noFill/>
                  </a:ln>
                  <a:solidFill>
                    <a:srgbClr val="000000"/>
                  </a:solidFill>
                  <a:effectLst/>
                  <a:uFillTx/>
                  <a:latin typeface="Arial"/>
                  <a:ea typeface="Arial"/>
                  <a:cs typeface="Arial"/>
                  <a:sym typeface="Arial"/>
                </a:rPr>
                <a:t>LZ</a:t>
              </a:r>
              <a:r>
                <a:rPr kumimoji="0" lang="zh-CN" altLang="en-US" sz="1800" b="1" i="0" u="none" strike="noStrike" cap="none" spc="0" normalizeH="0" baseline="0" dirty="0">
                  <a:ln>
                    <a:noFill/>
                  </a:ln>
                  <a:solidFill>
                    <a:srgbClr val="000000"/>
                  </a:solidFill>
                  <a:effectLst/>
                  <a:uFillTx/>
                  <a:latin typeface="Arial"/>
                  <a:ea typeface="Arial"/>
                  <a:cs typeface="Arial"/>
                  <a:sym typeface="Arial"/>
                </a:rPr>
                <a:t>，</a:t>
              </a:r>
              <a:r>
                <a:rPr kumimoji="0" lang="en-US" altLang="zh-CN" sz="1800" b="1" i="0" u="none" strike="noStrike" cap="none" spc="0" normalizeH="0" baseline="0" dirty="0" err="1">
                  <a:ln>
                    <a:noFill/>
                  </a:ln>
                  <a:solidFill>
                    <a:srgbClr val="000000"/>
                  </a:solidFill>
                  <a:effectLst/>
                  <a:uFillTx/>
                  <a:latin typeface="Arial"/>
                  <a:ea typeface="Arial"/>
                  <a:cs typeface="Arial"/>
                  <a:sym typeface="Arial"/>
                </a:rPr>
                <a:t>PandaX</a:t>
              </a:r>
              <a:r>
                <a:rPr lang="en-US" altLang="zh-CN" b="1" dirty="0"/>
                <a:t>…</a:t>
              </a:r>
              <a:endParaRPr kumimoji="0" lang="zh-CN" altLang="en-US" sz="1800" b="1" i="0" u="none" strike="noStrike" cap="none" spc="0" normalizeH="0" baseline="0" dirty="0">
                <a:ln>
                  <a:noFill/>
                </a:ln>
                <a:solidFill>
                  <a:srgbClr val="000000"/>
                </a:solidFill>
                <a:effectLst/>
                <a:uFillTx/>
                <a:latin typeface="Arial"/>
                <a:ea typeface="Arial"/>
                <a:cs typeface="Arial"/>
                <a:sym typeface="Arial"/>
              </a:endParaRPr>
            </a:p>
          </p:txBody>
        </p:sp>
        <p:pic>
          <p:nvPicPr>
            <p:cNvPr id="29" name="图片 28">
              <a:extLst>
                <a:ext uri="{FF2B5EF4-FFF2-40B4-BE49-F238E27FC236}">
                  <a16:creationId xmlns:a16="http://schemas.microsoft.com/office/drawing/2014/main" id="{C2CC900A-2DF4-4C30-AFDF-498D101FB9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50" y="5969150"/>
              <a:ext cx="782150" cy="590822"/>
            </a:xfrm>
            <a:prstGeom prst="rect">
              <a:avLst/>
            </a:prstGeom>
          </p:spPr>
        </p:pic>
        <p:pic>
          <p:nvPicPr>
            <p:cNvPr id="31" name="图片 30">
              <a:extLst>
                <a:ext uri="{FF2B5EF4-FFF2-40B4-BE49-F238E27FC236}">
                  <a16:creationId xmlns:a16="http://schemas.microsoft.com/office/drawing/2014/main" id="{3CEA4520-81E8-48AE-A21B-0AA867E2EF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3763" y="6002616"/>
              <a:ext cx="535043" cy="551591"/>
            </a:xfrm>
            <a:prstGeom prst="rect">
              <a:avLst/>
            </a:prstGeom>
          </p:spPr>
        </p:pic>
        <p:pic>
          <p:nvPicPr>
            <p:cNvPr id="641" name="图片 640">
              <a:extLst>
                <a:ext uri="{FF2B5EF4-FFF2-40B4-BE49-F238E27FC236}">
                  <a16:creationId xmlns:a16="http://schemas.microsoft.com/office/drawing/2014/main" id="{F2E7E0A3-A94A-49B1-B412-64A3039838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660" y="5939574"/>
              <a:ext cx="896235" cy="620179"/>
            </a:xfrm>
            <a:prstGeom prst="rect">
              <a:avLst/>
            </a:prstGeom>
          </p:spPr>
        </p:pic>
        <p:pic>
          <p:nvPicPr>
            <p:cNvPr id="643" name="图片 642">
              <a:extLst>
                <a:ext uri="{FF2B5EF4-FFF2-40B4-BE49-F238E27FC236}">
                  <a16:creationId xmlns:a16="http://schemas.microsoft.com/office/drawing/2014/main" id="{074F0534-CD6A-4C28-9554-A7D50CFD10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0402" y="5993931"/>
              <a:ext cx="336247" cy="541259"/>
            </a:xfrm>
            <a:prstGeom prst="rect">
              <a:avLst/>
            </a:prstGeom>
          </p:spPr>
        </p:pic>
        <p:pic>
          <p:nvPicPr>
            <p:cNvPr id="645" name="图片 644">
              <a:extLst>
                <a:ext uri="{FF2B5EF4-FFF2-40B4-BE49-F238E27FC236}">
                  <a16:creationId xmlns:a16="http://schemas.microsoft.com/office/drawing/2014/main" id="{A16CD558-3587-4F13-8F6E-0E084D6D6C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2356" y="5885885"/>
              <a:ext cx="727559" cy="727559"/>
            </a:xfrm>
            <a:prstGeom prst="rect">
              <a:avLst/>
            </a:prstGeom>
          </p:spPr>
        </p:pic>
      </p:grpSp>
    </p:spTree>
    <p:extLst>
      <p:ext uri="{BB962C8B-B14F-4D97-AF65-F5344CB8AC3E}">
        <p14:creationId xmlns:p14="http://schemas.microsoft.com/office/powerpoint/2010/main" val="418762583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p:cNvSpPr>
          <p:nvPr>
            <p:ph type="sldNum" sz="quarter" idx="2"/>
          </p:nvPr>
        </p:nvSpPr>
        <p:spPr/>
        <p:txBody>
          <a:bodyPr/>
          <a:lstStyle/>
          <a:p>
            <a:fld id="{86CB4B4D-7CA3-9044-876B-883B54F8677D}" type="slidenum">
              <a:rPr lang="en-US" altLang="zh-CN"/>
              <a:pPr/>
              <a:t>4</a:t>
            </a:fld>
            <a:endParaRPr lang="zh-CN" altLang="en-US"/>
          </a:p>
        </p:txBody>
      </p:sp>
      <p:sp>
        <p:nvSpPr>
          <p:cNvPr id="665" name="Shape 665"/>
          <p:cNvSpPr>
            <a:spLocks noGrp="1"/>
          </p:cNvSpPr>
          <p:nvPr>
            <p:ph type="body" sz="quarter" idx="1"/>
          </p:nvPr>
        </p:nvSpPr>
        <p:spPr>
          <a:xfrm>
            <a:off x="1621700" y="228600"/>
            <a:ext cx="4622345" cy="759701"/>
          </a:xfrm>
        </p:spPr>
        <p:txBody>
          <a:bodyPr>
            <a:normAutofit/>
          </a:bodyPr>
          <a:lstStyle>
            <a:lvl1pPr>
              <a:defRPr sz="2400"/>
            </a:lvl1pPr>
          </a:lstStyle>
          <a:p>
            <a:r>
              <a:rPr lang="en-US" altLang="zh-CN" dirty="0"/>
              <a:t>	</a:t>
            </a:r>
            <a:r>
              <a:rPr lang="en-US" dirty="0" err="1"/>
              <a:t>PandaX</a:t>
            </a:r>
            <a:r>
              <a:rPr lang="en-US" dirty="0"/>
              <a:t>-II detector </a:t>
            </a:r>
          </a:p>
        </p:txBody>
      </p:sp>
      <p:grpSp>
        <p:nvGrpSpPr>
          <p:cNvPr id="18" name="组合 17">
            <a:extLst>
              <a:ext uri="{FF2B5EF4-FFF2-40B4-BE49-F238E27FC236}">
                <a16:creationId xmlns:a16="http://schemas.microsoft.com/office/drawing/2014/main" id="{16A8FF28-9F68-458A-80AA-46798FD4E0CC}"/>
              </a:ext>
            </a:extLst>
          </p:cNvPr>
          <p:cNvGrpSpPr/>
          <p:nvPr/>
        </p:nvGrpSpPr>
        <p:grpSpPr>
          <a:xfrm>
            <a:off x="0" y="1455034"/>
            <a:ext cx="12564714" cy="5402966"/>
            <a:chOff x="1692274" y="1533411"/>
            <a:chExt cx="8664575" cy="3725863"/>
          </a:xfrm>
        </p:grpSpPr>
        <p:pic>
          <p:nvPicPr>
            <p:cNvPr id="34" name="Picture 5">
              <a:extLst>
                <a:ext uri="{FF2B5EF4-FFF2-40B4-BE49-F238E27FC236}">
                  <a16:creationId xmlns:a16="http://schemas.microsoft.com/office/drawing/2014/main" id="{BE8129F6-7030-4111-87F3-563856160EEE}"/>
                </a:ext>
              </a:extLst>
            </p:cNvPr>
            <p:cNvPicPr>
              <a:picLocks noChangeAspect="1"/>
            </p:cNvPicPr>
            <p:nvPr/>
          </p:nvPicPr>
          <p:blipFill>
            <a:blip r:embed="rId2">
              <a:extLst>
                <a:ext uri="{28A0092B-C50C-407E-A947-70E740481C1C}">
                  <a14:useLocalDpi xmlns:a14="http://schemas.microsoft.com/office/drawing/2010/main" val="0"/>
                </a:ext>
              </a:extLst>
            </a:blip>
            <a:srcRect t="10405" b="11365"/>
            <a:stretch>
              <a:fillRect/>
            </a:stretch>
          </p:blipFill>
          <p:spPr bwMode="auto">
            <a:xfrm>
              <a:off x="1692274" y="1533411"/>
              <a:ext cx="197485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a:extLst>
                <a:ext uri="{FF2B5EF4-FFF2-40B4-BE49-F238E27FC236}">
                  <a16:creationId xmlns:a16="http://schemas.microsoft.com/office/drawing/2014/main" id="{188C9CB1-0967-4211-A53D-17104D8D85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24" y="1533411"/>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a:extLst>
                <a:ext uri="{FF2B5EF4-FFF2-40B4-BE49-F238E27FC236}">
                  <a16:creationId xmlns:a16="http://schemas.microsoft.com/office/drawing/2014/main" id="{B5C9B051-1395-455C-8C4C-B15B7B2145CD}"/>
                </a:ext>
              </a:extLst>
            </p:cNvPr>
            <p:cNvPicPr>
              <a:picLocks noChangeAspect="1"/>
            </p:cNvPicPr>
            <p:nvPr/>
          </p:nvPicPr>
          <p:blipFill>
            <a:blip r:embed="rId4">
              <a:extLst>
                <a:ext uri="{28A0092B-C50C-407E-A947-70E740481C1C}">
                  <a14:useLocalDpi xmlns:a14="http://schemas.microsoft.com/office/drawing/2010/main" val="0"/>
                </a:ext>
              </a:extLst>
            </a:blip>
            <a:srcRect t="24455"/>
            <a:stretch>
              <a:fillRect/>
            </a:stretch>
          </p:blipFill>
          <p:spPr bwMode="auto">
            <a:xfrm>
              <a:off x="3648074" y="3611449"/>
              <a:ext cx="2752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a:extLst>
                <a:ext uri="{FF2B5EF4-FFF2-40B4-BE49-F238E27FC236}">
                  <a16:creationId xmlns:a16="http://schemas.microsoft.com/office/drawing/2014/main" id="{E712F17A-C8E9-41FD-A48A-2180990178BA}"/>
                </a:ext>
              </a:extLst>
            </p:cNvPr>
            <p:cNvPicPr>
              <a:picLocks noChangeAspect="1"/>
            </p:cNvPicPr>
            <p:nvPr/>
          </p:nvPicPr>
          <p:blipFill>
            <a:blip r:embed="rId5">
              <a:extLst>
                <a:ext uri="{28A0092B-C50C-407E-A947-70E740481C1C}">
                  <a14:useLocalDpi xmlns:a14="http://schemas.microsoft.com/office/drawing/2010/main" val="0"/>
                </a:ext>
              </a:extLst>
            </a:blip>
            <a:srcRect r="6129"/>
            <a:stretch>
              <a:fillRect/>
            </a:stretch>
          </p:blipFill>
          <p:spPr bwMode="auto">
            <a:xfrm>
              <a:off x="1692274" y="3611449"/>
              <a:ext cx="19748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Content Placeholder 3">
              <a:extLst>
                <a:ext uri="{FF2B5EF4-FFF2-40B4-BE49-F238E27FC236}">
                  <a16:creationId xmlns:a16="http://schemas.microsoft.com/office/drawing/2014/main" id="{B231A4CA-29F3-4F51-89DE-CFA9315E14CE}"/>
                </a:ext>
              </a:extLst>
            </p:cNvPr>
            <p:cNvPicPr>
              <a:picLocks noChangeAspect="1"/>
            </p:cNvPicPr>
            <p:nvPr/>
          </p:nvPicPr>
          <p:blipFill>
            <a:blip r:embed="rId6">
              <a:extLst>
                <a:ext uri="{28A0092B-C50C-407E-A947-70E740481C1C}">
                  <a14:useLocalDpi xmlns:a14="http://schemas.microsoft.com/office/drawing/2010/main" val="0"/>
                </a:ext>
              </a:extLst>
            </a:blip>
            <a:srcRect l="13622" r="12106"/>
            <a:stretch>
              <a:fillRect/>
            </a:stretch>
          </p:blipFill>
          <p:spPr bwMode="auto">
            <a:xfrm>
              <a:off x="6337299" y="1533411"/>
              <a:ext cx="2065337"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a:extLst>
                <a:ext uri="{FF2B5EF4-FFF2-40B4-BE49-F238E27FC236}">
                  <a16:creationId xmlns:a16="http://schemas.microsoft.com/office/drawing/2014/main" id="{7770F3D1-F9ED-4635-8BE5-266C17A1D6E5}"/>
                </a:ext>
              </a:extLst>
            </p:cNvPr>
            <p:cNvPicPr>
              <a:picLocks noChangeAspect="1"/>
            </p:cNvPicPr>
            <p:nvPr/>
          </p:nvPicPr>
          <p:blipFill>
            <a:blip r:embed="rId7">
              <a:extLst>
                <a:ext uri="{28A0092B-C50C-407E-A947-70E740481C1C}">
                  <a14:useLocalDpi xmlns:a14="http://schemas.microsoft.com/office/drawing/2010/main" val="0"/>
                </a:ext>
              </a:extLst>
            </a:blip>
            <a:srcRect l="27698" r="9036" b="10049"/>
            <a:stretch>
              <a:fillRect/>
            </a:stretch>
          </p:blipFill>
          <p:spPr bwMode="auto">
            <a:xfrm>
              <a:off x="8402636" y="1557224"/>
              <a:ext cx="195421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p14="http://schemas.microsoft.com/office/powerpoint/2010/main">
        <mc:Choice Requires="p14">
          <p:contentPart p14:bwMode="auto" r:id="rId8">
            <p14:nvContentPartPr>
              <p14:cNvPr id="4" name="墨迹 3">
                <a:extLst>
                  <a:ext uri="{FF2B5EF4-FFF2-40B4-BE49-F238E27FC236}">
                    <a16:creationId xmlns:a16="http://schemas.microsoft.com/office/drawing/2014/main" id="{12816734-227C-4D45-A366-001EAF4C8BF6}"/>
                  </a:ext>
                </a:extLst>
              </p14:cNvPr>
              <p14:cNvContentPartPr/>
              <p14:nvPr/>
            </p14:nvContentPartPr>
            <p14:xfrm>
              <a:off x="3166915" y="2769068"/>
              <a:ext cx="360" cy="360"/>
            </p14:xfrm>
          </p:contentPart>
        </mc:Choice>
        <mc:Fallback xmlns="">
          <p:pic>
            <p:nvPicPr>
              <p:cNvPr id="4" name="墨迹 3">
                <a:extLst>
                  <a:ext uri="{FF2B5EF4-FFF2-40B4-BE49-F238E27FC236}">
                    <a16:creationId xmlns:a16="http://schemas.microsoft.com/office/drawing/2014/main" id="{12816734-227C-4D45-A366-001EAF4C8BF6}"/>
                  </a:ext>
                </a:extLst>
              </p:cNvPr>
              <p:cNvPicPr/>
              <p:nvPr/>
            </p:nvPicPr>
            <p:blipFill>
              <a:blip r:embed="rId9"/>
              <a:stretch>
                <a:fillRect/>
              </a:stretch>
            </p:blipFill>
            <p:spPr>
              <a:xfrm>
                <a:off x="3149275" y="27510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墨迹 4">
                <a:extLst>
                  <a:ext uri="{FF2B5EF4-FFF2-40B4-BE49-F238E27FC236}">
                    <a16:creationId xmlns:a16="http://schemas.microsoft.com/office/drawing/2014/main" id="{614F4826-608D-46E0-91BF-97F32D8A4C7C}"/>
                  </a:ext>
                </a:extLst>
              </p14:cNvPr>
              <p14:cNvContentPartPr/>
              <p14:nvPr/>
            </p14:nvContentPartPr>
            <p14:xfrm>
              <a:off x="2357275" y="1841348"/>
              <a:ext cx="360" cy="360"/>
            </p14:xfrm>
          </p:contentPart>
        </mc:Choice>
        <mc:Fallback xmlns="">
          <p:pic>
            <p:nvPicPr>
              <p:cNvPr id="5" name="墨迹 4">
                <a:extLst>
                  <a:ext uri="{FF2B5EF4-FFF2-40B4-BE49-F238E27FC236}">
                    <a16:creationId xmlns:a16="http://schemas.microsoft.com/office/drawing/2014/main" id="{614F4826-608D-46E0-91BF-97F32D8A4C7C}"/>
                  </a:ext>
                </a:extLst>
              </p:cNvPr>
              <p:cNvPicPr/>
              <p:nvPr/>
            </p:nvPicPr>
            <p:blipFill>
              <a:blip r:embed="rId9"/>
              <a:stretch>
                <a:fillRect/>
              </a:stretch>
            </p:blipFill>
            <p:spPr>
              <a:xfrm>
                <a:off x="2339275" y="18237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墨迹 5">
                <a:extLst>
                  <a:ext uri="{FF2B5EF4-FFF2-40B4-BE49-F238E27FC236}">
                    <a16:creationId xmlns:a16="http://schemas.microsoft.com/office/drawing/2014/main" id="{928F9FAD-E443-4E37-8094-CD0BAA0F87A2}"/>
                  </a:ext>
                </a:extLst>
              </p14:cNvPr>
              <p14:cNvContentPartPr/>
              <p14:nvPr/>
            </p14:nvContentPartPr>
            <p14:xfrm>
              <a:off x="3284635" y="2722988"/>
              <a:ext cx="360" cy="360"/>
            </p14:xfrm>
          </p:contentPart>
        </mc:Choice>
        <mc:Fallback xmlns="">
          <p:pic>
            <p:nvPicPr>
              <p:cNvPr id="6" name="墨迹 5">
                <a:extLst>
                  <a:ext uri="{FF2B5EF4-FFF2-40B4-BE49-F238E27FC236}">
                    <a16:creationId xmlns:a16="http://schemas.microsoft.com/office/drawing/2014/main" id="{928F9FAD-E443-4E37-8094-CD0BAA0F87A2}"/>
                  </a:ext>
                </a:extLst>
              </p:cNvPr>
              <p:cNvPicPr/>
              <p:nvPr/>
            </p:nvPicPr>
            <p:blipFill>
              <a:blip r:embed="rId9"/>
              <a:stretch>
                <a:fillRect/>
              </a:stretch>
            </p:blipFill>
            <p:spPr>
              <a:xfrm>
                <a:off x="3266635" y="27053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墨迹 6">
                <a:extLst>
                  <a:ext uri="{FF2B5EF4-FFF2-40B4-BE49-F238E27FC236}">
                    <a16:creationId xmlns:a16="http://schemas.microsoft.com/office/drawing/2014/main" id="{3E8746B7-6F7D-4873-BE53-7985E8AA2181}"/>
                  </a:ext>
                </a:extLst>
              </p14:cNvPr>
              <p14:cNvContentPartPr/>
              <p14:nvPr/>
            </p14:nvContentPartPr>
            <p14:xfrm>
              <a:off x="10332355" y="2782028"/>
              <a:ext cx="360" cy="360"/>
            </p14:xfrm>
          </p:contentPart>
        </mc:Choice>
        <mc:Fallback xmlns="">
          <p:pic>
            <p:nvPicPr>
              <p:cNvPr id="7" name="墨迹 6">
                <a:extLst>
                  <a:ext uri="{FF2B5EF4-FFF2-40B4-BE49-F238E27FC236}">
                    <a16:creationId xmlns:a16="http://schemas.microsoft.com/office/drawing/2014/main" id="{3E8746B7-6F7D-4873-BE53-7985E8AA2181}"/>
                  </a:ext>
                </a:extLst>
              </p:cNvPr>
              <p:cNvPicPr/>
              <p:nvPr/>
            </p:nvPicPr>
            <p:blipFill>
              <a:blip r:embed="rId9"/>
              <a:stretch>
                <a:fillRect/>
              </a:stretch>
            </p:blipFill>
            <p:spPr>
              <a:xfrm>
                <a:off x="10314355" y="27640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墨迹 13">
                <a:extLst>
                  <a:ext uri="{FF2B5EF4-FFF2-40B4-BE49-F238E27FC236}">
                    <a16:creationId xmlns:a16="http://schemas.microsoft.com/office/drawing/2014/main" id="{D3495F82-D876-40B7-9CF7-9303FBBF6102}"/>
                  </a:ext>
                </a:extLst>
              </p14:cNvPr>
              <p14:cNvContentPartPr/>
              <p14:nvPr/>
            </p14:nvContentPartPr>
            <p14:xfrm>
              <a:off x="9581035" y="2984348"/>
              <a:ext cx="360" cy="360"/>
            </p14:xfrm>
          </p:contentPart>
        </mc:Choice>
        <mc:Fallback xmlns="">
          <p:pic>
            <p:nvPicPr>
              <p:cNvPr id="14" name="墨迹 13">
                <a:extLst>
                  <a:ext uri="{FF2B5EF4-FFF2-40B4-BE49-F238E27FC236}">
                    <a16:creationId xmlns:a16="http://schemas.microsoft.com/office/drawing/2014/main" id="{D3495F82-D876-40B7-9CF7-9303FBBF6102}"/>
                  </a:ext>
                </a:extLst>
              </p:cNvPr>
              <p:cNvPicPr/>
              <p:nvPr/>
            </p:nvPicPr>
            <p:blipFill>
              <a:blip r:embed="rId14"/>
              <a:stretch>
                <a:fillRect/>
              </a:stretch>
            </p:blipFill>
            <p:spPr>
              <a:xfrm>
                <a:off x="9563035" y="2966348"/>
                <a:ext cx="36000" cy="36000"/>
              </a:xfrm>
              <a:prstGeom prst="rect">
                <a:avLst/>
              </a:prstGeom>
            </p:spPr>
          </p:pic>
        </mc:Fallback>
      </mc:AlternateContent>
      <p:sp>
        <p:nvSpPr>
          <p:cNvPr id="17" name="矩形 16">
            <a:extLst>
              <a:ext uri="{FF2B5EF4-FFF2-40B4-BE49-F238E27FC236}">
                <a16:creationId xmlns:a16="http://schemas.microsoft.com/office/drawing/2014/main" id="{EBD7EC8E-848E-4D8A-A888-5078BB109130}"/>
              </a:ext>
            </a:extLst>
          </p:cNvPr>
          <p:cNvSpPr/>
          <p:nvPr/>
        </p:nvSpPr>
        <p:spPr>
          <a:xfrm>
            <a:off x="3587960" y="2762176"/>
            <a:ext cx="5694317" cy="2793522"/>
          </a:xfrm>
          <a:prstGeom prst="rect">
            <a:avLst/>
          </a:prstGeom>
          <a:gradFill>
            <a:gsLst>
              <a:gs pos="0">
                <a:schemeClr val="tx1">
                  <a:lumMod val="50000"/>
                  <a:lumOff val="50000"/>
                </a:schemeClr>
              </a:gs>
              <a:gs pos="70000">
                <a:schemeClr val="bg1">
                  <a:alpha val="85000"/>
                </a:schemeClr>
              </a:gs>
            </a:gsLst>
            <a:lin ang="0" scaled="1"/>
          </a:gradFill>
        </p:spPr>
        <p:txBody>
          <a:bodyPr wrap="square">
            <a:spAutoFit/>
          </a:bodyPr>
          <a:lstStyle/>
          <a:p>
            <a:pPr>
              <a:lnSpc>
                <a:spcPct val="150000"/>
              </a:lnSpc>
            </a:pPr>
            <a:r>
              <a:rPr lang="en-US" altLang="zh-CN" sz="2400" b="1" dirty="0" err="1">
                <a:solidFill>
                  <a:srgbClr val="7030A0"/>
                </a:solidFill>
                <a:latin typeface="Open Sans" panose="020B0606030504020204" pitchFamily="34" charset="0"/>
                <a:ea typeface="Open Sans" panose="020B0606030504020204" pitchFamily="34" charset="0"/>
                <a:cs typeface="Open Sans" panose="020B0606030504020204" pitchFamily="34" charset="0"/>
              </a:rPr>
              <a:t>PandaX</a:t>
            </a:r>
            <a:r>
              <a:rPr lang="en-US" altLang="zh-CN"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-II detector:</a:t>
            </a:r>
          </a:p>
          <a:p>
            <a:pPr marL="285750" indent="-285750">
              <a:lnSpc>
                <a:spcPct val="150000"/>
              </a:lnSpc>
              <a:buFont typeface="Wingdings" panose="05000000000000000000" pitchFamily="2" charset="2"/>
              <a:buChar char="Ø"/>
            </a:pPr>
            <a:r>
              <a:rPr lang="sv-SE" altLang="zh-CN"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60 cm * 60 cm cylindrical TPC</a:t>
            </a:r>
          </a:p>
          <a:p>
            <a:pPr marL="285750" indent="-285750">
              <a:lnSpc>
                <a:spcPct val="150000"/>
              </a:lnSpc>
              <a:buFont typeface="Wingdings" panose="05000000000000000000" pitchFamily="2" charset="2"/>
              <a:buChar char="Ø"/>
            </a:pPr>
            <a:r>
              <a:rPr lang="en-US" altLang="zh-CN"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580 kg </a:t>
            </a:r>
            <a:r>
              <a:rPr lang="en-US" altLang="zh-CN" sz="2400" b="1" dirty="0" err="1">
                <a:solidFill>
                  <a:srgbClr val="7030A0"/>
                </a:solidFill>
                <a:latin typeface="Open Sans" panose="020B0606030504020204" pitchFamily="34" charset="0"/>
                <a:ea typeface="Open Sans" panose="020B0606030504020204" pitchFamily="34" charset="0"/>
                <a:cs typeface="Open Sans" panose="020B0606030504020204" pitchFamily="34" charset="0"/>
              </a:rPr>
              <a:t>LXe</a:t>
            </a:r>
            <a:r>
              <a:rPr lang="en-US" altLang="zh-CN"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 in sensitive region</a:t>
            </a:r>
          </a:p>
          <a:p>
            <a:pPr marL="285750" indent="-285750">
              <a:lnSpc>
                <a:spcPct val="150000"/>
              </a:lnSpc>
              <a:buFont typeface="Wingdings" panose="05000000000000000000" pitchFamily="2" charset="2"/>
              <a:buChar char="Ø"/>
            </a:pPr>
            <a:r>
              <a:rPr lang="en-US" altLang="zh-CN"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55 top + 55 bottom 3” target PMTs</a:t>
            </a:r>
          </a:p>
          <a:p>
            <a:pPr marL="285750" indent="-285750">
              <a:lnSpc>
                <a:spcPct val="150000"/>
              </a:lnSpc>
              <a:buFont typeface="Wingdings" panose="05000000000000000000" pitchFamily="2" charset="2"/>
              <a:buChar char="Ø"/>
            </a:pPr>
            <a:r>
              <a:rPr lang="en-US" altLang="zh-CN" sz="2400" b="1" dirty="0">
                <a:solidFill>
                  <a:srgbClr val="7030A0"/>
                </a:solidFill>
                <a:latin typeface="Open Sans" panose="020B0606030504020204" pitchFamily="34" charset="0"/>
                <a:cs typeface="Open Sans" panose="020B0606030504020204" pitchFamily="34" charset="0"/>
              </a:rPr>
              <a:t>24 top + 24 bottom 1” veto PMTs</a:t>
            </a:r>
            <a:endParaRPr lang="zh-CN" altLang="en-US" sz="2400" b="1" dirty="0">
              <a:solidFill>
                <a:srgbClr val="7030A0"/>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16184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FDF2D2F-B219-46C8-B878-D113FB7B26DD}"/>
              </a:ext>
            </a:extLst>
          </p:cNvPr>
          <p:cNvSpPr>
            <a:spLocks noGrp="1"/>
          </p:cNvSpPr>
          <p:nvPr>
            <p:ph type="sldNum" sz="quarter" idx="2"/>
          </p:nvPr>
        </p:nvSpPr>
        <p:spPr/>
        <p:txBody>
          <a:bodyPr/>
          <a:lstStyle/>
          <a:p>
            <a:fld id="{86CB4B4D-7CA3-9044-876B-883B54F8677D}" type="slidenum">
              <a:rPr lang="en-US" altLang="zh-CN" smtClean="0"/>
              <a:t>5</a:t>
            </a:fld>
            <a:endParaRPr lang="zh-CN" altLang="en-US"/>
          </a:p>
        </p:txBody>
      </p:sp>
      <p:sp>
        <p:nvSpPr>
          <p:cNvPr id="4" name="Shape 621">
            <a:extLst>
              <a:ext uri="{FF2B5EF4-FFF2-40B4-BE49-F238E27FC236}">
                <a16:creationId xmlns:a16="http://schemas.microsoft.com/office/drawing/2014/main" id="{BC4F6B0A-BFDF-4A0E-B0F1-94309DC4537E}"/>
              </a:ext>
            </a:extLst>
          </p:cNvPr>
          <p:cNvSpPr>
            <a:spLocks noGrp="1"/>
          </p:cNvSpPr>
          <p:nvPr>
            <p:ph type="body" sz="quarter" idx="1"/>
          </p:nvPr>
        </p:nvSpPr>
        <p:spPr>
          <a:xfrm>
            <a:off x="1621700" y="541259"/>
            <a:ext cx="10570300" cy="447041"/>
          </a:xfrm>
          <a:prstGeom prst="rect">
            <a:avLst/>
          </a:prstGeom>
        </p:spPr>
        <p:txBody>
          <a:bodyPr>
            <a:normAutofit/>
          </a:bodyPr>
          <a:lstStyle>
            <a:lvl1pPr>
              <a:defRPr sz="2400"/>
            </a:lvl1pPr>
          </a:lstStyle>
          <a:p>
            <a:r>
              <a:rPr lang="en-US" altLang="zh-CN" dirty="0"/>
              <a:t>	Xenon1T’s new results on Electron Recoil        </a:t>
            </a:r>
            <a:r>
              <a:rPr lang="en-US" altLang="zh-CN" dirty="0" err="1"/>
              <a:t>arXiv</a:t>
            </a:r>
            <a:r>
              <a:rPr lang="en-US" altLang="zh-CN" dirty="0"/>
              <a:t>: 2006.09721 </a:t>
            </a:r>
            <a:endParaRPr dirty="0"/>
          </a:p>
        </p:txBody>
      </p:sp>
      <p:pic>
        <p:nvPicPr>
          <p:cNvPr id="6" name="图片 5">
            <a:extLst>
              <a:ext uri="{FF2B5EF4-FFF2-40B4-BE49-F238E27FC236}">
                <a16:creationId xmlns:a16="http://schemas.microsoft.com/office/drawing/2014/main" id="{F53593A7-4639-4312-ACD6-03599FDAF7D5}"/>
              </a:ext>
            </a:extLst>
          </p:cNvPr>
          <p:cNvPicPr>
            <a:picLocks noChangeAspect="1"/>
          </p:cNvPicPr>
          <p:nvPr/>
        </p:nvPicPr>
        <p:blipFill>
          <a:blip r:embed="rId3"/>
          <a:stretch>
            <a:fillRect/>
          </a:stretch>
        </p:blipFill>
        <p:spPr>
          <a:xfrm>
            <a:off x="385064" y="1316654"/>
            <a:ext cx="5093562" cy="3757251"/>
          </a:xfrm>
          <a:prstGeom prst="rect">
            <a:avLst/>
          </a:prstGeom>
        </p:spPr>
      </p:pic>
      <p:pic>
        <p:nvPicPr>
          <p:cNvPr id="8" name="图片 7">
            <a:extLst>
              <a:ext uri="{FF2B5EF4-FFF2-40B4-BE49-F238E27FC236}">
                <a16:creationId xmlns:a16="http://schemas.microsoft.com/office/drawing/2014/main" id="{653E903F-250D-4EDC-857C-1607A4651AE2}"/>
              </a:ext>
            </a:extLst>
          </p:cNvPr>
          <p:cNvPicPr>
            <a:picLocks noChangeAspect="1"/>
          </p:cNvPicPr>
          <p:nvPr/>
        </p:nvPicPr>
        <p:blipFill>
          <a:blip r:embed="rId4"/>
          <a:stretch>
            <a:fillRect/>
          </a:stretch>
        </p:blipFill>
        <p:spPr>
          <a:xfrm>
            <a:off x="5858842" y="1169040"/>
            <a:ext cx="4960969" cy="4052478"/>
          </a:xfrm>
          <a:prstGeom prst="rect">
            <a:avLst/>
          </a:prstGeom>
        </p:spPr>
      </p:pic>
      <p:sp>
        <p:nvSpPr>
          <p:cNvPr id="9" name="文本框 8">
            <a:extLst>
              <a:ext uri="{FF2B5EF4-FFF2-40B4-BE49-F238E27FC236}">
                <a16:creationId xmlns:a16="http://schemas.microsoft.com/office/drawing/2014/main" id="{CBB0651B-9CEC-4F43-A8D8-3704CA511335}"/>
              </a:ext>
            </a:extLst>
          </p:cNvPr>
          <p:cNvSpPr txBox="1"/>
          <p:nvPr/>
        </p:nvSpPr>
        <p:spPr>
          <a:xfrm>
            <a:off x="658368" y="5688960"/>
            <a:ext cx="10954512"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2800" b="0" i="0" u="none" strike="noStrike" cap="none" spc="0" normalizeH="0" baseline="0" dirty="0">
                <a:ln>
                  <a:noFill/>
                </a:ln>
                <a:solidFill>
                  <a:srgbClr val="FF0000"/>
                </a:solidFill>
                <a:effectLst/>
                <a:uFillTx/>
                <a:latin typeface="Arial"/>
                <a:ea typeface="Arial"/>
                <a:cs typeface="Arial"/>
                <a:sym typeface="Arial"/>
              </a:rPr>
              <a:t>A excess was reported in low energy ER spectrum using 0.65 ton year exposure!</a:t>
            </a:r>
            <a:endParaRPr kumimoji="0" lang="zh-CN" altLang="en-US" sz="2800" b="0" i="0" u="none" strike="noStrike" cap="none" spc="0" normalizeH="0" baseline="0" dirty="0">
              <a:ln>
                <a:noFill/>
              </a:ln>
              <a:solidFill>
                <a:srgbClr val="FF0000"/>
              </a:solidFill>
              <a:effectLst/>
              <a:uFillTx/>
              <a:latin typeface="Arial"/>
              <a:ea typeface="Arial"/>
              <a:cs typeface="Arial"/>
              <a:sym typeface="Arial"/>
            </a:endParaRPr>
          </a:p>
        </p:txBody>
      </p:sp>
      <p:sp>
        <p:nvSpPr>
          <p:cNvPr id="10" name="椭圆 9">
            <a:extLst>
              <a:ext uri="{FF2B5EF4-FFF2-40B4-BE49-F238E27FC236}">
                <a16:creationId xmlns:a16="http://schemas.microsoft.com/office/drawing/2014/main" id="{F048EBF8-C1A3-4C15-9041-686225A24212}"/>
              </a:ext>
            </a:extLst>
          </p:cNvPr>
          <p:cNvSpPr/>
          <p:nvPr/>
        </p:nvSpPr>
        <p:spPr>
          <a:xfrm>
            <a:off x="6477000" y="1590675"/>
            <a:ext cx="1266825" cy="123825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1434405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621" name="Shape 621"/>
          <p:cNvSpPr>
            <a:spLocks noGrp="1"/>
          </p:cNvSpPr>
          <p:nvPr>
            <p:ph type="body" sz="quarter" idx="1"/>
          </p:nvPr>
        </p:nvSpPr>
        <p:spPr>
          <a:xfrm>
            <a:off x="1621701" y="541259"/>
            <a:ext cx="3188424" cy="447041"/>
          </a:xfrm>
          <a:prstGeom prst="rect">
            <a:avLst/>
          </a:prstGeom>
        </p:spPr>
        <p:txBody>
          <a:bodyPr>
            <a:normAutofit/>
          </a:bodyPr>
          <a:lstStyle>
            <a:lvl1pPr>
              <a:defRPr sz="2400"/>
            </a:lvl1pPr>
          </a:lstStyle>
          <a:p>
            <a:r>
              <a:rPr lang="en-US" altLang="zh-CN" dirty="0"/>
              <a:t>	Axion</a:t>
            </a:r>
            <a:endParaRPr dirty="0"/>
          </a:p>
        </p:txBody>
      </p:sp>
      <p:sp>
        <p:nvSpPr>
          <p:cNvPr id="654" name="Shape 654"/>
          <p:cNvSpPr/>
          <p:nvPr/>
        </p:nvSpPr>
        <p:spPr>
          <a:xfrm>
            <a:off x="11432260" y="6252583"/>
            <a:ext cx="36869"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r">
              <a:defRPr sz="800">
                <a:solidFill>
                  <a:schemeClr val="accent1"/>
                </a:solidFill>
                <a:latin typeface="Microsoft YaHei"/>
                <a:ea typeface="Microsoft YaHei"/>
                <a:cs typeface="Microsoft YaHei"/>
                <a:sym typeface="Microsoft YaHei"/>
              </a:defRPr>
            </a:pPr>
            <a:r>
              <a:rPr dirty="0"/>
              <a:t>￼</a:t>
            </a:r>
          </a:p>
        </p:txBody>
      </p:sp>
      <p:sp>
        <p:nvSpPr>
          <p:cNvPr id="35" name="Shape 741">
            <a:extLst>
              <a:ext uri="{FF2B5EF4-FFF2-40B4-BE49-F238E27FC236}">
                <a16:creationId xmlns:a16="http://schemas.microsoft.com/office/drawing/2014/main" id="{468615C6-E384-475D-9687-5143C2EE6CF9}"/>
              </a:ext>
            </a:extLst>
          </p:cNvPr>
          <p:cNvSpPr txBox="1">
            <a:spLocks/>
          </p:cNvSpPr>
          <p:nvPr/>
        </p:nvSpPr>
        <p:spPr>
          <a:xfrm>
            <a:off x="11342126" y="6250637"/>
            <a:ext cx="127001" cy="1270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accent1"/>
                </a:solidFill>
                <a:effectLst/>
                <a:uFillTx/>
                <a:latin typeface="Microsoft YaHei"/>
                <a:ea typeface="Microsoft YaHei"/>
                <a:cs typeface="Microsoft YaHei"/>
                <a:sym typeface="Microsoft YaHe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altLang="zh-CN" smtClean="0"/>
              <a:pPr/>
              <a:t>6</a:t>
            </a:fld>
            <a:endParaRPr lang="en-US" altLang="zh-CN"/>
          </a:p>
        </p:txBody>
      </p:sp>
      <p:grpSp>
        <p:nvGrpSpPr>
          <p:cNvPr id="39" name="Group 483">
            <a:extLst>
              <a:ext uri="{FF2B5EF4-FFF2-40B4-BE49-F238E27FC236}">
                <a16:creationId xmlns:a16="http://schemas.microsoft.com/office/drawing/2014/main" id="{5D2C8FB1-1B65-43B3-A580-39766C71391B}"/>
              </a:ext>
            </a:extLst>
          </p:cNvPr>
          <p:cNvGrpSpPr/>
          <p:nvPr/>
        </p:nvGrpSpPr>
        <p:grpSpPr>
          <a:xfrm>
            <a:off x="1429344" y="1616544"/>
            <a:ext cx="1004273" cy="901848"/>
            <a:chOff x="0" y="0"/>
            <a:chExt cx="1004272" cy="901846"/>
          </a:xfrm>
        </p:grpSpPr>
        <p:sp>
          <p:nvSpPr>
            <p:cNvPr id="40" name="Shape 481">
              <a:extLst>
                <a:ext uri="{FF2B5EF4-FFF2-40B4-BE49-F238E27FC236}">
                  <a16:creationId xmlns:a16="http://schemas.microsoft.com/office/drawing/2014/main" id="{E05F58C8-253C-4B6F-962B-84C19E7EA0B4}"/>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9175" y="8640"/>
                    <a:pt x="19175" y="8640"/>
                    <a:pt x="19175" y="8640"/>
                  </a:cubicBez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lnTo>
                    <a:pt x="21600" y="10800"/>
                  </a:lnTo>
                  <a:close/>
                </a:path>
              </a:pathLst>
            </a:custGeom>
            <a:solidFill>
              <a:srgbClr val="D9D9D9"/>
            </a:solidFill>
            <a:ln w="19050" cap="flat">
              <a:solidFill>
                <a:srgbClr val="ECECED"/>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1" name="Shape 482">
              <a:extLst>
                <a:ext uri="{FF2B5EF4-FFF2-40B4-BE49-F238E27FC236}">
                  <a16:creationId xmlns:a16="http://schemas.microsoft.com/office/drawing/2014/main" id="{EE49C195-75A6-4A3B-AA4C-8D0FCC3BE56C}"/>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19175" y="8640"/>
                  </a:move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cubicBezTo>
                    <a:pt x="21600" y="10800"/>
                    <a:pt x="21600" y="10800"/>
                    <a:pt x="21600" y="10800"/>
                  </a:cubicBezTo>
                  <a:lnTo>
                    <a:pt x="19175" y="8640"/>
                  </a:lnTo>
                  <a:close/>
                  <a:moveTo>
                    <a:pt x="9681" y="20530"/>
                  </a:moveTo>
                  <a:cubicBezTo>
                    <a:pt x="4869" y="20530"/>
                    <a:pt x="959" y="16169"/>
                    <a:pt x="959" y="10800"/>
                  </a:cubicBezTo>
                  <a:cubicBezTo>
                    <a:pt x="959" y="5431"/>
                    <a:pt x="4869" y="1070"/>
                    <a:pt x="9681" y="1070"/>
                  </a:cubicBezTo>
                  <a:cubicBezTo>
                    <a:pt x="14494" y="1070"/>
                    <a:pt x="18404" y="5431"/>
                    <a:pt x="18404" y="10800"/>
                  </a:cubicBezTo>
                  <a:cubicBezTo>
                    <a:pt x="18404" y="16169"/>
                    <a:pt x="14494" y="20530"/>
                    <a:pt x="9681" y="20530"/>
                  </a:cubicBezTo>
                  <a:close/>
                </a:path>
              </a:pathLst>
            </a:custGeom>
            <a:solidFill>
              <a:srgbClr val="A6A6A6"/>
            </a:solidFill>
            <a:ln w="12700" cap="flat">
              <a:noFill/>
              <a:miter lim="400000"/>
            </a:ln>
            <a:effectLst/>
          </p:spPr>
          <p:txBody>
            <a:bodyPr wrap="square" lIns="45719" tIns="45719" rIns="45719" bIns="45719" numCol="1" anchor="t">
              <a:noAutofit/>
            </a:bodyPr>
            <a:lstStyle/>
            <a:p>
              <a:endParaRPr/>
            </a:p>
          </p:txBody>
        </p:sp>
      </p:grpSp>
      <p:grpSp>
        <p:nvGrpSpPr>
          <p:cNvPr id="49" name="Group 486">
            <a:extLst>
              <a:ext uri="{FF2B5EF4-FFF2-40B4-BE49-F238E27FC236}">
                <a16:creationId xmlns:a16="http://schemas.microsoft.com/office/drawing/2014/main" id="{2670F842-16D5-4005-BA3F-4B18792835BC}"/>
              </a:ext>
            </a:extLst>
          </p:cNvPr>
          <p:cNvGrpSpPr/>
          <p:nvPr/>
        </p:nvGrpSpPr>
        <p:grpSpPr>
          <a:xfrm>
            <a:off x="3980478" y="1616544"/>
            <a:ext cx="1004273" cy="901848"/>
            <a:chOff x="0" y="0"/>
            <a:chExt cx="1004272" cy="901846"/>
          </a:xfrm>
        </p:grpSpPr>
        <p:sp>
          <p:nvSpPr>
            <p:cNvPr id="66" name="Shape 484">
              <a:extLst>
                <a:ext uri="{FF2B5EF4-FFF2-40B4-BE49-F238E27FC236}">
                  <a16:creationId xmlns:a16="http://schemas.microsoft.com/office/drawing/2014/main" id="{4A5565D3-58B8-4927-ACDF-D2C2A4941E0D}"/>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9175" y="8640"/>
                    <a:pt x="19175" y="8640"/>
                    <a:pt x="19175" y="8640"/>
                  </a:cubicBez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lnTo>
                    <a:pt x="21600" y="10800"/>
                  </a:lnTo>
                  <a:close/>
                </a:path>
              </a:pathLst>
            </a:custGeom>
            <a:solidFill>
              <a:srgbClr val="D9D9D9"/>
            </a:solidFill>
            <a:ln w="19050" cap="flat">
              <a:solidFill>
                <a:srgbClr val="ECECED"/>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7" name="Shape 485">
              <a:extLst>
                <a:ext uri="{FF2B5EF4-FFF2-40B4-BE49-F238E27FC236}">
                  <a16:creationId xmlns:a16="http://schemas.microsoft.com/office/drawing/2014/main" id="{28AA9902-6698-4D1C-B45E-E923F4E32866}"/>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19175" y="8640"/>
                  </a:move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cubicBezTo>
                    <a:pt x="21600" y="10800"/>
                    <a:pt x="21600" y="10800"/>
                    <a:pt x="21600" y="10800"/>
                  </a:cubicBezTo>
                  <a:lnTo>
                    <a:pt x="19175" y="8640"/>
                  </a:lnTo>
                  <a:close/>
                  <a:moveTo>
                    <a:pt x="9681" y="20530"/>
                  </a:moveTo>
                  <a:cubicBezTo>
                    <a:pt x="4869" y="20530"/>
                    <a:pt x="959" y="16169"/>
                    <a:pt x="959" y="10800"/>
                  </a:cubicBezTo>
                  <a:cubicBezTo>
                    <a:pt x="959" y="5431"/>
                    <a:pt x="4869" y="1070"/>
                    <a:pt x="9681" y="1070"/>
                  </a:cubicBezTo>
                  <a:cubicBezTo>
                    <a:pt x="14494" y="1070"/>
                    <a:pt x="18404" y="5431"/>
                    <a:pt x="18404" y="10800"/>
                  </a:cubicBezTo>
                  <a:cubicBezTo>
                    <a:pt x="18404" y="16169"/>
                    <a:pt x="14494" y="20530"/>
                    <a:pt x="9681" y="20530"/>
                  </a:cubicBezTo>
                  <a:close/>
                </a:path>
              </a:pathLst>
            </a:custGeom>
            <a:solidFill>
              <a:srgbClr val="A6A6A6"/>
            </a:solidFill>
            <a:ln w="12700" cap="flat">
              <a:noFill/>
              <a:miter lim="400000"/>
            </a:ln>
            <a:effectLst/>
          </p:spPr>
          <p:txBody>
            <a:bodyPr wrap="square" lIns="45719" tIns="45719" rIns="45719" bIns="45719" numCol="1" anchor="t">
              <a:noAutofit/>
            </a:bodyPr>
            <a:lstStyle/>
            <a:p>
              <a:endParaRPr/>
            </a:p>
          </p:txBody>
        </p:sp>
      </p:grpSp>
      <p:grpSp>
        <p:nvGrpSpPr>
          <p:cNvPr id="68" name="Group 489">
            <a:extLst>
              <a:ext uri="{FF2B5EF4-FFF2-40B4-BE49-F238E27FC236}">
                <a16:creationId xmlns:a16="http://schemas.microsoft.com/office/drawing/2014/main" id="{E0175C73-E328-49F2-9C14-7E3FC62D618D}"/>
              </a:ext>
            </a:extLst>
          </p:cNvPr>
          <p:cNvGrpSpPr/>
          <p:nvPr/>
        </p:nvGrpSpPr>
        <p:grpSpPr>
          <a:xfrm>
            <a:off x="6531612" y="1616544"/>
            <a:ext cx="1004273" cy="901848"/>
            <a:chOff x="0" y="0"/>
            <a:chExt cx="1004272" cy="901846"/>
          </a:xfrm>
        </p:grpSpPr>
        <p:sp>
          <p:nvSpPr>
            <p:cNvPr id="69" name="Shape 487">
              <a:extLst>
                <a:ext uri="{FF2B5EF4-FFF2-40B4-BE49-F238E27FC236}">
                  <a16:creationId xmlns:a16="http://schemas.microsoft.com/office/drawing/2014/main" id="{F2220173-F052-4F4E-9D25-6F95E81C157A}"/>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9175" y="8640"/>
                    <a:pt x="19175" y="8640"/>
                    <a:pt x="19175" y="8640"/>
                  </a:cubicBez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lnTo>
                    <a:pt x="21600" y="10800"/>
                  </a:lnTo>
                  <a:close/>
                </a:path>
              </a:pathLst>
            </a:custGeom>
            <a:solidFill>
              <a:srgbClr val="D9D9D9"/>
            </a:solidFill>
            <a:ln w="19050" cap="flat">
              <a:solidFill>
                <a:srgbClr val="ECECED"/>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0" name="Shape 488">
              <a:extLst>
                <a:ext uri="{FF2B5EF4-FFF2-40B4-BE49-F238E27FC236}">
                  <a16:creationId xmlns:a16="http://schemas.microsoft.com/office/drawing/2014/main" id="{69C35DA6-D1C8-43E2-9675-B07638E9D55B}"/>
                </a:ext>
              </a:extLst>
            </p:cNvPr>
            <p:cNvSpPr/>
            <p:nvPr/>
          </p:nvSpPr>
          <p:spPr>
            <a:xfrm>
              <a:off x="-1" y="-1"/>
              <a:ext cx="1004274" cy="901848"/>
            </a:xfrm>
            <a:custGeom>
              <a:avLst/>
              <a:gdLst/>
              <a:ahLst/>
              <a:cxnLst>
                <a:cxn ang="0">
                  <a:pos x="wd2" y="hd2"/>
                </a:cxn>
                <a:cxn ang="5400000">
                  <a:pos x="wd2" y="hd2"/>
                </a:cxn>
                <a:cxn ang="10800000">
                  <a:pos x="wd2" y="hd2"/>
                </a:cxn>
                <a:cxn ang="16200000">
                  <a:pos x="wd2" y="hd2"/>
                </a:cxn>
              </a:cxnLst>
              <a:rect l="0" t="0" r="r" b="b"/>
              <a:pathLst>
                <a:path w="21600" h="21600" extrusionOk="0">
                  <a:moveTo>
                    <a:pt x="19175" y="8640"/>
                  </a:moveTo>
                  <a:cubicBezTo>
                    <a:pt x="18273" y="3712"/>
                    <a:pt x="14362" y="0"/>
                    <a:pt x="9681" y="0"/>
                  </a:cubicBezTo>
                  <a:cubicBezTo>
                    <a:pt x="4343" y="0"/>
                    <a:pt x="0" y="4844"/>
                    <a:pt x="0" y="10800"/>
                  </a:cubicBezTo>
                  <a:cubicBezTo>
                    <a:pt x="0" y="16756"/>
                    <a:pt x="4343" y="21600"/>
                    <a:pt x="9681" y="21600"/>
                  </a:cubicBezTo>
                  <a:cubicBezTo>
                    <a:pt x="14362" y="21600"/>
                    <a:pt x="18273" y="17888"/>
                    <a:pt x="19175" y="12960"/>
                  </a:cubicBezTo>
                  <a:cubicBezTo>
                    <a:pt x="21600" y="10800"/>
                    <a:pt x="21600" y="10800"/>
                    <a:pt x="21600" y="10800"/>
                  </a:cubicBezTo>
                  <a:lnTo>
                    <a:pt x="19175" y="8640"/>
                  </a:lnTo>
                  <a:close/>
                  <a:moveTo>
                    <a:pt x="9681" y="20530"/>
                  </a:moveTo>
                  <a:cubicBezTo>
                    <a:pt x="4869" y="20530"/>
                    <a:pt x="959" y="16169"/>
                    <a:pt x="959" y="10800"/>
                  </a:cubicBezTo>
                  <a:cubicBezTo>
                    <a:pt x="959" y="5431"/>
                    <a:pt x="4869" y="1070"/>
                    <a:pt x="9681" y="1070"/>
                  </a:cubicBezTo>
                  <a:cubicBezTo>
                    <a:pt x="14494" y="1070"/>
                    <a:pt x="18404" y="5431"/>
                    <a:pt x="18404" y="10800"/>
                  </a:cubicBezTo>
                  <a:cubicBezTo>
                    <a:pt x="18404" y="16169"/>
                    <a:pt x="14494" y="20530"/>
                    <a:pt x="9681" y="20530"/>
                  </a:cubicBezTo>
                  <a:close/>
                </a:path>
              </a:pathLst>
            </a:custGeom>
            <a:solidFill>
              <a:srgbClr val="A6A6A6"/>
            </a:solidFill>
            <a:ln w="12700" cap="flat">
              <a:noFill/>
              <a:miter lim="400000"/>
            </a:ln>
            <a:effectLst/>
          </p:spPr>
          <p:txBody>
            <a:bodyPr wrap="square" lIns="45719" tIns="45719" rIns="45719" bIns="45719" numCol="1" anchor="t">
              <a:noAutofit/>
            </a:bodyPr>
            <a:lstStyle/>
            <a:p>
              <a:endParaRPr/>
            </a:p>
          </p:txBody>
        </p:sp>
      </p:grpSp>
      <p:sp>
        <p:nvSpPr>
          <p:cNvPr id="71" name="Shape 490">
            <a:extLst>
              <a:ext uri="{FF2B5EF4-FFF2-40B4-BE49-F238E27FC236}">
                <a16:creationId xmlns:a16="http://schemas.microsoft.com/office/drawing/2014/main" id="{F76F5AEF-0F76-4CBB-9989-895A3F0664DB}"/>
              </a:ext>
            </a:extLst>
          </p:cNvPr>
          <p:cNvSpPr/>
          <p:nvPr/>
        </p:nvSpPr>
        <p:spPr>
          <a:xfrm>
            <a:off x="9082744" y="1645752"/>
            <a:ext cx="843429" cy="843429"/>
          </a:xfrm>
          <a:prstGeom prst="ellipse">
            <a:avLst/>
          </a:prstGeom>
          <a:solidFill>
            <a:srgbClr val="D9D9D9"/>
          </a:solidFill>
          <a:ln w="43180">
            <a:solidFill>
              <a:srgbClr val="A6A6A6"/>
            </a:solidFill>
            <a:miter/>
          </a:ln>
        </p:spPr>
        <p:txBody>
          <a:bodyPr lIns="45719" rIns="45719" anchor="ctr"/>
          <a:lstStyle/>
          <a:p>
            <a:pPr algn="ctr">
              <a:defRPr>
                <a:solidFill>
                  <a:srgbClr val="FFFFFF"/>
                </a:solidFill>
              </a:defRPr>
            </a:pPr>
            <a:endParaRPr/>
          </a:p>
        </p:txBody>
      </p:sp>
      <p:sp>
        <p:nvSpPr>
          <p:cNvPr id="72" name="Shape 491">
            <a:extLst>
              <a:ext uri="{FF2B5EF4-FFF2-40B4-BE49-F238E27FC236}">
                <a16:creationId xmlns:a16="http://schemas.microsoft.com/office/drawing/2014/main" id="{DBAEEE90-7215-4F39-ABF1-82DE40741B42}"/>
              </a:ext>
            </a:extLst>
          </p:cNvPr>
          <p:cNvSpPr/>
          <p:nvPr/>
        </p:nvSpPr>
        <p:spPr>
          <a:xfrm>
            <a:off x="679449" y="3039790"/>
            <a:ext cx="2349590" cy="2958439"/>
          </a:xfrm>
          <a:prstGeom prst="rect">
            <a:avLst/>
          </a:prstGeom>
          <a:ln w="12700">
            <a:solidFill>
              <a:schemeClr val="accent3">
                <a:satOff val="-49112"/>
                <a:lumOff val="33137"/>
              </a:schemeClr>
            </a:solidFill>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chemeClr val="accent1"/>
                </a:solidFill>
                <a:latin typeface="+mj-lt"/>
                <a:ea typeface="+mj-ea"/>
                <a:cs typeface="+mj-cs"/>
                <a:sym typeface="Helvetica"/>
              </a:defRPr>
            </a:pPr>
            <a:r>
              <a:rPr b="1" dirty="0"/>
              <a:t>Strong CP conserve</a:t>
            </a:r>
          </a:p>
          <a:p>
            <a:pPr algn="ctr">
              <a:defRPr b="1">
                <a:solidFill>
                  <a:srgbClr val="000000"/>
                </a:solidFill>
                <a:latin typeface="+mj-lt"/>
                <a:ea typeface="+mj-ea"/>
                <a:cs typeface="+mj-cs"/>
                <a:sym typeface="Helvetica"/>
              </a:defRPr>
            </a:pPr>
            <a:r>
              <a:rPr dirty="0"/>
              <a:t> </a:t>
            </a:r>
            <a:r>
              <a:rPr sz="2300" dirty="0"/>
              <a:t>V.S</a:t>
            </a:r>
            <a:r>
              <a:rPr dirty="0"/>
              <a:t>.</a:t>
            </a:r>
          </a:p>
          <a:p>
            <a:pPr algn="ctr">
              <a:defRPr>
                <a:solidFill>
                  <a:schemeClr val="accent1"/>
                </a:solidFill>
                <a:latin typeface="+mj-lt"/>
                <a:ea typeface="+mj-ea"/>
                <a:cs typeface="+mj-cs"/>
                <a:sym typeface="Helvetica"/>
              </a:defRPr>
            </a:pPr>
            <a:r>
              <a:rPr b="1" dirty="0"/>
              <a:t>quantum chromodynamics</a:t>
            </a:r>
          </a:p>
          <a:p>
            <a:pPr algn="ctr">
              <a:defRPr>
                <a:solidFill>
                  <a:schemeClr val="accent1"/>
                </a:solidFill>
                <a:latin typeface="+mj-lt"/>
                <a:ea typeface="+mj-ea"/>
                <a:cs typeface="+mj-cs"/>
                <a:sym typeface="Helvetica"/>
              </a:defRPr>
            </a:pPr>
            <a:endParaRPr dirty="0"/>
          </a:p>
          <a:p>
            <a:pPr>
              <a:lnSpc>
                <a:spcPct val="110000"/>
              </a:lnSpc>
              <a:defRPr sz="14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QCD was predict to break CP-symmetry </a:t>
            </a:r>
          </a:p>
          <a:p>
            <a:pPr>
              <a:lnSpc>
                <a:spcPct val="110000"/>
              </a:lnSpc>
              <a:defRPr sz="1400">
                <a:solidFill>
                  <a:srgbClr val="000000"/>
                </a:solidFill>
                <a:latin typeface="华文细黑"/>
                <a:ea typeface="华文细黑"/>
                <a:cs typeface="华文细黑"/>
                <a:sym typeface="华文细黑"/>
              </a:defRPr>
            </a:pPr>
            <a:endParaRPr lang="en-US" dirty="0">
              <a:latin typeface="Yu Gothic UI Semibold" panose="020B0700000000000000" pitchFamily="34" charset="-128"/>
              <a:ea typeface="Yu Gothic UI Semibold" panose="020B0700000000000000" pitchFamily="34" charset="-128"/>
            </a:endParaRPr>
          </a:p>
          <a:p>
            <a:pPr>
              <a:lnSpc>
                <a:spcPct val="110000"/>
              </a:lnSpc>
              <a:defRPr sz="1400">
                <a:solidFill>
                  <a:srgbClr val="000000"/>
                </a:solidFill>
                <a:latin typeface="华文细黑"/>
                <a:ea typeface="华文细黑"/>
                <a:cs typeface="华文细黑"/>
                <a:sym typeface="华文细黑"/>
              </a:defRPr>
            </a:pPr>
            <a:endParaRPr dirty="0">
              <a:latin typeface="Yu Gothic UI Semibold" panose="020B0700000000000000" pitchFamily="34" charset="-128"/>
              <a:ea typeface="Yu Gothic UI Semibold" panose="020B0700000000000000" pitchFamily="34" charset="-128"/>
            </a:endParaRPr>
          </a:p>
          <a:p>
            <a:pPr>
              <a:lnSpc>
                <a:spcPct val="110000"/>
              </a:lnSpc>
              <a:defRPr sz="1400">
                <a:solidFill>
                  <a:srgbClr val="000000"/>
                </a:solidFill>
                <a:latin typeface="华文细黑"/>
                <a:ea typeface="华文细黑"/>
                <a:cs typeface="华文细黑"/>
                <a:sym typeface="华文细黑"/>
              </a:defRPr>
            </a:pPr>
            <a:r>
              <a:rPr b="1" dirty="0" err="1">
                <a:solidFill>
                  <a:srgbClr val="EB38D2"/>
                </a:solidFill>
                <a:latin typeface="Yu Gothic UI Semibold" panose="020B0700000000000000" pitchFamily="34" charset="-128"/>
                <a:ea typeface="Yu Gothic UI Semibold" panose="020B0700000000000000" pitchFamily="34" charset="-128"/>
              </a:rPr>
              <a:t>nEDM</a:t>
            </a:r>
            <a:r>
              <a:rPr dirty="0">
                <a:latin typeface="Yu Gothic UI Semibold" panose="020B0700000000000000" pitchFamily="34" charset="-128"/>
                <a:ea typeface="Yu Gothic UI Semibold" panose="020B0700000000000000" pitchFamily="34" charset="-128"/>
              </a:rPr>
              <a:t> measurement say “no violation”</a:t>
            </a:r>
          </a:p>
        </p:txBody>
      </p:sp>
      <p:sp>
        <p:nvSpPr>
          <p:cNvPr id="73" name="Shape 492">
            <a:extLst>
              <a:ext uri="{FF2B5EF4-FFF2-40B4-BE49-F238E27FC236}">
                <a16:creationId xmlns:a16="http://schemas.microsoft.com/office/drawing/2014/main" id="{78FBCFAB-CACB-4CAD-9899-A241DB19D80D}"/>
              </a:ext>
            </a:extLst>
          </p:cNvPr>
          <p:cNvSpPr/>
          <p:nvPr/>
        </p:nvSpPr>
        <p:spPr>
          <a:xfrm flipV="1">
            <a:off x="2433616" y="2067467"/>
            <a:ext cx="1624304" cy="2"/>
          </a:xfrm>
          <a:prstGeom prst="line">
            <a:avLst/>
          </a:prstGeom>
          <a:ln w="6350">
            <a:solidFill>
              <a:srgbClr val="A6A6A6"/>
            </a:solidFill>
            <a:prstDash val="dash"/>
            <a:miter/>
            <a:tailEnd type="triangle"/>
          </a:ln>
        </p:spPr>
        <p:txBody>
          <a:bodyPr lIns="45719" rIns="45719"/>
          <a:lstStyle/>
          <a:p>
            <a:endParaRPr sz="1400" b="1"/>
          </a:p>
        </p:txBody>
      </p:sp>
      <p:sp>
        <p:nvSpPr>
          <p:cNvPr id="74" name="Shape 493">
            <a:extLst>
              <a:ext uri="{FF2B5EF4-FFF2-40B4-BE49-F238E27FC236}">
                <a16:creationId xmlns:a16="http://schemas.microsoft.com/office/drawing/2014/main" id="{5609FB84-8881-4EF3-8238-1F892227903E}"/>
              </a:ext>
            </a:extLst>
          </p:cNvPr>
          <p:cNvSpPr/>
          <p:nvPr/>
        </p:nvSpPr>
        <p:spPr>
          <a:xfrm flipV="1">
            <a:off x="5001888" y="2067467"/>
            <a:ext cx="1624304" cy="2"/>
          </a:xfrm>
          <a:prstGeom prst="line">
            <a:avLst/>
          </a:prstGeom>
          <a:ln w="6350">
            <a:solidFill>
              <a:srgbClr val="A6A6A6"/>
            </a:solidFill>
            <a:prstDash val="dash"/>
            <a:miter/>
            <a:tailEnd type="triangle"/>
          </a:ln>
        </p:spPr>
        <p:txBody>
          <a:bodyPr lIns="45719" rIns="45719"/>
          <a:lstStyle/>
          <a:p>
            <a:endParaRPr sz="1400" b="1"/>
          </a:p>
        </p:txBody>
      </p:sp>
      <p:sp>
        <p:nvSpPr>
          <p:cNvPr id="75" name="Shape 494">
            <a:extLst>
              <a:ext uri="{FF2B5EF4-FFF2-40B4-BE49-F238E27FC236}">
                <a16:creationId xmlns:a16="http://schemas.microsoft.com/office/drawing/2014/main" id="{14F6EE04-D0FC-448B-87E7-7BE81F9E956F}"/>
              </a:ext>
            </a:extLst>
          </p:cNvPr>
          <p:cNvSpPr/>
          <p:nvPr/>
        </p:nvSpPr>
        <p:spPr>
          <a:xfrm flipV="1">
            <a:off x="7519396" y="2067467"/>
            <a:ext cx="1624304" cy="2"/>
          </a:xfrm>
          <a:prstGeom prst="line">
            <a:avLst/>
          </a:prstGeom>
          <a:ln w="6350">
            <a:solidFill>
              <a:srgbClr val="A6A6A6"/>
            </a:solidFill>
            <a:prstDash val="dash"/>
            <a:miter/>
            <a:tailEnd type="triangle"/>
          </a:ln>
        </p:spPr>
        <p:txBody>
          <a:bodyPr lIns="45719" rIns="45719"/>
          <a:lstStyle/>
          <a:p>
            <a:endParaRPr sz="1400" b="1"/>
          </a:p>
        </p:txBody>
      </p:sp>
      <p:sp>
        <p:nvSpPr>
          <p:cNvPr id="76" name="Shape 495">
            <a:extLst>
              <a:ext uri="{FF2B5EF4-FFF2-40B4-BE49-F238E27FC236}">
                <a16:creationId xmlns:a16="http://schemas.microsoft.com/office/drawing/2014/main" id="{16F02E1C-2A6A-4F8B-8AF1-C214A76F46D7}"/>
              </a:ext>
            </a:extLst>
          </p:cNvPr>
          <p:cNvSpPr/>
          <p:nvPr/>
        </p:nvSpPr>
        <p:spPr>
          <a:xfrm>
            <a:off x="1478808" y="1744581"/>
            <a:ext cx="843213"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1300">
                <a:solidFill>
                  <a:schemeClr val="accent1"/>
                </a:solidFill>
                <a:latin typeface="华文细黑"/>
                <a:ea typeface="华文细黑"/>
                <a:cs typeface="华文细黑"/>
                <a:sym typeface="华文细黑"/>
              </a:defRPr>
            </a:pPr>
            <a:r>
              <a:rPr sz="1400" b="1" dirty="0"/>
              <a:t>Strong CP</a:t>
            </a:r>
          </a:p>
          <a:p>
            <a:pPr algn="ctr">
              <a:defRPr sz="1300">
                <a:solidFill>
                  <a:schemeClr val="accent1"/>
                </a:solidFill>
                <a:latin typeface="华文细黑"/>
                <a:ea typeface="华文细黑"/>
                <a:cs typeface="华文细黑"/>
                <a:sym typeface="华文细黑"/>
              </a:defRPr>
            </a:pPr>
            <a:r>
              <a:rPr sz="1400" b="1" dirty="0"/>
              <a:t>problem</a:t>
            </a:r>
          </a:p>
        </p:txBody>
      </p:sp>
      <p:sp>
        <p:nvSpPr>
          <p:cNvPr id="77" name="Shape 496">
            <a:extLst>
              <a:ext uri="{FF2B5EF4-FFF2-40B4-BE49-F238E27FC236}">
                <a16:creationId xmlns:a16="http://schemas.microsoft.com/office/drawing/2014/main" id="{A6DB3284-9615-4324-9FC5-855C0B685CA3}"/>
              </a:ext>
            </a:extLst>
          </p:cNvPr>
          <p:cNvSpPr/>
          <p:nvPr/>
        </p:nvSpPr>
        <p:spPr>
          <a:xfrm>
            <a:off x="3878158" y="1808081"/>
            <a:ext cx="1179847"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300">
                <a:solidFill>
                  <a:schemeClr val="accent1"/>
                </a:solidFill>
                <a:latin typeface="华文细黑"/>
                <a:ea typeface="华文细黑"/>
                <a:cs typeface="华文细黑"/>
                <a:sym typeface="华文细黑"/>
              </a:defRPr>
            </a:lvl1pPr>
          </a:lstStyle>
          <a:p>
            <a:r>
              <a:rPr sz="1400" b="1" dirty="0"/>
              <a:t>PQ symmetry</a:t>
            </a:r>
          </a:p>
        </p:txBody>
      </p:sp>
      <p:sp>
        <p:nvSpPr>
          <p:cNvPr id="78" name="Shape 497">
            <a:extLst>
              <a:ext uri="{FF2B5EF4-FFF2-40B4-BE49-F238E27FC236}">
                <a16:creationId xmlns:a16="http://schemas.microsoft.com/office/drawing/2014/main" id="{22B1CBFE-704D-4933-8897-75F7D8D71B93}"/>
              </a:ext>
            </a:extLst>
          </p:cNvPr>
          <p:cNvSpPr/>
          <p:nvPr/>
        </p:nvSpPr>
        <p:spPr>
          <a:xfrm>
            <a:off x="6657264" y="1858881"/>
            <a:ext cx="708238"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300">
                <a:solidFill>
                  <a:schemeClr val="accent1"/>
                </a:solidFill>
                <a:latin typeface="华文细黑"/>
                <a:ea typeface="华文细黑"/>
                <a:cs typeface="华文细黑"/>
                <a:sym typeface="华文细黑"/>
              </a:defRPr>
            </a:lvl1pPr>
          </a:lstStyle>
          <a:p>
            <a:r>
              <a:rPr sz="1400" b="1"/>
              <a:t>A new boson</a:t>
            </a:r>
          </a:p>
        </p:txBody>
      </p:sp>
      <p:sp>
        <p:nvSpPr>
          <p:cNvPr id="79" name="Shape 498">
            <a:extLst>
              <a:ext uri="{FF2B5EF4-FFF2-40B4-BE49-F238E27FC236}">
                <a16:creationId xmlns:a16="http://schemas.microsoft.com/office/drawing/2014/main" id="{89079980-EEE0-4F5A-8EB5-E9BB709D60D4}"/>
              </a:ext>
            </a:extLst>
          </p:cNvPr>
          <p:cNvSpPr/>
          <p:nvPr/>
        </p:nvSpPr>
        <p:spPr>
          <a:xfrm>
            <a:off x="9180679" y="1858881"/>
            <a:ext cx="708238"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1400">
                <a:solidFill>
                  <a:schemeClr val="accent1"/>
                </a:solidFill>
                <a:latin typeface="华文细黑"/>
                <a:ea typeface="华文细黑"/>
                <a:cs typeface="华文细黑"/>
                <a:sym typeface="华文细黑"/>
              </a:defRPr>
            </a:pPr>
            <a:r>
              <a:rPr sz="1400" b="1"/>
              <a:t>KSVZ</a:t>
            </a:r>
          </a:p>
          <a:p>
            <a:pPr algn="ctr">
              <a:defRPr sz="1400">
                <a:solidFill>
                  <a:schemeClr val="accent1"/>
                </a:solidFill>
                <a:latin typeface="华文细黑"/>
                <a:ea typeface="华文细黑"/>
                <a:cs typeface="华文细黑"/>
                <a:sym typeface="华文细黑"/>
              </a:defRPr>
            </a:pPr>
            <a:r>
              <a:rPr sz="1400" b="1"/>
              <a:t>DFSZ</a:t>
            </a:r>
          </a:p>
        </p:txBody>
      </p:sp>
      <p:sp>
        <p:nvSpPr>
          <p:cNvPr id="80" name="Shape 499">
            <a:extLst>
              <a:ext uri="{FF2B5EF4-FFF2-40B4-BE49-F238E27FC236}">
                <a16:creationId xmlns:a16="http://schemas.microsoft.com/office/drawing/2014/main" id="{B03C7B54-9784-441F-A54A-42F6ED3606EC}"/>
              </a:ext>
            </a:extLst>
          </p:cNvPr>
          <p:cNvSpPr/>
          <p:nvPr/>
        </p:nvSpPr>
        <p:spPr>
          <a:xfrm>
            <a:off x="3149901" y="3039790"/>
            <a:ext cx="2349590" cy="2897845"/>
          </a:xfrm>
          <a:prstGeom prst="rect">
            <a:avLst/>
          </a:prstGeom>
          <a:ln w="12700">
            <a:solidFill>
              <a:schemeClr val="accent3">
                <a:satOff val="-49112"/>
                <a:lumOff val="33137"/>
              </a:schemeClr>
            </a:solidFill>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chemeClr val="accent1"/>
                </a:solidFill>
                <a:latin typeface="+mj-lt"/>
                <a:ea typeface="+mj-ea"/>
                <a:cs typeface="+mj-cs"/>
                <a:sym typeface="Helvetica"/>
              </a:defRPr>
            </a:pPr>
            <a:r>
              <a:rPr b="1" dirty="0"/>
              <a:t>A  plausible solution for strong CP problem (1977,Peccei &amp; Quinn)</a:t>
            </a:r>
          </a:p>
          <a:p>
            <a:pPr algn="ctr">
              <a:defRPr>
                <a:solidFill>
                  <a:schemeClr val="accent1"/>
                </a:solidFill>
                <a:latin typeface="+mj-lt"/>
                <a:ea typeface="+mj-ea"/>
                <a:cs typeface="+mj-cs"/>
                <a:sym typeface="Helvetica"/>
              </a:defRPr>
            </a:pPr>
            <a:endParaRPr dirty="0"/>
          </a:p>
          <a:p>
            <a:pPr>
              <a:defRPr>
                <a:solidFill>
                  <a:schemeClr val="accent1"/>
                </a:solidFill>
                <a:latin typeface="+mj-lt"/>
                <a:ea typeface="+mj-ea"/>
                <a:cs typeface="+mj-cs"/>
                <a:sym typeface="Helvetica"/>
              </a:defRPr>
            </a:pPr>
            <a:endParaRPr dirty="0"/>
          </a:p>
          <a:p>
            <a:pPr>
              <a:lnSpc>
                <a:spcPct val="110000"/>
              </a:lnSpc>
              <a:defRPr sz="14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Introducing a new </a:t>
            </a:r>
            <a:r>
              <a:rPr dirty="0">
                <a:solidFill>
                  <a:srgbClr val="00EEFF"/>
                </a:solidFill>
                <a:latin typeface="Yu Gothic UI Semibold" panose="020B0700000000000000" pitchFamily="34" charset="-128"/>
                <a:ea typeface="Yu Gothic UI Semibold" panose="020B0700000000000000" pitchFamily="34" charset="-128"/>
              </a:rPr>
              <a:t>U(1)</a:t>
            </a:r>
            <a:r>
              <a:rPr dirty="0">
                <a:latin typeface="Yu Gothic UI Semibold" panose="020B0700000000000000" pitchFamily="34" charset="-128"/>
                <a:ea typeface="Yu Gothic UI Semibold" panose="020B0700000000000000" pitchFamily="34" charset="-128"/>
              </a:rPr>
              <a:t> symmetry</a:t>
            </a:r>
          </a:p>
          <a:p>
            <a:pPr>
              <a:lnSpc>
                <a:spcPct val="110000"/>
              </a:lnSpc>
              <a:defRPr sz="1400">
                <a:solidFill>
                  <a:srgbClr val="000000"/>
                </a:solidFill>
                <a:latin typeface="华文细黑"/>
                <a:ea typeface="华文细黑"/>
                <a:cs typeface="华文细黑"/>
                <a:sym typeface="华文细黑"/>
              </a:defRPr>
            </a:pPr>
            <a:endParaRPr lang="en-US" sz="1000" dirty="0">
              <a:latin typeface="Yu Gothic UI Semibold" panose="020B0700000000000000" pitchFamily="34" charset="-128"/>
              <a:ea typeface="Yu Gothic UI Semibold" panose="020B0700000000000000" pitchFamily="34" charset="-128"/>
            </a:endParaRPr>
          </a:p>
          <a:p>
            <a:pPr>
              <a:lnSpc>
                <a:spcPct val="110000"/>
              </a:lnSpc>
              <a:defRPr sz="1400">
                <a:solidFill>
                  <a:srgbClr val="000000"/>
                </a:solidFill>
                <a:latin typeface="华文细黑"/>
                <a:ea typeface="华文细黑"/>
                <a:cs typeface="华文细黑"/>
                <a:sym typeface="华文细黑"/>
              </a:defRPr>
            </a:pPr>
            <a:endParaRPr sz="1000" dirty="0">
              <a:latin typeface="Yu Gothic UI Semibold" panose="020B0700000000000000" pitchFamily="34" charset="-128"/>
              <a:ea typeface="Yu Gothic UI Semibold" panose="020B0700000000000000" pitchFamily="34" charset="-128"/>
            </a:endParaRPr>
          </a:p>
          <a:p>
            <a:pPr algn="just">
              <a:lnSpc>
                <a:spcPct val="110000"/>
              </a:lnSpc>
              <a:defRPr sz="1400">
                <a:solidFill>
                  <a:srgbClr val="000000"/>
                </a:solidFill>
                <a:latin typeface="华文细黑"/>
                <a:ea typeface="华文细黑"/>
                <a:cs typeface="华文细黑"/>
                <a:sym typeface="华文细黑"/>
              </a:defRPr>
            </a:pPr>
            <a:endParaRPr dirty="0">
              <a:latin typeface="Yu Gothic UI Semibold" panose="020B0700000000000000" pitchFamily="34" charset="-128"/>
              <a:ea typeface="Yu Gothic UI Semibold" panose="020B0700000000000000" pitchFamily="34" charset="-128"/>
            </a:endParaRPr>
          </a:p>
          <a:p>
            <a:pPr algn="just">
              <a:lnSpc>
                <a:spcPct val="110000"/>
              </a:lnSpc>
              <a:defRPr sz="6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Phys. Rev. Lett. 1977-06: 1440–1443. </a:t>
            </a:r>
          </a:p>
        </p:txBody>
      </p:sp>
      <p:sp>
        <p:nvSpPr>
          <p:cNvPr id="81" name="Shape 500">
            <a:extLst>
              <a:ext uri="{FF2B5EF4-FFF2-40B4-BE49-F238E27FC236}">
                <a16:creationId xmlns:a16="http://schemas.microsoft.com/office/drawing/2014/main" id="{EFD73577-ADAB-422E-8F46-1948D94A3656}"/>
              </a:ext>
            </a:extLst>
          </p:cNvPr>
          <p:cNvSpPr/>
          <p:nvPr/>
        </p:nvSpPr>
        <p:spPr>
          <a:xfrm>
            <a:off x="5732898" y="3051243"/>
            <a:ext cx="2349590" cy="2919389"/>
          </a:xfrm>
          <a:prstGeom prst="rect">
            <a:avLst/>
          </a:prstGeom>
          <a:ln w="12700">
            <a:solidFill>
              <a:schemeClr val="accent3">
                <a:satOff val="-49112"/>
                <a:lumOff val="33137"/>
              </a:schemeClr>
            </a:solidFill>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chemeClr val="accent1"/>
                </a:solidFill>
                <a:latin typeface="+mj-lt"/>
                <a:ea typeface="+mj-ea"/>
                <a:cs typeface="+mj-cs"/>
                <a:sym typeface="Helvetica"/>
              </a:defRPr>
            </a:pPr>
            <a:r>
              <a:rPr b="1" dirty="0"/>
              <a:t>Axion</a:t>
            </a:r>
          </a:p>
          <a:p>
            <a:pPr algn="ctr">
              <a:defRPr>
                <a:solidFill>
                  <a:schemeClr val="accent1"/>
                </a:solidFill>
                <a:latin typeface="+mj-lt"/>
                <a:ea typeface="+mj-ea"/>
                <a:cs typeface="+mj-cs"/>
                <a:sym typeface="Helvetica"/>
              </a:defRPr>
            </a:pPr>
            <a:r>
              <a:rPr b="1" dirty="0"/>
              <a:t>(1978, </a:t>
            </a:r>
            <a:r>
              <a:rPr b="1" dirty="0" err="1"/>
              <a:t>Wilczek</a:t>
            </a:r>
            <a:r>
              <a:rPr b="1" dirty="0"/>
              <a:t> &amp; Weinberg)</a:t>
            </a:r>
          </a:p>
          <a:p>
            <a:pPr algn="ctr">
              <a:defRPr>
                <a:solidFill>
                  <a:schemeClr val="accent1"/>
                </a:solidFill>
                <a:latin typeface="+mj-lt"/>
                <a:ea typeface="+mj-ea"/>
                <a:cs typeface="+mj-cs"/>
                <a:sym typeface="Helvetica"/>
              </a:defRPr>
            </a:pPr>
            <a:endParaRPr dirty="0"/>
          </a:p>
          <a:p>
            <a:pPr>
              <a:lnSpc>
                <a:spcPct val="110000"/>
              </a:lnSpc>
              <a:defRPr sz="14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U(1) broken to generate a new </a:t>
            </a:r>
            <a:r>
              <a:rPr b="1" dirty="0" err="1">
                <a:solidFill>
                  <a:srgbClr val="02FF31"/>
                </a:solidFill>
                <a:latin typeface="Yu Gothic UI Semibold" panose="020B0700000000000000" pitchFamily="34" charset="-128"/>
                <a:ea typeface="Yu Gothic UI Semibold" panose="020B0700000000000000" pitchFamily="34" charset="-128"/>
              </a:rPr>
              <a:t>Nambu</a:t>
            </a:r>
            <a:r>
              <a:rPr b="1" dirty="0">
                <a:solidFill>
                  <a:srgbClr val="02FF31"/>
                </a:solidFill>
                <a:latin typeface="Yu Gothic UI Semibold" panose="020B0700000000000000" pitchFamily="34" charset="-128"/>
                <a:ea typeface="Yu Gothic UI Semibold" panose="020B0700000000000000" pitchFamily="34" charset="-128"/>
              </a:rPr>
              <a:t>–Goldstone bosons</a:t>
            </a:r>
          </a:p>
          <a:p>
            <a:pPr>
              <a:lnSpc>
                <a:spcPct val="110000"/>
              </a:lnSpc>
              <a:defRPr sz="14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named after a laundry detergent (Wilczek,2004 Nobel Lecture )</a:t>
            </a:r>
          </a:p>
          <a:p>
            <a:pPr>
              <a:lnSpc>
                <a:spcPct val="110000"/>
              </a:lnSpc>
              <a:defRPr sz="600">
                <a:solidFill>
                  <a:srgbClr val="000000"/>
                </a:solidFill>
                <a:latin typeface="华文细黑"/>
                <a:ea typeface="华文细黑"/>
                <a:cs typeface="华文细黑"/>
                <a:sym typeface="华文细黑"/>
              </a:defRPr>
            </a:pPr>
            <a:endParaRPr dirty="0">
              <a:latin typeface="Yu Gothic UI Semibold" panose="020B0700000000000000" pitchFamily="34" charset="-128"/>
              <a:ea typeface="Yu Gothic UI Semibold" panose="020B0700000000000000" pitchFamily="34" charset="-128"/>
            </a:endParaRPr>
          </a:p>
          <a:p>
            <a:pPr>
              <a:lnSpc>
                <a:spcPct val="110000"/>
              </a:lnSpc>
              <a:defRPr sz="6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Phys. Rev. Lett. 1978-01: 223–226. </a:t>
            </a:r>
          </a:p>
          <a:p>
            <a:pPr>
              <a:lnSpc>
                <a:spcPct val="110000"/>
              </a:lnSpc>
              <a:defRPr sz="6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Phys. Rev. Lett. 1978-01: 279–282.</a:t>
            </a:r>
          </a:p>
        </p:txBody>
      </p:sp>
      <p:sp>
        <p:nvSpPr>
          <p:cNvPr id="82" name="Shape 501">
            <a:extLst>
              <a:ext uri="{FF2B5EF4-FFF2-40B4-BE49-F238E27FC236}">
                <a16:creationId xmlns:a16="http://schemas.microsoft.com/office/drawing/2014/main" id="{18D64315-339D-4B46-B1A7-7584FBED9AE4}"/>
              </a:ext>
            </a:extLst>
          </p:cNvPr>
          <p:cNvSpPr/>
          <p:nvPr/>
        </p:nvSpPr>
        <p:spPr>
          <a:xfrm>
            <a:off x="8205269" y="3063285"/>
            <a:ext cx="2232860" cy="3319498"/>
          </a:xfrm>
          <a:prstGeom prst="rect">
            <a:avLst/>
          </a:prstGeom>
          <a:ln w="12700">
            <a:solidFill>
              <a:schemeClr val="accent3">
                <a:satOff val="-49112"/>
                <a:lumOff val="33137"/>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solidFill>
                  <a:schemeClr val="accent1"/>
                </a:solidFill>
                <a:latin typeface="+mj-lt"/>
                <a:ea typeface="+mj-ea"/>
                <a:cs typeface="+mj-cs"/>
                <a:sym typeface="Helvetica"/>
              </a:defRPr>
            </a:pPr>
            <a:r>
              <a:rPr b="1" dirty="0"/>
              <a:t>Invisible axion </a:t>
            </a:r>
          </a:p>
          <a:p>
            <a:pPr algn="ctr">
              <a:defRPr>
                <a:solidFill>
                  <a:schemeClr val="accent1"/>
                </a:solidFill>
                <a:latin typeface="+mj-lt"/>
                <a:ea typeface="+mj-ea"/>
                <a:cs typeface="+mj-cs"/>
                <a:sym typeface="Helvetica"/>
              </a:defRPr>
            </a:pPr>
            <a:r>
              <a:rPr b="1" dirty="0"/>
              <a:t>DM candidate</a:t>
            </a:r>
          </a:p>
          <a:p>
            <a:pPr algn="ctr">
              <a:defRPr>
                <a:solidFill>
                  <a:schemeClr val="accent1"/>
                </a:solidFill>
                <a:latin typeface="+mj-lt"/>
                <a:ea typeface="+mj-ea"/>
                <a:cs typeface="+mj-cs"/>
                <a:sym typeface="Helvetica"/>
              </a:defRPr>
            </a:pPr>
            <a:endParaRPr dirty="0"/>
          </a:p>
          <a:p>
            <a:pPr algn="just">
              <a:lnSpc>
                <a:spcPct val="110000"/>
              </a:lnSpc>
              <a:defRPr sz="1400">
                <a:solidFill>
                  <a:srgbClr val="000000"/>
                </a:solidFill>
                <a:latin typeface="华文细黑"/>
                <a:ea typeface="华文细黑"/>
                <a:cs typeface="华文细黑"/>
                <a:sym typeface="华文细黑"/>
              </a:defRPr>
            </a:pPr>
            <a:r>
              <a:rPr dirty="0">
                <a:latin typeface="Yu Gothic UI Semibold" panose="020B0700000000000000" pitchFamily="34" charset="-128"/>
                <a:ea typeface="Yu Gothic UI Semibold" panose="020B0700000000000000" pitchFamily="34" charset="-128"/>
              </a:rPr>
              <a:t>PQWW axion excluded in reactor and beam-dump experiments</a:t>
            </a:r>
          </a:p>
          <a:p>
            <a:pPr algn="just">
              <a:lnSpc>
                <a:spcPct val="110000"/>
              </a:lnSpc>
              <a:defRPr sz="1400">
                <a:solidFill>
                  <a:srgbClr val="000000"/>
                </a:solidFill>
                <a:latin typeface="华文细黑"/>
                <a:ea typeface="华文细黑"/>
                <a:cs typeface="华文细黑"/>
                <a:sym typeface="华文细黑"/>
              </a:defRPr>
            </a:pPr>
            <a:r>
              <a:rPr sz="700" dirty="0">
                <a:latin typeface="Yu Gothic UI Semibold" panose="020B0700000000000000" pitchFamily="34" charset="-128"/>
                <a:ea typeface="Yu Gothic UI Semibold" panose="020B0700000000000000" pitchFamily="34" charset="-128"/>
              </a:rPr>
              <a:t>Physical Review D, </a:t>
            </a:r>
            <a:r>
              <a:rPr sz="700" b="1" dirty="0">
                <a:latin typeface="Yu Gothic UI Semibold" panose="020B0700000000000000" pitchFamily="34" charset="-128"/>
                <a:ea typeface="Yu Gothic UI Semibold" panose="020B0700000000000000" pitchFamily="34" charset="-128"/>
              </a:rPr>
              <a:t>1978</a:t>
            </a:r>
            <a:r>
              <a:rPr sz="700" dirty="0">
                <a:latin typeface="Yu Gothic UI Semibold" panose="020B0700000000000000" pitchFamily="34" charset="-128"/>
                <a:ea typeface="Yu Gothic UI Semibold" panose="020B0700000000000000" pitchFamily="34" charset="-128"/>
              </a:rPr>
              <a:t>, 18(5): 1607. </a:t>
            </a:r>
          </a:p>
          <a:p>
            <a:pPr algn="just">
              <a:lnSpc>
                <a:spcPct val="110000"/>
              </a:lnSpc>
              <a:defRPr sz="1400">
                <a:solidFill>
                  <a:srgbClr val="000000"/>
                </a:solidFill>
                <a:latin typeface="华文细黑"/>
                <a:ea typeface="华文细黑"/>
                <a:cs typeface="华文细黑"/>
                <a:sym typeface="华文细黑"/>
              </a:defRPr>
            </a:pPr>
            <a:endParaRPr sz="700" dirty="0">
              <a:latin typeface="Yu Gothic UI Semibold" panose="020B0700000000000000" pitchFamily="34" charset="-128"/>
              <a:ea typeface="Yu Gothic UI Semibold" panose="020B0700000000000000" pitchFamily="34" charset="-128"/>
            </a:endParaRPr>
          </a:p>
          <a:p>
            <a:pPr>
              <a:lnSpc>
                <a:spcPct val="110000"/>
              </a:lnSpc>
              <a:defRPr sz="1400">
                <a:solidFill>
                  <a:srgbClr val="000000"/>
                </a:solidFill>
                <a:latin typeface="华文细黑"/>
                <a:ea typeface="华文细黑"/>
                <a:cs typeface="华文细黑"/>
                <a:sym typeface="华文细黑"/>
              </a:defRPr>
            </a:pPr>
            <a:r>
              <a:rPr sz="1600" b="1" dirty="0">
                <a:solidFill>
                  <a:srgbClr val="FF0000"/>
                </a:solidFill>
                <a:latin typeface="Yu Gothic UI Semibold" panose="020B0700000000000000" pitchFamily="34" charset="-128"/>
                <a:ea typeface="Yu Gothic UI Semibold" panose="020B0700000000000000" pitchFamily="34" charset="-128"/>
              </a:rPr>
              <a:t>new models</a:t>
            </a:r>
            <a:r>
              <a:rPr lang="en-US" sz="1600" b="1" dirty="0">
                <a:solidFill>
                  <a:srgbClr val="FF0000"/>
                </a:solidFill>
                <a:latin typeface="Yu Gothic UI Semibold" panose="020B0700000000000000" pitchFamily="34" charset="-128"/>
                <a:ea typeface="Yu Gothic UI Semibold" panose="020B0700000000000000" pitchFamily="34" charset="-128"/>
              </a:rPr>
              <a:t> and detection methods</a:t>
            </a:r>
            <a:r>
              <a:rPr sz="1600" b="1" dirty="0">
                <a:solidFill>
                  <a:srgbClr val="FF0000"/>
                </a:solidFill>
                <a:latin typeface="Yu Gothic UI Semibold" panose="020B0700000000000000" pitchFamily="34" charset="-128"/>
                <a:ea typeface="Yu Gothic UI Semibold" panose="020B0700000000000000" pitchFamily="34" charset="-128"/>
              </a:rPr>
              <a:t> proposed</a:t>
            </a:r>
          </a:p>
          <a:p>
            <a:pPr algn="just">
              <a:lnSpc>
                <a:spcPct val="110000"/>
              </a:lnSpc>
              <a:defRPr sz="1400">
                <a:solidFill>
                  <a:srgbClr val="000000"/>
                </a:solidFill>
                <a:latin typeface="华文细黑"/>
                <a:ea typeface="华文细黑"/>
                <a:cs typeface="华文细黑"/>
                <a:sym typeface="华文细黑"/>
              </a:defRPr>
            </a:pPr>
            <a:endParaRPr dirty="0"/>
          </a:p>
          <a:p>
            <a:pPr algn="just">
              <a:lnSpc>
                <a:spcPct val="110000"/>
              </a:lnSpc>
              <a:defRPr sz="600">
                <a:solidFill>
                  <a:srgbClr val="000000"/>
                </a:solidFill>
                <a:latin typeface="华文细黑"/>
                <a:ea typeface="华文细黑"/>
                <a:cs typeface="华文细黑"/>
                <a:sym typeface="华文细黑"/>
              </a:defRPr>
            </a:pPr>
            <a:r>
              <a:rPr dirty="0"/>
              <a:t>Phys. Rev. Lett. 1979-07: 103– 107. </a:t>
            </a:r>
          </a:p>
          <a:p>
            <a:pPr algn="just">
              <a:lnSpc>
                <a:spcPct val="110000"/>
              </a:lnSpc>
              <a:defRPr sz="600">
                <a:solidFill>
                  <a:srgbClr val="000000"/>
                </a:solidFill>
                <a:latin typeface="华文细黑"/>
                <a:ea typeface="华文细黑"/>
                <a:cs typeface="华文细黑"/>
                <a:sym typeface="华文细黑"/>
              </a:defRPr>
            </a:pPr>
            <a:r>
              <a:rPr dirty="0"/>
              <a:t>Nuclear Physics B, </a:t>
            </a:r>
            <a:r>
              <a:rPr b="1" dirty="0"/>
              <a:t>1980</a:t>
            </a:r>
            <a:r>
              <a:rPr dirty="0"/>
              <a:t>, 166(3): 493–506.	</a:t>
            </a:r>
          </a:p>
          <a:p>
            <a:pPr algn="just">
              <a:lnSpc>
                <a:spcPct val="110000"/>
              </a:lnSpc>
              <a:defRPr sz="600">
                <a:solidFill>
                  <a:srgbClr val="000000"/>
                </a:solidFill>
                <a:latin typeface="华文细黑"/>
                <a:ea typeface="华文细黑"/>
                <a:cs typeface="华文细黑"/>
                <a:sym typeface="华文细黑"/>
              </a:defRPr>
            </a:pPr>
            <a:r>
              <a:rPr dirty="0"/>
              <a:t>Physics Letters B, </a:t>
            </a:r>
            <a:r>
              <a:rPr b="1" dirty="0"/>
              <a:t>1981</a:t>
            </a:r>
            <a:r>
              <a:rPr dirty="0"/>
              <a:t>, 104(3): 199–202. </a:t>
            </a:r>
          </a:p>
          <a:p>
            <a:pPr algn="just">
              <a:lnSpc>
                <a:spcPct val="110000"/>
              </a:lnSpc>
              <a:defRPr sz="600">
                <a:solidFill>
                  <a:srgbClr val="000000"/>
                </a:solidFill>
                <a:latin typeface="华文细黑"/>
                <a:ea typeface="华文细黑"/>
                <a:cs typeface="华文细黑"/>
                <a:sym typeface="华文细黑"/>
              </a:defRPr>
            </a:pPr>
            <a:r>
              <a:rPr dirty="0" err="1"/>
              <a:t>Sov.J.Nucl.Phys</a:t>
            </a:r>
            <a:r>
              <a:rPr dirty="0"/>
              <a:t>. </a:t>
            </a:r>
            <a:r>
              <a:rPr b="1" dirty="0"/>
              <a:t>1980</a:t>
            </a:r>
            <a:r>
              <a:rPr dirty="0"/>
              <a:t>, 31: 260.</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sldNum" sz="quarter" idx="2"/>
          </p:nvPr>
        </p:nvSpPr>
        <p:spPr>
          <a:xfrm>
            <a:off x="11431027" y="5799788"/>
            <a:ext cx="127001" cy="1270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657" name="Shape 657"/>
          <p:cNvSpPr>
            <a:spLocks noGrp="1"/>
          </p:cNvSpPr>
          <p:nvPr>
            <p:ph type="body" sz="quarter" idx="1"/>
          </p:nvPr>
        </p:nvSpPr>
        <p:spPr>
          <a:xfrm>
            <a:off x="1621700" y="541259"/>
            <a:ext cx="8129723" cy="447041"/>
          </a:xfrm>
          <a:prstGeom prst="rect">
            <a:avLst/>
          </a:prstGeom>
        </p:spPr>
        <p:txBody>
          <a:bodyPr>
            <a:normAutofit/>
          </a:bodyPr>
          <a:lstStyle>
            <a:lvl1pPr>
              <a:defRPr sz="2400"/>
            </a:lvl1pPr>
          </a:lstStyle>
          <a:p>
            <a:r>
              <a:rPr lang="en-US" altLang="zh-CN" dirty="0"/>
              <a:t>	Solar axion </a:t>
            </a:r>
            <a:endParaRPr dirty="0"/>
          </a:p>
        </p:txBody>
      </p:sp>
      <p:sp>
        <p:nvSpPr>
          <p:cNvPr id="658" name="Shape 658"/>
          <p:cNvSpPr/>
          <p:nvPr/>
        </p:nvSpPr>
        <p:spPr>
          <a:xfrm>
            <a:off x="11521160" y="5801733"/>
            <a:ext cx="36869"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r">
              <a:defRPr sz="800">
                <a:solidFill>
                  <a:schemeClr val="accent1"/>
                </a:solidFill>
                <a:latin typeface="Microsoft YaHei"/>
                <a:ea typeface="Microsoft YaHei"/>
                <a:cs typeface="Microsoft YaHei"/>
                <a:sym typeface="Microsoft YaHei"/>
              </a:defRPr>
            </a:pPr>
            <a:r>
              <a:rPr dirty="0"/>
              <a:t>￼</a:t>
            </a:r>
          </a:p>
        </p:txBody>
      </p:sp>
      <p:sp>
        <p:nvSpPr>
          <p:cNvPr id="2" name="文本框 1">
            <a:extLst>
              <a:ext uri="{FF2B5EF4-FFF2-40B4-BE49-F238E27FC236}">
                <a16:creationId xmlns:a16="http://schemas.microsoft.com/office/drawing/2014/main" id="{A0B4F87E-9C46-4AB3-9414-981ED4B102B1}"/>
              </a:ext>
            </a:extLst>
          </p:cNvPr>
          <p:cNvSpPr txBox="1"/>
          <p:nvPr/>
        </p:nvSpPr>
        <p:spPr>
          <a:xfrm>
            <a:off x="571500" y="1206500"/>
            <a:ext cx="156549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sz="2400" dirty="0"/>
              <a:t>Production</a:t>
            </a:r>
            <a:endParaRPr kumimoji="0" lang="zh-CN" alt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4" name="文本框 3">
            <a:extLst>
              <a:ext uri="{FF2B5EF4-FFF2-40B4-BE49-F238E27FC236}">
                <a16:creationId xmlns:a16="http://schemas.microsoft.com/office/drawing/2014/main" id="{B9479BCE-98E1-49F5-B984-AA33CA1993BF}"/>
              </a:ext>
            </a:extLst>
          </p:cNvPr>
          <p:cNvSpPr txBox="1"/>
          <p:nvPr/>
        </p:nvSpPr>
        <p:spPr>
          <a:xfrm>
            <a:off x="5454650" y="1250950"/>
            <a:ext cx="13939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sz="2400" dirty="0"/>
              <a:t>Detection</a:t>
            </a:r>
            <a:endParaRPr kumimoji="0" lang="zh-CN" altLang="en-US" sz="2400" b="0" i="0" u="none" strike="noStrike" cap="none" spc="0" normalizeH="0" baseline="0" dirty="0">
              <a:ln>
                <a:noFill/>
              </a:ln>
              <a:solidFill>
                <a:srgbClr val="000000"/>
              </a:solidFill>
              <a:effectLst/>
              <a:uFillTx/>
              <a:latin typeface="Arial"/>
              <a:ea typeface="Arial"/>
              <a:cs typeface="Arial"/>
              <a:sym typeface="Arial"/>
            </a:endParaRPr>
          </a:p>
        </p:txBody>
      </p:sp>
      <p:cxnSp>
        <p:nvCxnSpPr>
          <p:cNvPr id="6" name="直接连接符 5">
            <a:extLst>
              <a:ext uri="{FF2B5EF4-FFF2-40B4-BE49-F238E27FC236}">
                <a16:creationId xmlns:a16="http://schemas.microsoft.com/office/drawing/2014/main" id="{9F7B0301-0938-4FEE-A938-9BC49DF7CE47}"/>
              </a:ext>
            </a:extLst>
          </p:cNvPr>
          <p:cNvCxnSpPr>
            <a:cxnSpLocks/>
          </p:cNvCxnSpPr>
          <p:nvPr/>
        </p:nvCxnSpPr>
        <p:spPr>
          <a:xfrm>
            <a:off x="5041900" y="1206500"/>
            <a:ext cx="0" cy="527050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 name="直接连接符 8">
            <a:extLst>
              <a:ext uri="{FF2B5EF4-FFF2-40B4-BE49-F238E27FC236}">
                <a16:creationId xmlns:a16="http://schemas.microsoft.com/office/drawing/2014/main" id="{BD9E1E20-5E0C-4C5B-9FEC-C27A4D3C8D53}"/>
              </a:ext>
            </a:extLst>
          </p:cNvPr>
          <p:cNvCxnSpPr/>
          <p:nvPr/>
        </p:nvCxnSpPr>
        <p:spPr>
          <a:xfrm>
            <a:off x="571500" y="1778000"/>
            <a:ext cx="11245850"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nvGrpSpPr>
          <p:cNvPr id="14" name="组合 13">
            <a:extLst>
              <a:ext uri="{FF2B5EF4-FFF2-40B4-BE49-F238E27FC236}">
                <a16:creationId xmlns:a16="http://schemas.microsoft.com/office/drawing/2014/main" id="{C564B4A0-4119-4269-BAFD-238BF9117FCE}"/>
              </a:ext>
            </a:extLst>
          </p:cNvPr>
          <p:cNvGrpSpPr/>
          <p:nvPr/>
        </p:nvGrpSpPr>
        <p:grpSpPr>
          <a:xfrm>
            <a:off x="5248545" y="3892549"/>
            <a:ext cx="2698265" cy="1514202"/>
            <a:chOff x="5159645" y="4343399"/>
            <a:chExt cx="2698265" cy="1514202"/>
          </a:xfrm>
        </p:grpSpPr>
        <p:pic>
          <p:nvPicPr>
            <p:cNvPr id="10" name="pasted-image.pdf">
              <a:extLst>
                <a:ext uri="{FF2B5EF4-FFF2-40B4-BE49-F238E27FC236}">
                  <a16:creationId xmlns:a16="http://schemas.microsoft.com/office/drawing/2014/main" id="{2B41A508-BBEE-4115-8FE9-FACED99E5B4B}"/>
                </a:ext>
              </a:extLst>
            </p:cNvPr>
            <p:cNvPicPr>
              <a:picLocks noChangeAspect="1"/>
            </p:cNvPicPr>
            <p:nvPr/>
          </p:nvPicPr>
          <p:blipFill rotWithShape="1">
            <a:blip r:embed="rId3"/>
            <a:srcRect l="53197"/>
            <a:stretch/>
          </p:blipFill>
          <p:spPr>
            <a:xfrm>
              <a:off x="5362719" y="5197264"/>
              <a:ext cx="2373987" cy="660337"/>
            </a:xfrm>
            <a:prstGeom prst="rect">
              <a:avLst/>
            </a:prstGeom>
            <a:ln w="12700" cap="flat">
              <a:noFill/>
              <a:miter lim="400000"/>
            </a:ln>
            <a:effectLst/>
          </p:spPr>
        </p:pic>
        <p:pic>
          <p:nvPicPr>
            <p:cNvPr id="11" name="pasted-image.pdf">
              <a:extLst>
                <a:ext uri="{FF2B5EF4-FFF2-40B4-BE49-F238E27FC236}">
                  <a16:creationId xmlns:a16="http://schemas.microsoft.com/office/drawing/2014/main" id="{6C37C155-0D8B-4269-A946-F915A80FAEA7}"/>
                </a:ext>
              </a:extLst>
            </p:cNvPr>
            <p:cNvPicPr>
              <a:picLocks noChangeAspect="1"/>
            </p:cNvPicPr>
            <p:nvPr/>
          </p:nvPicPr>
          <p:blipFill rotWithShape="1">
            <a:blip r:embed="rId3"/>
            <a:srcRect r="46803"/>
            <a:stretch/>
          </p:blipFill>
          <p:spPr>
            <a:xfrm>
              <a:off x="5159645" y="4389538"/>
              <a:ext cx="2698265" cy="660337"/>
            </a:xfrm>
            <a:prstGeom prst="rect">
              <a:avLst/>
            </a:prstGeom>
            <a:ln w="12700" cap="flat">
              <a:noFill/>
              <a:miter lim="400000"/>
            </a:ln>
            <a:effectLst/>
          </p:spPr>
        </p:pic>
        <p:sp>
          <p:nvSpPr>
            <p:cNvPr id="12" name="矩形: 圆角 11">
              <a:extLst>
                <a:ext uri="{FF2B5EF4-FFF2-40B4-BE49-F238E27FC236}">
                  <a16:creationId xmlns:a16="http://schemas.microsoft.com/office/drawing/2014/main" id="{41325AE4-7377-47BB-8772-65DDD77A029D}"/>
                </a:ext>
              </a:extLst>
            </p:cNvPr>
            <p:cNvSpPr/>
            <p:nvPr/>
          </p:nvSpPr>
          <p:spPr>
            <a:xfrm>
              <a:off x="7423150" y="4343399"/>
              <a:ext cx="402456" cy="435873"/>
            </a:xfrm>
            <a:prstGeom prst="roundRect">
              <a:avLst/>
            </a:prstGeom>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grpSp>
      <p:pic>
        <p:nvPicPr>
          <p:cNvPr id="16" name="Axio-electric.png">
            <a:extLst>
              <a:ext uri="{FF2B5EF4-FFF2-40B4-BE49-F238E27FC236}">
                <a16:creationId xmlns:a16="http://schemas.microsoft.com/office/drawing/2014/main" id="{0B41A3A0-EE4F-4C4F-8E77-16C5AF8CACF9}"/>
              </a:ext>
            </a:extLst>
          </p:cNvPr>
          <p:cNvPicPr>
            <a:picLocks noChangeAspect="1"/>
          </p:cNvPicPr>
          <p:nvPr/>
        </p:nvPicPr>
        <p:blipFill>
          <a:blip r:embed="rId4"/>
          <a:stretch>
            <a:fillRect/>
          </a:stretch>
        </p:blipFill>
        <p:spPr>
          <a:xfrm>
            <a:off x="5763520" y="2132991"/>
            <a:ext cx="1668313" cy="1450707"/>
          </a:xfrm>
          <a:prstGeom prst="rect">
            <a:avLst/>
          </a:prstGeom>
          <a:ln w="12700" cap="flat">
            <a:noFill/>
            <a:miter lim="400000"/>
          </a:ln>
          <a:effectLst/>
        </p:spPr>
      </p:pic>
      <p:cxnSp>
        <p:nvCxnSpPr>
          <p:cNvPr id="18" name="直接连接符 17">
            <a:extLst>
              <a:ext uri="{FF2B5EF4-FFF2-40B4-BE49-F238E27FC236}">
                <a16:creationId xmlns:a16="http://schemas.microsoft.com/office/drawing/2014/main" id="{020A8358-2190-40E8-96B9-D67A91EDCCDE}"/>
              </a:ext>
            </a:extLst>
          </p:cNvPr>
          <p:cNvCxnSpPr>
            <a:cxnSpLocks/>
          </p:cNvCxnSpPr>
          <p:nvPr/>
        </p:nvCxnSpPr>
        <p:spPr>
          <a:xfrm>
            <a:off x="8382000" y="1250950"/>
            <a:ext cx="0" cy="530860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0" name="文本框 19">
            <a:extLst>
              <a:ext uri="{FF2B5EF4-FFF2-40B4-BE49-F238E27FC236}">
                <a16:creationId xmlns:a16="http://schemas.microsoft.com/office/drawing/2014/main" id="{46376FAC-BD74-46A7-885C-90AFA423CBAC}"/>
              </a:ext>
            </a:extLst>
          </p:cNvPr>
          <p:cNvSpPr txBox="1"/>
          <p:nvPr/>
        </p:nvSpPr>
        <p:spPr>
          <a:xfrm>
            <a:off x="8705706" y="1263002"/>
            <a:ext cx="94993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Arial"/>
                <a:ea typeface="Arial"/>
                <a:cs typeface="Arial"/>
                <a:sym typeface="Arial"/>
              </a:rPr>
              <a:t>Signal</a:t>
            </a:r>
            <a:endParaRPr kumimoji="0" lang="zh-CN" altLang="en-US" sz="2400" b="0" i="0" u="none" strike="noStrike" cap="none" spc="0" normalizeH="0" baseline="0" dirty="0">
              <a:ln>
                <a:noFill/>
              </a:ln>
              <a:solidFill>
                <a:srgbClr val="000000"/>
              </a:solidFill>
              <a:effectLst/>
              <a:uFillTx/>
              <a:latin typeface="Arial"/>
              <a:ea typeface="Arial"/>
              <a:cs typeface="Arial"/>
              <a:sym typeface="Arial"/>
            </a:endParaRPr>
          </a:p>
        </p:txBody>
      </p:sp>
      <p:grpSp>
        <p:nvGrpSpPr>
          <p:cNvPr id="29" name="组合 28">
            <a:extLst>
              <a:ext uri="{FF2B5EF4-FFF2-40B4-BE49-F238E27FC236}">
                <a16:creationId xmlns:a16="http://schemas.microsoft.com/office/drawing/2014/main" id="{A9B1A050-13B8-4EEB-9DBA-D189C4176479}"/>
              </a:ext>
            </a:extLst>
          </p:cNvPr>
          <p:cNvGrpSpPr/>
          <p:nvPr/>
        </p:nvGrpSpPr>
        <p:grpSpPr>
          <a:xfrm>
            <a:off x="2111890" y="1948440"/>
            <a:ext cx="2738372" cy="1238522"/>
            <a:chOff x="2752647" y="1755"/>
            <a:chExt cx="2738372" cy="1238522"/>
          </a:xfrm>
        </p:grpSpPr>
        <p:sp>
          <p:nvSpPr>
            <p:cNvPr id="31" name="矩形 30">
              <a:extLst>
                <a:ext uri="{FF2B5EF4-FFF2-40B4-BE49-F238E27FC236}">
                  <a16:creationId xmlns:a16="http://schemas.microsoft.com/office/drawing/2014/main" id="{FC5D5833-2044-46AB-8B7F-A7A5F3951B1B}"/>
                </a:ext>
              </a:extLst>
            </p:cNvPr>
            <p:cNvSpPr/>
            <p:nvPr/>
          </p:nvSpPr>
          <p:spPr>
            <a:xfrm>
              <a:off x="2752647" y="1755"/>
              <a:ext cx="2738372" cy="123852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文本框 31">
              <a:extLst>
                <a:ext uri="{FF2B5EF4-FFF2-40B4-BE49-F238E27FC236}">
                  <a16:creationId xmlns:a16="http://schemas.microsoft.com/office/drawing/2014/main" id="{EB038D13-4F54-40D8-BA52-E1C3FD6BE3F1}"/>
                </a:ext>
              </a:extLst>
            </p:cNvPr>
            <p:cNvSpPr txBox="1"/>
            <p:nvPr/>
          </p:nvSpPr>
          <p:spPr>
            <a:xfrm>
              <a:off x="2752647" y="1755"/>
              <a:ext cx="2738372" cy="123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CN" sz="3600" kern="1200" dirty="0"/>
                <a:t>ABC axion</a:t>
              </a:r>
            </a:p>
            <a:p>
              <a:pPr marL="0" lvl="0" indent="0" algn="ctr" defTabSz="1600200">
                <a:lnSpc>
                  <a:spcPct val="90000"/>
                </a:lnSpc>
                <a:spcBef>
                  <a:spcPct val="0"/>
                </a:spcBef>
                <a:spcAft>
                  <a:spcPct val="35000"/>
                </a:spcAft>
                <a:buNone/>
              </a:pPr>
              <a:r>
                <a:rPr lang="en-US" altLang="zh-CN" sz="800" kern="1200" dirty="0"/>
                <a:t>Atomic recombination and deexcitation</a:t>
              </a:r>
            </a:p>
            <a:p>
              <a:pPr marL="0" lvl="0" indent="0" algn="ctr" defTabSz="1600200">
                <a:lnSpc>
                  <a:spcPct val="90000"/>
                </a:lnSpc>
                <a:spcBef>
                  <a:spcPct val="0"/>
                </a:spcBef>
                <a:spcAft>
                  <a:spcPct val="35000"/>
                </a:spcAft>
                <a:buNone/>
              </a:pPr>
              <a:r>
                <a:rPr lang="en-US" altLang="zh-CN" sz="800" kern="1200" dirty="0"/>
                <a:t>Bremsstrahlung </a:t>
              </a:r>
            </a:p>
            <a:p>
              <a:pPr marL="0" lvl="0" indent="0" algn="ctr" defTabSz="1600200">
                <a:lnSpc>
                  <a:spcPct val="90000"/>
                </a:lnSpc>
                <a:spcBef>
                  <a:spcPct val="0"/>
                </a:spcBef>
                <a:spcAft>
                  <a:spcPct val="35000"/>
                </a:spcAft>
                <a:buNone/>
              </a:pPr>
              <a:r>
                <a:rPr lang="en-US" altLang="zh-CN" sz="800" kern="1200" dirty="0"/>
                <a:t>Compton</a:t>
              </a:r>
            </a:p>
          </p:txBody>
        </p:sp>
      </p:grpSp>
      <p:sp>
        <p:nvSpPr>
          <p:cNvPr id="30" name="矩形 29">
            <a:extLst>
              <a:ext uri="{FF2B5EF4-FFF2-40B4-BE49-F238E27FC236}">
                <a16:creationId xmlns:a16="http://schemas.microsoft.com/office/drawing/2014/main" id="{66493ABD-331E-41A8-B5A3-53A8B2418153}"/>
              </a:ext>
            </a:extLst>
          </p:cNvPr>
          <p:cNvSpPr/>
          <p:nvPr/>
        </p:nvSpPr>
        <p:spPr>
          <a:xfrm>
            <a:off x="763139" y="1948440"/>
            <a:ext cx="1226137" cy="1238522"/>
          </a:xfrm>
          <a:prstGeom prst="rect">
            <a:avLst/>
          </a:prstGeom>
          <a:blipFill>
            <a:blip r:embed="rId5">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7" name="图片 26">
            <a:extLst>
              <a:ext uri="{FF2B5EF4-FFF2-40B4-BE49-F238E27FC236}">
                <a16:creationId xmlns:a16="http://schemas.microsoft.com/office/drawing/2014/main" id="{F05699D9-7614-41B9-975C-D745BBA5CF23}"/>
              </a:ext>
            </a:extLst>
          </p:cNvPr>
          <p:cNvPicPr>
            <a:picLocks noChangeAspect="1"/>
          </p:cNvPicPr>
          <p:nvPr/>
        </p:nvPicPr>
        <p:blipFill>
          <a:blip r:embed="rId6"/>
          <a:stretch>
            <a:fillRect/>
          </a:stretch>
        </p:blipFill>
        <p:spPr>
          <a:xfrm>
            <a:off x="922639" y="3309832"/>
            <a:ext cx="3293906" cy="3063122"/>
          </a:xfrm>
          <a:prstGeom prst="rect">
            <a:avLst/>
          </a:prstGeom>
        </p:spPr>
      </p:pic>
      <p:sp>
        <p:nvSpPr>
          <p:cNvPr id="28" name="文本框 27">
            <a:extLst>
              <a:ext uri="{FF2B5EF4-FFF2-40B4-BE49-F238E27FC236}">
                <a16:creationId xmlns:a16="http://schemas.microsoft.com/office/drawing/2014/main" id="{219CA085-AB17-4503-B058-1C5500B4A74E}"/>
              </a:ext>
            </a:extLst>
          </p:cNvPr>
          <p:cNvSpPr txBox="1"/>
          <p:nvPr/>
        </p:nvSpPr>
        <p:spPr>
          <a:xfrm>
            <a:off x="1574994" y="6107670"/>
            <a:ext cx="216180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Assuming </a:t>
            </a:r>
            <a:r>
              <a:rPr kumimoji="0" lang="en-US" altLang="zh-CN" sz="1800" b="0" i="0" u="none" strike="noStrike" cap="none" spc="0" normalizeH="0" baseline="0" dirty="0" err="1">
                <a:ln>
                  <a:noFill/>
                </a:ln>
                <a:solidFill>
                  <a:srgbClr val="000000"/>
                </a:solidFill>
                <a:effectLst/>
                <a:uFillTx/>
                <a:latin typeface="Arial"/>
                <a:ea typeface="Arial"/>
                <a:cs typeface="Arial"/>
                <a:sym typeface="Arial"/>
              </a:rPr>
              <a:t>g</a:t>
            </a:r>
            <a:r>
              <a:rPr kumimoji="0" lang="en-US" altLang="zh-CN" sz="1800" b="0" i="0" u="none" strike="noStrike" cap="none" spc="0" normalizeH="0" baseline="-25000" dirty="0" err="1">
                <a:ln>
                  <a:noFill/>
                </a:ln>
                <a:solidFill>
                  <a:srgbClr val="000000"/>
                </a:solidFill>
                <a:effectLst/>
                <a:uFillTx/>
                <a:latin typeface="Arial"/>
                <a:ea typeface="Arial"/>
                <a:cs typeface="Arial"/>
                <a:sym typeface="Arial"/>
              </a:rPr>
              <a:t>Ae</a:t>
            </a:r>
            <a:r>
              <a:rPr kumimoji="0" lang="en-US" altLang="zh-CN" sz="1800" b="0" i="0" u="none" strike="noStrike" cap="none" spc="0" normalizeH="0" baseline="0" dirty="0">
                <a:ln>
                  <a:noFill/>
                </a:ln>
                <a:solidFill>
                  <a:srgbClr val="000000"/>
                </a:solidFill>
                <a:effectLst/>
                <a:uFillTx/>
                <a:latin typeface="Arial"/>
                <a:ea typeface="Arial"/>
                <a:cs typeface="Arial"/>
                <a:sym typeface="Arial"/>
              </a:rPr>
              <a:t>= 10</a:t>
            </a:r>
            <a:r>
              <a:rPr kumimoji="0" lang="en-US" altLang="zh-CN" sz="1800" b="0" i="0" u="none" strike="noStrike" cap="none" spc="0" normalizeH="0" baseline="30000" dirty="0">
                <a:ln>
                  <a:noFill/>
                </a:ln>
                <a:solidFill>
                  <a:srgbClr val="000000"/>
                </a:solidFill>
                <a:effectLst/>
                <a:uFillTx/>
                <a:latin typeface="Arial"/>
                <a:ea typeface="Arial"/>
                <a:cs typeface="Arial"/>
                <a:sym typeface="Arial"/>
              </a:rPr>
              <a:t>-13</a:t>
            </a:r>
            <a:endParaRPr kumimoji="0" lang="zh-CN" altLang="en-US" sz="1800" b="0" i="0" u="none" strike="noStrike" cap="none" spc="0" normalizeH="0" baseline="30000" dirty="0">
              <a:ln>
                <a:noFill/>
              </a:ln>
              <a:solidFill>
                <a:srgbClr val="000000"/>
              </a:solidFill>
              <a:effectLst/>
              <a:uFillTx/>
              <a:latin typeface="Arial"/>
              <a:ea typeface="Arial"/>
              <a:cs typeface="Arial"/>
              <a:sym typeface="Arial"/>
            </a:endParaRPr>
          </a:p>
        </p:txBody>
      </p:sp>
      <p:grpSp>
        <p:nvGrpSpPr>
          <p:cNvPr id="40" name="组合 39">
            <a:extLst>
              <a:ext uri="{FF2B5EF4-FFF2-40B4-BE49-F238E27FC236}">
                <a16:creationId xmlns:a16="http://schemas.microsoft.com/office/drawing/2014/main" id="{050AFA6A-EC68-42A6-9CA0-FD647B07C68A}"/>
              </a:ext>
            </a:extLst>
          </p:cNvPr>
          <p:cNvGrpSpPr/>
          <p:nvPr/>
        </p:nvGrpSpPr>
        <p:grpSpPr>
          <a:xfrm>
            <a:off x="8427387" y="4461882"/>
            <a:ext cx="3468450" cy="1911072"/>
            <a:chOff x="8427387" y="4461882"/>
            <a:chExt cx="3468450" cy="1911072"/>
          </a:xfrm>
        </p:grpSpPr>
        <p:pic>
          <p:nvPicPr>
            <p:cNvPr id="36" name="图片 35">
              <a:extLst>
                <a:ext uri="{FF2B5EF4-FFF2-40B4-BE49-F238E27FC236}">
                  <a16:creationId xmlns:a16="http://schemas.microsoft.com/office/drawing/2014/main" id="{D061D172-11B8-471D-9A2A-A31BF1B33449}"/>
                </a:ext>
              </a:extLst>
            </p:cNvPr>
            <p:cNvPicPr>
              <a:picLocks noChangeAspect="1"/>
            </p:cNvPicPr>
            <p:nvPr/>
          </p:nvPicPr>
          <p:blipFill>
            <a:blip r:embed="rId7"/>
            <a:stretch>
              <a:fillRect/>
            </a:stretch>
          </p:blipFill>
          <p:spPr>
            <a:xfrm>
              <a:off x="8938395" y="4556659"/>
              <a:ext cx="2957442" cy="1446965"/>
            </a:xfrm>
            <a:prstGeom prst="rect">
              <a:avLst/>
            </a:prstGeom>
          </p:spPr>
        </p:pic>
        <p:sp>
          <p:nvSpPr>
            <p:cNvPr id="37" name="文本框 36">
              <a:extLst>
                <a:ext uri="{FF2B5EF4-FFF2-40B4-BE49-F238E27FC236}">
                  <a16:creationId xmlns:a16="http://schemas.microsoft.com/office/drawing/2014/main" id="{12B994E4-BAD8-41F9-B3A5-B7D17BC33CD4}"/>
                </a:ext>
              </a:extLst>
            </p:cNvPr>
            <p:cNvSpPr txBox="1"/>
            <p:nvPr/>
          </p:nvSpPr>
          <p:spPr>
            <a:xfrm>
              <a:off x="10142958" y="6003624"/>
              <a:ext cx="81047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S1[PE]</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39" name="图片 38">
              <a:extLst>
                <a:ext uri="{FF2B5EF4-FFF2-40B4-BE49-F238E27FC236}">
                  <a16:creationId xmlns:a16="http://schemas.microsoft.com/office/drawing/2014/main" id="{F3C94B1C-20CA-448D-B12E-A0B7B1BF8C7C}"/>
                </a:ext>
              </a:extLst>
            </p:cNvPr>
            <p:cNvPicPr>
              <a:picLocks noChangeAspect="1"/>
            </p:cNvPicPr>
            <p:nvPr/>
          </p:nvPicPr>
          <p:blipFill>
            <a:blip r:embed="rId8"/>
            <a:stretch>
              <a:fillRect/>
            </a:stretch>
          </p:blipFill>
          <p:spPr>
            <a:xfrm>
              <a:off x="8427387" y="4461882"/>
              <a:ext cx="519116" cy="1662125"/>
            </a:xfrm>
            <a:prstGeom prst="rect">
              <a:avLst/>
            </a:prstGeom>
          </p:spPr>
        </p:pic>
      </p:grpSp>
      <p:sp>
        <p:nvSpPr>
          <p:cNvPr id="41" name="文本框 40">
            <a:extLst>
              <a:ext uri="{FF2B5EF4-FFF2-40B4-BE49-F238E27FC236}">
                <a16:creationId xmlns:a16="http://schemas.microsoft.com/office/drawing/2014/main" id="{18A0A6F2-5CA8-41D3-A0BF-5D4C59DE8692}"/>
              </a:ext>
            </a:extLst>
          </p:cNvPr>
          <p:cNvSpPr txBox="1"/>
          <p:nvPr/>
        </p:nvSpPr>
        <p:spPr>
          <a:xfrm>
            <a:off x="8608781" y="2111500"/>
            <a:ext cx="32085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0000"/>
                </a:solidFill>
                <a:effectLst/>
                <a:uFillTx/>
                <a:latin typeface="Arial"/>
                <a:ea typeface="Arial"/>
                <a:cs typeface="Arial"/>
                <a:sym typeface="Arial"/>
              </a:rPr>
              <a:t>Typical ER signal in </a:t>
            </a:r>
            <a:r>
              <a:rPr kumimoji="0" lang="en-US" altLang="zh-CN" sz="1800" b="0" i="0" u="none" strike="noStrike" cap="none" spc="0" normalizeH="0" baseline="0" dirty="0" err="1">
                <a:ln>
                  <a:noFill/>
                </a:ln>
                <a:solidFill>
                  <a:srgbClr val="000000"/>
                </a:solidFill>
                <a:effectLst/>
                <a:uFillTx/>
                <a:latin typeface="Arial"/>
                <a:ea typeface="Arial"/>
                <a:cs typeface="Arial"/>
                <a:sym typeface="Arial"/>
              </a:rPr>
              <a:t>PandaX</a:t>
            </a:r>
            <a:r>
              <a:rPr kumimoji="0" lang="en-US" altLang="zh-CN" sz="1800" b="0" i="0" u="none" strike="noStrike" cap="none" spc="0" normalizeH="0" baseline="0" dirty="0">
                <a:ln>
                  <a:noFill/>
                </a:ln>
                <a:solidFill>
                  <a:srgbClr val="000000"/>
                </a:solidFill>
                <a:effectLst/>
                <a:uFillTx/>
                <a:latin typeface="Arial"/>
                <a:ea typeface="Arial"/>
                <a:cs typeface="Arial"/>
                <a:sym typeface="Arial"/>
              </a:rPr>
              <a:t>-II</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43" name="图片 42">
            <a:extLst>
              <a:ext uri="{FF2B5EF4-FFF2-40B4-BE49-F238E27FC236}">
                <a16:creationId xmlns:a16="http://schemas.microsoft.com/office/drawing/2014/main" id="{E88F7442-6224-4CAA-AC4D-34B4DA44C80E}"/>
              </a:ext>
            </a:extLst>
          </p:cNvPr>
          <p:cNvPicPr>
            <a:picLocks noChangeAspect="1"/>
          </p:cNvPicPr>
          <p:nvPr/>
        </p:nvPicPr>
        <p:blipFill>
          <a:blip r:embed="rId9"/>
          <a:stretch>
            <a:fillRect/>
          </a:stretch>
        </p:blipFill>
        <p:spPr>
          <a:xfrm>
            <a:off x="8608781" y="2575975"/>
            <a:ext cx="3405212" cy="1666887"/>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extLst>
              <a:ext uri="{FF2B5EF4-FFF2-40B4-BE49-F238E27FC236}">
                <a16:creationId xmlns:a16="http://schemas.microsoft.com/office/drawing/2014/main" id="{CB528C67-88A6-4634-8753-909447224288}"/>
              </a:ext>
            </a:extLst>
          </p:cNvPr>
          <p:cNvGraphicFramePr>
            <a:graphicFrameLocks noChangeAspect="1"/>
          </p:cNvGraphicFramePr>
          <p:nvPr>
            <p:extLst>
              <p:ext uri="{D42A27DB-BD31-4B8C-83A1-F6EECF244321}">
                <p14:modId xmlns:p14="http://schemas.microsoft.com/office/powerpoint/2010/main" val="1246268371"/>
              </p:ext>
            </p:extLst>
          </p:nvPr>
        </p:nvGraphicFramePr>
        <p:xfrm>
          <a:off x="4645372" y="2368775"/>
          <a:ext cx="15350078" cy="9207050"/>
        </p:xfrm>
        <a:graphic>
          <a:graphicData uri="http://schemas.openxmlformats.org/presentationml/2006/ole">
            <mc:AlternateContent xmlns:mc="http://schemas.openxmlformats.org/markup-compatibility/2006">
              <mc:Choice xmlns:v="urn:schemas-microsoft-com:vml" Requires="v">
                <p:oleObj spid="_x0000_s6167" name="Acrobat Document" r:id="rId4" imgW="13496752" imgH="8096250" progId="AcroExch.Document.7">
                  <p:embed/>
                </p:oleObj>
              </mc:Choice>
              <mc:Fallback>
                <p:oleObj name="Acrobat Document" r:id="rId4" imgW="13496752" imgH="8096250" progId="AcroExch.Document.7">
                  <p:embed/>
                  <p:pic>
                    <p:nvPicPr>
                      <p:cNvPr id="0" name=""/>
                      <p:cNvPicPr/>
                      <p:nvPr/>
                    </p:nvPicPr>
                    <p:blipFill>
                      <a:blip r:embed="rId5"/>
                      <a:stretch>
                        <a:fillRect/>
                      </a:stretch>
                    </p:blipFill>
                    <p:spPr>
                      <a:xfrm>
                        <a:off x="4645372" y="2368775"/>
                        <a:ext cx="15350078" cy="9207050"/>
                      </a:xfrm>
                      <a:prstGeom prst="rect">
                        <a:avLst/>
                      </a:prstGeom>
                    </p:spPr>
                  </p:pic>
                </p:oleObj>
              </mc:Fallback>
            </mc:AlternateContent>
          </a:graphicData>
        </a:graphic>
      </p:graphicFrame>
      <p:sp>
        <p:nvSpPr>
          <p:cNvPr id="664" name="Shape 664"/>
          <p:cNvSpPr>
            <a:spLocks noGrp="1"/>
          </p:cNvSpPr>
          <p:nvPr>
            <p:ph type="sldNum" sz="quarter" idx="2"/>
          </p:nvPr>
        </p:nvSpPr>
        <p:spPr/>
        <p:txBody>
          <a:bodyPr/>
          <a:lstStyle/>
          <a:p>
            <a:fld id="{86CB4B4D-7CA3-9044-876B-883B54F8677D}" type="slidenum">
              <a:rPr lang="en-US" altLang="zh-CN"/>
              <a:pPr/>
              <a:t>8</a:t>
            </a:fld>
            <a:endParaRPr lang="zh-CN" altLang="en-US"/>
          </a:p>
        </p:txBody>
      </p:sp>
      <p:sp>
        <p:nvSpPr>
          <p:cNvPr id="665" name="Shape 665"/>
          <p:cNvSpPr>
            <a:spLocks noGrp="1"/>
          </p:cNvSpPr>
          <p:nvPr>
            <p:ph type="body" sz="quarter" idx="1"/>
          </p:nvPr>
        </p:nvSpPr>
        <p:spPr>
          <a:xfrm>
            <a:off x="1621700" y="228600"/>
            <a:ext cx="4622345" cy="759701"/>
          </a:xfrm>
        </p:spPr>
        <p:txBody>
          <a:bodyPr>
            <a:normAutofit/>
          </a:bodyPr>
          <a:lstStyle>
            <a:lvl1pPr>
              <a:defRPr sz="2400"/>
            </a:lvl1pPr>
          </a:lstStyle>
          <a:p>
            <a:r>
              <a:rPr lang="en-US" altLang="zh-CN" dirty="0"/>
              <a:t>	</a:t>
            </a:r>
            <a:r>
              <a:rPr lang="en-US" dirty="0" err="1"/>
              <a:t>PandaX</a:t>
            </a:r>
            <a:r>
              <a:rPr lang="en-US" dirty="0"/>
              <a:t>-II </a:t>
            </a:r>
            <a:r>
              <a:rPr lang="en-US" altLang="zh-CN" dirty="0"/>
              <a:t>Data Sets</a:t>
            </a:r>
            <a:endParaRPr lang="en-US" dirty="0"/>
          </a:p>
        </p:txBody>
      </p:sp>
      <p:sp>
        <p:nvSpPr>
          <p:cNvPr id="19" name="Total exposure: 131.7 ton-day…">
            <a:extLst>
              <a:ext uri="{FF2B5EF4-FFF2-40B4-BE49-F238E27FC236}">
                <a16:creationId xmlns:a16="http://schemas.microsoft.com/office/drawing/2014/main" id="{F0DFE51B-6B36-4CFE-A860-03549EDD4627}"/>
              </a:ext>
            </a:extLst>
          </p:cNvPr>
          <p:cNvSpPr txBox="1">
            <a:spLocks/>
          </p:cNvSpPr>
          <p:nvPr/>
        </p:nvSpPr>
        <p:spPr>
          <a:xfrm>
            <a:off x="297436" y="2368775"/>
            <a:ext cx="11171692" cy="4286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US" sz="2400" dirty="0">
                <a:solidFill>
                  <a:schemeClr val="accent1">
                    <a:lumMod val="60000"/>
                    <a:lumOff val="40000"/>
                  </a:schemeClr>
                </a:solidFill>
              </a:rPr>
              <a:t> </a:t>
            </a:r>
          </a:p>
          <a:p>
            <a:pPr hangingPunct="1"/>
            <a:r>
              <a:rPr lang="en-US" sz="2400" dirty="0">
                <a:solidFill>
                  <a:schemeClr val="accent1">
                    <a:lumMod val="60000"/>
                    <a:lumOff val="40000"/>
                  </a:schemeClr>
                </a:solidFill>
              </a:rPr>
              <a:t>2015.11 </a:t>
            </a:r>
            <a:r>
              <a:rPr lang="en-US" sz="2400" dirty="0">
                <a:solidFill>
                  <a:schemeClr val="accent1">
                    <a:lumMod val="75000"/>
                  </a:schemeClr>
                </a:solidFill>
              </a:rPr>
              <a:t>start with commissioning Run8</a:t>
            </a:r>
          </a:p>
          <a:p>
            <a:pPr hangingPunct="1"/>
            <a:r>
              <a:rPr lang="en-US" sz="2400" dirty="0">
                <a:solidFill>
                  <a:schemeClr val="accent1">
                    <a:lumMod val="60000"/>
                    <a:lumOff val="40000"/>
                  </a:schemeClr>
                </a:solidFill>
              </a:rPr>
              <a:t>2019.06</a:t>
            </a:r>
            <a:r>
              <a:rPr lang="en-US" sz="2400" dirty="0"/>
              <a:t> “End-of-Run” </a:t>
            </a:r>
            <a:r>
              <a:rPr lang="en-US" altLang="zh-CN" sz="2400" dirty="0"/>
              <a:t>c</a:t>
            </a:r>
            <a:r>
              <a:rPr lang="en-US" sz="2400" dirty="0"/>
              <a:t>ompleted</a:t>
            </a:r>
          </a:p>
          <a:p>
            <a:pPr hangingPunct="1"/>
            <a:endParaRPr lang="en-US" sz="1600" dirty="0"/>
          </a:p>
          <a:p>
            <a:pPr lvl="1" hangingPunct="1"/>
            <a:r>
              <a:rPr lang="en-US" sz="2400" dirty="0"/>
              <a:t>Run 9: 79.6 days (published)</a:t>
            </a:r>
          </a:p>
          <a:p>
            <a:pPr lvl="1" hangingPunct="1"/>
            <a:r>
              <a:rPr lang="en-US" sz="2400" dirty="0"/>
              <a:t>Run 10: 77.1 days (published)</a:t>
            </a:r>
          </a:p>
          <a:p>
            <a:pPr marL="188411" lvl="1" indent="0" hangingPunct="1">
              <a:buNone/>
            </a:pPr>
            <a:endParaRPr lang="en-US" sz="2400" dirty="0"/>
          </a:p>
          <a:p>
            <a:pPr marL="188411" lvl="1" indent="0" hangingPunct="1">
              <a:buNone/>
            </a:pPr>
            <a:endParaRPr lang="en-US" sz="2400" dirty="0"/>
          </a:p>
          <a:p>
            <a:pPr hangingPunct="1"/>
            <a:r>
              <a:rPr lang="en-US" sz="2400" dirty="0"/>
              <a:t>Full data analysis </a:t>
            </a:r>
          </a:p>
          <a:p>
            <a:pPr hangingPunct="1"/>
            <a:r>
              <a:rPr lang="zh-CN" altLang="en-US" sz="2400" dirty="0"/>
              <a:t>（</a:t>
            </a:r>
            <a:r>
              <a:rPr lang="en-US" altLang="zh-CN" sz="2400" dirty="0"/>
              <a:t>same with WIMP search</a:t>
            </a:r>
            <a:r>
              <a:rPr lang="zh-CN" altLang="en-US" sz="2400" dirty="0"/>
              <a:t>）</a:t>
            </a:r>
            <a:endParaRPr lang="en-US" sz="2400" dirty="0"/>
          </a:p>
          <a:p>
            <a:pPr lvl="1" hangingPunct="1"/>
            <a:r>
              <a:rPr lang="en-US" sz="2400" dirty="0">
                <a:solidFill>
                  <a:schemeClr val="accent1">
                    <a:lumMod val="40000"/>
                    <a:lumOff val="60000"/>
                  </a:schemeClr>
                </a:solidFill>
              </a:rPr>
              <a:t>New position reconstruction</a:t>
            </a:r>
          </a:p>
          <a:p>
            <a:pPr lvl="1" hangingPunct="1"/>
            <a:r>
              <a:rPr lang="en-US" sz="2400" dirty="0">
                <a:solidFill>
                  <a:schemeClr val="accent1">
                    <a:lumMod val="60000"/>
                    <a:lumOff val="40000"/>
                  </a:schemeClr>
                </a:solidFill>
              </a:rPr>
              <a:t>New detector response model</a:t>
            </a:r>
          </a:p>
          <a:p>
            <a:pPr lvl="1" hangingPunct="1"/>
            <a:r>
              <a:rPr lang="en-US" sz="2400" dirty="0">
                <a:solidFill>
                  <a:schemeClr val="accent2">
                    <a:lumMod val="75000"/>
                    <a:lumOff val="25000"/>
                  </a:schemeClr>
                </a:solidFill>
              </a:rPr>
              <a:t>Improved background evaluation</a:t>
            </a:r>
          </a:p>
          <a:p>
            <a:pPr hangingPunct="1"/>
            <a:endParaRPr lang="en-US" sz="1600" dirty="0"/>
          </a:p>
        </p:txBody>
      </p:sp>
      <p:sp>
        <p:nvSpPr>
          <p:cNvPr id="8" name="箭头: 下 7">
            <a:extLst>
              <a:ext uri="{FF2B5EF4-FFF2-40B4-BE49-F238E27FC236}">
                <a16:creationId xmlns:a16="http://schemas.microsoft.com/office/drawing/2014/main" id="{4D20398A-4411-42F8-9B4F-2CB90B3D5136}"/>
              </a:ext>
            </a:extLst>
          </p:cNvPr>
          <p:cNvSpPr/>
          <p:nvPr/>
        </p:nvSpPr>
        <p:spPr>
          <a:xfrm>
            <a:off x="7134128" y="3609619"/>
            <a:ext cx="217283" cy="328188"/>
          </a:xfrm>
          <a:prstGeom prst="downArrow">
            <a:avLst/>
          </a:prstGeom>
          <a:solidFill>
            <a:srgbClr val="FF0000"/>
          </a:solidFill>
          <a:ln w="12700" cap="flat">
            <a:solidFill>
              <a:srgbClr val="FF0000"/>
            </a:solidFill>
            <a:prstDash val="solid"/>
            <a:miter lim="800000"/>
          </a:ln>
          <a:effectLst/>
          <a:scene3d>
            <a:camera prst="isometricLeftDown"/>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箭头: 下 8">
            <a:extLst>
              <a:ext uri="{FF2B5EF4-FFF2-40B4-BE49-F238E27FC236}">
                <a16:creationId xmlns:a16="http://schemas.microsoft.com/office/drawing/2014/main" id="{61DA19E9-E81C-4B5E-9CDA-9DCCF212C780}"/>
              </a:ext>
            </a:extLst>
          </p:cNvPr>
          <p:cNvSpPr/>
          <p:nvPr/>
        </p:nvSpPr>
        <p:spPr>
          <a:xfrm>
            <a:off x="11828289" y="3609619"/>
            <a:ext cx="217283" cy="328188"/>
          </a:xfrm>
          <a:prstGeom prst="downArrow">
            <a:avLst/>
          </a:prstGeom>
          <a:solidFill>
            <a:srgbClr val="FF0000"/>
          </a:solidFill>
          <a:ln w="12700" cap="flat">
            <a:solidFill>
              <a:srgbClr val="FF0000"/>
            </a:solidFill>
            <a:prstDash val="solid"/>
            <a:miter lim="800000"/>
          </a:ln>
          <a:effectLst/>
          <a:scene3d>
            <a:camera prst="isometricLeftDown"/>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文本框 10">
            <a:extLst>
              <a:ext uri="{FF2B5EF4-FFF2-40B4-BE49-F238E27FC236}">
                <a16:creationId xmlns:a16="http://schemas.microsoft.com/office/drawing/2014/main" id="{71F5BA35-65F6-400B-B2DB-C34AA7876AC2}"/>
              </a:ext>
            </a:extLst>
          </p:cNvPr>
          <p:cNvSpPr txBox="1"/>
          <p:nvPr/>
        </p:nvSpPr>
        <p:spPr>
          <a:xfrm>
            <a:off x="7025987" y="3351122"/>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FF0000"/>
                </a:solidFill>
                <a:effectLst/>
                <a:uFillTx/>
                <a:latin typeface="Arial"/>
                <a:ea typeface="Arial"/>
                <a:cs typeface="Arial"/>
                <a:sym typeface="Arial"/>
              </a:rPr>
              <a:t>T1</a:t>
            </a:r>
            <a:endParaRPr kumimoji="0" lang="zh-CN" altLang="en-US" sz="1800" b="1" i="0" u="none" strike="noStrike" cap="none" spc="0" normalizeH="0" baseline="0" dirty="0">
              <a:ln>
                <a:noFill/>
              </a:ln>
              <a:solidFill>
                <a:srgbClr val="FF0000"/>
              </a:solidFill>
              <a:effectLst/>
              <a:uFillTx/>
              <a:latin typeface="Arial"/>
              <a:ea typeface="Arial"/>
              <a:cs typeface="Arial"/>
              <a:sym typeface="Arial"/>
            </a:endParaRPr>
          </a:p>
        </p:txBody>
      </p:sp>
      <p:sp>
        <p:nvSpPr>
          <p:cNvPr id="12" name="文本框 11">
            <a:extLst>
              <a:ext uri="{FF2B5EF4-FFF2-40B4-BE49-F238E27FC236}">
                <a16:creationId xmlns:a16="http://schemas.microsoft.com/office/drawing/2014/main" id="{19A6F4C7-C0EA-4BCC-9796-12D170149497}"/>
              </a:ext>
            </a:extLst>
          </p:cNvPr>
          <p:cNvSpPr txBox="1"/>
          <p:nvPr/>
        </p:nvSpPr>
        <p:spPr>
          <a:xfrm>
            <a:off x="11750094" y="3312857"/>
            <a:ext cx="3616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FF0000"/>
                </a:solidFill>
                <a:effectLst/>
                <a:uFillTx/>
                <a:latin typeface="Arial"/>
                <a:ea typeface="Arial"/>
                <a:cs typeface="Arial"/>
                <a:sym typeface="Arial"/>
              </a:rPr>
              <a:t>T2</a:t>
            </a:r>
            <a:endParaRPr kumimoji="0" lang="zh-CN" altLang="en-US" sz="1800" b="1" i="0" u="none" strike="noStrike" cap="none" spc="0" normalizeH="0" baseline="0" dirty="0">
              <a:ln>
                <a:noFill/>
              </a:ln>
              <a:solidFill>
                <a:srgbClr val="FF0000"/>
              </a:solidFill>
              <a:effectLst/>
              <a:uFillTx/>
              <a:latin typeface="Arial"/>
              <a:ea typeface="Arial"/>
              <a:cs typeface="Arial"/>
              <a:sym typeface="Arial"/>
            </a:endParaRPr>
          </a:p>
        </p:txBody>
      </p:sp>
      <p:sp>
        <p:nvSpPr>
          <p:cNvPr id="13" name="文本框 12">
            <a:extLst>
              <a:ext uri="{FF2B5EF4-FFF2-40B4-BE49-F238E27FC236}">
                <a16:creationId xmlns:a16="http://schemas.microsoft.com/office/drawing/2014/main" id="{65FF192B-5384-4227-9FCA-7ECD2BD4A16A}"/>
              </a:ext>
            </a:extLst>
          </p:cNvPr>
          <p:cNvSpPr txBox="1"/>
          <p:nvPr/>
        </p:nvSpPr>
        <p:spPr>
          <a:xfrm>
            <a:off x="6656824" y="2448810"/>
            <a:ext cx="609750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1" indent="-342900" hangingPunct="1">
              <a:buFont typeface="Arial" panose="020B0604020202020204" pitchFamily="34" charset="0"/>
              <a:buChar char="•"/>
            </a:pPr>
            <a:r>
              <a:rPr lang="en-US" altLang="zh-CN" sz="2400" b="1" dirty="0">
                <a:solidFill>
                  <a:schemeClr val="accent1">
                    <a:lumMod val="60000"/>
                    <a:lumOff val="40000"/>
                  </a:schemeClr>
                </a:solidFill>
              </a:rPr>
              <a:t>Run 11, span 1: 96.4 days</a:t>
            </a:r>
          </a:p>
          <a:p>
            <a:pPr marL="342900" lvl="1" indent="-342900" hangingPunct="1">
              <a:buFont typeface="Arial" panose="020B0604020202020204" pitchFamily="34" charset="0"/>
              <a:buChar char="•"/>
            </a:pPr>
            <a:r>
              <a:rPr lang="en-US" altLang="zh-CN" sz="2400" b="1" dirty="0">
                <a:solidFill>
                  <a:schemeClr val="accent1">
                    <a:lumMod val="60000"/>
                    <a:lumOff val="40000"/>
                  </a:schemeClr>
                </a:solidFill>
              </a:rPr>
              <a:t>Run 11, span 2: 147.9 days  </a:t>
            </a:r>
          </a:p>
        </p:txBody>
      </p:sp>
      <p:sp>
        <p:nvSpPr>
          <p:cNvPr id="5" name="箭头: 下 4">
            <a:extLst>
              <a:ext uri="{FF2B5EF4-FFF2-40B4-BE49-F238E27FC236}">
                <a16:creationId xmlns:a16="http://schemas.microsoft.com/office/drawing/2014/main" id="{2791EC2E-3407-47E0-8534-075FF33CDBD4}"/>
              </a:ext>
            </a:extLst>
          </p:cNvPr>
          <p:cNvSpPr/>
          <p:nvPr/>
        </p:nvSpPr>
        <p:spPr>
          <a:xfrm>
            <a:off x="5590767" y="3635644"/>
            <a:ext cx="217283" cy="328188"/>
          </a:xfrm>
          <a:prstGeom prst="downArrow">
            <a:avLst/>
          </a:prstGeom>
          <a:solidFill>
            <a:srgbClr val="FF0000"/>
          </a:solidFill>
          <a:ln w="12700" cap="flat">
            <a:solidFill>
              <a:srgbClr val="FF0000"/>
            </a:solidFill>
            <a:prstDash val="solid"/>
            <a:miter lim="800000"/>
          </a:ln>
          <a:effectLst/>
          <a:scene3d>
            <a:camera prst="isometricLeftDown"/>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0B111762-6F69-4DF4-9144-4B8F375829E5}"/>
              </a:ext>
            </a:extLst>
          </p:cNvPr>
          <p:cNvSpPr txBox="1"/>
          <p:nvPr/>
        </p:nvSpPr>
        <p:spPr>
          <a:xfrm>
            <a:off x="5500974" y="3329369"/>
            <a:ext cx="6694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FF0000"/>
                </a:solidFill>
                <a:effectLst/>
                <a:uFillTx/>
                <a:latin typeface="Arial"/>
                <a:ea typeface="Arial"/>
                <a:cs typeface="Arial"/>
                <a:sym typeface="Arial"/>
              </a:rPr>
              <a:t>Run8</a:t>
            </a:r>
            <a:endParaRPr kumimoji="0" lang="zh-CN" altLang="en-US" sz="1800" b="1" i="0" u="none" strike="noStrike" cap="none" spc="0" normalizeH="0" baseline="0" dirty="0">
              <a:ln>
                <a:noFill/>
              </a:ln>
              <a:solidFill>
                <a:srgbClr val="FF0000"/>
              </a:solidFill>
              <a:effectLst/>
              <a:uFillTx/>
              <a:latin typeface="Arial"/>
              <a:ea typeface="Arial"/>
              <a:cs typeface="Arial"/>
              <a:sym typeface="Arial"/>
            </a:endParaRPr>
          </a:p>
        </p:txBody>
      </p:sp>
      <p:sp>
        <p:nvSpPr>
          <p:cNvPr id="7" name="矩形: 圆角 6">
            <a:extLst>
              <a:ext uri="{FF2B5EF4-FFF2-40B4-BE49-F238E27FC236}">
                <a16:creationId xmlns:a16="http://schemas.microsoft.com/office/drawing/2014/main" id="{221B8E51-16A3-4FB7-99E1-E032628F09C0}"/>
              </a:ext>
            </a:extLst>
          </p:cNvPr>
          <p:cNvSpPr/>
          <p:nvPr/>
        </p:nvSpPr>
        <p:spPr>
          <a:xfrm>
            <a:off x="390525" y="2470334"/>
            <a:ext cx="11078603" cy="942141"/>
          </a:xfrm>
          <a:prstGeom prst="round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90368086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CD2905E-962F-4492-9B76-76555255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08550"/>
            <a:ext cx="6648450" cy="4800600"/>
          </a:xfrm>
          <a:prstGeom prst="rect">
            <a:avLst/>
          </a:prstGeom>
        </p:spPr>
      </p:pic>
      <p:sp>
        <p:nvSpPr>
          <p:cNvPr id="664" name="Shape 664"/>
          <p:cNvSpPr>
            <a:spLocks noGrp="1"/>
          </p:cNvSpPr>
          <p:nvPr>
            <p:ph type="sldNum" sz="quarter" idx="2"/>
          </p:nvPr>
        </p:nvSpPr>
        <p:spPr/>
        <p:txBody>
          <a:bodyPr/>
          <a:lstStyle/>
          <a:p>
            <a:fld id="{86CB4B4D-7CA3-9044-876B-883B54F8677D}" type="slidenum">
              <a:rPr lang="en-US" altLang="zh-CN"/>
              <a:pPr/>
              <a:t>9</a:t>
            </a:fld>
            <a:endParaRPr lang="zh-CN" altLang="en-US"/>
          </a:p>
        </p:txBody>
      </p:sp>
      <p:sp>
        <p:nvSpPr>
          <p:cNvPr id="665" name="Shape 665"/>
          <p:cNvSpPr>
            <a:spLocks noGrp="1"/>
          </p:cNvSpPr>
          <p:nvPr>
            <p:ph type="body" sz="quarter" idx="1"/>
          </p:nvPr>
        </p:nvSpPr>
        <p:spPr>
          <a:xfrm>
            <a:off x="1615602" y="264662"/>
            <a:ext cx="4622345" cy="759701"/>
          </a:xfrm>
        </p:spPr>
        <p:txBody>
          <a:bodyPr>
            <a:normAutofit/>
          </a:bodyPr>
          <a:lstStyle>
            <a:lvl1pPr>
              <a:defRPr sz="2400"/>
            </a:lvl1pPr>
          </a:lstStyle>
          <a:p>
            <a:r>
              <a:rPr lang="en-US" altLang="zh-CN" dirty="0"/>
              <a:t>	</a:t>
            </a:r>
            <a:r>
              <a:rPr lang="en-US" dirty="0" err="1"/>
              <a:t>PandaX</a:t>
            </a:r>
            <a:r>
              <a:rPr lang="en-US" dirty="0"/>
              <a:t>-II </a:t>
            </a:r>
            <a:r>
              <a:rPr lang="en-US" altLang="zh-CN" dirty="0"/>
              <a:t>Data selection</a:t>
            </a:r>
            <a:endParaRPr lang="en-US" dirty="0"/>
          </a:p>
        </p:txBody>
      </p:sp>
      <p:sp>
        <p:nvSpPr>
          <p:cNvPr id="27" name="Text Placeholder 1">
            <a:extLst>
              <a:ext uri="{FF2B5EF4-FFF2-40B4-BE49-F238E27FC236}">
                <a16:creationId xmlns:a16="http://schemas.microsoft.com/office/drawing/2014/main" id="{AB8DC758-48C9-44F5-9B38-0348FF779956}"/>
              </a:ext>
            </a:extLst>
          </p:cNvPr>
          <p:cNvSpPr txBox="1">
            <a:spLocks/>
          </p:cNvSpPr>
          <p:nvPr/>
        </p:nvSpPr>
        <p:spPr>
          <a:xfrm>
            <a:off x="452925" y="240281"/>
            <a:ext cx="5785022" cy="63530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457200" rtl="0" latinLnBrk="0">
              <a:lnSpc>
                <a:spcPct val="120000"/>
              </a:lnSpc>
              <a:spcBef>
                <a:spcPts val="0"/>
              </a:spcBef>
              <a:spcAft>
                <a:spcPts val="0"/>
              </a:spcAft>
              <a:buClrTx/>
              <a:buSzTx/>
              <a:buFontTx/>
              <a:buNone/>
              <a:tabLst/>
              <a:defRPr sz="1800" b="1" i="0" u="none" strike="noStrike" cap="none" spc="0" baseline="0">
                <a:ln>
                  <a:noFill/>
                </a:ln>
                <a:solidFill>
                  <a:schemeClr val="accent1"/>
                </a:solidFill>
                <a:uFillTx/>
                <a:latin typeface="Arial"/>
                <a:ea typeface="Arial"/>
                <a:cs typeface="Arial"/>
                <a:sym typeface="Arial"/>
              </a:defRPr>
            </a:lvl1pPr>
            <a:lvl2pPr marL="429507" marR="0" indent="-241096"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2pPr>
            <a:lvl3pPr marL="605906" marR="0" indent="-263014"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3pPr>
            <a:lvl4pPr marL="783115"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4pPr>
            <a:lvl5pPr marL="937594" marR="0" indent="-289315" algn="l" defTabSz="457200" rtl="0" latinLnBrk="0">
              <a:lnSpc>
                <a:spcPct val="120000"/>
              </a:lnSpc>
              <a:spcBef>
                <a:spcPts val="0"/>
              </a:spcBef>
              <a:spcAft>
                <a:spcPts val="0"/>
              </a:spcAft>
              <a:buClrTx/>
              <a:buSzPct val="100000"/>
              <a:buFontTx/>
              <a:buChar char="•"/>
              <a:tabLst/>
              <a:defRPr sz="1800" b="1" i="0" u="none" strike="noStrike" cap="none" spc="0" baseline="0">
                <a:ln>
                  <a:noFill/>
                </a:ln>
                <a:solidFill>
                  <a:schemeClr val="accent1"/>
                </a:solidFill>
                <a:uFillTx/>
                <a:latin typeface="Arial"/>
                <a:ea typeface="Arial"/>
                <a:cs typeface="Arial"/>
                <a:sym typeface="Arial"/>
              </a:defRPr>
            </a:lvl5pPr>
            <a:lvl6pPr marL="24638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6pPr>
            <a:lvl7pPr marL="29210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7pPr>
            <a:lvl8pPr marL="33782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8pPr>
            <a:lvl9pPr marL="3835400" marR="0" indent="-177800" algn="l" defTabSz="685767" rtl="0" latinLnBrk="0">
              <a:lnSpc>
                <a:spcPct val="120000"/>
              </a:lnSpc>
              <a:spcBef>
                <a:spcPts val="0"/>
              </a:spcBef>
              <a:spcAft>
                <a:spcPts val="0"/>
              </a:spcAft>
              <a:buClr>
                <a:srgbClr val="717171"/>
              </a:buClr>
              <a:buSzPct val="100000"/>
              <a:buFont typeface="Wingdings"/>
              <a:buChar char="•"/>
              <a:tabLst/>
              <a:defRPr sz="1400" b="0" i="0" u="none" strike="noStrike" cap="none" spc="0" baseline="0">
                <a:ln>
                  <a:noFill/>
                </a:ln>
                <a:solidFill>
                  <a:srgbClr val="000000"/>
                </a:solidFill>
                <a:uFillTx/>
                <a:latin typeface="Arial"/>
                <a:ea typeface="Arial"/>
                <a:cs typeface="Arial"/>
                <a:sym typeface="Arial"/>
              </a:defRPr>
            </a:lvl9pPr>
          </a:lstStyle>
          <a:p>
            <a:pPr hangingPunct="1"/>
            <a:r>
              <a:rPr lang="en-CN" sz="2400" dirty="0"/>
              <a:t>Axion signal in xenon detector:</a:t>
            </a:r>
            <a:endParaRPr lang="en-US" sz="2400" dirty="0"/>
          </a:p>
          <a:p>
            <a:pPr hangingPunct="1"/>
            <a:r>
              <a:rPr lang="en-CN" sz="2400" dirty="0">
                <a:solidFill>
                  <a:srgbClr val="FF0000"/>
                </a:solidFill>
              </a:rPr>
              <a:t>low energy ER events</a:t>
            </a:r>
          </a:p>
          <a:p>
            <a:pPr lvl="1" hangingPunct="1"/>
            <a:r>
              <a:rPr lang="en-CN" sz="2400" b="0" dirty="0"/>
              <a:t>Expand the energy window to </a:t>
            </a:r>
            <a:r>
              <a:rPr lang="en-CN" sz="2400" dirty="0">
                <a:solidFill>
                  <a:srgbClr val="7030A0"/>
                </a:solidFill>
              </a:rPr>
              <a:t>25 keV</a:t>
            </a:r>
          </a:p>
          <a:p>
            <a:pPr lvl="1" hangingPunct="1"/>
            <a:r>
              <a:rPr lang="en-CN" sz="2400" b="0" dirty="0"/>
              <a:t>Reduce the FV to </a:t>
            </a:r>
            <a:r>
              <a:rPr lang="en-CN" sz="2400" dirty="0">
                <a:solidFill>
                  <a:srgbClr val="00B050"/>
                </a:solidFill>
              </a:rPr>
              <a:t>250 kg</a:t>
            </a:r>
            <a:r>
              <a:rPr lang="en-US" sz="2400" b="0" dirty="0"/>
              <a:t> </a:t>
            </a:r>
            <a:r>
              <a:rPr lang="en-US" altLang="zh-CN" sz="2400" b="0" dirty="0"/>
              <a:t>to avoid the affect of Surface events</a:t>
            </a:r>
          </a:p>
          <a:p>
            <a:pPr lvl="1" hangingPunct="1"/>
            <a:endParaRPr lang="en-CN" sz="2400" b="0" dirty="0"/>
          </a:p>
          <a:p>
            <a:pPr hangingPunct="1"/>
            <a:r>
              <a:rPr lang="en-CN" sz="2400" dirty="0"/>
              <a:t>Dominant background</a:t>
            </a:r>
            <a:r>
              <a:rPr lang="en-US" sz="2400" dirty="0"/>
              <a:t>: </a:t>
            </a:r>
          </a:p>
          <a:p>
            <a:pPr marL="772407" lvl="1" indent="-342900" hangingPunct="1">
              <a:buFont typeface="Arial" panose="020B0604020202020204" pitchFamily="34" charset="0"/>
              <a:buChar char="•"/>
            </a:pPr>
            <a:r>
              <a:rPr lang="en-CN" sz="2400" b="0" baseline="30000" dirty="0"/>
              <a:t>127</a:t>
            </a:r>
            <a:r>
              <a:rPr lang="en-CN" sz="2400" b="0" dirty="0"/>
              <a:t>Xe: decay away in Run 11</a:t>
            </a:r>
            <a:endParaRPr lang="en-US" sz="2400" b="0" dirty="0"/>
          </a:p>
          <a:p>
            <a:pPr marL="772407" lvl="1" indent="-342900" hangingPunct="1">
              <a:buFont typeface="Arial" panose="020B0604020202020204" pitchFamily="34" charset="0"/>
              <a:buChar char="•"/>
            </a:pPr>
            <a:r>
              <a:rPr lang="en-CN" altLang="zh-CN" sz="2400" dirty="0">
                <a:solidFill>
                  <a:srgbClr val="FF66FF"/>
                </a:solidFill>
              </a:rPr>
              <a:t>Tritium</a:t>
            </a:r>
            <a:r>
              <a:rPr lang="en-CN" altLang="zh-CN" sz="2400" b="0" dirty="0"/>
              <a:t>: appearing since Run 10</a:t>
            </a:r>
          </a:p>
          <a:p>
            <a:pPr marL="772407" lvl="1" indent="-342900" hangingPunct="1">
              <a:buFont typeface="Arial" panose="020B0604020202020204" pitchFamily="34" charset="0"/>
              <a:buChar char="•"/>
            </a:pPr>
            <a:r>
              <a:rPr lang="en-CN" sz="2400" b="0" dirty="0"/>
              <a:t>Flat ER:</a:t>
            </a:r>
            <a:r>
              <a:rPr lang="en-CN" sz="2400" b="0" dirty="0">
                <a:solidFill>
                  <a:srgbClr val="00B0F0"/>
                </a:solidFill>
              </a:rPr>
              <a:t> </a:t>
            </a:r>
            <a:r>
              <a:rPr lang="en-CN" sz="2400" baseline="30000" dirty="0">
                <a:solidFill>
                  <a:srgbClr val="C00000"/>
                </a:solidFill>
              </a:rPr>
              <a:t>222</a:t>
            </a:r>
            <a:r>
              <a:rPr lang="en-CN" sz="2400" dirty="0">
                <a:solidFill>
                  <a:srgbClr val="C00000"/>
                </a:solidFill>
              </a:rPr>
              <a:t>Rn</a:t>
            </a:r>
            <a:r>
              <a:rPr lang="en-CN" sz="2400" b="0" dirty="0"/>
              <a:t>, materials</a:t>
            </a:r>
            <a:endParaRPr lang="en-US" sz="2400" b="0" dirty="0"/>
          </a:p>
          <a:p>
            <a:pPr marL="772407" lvl="1" indent="-342900" hangingPunct="1">
              <a:buFont typeface="Arial" panose="020B0604020202020204" pitchFamily="34" charset="0"/>
              <a:buChar char="•"/>
            </a:pPr>
            <a:r>
              <a:rPr lang="en-CN" altLang="zh-CN" sz="2400" baseline="30000" dirty="0">
                <a:solidFill>
                  <a:srgbClr val="FFC000"/>
                </a:solidFill>
              </a:rPr>
              <a:t>85</a:t>
            </a:r>
            <a:r>
              <a:rPr lang="en-CN" altLang="zh-CN" sz="2400" dirty="0">
                <a:solidFill>
                  <a:srgbClr val="FFC000"/>
                </a:solidFill>
              </a:rPr>
              <a:t>Kr</a:t>
            </a:r>
            <a:endParaRPr lang="en-US" altLang="zh-CN" sz="2400" b="0" dirty="0"/>
          </a:p>
        </p:txBody>
      </p:sp>
      <p:sp>
        <p:nvSpPr>
          <p:cNvPr id="20" name="文本框 19">
            <a:extLst>
              <a:ext uri="{FF2B5EF4-FFF2-40B4-BE49-F238E27FC236}">
                <a16:creationId xmlns:a16="http://schemas.microsoft.com/office/drawing/2014/main" id="{AC4D420B-E553-4DCF-8712-0D158FECCA74}"/>
              </a:ext>
            </a:extLst>
          </p:cNvPr>
          <p:cNvSpPr txBox="1"/>
          <p:nvPr/>
        </p:nvSpPr>
        <p:spPr>
          <a:xfrm>
            <a:off x="7831248" y="6164632"/>
            <a:ext cx="381150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1" i="0" u="none" strike="noStrike" cap="none" spc="0" normalizeH="0" baseline="0" dirty="0">
                <a:ln>
                  <a:noFill/>
                </a:ln>
                <a:solidFill>
                  <a:srgbClr val="FF0000"/>
                </a:solidFill>
                <a:effectLst/>
                <a:uFillTx/>
                <a:latin typeface="Arial"/>
                <a:ea typeface="Arial"/>
                <a:cs typeface="Arial"/>
                <a:sym typeface="Arial"/>
              </a:rPr>
              <a:t>100.7 ton-day exposure</a:t>
            </a:r>
          </a:p>
          <a:p>
            <a:pPr marL="0" marR="0" indent="0" algn="l" defTabSz="457200" rtl="0" fontAlgn="auto" latinLnBrk="0" hangingPunct="0">
              <a:lnSpc>
                <a:spcPct val="100000"/>
              </a:lnSpc>
              <a:spcBef>
                <a:spcPts val="0"/>
              </a:spcBef>
              <a:spcAft>
                <a:spcPts val="0"/>
              </a:spcAft>
              <a:buClrTx/>
              <a:buSzTx/>
              <a:buFontTx/>
              <a:buNone/>
              <a:tabLst/>
            </a:pPr>
            <a:r>
              <a:rPr lang="en-US" altLang="zh-CN" b="1" dirty="0">
                <a:solidFill>
                  <a:srgbClr val="FF0000"/>
                </a:solidFill>
              </a:rPr>
              <a:t>2121 events selected</a:t>
            </a:r>
            <a:endParaRPr kumimoji="0" lang="zh-CN" altLang="en-US" sz="1800" b="1" i="0" u="none" strike="noStrike" cap="none" spc="0" normalizeH="0" baseline="0" dirty="0">
              <a:ln>
                <a:noFill/>
              </a:ln>
              <a:solidFill>
                <a:srgbClr val="FF0000"/>
              </a:solidFill>
              <a:effectLst/>
              <a:uFillTx/>
              <a:sym typeface="Arial"/>
            </a:endParaRPr>
          </a:p>
        </p:txBody>
      </p:sp>
    </p:spTree>
  </p:cSld>
  <p:clrMapOvr>
    <a:masterClrMapping/>
  </p:clrMapOvr>
  <p:transition spd="slow"/>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025483"/>
      </a:accent1>
      <a:accent2>
        <a:srgbClr val="012F49"/>
      </a:accent2>
      <a:accent3>
        <a:srgbClr val="012438"/>
      </a:accent3>
      <a:accent4>
        <a:srgbClr val="011927"/>
      </a:accent4>
      <a:accent5>
        <a:srgbClr val="000E16"/>
      </a:accent5>
      <a:accent6>
        <a:srgbClr val="000305"/>
      </a:accent6>
      <a:hlink>
        <a:srgbClr val="0000FF"/>
      </a:hlink>
      <a:folHlink>
        <a:srgbClr val="FF00FF"/>
      </a:folHlink>
    </a:clrScheme>
    <a:fontScheme name="Office 主题​​">
      <a:majorFont>
        <a:latin typeface="等线"/>
        <a:ea typeface="等线"/>
        <a:cs typeface="等线"/>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025483"/>
      </a:accent1>
      <a:accent2>
        <a:srgbClr val="012F49"/>
      </a:accent2>
      <a:accent3>
        <a:srgbClr val="012438"/>
      </a:accent3>
      <a:accent4>
        <a:srgbClr val="011927"/>
      </a:accent4>
      <a:accent5>
        <a:srgbClr val="000E16"/>
      </a:accent5>
      <a:accent6>
        <a:srgbClr val="000305"/>
      </a:accent6>
      <a:hlink>
        <a:srgbClr val="0000FF"/>
      </a:hlink>
      <a:folHlink>
        <a:srgbClr val="FF00FF"/>
      </a:folHlink>
    </a:clrScheme>
    <a:fontScheme name="Office 主题​​">
      <a:majorFont>
        <a:latin typeface="等线"/>
        <a:ea typeface="等线"/>
        <a:cs typeface="等线"/>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6317</TotalTime>
  <Words>3710</Words>
  <Application>Microsoft Office PowerPoint</Application>
  <PresentationFormat>宽屏</PresentationFormat>
  <Paragraphs>431</Paragraphs>
  <Slides>28</Slides>
  <Notes>21</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45" baseType="lpstr">
      <vt:lpstr>-apple-system</vt:lpstr>
      <vt:lpstr>Gill Sans SemiBold</vt:lpstr>
      <vt:lpstr>Helvetica Neue</vt:lpstr>
      <vt:lpstr>Open Sans</vt:lpstr>
      <vt:lpstr>Yu Gothic UI Semibold</vt:lpstr>
      <vt:lpstr>等线</vt:lpstr>
      <vt:lpstr>华文细黑</vt:lpstr>
      <vt:lpstr>Microsoft YaHei</vt:lpstr>
      <vt:lpstr>Arial</vt:lpstr>
      <vt:lpstr>Calibri</vt:lpstr>
      <vt:lpstr>Helvetica</vt:lpstr>
      <vt:lpstr>Impact</vt:lpstr>
      <vt:lpstr>Symbol</vt:lpstr>
      <vt:lpstr>Times</vt:lpstr>
      <vt:lpstr>Wingdings</vt:lpstr>
      <vt:lpstr>Office 主题​​</vt:lpstr>
      <vt:lpstr>Acrobat 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Background Sources</vt:lpstr>
      <vt:lpstr>222Rn Background</vt:lpstr>
      <vt:lpstr>Surface Background</vt:lpstr>
      <vt:lpstr>Neutron Background</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周小朋</dc:creator>
  <cp:lastModifiedBy>周 小朋</cp:lastModifiedBy>
  <cp:revision>248</cp:revision>
  <dcterms:modified xsi:type="dcterms:W3CDTF">2020-09-25T15:02:31Z</dcterms:modified>
</cp:coreProperties>
</file>