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62" r:id="rId3"/>
    <p:sldId id="265" r:id="rId4"/>
    <p:sldId id="266" r:id="rId5"/>
    <p:sldId id="267" r:id="rId6"/>
    <p:sldId id="268" r:id="rId7"/>
    <p:sldId id="258" r:id="rId8"/>
    <p:sldId id="276" r:id="rId9"/>
    <p:sldId id="279" r:id="rId10"/>
    <p:sldId id="278" r:id="rId11"/>
    <p:sldId id="281" r:id="rId12"/>
    <p:sldId id="282" r:id="rId13"/>
    <p:sldId id="284" r:id="rId14"/>
    <p:sldId id="283" r:id="rId15"/>
    <p:sldId id="280" r:id="rId16"/>
    <p:sldId id="285" r:id="rId17"/>
    <p:sldId id="286" r:id="rId18"/>
    <p:sldId id="291" r:id="rId19"/>
    <p:sldId id="292" r:id="rId20"/>
    <p:sldId id="293" r:id="rId21"/>
    <p:sldId id="294" r:id="rId22"/>
    <p:sldId id="290" r:id="rId23"/>
    <p:sldId id="287" r:id="rId24"/>
    <p:sldId id="259" r:id="rId25"/>
    <p:sldId id="260" r:id="rId26"/>
  </p:sldIdLst>
  <p:sldSz cx="12192000" cy="6858000"/>
  <p:notesSz cx="9945688" cy="681196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浅色样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9" autoAdjust="0"/>
    <p:restoredTop sz="94660"/>
  </p:normalViewPr>
  <p:slideViewPr>
    <p:cSldViewPr snapToGrid="0">
      <p:cViewPr varScale="1">
        <p:scale>
          <a:sx n="90" d="100"/>
          <a:sy n="90" d="100"/>
        </p:scale>
        <p:origin x="16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8794" cy="34141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5634577" y="0"/>
            <a:ext cx="4308793" cy="34141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5F098D-C3D3-42F7-A4EC-76EA50C7FC2F}" type="datetimeFigureOut">
              <a:rPr lang="zh-CN" altLang="en-US" smtClean="0"/>
              <a:t>2020-9-23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1" y="6470550"/>
            <a:ext cx="4308794" cy="3414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634577" y="6470550"/>
            <a:ext cx="4308793" cy="3414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DF2871-DE6C-4A09-A91D-90825FB518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44775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9799" cy="34178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633589" y="0"/>
            <a:ext cx="4309799" cy="34178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35F3A1-D92F-4202-B3B8-256C7BD00D93}" type="datetimeFigureOut">
              <a:rPr lang="zh-CN" altLang="en-US" smtClean="0"/>
              <a:t>2020-9-23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927350" y="850900"/>
            <a:ext cx="4090988" cy="23002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94570" y="3278257"/>
            <a:ext cx="7956550" cy="268221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1" y="6470183"/>
            <a:ext cx="4309799" cy="34178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633589" y="6470183"/>
            <a:ext cx="4309799" cy="34178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BC3825-0DAA-46F4-9CF9-DB0CDE6C3C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9965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100" b="1" i="1" dirty="0" smtClean="0"/>
              <a:t>Not an exhaustive list!</a:t>
            </a:r>
            <a:endParaRPr lang="en-US" altLang="zh-CN" sz="1100" b="1" dirty="0" smtClean="0"/>
          </a:p>
          <a:p>
            <a:r>
              <a:rPr lang="en-US" altLang="zh-CN" dirty="0" smtClean="0"/>
              <a:t>Historically detector magnets were the first application of superconductivity (Bubble Chambers)</a:t>
            </a:r>
          </a:p>
          <a:p>
            <a:r>
              <a:rPr lang="en-US" altLang="zh-CN" dirty="0" smtClean="0"/>
              <a:t>• As early as late 60s and beginning of 70s big magnet in </a:t>
            </a:r>
            <a:r>
              <a:rPr lang="en-US" altLang="zh-CN" dirty="0" err="1" smtClean="0"/>
              <a:t>LHe</a:t>
            </a:r>
            <a:r>
              <a:rPr lang="en-US" altLang="zh-CN" dirty="0" smtClean="0"/>
              <a:t> pool, boiling: Argonne and BEBC (CERN); concept of </a:t>
            </a:r>
            <a:r>
              <a:rPr lang="en-US" altLang="zh-CN" dirty="0" err="1" smtClean="0"/>
              <a:t>cryostabilisation</a:t>
            </a:r>
            <a:r>
              <a:rPr lang="en-US" altLang="zh-CN" dirty="0" smtClean="0"/>
              <a:t> (</a:t>
            </a:r>
            <a:r>
              <a:rPr lang="en-US" altLang="zh-CN" dirty="0" err="1" smtClean="0"/>
              <a:t>Stekly</a:t>
            </a:r>
            <a:r>
              <a:rPr lang="en-US" altLang="zh-CN" dirty="0" smtClean="0"/>
              <a:t> criterion)</a:t>
            </a:r>
          </a:p>
          <a:p>
            <a:r>
              <a:rPr lang="en-US" altLang="zh-CN" dirty="0" smtClean="0"/>
              <a:t>1978 CELLO,</a:t>
            </a:r>
            <a:r>
              <a:rPr lang="en-US" altLang="zh-CN" baseline="0" dirty="0" smtClean="0"/>
              <a:t> </a:t>
            </a:r>
            <a:r>
              <a:rPr lang="en-US" altLang="zh-CN" dirty="0" smtClean="0"/>
              <a:t>Pure aluminum as </a:t>
            </a:r>
            <a:r>
              <a:rPr lang="en-US" altLang="zh-CN" dirty="0" err="1" smtClean="0"/>
              <a:t>stabiliser</a:t>
            </a:r>
            <a:r>
              <a:rPr lang="en-US" altLang="zh-CN" dirty="0" smtClean="0"/>
              <a:t> was employed for thin solenoids; then also for outer solenoids, </a:t>
            </a:r>
            <a:r>
              <a:rPr lang="en-US" altLang="zh-CN" dirty="0" err="1" smtClean="0"/>
              <a:t>toroids</a:t>
            </a:r>
            <a:r>
              <a:rPr lang="en-US" altLang="zh-CN" dirty="0" smtClean="0"/>
              <a:t> and now is becoming the standard </a:t>
            </a:r>
            <a:r>
              <a:rPr lang="en-US" altLang="zh-CN" dirty="0" err="1" smtClean="0"/>
              <a:t>stabiliser</a:t>
            </a:r>
            <a:r>
              <a:rPr lang="en-US" altLang="zh-CN" dirty="0" smtClean="0"/>
              <a:t>. </a:t>
            </a:r>
          </a:p>
          <a:p>
            <a:r>
              <a:rPr lang="en-US" altLang="zh-CN" dirty="0" smtClean="0"/>
              <a:t>• Remarkably in 30 years the magnetic field increased only a factor 2: from 2-3 T to 6 T peak field of CMS. </a:t>
            </a:r>
          </a:p>
          <a:p>
            <a:endParaRPr lang="zh-CN" alt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7BA143-8ADC-4AB5-A51F-9DA8221879DC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28889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BC3825-0DAA-46F4-9CF9-DB0CDE6C3C8D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70705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3315" name="备注占位符 2"/>
          <p:cNvSpPr>
            <a:spLocks noGrp="1"/>
          </p:cNvSpPr>
          <p:nvPr>
            <p:ph type="body" idx="1"/>
          </p:nvPr>
        </p:nvSpPr>
        <p:spPr bwMode="auto">
          <a:xfrm>
            <a:off x="679450" y="4778375"/>
            <a:ext cx="5438775" cy="39084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13316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B11810A7-D581-4993-8BA3-3A1B75003209}" type="slidenum">
              <a:rPr lang="zh-CN" altLang="en-US" smtClean="0"/>
              <a:pPr/>
              <a:t>22</a:t>
            </a:fld>
            <a:endParaRPr lang="en-US" altLang="zh-CN" smtClean="0"/>
          </a:p>
        </p:txBody>
      </p:sp>
    </p:spTree>
    <p:extLst>
      <p:ext uri="{BB962C8B-B14F-4D97-AF65-F5344CB8AC3E}">
        <p14:creationId xmlns:p14="http://schemas.microsoft.com/office/powerpoint/2010/main" val="4091710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EB443-9AB8-438A-9FD1-5773DA4907AC}" type="datetime1">
              <a:rPr lang="zh-CN" altLang="en-US" smtClean="0"/>
              <a:t>2020-9-23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E6F5D-AB99-4CD7-B661-F3164A6F133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5615B-4D6D-462D-A0E8-7EB85A33F0D7}" type="datetime1">
              <a:rPr lang="zh-CN" altLang="en-US" smtClean="0"/>
              <a:t>2020-9-23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E6F5D-AB99-4CD7-B661-F3164A6F133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EF313-B368-4C0A-9B04-255294AB77C2}" type="datetime1">
              <a:rPr lang="zh-CN" altLang="en-US" smtClean="0"/>
              <a:t>2020-9-23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E6F5D-AB99-4CD7-B661-F3164A6F133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1A0F5-D23F-479E-8E81-37A388FABC73}" type="datetime1">
              <a:rPr lang="zh-CN" altLang="en-US" smtClean="0"/>
              <a:t>2020-9-23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E6F5D-AB99-4CD7-B661-F3164A6F133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01E5D-06BA-4149-A086-787BB8C9D90F}" type="datetime1">
              <a:rPr lang="zh-CN" altLang="en-US" smtClean="0"/>
              <a:t>2020-9-23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E6F5D-AB99-4CD7-B661-F3164A6F133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B2789-4BFF-4EEB-96EC-7BC49B3C715C}" type="datetime1">
              <a:rPr lang="zh-CN" altLang="en-US" smtClean="0"/>
              <a:t>2020-9-23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E6F5D-AB99-4CD7-B661-F3164A6F133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42307-9576-4709-823A-34770B2937CB}" type="datetime1">
              <a:rPr lang="zh-CN" altLang="en-US" smtClean="0"/>
              <a:t>2020-9-23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E6F5D-AB99-4CD7-B661-F3164A6F133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BF47D-FDAE-4A1D-A180-A69E654D55D3}" type="datetime1">
              <a:rPr lang="zh-CN" altLang="en-US" smtClean="0"/>
              <a:t>2020-9-23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E6F5D-AB99-4CD7-B661-F3164A6F133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2FD64-D9CA-4EAF-B557-2A8E609A1954}" type="datetime1">
              <a:rPr lang="zh-CN" altLang="en-US" smtClean="0"/>
              <a:t>2020-9-23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E6F5D-AB99-4CD7-B661-F3164A6F133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BD2A6-E4AB-4B3B-96C8-574D36DEFC20}" type="datetime1">
              <a:rPr lang="zh-CN" altLang="en-US" smtClean="0"/>
              <a:t>2020-9-23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E6F5D-AB99-4CD7-B661-F3164A6F133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C68D6-00CC-4079-A6A4-608FAD14AB11}" type="datetime1">
              <a:rPr lang="zh-CN" altLang="en-US" smtClean="0"/>
              <a:t>2020-9-23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E6F5D-AB99-4CD7-B661-F3164A6F133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3FECF7-30AE-4C0E-89ED-224BD4FC0AA7}" type="datetime1">
              <a:rPr lang="zh-CN" altLang="en-US" smtClean="0"/>
              <a:t>2020-9-23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FE6F5D-AB99-4CD7-B661-F3164A6F133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b="1" dirty="0"/>
              <a:t>The LTS and HTS d</a:t>
            </a:r>
            <a:r>
              <a:rPr lang="en-US" altLang="zh-CN" b="1" dirty="0" smtClean="0"/>
              <a:t>etector magnet </a:t>
            </a:r>
            <a:r>
              <a:rPr lang="en-US" altLang="zh-CN" b="1" dirty="0"/>
              <a:t>design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4360575"/>
            <a:ext cx="9144000" cy="1655762"/>
          </a:xfrm>
        </p:spPr>
        <p:txBody>
          <a:bodyPr/>
          <a:lstStyle/>
          <a:p>
            <a:r>
              <a:rPr lang="en-US" altLang="zh-CN" dirty="0" smtClean="0"/>
              <a:t>Zhao Ling</a:t>
            </a:r>
          </a:p>
          <a:p>
            <a:r>
              <a:rPr lang="en-US" altLang="zh-CN" dirty="0" smtClean="0"/>
              <a:t>On behalf of superconducting magnet group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1</a:t>
            </a:r>
            <a:endParaRPr lang="zh-CN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60425" y="238125"/>
            <a:ext cx="9619615" cy="1143000"/>
          </a:xfrm>
        </p:spPr>
        <p:txBody>
          <a:bodyPr>
            <a:normAutofit/>
          </a:bodyPr>
          <a:lstStyle/>
          <a:p>
            <a:pPr algn="l"/>
            <a:r>
              <a:rPr lang="en-US" altLang="zh-CN" dirty="0" smtClean="0">
                <a:sym typeface="+mn-ea"/>
              </a:rPr>
              <a:t>New design of solenoid(LTS)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1324" y="1180529"/>
            <a:ext cx="61206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Central field</a:t>
            </a:r>
            <a:r>
              <a:rPr lang="zh-CN" altLang="en-US" sz="2400" dirty="0" smtClean="0"/>
              <a:t>：</a:t>
            </a:r>
            <a:r>
              <a:rPr lang="en-US" altLang="zh-CN" sz="2400" dirty="0"/>
              <a:t>3.0T</a:t>
            </a:r>
            <a:r>
              <a:rPr lang="zh-CN" altLang="en-US" sz="2400" dirty="0"/>
              <a:t>；</a:t>
            </a:r>
            <a:endParaRPr lang="en-US" altLang="zh-CN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Max field on coil</a:t>
            </a:r>
            <a:r>
              <a:rPr lang="zh-CN" altLang="en-US" sz="2400" dirty="0" smtClean="0"/>
              <a:t>：</a:t>
            </a:r>
            <a:r>
              <a:rPr lang="en-US" altLang="zh-CN" sz="2400" dirty="0"/>
              <a:t>3.73T/</a:t>
            </a:r>
            <a:r>
              <a:rPr lang="en-US" altLang="zh-CN" sz="2400" dirty="0">
                <a:solidFill>
                  <a:srgbClr val="FF0000"/>
                </a:solidFill>
              </a:rPr>
              <a:t>3.495T</a:t>
            </a:r>
            <a:r>
              <a:rPr lang="zh-CN" altLang="en-US" sz="2400" dirty="0"/>
              <a:t>；</a:t>
            </a:r>
            <a:endParaRPr lang="en-US" altLang="zh-CN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Stored energy</a:t>
            </a:r>
            <a:r>
              <a:rPr lang="zh-CN" altLang="en-US" sz="2400" dirty="0" smtClean="0"/>
              <a:t>：</a:t>
            </a:r>
            <a:r>
              <a:rPr lang="en-US" altLang="zh-CN" sz="2400" dirty="0" smtClean="0"/>
              <a:t>0.3959GJ/</a:t>
            </a:r>
            <a:r>
              <a:rPr lang="en-US" altLang="zh-CN" sz="2400" dirty="0" smtClean="0">
                <a:solidFill>
                  <a:srgbClr val="FF0000"/>
                </a:solidFill>
              </a:rPr>
              <a:t>0.40024GJ</a:t>
            </a:r>
            <a:r>
              <a:rPr lang="zh-CN" altLang="en-US" sz="2400" dirty="0" smtClean="0"/>
              <a:t>；</a:t>
            </a:r>
            <a:endParaRPr lang="en-US" altLang="zh-CN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Working current</a:t>
            </a:r>
            <a:r>
              <a:rPr lang="zh-CN" altLang="en-US" sz="2400" dirty="0" smtClean="0"/>
              <a:t>：</a:t>
            </a:r>
            <a:r>
              <a:rPr lang="en-US" altLang="zh-CN" sz="2400" dirty="0"/>
              <a:t>16956A/</a:t>
            </a:r>
            <a:r>
              <a:rPr lang="en-US" altLang="zh-CN" sz="2400" dirty="0">
                <a:solidFill>
                  <a:srgbClr val="FF0000"/>
                </a:solidFill>
              </a:rPr>
              <a:t>11338A</a:t>
            </a:r>
            <a:r>
              <a:rPr lang="zh-CN" altLang="en-US" sz="2400" dirty="0" smtClean="0"/>
              <a:t>；</a:t>
            </a:r>
            <a:endParaRPr lang="en-US" altLang="zh-CN" sz="2400" dirty="0"/>
          </a:p>
        </p:txBody>
      </p:sp>
      <p:pic>
        <p:nvPicPr>
          <p:cNvPr id="2050" name="Picture 2" descr="E:\New Magnet\CEPC-magnet\detector magnet cal result\CEPC探测器磁体设计_内部方案2020\2层线圈方案\CaculateCEPC_Magnet0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505" y="3068960"/>
            <a:ext cx="4472305" cy="3363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195900" y="6488668"/>
            <a:ext cx="2290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Field Distribution</a:t>
            </a:r>
            <a:endParaRPr lang="zh-CN" altLang="en-US" dirty="0"/>
          </a:p>
        </p:txBody>
      </p:sp>
      <p:pic>
        <p:nvPicPr>
          <p:cNvPr id="2051" name="Picture 3" descr="E:\New Magnet\CEPC-magnet\detector magnet cal result\CEPC探测器磁体设计_内部方案2020\3层线圈方案\CaculateCEPC_Magnet0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912" y="3068960"/>
            <a:ext cx="4472305" cy="3363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本框 4"/>
          <p:cNvSpPr txBox="1"/>
          <p:nvPr/>
        </p:nvSpPr>
        <p:spPr>
          <a:xfrm>
            <a:off x="2757488" y="2614613"/>
            <a:ext cx="1839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Two layers coil</a:t>
            </a:r>
            <a:endParaRPr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7486650" y="2643492"/>
            <a:ext cx="2157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three layers coil</a:t>
            </a:r>
            <a:endParaRPr lang="zh-CN" altLang="en-US" dirty="0"/>
          </a:p>
        </p:txBody>
      </p:sp>
      <p:sp>
        <p:nvSpPr>
          <p:cNvPr id="11" name="文本框 10"/>
          <p:cNvSpPr txBox="1"/>
          <p:nvPr/>
        </p:nvSpPr>
        <p:spPr>
          <a:xfrm>
            <a:off x="9846832" y="62425"/>
            <a:ext cx="2345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By </a:t>
            </a:r>
            <a:r>
              <a:rPr lang="en-US" altLang="zh-CN" dirty="0" err="1" smtClean="0"/>
              <a:t>Guoqing</a:t>
            </a:r>
            <a:r>
              <a:rPr lang="en-US" altLang="zh-CN" dirty="0" smtClean="0"/>
              <a:t> Zhang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10</a:t>
            </a:r>
            <a:endParaRPr lang="zh-CN" alt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1584" y="2417482"/>
            <a:ext cx="6590515" cy="44576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ym typeface="+mn-ea"/>
              </a:rPr>
              <a:t>New design of solenoid(HTS)</a:t>
            </a:r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339970" y="1771093"/>
            <a:ext cx="22810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/>
              <a:t>Coil parameters:</a:t>
            </a:r>
            <a:endParaRPr lang="zh-CN" altLang="en-US" sz="2400" b="1" dirty="0"/>
          </a:p>
        </p:txBody>
      </p: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527148" y="2896217"/>
          <a:ext cx="4434360" cy="2773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87621"/>
                <a:gridCol w="174673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sz="2000" dirty="0" smtClean="0"/>
                        <a:t>Coil inner</a:t>
                      </a:r>
                      <a:r>
                        <a:rPr lang="en-US" altLang="zh-CN" sz="2000" baseline="0" dirty="0" smtClean="0"/>
                        <a:t> radius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dirty="0" smtClean="0"/>
                        <a:t>2.2 m</a:t>
                      </a:r>
                      <a:endParaRPr lang="zh-CN" alt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000" dirty="0" smtClean="0"/>
                        <a:t>Coil length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dirty="0" smtClean="0"/>
                        <a:t>6 m</a:t>
                      </a:r>
                      <a:endParaRPr lang="zh-CN" alt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000" dirty="0" smtClean="0"/>
                        <a:t>Cable layers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dirty="0" smtClean="0"/>
                        <a:t>2</a:t>
                      </a:r>
                      <a:endParaRPr lang="zh-CN" alt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000" dirty="0" smtClean="0"/>
                        <a:t>Tape</a:t>
                      </a:r>
                      <a:r>
                        <a:rPr lang="en-US" altLang="zh-CN" sz="2000" baseline="0" dirty="0" smtClean="0"/>
                        <a:t> layer of each cable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dirty="0" smtClean="0"/>
                        <a:t>35</a:t>
                      </a:r>
                      <a:endParaRPr lang="zh-CN" alt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000" dirty="0" smtClean="0"/>
                        <a:t>Tape width/thickness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dirty="0" smtClean="0"/>
                        <a:t>10 mm/</a:t>
                      </a:r>
                      <a:r>
                        <a:rPr lang="en-US" altLang="zh-CN" sz="2000" baseline="0" dirty="0" smtClean="0"/>
                        <a:t>80 </a:t>
                      </a:r>
                      <a:r>
                        <a:rPr lang="en-US" altLang="zh-CN" sz="2000" baseline="0" dirty="0" err="1" smtClean="0"/>
                        <a:t>μm</a:t>
                      </a:r>
                      <a:endParaRPr lang="zh-CN" alt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000" dirty="0" smtClean="0"/>
                        <a:t>Operating current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dirty="0" smtClean="0"/>
                        <a:t>29700 A</a:t>
                      </a:r>
                      <a:endParaRPr lang="zh-CN" alt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000" dirty="0" smtClean="0"/>
                        <a:t>Operating temperature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dirty="0" smtClean="0"/>
                        <a:t>5 K</a:t>
                      </a:r>
                      <a:endParaRPr lang="zh-CN" altLang="en-US" sz="20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3307" y="2051864"/>
            <a:ext cx="6587042" cy="445534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7474298" y="3455352"/>
            <a:ext cx="3018785" cy="2031682"/>
            <a:chOff x="2245554" y="401731"/>
            <a:chExt cx="6864676" cy="4634953"/>
          </a:xfrm>
        </p:grpSpPr>
        <p:sp>
          <p:nvSpPr>
            <p:cNvPr id="11" name="矩形 10"/>
            <p:cNvSpPr>
              <a:spLocks noChangeAspect="1"/>
            </p:cNvSpPr>
            <p:nvPr/>
          </p:nvSpPr>
          <p:spPr>
            <a:xfrm>
              <a:off x="2245554" y="1458699"/>
              <a:ext cx="5770686" cy="357745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2" name="直接连接符 11"/>
            <p:cNvCxnSpPr/>
            <p:nvPr/>
          </p:nvCxnSpPr>
          <p:spPr>
            <a:xfrm flipV="1">
              <a:off x="2245554" y="1051560"/>
              <a:ext cx="0" cy="407139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 flipV="1">
              <a:off x="8016240" y="1051559"/>
              <a:ext cx="0" cy="407139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 flipV="1">
              <a:off x="3580689" y="2175088"/>
              <a:ext cx="0" cy="407139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 flipV="1">
              <a:off x="6701303" y="2175088"/>
              <a:ext cx="0" cy="407139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>
              <a:off x="6680580" y="2582229"/>
              <a:ext cx="333817" cy="529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>
              <a:off x="6683184" y="3943029"/>
              <a:ext cx="333817" cy="529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>
              <a:off x="8016240" y="1458434"/>
              <a:ext cx="333816" cy="53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>
              <a:off x="8016240" y="5036154"/>
              <a:ext cx="333816" cy="53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直接箭头连接符 19"/>
            <p:cNvCxnSpPr/>
            <p:nvPr/>
          </p:nvCxnSpPr>
          <p:spPr>
            <a:xfrm flipH="1">
              <a:off x="2245556" y="1255128"/>
              <a:ext cx="262362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直接箭头连接符 20"/>
            <p:cNvCxnSpPr/>
            <p:nvPr/>
          </p:nvCxnSpPr>
          <p:spPr>
            <a:xfrm>
              <a:off x="5657850" y="1255128"/>
              <a:ext cx="235839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2" name="文本框 21"/>
            <p:cNvSpPr txBox="1"/>
            <p:nvPr/>
          </p:nvSpPr>
          <p:spPr>
            <a:xfrm>
              <a:off x="4712502" y="401731"/>
              <a:ext cx="1289773" cy="10532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 smtClean="0"/>
                <a:t>20</a:t>
              </a:r>
              <a:endParaRPr lang="zh-CN" altLang="en-US" dirty="0"/>
            </a:p>
          </p:txBody>
        </p:sp>
        <p:cxnSp>
          <p:nvCxnSpPr>
            <p:cNvPr id="23" name="直接箭头连接符 22"/>
            <p:cNvCxnSpPr/>
            <p:nvPr/>
          </p:nvCxnSpPr>
          <p:spPr>
            <a:xfrm flipH="1">
              <a:off x="3580689" y="2406450"/>
              <a:ext cx="113181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直接箭头连接符 23"/>
            <p:cNvCxnSpPr/>
            <p:nvPr/>
          </p:nvCxnSpPr>
          <p:spPr>
            <a:xfrm>
              <a:off x="5657850" y="2406450"/>
              <a:ext cx="99739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5" name="文本框 24"/>
            <p:cNvSpPr txBox="1"/>
            <p:nvPr/>
          </p:nvSpPr>
          <p:spPr>
            <a:xfrm>
              <a:off x="4661856" y="1763400"/>
              <a:ext cx="1218784" cy="10532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 smtClean="0"/>
                <a:t>10</a:t>
              </a:r>
              <a:endParaRPr lang="zh-CN" altLang="en-US" dirty="0"/>
            </a:p>
          </p:txBody>
        </p:sp>
        <p:cxnSp>
          <p:nvCxnSpPr>
            <p:cNvPr id="26" name="直接箭头连接符 25"/>
            <p:cNvCxnSpPr/>
            <p:nvPr/>
          </p:nvCxnSpPr>
          <p:spPr>
            <a:xfrm flipH="1" flipV="1">
              <a:off x="8205292" y="1458168"/>
              <a:ext cx="10848" cy="1418812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直接箭头连接符 26"/>
            <p:cNvCxnSpPr/>
            <p:nvPr/>
          </p:nvCxnSpPr>
          <p:spPr>
            <a:xfrm>
              <a:off x="8227569" y="3440430"/>
              <a:ext cx="0" cy="1595724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8" name="文本框 27"/>
            <p:cNvSpPr txBox="1"/>
            <p:nvPr/>
          </p:nvSpPr>
          <p:spPr>
            <a:xfrm>
              <a:off x="7944321" y="2632099"/>
              <a:ext cx="1165909" cy="10532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 smtClean="0"/>
                <a:t>15</a:t>
              </a:r>
              <a:endParaRPr lang="zh-CN" altLang="en-US" dirty="0"/>
            </a:p>
          </p:txBody>
        </p:sp>
        <p:cxnSp>
          <p:nvCxnSpPr>
            <p:cNvPr id="29" name="直接箭头连接符 28"/>
            <p:cNvCxnSpPr/>
            <p:nvPr/>
          </p:nvCxnSpPr>
          <p:spPr>
            <a:xfrm flipV="1">
              <a:off x="6865342" y="2597660"/>
              <a:ext cx="730" cy="510769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直接箭头连接符 29"/>
            <p:cNvCxnSpPr/>
            <p:nvPr/>
          </p:nvCxnSpPr>
          <p:spPr>
            <a:xfrm>
              <a:off x="6867868" y="3440430"/>
              <a:ext cx="0" cy="511515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1" name="文本框 30"/>
            <p:cNvSpPr txBox="1"/>
            <p:nvPr/>
          </p:nvSpPr>
          <p:spPr>
            <a:xfrm>
              <a:off x="6711938" y="2686244"/>
              <a:ext cx="632971" cy="10532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 smtClean="0"/>
                <a:t>5</a:t>
              </a:r>
              <a:endParaRPr lang="zh-CN" altLang="en-US" dirty="0"/>
            </a:p>
          </p:txBody>
        </p:sp>
        <p:pic>
          <p:nvPicPr>
            <p:cNvPr id="32" name="图片 31"/>
            <p:cNvPicPr preferRelativeResize="0"/>
            <p:nvPr/>
          </p:nvPicPr>
          <p:blipFill>
            <a:blip r:embed="rId3"/>
            <a:stretch>
              <a:fillRect/>
            </a:stretch>
          </p:blipFill>
          <p:spPr>
            <a:xfrm>
              <a:off x="3589980" y="2576095"/>
              <a:ext cx="3086311" cy="1398179"/>
            </a:xfrm>
            <a:prstGeom prst="rect">
              <a:avLst/>
            </a:prstGeom>
          </p:spPr>
        </p:pic>
      </p:grpSp>
      <p:sp>
        <p:nvSpPr>
          <p:cNvPr id="3" name="文本框 2"/>
          <p:cNvSpPr txBox="1"/>
          <p:nvPr/>
        </p:nvSpPr>
        <p:spPr>
          <a:xfrm>
            <a:off x="9846832" y="62425"/>
            <a:ext cx="2345168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By Feipeng Ning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11</a:t>
            </a:r>
            <a:endParaRPr lang="zh-CN" alt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5663" y="2870851"/>
            <a:ext cx="4148137" cy="104401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5663" y="2087235"/>
            <a:ext cx="4148137" cy="1044013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Radiation thickness calculation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35 layers HTS tapes of each cable.</a:t>
            </a:r>
            <a:endParaRPr lang="zh-CN" altLang="en-US" dirty="0"/>
          </a:p>
        </p:txBody>
      </p:sp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401070" y="2474304"/>
          <a:ext cx="5876050" cy="353758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383323"/>
                <a:gridCol w="1078523"/>
                <a:gridCol w="762000"/>
                <a:gridCol w="949569"/>
                <a:gridCol w="908009"/>
                <a:gridCol w="794626"/>
              </a:tblGrid>
              <a:tr h="209550">
                <a:tc rowSpan="2">
                  <a:txBody>
                    <a:bodyPr/>
                    <a:lstStyle/>
                    <a:p>
                      <a:pPr algn="just" fontAlgn="t"/>
                      <a:r>
                        <a:rPr lang="en-US" sz="1600" u="none" strike="noStrike" dirty="0">
                          <a:effectLst/>
                        </a:rPr>
                        <a:t>Material</a:t>
                      </a:r>
                      <a:endParaRPr lang="en-US" sz="16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600" u="none" strike="noStrike">
                          <a:effectLst/>
                        </a:rPr>
                        <a:t>Thickness</a:t>
                      </a:r>
                      <a:endParaRPr lang="en-US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 gridSpan="2">
                  <a:txBody>
                    <a:bodyPr/>
                    <a:lstStyle/>
                    <a:p>
                      <a:pPr algn="just" fontAlgn="t"/>
                      <a:r>
                        <a:rPr lang="en-US" sz="1600" u="none" strike="noStrike">
                          <a:effectLst/>
                        </a:rPr>
                        <a:t>Radiation thickness</a:t>
                      </a:r>
                      <a:endParaRPr lang="en-US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Nuclear Interaction length</a:t>
                      </a:r>
                      <a:endParaRPr lang="en-US" sz="16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20955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600" u="none" strike="noStrike">
                          <a:effectLst/>
                        </a:rPr>
                        <a:t>X, mm</a:t>
                      </a:r>
                      <a:endParaRPr lang="en-US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600" u="none" strike="noStrike">
                          <a:effectLst/>
                        </a:rPr>
                        <a:t>X</a:t>
                      </a:r>
                      <a:r>
                        <a:rPr lang="en-US" sz="1600" u="none" strike="noStrike" baseline="-25000">
                          <a:effectLst/>
                        </a:rPr>
                        <a:t>0</a:t>
                      </a:r>
                      <a:r>
                        <a:rPr lang="en-US" sz="1600" u="none" strike="noStrike">
                          <a:effectLst/>
                        </a:rPr>
                        <a:t>, mm</a:t>
                      </a:r>
                      <a:endParaRPr lang="en-US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600" u="none" strike="noStrike">
                          <a:effectLst/>
                        </a:rPr>
                        <a:t>X/X</a:t>
                      </a:r>
                      <a:r>
                        <a:rPr lang="en-US" sz="1600" u="none" strike="noStrike" baseline="-25000">
                          <a:effectLst/>
                        </a:rPr>
                        <a:t>0</a:t>
                      </a:r>
                      <a:endParaRPr lang="en-US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l-GR" sz="1600" u="none" strike="noStrike">
                          <a:effectLst/>
                        </a:rPr>
                        <a:t>λ0, </a:t>
                      </a:r>
                      <a:r>
                        <a:rPr lang="en-US" sz="1600" u="none" strike="noStrike">
                          <a:effectLst/>
                        </a:rPr>
                        <a:t>mm</a:t>
                      </a:r>
                      <a:endParaRPr lang="en-US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l-GR" sz="1600" u="none" strike="noStrike">
                          <a:effectLst/>
                        </a:rPr>
                        <a:t>λ=</a:t>
                      </a:r>
                      <a:r>
                        <a:rPr lang="en-US" sz="1600" u="none" strike="noStrike">
                          <a:effectLst/>
                        </a:rPr>
                        <a:t>X/</a:t>
                      </a:r>
                      <a:r>
                        <a:rPr lang="el-GR" sz="1600" u="none" strike="noStrike">
                          <a:effectLst/>
                        </a:rPr>
                        <a:t>λ0</a:t>
                      </a:r>
                      <a:endParaRPr lang="el-GR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just" fontAlgn="t"/>
                      <a:r>
                        <a:rPr lang="en-US" sz="1600" u="none" strike="noStrike">
                          <a:effectLst/>
                        </a:rPr>
                        <a:t>Cu</a:t>
                      </a:r>
                      <a:endParaRPr lang="en-US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altLang="zh-CN" sz="1600" u="none" strike="noStrike" dirty="0" smtClean="0">
                          <a:effectLst/>
                        </a:rPr>
                        <a:t>0.7</a:t>
                      </a:r>
                      <a:endParaRPr lang="en-US" altLang="zh-CN" sz="16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altLang="zh-CN" sz="1600" u="none" strike="noStrike">
                          <a:effectLst/>
                        </a:rPr>
                        <a:t>14.36</a:t>
                      </a:r>
                      <a:endParaRPr lang="en-US" altLang="zh-CN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altLang="zh-CN" sz="1600" u="none" strike="noStrike">
                          <a:effectLst/>
                        </a:rPr>
                        <a:t>0.0244 </a:t>
                      </a:r>
                      <a:endParaRPr lang="en-US" altLang="zh-CN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600" u="none" strike="noStrike">
                          <a:effectLst/>
                        </a:rPr>
                        <a:t>153.2</a:t>
                      </a:r>
                      <a:endParaRPr lang="en-US" altLang="zh-CN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600" u="none" strike="noStrike">
                          <a:effectLst/>
                        </a:rPr>
                        <a:t>0.0023 </a:t>
                      </a:r>
                      <a:endParaRPr lang="en-US" altLang="zh-CN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just" fontAlgn="t"/>
                      <a:r>
                        <a:rPr lang="en-US" sz="1600" u="none" strike="noStrike" dirty="0">
                          <a:effectLst/>
                        </a:rPr>
                        <a:t>Fe</a:t>
                      </a:r>
                      <a:endParaRPr lang="en-US" sz="16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altLang="zh-CN" sz="1600" u="none" strike="noStrike" dirty="0">
                          <a:effectLst/>
                        </a:rPr>
                        <a:t>1.75</a:t>
                      </a:r>
                      <a:endParaRPr lang="en-US" altLang="zh-CN" sz="16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altLang="zh-CN" sz="1600" u="none" strike="noStrike">
                          <a:effectLst/>
                        </a:rPr>
                        <a:t>17.57</a:t>
                      </a:r>
                      <a:endParaRPr lang="en-US" altLang="zh-CN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altLang="zh-CN" sz="1600" u="none" strike="noStrike">
                          <a:effectLst/>
                        </a:rPr>
                        <a:t>0.0996 </a:t>
                      </a:r>
                      <a:endParaRPr lang="en-US" altLang="zh-CN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600" u="none" strike="noStrike">
                          <a:effectLst/>
                        </a:rPr>
                        <a:t>167.7</a:t>
                      </a:r>
                      <a:endParaRPr lang="en-US" altLang="zh-CN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600" u="none" strike="noStrike">
                          <a:effectLst/>
                        </a:rPr>
                        <a:t>0.0104 </a:t>
                      </a:r>
                      <a:endParaRPr lang="en-US" altLang="zh-CN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</a:tr>
              <a:tr h="219075">
                <a:tc>
                  <a:txBody>
                    <a:bodyPr/>
                    <a:lstStyle/>
                    <a:p>
                      <a:pPr algn="just" fontAlgn="t"/>
                      <a:r>
                        <a:rPr lang="en-US" sz="1600" u="none" strike="noStrike">
                          <a:effectLst/>
                        </a:rPr>
                        <a:t>Ag</a:t>
                      </a:r>
                      <a:endParaRPr lang="en-US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altLang="zh-CN" sz="1600" u="none" strike="noStrike" dirty="0">
                          <a:effectLst/>
                        </a:rPr>
                        <a:t>0.07</a:t>
                      </a:r>
                      <a:endParaRPr lang="en-US" altLang="zh-CN" sz="16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altLang="zh-CN" sz="1600" u="none" strike="noStrike">
                          <a:effectLst/>
                        </a:rPr>
                        <a:t>8.543</a:t>
                      </a:r>
                      <a:endParaRPr lang="en-US" altLang="zh-CN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altLang="zh-CN" sz="1600" u="none" strike="noStrike">
                          <a:effectLst/>
                        </a:rPr>
                        <a:t>0.0082 </a:t>
                      </a:r>
                      <a:endParaRPr lang="en-US" altLang="zh-CN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600" u="none" strike="noStrike">
                          <a:effectLst/>
                        </a:rPr>
                        <a:t>154</a:t>
                      </a:r>
                      <a:endParaRPr lang="en-US" altLang="zh-CN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600" u="none" strike="noStrike">
                          <a:effectLst/>
                        </a:rPr>
                        <a:t>0.0005 </a:t>
                      </a:r>
                      <a:endParaRPr lang="en-US" altLang="zh-CN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</a:tr>
              <a:tr h="219075">
                <a:tc>
                  <a:txBody>
                    <a:bodyPr/>
                    <a:lstStyle/>
                    <a:p>
                      <a:pPr algn="just" fontAlgn="t"/>
                      <a:r>
                        <a:rPr lang="en-US" sz="1600" u="none" strike="noStrike">
                          <a:effectLst/>
                        </a:rPr>
                        <a:t>YBa2Cu3O7</a:t>
                      </a:r>
                      <a:endParaRPr lang="en-US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altLang="zh-CN" sz="1600" u="none" strike="noStrike" dirty="0">
                          <a:effectLst/>
                        </a:rPr>
                        <a:t>0.07</a:t>
                      </a:r>
                      <a:endParaRPr lang="en-US" altLang="zh-CN" sz="16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altLang="zh-CN" sz="1600" u="none" strike="noStrike">
                          <a:effectLst/>
                        </a:rPr>
                        <a:t>12.49</a:t>
                      </a:r>
                      <a:endParaRPr lang="en-US" altLang="zh-CN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altLang="zh-CN" sz="1600" u="none" strike="noStrike">
                          <a:effectLst/>
                        </a:rPr>
                        <a:t>0.0056 </a:t>
                      </a:r>
                      <a:endParaRPr lang="en-US" altLang="zh-CN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600" u="none" strike="noStrike">
                          <a:effectLst/>
                        </a:rPr>
                        <a:t>296.5</a:t>
                      </a:r>
                      <a:endParaRPr lang="en-US" altLang="zh-CN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600" u="none" strike="noStrike">
                          <a:effectLst/>
                        </a:rPr>
                        <a:t>0.0002 </a:t>
                      </a:r>
                      <a:endParaRPr lang="en-US" altLang="zh-CN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just" fontAlgn="t"/>
                      <a:r>
                        <a:rPr lang="en-US" sz="1600" u="none" strike="noStrike">
                          <a:effectLst/>
                        </a:rPr>
                        <a:t>MgO</a:t>
                      </a:r>
                      <a:endParaRPr lang="en-US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altLang="zh-CN" sz="1600" u="none" strike="noStrike" dirty="0">
                          <a:effectLst/>
                        </a:rPr>
                        <a:t>0.00000035</a:t>
                      </a:r>
                      <a:endParaRPr lang="en-US" altLang="zh-CN" sz="16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altLang="zh-CN" sz="1600" u="none" strike="noStrike">
                          <a:effectLst/>
                        </a:rPr>
                        <a:t>78.28</a:t>
                      </a:r>
                      <a:endParaRPr lang="en-US" altLang="zh-CN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altLang="zh-CN" sz="1600" u="none" strike="noStrike">
                          <a:effectLst/>
                        </a:rPr>
                        <a:t>0.0000 </a:t>
                      </a:r>
                      <a:endParaRPr lang="en-US" altLang="zh-CN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600" u="none" strike="noStrike">
                          <a:effectLst/>
                        </a:rPr>
                        <a:t>274</a:t>
                      </a:r>
                      <a:endParaRPr lang="en-US" altLang="zh-CN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600" u="none" strike="noStrike">
                          <a:effectLst/>
                        </a:rPr>
                        <a:t>0.0000 </a:t>
                      </a:r>
                      <a:endParaRPr lang="en-US" altLang="zh-CN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</a:tr>
              <a:tr h="219075">
                <a:tc>
                  <a:txBody>
                    <a:bodyPr/>
                    <a:lstStyle/>
                    <a:p>
                      <a:pPr algn="just" fontAlgn="t"/>
                      <a:r>
                        <a:rPr lang="en-US" sz="1600" u="none" strike="noStrike">
                          <a:effectLst/>
                        </a:rPr>
                        <a:t>Al2O3</a:t>
                      </a:r>
                      <a:endParaRPr lang="en-US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altLang="zh-CN" sz="1600" u="none" strike="noStrike" dirty="0">
                          <a:effectLst/>
                        </a:rPr>
                        <a:t>0.0000028</a:t>
                      </a:r>
                      <a:endParaRPr lang="en-US" altLang="zh-CN" sz="16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altLang="zh-CN" sz="1600" u="none" strike="noStrike">
                          <a:effectLst/>
                        </a:rPr>
                        <a:t>70.38</a:t>
                      </a:r>
                      <a:endParaRPr lang="en-US" altLang="zh-CN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altLang="zh-CN" sz="1600" u="none" strike="noStrike" dirty="0">
                          <a:effectLst/>
                        </a:rPr>
                        <a:t>0.0000 </a:t>
                      </a:r>
                      <a:endParaRPr lang="en-US" altLang="zh-CN" sz="16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600" u="none" strike="noStrike">
                          <a:effectLst/>
                        </a:rPr>
                        <a:t>247.9</a:t>
                      </a:r>
                      <a:endParaRPr lang="en-US" altLang="zh-CN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600" u="none" strike="noStrike">
                          <a:effectLst/>
                        </a:rPr>
                        <a:t>0.0000 </a:t>
                      </a:r>
                      <a:endParaRPr lang="en-US" altLang="zh-CN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just" fontAlgn="t"/>
                      <a:r>
                        <a:rPr lang="en-US" sz="1600" u="none" strike="noStrike">
                          <a:effectLst/>
                        </a:rPr>
                        <a:t>CeO2</a:t>
                      </a:r>
                      <a:endParaRPr lang="en-US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altLang="zh-CN" sz="1600" u="none" strike="noStrike" dirty="0">
                          <a:effectLst/>
                        </a:rPr>
                        <a:t>0.0000105</a:t>
                      </a:r>
                      <a:endParaRPr lang="en-US" altLang="zh-CN" sz="16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altLang="zh-CN" sz="1600" u="none" strike="noStrike">
                          <a:effectLst/>
                        </a:rPr>
                        <a:t>16.54</a:t>
                      </a:r>
                      <a:endParaRPr lang="en-US" altLang="zh-CN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altLang="zh-CN" sz="1600" u="none" strike="noStrike">
                          <a:effectLst/>
                        </a:rPr>
                        <a:t>0.0000 </a:t>
                      </a:r>
                      <a:endParaRPr lang="en-US" altLang="zh-CN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600" u="none" strike="noStrike">
                          <a:effectLst/>
                        </a:rPr>
                        <a:t>230</a:t>
                      </a:r>
                      <a:endParaRPr lang="en-US" altLang="zh-CN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600" u="none" strike="noStrike">
                          <a:effectLst/>
                        </a:rPr>
                        <a:t>0.0000 </a:t>
                      </a:r>
                      <a:endParaRPr lang="en-US" altLang="zh-CN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</a:tr>
              <a:tr h="180975">
                <a:tc>
                  <a:txBody>
                    <a:bodyPr/>
                    <a:lstStyle/>
                    <a:p>
                      <a:pPr algn="just" fontAlgn="t"/>
                      <a:r>
                        <a:rPr lang="en-US" sz="1600" u="none" strike="noStrike">
                          <a:effectLst/>
                        </a:rPr>
                        <a:t>Al stablizer</a:t>
                      </a:r>
                      <a:endParaRPr lang="en-US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altLang="zh-CN" sz="16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10</a:t>
                      </a:r>
                      <a:endParaRPr lang="en-US" altLang="zh-CN" sz="1600" b="1" i="0" u="none" strike="noStrike" dirty="0">
                        <a:solidFill>
                          <a:srgbClr val="FF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altLang="zh-CN" sz="1600" u="none" strike="noStrike">
                          <a:effectLst/>
                        </a:rPr>
                        <a:t>88.97</a:t>
                      </a:r>
                      <a:endParaRPr lang="en-US" altLang="zh-CN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altLang="zh-CN" sz="1600" u="none" strike="noStrike">
                          <a:effectLst/>
                        </a:rPr>
                        <a:t>0.1686 </a:t>
                      </a:r>
                      <a:endParaRPr lang="en-US" altLang="zh-CN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600" u="none" strike="noStrike">
                          <a:effectLst/>
                        </a:rPr>
                        <a:t>397</a:t>
                      </a:r>
                      <a:endParaRPr lang="en-US" altLang="zh-CN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600" u="none" strike="noStrike">
                          <a:effectLst/>
                        </a:rPr>
                        <a:t>0.0378 </a:t>
                      </a:r>
                      <a:endParaRPr lang="en-US" altLang="zh-CN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</a:tr>
              <a:tr h="180975">
                <a:tc>
                  <a:txBody>
                    <a:bodyPr/>
                    <a:lstStyle/>
                    <a:p>
                      <a:pPr algn="just" fontAlgn="t"/>
                      <a:r>
                        <a:rPr lang="en-US" sz="1600" u="none" strike="noStrike">
                          <a:effectLst/>
                        </a:rPr>
                        <a:t>MLI, Fiber glass</a:t>
                      </a:r>
                      <a:endParaRPr lang="en-US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altLang="zh-CN" sz="1600" u="none" strike="noStrike">
                          <a:effectLst/>
                        </a:rPr>
                        <a:t>0</a:t>
                      </a:r>
                      <a:endParaRPr lang="en-US" altLang="zh-CN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altLang="zh-CN" sz="1600" u="none" strike="noStrike">
                          <a:effectLst/>
                        </a:rPr>
                        <a:t>286</a:t>
                      </a:r>
                      <a:endParaRPr lang="en-US" altLang="zh-CN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altLang="zh-CN" sz="1600" u="none" strike="noStrike">
                          <a:effectLst/>
                        </a:rPr>
                        <a:t>0.0000 </a:t>
                      </a:r>
                      <a:endParaRPr lang="en-US" altLang="zh-CN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600" u="none" strike="noStrike">
                          <a:effectLst/>
                        </a:rPr>
                        <a:t>415</a:t>
                      </a:r>
                      <a:endParaRPr lang="en-US" altLang="zh-CN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600" u="none" strike="noStrike">
                          <a:effectLst/>
                        </a:rPr>
                        <a:t>0.0000 </a:t>
                      </a:r>
                      <a:endParaRPr lang="en-US" altLang="zh-CN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</a:tr>
              <a:tr h="180975">
                <a:tc>
                  <a:txBody>
                    <a:bodyPr/>
                    <a:lstStyle/>
                    <a:p>
                      <a:pPr algn="just" fontAlgn="t"/>
                      <a:r>
                        <a:rPr lang="en-US" sz="1600" u="none" strike="noStrike" dirty="0" err="1" smtClean="0">
                          <a:effectLst/>
                        </a:rPr>
                        <a:t>Glassepoxy</a:t>
                      </a:r>
                      <a:endParaRPr lang="en-US" sz="16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altLang="zh-CN" sz="1600" u="none" strike="noStrike">
                          <a:effectLst/>
                        </a:rPr>
                        <a:t>2</a:t>
                      </a:r>
                      <a:endParaRPr lang="en-US" altLang="zh-CN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altLang="zh-CN" sz="1600" u="none" strike="noStrike">
                          <a:effectLst/>
                        </a:rPr>
                        <a:t>286</a:t>
                      </a:r>
                      <a:endParaRPr lang="en-US" altLang="zh-CN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altLang="zh-CN" sz="1600" u="none" strike="noStrike">
                          <a:effectLst/>
                        </a:rPr>
                        <a:t>0.0070 </a:t>
                      </a:r>
                      <a:endParaRPr lang="en-US" altLang="zh-CN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600" u="none" strike="noStrike">
                          <a:effectLst/>
                        </a:rPr>
                        <a:t>428.9</a:t>
                      </a:r>
                      <a:endParaRPr lang="en-US" altLang="zh-CN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600" u="none" strike="noStrike">
                          <a:effectLst/>
                        </a:rPr>
                        <a:t>0.0047 </a:t>
                      </a:r>
                      <a:endParaRPr lang="en-US" altLang="zh-CN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just" fontAlgn="t"/>
                      <a:r>
                        <a:rPr lang="en-US" sz="1600" b="1" u="none" strike="noStrike" dirty="0">
                          <a:effectLst/>
                        </a:rPr>
                        <a:t>Total, </a:t>
                      </a:r>
                      <a:r>
                        <a:rPr lang="en-US" sz="1600" b="1" u="none" strike="noStrike" dirty="0" err="1">
                          <a:effectLst/>
                        </a:rPr>
                        <a:t>X</a:t>
                      </a:r>
                      <a:r>
                        <a:rPr lang="en-US" sz="1600" b="1" u="none" strike="noStrike" baseline="-25000" dirty="0" err="1">
                          <a:effectLst/>
                        </a:rPr>
                        <a:t>tot</a:t>
                      </a:r>
                      <a:endParaRPr lang="en-US" sz="1600" b="1" i="1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zh-CN" altLang="en-US" sz="1600" b="1" u="none" strike="noStrike">
                          <a:effectLst/>
                        </a:rPr>
                        <a:t>　</a:t>
                      </a:r>
                      <a:endParaRPr lang="zh-CN" altLang="en-US" sz="1600" b="1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zh-CN" altLang="en-US" sz="1600" b="1" u="none" strike="noStrike">
                          <a:effectLst/>
                        </a:rPr>
                        <a:t>　</a:t>
                      </a:r>
                      <a:endParaRPr lang="zh-CN" altLang="en-US" sz="1600" b="1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altLang="zh-CN" sz="16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0.2815 </a:t>
                      </a:r>
                      <a:endParaRPr lang="en-US" altLang="zh-CN" sz="1600" b="1" i="0" u="none" strike="noStrike" dirty="0">
                        <a:solidFill>
                          <a:srgbClr val="FF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　</a:t>
                      </a:r>
                      <a:endParaRPr lang="zh-CN" alt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6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0.0455</a:t>
                      </a:r>
                      <a:endParaRPr lang="en-US" altLang="zh-CN" sz="1600" b="1" i="0" u="none" strike="noStrike" dirty="0">
                        <a:solidFill>
                          <a:srgbClr val="FF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cxnSp>
        <p:nvCxnSpPr>
          <p:cNvPr id="6" name="直接箭头连接符 5"/>
          <p:cNvCxnSpPr/>
          <p:nvPr/>
        </p:nvCxnSpPr>
        <p:spPr>
          <a:xfrm flipV="1">
            <a:off x="9366742" y="2087235"/>
            <a:ext cx="23443" cy="1907287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表格 12"/>
          <p:cNvGraphicFramePr>
            <a:graphicFrameLocks noGrp="1"/>
          </p:cNvGraphicFramePr>
          <p:nvPr/>
        </p:nvGraphicFramePr>
        <p:xfrm>
          <a:off x="7058133" y="5056572"/>
          <a:ext cx="4295667" cy="118872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220683"/>
                <a:gridCol w="1101969"/>
                <a:gridCol w="97301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sz="2000" baseline="0" dirty="0" smtClean="0"/>
                        <a:t> 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X0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altLang="zh-CN" sz="2000" i="1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λ</a:t>
                      </a:r>
                      <a:endParaRPr lang="zh-CN" alt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000" dirty="0" smtClean="0"/>
                        <a:t>Single cable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0.2815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0.0455</a:t>
                      </a:r>
                      <a:endParaRPr lang="zh-CN" alt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000" dirty="0" smtClean="0"/>
                        <a:t>Double</a:t>
                      </a:r>
                      <a:r>
                        <a:rPr lang="en-US" altLang="zh-CN" sz="2000" baseline="0" dirty="0" smtClean="0"/>
                        <a:t> layers cable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0.563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0.091</a:t>
                      </a:r>
                      <a:endParaRPr lang="zh-CN" alt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文本框 13"/>
          <p:cNvSpPr txBox="1"/>
          <p:nvPr/>
        </p:nvSpPr>
        <p:spPr>
          <a:xfrm>
            <a:off x="6714250" y="4261665"/>
            <a:ext cx="36061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/>
              <a:t>Radiation thickness of HTS cable </a:t>
            </a:r>
          </a:p>
          <a:p>
            <a:r>
              <a:rPr lang="en-US" altLang="zh-CN" sz="2000" dirty="0" smtClean="0"/>
              <a:t>(don’t include cryostat):</a:t>
            </a:r>
            <a:endParaRPr lang="zh-CN" altLang="en-US" sz="2000" dirty="0"/>
          </a:p>
        </p:txBody>
      </p:sp>
      <p:sp>
        <p:nvSpPr>
          <p:cNvPr id="4" name="文本框 3"/>
          <p:cNvSpPr txBox="1"/>
          <p:nvPr/>
        </p:nvSpPr>
        <p:spPr>
          <a:xfrm>
            <a:off x="9706497" y="146880"/>
            <a:ext cx="2345168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By Feipeng Ning</a:t>
            </a: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12</a:t>
            </a:r>
            <a:endParaRPr lang="zh-CN" alt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/>
              <a:t>HTS</a:t>
            </a:r>
            <a:r>
              <a:rPr lang="zh-CN" altLang="en-US" dirty="0"/>
              <a:t> </a:t>
            </a:r>
            <a:r>
              <a:rPr lang="en-US" altLang="zh-CN" dirty="0"/>
              <a:t>cable development</a:t>
            </a:r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657333" y="3359363"/>
            <a:ext cx="2915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err="1" smtClean="0"/>
              <a:t>ReBCO</a:t>
            </a:r>
            <a:r>
              <a:rPr lang="en-US" altLang="zh-CN" sz="2800" dirty="0" smtClean="0"/>
              <a:t> Stack Cable</a:t>
            </a:r>
            <a:endParaRPr lang="zh-CN" altLang="en-US" sz="28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889736"/>
            <a:ext cx="2553489" cy="109462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5788" y="5147971"/>
            <a:ext cx="6936156" cy="57488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5062" y="5957976"/>
            <a:ext cx="5857609" cy="76425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878" y="5512151"/>
            <a:ext cx="3256123" cy="853828"/>
          </a:xfrm>
          <a:prstGeom prst="rect">
            <a:avLst/>
          </a:prstGeom>
        </p:spPr>
      </p:pic>
      <p:sp>
        <p:nvSpPr>
          <p:cNvPr id="9" name="下箭头 8"/>
          <p:cNvSpPr/>
          <p:nvPr/>
        </p:nvSpPr>
        <p:spPr>
          <a:xfrm rot="16200000">
            <a:off x="3997645" y="5402640"/>
            <a:ext cx="575499" cy="12048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5802925" y="3306110"/>
            <a:ext cx="45859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Compact stack structure: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CN" sz="2400" dirty="0" smtClean="0"/>
              <a:t>Al film thickness and width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CN" sz="2400" dirty="0" smtClean="0"/>
              <a:t>Winding stress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CN" sz="2400" dirty="0" smtClean="0"/>
              <a:t>Other materials</a:t>
            </a:r>
            <a:endParaRPr lang="zh-CN" altLang="en-US" sz="2400" dirty="0"/>
          </a:p>
        </p:txBody>
      </p:sp>
      <p:sp>
        <p:nvSpPr>
          <p:cNvPr id="3" name="矩形 2"/>
          <p:cNvSpPr/>
          <p:nvPr/>
        </p:nvSpPr>
        <p:spPr>
          <a:xfrm>
            <a:off x="634946" y="1772025"/>
            <a:ext cx="855594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/>
              <a:t>Prototype cable:</a:t>
            </a:r>
          </a:p>
          <a:p>
            <a:r>
              <a:rPr lang="en-US" altLang="zh-CN" sz="2400" dirty="0"/>
              <a:t> Tape </a:t>
            </a:r>
            <a:r>
              <a:rPr lang="en-US" altLang="zh-CN" sz="2400" dirty="0">
                <a:solidFill>
                  <a:srgbClr val="FF0000"/>
                </a:solidFill>
              </a:rPr>
              <a:t>Width: 4 mm</a:t>
            </a:r>
            <a:r>
              <a:rPr lang="en-US" altLang="zh-CN" sz="2400" dirty="0"/>
              <a:t>, thickness: 80 </a:t>
            </a:r>
            <a:r>
              <a:rPr lang="en-US" altLang="zh-CN" sz="2400" dirty="0" err="1"/>
              <a:t>μm</a:t>
            </a:r>
            <a:r>
              <a:rPr lang="en-US" altLang="zh-CN" sz="2400" dirty="0"/>
              <a:t>; </a:t>
            </a:r>
            <a:r>
              <a:rPr lang="en-US" altLang="zh-CN" sz="2400" dirty="0">
                <a:solidFill>
                  <a:srgbClr val="FF0000"/>
                </a:solidFill>
              </a:rPr>
              <a:t>tape layer: 20</a:t>
            </a:r>
          </a:p>
          <a:p>
            <a:r>
              <a:rPr lang="en-US" altLang="zh-CN" sz="2400" dirty="0"/>
              <a:t>Expected operating current: </a:t>
            </a:r>
            <a:r>
              <a:rPr lang="en-US" altLang="zh-CN" sz="2400" dirty="0">
                <a:solidFill>
                  <a:srgbClr val="FF0000"/>
                </a:solidFill>
              </a:rPr>
              <a:t>6000 A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11" name="页脚占位符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13</a:t>
            </a:r>
            <a:endParaRPr lang="zh-CN" alt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Next Plan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CN" dirty="0"/>
              <a:t>For LTS:</a:t>
            </a:r>
          </a:p>
          <a:p>
            <a:pPr marL="0" indent="0">
              <a:buNone/>
            </a:pPr>
            <a:r>
              <a:rPr lang="en-US" altLang="zh-CN" dirty="0"/>
              <a:t>      R&amp;D of High strength superconducting cable with self supporting structure;</a:t>
            </a:r>
          </a:p>
          <a:p>
            <a:r>
              <a:rPr lang="en-US" altLang="zh-CN" dirty="0">
                <a:sym typeface="+mn-ea"/>
              </a:rPr>
              <a:t>For HTS:</a:t>
            </a:r>
          </a:p>
          <a:p>
            <a:pPr marL="0" indent="0">
              <a:buNone/>
            </a:pPr>
            <a:r>
              <a:rPr lang="en-US" altLang="zh-CN" dirty="0">
                <a:sym typeface="+mn-ea"/>
              </a:rPr>
              <a:t>      R&amp;D of HTS cable;</a:t>
            </a:r>
          </a:p>
          <a:p>
            <a:pPr marL="0" indent="0">
              <a:buNone/>
            </a:pPr>
            <a:r>
              <a:rPr lang="en-US" altLang="zh-CN" dirty="0">
                <a:sym typeface="+mn-ea"/>
              </a:rPr>
              <a:t>      R&amp;D of </a:t>
            </a:r>
            <a:r>
              <a:rPr lang="en-US" altLang="zh-CN" dirty="0" smtClean="0">
                <a:sym typeface="+mn-ea"/>
              </a:rPr>
              <a:t> Large HTS coil;</a:t>
            </a:r>
          </a:p>
          <a:p>
            <a:r>
              <a:rPr lang="en-US" altLang="zh-CN" dirty="0" smtClean="0">
                <a:sym typeface="+mn-ea"/>
              </a:rPr>
              <a:t>For both:</a:t>
            </a:r>
          </a:p>
          <a:p>
            <a:pPr marL="0" indent="0">
              <a:buNone/>
            </a:pPr>
            <a:r>
              <a:rPr lang="en-US" altLang="zh-CN" dirty="0" smtClean="0">
                <a:sym typeface="+mn-ea"/>
              </a:rPr>
              <a:t>      Optimization of coil support system;</a:t>
            </a:r>
          </a:p>
          <a:p>
            <a:pPr marL="0" indent="0">
              <a:buNone/>
            </a:pPr>
            <a:r>
              <a:rPr lang="en-US" altLang="zh-CN" dirty="0" smtClean="0">
                <a:sym typeface="+mn-ea"/>
              </a:rPr>
              <a:t>      Optimization of coil cooling structure;</a:t>
            </a:r>
          </a:p>
          <a:p>
            <a:pPr marL="0" indent="0">
              <a:buNone/>
            </a:pPr>
            <a:r>
              <a:rPr lang="en-US" altLang="zh-CN" dirty="0" smtClean="0">
                <a:sym typeface="+mn-ea"/>
              </a:rPr>
              <a:t>      Optimization of vacuum vessel structure;</a:t>
            </a:r>
          </a:p>
          <a:p>
            <a:pPr marL="0" indent="0">
              <a:buNone/>
            </a:pPr>
            <a:endParaRPr lang="en-US" altLang="zh-CN" dirty="0"/>
          </a:p>
        </p:txBody>
      </p:sp>
      <p:sp>
        <p:nvSpPr>
          <p:cNvPr id="4" name="文本框 3"/>
          <p:cNvSpPr txBox="1"/>
          <p:nvPr/>
        </p:nvSpPr>
        <p:spPr>
          <a:xfrm>
            <a:off x="10176162" y="4775725"/>
            <a:ext cx="2951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Thin solenoid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5" name="椭圆 4"/>
          <p:cNvSpPr/>
          <p:nvPr/>
        </p:nvSpPr>
        <p:spPr>
          <a:xfrm>
            <a:off x="10176162" y="4603637"/>
            <a:ext cx="1620983" cy="71350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下箭头 5"/>
          <p:cNvSpPr/>
          <p:nvPr/>
        </p:nvSpPr>
        <p:spPr>
          <a:xfrm rot="16200000">
            <a:off x="9505473" y="4534529"/>
            <a:ext cx="429493" cy="9118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14</a:t>
            </a:r>
            <a:endParaRPr lang="zh-CN" alt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</a:t>
            </a:r>
            <a:r>
              <a:rPr lang="zh-CN" altLang="en-US"/>
              <a:t>omparison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LTS:</a:t>
            </a:r>
          </a:p>
          <a:p>
            <a:pPr marL="0" indent="0">
              <a:buNone/>
            </a:pPr>
            <a:r>
              <a:rPr lang="en-US" altLang="zh-CN" dirty="0"/>
              <a:t>        more experience on cable and coil winding</a:t>
            </a:r>
            <a:r>
              <a:rPr lang="zh-CN" altLang="en-US" dirty="0"/>
              <a:t>；</a:t>
            </a:r>
          </a:p>
          <a:p>
            <a:pPr marL="0" indent="0">
              <a:buNone/>
            </a:pPr>
            <a:r>
              <a:rPr lang="en-US" altLang="zh-CN" dirty="0" smtClean="0"/>
              <a:t>        small temperature margin(4.5~6K)</a:t>
            </a:r>
            <a:r>
              <a:rPr lang="zh-CN" altLang="en-US" dirty="0" smtClean="0"/>
              <a:t>；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        more </a:t>
            </a:r>
            <a:r>
              <a:rPr lang="en-US" altLang="zh-CN" dirty="0" smtClean="0"/>
              <a:t>mass(coil thickness 60mm)</a:t>
            </a:r>
            <a:r>
              <a:rPr lang="zh-CN" altLang="en-US" dirty="0" smtClean="0"/>
              <a:t>；</a:t>
            </a:r>
            <a:endParaRPr lang="en-US" altLang="zh-CN" dirty="0"/>
          </a:p>
          <a:p>
            <a:r>
              <a:rPr lang="en-US" altLang="zh-CN" dirty="0"/>
              <a:t>HTS </a:t>
            </a:r>
          </a:p>
          <a:p>
            <a:pPr marL="0" indent="0">
              <a:buNone/>
            </a:pPr>
            <a:r>
              <a:rPr lang="en-US" altLang="zh-CN" dirty="0"/>
              <a:t>        more R&amp;D on  cable and coil winding</a:t>
            </a:r>
            <a:r>
              <a:rPr lang="zh-CN" altLang="en-US" dirty="0"/>
              <a:t>；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 smtClean="0"/>
              <a:t>        Higher </a:t>
            </a:r>
            <a:r>
              <a:rPr lang="en-US" altLang="zh-CN" dirty="0"/>
              <a:t>temperature </a:t>
            </a:r>
            <a:r>
              <a:rPr lang="en-US" altLang="zh-CN" dirty="0" smtClean="0"/>
              <a:t>margin(4.5~20K)</a:t>
            </a:r>
            <a:r>
              <a:rPr lang="zh-CN" altLang="en-US" dirty="0" smtClean="0"/>
              <a:t>；</a:t>
            </a:r>
            <a:endParaRPr lang="zh-CN" altLang="en-US" dirty="0"/>
          </a:p>
          <a:p>
            <a:pPr marL="0" indent="0">
              <a:buNone/>
            </a:pPr>
            <a:r>
              <a:rPr lang="zh-CN" altLang="en-US" dirty="0"/>
              <a:t>        </a:t>
            </a:r>
            <a:r>
              <a:rPr lang="en-US" altLang="zh-CN" dirty="0"/>
              <a:t>lower </a:t>
            </a:r>
            <a:r>
              <a:rPr lang="en-US" altLang="zh-CN" dirty="0" smtClean="0"/>
              <a:t>mass(coil thickness 30mm)</a:t>
            </a:r>
            <a:r>
              <a:rPr lang="zh-CN" altLang="en-US" dirty="0" smtClean="0"/>
              <a:t>；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15</a:t>
            </a:r>
            <a:endParaRPr lang="zh-CN" alt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Funds and personnel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 </a:t>
            </a:r>
            <a:r>
              <a:rPr lang="en-US" altLang="zh-CN" dirty="0" smtClean="0"/>
              <a:t>F</a:t>
            </a:r>
            <a:r>
              <a:rPr lang="zh-CN" altLang="en-US" dirty="0" smtClean="0"/>
              <a:t>unds</a:t>
            </a:r>
            <a:r>
              <a:rPr lang="en-US" altLang="zh-CN" dirty="0"/>
              <a:t>: 1.5millon(IHEP)+3millon(0-1)+</a:t>
            </a:r>
            <a:r>
              <a:rPr lang="en-US" altLang="zh-CN" dirty="0" smtClean="0"/>
              <a:t>3millon</a:t>
            </a:r>
            <a:endParaRPr lang="en-US" altLang="zh-CN" dirty="0"/>
          </a:p>
          <a:p>
            <a:r>
              <a:rPr lang="en-US" altLang="zh-CN" dirty="0"/>
              <a:t>P</a:t>
            </a:r>
            <a:r>
              <a:rPr lang="en-US" altLang="zh-CN" dirty="0" smtClean="0"/>
              <a:t>ersonnel</a:t>
            </a:r>
            <a:r>
              <a:rPr lang="en-US" altLang="zh-CN" dirty="0"/>
              <a:t>:  </a:t>
            </a:r>
            <a:r>
              <a:rPr lang="en-US" altLang="zh-CN" dirty="0" err="1"/>
              <a:t>Zian</a:t>
            </a:r>
            <a:r>
              <a:rPr lang="en-US" altLang="zh-CN" dirty="0"/>
              <a:t> Zhu/Ling Zhao/</a:t>
            </a:r>
            <a:r>
              <a:rPr lang="en-US" altLang="zh-CN" dirty="0" err="1"/>
              <a:t>Feipeng</a:t>
            </a:r>
            <a:r>
              <a:rPr lang="en-US" altLang="zh-CN" dirty="0"/>
              <a:t> </a:t>
            </a:r>
            <a:r>
              <a:rPr lang="en-US" altLang="zh-CN" dirty="0" err="1"/>
              <a:t>Ning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   Part time:  </a:t>
            </a:r>
            <a:r>
              <a:rPr lang="en-US" altLang="zh-CN" dirty="0" err="1"/>
              <a:t>Meifen</a:t>
            </a:r>
            <a:r>
              <a:rPr lang="en-US" altLang="zh-CN" dirty="0"/>
              <a:t> Wang/</a:t>
            </a:r>
            <a:r>
              <a:rPr lang="en-US" altLang="zh-CN" dirty="0" err="1"/>
              <a:t>Huan</a:t>
            </a:r>
            <a:r>
              <a:rPr lang="en-US" altLang="zh-CN" dirty="0"/>
              <a:t> Yang/</a:t>
            </a:r>
            <a:r>
              <a:rPr lang="en-US" altLang="zh-CN" dirty="0" err="1"/>
              <a:t>Guoqing</a:t>
            </a:r>
            <a:r>
              <a:rPr lang="en-US" altLang="zh-CN" dirty="0"/>
              <a:t> Zhang</a:t>
            </a:r>
          </a:p>
          <a:p>
            <a:pPr marL="0" indent="0">
              <a:buNone/>
            </a:pPr>
            <a:r>
              <a:rPr lang="en-US" altLang="zh-CN" dirty="0"/>
              <a:t>   Students:   1~2</a:t>
            </a:r>
          </a:p>
          <a:p>
            <a:pPr marL="0" indent="0">
              <a:buNone/>
            </a:pPr>
            <a:r>
              <a:rPr lang="en-US" altLang="zh-CN" dirty="0"/>
              <a:t> </a:t>
            </a:r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en-US" altLang="zh-CN" dirty="0">
                <a:solidFill>
                  <a:srgbClr val="FF0000"/>
                </a:solidFill>
              </a:rPr>
              <a:t>More R&amp;D is needed for detailed design.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16</a:t>
            </a:r>
            <a:endParaRPr lang="zh-CN" alt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16935" y="3251835"/>
            <a:ext cx="5918835" cy="1325880"/>
          </a:xfrm>
        </p:spPr>
        <p:txBody>
          <a:bodyPr/>
          <a:lstStyle/>
          <a:p>
            <a:r>
              <a:rPr lang="en-US" altLang="zh-CN" i="1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</a:rPr>
              <a:t>Thanks for your attention!</a:t>
            </a: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17</a:t>
            </a:r>
            <a:endParaRPr lang="zh-CN" alt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600" y="2121774"/>
            <a:ext cx="6876474" cy="429980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8144" y="955984"/>
            <a:ext cx="8338352" cy="20779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6526" y="2029646"/>
            <a:ext cx="4387274" cy="4484064"/>
          </a:xfrm>
          <a:prstGeom prst="rect">
            <a:avLst/>
          </a:prstGeom>
        </p:spPr>
      </p:pic>
      <p:sp>
        <p:nvSpPr>
          <p:cNvPr id="9" name="圆角矩形 8"/>
          <p:cNvSpPr/>
          <p:nvPr/>
        </p:nvSpPr>
        <p:spPr>
          <a:xfrm>
            <a:off x="7232073" y="3138055"/>
            <a:ext cx="3979717" cy="415636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圆角矩形 9"/>
          <p:cNvSpPr/>
          <p:nvPr/>
        </p:nvSpPr>
        <p:spPr>
          <a:xfrm>
            <a:off x="7135091" y="2687782"/>
            <a:ext cx="3740727" cy="207818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271145" y="1661160"/>
            <a:ext cx="2540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</a:rPr>
              <a:t>BESS-Polar solenoid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271145" y="249229"/>
            <a:ext cx="26200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rgbClr val="00B0F0"/>
                </a:solidFill>
              </a:rPr>
              <a:t>Back Up</a:t>
            </a: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32552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637" y="1748227"/>
            <a:ext cx="5063773" cy="470882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652" y="628508"/>
            <a:ext cx="5164282" cy="64957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/>
          <a:srcRect t="3840" b="30461"/>
          <a:stretch>
            <a:fillRect/>
          </a:stretch>
        </p:blipFill>
        <p:spPr>
          <a:xfrm>
            <a:off x="7320457" y="1107668"/>
            <a:ext cx="4357941" cy="380368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42221" y="4911351"/>
            <a:ext cx="4177146" cy="1908118"/>
          </a:xfrm>
          <a:prstGeom prst="rect">
            <a:avLst/>
          </a:prstGeom>
        </p:spPr>
      </p:pic>
      <p:sp>
        <p:nvSpPr>
          <p:cNvPr id="3" name="圆角矩形 2"/>
          <p:cNvSpPr/>
          <p:nvPr/>
        </p:nvSpPr>
        <p:spPr>
          <a:xfrm>
            <a:off x="7429500" y="1278082"/>
            <a:ext cx="3896591" cy="6858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183637" y="90680"/>
            <a:ext cx="26200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rgbClr val="00B0F0"/>
                </a:solidFill>
              </a:rPr>
              <a:t>Back Up</a:t>
            </a: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9469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Outline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Solenoid design in the CDR</a:t>
            </a:r>
          </a:p>
          <a:p>
            <a:r>
              <a:rPr lang="en-US" altLang="zh-CN" dirty="0" smtClean="0">
                <a:sym typeface="+mn-ea"/>
              </a:rPr>
              <a:t>Progress of thin solenoid magnets</a:t>
            </a:r>
            <a:r>
              <a:rPr lang="en-US" altLang="zh-CN" dirty="0"/>
              <a:t> </a:t>
            </a:r>
          </a:p>
          <a:p>
            <a:r>
              <a:rPr lang="en-US" altLang="zh-CN" dirty="0" smtClean="0">
                <a:sym typeface="+mn-ea"/>
              </a:rPr>
              <a:t>New design of solenoid(LTS)</a:t>
            </a:r>
          </a:p>
          <a:p>
            <a:r>
              <a:rPr lang="en-US" altLang="zh-CN" dirty="0">
                <a:sym typeface="+mn-ea"/>
              </a:rPr>
              <a:t>New design of </a:t>
            </a:r>
            <a:r>
              <a:rPr lang="en-US" altLang="zh-CN" dirty="0" smtClean="0">
                <a:sym typeface="+mn-ea"/>
              </a:rPr>
              <a:t>solenoid(HTS)</a:t>
            </a:r>
          </a:p>
          <a:p>
            <a:r>
              <a:rPr lang="en-US" altLang="zh-CN" dirty="0" smtClean="0">
                <a:sym typeface="+mn-ea"/>
              </a:rPr>
              <a:t>Next plan</a:t>
            </a:r>
            <a:endParaRPr lang="en-US" altLang="zh-CN" dirty="0">
              <a:sym typeface="+mn-ea"/>
            </a:endParaRPr>
          </a:p>
          <a:p>
            <a:endParaRPr lang="zh-CN" altLang="zh-CN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2</a:t>
            </a:r>
            <a:endParaRPr lang="zh-CN" alt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31350" y="1887689"/>
            <a:ext cx="7260650" cy="393122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/>
          <a:srcRect t="1363" r="449"/>
          <a:stretch>
            <a:fillRect/>
          </a:stretch>
        </p:blipFill>
        <p:spPr>
          <a:xfrm>
            <a:off x="222827" y="2057400"/>
            <a:ext cx="4976223" cy="456507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0119" y="725433"/>
            <a:ext cx="7450282" cy="959027"/>
          </a:xfrm>
          <a:prstGeom prst="rect">
            <a:avLst/>
          </a:prstGeom>
        </p:spPr>
      </p:pic>
      <p:sp>
        <p:nvSpPr>
          <p:cNvPr id="9" name="圆角矩形 8"/>
          <p:cNvSpPr/>
          <p:nvPr/>
        </p:nvSpPr>
        <p:spPr>
          <a:xfrm>
            <a:off x="401782" y="3061855"/>
            <a:ext cx="3297382" cy="59574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0" y="126224"/>
            <a:ext cx="26200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rgbClr val="00B0F0"/>
                </a:solidFill>
              </a:rPr>
              <a:t>Back Up</a:t>
            </a: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44103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7040" y="410092"/>
            <a:ext cx="7416801" cy="915840"/>
          </a:xfrm>
          <a:prstGeom prst="rect">
            <a:avLst/>
          </a:prstGeom>
        </p:spPr>
      </p:pic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8693727" cy="498343"/>
          </a:xfrm>
        </p:spPr>
        <p:txBody>
          <a:bodyPr>
            <a:normAutofit/>
          </a:bodyPr>
          <a:lstStyle/>
          <a:p>
            <a:r>
              <a:rPr lang="en-US" altLang="zh-CN" dirty="0" smtClean="0">
                <a:solidFill>
                  <a:srgbClr val="00B0F0"/>
                </a:solidFill>
              </a:rPr>
              <a:t>A shared </a:t>
            </a:r>
            <a:r>
              <a:rPr lang="en-US" altLang="zh-CN" dirty="0">
                <a:solidFill>
                  <a:srgbClr val="00B0F0"/>
                </a:solidFill>
              </a:rPr>
              <a:t>cryostat for solenoid </a:t>
            </a:r>
            <a:r>
              <a:rPr lang="en-US" altLang="zh-CN" dirty="0" smtClean="0">
                <a:solidFill>
                  <a:srgbClr val="00B0F0"/>
                </a:solidFill>
              </a:rPr>
              <a:t>and  electronic calorimeter</a:t>
            </a:r>
            <a:r>
              <a:rPr lang="en-US" altLang="zh-CN" dirty="0" smtClean="0"/>
              <a:t>.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6300" y="2323968"/>
            <a:ext cx="4744028" cy="33702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3999" y="2323969"/>
            <a:ext cx="5247793" cy="4360796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13994" y="56714"/>
            <a:ext cx="26200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rgbClr val="00B0F0"/>
                </a:solidFill>
              </a:rPr>
              <a:t>Back Up</a:t>
            </a: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94608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398589" y="1090613"/>
            <a:ext cx="8967787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  <a:defRPr/>
            </a:pPr>
            <a:r>
              <a:rPr lang="zh-CN" altLang="en-US" sz="2000" kern="0" dirty="0">
                <a:latin typeface="黑体" panose="02010609060101010101" pitchFamily="49" charset="-122"/>
                <a:ea typeface="黑体" panose="02010609060101010101" pitchFamily="49" charset="-122"/>
              </a:rPr>
              <a:t>绕制生产线布置</a:t>
            </a:r>
            <a:endParaRPr lang="en-US" altLang="zh-CN" sz="2000" kern="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12291" name="组合 7"/>
          <p:cNvGrpSpPr>
            <a:grpSpLocks/>
          </p:cNvGrpSpPr>
          <p:nvPr/>
        </p:nvGrpSpPr>
        <p:grpSpPr bwMode="auto">
          <a:xfrm>
            <a:off x="106364" y="2499494"/>
            <a:ext cx="7118417" cy="2818214"/>
            <a:chOff x="630238" y="2807996"/>
            <a:chExt cx="8413750" cy="3166850"/>
          </a:xfrm>
        </p:grpSpPr>
        <p:pic>
          <p:nvPicPr>
            <p:cNvPr id="12297" name="图片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6339" y="2807996"/>
              <a:ext cx="5768938" cy="2859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2298" name="直接箭头连接符 6"/>
            <p:cNvCxnSpPr>
              <a:cxnSpLocks noChangeShapeType="1"/>
            </p:cNvCxnSpPr>
            <p:nvPr/>
          </p:nvCxnSpPr>
          <p:spPr bwMode="auto">
            <a:xfrm>
              <a:off x="1692577" y="3212814"/>
              <a:ext cx="1099433" cy="608656"/>
            </a:xfrm>
            <a:prstGeom prst="straightConnector1">
              <a:avLst/>
            </a:prstGeom>
            <a:noFill/>
            <a:ln w="12700" algn="ctr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299" name="直接箭头连接符 8"/>
            <p:cNvCxnSpPr>
              <a:cxnSpLocks noChangeShapeType="1"/>
            </p:cNvCxnSpPr>
            <p:nvPr/>
          </p:nvCxnSpPr>
          <p:spPr bwMode="auto">
            <a:xfrm flipV="1">
              <a:off x="1690001" y="4148916"/>
              <a:ext cx="2182504" cy="432732"/>
            </a:xfrm>
            <a:prstGeom prst="straightConnector1">
              <a:avLst/>
            </a:prstGeom>
            <a:noFill/>
            <a:ln w="12700" algn="ctr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00" name="直接箭头连接符 10"/>
            <p:cNvCxnSpPr>
              <a:cxnSpLocks noChangeShapeType="1"/>
              <a:stCxn id="12305" idx="0"/>
            </p:cNvCxnSpPr>
            <p:nvPr/>
          </p:nvCxnSpPr>
          <p:spPr bwMode="auto">
            <a:xfrm flipV="1">
              <a:off x="4875438" y="4416109"/>
              <a:ext cx="161826" cy="1250914"/>
            </a:xfrm>
            <a:prstGeom prst="straightConnector1">
              <a:avLst/>
            </a:prstGeom>
            <a:noFill/>
            <a:ln w="12700" algn="ctr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01" name="直接箭头连接符 14"/>
            <p:cNvCxnSpPr>
              <a:cxnSpLocks noChangeShapeType="1"/>
              <a:stCxn id="12306" idx="0"/>
            </p:cNvCxnSpPr>
            <p:nvPr/>
          </p:nvCxnSpPr>
          <p:spPr bwMode="auto">
            <a:xfrm flipH="1" flipV="1">
              <a:off x="6816611" y="4293471"/>
              <a:ext cx="36654" cy="1373598"/>
            </a:xfrm>
            <a:prstGeom prst="straightConnector1">
              <a:avLst/>
            </a:prstGeom>
            <a:noFill/>
            <a:ln w="12700" algn="ctr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02" name="直接箭头连接符 17"/>
            <p:cNvCxnSpPr>
              <a:cxnSpLocks noChangeShapeType="1"/>
              <a:stCxn id="12307" idx="1"/>
            </p:cNvCxnSpPr>
            <p:nvPr/>
          </p:nvCxnSpPr>
          <p:spPr bwMode="auto">
            <a:xfrm flipH="1">
              <a:off x="7653765" y="4139560"/>
              <a:ext cx="666909" cy="406233"/>
            </a:xfrm>
            <a:prstGeom prst="straightConnector1">
              <a:avLst/>
            </a:prstGeom>
            <a:noFill/>
            <a:ln w="12700" algn="ctr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303" name="矩形 20"/>
            <p:cNvSpPr>
              <a:spLocks noChangeArrowheads="1"/>
            </p:cNvSpPr>
            <p:nvPr/>
          </p:nvSpPr>
          <p:spPr bwMode="auto">
            <a:xfrm>
              <a:off x="787142" y="3050877"/>
              <a:ext cx="902860" cy="307823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/>
                <a:t>回转平台</a:t>
              </a:r>
            </a:p>
          </p:txBody>
        </p:sp>
        <p:sp>
          <p:nvSpPr>
            <p:cNvPr id="12304" name="矩形 22"/>
            <p:cNvSpPr>
              <a:spLocks noChangeArrowheads="1"/>
            </p:cNvSpPr>
            <p:nvPr/>
          </p:nvSpPr>
          <p:spPr bwMode="auto">
            <a:xfrm>
              <a:off x="966687" y="4416109"/>
              <a:ext cx="723314" cy="307823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/>
                <a:t>成型机</a:t>
              </a:r>
            </a:p>
          </p:txBody>
        </p:sp>
        <p:sp>
          <p:nvSpPr>
            <p:cNvPr id="12305" name="矩形 23"/>
            <p:cNvSpPr>
              <a:spLocks noChangeArrowheads="1"/>
            </p:cNvSpPr>
            <p:nvPr/>
          </p:nvSpPr>
          <p:spPr bwMode="auto">
            <a:xfrm>
              <a:off x="4424008" y="5667023"/>
              <a:ext cx="902860" cy="307823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/>
                <a:t>缓冲支撑</a:t>
              </a:r>
            </a:p>
          </p:txBody>
        </p:sp>
        <p:sp>
          <p:nvSpPr>
            <p:cNvPr id="12306" name="矩形 24"/>
            <p:cNvSpPr>
              <a:spLocks noChangeArrowheads="1"/>
            </p:cNvSpPr>
            <p:nvPr/>
          </p:nvSpPr>
          <p:spPr bwMode="auto">
            <a:xfrm>
              <a:off x="6491627" y="5667069"/>
              <a:ext cx="723275" cy="30777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/>
                <a:t>矫直机</a:t>
              </a:r>
            </a:p>
          </p:txBody>
        </p:sp>
        <p:sp>
          <p:nvSpPr>
            <p:cNvPr id="12307" name="矩形 25"/>
            <p:cNvSpPr>
              <a:spLocks noChangeArrowheads="1"/>
            </p:cNvSpPr>
            <p:nvPr/>
          </p:nvSpPr>
          <p:spPr bwMode="auto">
            <a:xfrm>
              <a:off x="8320674" y="3985648"/>
              <a:ext cx="723314" cy="307823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/>
                <a:t>放缆桶</a:t>
              </a:r>
            </a:p>
          </p:txBody>
        </p:sp>
        <p:cxnSp>
          <p:nvCxnSpPr>
            <p:cNvPr id="12308" name="直接箭头连接符 26"/>
            <p:cNvCxnSpPr>
              <a:cxnSpLocks noChangeShapeType="1"/>
              <a:stCxn id="12309" idx="3"/>
            </p:cNvCxnSpPr>
            <p:nvPr/>
          </p:nvCxnSpPr>
          <p:spPr bwMode="auto">
            <a:xfrm flipV="1">
              <a:off x="1712645" y="4938265"/>
              <a:ext cx="2159860" cy="153911"/>
            </a:xfrm>
            <a:prstGeom prst="straightConnector1">
              <a:avLst/>
            </a:prstGeom>
            <a:noFill/>
            <a:ln w="12700" algn="ctr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309" name="矩形 27"/>
            <p:cNvSpPr>
              <a:spLocks noChangeArrowheads="1"/>
            </p:cNvSpPr>
            <p:nvPr/>
          </p:nvSpPr>
          <p:spPr bwMode="auto">
            <a:xfrm>
              <a:off x="630238" y="4938265"/>
              <a:ext cx="1082407" cy="307823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/>
                <a:t>成型机桁架</a:t>
              </a:r>
            </a:p>
          </p:txBody>
        </p:sp>
      </p:grpSp>
      <p:sp>
        <p:nvSpPr>
          <p:cNvPr id="12292" name="矩形 1"/>
          <p:cNvSpPr>
            <a:spLocks noChangeArrowheads="1"/>
          </p:cNvSpPr>
          <p:nvPr/>
        </p:nvSpPr>
        <p:spPr bwMode="auto">
          <a:xfrm>
            <a:off x="163814" y="449125"/>
            <a:ext cx="6203942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2500" b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超导磁体</a:t>
            </a:r>
            <a:r>
              <a:rPr lang="en-US" altLang="zh-CN" sz="2500" b="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Dummy</a:t>
            </a:r>
            <a:r>
              <a:rPr lang="zh-CN" altLang="en-US" sz="2500" b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线圈及绕</a:t>
            </a:r>
            <a:r>
              <a:rPr lang="zh-CN" altLang="en-US" sz="2500" b="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制工艺装备设计</a:t>
            </a:r>
            <a:endParaRPr lang="en-US" altLang="zh-CN" sz="2500" b="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2293" name="矩形 2"/>
          <p:cNvSpPr>
            <a:spLocks noChangeArrowheads="1"/>
          </p:cNvSpPr>
          <p:nvPr/>
        </p:nvSpPr>
        <p:spPr bwMode="auto">
          <a:xfrm>
            <a:off x="1398589" y="1439863"/>
            <a:ext cx="2888932" cy="562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800" b="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生产线占地：</a:t>
            </a:r>
            <a:r>
              <a:rPr lang="en-US" altLang="zh-CN" sz="1800" b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22mx16m</a:t>
            </a:r>
            <a:r>
              <a:rPr lang="zh-CN" altLang="en-US" sz="1800" b="0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；</a:t>
            </a:r>
            <a:endParaRPr lang="en-US" altLang="zh-CN" sz="1800" b="0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2294" name="矩形 20"/>
          <p:cNvSpPr>
            <a:spLocks noChangeArrowheads="1"/>
          </p:cNvSpPr>
          <p:nvPr/>
        </p:nvSpPr>
        <p:spPr bwMode="auto">
          <a:xfrm>
            <a:off x="150072" y="5355848"/>
            <a:ext cx="7859712" cy="133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800" b="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生产线搭建前在产线所在区域</a:t>
            </a:r>
            <a:r>
              <a:rPr lang="zh-CN" altLang="en-US" sz="1800" b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布置靶标测量点</a:t>
            </a:r>
            <a:r>
              <a:rPr lang="zh-CN" altLang="en-US" sz="1800" b="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，便于产线设备安装调试。</a:t>
            </a:r>
            <a:endParaRPr lang="en-US" altLang="zh-CN" sz="1800" b="0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800" b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控制系统</a:t>
            </a:r>
            <a:r>
              <a:rPr lang="zh-CN" altLang="en-US" sz="1800" b="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控制整个系统的运行，各子系统可</a:t>
            </a:r>
            <a:r>
              <a:rPr lang="zh-CN" altLang="en-US" sz="1800" b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单独运行</a:t>
            </a:r>
            <a:r>
              <a:rPr lang="zh-CN" altLang="en-US" sz="1800" b="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，也可</a:t>
            </a:r>
            <a:r>
              <a:rPr lang="zh-CN" altLang="en-US" sz="1800" b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联动</a:t>
            </a:r>
            <a:r>
              <a:rPr lang="zh-CN" altLang="en-US" sz="1800" b="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en-US" altLang="zh-CN" sz="1800" b="0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800" b="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通过单机调试及联动调试使整个生产线得以平稳运行。</a:t>
            </a:r>
            <a:endParaRPr lang="en-US" altLang="zh-CN" sz="1800" b="0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12295" name="直接箭头连接符 17"/>
          <p:cNvCxnSpPr>
            <a:cxnSpLocks noChangeShapeType="1"/>
          </p:cNvCxnSpPr>
          <p:nvPr/>
        </p:nvCxnSpPr>
        <p:spPr bwMode="auto">
          <a:xfrm>
            <a:off x="5065367" y="3264833"/>
            <a:ext cx="0" cy="504825"/>
          </a:xfrm>
          <a:prstGeom prst="straightConnector1">
            <a:avLst/>
          </a:prstGeom>
          <a:noFill/>
          <a:ln w="12700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296" name="矩形 25"/>
          <p:cNvSpPr>
            <a:spLocks noChangeArrowheads="1"/>
          </p:cNvSpPr>
          <p:nvPr/>
        </p:nvSpPr>
        <p:spPr bwMode="auto">
          <a:xfrm>
            <a:off x="4079928" y="2956858"/>
            <a:ext cx="2049463" cy="307975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dirty="0"/>
              <a:t>已矫直导体：高度</a:t>
            </a:r>
            <a:r>
              <a:rPr lang="en-US" altLang="zh-CN" dirty="0"/>
              <a:t>2.2</a:t>
            </a:r>
            <a:r>
              <a:rPr lang="zh-CN" altLang="en-US" dirty="0"/>
              <a:t>米</a:t>
            </a:r>
          </a:p>
        </p:txBody>
      </p:sp>
      <p:pic>
        <p:nvPicPr>
          <p:cNvPr id="2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2824" y="27960"/>
            <a:ext cx="5269221" cy="338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9092045" y="3547499"/>
            <a:ext cx="2306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Dummy</a:t>
            </a:r>
            <a:r>
              <a:rPr lang="zh-CN" altLang="en-US" dirty="0" smtClean="0"/>
              <a:t>线圈设计</a:t>
            </a:r>
            <a:endParaRPr lang="zh-CN" altLang="en-US" dirty="0"/>
          </a:p>
        </p:txBody>
      </p:sp>
      <p:sp>
        <p:nvSpPr>
          <p:cNvPr id="24" name="文本框 23"/>
          <p:cNvSpPr txBox="1"/>
          <p:nvPr/>
        </p:nvSpPr>
        <p:spPr>
          <a:xfrm>
            <a:off x="106364" y="72052"/>
            <a:ext cx="26200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rgbClr val="00B0F0"/>
                </a:solidFill>
              </a:rPr>
              <a:t>Back Up</a:t>
            </a:r>
          </a:p>
        </p:txBody>
      </p:sp>
      <p:sp>
        <p:nvSpPr>
          <p:cNvPr id="25" name="矩形 3"/>
          <p:cNvSpPr>
            <a:spLocks noChangeArrowheads="1"/>
          </p:cNvSpPr>
          <p:nvPr/>
        </p:nvSpPr>
        <p:spPr bwMode="auto">
          <a:xfrm>
            <a:off x="7676256" y="4038394"/>
            <a:ext cx="4311599" cy="2513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tabLst>
                <a:tab pos="685800" algn="l"/>
              </a:tabLst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tabLst>
                <a:tab pos="685800" algn="l"/>
              </a:tabLst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tabLst>
                <a:tab pos="685800" algn="l"/>
              </a:tabLst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tabLst>
                <a:tab pos="685800" algn="l"/>
              </a:tabLst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tabLst>
                <a:tab pos="685800" algn="l"/>
              </a:tabLst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ts val="238"/>
              </a:spcBef>
              <a:spcAft>
                <a:spcPts val="238"/>
              </a:spcAft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宋体" panose="02010600030101010101" pitchFamily="2" charset="-122"/>
                <a:cs typeface="Times New Roman" panose="02020603050405020304" pitchFamily="18" charset="0"/>
              </a:rPr>
              <a:t>Dummy</a:t>
            </a:r>
            <a:r>
              <a:rPr lang="zh-CN" altLang="zh-CN" sz="1600" dirty="0">
                <a:latin typeface="宋体" panose="02010600030101010101" pitchFamily="2" charset="-122"/>
                <a:cs typeface="Times New Roman" panose="02020603050405020304" pitchFamily="18" charset="0"/>
              </a:rPr>
              <a:t>线圈包括一个</a:t>
            </a:r>
            <a:r>
              <a:rPr lang="zh-CN" altLang="zh-CN" sz="1600" dirty="0">
                <a:solidFill>
                  <a:srgbClr val="C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铝支撑筒和</a:t>
            </a:r>
            <a:r>
              <a:rPr lang="en-US" altLang="zh-CN" sz="1600" dirty="0">
                <a:solidFill>
                  <a:srgbClr val="C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dummy</a:t>
            </a:r>
            <a:r>
              <a:rPr lang="zh-CN" altLang="zh-CN" sz="1600" dirty="0">
                <a:solidFill>
                  <a:srgbClr val="C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线圈</a:t>
            </a:r>
            <a:r>
              <a:rPr lang="zh-CN" altLang="en-US" sz="1600" dirty="0">
                <a:latin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en-US" altLang="zh-CN" sz="1600" dirty="0">
              <a:latin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238"/>
              </a:spcBef>
              <a:spcAft>
                <a:spcPts val="238"/>
              </a:spcAft>
              <a:buFont typeface="Arial" panose="020B0604020202020204" pitchFamily="34" charset="0"/>
              <a:buChar char="•"/>
            </a:pPr>
            <a:r>
              <a:rPr lang="zh-CN" altLang="zh-CN" sz="1600" dirty="0">
                <a:solidFill>
                  <a:srgbClr val="C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内径</a:t>
            </a:r>
            <a:r>
              <a:rPr lang="en-US" altLang="zh-CN" sz="1600" dirty="0">
                <a:solidFill>
                  <a:srgbClr val="C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7.2</a:t>
            </a:r>
            <a:r>
              <a:rPr lang="zh-CN" altLang="zh-CN" sz="1600" dirty="0">
                <a:solidFill>
                  <a:srgbClr val="C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米</a:t>
            </a:r>
            <a:r>
              <a:rPr lang="zh-CN" altLang="zh-CN" sz="1600" dirty="0">
                <a:latin typeface="宋体" panose="02010600030101010101" pitchFamily="2" charset="-122"/>
                <a:cs typeface="Times New Roman" panose="02020603050405020304" pitchFamily="18" charset="0"/>
              </a:rPr>
              <a:t>，长度约</a:t>
            </a:r>
            <a:r>
              <a:rPr lang="en-US" altLang="zh-CN" sz="1600" dirty="0">
                <a:latin typeface="宋体" panose="02010600030101010101" pitchFamily="2" charset="-122"/>
                <a:cs typeface="Times New Roman" panose="02020603050405020304" pitchFamily="18" charset="0"/>
              </a:rPr>
              <a:t>0.3</a:t>
            </a:r>
            <a:r>
              <a:rPr lang="zh-CN" altLang="zh-CN" sz="1600" dirty="0">
                <a:latin typeface="宋体" panose="02010600030101010101" pitchFamily="2" charset="-122"/>
                <a:cs typeface="Times New Roman" panose="02020603050405020304" pitchFamily="18" charset="0"/>
              </a:rPr>
              <a:t>米</a:t>
            </a:r>
            <a:r>
              <a:rPr lang="zh-CN" altLang="en-US" sz="1600" dirty="0">
                <a:latin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en-US" altLang="zh-CN" sz="1600" dirty="0">
              <a:latin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238"/>
              </a:spcBef>
              <a:spcAft>
                <a:spcPts val="238"/>
              </a:spcAft>
              <a:buFont typeface="Arial" panose="020B0604020202020204" pitchFamily="34" charset="0"/>
              <a:buChar char="•"/>
            </a:pPr>
            <a:r>
              <a:rPr lang="zh-CN" altLang="zh-CN" sz="1600" dirty="0">
                <a:latin typeface="宋体" panose="02010600030101010101" pitchFamily="2" charset="-122"/>
                <a:cs typeface="Times New Roman" panose="02020603050405020304" pitchFamily="18" charset="0"/>
              </a:rPr>
              <a:t>采用</a:t>
            </a:r>
            <a:r>
              <a:rPr lang="en-US" altLang="zh-CN" sz="1600" dirty="0">
                <a:solidFill>
                  <a:srgbClr val="C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56*22mm</a:t>
            </a:r>
            <a:r>
              <a:rPr lang="zh-CN" altLang="zh-CN" sz="1600" dirty="0">
                <a:latin typeface="宋体" panose="02010600030101010101" pitchFamily="2" charset="-122"/>
                <a:cs typeface="Times New Roman" panose="02020603050405020304" pitchFamily="18" charset="0"/>
              </a:rPr>
              <a:t>的</a:t>
            </a:r>
            <a:r>
              <a:rPr lang="en-US" altLang="zh-CN" sz="1600" dirty="0">
                <a:latin typeface="宋体" panose="02010600030101010101" pitchFamily="2" charset="-122"/>
                <a:cs typeface="Times New Roman" panose="02020603050405020304" pitchFamily="18" charset="0"/>
              </a:rPr>
              <a:t>Dummy</a:t>
            </a:r>
            <a:r>
              <a:rPr lang="zh-CN" altLang="zh-CN" sz="1600" dirty="0">
                <a:latin typeface="宋体" panose="02010600030101010101" pitchFamily="2" charset="-122"/>
                <a:cs typeface="Times New Roman" panose="02020603050405020304" pitchFamily="18" charset="0"/>
              </a:rPr>
              <a:t>铝合金缆进行绕制，共</a:t>
            </a:r>
            <a:r>
              <a:rPr lang="en-US" altLang="zh-CN" sz="1600" dirty="0">
                <a:latin typeface="宋体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lang="zh-CN" altLang="zh-CN" sz="1600" dirty="0">
                <a:latin typeface="宋体" panose="02010600030101010101" pitchFamily="2" charset="-122"/>
                <a:cs typeface="Times New Roman" panose="02020603050405020304" pitchFamily="18" charset="0"/>
              </a:rPr>
              <a:t>层，每层十匝</a:t>
            </a:r>
            <a:r>
              <a:rPr lang="zh-CN" altLang="en-US" sz="1600" dirty="0">
                <a:latin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en-US" altLang="zh-CN" sz="1600" dirty="0">
              <a:latin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238"/>
              </a:spcBef>
              <a:spcAft>
                <a:spcPts val="238"/>
              </a:spcAft>
              <a:buFont typeface="Arial" panose="020B0604020202020204" pitchFamily="34" charset="0"/>
              <a:buChar char="•"/>
            </a:pPr>
            <a:r>
              <a:rPr lang="zh-CN" altLang="zh-CN" sz="1600" dirty="0">
                <a:latin typeface="宋体" panose="02010600030101010101" pitchFamily="2" charset="-122"/>
                <a:cs typeface="Times New Roman" panose="02020603050405020304" pitchFamily="18" charset="0"/>
              </a:rPr>
              <a:t>匝间绝缘大于</a:t>
            </a:r>
            <a:r>
              <a:rPr lang="en-US" altLang="zh-CN" sz="1600" dirty="0">
                <a:latin typeface="宋体" panose="02010600030101010101" pitchFamily="2" charset="-122"/>
                <a:cs typeface="Times New Roman" panose="02020603050405020304" pitchFamily="18" charset="0"/>
              </a:rPr>
              <a:t>500V</a:t>
            </a:r>
            <a:r>
              <a:rPr lang="zh-CN" altLang="en-US" sz="1600" dirty="0">
                <a:latin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en-US" altLang="zh-CN" sz="1600" dirty="0">
              <a:latin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238"/>
              </a:spcBef>
              <a:spcAft>
                <a:spcPts val="238"/>
              </a:spcAft>
              <a:buFont typeface="Arial" panose="020B0604020202020204" pitchFamily="34" charset="0"/>
              <a:buChar char="•"/>
            </a:pPr>
            <a:r>
              <a:rPr lang="zh-CN" altLang="zh-CN" sz="1600" dirty="0">
                <a:latin typeface="宋体" panose="02010600030101010101" pitchFamily="2" charset="-122"/>
                <a:cs typeface="Times New Roman" panose="02020603050405020304" pitchFamily="18" charset="0"/>
              </a:rPr>
              <a:t>对地绝缘大于</a:t>
            </a:r>
            <a:r>
              <a:rPr lang="en-US" altLang="zh-CN" sz="1600" dirty="0">
                <a:latin typeface="宋体" panose="02010600030101010101" pitchFamily="2" charset="-122"/>
                <a:cs typeface="Times New Roman" panose="02020603050405020304" pitchFamily="18" charset="0"/>
              </a:rPr>
              <a:t>1000V</a:t>
            </a:r>
            <a:r>
              <a:rPr lang="zh-CN" altLang="en-US" sz="1600" dirty="0">
                <a:latin typeface="宋体" panose="02010600030101010101" pitchFamily="2" charset="-122"/>
                <a:cs typeface="Times New Roman" panose="02020603050405020304" pitchFamily="18" charset="0"/>
              </a:rPr>
              <a:t>。</a:t>
            </a:r>
            <a:endParaRPr lang="en-US" altLang="zh-CN" sz="1600" dirty="0">
              <a:latin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7149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5670" y="418288"/>
            <a:ext cx="6071755" cy="1325563"/>
          </a:xfrm>
        </p:spPr>
        <p:txBody>
          <a:bodyPr/>
          <a:lstStyle/>
          <a:p>
            <a:pPr algn="r"/>
            <a:r>
              <a:rPr lang="en-US" altLang="zh-CN" dirty="0" smtClean="0"/>
              <a:t>Coil Cooling Design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18" y="1971001"/>
            <a:ext cx="5381859" cy="4036394"/>
          </a:xfrm>
        </p:spPr>
      </p:pic>
      <p:graphicFrame>
        <p:nvGraphicFramePr>
          <p:cNvPr id="5" name="内容占位符 3"/>
          <p:cNvGraphicFramePr/>
          <p:nvPr>
            <p:extLst>
              <p:ext uri="{D42A27DB-BD31-4B8C-83A1-F6EECF244321}">
                <p14:modId xmlns:p14="http://schemas.microsoft.com/office/powerpoint/2010/main" val="4288016845"/>
              </p:ext>
            </p:extLst>
          </p:nvPr>
        </p:nvGraphicFramePr>
        <p:xfrm>
          <a:off x="5613991" y="1971001"/>
          <a:ext cx="6578009" cy="40363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4080"/>
                <a:gridCol w="1123320"/>
                <a:gridCol w="2945330"/>
                <a:gridCol w="1055279"/>
              </a:tblGrid>
              <a:tr h="958827">
                <a:tc>
                  <a:txBody>
                    <a:bodyPr/>
                    <a:lstStyle/>
                    <a:p>
                      <a:pPr algn="ctr" font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dirty="0"/>
                        <a:t>Internal section size(mm)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dirty="0"/>
                        <a:t>Wall thickness(mm)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dirty="0"/>
                        <a:t>Length(mm)</a:t>
                      </a:r>
                      <a:endParaRPr lang="zh-CN" altLang="en-US" dirty="0"/>
                    </a:p>
                  </a:txBody>
                  <a:tcPr anchor="ctr"/>
                </a:tc>
              </a:tr>
              <a:tr h="39285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dirty="0"/>
                        <a:t>Cooltube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altLang="zh-CN" dirty="0"/>
                        <a:t>Φ</a:t>
                      </a:r>
                      <a:r>
                        <a:rPr lang="en-US" altLang="zh-CN" dirty="0"/>
                        <a:t>8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dirty="0"/>
                        <a:t>400</a:t>
                      </a:r>
                      <a:endParaRPr lang="zh-CN" altLang="en-US" dirty="0"/>
                    </a:p>
                  </a:txBody>
                  <a:tcPr anchor="ctr"/>
                </a:tc>
              </a:tr>
              <a:tr h="383531">
                <a:tc>
                  <a:txBody>
                    <a:bodyPr/>
                    <a:lstStyle/>
                    <a:p>
                      <a:pPr algn="ctr" fontAlgn="ctr"/>
                      <a:r>
                        <a:rPr lang="en-US" dirty="0"/>
                        <a:t>Feed pipe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altLang="zh-CN" dirty="0"/>
                        <a:t>Φ</a:t>
                      </a:r>
                      <a:r>
                        <a:rPr lang="en-US" altLang="zh-CN" dirty="0"/>
                        <a:t>12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dirty="0"/>
                        <a:t>2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dirty="0"/>
                        <a:t>600</a:t>
                      </a:r>
                      <a:endParaRPr lang="zh-CN" altLang="en-US" dirty="0"/>
                    </a:p>
                  </a:txBody>
                  <a:tcPr anchor="ctr"/>
                </a:tc>
              </a:tr>
              <a:tr h="671179">
                <a:tc>
                  <a:txBody>
                    <a:bodyPr/>
                    <a:lstStyle/>
                    <a:p>
                      <a:pPr algn="ctr" fontAlgn="ctr"/>
                      <a:r>
                        <a:rPr lang="en-US" dirty="0"/>
                        <a:t>Exhaust pipe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altLang="zh-CN" dirty="0"/>
                        <a:t>Φ</a:t>
                      </a:r>
                      <a:r>
                        <a:rPr lang="en-US" altLang="zh-CN" dirty="0"/>
                        <a:t>12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dirty="0"/>
                        <a:t>2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dirty="0"/>
                        <a:t>140</a:t>
                      </a:r>
                      <a:endParaRPr lang="zh-CN" altLang="en-US" dirty="0"/>
                    </a:p>
                  </a:txBody>
                  <a:tcPr anchor="ctr"/>
                </a:tc>
              </a:tr>
              <a:tr h="95882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dirty="0"/>
                        <a:t>The phase separator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altLang="zh-CN" dirty="0"/>
                        <a:t>Φ</a:t>
                      </a:r>
                      <a:r>
                        <a:rPr lang="en-US" altLang="zh-CN" dirty="0"/>
                        <a:t>100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dirty="0"/>
                        <a:t>the upper plate 6</a:t>
                      </a:r>
                      <a:r>
                        <a:rPr lang="zh-CN" altLang="en-US" dirty="0"/>
                        <a:t>，</a:t>
                      </a:r>
                      <a:r>
                        <a:rPr lang="en-US" altLang="zh-CN" dirty="0"/>
                        <a:t>the bottom palte 10</a:t>
                      </a:r>
                      <a:r>
                        <a:rPr lang="zh-CN" altLang="en-US" dirty="0"/>
                        <a:t>，</a:t>
                      </a:r>
                      <a:r>
                        <a:rPr lang="en-US" altLang="zh-CN" dirty="0"/>
                        <a:t>cylinder 6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dirty="0"/>
                        <a:t>106</a:t>
                      </a:r>
                    </a:p>
                  </a:txBody>
                  <a:tcPr anchor="ctr"/>
                </a:tc>
              </a:tr>
              <a:tr h="67117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dirty="0"/>
                        <a:t>Steam tank</a:t>
                      </a:r>
                      <a:r>
                        <a:rPr lang="zh-CN" altLang="zh-CN" dirty="0"/>
                        <a:t>、</a:t>
                      </a:r>
                      <a:r>
                        <a:rPr lang="en-US" altLang="zh-CN" dirty="0"/>
                        <a:t>Sump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dirty="0"/>
                        <a:t>50×20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dirty="0"/>
                        <a:t>2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dirty="0"/>
                        <a:t>203</a:t>
                      </a:r>
                      <a:endParaRPr lang="zh-CN" alt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文本框 5"/>
          <p:cNvSpPr txBox="1"/>
          <p:nvPr/>
        </p:nvSpPr>
        <p:spPr>
          <a:xfrm>
            <a:off x="113118" y="0"/>
            <a:ext cx="26200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rgbClr val="00B0F0"/>
                </a:solidFill>
              </a:rPr>
              <a:t>Back Up</a:t>
            </a: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88797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199" y="44942"/>
            <a:ext cx="6400801" cy="3816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010871"/>
            <a:ext cx="10751127" cy="41391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190625" y="707390"/>
            <a:ext cx="26200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rgbClr val="00B0F0"/>
                </a:solidFill>
              </a:rPr>
              <a:t>Back Up</a:t>
            </a: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8709" y="30915"/>
            <a:ext cx="2583873" cy="1325563"/>
          </a:xfrm>
        </p:spPr>
        <p:txBody>
          <a:bodyPr/>
          <a:lstStyle/>
          <a:p>
            <a:r>
              <a:rPr lang="en-US" altLang="zh-CN" dirty="0"/>
              <a:t>Back Up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82" y="1159439"/>
            <a:ext cx="12192000" cy="569856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3890" y="464736"/>
            <a:ext cx="5080001" cy="228960"/>
          </a:xfrm>
          <a:prstGeom prst="rect">
            <a:avLst/>
          </a:prstGeom>
        </p:spPr>
      </p:pic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1145820" cy="1325563"/>
          </a:xfrm>
        </p:spPr>
        <p:txBody>
          <a:bodyPr>
            <a:noAutofit/>
          </a:bodyPr>
          <a:lstStyle/>
          <a:p>
            <a:r>
              <a:rPr lang="en-US" altLang="zh-CN" sz="4000" b="1" dirty="0" smtClean="0">
                <a:solidFill>
                  <a:srgbClr val="7030A0"/>
                </a:solidFill>
              </a:rPr>
              <a:t>History of High Energy Physics Detector Magnets</a:t>
            </a:r>
            <a:endParaRPr lang="zh-CN" altLang="en-US" sz="4000" b="1" dirty="0">
              <a:solidFill>
                <a:srgbClr val="7030A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5700712" cy="4232275"/>
          </a:xfrm>
        </p:spPr>
        <p:txBody>
          <a:bodyPr>
            <a:normAutofit fontScale="70000" lnSpcReduction="20000"/>
          </a:bodyPr>
          <a:lstStyle/>
          <a:p>
            <a:r>
              <a:rPr lang="en-US" altLang="zh-CN" dirty="0" smtClean="0"/>
              <a:t>1969 CERN </a:t>
            </a:r>
            <a:r>
              <a:rPr lang="en-US" altLang="zh-CN" dirty="0"/>
              <a:t>–BEBC, Big European Bubble Chamber (solenoid)</a:t>
            </a:r>
          </a:p>
          <a:p>
            <a:r>
              <a:rPr lang="fr-FR" altLang="zh-CN" dirty="0" smtClean="0"/>
              <a:t>1972 </a:t>
            </a:r>
            <a:r>
              <a:rPr lang="fr-FR" altLang="zh-CN" dirty="0"/>
              <a:t>CERN –Omegamagnet (large aperture dipole)</a:t>
            </a:r>
          </a:p>
          <a:p>
            <a:r>
              <a:rPr lang="en-US" altLang="zh-CN" dirty="0" smtClean="0"/>
              <a:t>1977 </a:t>
            </a:r>
            <a:r>
              <a:rPr lang="en-US" altLang="zh-CN" dirty="0"/>
              <a:t>CERN/ISR –Solenoid</a:t>
            </a:r>
          </a:p>
          <a:p>
            <a:r>
              <a:rPr lang="en-US" altLang="zh-CN" dirty="0" smtClean="0"/>
              <a:t>1978 DESY </a:t>
            </a:r>
            <a:r>
              <a:rPr lang="en-US" altLang="zh-CN" dirty="0"/>
              <a:t>–CELLO (solenoid)</a:t>
            </a:r>
          </a:p>
          <a:p>
            <a:r>
              <a:rPr lang="en-US" altLang="zh-CN" dirty="0" smtClean="0"/>
              <a:t>1983 SLAC/PEP4 </a:t>
            </a:r>
            <a:r>
              <a:rPr lang="en-US" altLang="zh-CN" dirty="0"/>
              <a:t>–TPC solenoid</a:t>
            </a:r>
          </a:p>
          <a:p>
            <a:r>
              <a:rPr lang="en-US" altLang="zh-CN" dirty="0" smtClean="0"/>
              <a:t>1985 KEK/TRISTAN </a:t>
            </a:r>
            <a:r>
              <a:rPr lang="en-US" altLang="zh-CN" dirty="0"/>
              <a:t>–TOPAZ, VENUS (solenoids)</a:t>
            </a:r>
          </a:p>
          <a:p>
            <a:r>
              <a:rPr lang="en-US" altLang="zh-CN" dirty="0" smtClean="0"/>
              <a:t>1988 CERN/LEP </a:t>
            </a:r>
            <a:r>
              <a:rPr lang="en-US" altLang="zh-CN" dirty="0"/>
              <a:t>–ALEPH, </a:t>
            </a:r>
            <a:r>
              <a:rPr lang="en-US" altLang="zh-CN" dirty="0" smtClean="0"/>
              <a:t>DELPHI (</a:t>
            </a:r>
            <a:r>
              <a:rPr lang="en-US" altLang="zh-CN" dirty="0"/>
              <a:t>solenoids)</a:t>
            </a:r>
          </a:p>
          <a:p>
            <a:r>
              <a:rPr lang="en-US" altLang="zh-CN" dirty="0" smtClean="0"/>
              <a:t>1990 DESY/HERA </a:t>
            </a:r>
            <a:r>
              <a:rPr lang="en-US" altLang="zh-CN" dirty="0"/>
              <a:t>–ZEUS (solenoid)</a:t>
            </a:r>
          </a:p>
          <a:p>
            <a:r>
              <a:rPr lang="en-US" altLang="zh-CN" dirty="0" smtClean="0"/>
              <a:t>1997 SLAC </a:t>
            </a:r>
            <a:r>
              <a:rPr lang="en-US" altLang="zh-CN" dirty="0"/>
              <a:t>–BABAR (solenoid)</a:t>
            </a:r>
          </a:p>
          <a:p>
            <a:r>
              <a:rPr lang="en-US" altLang="zh-CN" dirty="0" smtClean="0"/>
              <a:t>2004 </a:t>
            </a:r>
            <a:r>
              <a:rPr lang="en-US" altLang="zh-CN" dirty="0"/>
              <a:t>KEK –</a:t>
            </a:r>
            <a:r>
              <a:rPr lang="en-US" altLang="zh-CN" dirty="0" smtClean="0"/>
              <a:t>BESS-Polar (ultra-thin solenoid</a:t>
            </a:r>
            <a:r>
              <a:rPr lang="en-US" altLang="zh-CN" dirty="0"/>
              <a:t>)</a:t>
            </a:r>
          </a:p>
          <a:p>
            <a:r>
              <a:rPr lang="en-US" altLang="zh-CN" dirty="0" smtClean="0"/>
              <a:t>2007 CERN/LHC </a:t>
            </a:r>
            <a:r>
              <a:rPr lang="en-US" altLang="zh-CN" dirty="0"/>
              <a:t>–CMS (solenoid), ATLAS (</a:t>
            </a:r>
            <a:r>
              <a:rPr lang="en-US" altLang="zh-CN" dirty="0" err="1"/>
              <a:t>Toroids</a:t>
            </a:r>
            <a:r>
              <a:rPr lang="en-US" altLang="zh-CN" dirty="0"/>
              <a:t>, solenoid) 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6276953" y="1152907"/>
            <a:ext cx="5448882" cy="5683086"/>
            <a:chOff x="6276953" y="1373277"/>
            <a:chExt cx="5344733" cy="5462716"/>
          </a:xfrm>
        </p:grpSpPr>
        <p:grpSp>
          <p:nvGrpSpPr>
            <p:cNvPr id="6" name="组合 5"/>
            <p:cNvGrpSpPr/>
            <p:nvPr/>
          </p:nvGrpSpPr>
          <p:grpSpPr>
            <a:xfrm>
              <a:off x="6276953" y="1690687"/>
              <a:ext cx="5344733" cy="5145306"/>
              <a:chOff x="1289254" y="1361507"/>
              <a:chExt cx="5344733" cy="5145306"/>
            </a:xfrm>
          </p:grpSpPr>
          <p:pic>
            <p:nvPicPr>
              <p:cNvPr id="7" name="图片 6"/>
              <p:cNvPicPr>
                <a:picLocks noChangeAspect="1"/>
              </p:cNvPicPr>
              <p:nvPr/>
            </p:nvPicPr>
            <p:blipFill rotWithShape="1">
              <a:blip r:embed="rId3"/>
              <a:srcRect l="25496" t="21588" r="29167" b="13174"/>
              <a:stretch>
                <a:fillRect/>
              </a:stretch>
            </p:blipFill>
            <p:spPr>
              <a:xfrm>
                <a:off x="1289254" y="1361507"/>
                <a:ext cx="5344733" cy="4806752"/>
              </a:xfrm>
              <a:prstGeom prst="rect">
                <a:avLst/>
              </a:prstGeom>
            </p:spPr>
          </p:pic>
          <p:sp>
            <p:nvSpPr>
              <p:cNvPr id="8" name="矩形 7"/>
              <p:cNvSpPr/>
              <p:nvPr/>
            </p:nvSpPr>
            <p:spPr>
              <a:xfrm>
                <a:off x="2007731" y="6168259"/>
                <a:ext cx="3480825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1600" dirty="0"/>
                  <a:t>Revised August 2017 </a:t>
                </a:r>
                <a:r>
                  <a:rPr lang="en-US" altLang="zh-CN" sz="1600" dirty="0" smtClean="0"/>
                  <a:t>by Y</a:t>
                </a:r>
                <a:r>
                  <a:rPr lang="en-US" altLang="zh-CN" sz="1600" dirty="0"/>
                  <a:t>. </a:t>
                </a:r>
                <a:r>
                  <a:rPr lang="en-US" altLang="zh-CN" sz="1600" dirty="0" err="1"/>
                  <a:t>Makida</a:t>
                </a:r>
                <a:r>
                  <a:rPr lang="en-US" altLang="zh-CN" sz="1600" dirty="0"/>
                  <a:t> (KEK)</a:t>
                </a:r>
                <a:endParaRPr lang="zh-CN" altLang="en-US" sz="1600" dirty="0"/>
              </a:p>
            </p:txBody>
          </p:sp>
        </p:grpSp>
        <p:sp>
          <p:nvSpPr>
            <p:cNvPr id="9" name="矩形 8"/>
            <p:cNvSpPr/>
            <p:nvPr/>
          </p:nvSpPr>
          <p:spPr>
            <a:xfrm>
              <a:off x="7285886" y="1373277"/>
              <a:ext cx="375096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/>
                <a:t>Main parameters of detector magnets</a:t>
              </a:r>
              <a:endParaRPr lang="zh-CN" altLang="en-US" dirty="0"/>
            </a:p>
          </p:txBody>
        </p:sp>
      </p:grpSp>
      <p:sp>
        <p:nvSpPr>
          <p:cNvPr id="11" name="矩形 10"/>
          <p:cNvSpPr/>
          <p:nvPr/>
        </p:nvSpPr>
        <p:spPr>
          <a:xfrm>
            <a:off x="921695" y="6231032"/>
            <a:ext cx="495373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 smtClean="0"/>
              <a:t>T</a:t>
            </a:r>
            <a:r>
              <a:rPr lang="en-US" altLang="zh-CN" sz="1600" dirty="0"/>
              <a:t>. M. Taylor, </a:t>
            </a:r>
            <a:r>
              <a:rPr lang="en-US" altLang="zh-CN" sz="1600" dirty="0" smtClean="0"/>
              <a:t>CERN Summer Student </a:t>
            </a:r>
            <a:r>
              <a:rPr lang="en-US" altLang="zh-CN" sz="1600" dirty="0"/>
              <a:t>Lecture, </a:t>
            </a:r>
            <a:r>
              <a:rPr lang="en-US" altLang="zh-CN" sz="1600" dirty="0" smtClean="0"/>
              <a:t>2006</a:t>
            </a:r>
            <a:endParaRPr lang="en-US" altLang="zh-CN" sz="1600" dirty="0"/>
          </a:p>
        </p:txBody>
      </p:sp>
      <p:sp>
        <p:nvSpPr>
          <p:cNvPr id="12" name="圆角矩形 11"/>
          <p:cNvSpPr/>
          <p:nvPr/>
        </p:nvSpPr>
        <p:spPr>
          <a:xfrm>
            <a:off x="6276953" y="4787153"/>
            <a:ext cx="5448881" cy="161366"/>
          </a:xfrm>
          <a:prstGeom prst="roundRect">
            <a:avLst/>
          </a:prstGeom>
          <a:noFill/>
          <a:ln>
            <a:solidFill>
              <a:srgbClr val="92D05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3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9262002" cy="993123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Design of LTS DETECTOR MAGNET in  CDR</a:t>
            </a:r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828339" y="1794977"/>
            <a:ext cx="358972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/>
              <a:t>Solenoid central field </a:t>
            </a:r>
            <a:r>
              <a:rPr lang="zh-CN" altLang="en-US" sz="2000" dirty="0" smtClean="0"/>
              <a:t>：</a:t>
            </a:r>
            <a:r>
              <a:rPr lang="en-US" altLang="zh-CN" sz="2000" dirty="0" smtClean="0"/>
              <a:t>3T</a:t>
            </a:r>
          </a:p>
          <a:p>
            <a:r>
              <a:rPr lang="en-US" altLang="zh-CN" sz="2000" dirty="0" smtClean="0"/>
              <a:t>Working current</a:t>
            </a:r>
            <a:r>
              <a:rPr lang="zh-CN" altLang="en-US" sz="2000" dirty="0" smtClean="0"/>
              <a:t>：</a:t>
            </a:r>
            <a:r>
              <a:rPr lang="en-US" altLang="zh-CN" sz="2000" dirty="0" smtClean="0"/>
              <a:t>15779A</a:t>
            </a:r>
          </a:p>
          <a:p>
            <a:r>
              <a:rPr lang="en-US" altLang="zh-CN" sz="2000" dirty="0" smtClean="0"/>
              <a:t>Coil inner radius</a:t>
            </a:r>
            <a:r>
              <a:rPr lang="zh-CN" altLang="en-US" sz="2000" dirty="0" smtClean="0"/>
              <a:t>：</a:t>
            </a:r>
            <a:r>
              <a:rPr lang="en-US" altLang="zh-CN" sz="2000" dirty="0" smtClean="0"/>
              <a:t>3600mm</a:t>
            </a:r>
          </a:p>
          <a:p>
            <a:r>
              <a:rPr lang="en-US" altLang="zh-CN" sz="2000" dirty="0" smtClean="0"/>
              <a:t>Cable length</a:t>
            </a:r>
            <a:r>
              <a:rPr lang="zh-CN" altLang="en-US" sz="2000" dirty="0" smtClean="0"/>
              <a:t>：</a:t>
            </a:r>
            <a:r>
              <a:rPr lang="en-US" altLang="zh-CN" sz="2000" dirty="0" smtClean="0"/>
              <a:t>30.1km</a:t>
            </a:r>
          </a:p>
          <a:p>
            <a:endParaRPr lang="zh-CN" altLang="en-US" dirty="0"/>
          </a:p>
        </p:txBody>
      </p:sp>
      <p:grpSp>
        <p:nvGrpSpPr>
          <p:cNvPr id="7" name="组合 6"/>
          <p:cNvGrpSpPr/>
          <p:nvPr/>
        </p:nvGrpSpPr>
        <p:grpSpPr>
          <a:xfrm>
            <a:off x="955681" y="3570493"/>
            <a:ext cx="4926850" cy="3205962"/>
            <a:chOff x="9525" y="-104042"/>
            <a:chExt cx="4343400" cy="3199667"/>
          </a:xfrm>
        </p:grpSpPr>
        <p:grpSp>
          <p:nvGrpSpPr>
            <p:cNvPr id="8" name="组合 7"/>
            <p:cNvGrpSpPr/>
            <p:nvPr/>
          </p:nvGrpSpPr>
          <p:grpSpPr>
            <a:xfrm>
              <a:off x="1143000" y="1066800"/>
              <a:ext cx="792000" cy="2016000"/>
              <a:chOff x="0" y="0"/>
              <a:chExt cx="792000" cy="2016000"/>
            </a:xfrm>
          </p:grpSpPr>
          <p:sp>
            <p:nvSpPr>
              <p:cNvPr id="22" name="矩形 21"/>
              <p:cNvSpPr/>
              <p:nvPr/>
            </p:nvSpPr>
            <p:spPr>
              <a:xfrm>
                <a:off x="0" y="0"/>
                <a:ext cx="792000" cy="20160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endParaRPr lang="zh-CN" altLang="en-US" dirty="0"/>
              </a:p>
            </p:txBody>
          </p:sp>
          <p:sp>
            <p:nvSpPr>
              <p:cNvPr id="23" name="矩形 22"/>
              <p:cNvSpPr/>
              <p:nvPr/>
            </p:nvSpPr>
            <p:spPr>
              <a:xfrm>
                <a:off x="228600" y="438150"/>
                <a:ext cx="360000" cy="1188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9" name="矩形 8"/>
            <p:cNvSpPr/>
            <p:nvPr/>
          </p:nvSpPr>
          <p:spPr>
            <a:xfrm>
              <a:off x="1514475" y="1743075"/>
              <a:ext cx="75565" cy="75565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zh-CN" altLang="en-US"/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9525" y="-104042"/>
              <a:ext cx="4343400" cy="3199667"/>
              <a:chOff x="9525" y="-104042"/>
              <a:chExt cx="4343400" cy="3199667"/>
            </a:xfrm>
          </p:grpSpPr>
          <p:sp>
            <p:nvSpPr>
              <p:cNvPr id="11" name="文本框 2"/>
              <p:cNvSpPr txBox="1">
                <a:spLocks noChangeArrowheads="1"/>
              </p:cNvSpPr>
              <p:nvPr/>
            </p:nvSpPr>
            <p:spPr bwMode="auto">
              <a:xfrm>
                <a:off x="9525" y="-104042"/>
                <a:ext cx="1066800" cy="57381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indent="200025" algn="just">
                  <a:spcAft>
                    <a:spcPts val="0"/>
                  </a:spcAft>
                </a:pPr>
                <a:r>
                  <a:rPr lang="en-US" sz="1400" kern="100">
                    <a:effectLst/>
                    <a:latin typeface="Calibri" panose="020F0502020204030204" pitchFamily="34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CMS</a:t>
                </a:r>
                <a:endParaRPr lang="zh-CN" sz="1400" kern="10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en-US" sz="1400" kern="100">
                    <a:effectLst/>
                    <a:latin typeface="Calibri" panose="020F0502020204030204" pitchFamily="34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Pure Al+Alloy</a:t>
                </a:r>
                <a:endParaRPr lang="zh-CN" sz="1400" kern="10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文本框 2"/>
              <p:cNvSpPr txBox="1">
                <a:spLocks noChangeArrowheads="1"/>
              </p:cNvSpPr>
              <p:nvPr/>
            </p:nvSpPr>
            <p:spPr bwMode="auto">
              <a:xfrm>
                <a:off x="1143000" y="-102084"/>
                <a:ext cx="1066800" cy="57381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indent="200025" algn="just">
                  <a:spcAft>
                    <a:spcPts val="0"/>
                  </a:spcAft>
                </a:pPr>
                <a:r>
                  <a:rPr lang="en-US" sz="1400" kern="100" dirty="0">
                    <a:effectLst/>
                    <a:latin typeface="Calibri" panose="020F0502020204030204" pitchFamily="34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CEPC</a:t>
                </a:r>
                <a:endParaRPr lang="zh-CN" sz="1400" kern="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en-US" sz="1400" kern="100" dirty="0">
                    <a:effectLst/>
                    <a:latin typeface="Calibri" panose="020F0502020204030204" pitchFamily="34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Pure </a:t>
                </a:r>
                <a:r>
                  <a:rPr lang="en-US" sz="1400" kern="100" dirty="0" err="1">
                    <a:effectLst/>
                    <a:latin typeface="Calibri" panose="020F0502020204030204" pitchFamily="34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Al+Alloy</a:t>
                </a:r>
                <a:endParaRPr lang="zh-CN" sz="1400" kern="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3" name="组合 12"/>
              <p:cNvGrpSpPr/>
              <p:nvPr/>
            </p:nvGrpSpPr>
            <p:grpSpPr>
              <a:xfrm>
                <a:off x="9525" y="561975"/>
                <a:ext cx="4343400" cy="2533650"/>
                <a:chOff x="0" y="0"/>
                <a:chExt cx="4343400" cy="2533650"/>
              </a:xfrm>
            </p:grpSpPr>
            <p:grpSp>
              <p:nvGrpSpPr>
                <p:cNvPr id="14" name="组合 13"/>
                <p:cNvGrpSpPr/>
                <p:nvPr/>
              </p:nvGrpSpPr>
              <p:grpSpPr>
                <a:xfrm>
                  <a:off x="0" y="0"/>
                  <a:ext cx="802800" cy="2520000"/>
                  <a:chOff x="0" y="0"/>
                  <a:chExt cx="802800" cy="2520000"/>
                </a:xfrm>
              </p:grpSpPr>
              <p:sp>
                <p:nvSpPr>
                  <p:cNvPr id="19" name="矩形 18"/>
                  <p:cNvSpPr/>
                  <p:nvPr/>
                </p:nvSpPr>
                <p:spPr>
                  <a:xfrm>
                    <a:off x="0" y="0"/>
                    <a:ext cx="802800" cy="2520000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0" name="矩形 19"/>
                  <p:cNvSpPr/>
                  <p:nvPr/>
                </p:nvSpPr>
                <p:spPr>
                  <a:xfrm>
                    <a:off x="0" y="695325"/>
                    <a:ext cx="802800" cy="1152000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1" name="矩形 20"/>
                  <p:cNvSpPr/>
                  <p:nvPr/>
                </p:nvSpPr>
                <p:spPr>
                  <a:xfrm>
                    <a:off x="352425" y="885825"/>
                    <a:ext cx="82800" cy="838800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15" name="矩形 14"/>
                <p:cNvSpPr/>
                <p:nvPr/>
              </p:nvSpPr>
              <p:spPr>
                <a:xfrm>
                  <a:off x="2076450" y="2047875"/>
                  <a:ext cx="123825" cy="142875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" name="矩形 15"/>
                <p:cNvSpPr/>
                <p:nvPr/>
              </p:nvSpPr>
              <p:spPr>
                <a:xfrm>
                  <a:off x="2076450" y="2266950"/>
                  <a:ext cx="123825" cy="142875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" name="文本框 2"/>
                <p:cNvSpPr txBox="1">
                  <a:spLocks noChangeArrowheads="1"/>
                </p:cNvSpPr>
                <p:nvPr/>
              </p:nvSpPr>
              <p:spPr bwMode="auto">
                <a:xfrm>
                  <a:off x="2228850" y="2009775"/>
                  <a:ext cx="1876425" cy="28575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algn="just">
                    <a:spcAft>
                      <a:spcPts val="0"/>
                    </a:spcAft>
                  </a:pPr>
                  <a:r>
                    <a:rPr lang="en-US" sz="1400" kern="100" dirty="0">
                      <a:effectLst/>
                      <a:latin typeface="Calibri" panose="020F0502020204030204" pitchFamily="34" charset="0"/>
                      <a:ea typeface="宋体" panose="02010600030101010101" pitchFamily="2" charset="-122"/>
                      <a:cs typeface="Times New Roman" panose="02020603050405020304" pitchFamily="18" charset="0"/>
                    </a:rPr>
                    <a:t>Pure aluminum stabilizer</a:t>
                  </a:r>
                  <a:endParaRPr lang="zh-CN" sz="1400" kern="100" dirty="0">
                    <a:effectLst/>
                    <a:latin typeface="Calibri" panose="020F0502020204030204" pitchFamily="34" charset="0"/>
                    <a:ea typeface="宋体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" name="文本框 2"/>
                <p:cNvSpPr txBox="1">
                  <a:spLocks noChangeArrowheads="1"/>
                </p:cNvSpPr>
                <p:nvPr/>
              </p:nvSpPr>
              <p:spPr bwMode="auto">
                <a:xfrm>
                  <a:off x="2228850" y="2238375"/>
                  <a:ext cx="2114550" cy="29527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algn="just">
                    <a:spcAft>
                      <a:spcPts val="0"/>
                    </a:spcAft>
                  </a:pPr>
                  <a:r>
                    <a:rPr lang="en-US" sz="1400" kern="100" dirty="0">
                      <a:effectLst/>
                      <a:latin typeface="Calibri" panose="020F0502020204030204" pitchFamily="34" charset="0"/>
                      <a:ea typeface="宋体" panose="02010600030101010101" pitchFamily="2" charset="-122"/>
                      <a:cs typeface="Times New Roman" panose="02020603050405020304" pitchFamily="18" charset="0"/>
                    </a:rPr>
                    <a:t>Aluminum alloy reinforcement</a:t>
                  </a:r>
                  <a:endParaRPr lang="zh-CN" sz="1400" kern="100" dirty="0">
                    <a:effectLst/>
                    <a:latin typeface="Calibri" panose="020F0502020204030204" pitchFamily="34" charset="0"/>
                    <a:ea typeface="宋体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9084" y="1495288"/>
            <a:ext cx="7962916" cy="4517667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9846832" y="62425"/>
            <a:ext cx="2345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By </a:t>
            </a:r>
            <a:r>
              <a:rPr lang="en-US" altLang="zh-CN" dirty="0" err="1" smtClean="0"/>
              <a:t>Guoqing</a:t>
            </a:r>
            <a:r>
              <a:rPr lang="en-US" altLang="zh-CN" dirty="0" smtClean="0"/>
              <a:t> Zhang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4</a:t>
            </a:r>
            <a:endParaRPr lang="zh-CN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内容占位符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102" y="2238703"/>
            <a:ext cx="6422076" cy="330538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76943" y="588481"/>
            <a:ext cx="10253288" cy="1280890"/>
          </a:xfrm>
        </p:spPr>
        <p:txBody>
          <a:bodyPr/>
          <a:lstStyle/>
          <a:p>
            <a:r>
              <a:rPr lang="en-US" altLang="zh-CN" dirty="0" smtClean="0"/>
              <a:t>New Yoke Design </a:t>
            </a:r>
            <a:r>
              <a:rPr lang="en-US" altLang="zh-CN" dirty="0"/>
              <a:t>of LTS DETECTOR </a:t>
            </a:r>
            <a:r>
              <a:rPr lang="en-US" altLang="zh-CN" dirty="0" smtClean="0"/>
              <a:t>MAGNET</a:t>
            </a:r>
            <a:endParaRPr lang="en-US" altLang="zh-CN" dirty="0"/>
          </a:p>
        </p:txBody>
      </p:sp>
      <p:sp>
        <p:nvSpPr>
          <p:cNvPr id="4" name="文本框 3"/>
          <p:cNvSpPr txBox="1"/>
          <p:nvPr/>
        </p:nvSpPr>
        <p:spPr>
          <a:xfrm>
            <a:off x="1393909" y="5587834"/>
            <a:ext cx="1663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CDR version</a:t>
            </a:r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4239375" y="5544088"/>
            <a:ext cx="2261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New </a:t>
            </a:r>
            <a:r>
              <a:rPr lang="en-US" altLang="zh-CN" dirty="0" smtClean="0"/>
              <a:t>Yoke version </a:t>
            </a:r>
            <a:endParaRPr lang="zh-CN" altLang="en-US" dirty="0"/>
          </a:p>
        </p:txBody>
      </p:sp>
      <p:graphicFrame>
        <p:nvGraphicFramePr>
          <p:cNvPr id="7" name="内容占位符 3"/>
          <p:cNvGraphicFramePr/>
          <p:nvPr/>
        </p:nvGraphicFramePr>
        <p:xfrm>
          <a:off x="6716178" y="1768140"/>
          <a:ext cx="5362355" cy="414528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600552"/>
                <a:gridCol w="162560"/>
                <a:gridCol w="1310629"/>
                <a:gridCol w="1288614"/>
              </a:tblGrid>
              <a:tr h="5237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 </a:t>
                      </a:r>
                      <a:endParaRPr lang="zh-CN" sz="1800" kern="1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800" kern="1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CEPC CDR version</a:t>
                      </a:r>
                      <a:endParaRPr lang="zh-CN" sz="1800" kern="1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CEPC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New version</a:t>
                      </a:r>
                      <a:endParaRPr lang="zh-CN" sz="1800" kern="1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618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Central field (T)</a:t>
                      </a:r>
                      <a:endParaRPr lang="zh-CN" sz="1800" kern="1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800" kern="1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3</a:t>
                      </a:r>
                      <a:endParaRPr lang="zh-CN" sz="1800" kern="1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3</a:t>
                      </a:r>
                      <a:endParaRPr lang="zh-CN" sz="1800" kern="100" dirty="0">
                        <a:solidFill>
                          <a:srgbClr val="FF0000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618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b="0" kern="100" dirty="0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Operating current (A)</a:t>
                      </a:r>
                      <a:endParaRPr lang="zh-CN" sz="2000" b="0" kern="1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800" kern="1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15779</a:t>
                      </a:r>
                      <a:endParaRPr lang="zh-CN" sz="1800" kern="1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16796</a:t>
                      </a:r>
                      <a:endParaRPr lang="zh-CN" sz="1800" kern="100" dirty="0">
                        <a:solidFill>
                          <a:srgbClr val="FF0000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618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Inner diameter of coil (mm)</a:t>
                      </a:r>
                      <a:endParaRPr lang="zh-CN" sz="1800" kern="1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800" kern="1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7200</a:t>
                      </a:r>
                      <a:endParaRPr lang="zh-CN" sz="1800" kern="1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7200</a:t>
                      </a:r>
                      <a:endParaRPr lang="zh-CN" sz="1800" kern="100" dirty="0">
                        <a:solidFill>
                          <a:srgbClr val="FF0000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618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Length of coil (mm)</a:t>
                      </a:r>
                      <a:endParaRPr lang="zh-CN" sz="1800" kern="1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800" kern="1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7606</a:t>
                      </a:r>
                      <a:endParaRPr lang="zh-CN" sz="1800" kern="1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7600</a:t>
                      </a:r>
                      <a:endParaRPr lang="zh-CN" sz="1800" kern="1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237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Barrel yoke inner diameter (mm)</a:t>
                      </a:r>
                      <a:endParaRPr lang="zh-CN" sz="1800" kern="1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800" kern="1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8800</a:t>
                      </a:r>
                      <a:endParaRPr lang="zh-CN" sz="1800" kern="1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9200</a:t>
                      </a:r>
                      <a:endParaRPr lang="zh-CN" sz="1800" kern="1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237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Barrel yoke outer diameter (mm)</a:t>
                      </a:r>
                      <a:endParaRPr lang="zh-CN" sz="1800" kern="1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800" kern="1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14480</a:t>
                      </a:r>
                      <a:endParaRPr lang="zh-CN" sz="1800" kern="1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12120</a:t>
                      </a:r>
                      <a:endParaRPr lang="zh-CN" sz="1800" kern="1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618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Total length of yoke (mm)</a:t>
                      </a:r>
                      <a:endParaRPr lang="zh-CN" sz="1800" kern="1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800" kern="1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13966</a:t>
                      </a:r>
                      <a:endParaRPr lang="zh-CN" sz="1800" kern="1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12020</a:t>
                      </a:r>
                      <a:endParaRPr lang="zh-CN" sz="1800" kern="1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618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Weight of barrel yoke (t)</a:t>
                      </a:r>
                      <a:endParaRPr lang="zh-CN" sz="1800" kern="1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800" kern="1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5940</a:t>
                      </a:r>
                      <a:endParaRPr lang="zh-CN" sz="1800" kern="1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3137</a:t>
                      </a:r>
                      <a:endParaRPr lang="zh-CN" sz="1800" kern="1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618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Weight of each end cap (t)</a:t>
                      </a:r>
                      <a:endParaRPr lang="zh-CN" sz="1800" kern="1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800" kern="1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3316.6</a:t>
                      </a:r>
                      <a:endParaRPr lang="zh-CN" sz="1800" kern="1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1144</a:t>
                      </a:r>
                      <a:endParaRPr lang="zh-CN" sz="1800" kern="1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618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</a:rPr>
                        <a:t>Total weight of yoke (t)</a:t>
                      </a:r>
                      <a:endParaRPr lang="zh-CN" sz="2000" b="1" kern="1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2000" b="1" kern="1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rgbClr val="FF0000"/>
                          </a:solidFill>
                          <a:effectLst/>
                        </a:rPr>
                        <a:t>12,573</a:t>
                      </a:r>
                      <a:endParaRPr lang="zh-CN" sz="2000" b="1" kern="100" dirty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2000" b="1" kern="1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5,425</a:t>
                      </a:r>
                      <a:endParaRPr lang="zh-CN" sz="2000" b="1" kern="100" dirty="0">
                        <a:solidFill>
                          <a:srgbClr val="FF0000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9606578" y="204395"/>
            <a:ext cx="2216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By </a:t>
            </a:r>
            <a:r>
              <a:rPr lang="en-US" altLang="zh-CN" dirty="0" err="1"/>
              <a:t>F</a:t>
            </a:r>
            <a:r>
              <a:rPr lang="en-US" altLang="zh-CN" dirty="0" err="1" smtClean="0"/>
              <a:t>eipeng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Ning</a:t>
            </a:r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5</a:t>
            </a:r>
            <a:endParaRPr lang="zh-CN" alt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 smtClean="0"/>
              <a:t>New requirement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88473" y="1529916"/>
            <a:ext cx="10484427" cy="3478861"/>
          </a:xfrm>
        </p:spPr>
        <p:txBody>
          <a:bodyPr>
            <a:normAutofit/>
          </a:bodyPr>
          <a:lstStyle/>
          <a:p>
            <a:r>
              <a:rPr lang="en-US" altLang="zh-CN" sz="2400" dirty="0"/>
              <a:t>The </a:t>
            </a:r>
            <a:r>
              <a:rPr lang="en-US" altLang="zh-CN" sz="2400" dirty="0" smtClean="0"/>
              <a:t>detector magnet will be located </a:t>
            </a:r>
            <a:r>
              <a:rPr lang="en-US" altLang="zh-CN" sz="2400" dirty="0"/>
              <a:t>between the Hadron calorimeter and Electromagnetic calorimeter </a:t>
            </a:r>
            <a:r>
              <a:rPr lang="zh-CN" altLang="en-US" sz="2400" dirty="0" smtClean="0"/>
              <a:t>；</a:t>
            </a:r>
            <a:endParaRPr lang="en-US" altLang="zh-CN" sz="2400" dirty="0" smtClean="0"/>
          </a:p>
          <a:p>
            <a:r>
              <a:rPr lang="en-US" altLang="zh-CN" sz="2400" b="1" dirty="0"/>
              <a:t>Reduce mass </a:t>
            </a:r>
            <a:r>
              <a:rPr lang="en-US" altLang="zh-CN" sz="2400" dirty="0" smtClean="0"/>
              <a:t>: Increase </a:t>
            </a:r>
            <a:r>
              <a:rPr lang="en-US" altLang="zh-CN" sz="2400" dirty="0"/>
              <a:t>coil current </a:t>
            </a:r>
            <a:r>
              <a:rPr lang="en-US" altLang="zh-CN" sz="2400" dirty="0" smtClean="0"/>
              <a:t>density</a:t>
            </a:r>
            <a:r>
              <a:rPr lang="zh-CN" altLang="en-US" sz="2400" dirty="0" smtClean="0"/>
              <a:t>，</a:t>
            </a:r>
            <a:r>
              <a:rPr lang="en-US" altLang="zh-CN" sz="2400" dirty="0" smtClean="0"/>
              <a:t>and superconductor  were </a:t>
            </a:r>
            <a:r>
              <a:rPr lang="en-US" altLang="zh-CN" sz="2400" dirty="0"/>
              <a:t>reduced from four layers to two or three layers</a:t>
            </a:r>
            <a:r>
              <a:rPr lang="en-US" altLang="zh-CN" sz="2400" dirty="0" smtClean="0"/>
              <a:t>.</a:t>
            </a:r>
          </a:p>
          <a:p>
            <a:r>
              <a:rPr lang="en-US" altLang="zh-CN" sz="2400" b="1" dirty="0"/>
              <a:t>Reduce the radial space </a:t>
            </a:r>
            <a:r>
              <a:rPr lang="en-US" altLang="zh-CN" sz="2400" dirty="0"/>
              <a:t>occupied by </a:t>
            </a:r>
            <a:r>
              <a:rPr lang="en-US" altLang="zh-CN" sz="2400" dirty="0" smtClean="0"/>
              <a:t>superconducting magnet.</a:t>
            </a:r>
          </a:p>
          <a:p>
            <a:r>
              <a:rPr lang="en-US" altLang="zh-CN" sz="2400" b="1" dirty="0" smtClean="0"/>
              <a:t>Central field</a:t>
            </a:r>
            <a:r>
              <a:rPr lang="en-US" altLang="zh-CN" sz="2400" dirty="0" smtClean="0"/>
              <a:t>: 3T</a:t>
            </a:r>
          </a:p>
          <a:p>
            <a:r>
              <a:rPr lang="en-US" altLang="zh-CN" sz="2400" b="1" dirty="0"/>
              <a:t>M</a:t>
            </a:r>
            <a:r>
              <a:rPr lang="en-US" altLang="zh-CN" sz="2400" b="1" dirty="0" smtClean="0"/>
              <a:t>agnet inner bore</a:t>
            </a:r>
            <a:r>
              <a:rPr lang="en-US" altLang="zh-CN" sz="2400" dirty="0" smtClean="0"/>
              <a:t>: &gt;4 meter</a:t>
            </a:r>
          </a:p>
          <a:p>
            <a:r>
              <a:rPr lang="en-US" altLang="zh-CN" sz="2400" b="1" dirty="0" smtClean="0"/>
              <a:t>Coil Length</a:t>
            </a:r>
            <a:r>
              <a:rPr lang="en-US" altLang="zh-CN" sz="2400" dirty="0" smtClean="0"/>
              <a:t>: about 6 meter.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6</a:t>
            </a:r>
            <a:endParaRPr lang="zh-CN" alt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2782" y="0"/>
            <a:ext cx="10515600" cy="1325563"/>
          </a:xfrm>
        </p:spPr>
        <p:txBody>
          <a:bodyPr/>
          <a:lstStyle/>
          <a:p>
            <a:r>
              <a:rPr lang="en-US" altLang="zh-CN" dirty="0" smtClean="0"/>
              <a:t>Progress of </a:t>
            </a:r>
            <a:r>
              <a:rPr lang="en-US" altLang="zh-CN" b="1" dirty="0" smtClean="0">
                <a:solidFill>
                  <a:srgbClr val="FF0000"/>
                </a:solidFill>
              </a:rPr>
              <a:t>thin</a:t>
            </a:r>
            <a:r>
              <a:rPr lang="en-US" altLang="zh-CN" dirty="0" smtClean="0"/>
              <a:t> solenoid magnets</a:t>
            </a:r>
            <a:endParaRPr lang="zh-CN" altLang="en-US" dirty="0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988681" y="1252538"/>
            <a:ext cx="9739313" cy="5497512"/>
            <a:chOff x="596" y="857"/>
            <a:chExt cx="6135" cy="3463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596" y="857"/>
              <a:ext cx="6135" cy="3463"/>
            </a:xfrm>
            <a:prstGeom prst="round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" y="857"/>
              <a:ext cx="6138" cy="3466"/>
            </a:xfrm>
            <a:prstGeom prst="round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199" y="53869"/>
            <a:ext cx="6400801" cy="381600"/>
          </a:xfrm>
          <a:prstGeom prst="rect">
            <a:avLst/>
          </a:prstGeom>
        </p:spPr>
      </p:pic>
      <p:sp>
        <p:nvSpPr>
          <p:cNvPr id="3" name="圆角矩形 2"/>
          <p:cNvSpPr/>
          <p:nvPr/>
        </p:nvSpPr>
        <p:spPr>
          <a:xfrm>
            <a:off x="1122218" y="4433455"/>
            <a:ext cx="568037" cy="20781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圆角矩形 3"/>
          <p:cNvSpPr/>
          <p:nvPr/>
        </p:nvSpPr>
        <p:spPr>
          <a:xfrm>
            <a:off x="1122218" y="4641273"/>
            <a:ext cx="886691" cy="457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圆角矩形 10"/>
          <p:cNvSpPr/>
          <p:nvPr/>
        </p:nvSpPr>
        <p:spPr>
          <a:xfrm>
            <a:off x="1122218" y="5971309"/>
            <a:ext cx="692727" cy="18010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7</a:t>
            </a:r>
            <a:endParaRPr lang="zh-CN" alt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</a:t>
            </a:r>
            <a:r>
              <a:rPr lang="en-US" altLang="zh-CN" dirty="0" smtClean="0"/>
              <a:t>omparison: Thickness of thin solenoid</a:t>
            </a:r>
            <a:endParaRPr lang="zh-CN" altLang="en-US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7753677"/>
              </p:ext>
            </p:extLst>
          </p:nvPr>
        </p:nvGraphicFramePr>
        <p:xfrm>
          <a:off x="221674" y="1925779"/>
          <a:ext cx="11748652" cy="485177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33858"/>
                <a:gridCol w="596883"/>
                <a:gridCol w="696365"/>
                <a:gridCol w="761026"/>
                <a:gridCol w="795844"/>
                <a:gridCol w="1074389"/>
                <a:gridCol w="716261"/>
                <a:gridCol w="1332263"/>
                <a:gridCol w="1313919"/>
                <a:gridCol w="1074389"/>
                <a:gridCol w="1253455"/>
              </a:tblGrid>
              <a:tr h="769704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 dirty="0">
                          <a:effectLst/>
                        </a:rPr>
                        <a:t>　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CMS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BESIII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ALEPH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DELPHI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BESS-POLAR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WASA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SDC PROTOTYPE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IDEA*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CDR(CEPC)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NEW DESIGN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</a:tr>
              <a:tr h="42525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Central field (T)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</a:rPr>
                        <a:t>4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</a:rPr>
                        <a:t>1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</a:rPr>
                        <a:t>1.5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>
                          <a:effectLst/>
                        </a:rPr>
                        <a:t>　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</a:rPr>
                        <a:t>0.8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</a:rPr>
                        <a:t>1.3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</a:rPr>
                        <a:t>1.5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</a:rPr>
                        <a:t>2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</a:rPr>
                        <a:t>3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</a:rPr>
                        <a:t>3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</a:tr>
              <a:tr h="42525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Operating current (A)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</a:rPr>
                        <a:t>19600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</a:rPr>
                        <a:t>3369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</a:rPr>
                        <a:t>5000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>
                          <a:effectLst/>
                        </a:rPr>
                        <a:t>　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</a:rPr>
                        <a:t>380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</a:rPr>
                        <a:t>900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</a:rPr>
                        <a:t>12000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</a:rPr>
                        <a:t>20000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</a:rPr>
                        <a:t>16796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</a:rPr>
                        <a:t>16956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</a:tr>
              <a:tr h="7697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Inner diameter of coil (mm)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</a:rPr>
                        <a:t>6360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</a:rPr>
                        <a:t>2960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</a:rPr>
                        <a:t>5300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 dirty="0">
                          <a:effectLst/>
                        </a:rPr>
                        <a:t>　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</a:rPr>
                        <a:t>900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</a:rPr>
                        <a:t>553.6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>
                          <a:effectLst/>
                        </a:rPr>
                        <a:t>　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</a:rPr>
                        <a:t>2200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</a:rPr>
                        <a:t>7200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</a:rPr>
                        <a:t>4600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</a:tr>
              <a:tr h="42525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Length of coil (mm)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</a:rPr>
                        <a:t>12480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</a:rPr>
                        <a:t>3520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</a:rPr>
                        <a:t>6350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>
                          <a:effectLst/>
                        </a:rPr>
                        <a:t>　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</a:rPr>
                        <a:t>1400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</a:rPr>
                        <a:t>465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</a:rPr>
                        <a:t>1900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</a:rPr>
                        <a:t>6000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</a:rPr>
                        <a:t>7606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</a:rPr>
                        <a:t>5000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</a:tr>
              <a:tr h="7697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Outer shell external </a:t>
                      </a:r>
                      <a:r>
                        <a:rPr lang="en-US" sz="1600" u="none" strike="noStrike" dirty="0" smtClean="0">
                          <a:effectLst/>
                        </a:rPr>
                        <a:t>diameter(mm)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7600</a:t>
                      </a:r>
                      <a:endParaRPr lang="zh-CN" altLang="en-US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</a:rPr>
                        <a:t>3292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</a:rPr>
                        <a:t>5840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</a:rPr>
                        <a:t>3080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</a:rPr>
                        <a:t>1060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</a:rPr>
                        <a:t>650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</a:rPr>
                        <a:t>4012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60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</a:rPr>
                        <a:t>8700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</a:rPr>
                        <a:t>5600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</a:tr>
              <a:tr h="7697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Inner shell inside diameter(mm)   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5940</a:t>
                      </a:r>
                      <a:endParaRPr lang="zh-CN" altLang="en-US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</a:rPr>
                        <a:t>2750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</a:rPr>
                        <a:t>4960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</a:rPr>
                        <a:t>2600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</a:rPr>
                        <a:t>800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</a:rPr>
                        <a:t>490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</a:rPr>
                        <a:t>3400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600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</a:rPr>
                        <a:t>6800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</a:rPr>
                        <a:t>4400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</a:tr>
              <a:tr h="42525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Thickness of </a:t>
                      </a:r>
                      <a:r>
                        <a:rPr lang="en-US" sz="1600" u="none" strike="noStrike" dirty="0" smtClean="0">
                          <a:effectLst/>
                        </a:rPr>
                        <a:t>cryostat (mm)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830</a:t>
                      </a:r>
                      <a:endParaRPr lang="en-US" altLang="zh-CN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271</a:t>
                      </a:r>
                      <a:endParaRPr lang="en-US" altLang="zh-CN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440</a:t>
                      </a:r>
                      <a:endParaRPr lang="en-US" altLang="zh-CN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240</a:t>
                      </a:r>
                      <a:endParaRPr lang="en-US" altLang="zh-CN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130</a:t>
                      </a:r>
                      <a:endParaRPr lang="en-US" altLang="zh-CN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80</a:t>
                      </a:r>
                      <a:endParaRPr lang="en-US" altLang="zh-CN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306</a:t>
                      </a:r>
                      <a:endParaRPr lang="en-US" altLang="zh-CN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300</a:t>
                      </a:r>
                      <a:endParaRPr lang="en-US" altLang="zh-CN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950</a:t>
                      </a:r>
                      <a:endParaRPr lang="en-US" altLang="zh-CN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     300~400</a:t>
                      </a:r>
                      <a:r>
                        <a:rPr lang="en-US" altLang="zh-CN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?</a:t>
                      </a:r>
                      <a:endParaRPr lang="en-US" altLang="zh-CN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8</a:t>
            </a:r>
            <a:endParaRPr lang="zh-CN" alt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 smtClean="0"/>
              <a:t>New design of solenoid(LTS)</a:t>
            </a:r>
            <a:endParaRPr lang="zh-CN" alt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747" y="1844824"/>
            <a:ext cx="8877300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847527" y="1331476"/>
            <a:ext cx="8656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Coil with </a:t>
            </a:r>
            <a:r>
              <a:rPr lang="en-US" altLang="zh-CN" dirty="0" smtClean="0"/>
              <a:t>two </a:t>
            </a:r>
            <a:r>
              <a:rPr lang="en-US" altLang="zh-CN" dirty="0"/>
              <a:t>layers superconductor </a:t>
            </a:r>
            <a:r>
              <a:rPr lang="zh-CN" altLang="en-US" dirty="0" smtClean="0"/>
              <a:t>：</a:t>
            </a:r>
            <a:r>
              <a:rPr lang="en-US" altLang="zh-CN" dirty="0" smtClean="0"/>
              <a:t>weight of superconductor is 11.4t</a:t>
            </a:r>
            <a:r>
              <a:rPr lang="zh-CN" altLang="en-US" dirty="0"/>
              <a:t>。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47527" y="3933056"/>
            <a:ext cx="8656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Coil with three layers superconductor</a:t>
            </a:r>
            <a:r>
              <a:rPr lang="zh-CN" altLang="en-US" dirty="0" smtClean="0"/>
              <a:t>：</a:t>
            </a:r>
            <a:r>
              <a:rPr lang="en-US" altLang="zh-CN" dirty="0"/>
              <a:t>weight of superconductor is </a:t>
            </a:r>
            <a:r>
              <a:rPr lang="en-US" altLang="zh-CN" dirty="0" smtClean="0"/>
              <a:t>17.2t.</a:t>
            </a:r>
            <a:endParaRPr lang="zh-CN" alt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747" y="4437112"/>
            <a:ext cx="8877300" cy="1728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圆角矩形 6"/>
          <p:cNvSpPr/>
          <p:nvPr/>
        </p:nvSpPr>
        <p:spPr>
          <a:xfrm>
            <a:off x="8256241" y="1844824"/>
            <a:ext cx="2247807" cy="432048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9846832" y="62425"/>
            <a:ext cx="2345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By </a:t>
            </a:r>
            <a:r>
              <a:rPr lang="en-US" altLang="zh-CN" dirty="0" err="1" smtClean="0"/>
              <a:t>Guoqing</a:t>
            </a:r>
            <a:r>
              <a:rPr lang="en-US" altLang="zh-CN" dirty="0" smtClean="0"/>
              <a:t> Zhang</a:t>
            </a: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9</a:t>
            </a:r>
            <a:endParaRPr lang="zh-CN" alt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1279</TotalTime>
  <Words>1256</Words>
  <Application>Microsoft Office PowerPoint</Application>
  <PresentationFormat>宽屏</PresentationFormat>
  <Paragraphs>408</Paragraphs>
  <Slides>25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6" baseType="lpstr">
      <vt:lpstr>MS Mincho</vt:lpstr>
      <vt:lpstr>黑体</vt:lpstr>
      <vt:lpstr>宋体</vt:lpstr>
      <vt:lpstr>微软雅黑</vt:lpstr>
      <vt:lpstr>Arial</vt:lpstr>
      <vt:lpstr>Calibri</vt:lpstr>
      <vt:lpstr>Calibri Light</vt:lpstr>
      <vt:lpstr>Cambria</vt:lpstr>
      <vt:lpstr>Times New Roman</vt:lpstr>
      <vt:lpstr>Wingdings</vt:lpstr>
      <vt:lpstr>Office 主题</vt:lpstr>
      <vt:lpstr>The LTS and HTS detector magnet design</vt:lpstr>
      <vt:lpstr>Outline</vt:lpstr>
      <vt:lpstr>History of High Energy Physics Detector Magnets</vt:lpstr>
      <vt:lpstr>Design of LTS DETECTOR MAGNET in  CDR</vt:lpstr>
      <vt:lpstr>New Yoke Design of LTS DETECTOR MAGNET</vt:lpstr>
      <vt:lpstr>New requirement</vt:lpstr>
      <vt:lpstr>Progress of thin solenoid magnets</vt:lpstr>
      <vt:lpstr>Comparison: Thickness of thin solenoid</vt:lpstr>
      <vt:lpstr>New design of solenoid(LTS)</vt:lpstr>
      <vt:lpstr>New design of solenoid(LTS)</vt:lpstr>
      <vt:lpstr>New design of solenoid(HTS)</vt:lpstr>
      <vt:lpstr>Radiation thickness calculation</vt:lpstr>
      <vt:lpstr>HTS cable development</vt:lpstr>
      <vt:lpstr>Next Plan</vt:lpstr>
      <vt:lpstr>Comparison</vt:lpstr>
      <vt:lpstr>Funds and personnel</vt:lpstr>
      <vt:lpstr>Thanks for your attention!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Coil Cooling Design</vt:lpstr>
      <vt:lpstr>PowerPoint 演示文稿</vt:lpstr>
      <vt:lpstr>Back Up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R&amp;D of the CEPC detector magnet</dc:title>
  <dc:creator>unknown</dc:creator>
  <cp:lastModifiedBy>unknown</cp:lastModifiedBy>
  <cp:revision>47</cp:revision>
  <cp:lastPrinted>2020-09-22T06:38:05Z</cp:lastPrinted>
  <dcterms:created xsi:type="dcterms:W3CDTF">2020-09-15T01:38:00Z</dcterms:created>
  <dcterms:modified xsi:type="dcterms:W3CDTF">2020-09-23T02:57:36Z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2052-11.1.0.9999</vt:lpwstr>
  </property>
</Properties>
</file>