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4" r:id="rId2"/>
    <p:sldId id="265" r:id="rId3"/>
    <p:sldId id="261" r:id="rId4"/>
    <p:sldId id="266" r:id="rId5"/>
    <p:sldId id="267" r:id="rId6"/>
    <p:sldId id="260" r:id="rId7"/>
    <p:sldId id="259" r:id="rId8"/>
    <p:sldId id="263" r:id="rId9"/>
    <p:sldId id="257" r:id="rId10"/>
    <p:sldId id="258" r:id="rId11"/>
    <p:sldId id="262" r:id="rId12"/>
    <p:sldId id="268" r:id="rId13"/>
    <p:sldId id="269" r:id="rId14"/>
    <p:sldId id="272" r:id="rId15"/>
    <p:sldId id="275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10" d="100"/>
          <a:sy n="210" d="100"/>
        </p:scale>
        <p:origin x="-6528" y="-4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C9441-7219-4748-B470-2D0A05CBC1B1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0A036-716E-4CF2-84F8-00C94B9F8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46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0A036-716E-4CF2-84F8-00C94B9F84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5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C5E-0877-474E-853D-944EC8B5652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2140-EEA8-4341-84A7-86BC62A80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11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C5E-0877-474E-853D-944EC8B5652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2140-EEA8-4341-84A7-86BC62A80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1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C5E-0877-474E-853D-944EC8B5652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2140-EEA8-4341-84A7-86BC62A80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C5E-0877-474E-853D-944EC8B5652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2140-EEA8-4341-84A7-86BC62A80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7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C5E-0877-474E-853D-944EC8B5652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2140-EEA8-4341-84A7-86BC62A80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0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C5E-0877-474E-853D-944EC8B5652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2140-EEA8-4341-84A7-86BC62A80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7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C5E-0877-474E-853D-944EC8B5652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2140-EEA8-4341-84A7-86BC62A80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C5E-0877-474E-853D-944EC8B5652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2140-EEA8-4341-84A7-86BC62A80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74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C5E-0877-474E-853D-944EC8B5652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2140-EEA8-4341-84A7-86BC62A80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8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C5E-0877-474E-853D-944EC8B5652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2140-EEA8-4341-84A7-86BC62A80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5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C5E-0877-474E-853D-944EC8B5652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2140-EEA8-4341-84A7-86BC62A80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9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92C5E-0877-474E-853D-944EC8B5652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A2140-EEA8-4341-84A7-86BC62A80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4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D2C6D-03B1-4E1E-82D8-B51696904B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 BOOSTER KEY ISSUE STUDY PROGRESS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E7D347A-BA53-4DC6-A942-F095978C8D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Daheng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JI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2020.09.23</a:t>
            </a: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959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141" y="4623347"/>
            <a:ext cx="2937845" cy="190244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010" y="4590453"/>
            <a:ext cx="2913303" cy="19056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02" y="4623345"/>
            <a:ext cx="2835808" cy="187121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88005" y="55938"/>
            <a:ext cx="8032248" cy="108870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ramping scheme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84155" y="1045968"/>
            <a:ext cx="921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some waiting time without ramping for CEPC booster and the duty factor is different for four energy modes. 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09065" y="6387644"/>
            <a:ext cx="986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dipole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256154" y="6361329"/>
            <a:ext cx="1401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012432" y="6374486"/>
            <a:ext cx="132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76214" y="3164218"/>
            <a:ext cx="321684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Ramping step : 0.5ms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Clock frequency: 2kHz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Points number: ~16000*2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precision: &lt; 0.07%</a:t>
            </a:r>
          </a:p>
        </p:txBody>
      </p:sp>
      <p:sp>
        <p:nvSpPr>
          <p:cNvPr id="13" name="矩形 12"/>
          <p:cNvSpPr/>
          <p:nvPr/>
        </p:nvSpPr>
        <p:spPr>
          <a:xfrm>
            <a:off x="685559" y="2419800"/>
            <a:ext cx="43271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ramping table design is considered.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70999" y="1861693"/>
            <a:ext cx="9584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precision and synchronization of power supplies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controlled. 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0308" y="2426805"/>
            <a:ext cx="3271091" cy="198073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5914" y="2426804"/>
            <a:ext cx="2990147" cy="198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9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54887" y="190568"/>
            <a:ext cx="8229600" cy="922113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Lower emittance lattice</a:t>
            </a:r>
            <a:endParaRPr lang="zh-CN" altLang="en-US" sz="4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431" y="1268760"/>
            <a:ext cx="4337669" cy="269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0184" y="1362512"/>
            <a:ext cx="468376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Emittance: 3.57nm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1.29nm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Coupling requirement: 0.5%  1.4%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Injection for higher 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 mode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Off-axis injection for CDR H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Difficulty transfer from Collider to booster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984" y="4437114"/>
            <a:ext cx="3490382" cy="219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581" y="4468955"/>
            <a:ext cx="3702211" cy="232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94410" y="3965229"/>
            <a:ext cx="637217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CDR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19232" y="4022165"/>
            <a:ext cx="576064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714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42DCF74A-3603-43C2-8E74-FD5F4F879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365125"/>
            <a:ext cx="11843238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effect and correction for linear optics (TME1)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4312E6C-F7BA-4116-B09A-B38407095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52" y="4158000"/>
            <a:ext cx="3600000" cy="2700000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B28B6AB-59F1-4859-8CF8-629898831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537988"/>
              </p:ext>
            </p:extLst>
          </p:nvPr>
        </p:nvGraphicFramePr>
        <p:xfrm>
          <a:off x="959252" y="3325751"/>
          <a:ext cx="5915590" cy="2699996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2172675">
                  <a:extLst>
                    <a:ext uri="{9D8B030D-6E8A-4147-A177-3AD203B41FA5}">
                      <a16:colId xmlns:a16="http://schemas.microsoft.com/office/drawing/2014/main" val="2837305212"/>
                    </a:ext>
                  </a:extLst>
                </a:gridCol>
                <a:gridCol w="1786980">
                  <a:extLst>
                    <a:ext uri="{9D8B030D-6E8A-4147-A177-3AD203B41FA5}">
                      <a16:colId xmlns:a16="http://schemas.microsoft.com/office/drawing/2014/main" val="54151157"/>
                    </a:ext>
                  </a:extLst>
                </a:gridCol>
                <a:gridCol w="1955935">
                  <a:extLst>
                    <a:ext uri="{9D8B030D-6E8A-4147-A177-3AD203B41FA5}">
                      <a16:colId xmlns:a16="http://schemas.microsoft.com/office/drawing/2014/main" val="2740934991"/>
                    </a:ext>
                  </a:extLst>
                </a:gridCol>
              </a:tblGrid>
              <a:tr h="33548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400" kern="1200" dirty="0"/>
                        <a:t>　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FODO</a:t>
                      </a: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kern="1200" dirty="0"/>
                        <a:t>TME(Lower Emittance)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890620828"/>
                  </a:ext>
                </a:extLst>
              </a:tr>
              <a:tr h="2627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kern="1200" dirty="0"/>
                        <a:t>Emittance X (nm)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kern="1200" dirty="0"/>
                        <a:t>3.57E-09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kern="1200" dirty="0"/>
                        <a:t>1.29E-9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2492478591"/>
                  </a:ext>
                </a:extLst>
              </a:tr>
              <a:tr h="2627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kern="1200" dirty="0"/>
                        <a:t>Tunes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[263.2016/261.2193]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[319.2507/129.2806]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2023363733"/>
                  </a:ext>
                </a:extLst>
              </a:tr>
              <a:tr h="2627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kern="1200" dirty="0"/>
                        <a:t>Quad amount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2110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2528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1199065166"/>
                  </a:ext>
                </a:extLst>
              </a:tr>
              <a:tr h="2627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kern="1200" dirty="0"/>
                        <a:t>Quad Strength (K1L rms）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0.0383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0.0828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1604913371"/>
                  </a:ext>
                </a:extLst>
              </a:tr>
              <a:tr h="2627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kern="1200" dirty="0"/>
                        <a:t>Sext amount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512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2912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775251254"/>
                  </a:ext>
                </a:extLst>
              </a:tr>
              <a:tr h="2627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kern="1200" dirty="0"/>
                        <a:t>Sexts Strength (K2L rms)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0.1795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0.1512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2618313375"/>
                  </a:ext>
                </a:extLst>
              </a:tr>
              <a:tr h="2627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kern="1200" dirty="0"/>
                        <a:t>H Corrector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1053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896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286948266"/>
                  </a:ext>
                </a:extLst>
              </a:tr>
              <a:tr h="2627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kern="1200" dirty="0"/>
                        <a:t>V Corrector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1054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1632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4038879850"/>
                  </a:ext>
                </a:extLst>
              </a:tr>
              <a:tr h="2627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kern="1200" dirty="0"/>
                        <a:t>BPM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2108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2528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175057244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239D4BFB-3B01-42B4-9883-AC6A88E0B6CF}"/>
                  </a:ext>
                </a:extLst>
              </p:cNvPr>
              <p:cNvSpPr txBox="1"/>
              <p:nvPr/>
            </p:nvSpPr>
            <p:spPr>
              <a:xfrm>
                <a:off x="1972603" y="6243937"/>
                <a:ext cx="38888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Error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Effect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ra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KL</m:t>
                      </m:r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239D4BFB-3B01-42B4-9883-AC6A88E0B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03" y="6243937"/>
                <a:ext cx="3888889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2">
            <a:extLst>
              <a:ext uri="{FF2B5EF4-FFF2-40B4-BE49-F238E27FC236}">
                <a16:creationId xmlns:a16="http://schemas.microsoft.com/office/drawing/2014/main" id="{8AE1AD48-A0D0-41B9-BF7B-58BCEA2C3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52" y="1458000"/>
            <a:ext cx="3600000" cy="2700000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A4C00A66-EF4B-41EF-8816-8757C9D3EE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7" b="49997"/>
          <a:stretch/>
        </p:blipFill>
        <p:spPr>
          <a:xfrm>
            <a:off x="889085" y="1458000"/>
            <a:ext cx="5873545" cy="164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08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2DD10631-3F5A-4112-B61A-F8933AE0DC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615712"/>
              </p:ext>
            </p:extLst>
          </p:nvPr>
        </p:nvGraphicFramePr>
        <p:xfrm>
          <a:off x="1093176" y="3830515"/>
          <a:ext cx="4384263" cy="15240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641064">
                  <a:extLst>
                    <a:ext uri="{9D8B030D-6E8A-4147-A177-3AD203B41FA5}">
                      <a16:colId xmlns:a16="http://schemas.microsoft.com/office/drawing/2014/main" val="599025186"/>
                    </a:ext>
                  </a:extLst>
                </a:gridCol>
                <a:gridCol w="1395420">
                  <a:extLst>
                    <a:ext uri="{9D8B030D-6E8A-4147-A177-3AD203B41FA5}">
                      <a16:colId xmlns:a16="http://schemas.microsoft.com/office/drawing/2014/main" val="2378600387"/>
                    </a:ext>
                  </a:extLst>
                </a:gridCol>
                <a:gridCol w="1347779">
                  <a:extLst>
                    <a:ext uri="{9D8B030D-6E8A-4147-A177-3AD203B41FA5}">
                      <a16:colId xmlns:a16="http://schemas.microsoft.com/office/drawing/2014/main" val="1263456715"/>
                    </a:ext>
                  </a:extLst>
                </a:gridCol>
              </a:tblGrid>
              <a:tr h="3036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RMS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FODO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TME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966341"/>
                  </a:ext>
                </a:extLst>
              </a:tr>
              <a:tr h="303661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Orbit (mm)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0.0575/0.0525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0.4065/0.2389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679435"/>
                  </a:ext>
                </a:extLst>
              </a:tr>
              <a:tr h="303661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Beta Beating(%)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0.294/0.353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3.940/5.439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873969"/>
                  </a:ext>
                </a:extLst>
              </a:tr>
              <a:tr h="303661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Delta Tune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0.0265/0.0277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0.0159/0.0200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507432"/>
                  </a:ext>
                </a:extLst>
              </a:tr>
              <a:tr h="3036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Delta Dispersion(m)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0.005/0.007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0.0156/0.0229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548521"/>
                  </a:ext>
                </a:extLst>
              </a:tr>
            </a:tbl>
          </a:graphicData>
        </a:graphic>
      </p:graphicFrame>
      <p:sp>
        <p:nvSpPr>
          <p:cNvPr id="4" name="标题 1">
            <a:extLst>
              <a:ext uri="{FF2B5EF4-FFF2-40B4-BE49-F238E27FC236}">
                <a16:creationId xmlns:a16="http://schemas.microsoft.com/office/drawing/2014/main" id="{F8FE9707-28F9-404E-BACA-440F3AD30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365125"/>
            <a:ext cx="11843238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effect and correction for linear optics (TME2)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F030CF0-0878-447E-9B3C-6FD03604D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562" y="1690688"/>
            <a:ext cx="4639322" cy="351521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755F85A-D564-405F-B28C-080034305643}"/>
              </a:ext>
            </a:extLst>
          </p:cNvPr>
          <p:cNvSpPr txBox="1"/>
          <p:nvPr/>
        </p:nvSpPr>
        <p:spPr>
          <a:xfrm>
            <a:off x="914400" y="1503485"/>
            <a:ext cx="46393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set and correction process is same as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FODO Lattice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parameter and DA recovery not good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focusing?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1/4 resonance?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Correctors and BPMs arrangement?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going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209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67ADCE-D4A7-4193-B530-268F49AE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9115B1-90AB-43EF-AFA5-CD578818E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136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focusing and large size enables CEPC Booster to be highly sensitive to error effect and dependent on correction.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CDR Lattice: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Orbit and optics correction are necessary and have plenty of quality to recovery beam parameters and DA well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results show sawtooth, earth field and detector stray field effect could be controlled by orbit correction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quadrupole PS and table ramping are necessary 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Emittance Lattice: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Smaller emittance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 more sensitive 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correction is not satisfactory now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 design optimization and error analysis loop in ongoing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Meanwhile, develop FODO based lower emittance lattice</a:t>
            </a:r>
          </a:p>
        </p:txBody>
      </p:sp>
    </p:spTree>
    <p:extLst>
      <p:ext uri="{BB962C8B-B14F-4D97-AF65-F5344CB8AC3E}">
        <p14:creationId xmlns:p14="http://schemas.microsoft.com/office/powerpoint/2010/main" val="3177758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0A9842-BF3D-4DBF-98F2-05E27B52E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2DAE06-5534-4637-8DB4-7ACF6FC7E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462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10FB6C-B2F4-43E3-9C8D-578316533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 up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C6C413D-21AE-4D55-AF93-2C5270F3B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13" y="1842743"/>
            <a:ext cx="5390374" cy="4042781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933F90F-5249-4457-A3DF-99E5BFCF7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42743"/>
            <a:ext cx="5390374" cy="404278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5E8DC2E-300B-4452-9F3E-A9D143D5E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693" y="1842743"/>
            <a:ext cx="5390374" cy="404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89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2C361F-8720-496A-BC47-AAB73891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D0662D0B-F654-4342-8696-D6226B57A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2187" y="3661016"/>
            <a:ext cx="4194412" cy="3145809"/>
          </a:xfrm>
          <a:prstGeom prst="rect">
            <a:avLst/>
          </a:prstGeom>
        </p:spPr>
      </p:pic>
      <p:pic>
        <p:nvPicPr>
          <p:cNvPr id="4" name="table">
            <a:extLst>
              <a:ext uri="{FF2B5EF4-FFF2-40B4-BE49-F238E27FC236}">
                <a16:creationId xmlns:a16="http://schemas.microsoft.com/office/drawing/2014/main" id="{4A0E64A6-35A8-4B05-BDF9-5B4D580E2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48" y="1541305"/>
            <a:ext cx="5125674" cy="30895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24E5875-33BF-4EC6-AA56-EEAEC1C55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644" y="295524"/>
            <a:ext cx="4968671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18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DE938C-3560-437A-B9B9-B5460DC32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1AF266-5298-4F37-8503-CA65024E6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Booster Error Study Based on FODO Lattice (CDR)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Booster optics (CDR)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effect and correction of linear optics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Sawtooth effect @180GeV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earthfield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@10GeV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Impacts/solution of Detector Stray Field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simulation with errors during ramping and table ramping scheme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Booster Error Study Based on Lower Emittance Lattice</a:t>
            </a: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51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37240" y="139507"/>
            <a:ext cx="8229600" cy="769213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Booster optics (CDR)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3" t="3835" r="11600" b="18707"/>
          <a:stretch/>
        </p:blipFill>
        <p:spPr bwMode="auto">
          <a:xfrm>
            <a:off x="1847529" y="1988840"/>
            <a:ext cx="367240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636808" y="2924945"/>
            <a:ext cx="978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FODO cell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0979" y="980729"/>
            <a:ext cx="44256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/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 FODO cell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cells @ booster = 3 cells @ collider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Noninterleave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sextupole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scheme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3" y="1772817"/>
            <a:ext cx="3817795" cy="245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68893" y="277106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28048" y="1052737"/>
            <a:ext cx="38522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average beta to reduce the multi-bunch instability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1" t="4963" r="11694" b="19980"/>
          <a:stretch/>
        </p:blipFill>
        <p:spPr bwMode="auto">
          <a:xfrm>
            <a:off x="4223792" y="4139913"/>
            <a:ext cx="3600400" cy="268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0" t="4288" r="10296" b="19050"/>
          <a:stretch/>
        </p:blipFill>
        <p:spPr bwMode="auto">
          <a:xfrm>
            <a:off x="8105137" y="4652188"/>
            <a:ext cx="234440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椭圆 10"/>
          <p:cNvSpPr/>
          <p:nvPr/>
        </p:nvSpPr>
        <p:spPr>
          <a:xfrm>
            <a:off x="7705636" y="3447280"/>
            <a:ext cx="864096" cy="576064"/>
          </a:xfrm>
          <a:prstGeom prst="ellipse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8400257" y="4149080"/>
            <a:ext cx="305691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63953" y="5373216"/>
            <a:ext cx="512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613715" y="4710838"/>
            <a:ext cx="3024336" cy="1063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IR: booster bypasses the collider. 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25m separation: </a:t>
            </a:r>
          </a:p>
        </p:txBody>
      </p:sp>
      <p:sp>
        <p:nvSpPr>
          <p:cNvPr id="22" name="矩形 21"/>
          <p:cNvSpPr/>
          <p:nvPr/>
        </p:nvSpPr>
        <p:spPr>
          <a:xfrm>
            <a:off x="1986501" y="5728954"/>
            <a:ext cx="200247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civil engineering</a:t>
            </a:r>
          </a:p>
          <a:p>
            <a:pPr marL="92075" indent="-92075">
              <a:buFontTx/>
              <a:buChar char="-"/>
            </a:pP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radiation protection</a:t>
            </a:r>
          </a:p>
          <a:p>
            <a:pPr marL="92075" indent="-92075">
              <a:buFontTx/>
              <a:buChar char="-"/>
            </a:pP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Synchroneity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collider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59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0F412C-A0ED-4EB2-AAD9-5581A08C5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365125"/>
            <a:ext cx="11843238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effect and correction for linear optics (CDR1)</a:t>
            </a:r>
          </a:p>
        </p:txBody>
      </p:sp>
      <p:graphicFrame>
        <p:nvGraphicFramePr>
          <p:cNvPr id="3" name="内容占位符 3">
            <a:extLst>
              <a:ext uri="{FF2B5EF4-FFF2-40B4-BE49-F238E27FC236}">
                <a16:creationId xmlns:a16="http://schemas.microsoft.com/office/drawing/2014/main" id="{1BD73663-5803-4D47-9209-E7F8860F74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5005919"/>
              </p:ext>
            </p:extLst>
          </p:nvPr>
        </p:nvGraphicFramePr>
        <p:xfrm>
          <a:off x="1681523" y="1681864"/>
          <a:ext cx="4674328" cy="169164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2176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Dipole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Quadrupole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Sextupole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Transverse shift X/Y</a:t>
                      </a:r>
                      <a:r>
                        <a:rPr lang="en-US" altLang="zh-CN" sz="1400" kern="100" dirty="0"/>
                        <a:t> (μm)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Longitudinal shift Z</a:t>
                      </a:r>
                      <a:r>
                        <a:rPr lang="en-US" altLang="zh-CN" sz="1400" kern="100" dirty="0"/>
                        <a:t> (μm)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150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Tilt about X/Y (mrad)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0.2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0.2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0.2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Tilt about Z (mrad)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0.1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0.2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0.2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Nominal field 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1e-3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2e-4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3e-4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E7BEA2A4-810F-410C-AD3D-87F3F6CF9205}"/>
              </a:ext>
            </a:extLst>
          </p:cNvPr>
          <p:cNvSpPr txBox="1"/>
          <p:nvPr/>
        </p:nvSpPr>
        <p:spPr>
          <a:xfrm>
            <a:off x="912767" y="3286770"/>
            <a:ext cx="5183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*Error term in shadow are</a:t>
            </a:r>
            <a:r>
              <a:rPr lang="zh-CN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zh-CN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introduced into</a:t>
            </a:r>
            <a:r>
              <a:rPr lang="zh-CN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error model.</a:t>
            </a:r>
          </a:p>
          <a:p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Gaussian distribution and cut-off at 3σ</a:t>
            </a:r>
            <a:endParaRPr lang="en-US" altLang="zh-CN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F781E24-0C3C-40BC-8328-1E34285F9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105706"/>
              </p:ext>
            </p:extLst>
          </p:nvPr>
        </p:nvGraphicFramePr>
        <p:xfrm>
          <a:off x="1085816" y="4190874"/>
          <a:ext cx="3856077" cy="668893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939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73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1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Accuracy (m)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Tilt (mrad)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Gain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Offset w/ BBA(mm)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1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BPM(10Hz)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1e-7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10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5%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30e-3</a:t>
                      </a:r>
                      <a:endParaRPr lang="zh-CN" sz="14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9C855AD2-CE53-4F7D-80DB-E09BC672D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456987"/>
              </p:ext>
            </p:extLst>
          </p:nvPr>
        </p:nvGraphicFramePr>
        <p:xfrm>
          <a:off x="5027723" y="4097510"/>
          <a:ext cx="2062445" cy="872076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131670">
                  <a:extLst>
                    <a:ext uri="{9D8B030D-6E8A-4147-A177-3AD203B41FA5}">
                      <a16:colId xmlns:a16="http://schemas.microsoft.com/office/drawing/2014/main" val="3347286205"/>
                    </a:ext>
                  </a:extLst>
                </a:gridCol>
                <a:gridCol w="930775">
                  <a:extLst>
                    <a:ext uri="{9D8B030D-6E8A-4147-A177-3AD203B41FA5}">
                      <a16:colId xmlns:a16="http://schemas.microsoft.com/office/drawing/2014/main" val="1634277"/>
                    </a:ext>
                  </a:extLst>
                </a:gridCol>
              </a:tblGrid>
              <a:tr h="9381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en-US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Amount</a:t>
                      </a:r>
                      <a:endParaRPr lang="en-US" alt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925660792"/>
                  </a:ext>
                </a:extLst>
              </a:tr>
              <a:tr h="938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err="1">
                          <a:effectLst/>
                        </a:rPr>
                        <a:t>HCorrector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1053</a:t>
                      </a:r>
                      <a:endParaRPr lang="en-US" altLang="zh-CN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931460728"/>
                  </a:ext>
                </a:extLst>
              </a:tr>
              <a:tr h="938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err="1">
                          <a:effectLst/>
                        </a:rPr>
                        <a:t>VCorrector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1054</a:t>
                      </a:r>
                      <a:endParaRPr lang="en-US" altLang="zh-CN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868165471"/>
                  </a:ext>
                </a:extLst>
              </a:tr>
              <a:tr h="938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BPM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2108</a:t>
                      </a:r>
                      <a:endParaRPr lang="en-US" altLang="zh-CN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2777323786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7BD35A19-C69D-4FB5-9F08-F607162E6DC1}"/>
              </a:ext>
            </a:extLst>
          </p:cNvPr>
          <p:cNvSpPr txBox="1"/>
          <p:nvPr/>
        </p:nvSpPr>
        <p:spPr>
          <a:xfrm>
            <a:off x="7199173" y="1681864"/>
            <a:ext cx="42818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Almost impossible to obtain the initial closed orbit naturally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from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off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Orbit correction (COD)(100 Seeds)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matrix method(RM)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SVD method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Iterations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Optics correction(15 Seeds)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matrix method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LOCO code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Dispersion corrected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Iterations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8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D0E56A4-982C-4BE1-B178-3E04532EC7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321997"/>
              </p:ext>
            </p:extLst>
          </p:nvPr>
        </p:nvGraphicFramePr>
        <p:xfrm>
          <a:off x="935083" y="1691640"/>
          <a:ext cx="5413130" cy="173736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726887">
                  <a:extLst>
                    <a:ext uri="{9D8B030D-6E8A-4147-A177-3AD203B41FA5}">
                      <a16:colId xmlns:a16="http://schemas.microsoft.com/office/drawing/2014/main" val="599025186"/>
                    </a:ext>
                  </a:extLst>
                </a:gridCol>
                <a:gridCol w="1150253">
                  <a:extLst>
                    <a:ext uri="{9D8B030D-6E8A-4147-A177-3AD203B41FA5}">
                      <a16:colId xmlns:a16="http://schemas.microsoft.com/office/drawing/2014/main" val="2378600387"/>
                    </a:ext>
                  </a:extLst>
                </a:gridCol>
                <a:gridCol w="1277052">
                  <a:extLst>
                    <a:ext uri="{9D8B030D-6E8A-4147-A177-3AD203B41FA5}">
                      <a16:colId xmlns:a16="http://schemas.microsoft.com/office/drawing/2014/main" val="1263456715"/>
                    </a:ext>
                  </a:extLst>
                </a:gridCol>
                <a:gridCol w="1258938">
                  <a:extLst>
                    <a:ext uri="{9D8B030D-6E8A-4147-A177-3AD203B41FA5}">
                      <a16:colId xmlns:a16="http://schemas.microsoft.com/office/drawing/2014/main" val="1921724991"/>
                    </a:ext>
                  </a:extLst>
                </a:gridCol>
              </a:tblGrid>
              <a:tr h="3036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RMS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Before Correction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COD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COD + Optics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966341"/>
                  </a:ext>
                </a:extLst>
              </a:tr>
              <a:tr h="303661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Orbit (mm)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15.9/9.7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0.1867/0.1060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0.0575/0.0525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679435"/>
                  </a:ext>
                </a:extLst>
              </a:tr>
              <a:tr h="303661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Beta Beating(%)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58.14 /46.72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14.62/12.33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0.294/0.353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873969"/>
                  </a:ext>
                </a:extLst>
              </a:tr>
              <a:tr h="303661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Delta Tune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0.048/0.058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0.0265/0.0277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0.0265/0.0277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507432"/>
                  </a:ext>
                </a:extLst>
              </a:tr>
              <a:tr h="3036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Delta Dispersion(m)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8.504/4.880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0.0708/0.0174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0.005/0.007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548521"/>
                  </a:ext>
                </a:extLst>
              </a:tr>
            </a:tbl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BA30E339-85F8-4A48-8A15-438428411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95" y="1596054"/>
            <a:ext cx="5333333" cy="4000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8369769-4D43-437E-B740-CB900F4D6B43}"/>
              </a:ext>
            </a:extLst>
          </p:cNvPr>
          <p:cNvSpPr txBox="1"/>
          <p:nvPr/>
        </p:nvSpPr>
        <p:spPr>
          <a:xfrm>
            <a:off x="935083" y="3727938"/>
            <a:ext cx="5413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Optics correction needs independent quadrupole magnet PS.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COD+Optics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Correction has a good effect on beam parameter and DA  recovery.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4CA0474F-F696-43A5-B07F-ED05E9A76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365125"/>
            <a:ext cx="11843238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effect and correction for linear optics (CDR2)</a:t>
            </a:r>
          </a:p>
        </p:txBody>
      </p:sp>
    </p:spTree>
    <p:extLst>
      <p:ext uri="{BB962C8B-B14F-4D97-AF65-F5344CB8AC3E}">
        <p14:creationId xmlns:p14="http://schemas.microsoft.com/office/powerpoint/2010/main" val="3964875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9544" y="194087"/>
            <a:ext cx="10515600" cy="878196"/>
          </a:xfrm>
        </p:spPr>
        <p:txBody>
          <a:bodyPr/>
          <a:lstStyle/>
          <a:p>
            <a:pPr algn="ctr"/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Sawtooth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effect @180GeV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58" y="3703771"/>
            <a:ext cx="4530636" cy="274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078" y="3677336"/>
            <a:ext cx="4553273" cy="288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2238398" y="3214182"/>
            <a:ext cx="1224136" cy="36933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W/O taper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7963113" y="3220760"/>
            <a:ext cx="1008113" cy="36933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 taper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51" r="55229"/>
          <a:stretch/>
        </p:blipFill>
        <p:spPr bwMode="auto">
          <a:xfrm>
            <a:off x="3467508" y="3690492"/>
            <a:ext cx="1923998" cy="70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1013543" y="1108313"/>
            <a:ext cx="828091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 RF stations</a:t>
            </a:r>
          </a:p>
          <a:p>
            <a:pPr marL="285750" indent="-28575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Maximum </a:t>
            </a:r>
            <a:r>
              <a:rPr lang="en-GB" altLang="zh-CN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sawtooth</a:t>
            </a:r>
            <a:r>
              <a:rPr lang="en-GB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orbit: 6 mm</a:t>
            </a:r>
          </a:p>
          <a:p>
            <a:pPr marL="285750" indent="-28575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Energy deviation: 1.1%</a:t>
            </a:r>
          </a:p>
          <a:p>
            <a:pPr marL="285750" indent="-28575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altLang="zh-CN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Emittance</a:t>
            </a:r>
            <a:r>
              <a:rPr lang="en-GB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growth: ~3.6%</a:t>
            </a:r>
          </a:p>
          <a:p>
            <a:pPr marL="285750" indent="-28575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Study of orbit correction with errors is going on.</a:t>
            </a:r>
            <a:endParaRPr lang="zh-CN" alt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90251" y="1111752"/>
            <a:ext cx="4585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solutions: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131005" y="1585398"/>
            <a:ext cx="42957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Tapering for all the quad and sext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Taper dipoles in 8 sections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Orbit correction</a:t>
            </a:r>
          </a:p>
        </p:txBody>
      </p:sp>
    </p:spTree>
    <p:extLst>
      <p:ext uri="{BB962C8B-B14F-4D97-AF65-F5344CB8AC3E}">
        <p14:creationId xmlns:p14="http://schemas.microsoft.com/office/powerpoint/2010/main" val="161965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27124" y="18206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</a:t>
            </a:r>
            <a:r>
              <a:rPr lang="en-US" altLang="zh-C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earthfield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@10GeV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4851" y="1012119"/>
            <a:ext cx="9001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~20% vacuum pipe (drift) is exposed in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earthfield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directly.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 drifts as week dipole to simulate the effect of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earthfield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earthfield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0.3~0.6 gauss (simple model: perpendicular component only )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point can be corrected by weaken the dipoles systematically (-0.07%)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COD correction was tested for 0.3 gauss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earthfield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is acceptable after COD correction.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15680" y="3491716"/>
            <a:ext cx="115212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0.3 gauss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536" y="3897554"/>
            <a:ext cx="4351450" cy="269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091" y="3515650"/>
            <a:ext cx="4515221" cy="311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15680" y="586262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turn trajectory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111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00664"/>
            <a:ext cx="10515600" cy="858461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Impacts/solution of Detector Stray Field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361" y="1239370"/>
            <a:ext cx="3761117" cy="235902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13" y="4341785"/>
            <a:ext cx="3334706" cy="20261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387" y="4341755"/>
            <a:ext cx="3334322" cy="203273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61318" y="107662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Bz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=28Gs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Bx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=23Gs By=2.3 </a:t>
            </a:r>
            <a:r>
              <a:rPr lang="en-US" altLang="zh-CN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Gs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90238" y="1533594"/>
            <a:ext cx="65564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field is modeled as solenoid.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Transverse field is modeled as dipoles.</a:t>
            </a:r>
          </a:p>
          <a:p>
            <a:pPr marL="285750" indent="-285750">
              <a:buFontTx/>
              <a:buChar char="-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slices (-50m ~ 50m): simulate the real distribution of detector field.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61318" y="2352763"/>
            <a:ext cx="6885410" cy="42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Beam dynamics effects of detector field is strongest at 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 GeV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0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65705" y="2802405"/>
            <a:ext cx="6584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Orbit correction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 v correctors+ 2 h correctors)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8032" y="3770717"/>
            <a:ext cx="3416344" cy="269584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75267" y="3255924"/>
            <a:ext cx="4347922" cy="421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influence to booster DA @10GeV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92015" y="3776012"/>
            <a:ext cx="6546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 SR loss &lt; 1%, critical energy &lt;10% @(180G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5225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7690" y="174352"/>
            <a:ext cx="10515600" cy="84530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simulation with errors during ramping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15724" y="1157801"/>
            <a:ext cx="5025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simulation with orbit correction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35459" y="3841788"/>
            <a:ext cx="5789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for track precision/synchronization tolerance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r="29101" b="22482"/>
          <a:stretch/>
        </p:blipFill>
        <p:spPr>
          <a:xfrm>
            <a:off x="7055843" y="1243321"/>
            <a:ext cx="4218296" cy="10196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r="34735" b="18199"/>
          <a:stretch/>
        </p:blipFill>
        <p:spPr>
          <a:xfrm>
            <a:off x="7083466" y="2328761"/>
            <a:ext cx="4172208" cy="14538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49899" y="1736702"/>
            <a:ext cx="471672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 simulation for orbit correction and ramping process (elegant)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close orbit before orbit correction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steps of orbit correction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59085" y="23879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56437" y="2966866"/>
            <a:ext cx="2802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Sex off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sex open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36742" y="3295787"/>
            <a:ext cx="4190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efficiency: 100%</a:t>
            </a:r>
          </a:p>
        </p:txBody>
      </p:sp>
      <p:sp>
        <p:nvSpPr>
          <p:cNvPr id="12" name="矩形 11"/>
          <p:cNvSpPr/>
          <p:nvPr/>
        </p:nvSpPr>
        <p:spPr>
          <a:xfrm>
            <a:off x="1225778" y="4362302"/>
            <a:ext cx="590522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random strength errors for dipoles, quadrupoles,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sextupoles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correctors after COD correction at 10GeV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Ramping simulation for first 200 turns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random seeds and 100 particles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worst 10% cases are rejected.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precision/synchronization requirement: ~ 3×10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(RMS)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661" y="4036773"/>
            <a:ext cx="3606778" cy="255480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8217984" y="5507310"/>
            <a:ext cx="14574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amplitude=3.0e-4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666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</TotalTime>
  <Words>1022</Words>
  <Application>Microsoft Office PowerPoint</Application>
  <PresentationFormat>宽屏</PresentationFormat>
  <Paragraphs>238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等线</vt:lpstr>
      <vt:lpstr>等线 Light</vt:lpstr>
      <vt:lpstr>宋体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主题​​</vt:lpstr>
      <vt:lpstr>CEPC BOOSTER KEY ISSUE STUDY PROGRESS</vt:lpstr>
      <vt:lpstr>Outline</vt:lpstr>
      <vt:lpstr>Booster optics (CDR)</vt:lpstr>
      <vt:lpstr>Error effect and correction for linear optics (CDR1)</vt:lpstr>
      <vt:lpstr>Error effect and correction for linear optics (CDR2)</vt:lpstr>
      <vt:lpstr>Sawtooth effect @180GeV</vt:lpstr>
      <vt:lpstr>Effect of earthfield @10GeV</vt:lpstr>
      <vt:lpstr>Impacts/solution of Detector Stray Field</vt:lpstr>
      <vt:lpstr>Dynamic simulation with errors during ramping</vt:lpstr>
      <vt:lpstr>Table ramping scheme</vt:lpstr>
      <vt:lpstr>Lower emittance lattice</vt:lpstr>
      <vt:lpstr>Error effect and correction for linear optics (TME1)</vt:lpstr>
      <vt:lpstr>Error effect and correction for linear optics (TME2)</vt:lpstr>
      <vt:lpstr>Summary</vt:lpstr>
      <vt:lpstr>PowerPoint 演示文稿</vt:lpstr>
      <vt:lpstr>Back up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 ramping</dc:title>
  <dc:creator>DELL</dc:creator>
  <cp:lastModifiedBy>季大恒</cp:lastModifiedBy>
  <cp:revision>49</cp:revision>
  <dcterms:created xsi:type="dcterms:W3CDTF">2020-09-21T08:23:27Z</dcterms:created>
  <dcterms:modified xsi:type="dcterms:W3CDTF">2020-09-23T05:35:27Z</dcterms:modified>
</cp:coreProperties>
</file>