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tif" ContentType="image/tiff"/>
  <Default Extension="jpg" ContentType="image/p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104.jpg" ContentType="image/jpeg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9" r:id="rId1"/>
  </p:sldMasterIdLst>
  <p:notesMasterIdLst>
    <p:notesMasterId r:id="rId37"/>
  </p:notesMasterIdLst>
  <p:handoutMasterIdLst>
    <p:handoutMasterId r:id="rId38"/>
  </p:handoutMasterIdLst>
  <p:sldIdLst>
    <p:sldId id="347" r:id="rId2"/>
    <p:sldId id="373" r:id="rId3"/>
    <p:sldId id="591" r:id="rId4"/>
    <p:sldId id="348" r:id="rId5"/>
    <p:sldId id="291" r:id="rId6"/>
    <p:sldId id="259" r:id="rId7"/>
    <p:sldId id="631" r:id="rId8"/>
    <p:sldId id="613" r:id="rId9"/>
    <p:sldId id="643" r:id="rId10"/>
    <p:sldId id="633" r:id="rId11"/>
    <p:sldId id="592" r:id="rId12"/>
    <p:sldId id="380" r:id="rId13"/>
    <p:sldId id="381" r:id="rId14"/>
    <p:sldId id="382" r:id="rId15"/>
    <p:sldId id="585" r:id="rId16"/>
    <p:sldId id="647" r:id="rId17"/>
    <p:sldId id="374" r:id="rId18"/>
    <p:sldId id="654" r:id="rId19"/>
    <p:sldId id="622" r:id="rId20"/>
    <p:sldId id="644" r:id="rId21"/>
    <p:sldId id="596" r:id="rId22"/>
    <p:sldId id="623" r:id="rId23"/>
    <p:sldId id="625" r:id="rId24"/>
    <p:sldId id="645" r:id="rId25"/>
    <p:sldId id="636" r:id="rId26"/>
    <p:sldId id="635" r:id="rId27"/>
    <p:sldId id="634" r:id="rId28"/>
    <p:sldId id="646" r:id="rId29"/>
    <p:sldId id="597" r:id="rId30"/>
    <p:sldId id="618" r:id="rId31"/>
    <p:sldId id="620" r:id="rId32"/>
    <p:sldId id="637" r:id="rId33"/>
    <p:sldId id="595" r:id="rId34"/>
    <p:sldId id="630" r:id="rId35"/>
    <p:sldId id="350" r:id="rId36"/>
  </p:sldIdLst>
  <p:sldSz cx="9144000" cy="6858000" type="screen4x3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5pPr>
    <a:lvl6pPr marL="2286000" algn="l" defTabSz="914400" rtl="0" eaLnBrk="1" latinLnBrk="0" hangingPunct="1"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6pPr>
    <a:lvl7pPr marL="2743200" algn="l" defTabSz="914400" rtl="0" eaLnBrk="1" latinLnBrk="0" hangingPunct="1"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7pPr>
    <a:lvl8pPr marL="3200400" algn="l" defTabSz="914400" rtl="0" eaLnBrk="1" latinLnBrk="0" hangingPunct="1"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8pPr>
    <a:lvl9pPr marL="3657600" algn="l" defTabSz="914400" rtl="0" eaLnBrk="1" latinLnBrk="0" hangingPunct="1">
      <a:defRPr sz="3600" b="1" kern="1200">
        <a:solidFill>
          <a:schemeClr val="bg1"/>
        </a:solidFill>
        <a:latin typeface="Times New Roman" pitchFamily="18" charset="0"/>
        <a:ea typeface="华文中宋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7F3F4"/>
    <a:srgbClr val="F3F9FA"/>
    <a:srgbClr val="BBE0E3"/>
    <a:srgbClr val="E6E6E6"/>
    <a:srgbClr val="DAEDEF"/>
    <a:srgbClr val="CCECFF"/>
    <a:srgbClr val="FF0066"/>
    <a:srgbClr val="CCFF99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中度样式 1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3" autoAdjust="0"/>
    <p:restoredTop sz="89396" autoAdjust="0"/>
  </p:normalViewPr>
  <p:slideViewPr>
    <p:cSldViewPr>
      <p:cViewPr varScale="1">
        <p:scale>
          <a:sx n="112" d="100"/>
          <a:sy n="112" d="100"/>
        </p:scale>
        <p:origin x="2021" y="62"/>
      </p:cViewPr>
      <p:guideLst>
        <p:guide orient="horz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1" d="100"/>
          <a:sy n="51" d="100"/>
        </p:scale>
        <p:origin x="-2028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2.wmf"/><Relationship Id="rId2" Type="http://schemas.openxmlformats.org/officeDocument/2006/relationships/image" Target="../media/image91.wmf"/><Relationship Id="rId1" Type="http://schemas.openxmlformats.org/officeDocument/2006/relationships/image" Target="../media/image90.wmf"/><Relationship Id="rId6" Type="http://schemas.openxmlformats.org/officeDocument/2006/relationships/image" Target="../media/image95.wmf"/><Relationship Id="rId5" Type="http://schemas.openxmlformats.org/officeDocument/2006/relationships/image" Target="../media/image94.wmf"/><Relationship Id="rId4" Type="http://schemas.openxmlformats.org/officeDocument/2006/relationships/image" Target="../media/image9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913DB623-E4F1-4968-96A3-99CF94D33F45}" type="datetimeFigureOut">
              <a:rPr lang="zh-CN" altLang="en-US"/>
              <a:pPr>
                <a:defRPr/>
              </a:pPr>
              <a:t>2020/9/24</a:t>
            </a:fld>
            <a:endParaRPr lang="en-US" altLang="zh-CN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524E0D12-1631-4688-BDBA-B625EE6F83CF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7979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fld id="{61FFC5FB-8FAD-4A82-A31A-6D07400DB7BC}" type="datetimeFigureOut">
              <a:rPr lang="zh-CN" altLang="en-US"/>
              <a:pPr>
                <a:defRPr/>
              </a:pPr>
              <a:t>2020/9/24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>
                <a:solidFill>
                  <a:schemeClr val="tx1"/>
                </a:solidFill>
                <a:effectLst/>
                <a:latin typeface="Tahoma" pitchFamily="34" charset="0"/>
                <a:ea typeface="+mn-ea"/>
              </a:defRPr>
            </a:lvl1pPr>
          </a:lstStyle>
          <a:p>
            <a:pPr>
              <a:defRPr/>
            </a:pPr>
            <a:fld id="{9EBC002A-B0FF-4AB1-B1B7-F9D4F086109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609141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宋体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2875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优化后的加速参数表，最终</a:t>
            </a:r>
            <a:r>
              <a:rPr lang="en-US" altLang="zh-CN" dirty="0"/>
              <a:t>trailer</a:t>
            </a:r>
            <a:r>
              <a:rPr lang="zh-CN" altLang="en-US" dirty="0"/>
              <a:t>的参数都能达到</a:t>
            </a:r>
            <a:r>
              <a:rPr lang="en-US" altLang="zh-CN" dirty="0"/>
              <a:t>booster</a:t>
            </a:r>
            <a:r>
              <a:rPr lang="zh-CN" altLang="en-US" dirty="0"/>
              <a:t>的要求，直接将能散降到</a:t>
            </a:r>
            <a:r>
              <a:rPr lang="en-US" altLang="zh-CN" dirty="0"/>
              <a:t>0.2%</a:t>
            </a:r>
            <a:r>
              <a:rPr lang="zh-CN" altLang="en-US" dirty="0"/>
              <a:t>是非常困难的，后面会通过</a:t>
            </a:r>
            <a:r>
              <a:rPr lang="en-US" altLang="zh-CN" dirty="0"/>
              <a:t>dechirper</a:t>
            </a:r>
            <a:r>
              <a:rPr lang="zh-CN" altLang="en-US" dirty="0"/>
              <a:t>降到</a:t>
            </a:r>
            <a:r>
              <a:rPr lang="en-US" altLang="zh-CN" dirty="0"/>
              <a:t>0.2%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5133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</a:t>
            </a:r>
            <a:r>
              <a:rPr lang="en-US" altLang="zh-CN" dirty="0"/>
              <a:t>quickpic</a:t>
            </a:r>
            <a:r>
              <a:rPr lang="zh-CN" altLang="en-US" dirty="0"/>
              <a:t>开发了与传统加速器模拟软件的接口功能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6556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4914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9549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激光整形：失真</a:t>
            </a:r>
            <a:endParaRPr lang="en-US" altLang="zh-CN" dirty="0"/>
          </a:p>
          <a:p>
            <a:r>
              <a:rPr lang="zh-CN" altLang="en-US" dirty="0"/>
              <a:t>合束：初步方案，对各部分稳定性要求很高，束流模拟还未进行</a:t>
            </a:r>
            <a:endParaRPr lang="en-US" altLang="zh-CN" dirty="0"/>
          </a:p>
          <a:p>
            <a:r>
              <a:rPr lang="zh-CN" altLang="en-US" dirty="0"/>
              <a:t>束长压缩：</a:t>
            </a:r>
            <a:r>
              <a:rPr lang="en-US" altLang="zh-CN" dirty="0"/>
              <a:t>Chicane</a:t>
            </a:r>
            <a:r>
              <a:rPr lang="zh-CN" altLang="en-US" dirty="0"/>
              <a:t>四个二级铁，</a:t>
            </a:r>
            <a:r>
              <a:rPr lang="en-US" altLang="zh-CN" dirty="0"/>
              <a:t>TBA</a:t>
            </a:r>
            <a:r>
              <a:rPr lang="zh-CN" altLang="en-US" dirty="0"/>
              <a:t>引入六极铁校正高阶色散项，抵消</a:t>
            </a:r>
            <a:r>
              <a:rPr lang="en-US" altLang="zh-CN" dirty="0"/>
              <a:t>CSR</a:t>
            </a:r>
            <a:r>
              <a:rPr lang="zh-CN" altLang="en-US" dirty="0"/>
              <a:t>效应（同步辐射效应引起的发射度增长）</a:t>
            </a:r>
            <a:r>
              <a:rPr lang="en-US" altLang="zh-CN" dirty="0"/>
              <a:t>;</a:t>
            </a:r>
          </a:p>
          <a:p>
            <a:r>
              <a:rPr lang="en-US" altLang="zh-CN" dirty="0"/>
              <a:t>Linac</a:t>
            </a:r>
            <a:r>
              <a:rPr lang="zh-CN" altLang="en-US" dirty="0"/>
              <a:t>的重点：束流加速，与</a:t>
            </a:r>
            <a:r>
              <a:rPr lang="en-US" altLang="zh-CN" dirty="0"/>
              <a:t>CPEC plasma injector</a:t>
            </a:r>
            <a:r>
              <a:rPr lang="zh-CN" altLang="en-US" dirty="0"/>
              <a:t>的接口部分，高电荷量</a:t>
            </a:r>
            <a:r>
              <a:rPr lang="en-US" altLang="zh-CN" dirty="0"/>
              <a:t>+</a:t>
            </a:r>
            <a:r>
              <a:rPr lang="zh-CN" altLang="en-US" dirty="0"/>
              <a:t>短束长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9021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</a:t>
            </a:r>
            <a:r>
              <a:rPr lang="zh-CN" altLang="en-US" dirty="0"/>
              <a:t>、由尾场效应引起的，横纵向的耦合</a:t>
            </a:r>
            <a:endParaRPr lang="en-US" altLang="zh-CN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2</a:t>
            </a:r>
            <a:r>
              <a:rPr lang="zh-CN" altLang="en-US" dirty="0"/>
              <a:t>、先给一个理想的横向分布，</a:t>
            </a:r>
            <a:r>
              <a:rPr lang="en-US" altLang="zh-CN" dirty="0"/>
              <a:t>α=0</a:t>
            </a:r>
            <a:r>
              <a:rPr lang="zh-CN" altLang="en-US" dirty="0"/>
              <a:t>，和纵向没有耦合，再去做模拟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快速聚焦：畸变，色品效应，加六级铁是否可以矫正？</a:t>
            </a:r>
            <a:endParaRPr lang="en-US" altLang="zh-CN" dirty="0"/>
          </a:p>
          <a:p>
            <a:r>
              <a:rPr lang="en-US" altLang="zh-CN" dirty="0"/>
              <a:t>Trailer </a:t>
            </a:r>
            <a:r>
              <a:rPr lang="zh-CN" altLang="en-US" dirty="0"/>
              <a:t>由于尾场作用，受到强聚焦，已经有一些变形</a:t>
            </a:r>
          </a:p>
          <a:p>
            <a:endParaRPr lang="en-US" altLang="zh-CN" dirty="0"/>
          </a:p>
          <a:p>
            <a:r>
              <a:rPr lang="zh-CN" altLang="en-US" dirty="0"/>
              <a:t>纵向横向的耦合，电子枪出来就是这样，因为我们的</a:t>
            </a:r>
            <a:r>
              <a:rPr lang="en-US" altLang="zh-CN" dirty="0"/>
              <a:t>driver</a:t>
            </a:r>
            <a:r>
              <a:rPr lang="zh-CN" altLang="en-US" dirty="0"/>
              <a:t>太长了</a:t>
            </a:r>
            <a:endParaRPr lang="en-US" altLang="zh-CN" dirty="0"/>
          </a:p>
          <a:p>
            <a:r>
              <a:rPr lang="zh-CN" altLang="en-US" dirty="0"/>
              <a:t>理想情况下，横向应该是平的</a:t>
            </a:r>
            <a:endParaRPr lang="en-US" altLang="zh-CN" dirty="0"/>
          </a:p>
          <a:p>
            <a:r>
              <a:rPr lang="zh-CN" altLang="en-US" dirty="0"/>
              <a:t>先给一个理想的横向分布，</a:t>
            </a:r>
            <a:r>
              <a:rPr lang="en-US" altLang="zh-CN" dirty="0"/>
              <a:t>α=0</a:t>
            </a:r>
            <a:r>
              <a:rPr lang="zh-CN" altLang="en-US" dirty="0"/>
              <a:t>，和纵向没有耦合，再去做模拟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411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Baseline</a:t>
            </a:r>
            <a:r>
              <a:rPr lang="zh-CN" altLang="en-US" dirty="0"/>
              <a:t>方案，加速参数达标，</a:t>
            </a:r>
            <a:r>
              <a:rPr lang="en-US" altLang="zh-CN" dirty="0"/>
              <a:t>trailer</a:t>
            </a:r>
            <a:r>
              <a:rPr lang="zh-CN" altLang="en-US" dirty="0"/>
              <a:t>的加速品质很好，但是对横向稳定性要求比较苛刻，不利于实验和工程的实现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21668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Driver</a:t>
            </a:r>
            <a:r>
              <a:rPr lang="zh-CN" altLang="en-US" dirty="0"/>
              <a:t>和</a:t>
            </a:r>
            <a:r>
              <a:rPr lang="en-US" altLang="zh-CN" dirty="0"/>
              <a:t>trailer</a:t>
            </a:r>
            <a:r>
              <a:rPr lang="zh-CN" altLang="en-US" dirty="0"/>
              <a:t>都处于聚焦场里，是一种比较稳定的机制，对横向</a:t>
            </a:r>
            <a:r>
              <a:rPr lang="en-US" altLang="zh-CN" dirty="0"/>
              <a:t>offset</a:t>
            </a:r>
            <a:r>
              <a:rPr lang="zh-CN" altLang="en-US" dirty="0"/>
              <a:t>的容忍度更高，目前可得到的加速参数</a:t>
            </a:r>
            <a:r>
              <a:rPr lang="en-US" altLang="zh-CN" dirty="0"/>
              <a:t>…</a:t>
            </a:r>
            <a:r>
              <a:rPr lang="zh-CN" altLang="en-US" dirty="0"/>
              <a:t>这也是目前我们的正电子加速方案</a:t>
            </a:r>
            <a:endParaRPr lang="en-US" altLang="zh-CN" dirty="0"/>
          </a:p>
          <a:p>
            <a:endParaRPr lang="en-US" altLang="zh-CN" dirty="0"/>
          </a:p>
          <a:p>
            <a:pPr lvl="0"/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宋体" pitchFamily="2" charset="-122"/>
                <a:cs typeface="+mn-cs"/>
              </a:rPr>
              <a:t>Acceleration in Hollow channel plasma, beam loading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宋体" pitchFamily="2" charset="-122"/>
                <a:cs typeface="+mn-cs"/>
              </a:rPr>
              <a:t>机制是是比较复杂的，每个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宋体" pitchFamily="2" charset="-122"/>
                <a:cs typeface="+mn-cs"/>
              </a:rPr>
              <a:t>slice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宋体" pitchFamily="2" charset="-122"/>
                <a:cs typeface="+mn-cs"/>
              </a:rPr>
              <a:t>加速场是不均匀，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宋体" pitchFamily="2" charset="-122"/>
                <a:cs typeface="+mn-cs"/>
              </a:rPr>
              <a:t>slice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宋体" pitchFamily="2" charset="-122"/>
                <a:cs typeface="+mn-cs"/>
              </a:rPr>
              <a:t>能散很大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宋体" pitchFamily="2" charset="-122"/>
                <a:cs typeface="+mn-cs"/>
              </a:rPr>
              <a:t>,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宋体" pitchFamily="2" charset="-122"/>
                <a:cs typeface="+mn-cs"/>
              </a:rPr>
              <a:t>目前采用的是高斯束流，如果把头部砍掉，能量啁啾其实是比较理想的。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宋体" pitchFamily="2" charset="-122"/>
                <a:cs typeface="+mn-cs"/>
              </a:rPr>
              <a:t> </a:t>
            </a: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宋体" pitchFamily="2" charset="-122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宋体" pitchFamily="2" charset="-122"/>
              <a:cs typeface="+mn-cs"/>
            </a:endParaRPr>
          </a:p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5480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在均匀等离子里的加速相对容易一些，与电子的加速类似，对各个因素的容忍度会更高</a:t>
            </a:r>
            <a:r>
              <a:rPr lang="en-US" altLang="zh-CN" dirty="0"/>
              <a:t>,</a:t>
            </a:r>
            <a:r>
              <a:rPr lang="zh-CN" altLang="en-US" dirty="0"/>
              <a:t>参数还有比较大的优化空间，实验的实现更容易一些，所以可能先会尝试这种方法。</a:t>
            </a:r>
            <a:endParaRPr lang="en-US" altLang="zh-CN" dirty="0"/>
          </a:p>
          <a:p>
            <a:r>
              <a:rPr lang="zh-CN" altLang="en-US" dirty="0"/>
              <a:t>正电子需要通过和</a:t>
            </a:r>
            <a:r>
              <a:rPr lang="en-US" altLang="zh-CN" dirty="0"/>
              <a:t>plasma</a:t>
            </a:r>
            <a:r>
              <a:rPr lang="zh-CN" altLang="en-US" dirty="0"/>
              <a:t>相互作用来得到聚焦力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6697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上海的实验的目的：是产生能够电离</a:t>
            </a:r>
            <a:r>
              <a:rPr lang="en-US" altLang="zh-CN" dirty="0"/>
              <a:t>plasma</a:t>
            </a:r>
            <a:r>
              <a:rPr lang="zh-CN" altLang="en-US" dirty="0"/>
              <a:t>形成</a:t>
            </a:r>
            <a:r>
              <a:rPr lang="en-US" altLang="zh-CN" dirty="0"/>
              <a:t>plasma channel</a:t>
            </a:r>
            <a:r>
              <a:rPr lang="zh-CN" altLang="en-US" dirty="0"/>
              <a:t>的强激光</a:t>
            </a:r>
            <a:endParaRPr lang="en-US" altLang="zh-CN" dirty="0"/>
          </a:p>
          <a:p>
            <a:r>
              <a:rPr lang="zh-CN" altLang="en-US" dirty="0"/>
              <a:t>准备阶段，放大器搭好了，后面进激光压缩池，能把脉宽压缩到</a:t>
            </a:r>
            <a:r>
              <a:rPr lang="en-US" altLang="zh-CN" dirty="0"/>
              <a:t>30fs.</a:t>
            </a:r>
          </a:p>
          <a:p>
            <a:r>
              <a:rPr lang="zh-CN" altLang="en-US" dirty="0"/>
              <a:t>上海的</a:t>
            </a:r>
            <a:endParaRPr lang="en-US" altLang="zh-CN" dirty="0"/>
          </a:p>
          <a:p>
            <a:r>
              <a:rPr lang="zh-CN" altLang="en-US" dirty="0"/>
              <a:t>将来的目的：用</a:t>
            </a:r>
            <a:r>
              <a:rPr lang="en-US" altLang="zh-CN" dirty="0"/>
              <a:t>LWFA</a:t>
            </a:r>
            <a:r>
              <a:rPr lang="zh-CN" altLang="en-US" dirty="0"/>
              <a:t>产生</a:t>
            </a:r>
            <a:r>
              <a:rPr lang="en-US" altLang="zh-CN" dirty="0"/>
              <a:t>fs</a:t>
            </a:r>
            <a:r>
              <a:rPr lang="zh-CN" altLang="en-US" dirty="0"/>
              <a:t>超短电子束，作为探针</a:t>
            </a:r>
            <a:r>
              <a:rPr lang="en-US" altLang="zh-CN" dirty="0"/>
              <a:t>,</a:t>
            </a:r>
            <a:r>
              <a:rPr lang="zh-CN" altLang="en-US" dirty="0"/>
              <a:t>扫描</a:t>
            </a:r>
            <a:r>
              <a:rPr lang="en-US" altLang="zh-CN" dirty="0"/>
              <a:t>plasma channel</a:t>
            </a:r>
          </a:p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宋体" pitchFamily="2" charset="-122"/>
                <a:cs typeface="+mn-cs"/>
              </a:rPr>
              <a:t>seed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宋体" pitchFamily="2" charset="-122"/>
                <a:cs typeface="+mn-cs"/>
              </a:rPr>
              <a:t>和放大的光谱晶体放大波段不同， 光谱越宽可以压缩到的脉宽越短，</a:t>
            </a:r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宋体" pitchFamily="2" charset="-122"/>
                <a:cs typeface="+mn-cs"/>
              </a:rPr>
              <a:t>seed</a:t>
            </a:r>
            <a:r>
              <a:rPr lang="zh-CN" altLang="zh-CN" sz="1200" kern="1200" dirty="0">
                <a:solidFill>
                  <a:schemeClr val="tx1"/>
                </a:solidFill>
                <a:effectLst/>
                <a:latin typeface="+mn-lt"/>
                <a:ea typeface="宋体" pitchFamily="2" charset="-122"/>
                <a:cs typeface="+mn-cs"/>
              </a:rPr>
              <a:t>有一个展宽，经过放大之后，光谱会有一点变窄，有可能会影响到压缩的脉宽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9669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为了解决</a:t>
            </a:r>
            <a:r>
              <a:rPr lang="en-US" altLang="zh-CN" dirty="0"/>
              <a:t>……</a:t>
            </a:r>
            <a:r>
              <a:rPr lang="zh-CN" altLang="en-US" dirty="0"/>
              <a:t>引入</a:t>
            </a:r>
            <a:r>
              <a:rPr lang="en-US" altLang="zh-CN" dirty="0"/>
              <a:t>PWFA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934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Plasma</a:t>
            </a:r>
            <a:r>
              <a:rPr lang="zh-CN" altLang="en-US" dirty="0"/>
              <a:t>气体密度的测量</a:t>
            </a:r>
            <a:endParaRPr lang="en-US" altLang="zh-CN" dirty="0"/>
          </a:p>
          <a:p>
            <a:r>
              <a:rPr lang="zh-CN" altLang="en-US" dirty="0"/>
              <a:t>在清华产生了均匀等离子体并用喷嘴测得了其密度，用</a:t>
            </a:r>
            <a:r>
              <a:rPr lang="en-US" altLang="zh-CN" dirty="0"/>
              <a:t>gas cell</a:t>
            </a:r>
            <a:r>
              <a:rPr lang="zh-CN" altLang="en-US" dirty="0"/>
              <a:t>产生了</a:t>
            </a:r>
            <a:r>
              <a:rPr lang="en-US" altLang="zh-CN" dirty="0"/>
              <a:t>10cm</a:t>
            </a:r>
            <a:r>
              <a:rPr lang="zh-CN" altLang="en-US" dirty="0"/>
              <a:t>的等离子体并测得其电离线，用贝塞尔光束聚焦产生并观察到了</a:t>
            </a:r>
            <a:r>
              <a:rPr lang="en-US" altLang="zh-CN" dirty="0"/>
              <a:t>hollow channel</a:t>
            </a:r>
          </a:p>
          <a:p>
            <a:endParaRPr lang="en-US" altLang="zh-CN" dirty="0"/>
          </a:p>
          <a:p>
            <a:endParaRPr lang="en-US" altLang="zh-CN" dirty="0"/>
          </a:p>
          <a:p>
            <a:r>
              <a:rPr lang="zh-CN" altLang="en-US" dirty="0"/>
              <a:t>高密度的喷嘴可测，低密度的无法测得，我们电子加速用的密度比较低，但是</a:t>
            </a:r>
            <a:r>
              <a:rPr lang="en-US" altLang="zh-CN" dirty="0"/>
              <a:t>gas cell</a:t>
            </a:r>
            <a:r>
              <a:rPr lang="zh-CN" altLang="en-US" dirty="0"/>
              <a:t> 电离线的产生可以判断</a:t>
            </a:r>
            <a:r>
              <a:rPr lang="en-US" altLang="zh-CN" dirty="0"/>
              <a:t>plasma</a:t>
            </a:r>
            <a:r>
              <a:rPr lang="zh-CN" altLang="en-US" dirty="0"/>
              <a:t>是否电离</a:t>
            </a:r>
            <a:endParaRPr lang="en-US" altLang="zh-CN" dirty="0"/>
          </a:p>
          <a:p>
            <a:r>
              <a:rPr lang="zh-CN" altLang="en-US" dirty="0"/>
              <a:t>用的是氮气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8035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能谱的测量精度，测试成功后后面会移植到上海进行</a:t>
            </a:r>
            <a:r>
              <a:rPr lang="en-US" altLang="zh-CN" dirty="0"/>
              <a:t>dechiper</a:t>
            </a:r>
            <a:r>
              <a:rPr lang="zh-CN" altLang="en-US" dirty="0"/>
              <a:t>实验</a:t>
            </a:r>
            <a:endParaRPr lang="en-US" altLang="zh-CN" dirty="0"/>
          </a:p>
          <a:p>
            <a:r>
              <a:rPr lang="zh-CN" altLang="en-US" dirty="0"/>
              <a:t>能谱测量的优化：</a:t>
            </a:r>
            <a:endParaRPr lang="en-US" altLang="zh-CN" dirty="0"/>
          </a:p>
          <a:p>
            <a:r>
              <a:rPr lang="zh-CN" altLang="en-US" dirty="0"/>
              <a:t>新加了四块四级铁</a:t>
            </a:r>
            <a:endParaRPr lang="en-US" altLang="zh-CN" dirty="0"/>
          </a:p>
          <a:p>
            <a:r>
              <a:rPr lang="zh-CN" altLang="en-US" dirty="0"/>
              <a:t>过了磁铁之后有能量分布的电子束，纵向被拉伸，测能散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02512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kern="1200" dirty="0">
                <a:solidFill>
                  <a:schemeClr val="tx1"/>
                </a:solidFill>
                <a:effectLst/>
                <a:latin typeface="+mn-lt"/>
                <a:ea typeface="宋体" pitchFamily="2" charset="-122"/>
                <a:cs typeface="+mn-cs"/>
              </a:rPr>
              <a:t>That’s all. Thank you for your listening.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49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因为它的加速梯度</a:t>
            </a:r>
            <a:r>
              <a:rPr lang="en-US" altLang="zh-CN" dirty="0"/>
              <a:t>……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9701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黑色：有了初步的结果</a:t>
            </a:r>
            <a:endParaRPr lang="en-US" altLang="zh-CN" dirty="0"/>
          </a:p>
          <a:p>
            <a:r>
              <a:rPr lang="zh-CN" altLang="en-US" dirty="0"/>
              <a:t>蓝色：正在做的</a:t>
            </a:r>
            <a:endParaRPr lang="en-US" altLang="zh-CN" dirty="0"/>
          </a:p>
          <a:p>
            <a:r>
              <a:rPr lang="zh-CN" altLang="en-US" dirty="0"/>
              <a:t>红色的：接下来要做的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660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6429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依据于</a:t>
            </a:r>
            <a:r>
              <a:rPr lang="en-US" altLang="zh-CN" dirty="0"/>
              <a:t>18</a:t>
            </a:r>
            <a:r>
              <a:rPr lang="zh-CN" altLang="en-US" dirty="0"/>
              <a:t>年</a:t>
            </a:r>
            <a:r>
              <a:rPr lang="en-US" altLang="zh-CN" dirty="0"/>
              <a:t>CDR booster</a:t>
            </a:r>
            <a:r>
              <a:rPr lang="zh-CN" altLang="en-US" dirty="0"/>
              <a:t>参数提出的</a:t>
            </a:r>
            <a:endParaRPr lang="en-US" altLang="zh-CN" dirty="0"/>
          </a:p>
          <a:p>
            <a:r>
              <a:rPr lang="zh-CN" altLang="en-US" dirty="0"/>
              <a:t>其中</a:t>
            </a:r>
            <a:r>
              <a:rPr lang="en-US" altLang="zh-CN" dirty="0"/>
              <a:t>energy</a:t>
            </a:r>
            <a:r>
              <a:rPr lang="zh-CN" altLang="en-US" dirty="0"/>
              <a:t>及其</a:t>
            </a:r>
            <a:r>
              <a:rPr lang="en-US" altLang="zh-CN" dirty="0"/>
              <a:t> </a:t>
            </a:r>
            <a:r>
              <a:rPr lang="zh-CN" altLang="en-US" dirty="0"/>
              <a:t>稳定度、</a:t>
            </a:r>
            <a:r>
              <a:rPr lang="en-US" altLang="zh-CN" dirty="0"/>
              <a:t>charge</a:t>
            </a:r>
            <a:r>
              <a:rPr lang="zh-CN" altLang="en-US" dirty="0"/>
              <a:t>、能散对是我们</a:t>
            </a:r>
            <a:r>
              <a:rPr lang="en-US" altLang="zh-CN" dirty="0"/>
              <a:t>plasma injector</a:t>
            </a:r>
            <a:r>
              <a:rPr lang="zh-CN" altLang="en-US" dirty="0"/>
              <a:t>有挑战性的几个参数要求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9090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52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Plasma </a:t>
            </a:r>
            <a:r>
              <a:rPr lang="zh-CN" altLang="en-US" dirty="0"/>
              <a:t>电子加速最重要的就是高变压比的实现，从而实现由低能量的</a:t>
            </a:r>
            <a:r>
              <a:rPr lang="en-US" altLang="zh-CN" dirty="0"/>
              <a:t>driver</a:t>
            </a:r>
            <a:r>
              <a:rPr lang="zh-CN" altLang="en-US" dirty="0"/>
              <a:t>获得高能量的</a:t>
            </a:r>
            <a:r>
              <a:rPr lang="en-US" altLang="zh-CN" dirty="0"/>
              <a:t>trailer</a:t>
            </a:r>
          </a:p>
          <a:p>
            <a:r>
              <a:rPr lang="zh-CN" altLang="en-US" dirty="0"/>
              <a:t>高变压比的实现主要基于由清华大学鲁巍老师提出的</a:t>
            </a:r>
            <a:r>
              <a:rPr lang="en-US" altLang="zh-CN" dirty="0"/>
              <a:t>bubble regime, </a:t>
            </a:r>
            <a:r>
              <a:rPr lang="zh-CN" altLang="en-US" dirty="0"/>
              <a:t>这个机制也被业内广泛认可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7594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18</a:t>
            </a:r>
            <a:r>
              <a:rPr lang="zh-CN" altLang="en-US" dirty="0"/>
              <a:t>年提出的电子加速</a:t>
            </a:r>
            <a:r>
              <a:rPr lang="en-US" altLang="zh-CN" dirty="0"/>
              <a:t>baseline</a:t>
            </a:r>
            <a:r>
              <a:rPr lang="zh-CN" altLang="en-US" dirty="0"/>
              <a:t>的方案，我们对该方案进行了</a:t>
            </a:r>
            <a:r>
              <a:rPr lang="en-US" altLang="zh-CN" dirty="0"/>
              <a:t>conformation</a:t>
            </a:r>
            <a:r>
              <a:rPr lang="zh-CN" altLang="en-US" dirty="0"/>
              <a:t>并进一步对参数进行了优化，从而提高</a:t>
            </a:r>
            <a:r>
              <a:rPr lang="en-US" altLang="zh-CN" dirty="0"/>
              <a:t>trailer</a:t>
            </a:r>
            <a:r>
              <a:rPr lang="zh-CN" altLang="en-US" dirty="0"/>
              <a:t>的品质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615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56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6000" b="1">
                <a:solidFill>
                  <a:srgbClr val="FF0000"/>
                </a:solidFill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70B353-362E-4E93-B956-EFDEB827B240}" type="datetime1">
              <a:rPr lang="zh-CN" altLang="en-US" smtClean="0"/>
              <a:t>2020/9/24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9" name="文本占位符 18"/>
          <p:cNvSpPr>
            <a:spLocks noGrp="1"/>
          </p:cNvSpPr>
          <p:nvPr>
            <p:ph type="body" sz="quarter" idx="12"/>
          </p:nvPr>
        </p:nvSpPr>
        <p:spPr>
          <a:xfrm>
            <a:off x="1979712" y="4581525"/>
            <a:ext cx="4968552" cy="792163"/>
          </a:xfrm>
        </p:spPr>
        <p:txBody>
          <a:bodyPr/>
          <a:lstStyle>
            <a:lvl1pPr algn="ctr">
              <a:buNone/>
              <a:defRPr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489E5-9508-4C56-ACF2-E6EA6C543AE2}" type="datetime1">
              <a:rPr lang="zh-CN" altLang="en-US" smtClean="0"/>
              <a:t>2020/9/24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A08A4-3B88-4189-945C-C6184E7E8552}" type="datetime1">
              <a:rPr lang="zh-CN" altLang="en-US" smtClean="0"/>
              <a:t>2020/9/24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  <a:endParaRPr lang="zh-CN" alt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127B6-2A40-47EC-8521-98824A12D161}" type="datetime1">
              <a:rPr lang="zh-CN" altLang="en-US" smtClean="0"/>
              <a:t>2020/9/24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21670C-5B8E-46F7-B0C5-E31FCD55351D}" type="datetime1">
              <a:rPr lang="zh-CN" altLang="en-US" smtClean="0"/>
              <a:t>2020/9/24</a:t>
            </a:fld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F1D3D-E937-493A-B2E4-E690AFC9C705}" type="datetime1">
              <a:rPr lang="zh-CN" altLang="en-US" smtClean="0"/>
              <a:t>2020/9/24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609A62-A997-48A0-B6A0-68B16196BB44}" type="datetime1">
              <a:rPr lang="zh-CN" altLang="en-US" smtClean="0"/>
              <a:t>2020/9/24</a:t>
            </a:fld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6EB26E-0A35-46C8-ABC8-C872DE2BD171}" type="datetime1">
              <a:rPr lang="zh-CN" altLang="en-US" smtClean="0"/>
              <a:t>2020/9/24</a:t>
            </a:fld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17269-8935-4249-9304-28AFCD6A0C10}" type="datetime1">
              <a:rPr lang="zh-CN" altLang="en-US" smtClean="0"/>
              <a:t>2020/9/24</a:t>
            </a:fld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5A14F-848D-46BE-AB0E-4D486E8BDA43}" type="datetime1">
              <a:rPr lang="zh-CN" altLang="en-US" smtClean="0"/>
              <a:t>2020/9/24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2D2EA-4271-40AF-984A-6BCE872CC0AD}" type="datetime1">
              <a:rPr lang="zh-CN" altLang="en-US" smtClean="0"/>
              <a:t>2020/9/24</a:t>
            </a:fld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03648" y="53752"/>
            <a:ext cx="71391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单击此处编辑母版标题样式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endParaRPr lang="zh-CN" altLang="en-US" dirty="0"/>
          </a:p>
        </p:txBody>
      </p:sp>
      <p:sp>
        <p:nvSpPr>
          <p:cNvPr id="15360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/>
            </a:lvl1pPr>
          </a:lstStyle>
          <a:p>
            <a:pPr>
              <a:defRPr/>
            </a:pPr>
            <a:fld id="{092723D2-C565-45F7-8A18-697D9C342377}" type="datetime1">
              <a:rPr lang="zh-CN" altLang="en-US" smtClean="0"/>
              <a:t>2020/9/24</a:t>
            </a:fld>
            <a:endParaRPr lang="en-US" altLang="zh-CN"/>
          </a:p>
        </p:txBody>
      </p:sp>
      <p:sp>
        <p:nvSpPr>
          <p:cNvPr id="15360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" name="矩形 9"/>
          <p:cNvSpPr/>
          <p:nvPr userDrawn="1"/>
        </p:nvSpPr>
        <p:spPr bwMode="auto">
          <a:xfrm>
            <a:off x="0" y="6669360"/>
            <a:ext cx="9144000" cy="188640"/>
          </a:xfrm>
          <a:prstGeom prst="rect">
            <a:avLst/>
          </a:prstGeom>
          <a:solidFill>
            <a:srgbClr val="C3C3EB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64"/>
            <a:ext cx="1403302" cy="102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>
    <p:split orient="vert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 cap="none" spc="0">
          <a:ln w="19050">
            <a:solidFill>
              <a:schemeClr val="tx2">
                <a:tint val="1000"/>
              </a:schemeClr>
            </a:solidFill>
            <a:prstDash val="solid"/>
          </a:ln>
          <a:solidFill>
            <a:srgbClr val="FF0000"/>
          </a:solidFill>
          <a:effectLst>
            <a:outerShdw blurRad="50000" dist="50800" dir="7500000" algn="tl">
              <a:srgbClr val="000000">
                <a:shade val="5000"/>
                <a:alpha val="35000"/>
              </a:srgbClr>
            </a:outerShdw>
          </a:effectLst>
          <a:latin typeface="微软雅黑" pitchFamily="34" charset="-122"/>
          <a:ea typeface="微软雅黑" pitchFamily="34" charset="-122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bg1"/>
          </a:solidFill>
          <a:latin typeface="Arial" charset="0"/>
          <a:ea typeface="黑体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0090F2"/>
          </a:solidFill>
          <a:latin typeface="Arial" charset="0"/>
          <a:ea typeface="黑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B0F0"/>
        </a:buClr>
        <a:buSzPct val="90000"/>
        <a:buFont typeface="Wingdings" pitchFamily="2" charset="2"/>
        <a:buChar char="n"/>
        <a:defRPr sz="2800">
          <a:solidFill>
            <a:srgbClr val="003399"/>
          </a:solidFill>
          <a:latin typeface="微软雅黑" pitchFamily="34" charset="-122"/>
          <a:ea typeface="微软雅黑" pitchFamily="34" charset="-122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00B050"/>
        </a:buClr>
        <a:buSzPct val="75000"/>
        <a:buFont typeface="Wingdings" pitchFamily="2" charset="2"/>
        <a:buChar char="l"/>
        <a:defRPr sz="2400">
          <a:solidFill>
            <a:schemeClr val="tx1"/>
          </a:solidFill>
          <a:latin typeface="微软雅黑" pitchFamily="34" charset="-122"/>
          <a:ea typeface="微软雅黑" pitchFamily="34" charset="-122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003399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003399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>
          <a:solidFill>
            <a:srgbClr val="003399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18" Type="http://schemas.openxmlformats.org/officeDocument/2006/relationships/image" Target="../media/image23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36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5" Type="http://schemas.openxmlformats.org/officeDocument/2006/relationships/image" Target="../media/image45.png"/><Relationship Id="rId10" Type="http://schemas.openxmlformats.org/officeDocument/2006/relationships/image" Target="../media/image33.png"/><Relationship Id="rId4" Type="http://schemas.openxmlformats.org/officeDocument/2006/relationships/image" Target="../media/image28.png"/><Relationship Id="rId9" Type="http://schemas.openxmlformats.org/officeDocument/2006/relationships/image" Target="../media/image32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png"/><Relationship Id="rId11" Type="http://schemas.openxmlformats.org/officeDocument/2006/relationships/image" Target="../media/image220.png"/><Relationship Id="rId5" Type="http://schemas.openxmlformats.org/officeDocument/2006/relationships/image" Target="../media/image370.png"/><Relationship Id="rId10" Type="http://schemas.microsoft.com/office/2007/relationships/hdphoto" Target="../media/hdphoto2.wdp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2.gif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0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gif"/><Relationship Id="rId10" Type="http://schemas.openxmlformats.org/officeDocument/2006/relationships/image" Target="../media/image54.gif"/><Relationship Id="rId4" Type="http://schemas.openxmlformats.org/officeDocument/2006/relationships/image" Target="../media/image48.gif"/><Relationship Id="rId9" Type="http://schemas.openxmlformats.org/officeDocument/2006/relationships/image" Target="../media/image53.png"/><Relationship Id="rId14" Type="http://schemas.openxmlformats.org/officeDocument/2006/relationships/image" Target="../media/image58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0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video" Target="../media/media1.mp4"/><Relationship Id="rId16" Type="http://schemas.openxmlformats.org/officeDocument/2006/relationships/image" Target="../media/image89.png"/><Relationship Id="rId1" Type="http://schemas.microsoft.com/office/2007/relationships/media" Target="../media/media1.mp4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openxmlformats.org/officeDocument/2006/relationships/image" Target="../media/image91.wmf"/><Relationship Id="rId18" Type="http://schemas.openxmlformats.org/officeDocument/2006/relationships/oleObject" Target="../embeddings/oleObject5.bin"/><Relationship Id="rId3" Type="http://schemas.openxmlformats.org/officeDocument/2006/relationships/video" Target="../media/media2.mp4"/><Relationship Id="rId21" Type="http://schemas.openxmlformats.org/officeDocument/2006/relationships/image" Target="../media/image95.wmf"/><Relationship Id="rId7" Type="http://schemas.openxmlformats.org/officeDocument/2006/relationships/image" Target="../media/image97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93.wmf"/><Relationship Id="rId2" Type="http://schemas.microsoft.com/office/2007/relationships/media" Target="../media/media2.mp4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96.png"/><Relationship Id="rId11" Type="http://schemas.openxmlformats.org/officeDocument/2006/relationships/image" Target="../media/image90.wmf"/><Relationship Id="rId5" Type="http://schemas.openxmlformats.org/officeDocument/2006/relationships/notesSlide" Target="../notesSlides/notesSlide18.xml"/><Relationship Id="rId15" Type="http://schemas.openxmlformats.org/officeDocument/2006/relationships/image" Target="../media/image92.w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94.wmf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9.png"/><Relationship Id="rId14" Type="http://schemas.openxmlformats.org/officeDocument/2006/relationships/oleObject" Target="../embeddings/oleObject3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2.jpeg"/><Relationship Id="rId7" Type="http://schemas.openxmlformats.org/officeDocument/2006/relationships/image" Target="../media/image104.png"/><Relationship Id="rId12" Type="http://schemas.openxmlformats.org/officeDocument/2006/relationships/image" Target="../media/image10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11" Type="http://schemas.openxmlformats.org/officeDocument/2006/relationships/image" Target="../media/image107.tif"/><Relationship Id="rId5" Type="http://schemas.openxmlformats.org/officeDocument/2006/relationships/image" Target="../media/image104.jpg"/><Relationship Id="rId10" Type="http://schemas.openxmlformats.org/officeDocument/2006/relationships/image" Target="../media/image106.tif"/><Relationship Id="rId4" Type="http://schemas.openxmlformats.org/officeDocument/2006/relationships/image" Target="../media/image103.png"/><Relationship Id="rId9" Type="http://schemas.openxmlformats.org/officeDocument/2006/relationships/image" Target="../media/image10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ctrTitle"/>
          </p:nvPr>
        </p:nvSpPr>
        <p:spPr>
          <a:xfrm>
            <a:off x="1115616" y="1844824"/>
            <a:ext cx="6840760" cy="1943819"/>
          </a:xfrm>
        </p:spPr>
        <p:txBody>
          <a:bodyPr/>
          <a:lstStyle/>
          <a:p>
            <a:r>
              <a:rPr lang="en-US" altLang="zh-CN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CEPC plasma accelerator R&amp;D progress status</a:t>
            </a:r>
            <a:endParaRPr lang="zh-CN" alt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6557"/>
            <a:ext cx="852060" cy="5737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852061" y="27032"/>
            <a:ext cx="48974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Calibri" panose="020F0502020204030204" charset="0"/>
                <a:ea typeface="宋体" panose="02010600030101010101" pitchFamily="2" charset="-122"/>
                <a:cs typeface="+mn-cs"/>
              </a:rPr>
              <a:t>Institute of High Energy Physics</a:t>
            </a:r>
          </a:p>
          <a:p>
            <a:pPr algn="l"/>
            <a:r>
              <a:rPr lang="en-US" altLang="zh-CN" sz="1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Chinese Academy of Sciences</a:t>
            </a:r>
          </a:p>
        </p:txBody>
      </p:sp>
      <p:sp>
        <p:nvSpPr>
          <p:cNvPr id="9" name="文本占位符 4">
            <a:extLst>
              <a:ext uri="{FF2B5EF4-FFF2-40B4-BE49-F238E27FC236}">
                <a16:creationId xmlns:a16="http://schemas.microsoft.com/office/drawing/2014/main" id="{255ED7EF-87BB-458F-88C8-C2199F34D84E}"/>
              </a:ext>
            </a:extLst>
          </p:cNvPr>
          <p:cNvSpPr txBox="1">
            <a:spLocks/>
          </p:cNvSpPr>
          <p:nvPr/>
        </p:nvSpPr>
        <p:spPr bwMode="auto">
          <a:xfrm>
            <a:off x="1043608" y="4365104"/>
            <a:ext cx="6624736" cy="14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None/>
              <a:defRPr sz="2800">
                <a:solidFill>
                  <a:srgbClr val="003399"/>
                </a:solidFill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003399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003399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Xiaoning Wang</a:t>
            </a:r>
          </a:p>
          <a:p>
            <a:r>
              <a:rPr lang="en-US" altLang="zh-CN" sz="2400" b="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On Behalf of CEPC Plasma Injector Working Group CEPC Day, Sep.23, 2020</a:t>
            </a:r>
          </a:p>
          <a:p>
            <a:endParaRPr lang="zh-CN" altLang="en-US" sz="1600" b="0" kern="0" dirty="0"/>
          </a:p>
        </p:txBody>
      </p:sp>
    </p:spTree>
    <p:extLst>
      <p:ext uri="{BB962C8B-B14F-4D97-AF65-F5344CB8AC3E}">
        <p14:creationId xmlns:p14="http://schemas.microsoft.com/office/powerpoint/2010/main" val="1939229367"/>
      </p:ext>
    </p:extLst>
  </p:cSld>
  <p:clrMapOvr>
    <a:masterClrMapping/>
  </p:clrMapOvr>
  <p:transition advTm="15368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F8A3254-555F-4EAA-978C-69D999992DAB}"/>
              </a:ext>
            </a:extLst>
          </p:cNvPr>
          <p:cNvSpPr/>
          <p:nvPr/>
        </p:nvSpPr>
        <p:spPr>
          <a:xfrm>
            <a:off x="1891301" y="200684"/>
            <a:ext cx="579344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Electron Acceleration Status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5CA5470C-5BA7-4FB8-B09A-F64F39BED2D8}"/>
              </a:ext>
            </a:extLst>
          </p:cNvPr>
          <p:cNvSpPr txBox="1"/>
          <p:nvPr/>
        </p:nvSpPr>
        <p:spPr>
          <a:xfrm>
            <a:off x="539552" y="1114866"/>
            <a:ext cx="7992888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tx1"/>
                </a:solidFill>
              </a:rPr>
              <a:t>1. CEPC plasma injector electron acceleration design</a:t>
            </a:r>
          </a:p>
          <a:p>
            <a:pPr algn="l"/>
            <a:r>
              <a:rPr lang="zh-CN" altLang="en-US" sz="1600" b="0" dirty="0">
                <a:solidFill>
                  <a:schemeClr val="tx1"/>
                </a:solidFill>
              </a:rPr>
              <a:t>（</a:t>
            </a:r>
            <a:r>
              <a:rPr lang="en-US" altLang="zh-CN" sz="1600" b="0" dirty="0">
                <a:solidFill>
                  <a:schemeClr val="tx1"/>
                </a:solidFill>
              </a:rPr>
              <a:t>1</a:t>
            </a:r>
            <a:r>
              <a:rPr lang="zh-CN" altLang="en-US" sz="1600" b="0" dirty="0">
                <a:solidFill>
                  <a:schemeClr val="tx1"/>
                </a:solidFill>
              </a:rPr>
              <a:t>）</a:t>
            </a:r>
            <a:r>
              <a:rPr lang="en-US" altLang="zh-CN" sz="1600" b="0" dirty="0">
                <a:solidFill>
                  <a:schemeClr val="tx1"/>
                </a:solidFill>
              </a:rPr>
              <a:t>HTR design confirmation &amp; optimization </a:t>
            </a:r>
          </a:p>
          <a:p>
            <a:pPr algn="l"/>
            <a:r>
              <a:rPr lang="zh-CN" altLang="en-US" sz="1600" b="0" dirty="0">
                <a:solidFill>
                  <a:schemeClr val="tx1"/>
                </a:solidFill>
              </a:rPr>
              <a:t>（</a:t>
            </a:r>
            <a:r>
              <a:rPr lang="en-US" altLang="zh-CN" sz="1600" b="0" dirty="0">
                <a:solidFill>
                  <a:schemeClr val="tx1"/>
                </a:solidFill>
              </a:rPr>
              <a:t>2</a:t>
            </a:r>
            <a:r>
              <a:rPr lang="zh-CN" altLang="en-US" sz="1600" b="0" dirty="0">
                <a:solidFill>
                  <a:schemeClr val="tx1"/>
                </a:solidFill>
              </a:rPr>
              <a:t>）</a:t>
            </a:r>
            <a:r>
              <a:rPr lang="en-US" altLang="zh-CN" sz="1600" b="0" dirty="0">
                <a:solidFill>
                  <a:schemeClr val="tx1"/>
                </a:solidFill>
              </a:rPr>
              <a:t>Single factor tolerance analysis </a:t>
            </a:r>
          </a:p>
          <a:p>
            <a:pPr algn="l"/>
            <a:r>
              <a:rPr lang="zh-CN" altLang="en-US" sz="1600" b="0" dirty="0">
                <a:solidFill>
                  <a:srgbClr val="FF0000"/>
                </a:solidFill>
              </a:rPr>
              <a:t>（</a:t>
            </a:r>
            <a:r>
              <a:rPr lang="en-US" altLang="zh-CN" sz="1600" b="0" dirty="0">
                <a:solidFill>
                  <a:srgbClr val="FF0000"/>
                </a:solidFill>
              </a:rPr>
              <a:t>3</a:t>
            </a:r>
            <a:r>
              <a:rPr lang="zh-CN" altLang="en-US" sz="1600" b="0" dirty="0">
                <a:solidFill>
                  <a:srgbClr val="FF0000"/>
                </a:solidFill>
              </a:rPr>
              <a:t>）</a:t>
            </a:r>
            <a:r>
              <a:rPr lang="en-US" altLang="zh-CN" sz="1600" b="0" dirty="0">
                <a:solidFill>
                  <a:srgbClr val="FF0000"/>
                </a:solidFill>
              </a:rPr>
              <a:t>Multi-factor tolerance analysis</a:t>
            </a:r>
          </a:p>
          <a:p>
            <a:pPr algn="l"/>
            <a:endParaRPr lang="en-US" altLang="zh-CN" sz="1600" dirty="0">
              <a:solidFill>
                <a:schemeClr val="tx1"/>
              </a:solidFill>
            </a:endParaRPr>
          </a:p>
          <a:p>
            <a:pPr algn="l"/>
            <a:endParaRPr lang="en-US" altLang="zh-CN" sz="1600" dirty="0">
              <a:solidFill>
                <a:schemeClr val="tx1"/>
              </a:solidFill>
            </a:endParaRPr>
          </a:p>
          <a:p>
            <a:pPr algn="l"/>
            <a:r>
              <a:rPr lang="en-US" altLang="zh-CN" sz="1800" dirty="0">
                <a:solidFill>
                  <a:schemeClr val="tx1"/>
                </a:solidFill>
              </a:rPr>
              <a:t>2.Start to end simulation</a:t>
            </a:r>
          </a:p>
          <a:p>
            <a:pPr algn="l"/>
            <a:r>
              <a:rPr lang="zh-CN" altLang="en-US" sz="1600" b="0" dirty="0">
                <a:solidFill>
                  <a:schemeClr val="tx1"/>
                </a:solidFill>
              </a:rPr>
              <a:t>（</a:t>
            </a:r>
            <a:r>
              <a:rPr lang="en-US" altLang="zh-CN" sz="1600" b="0" dirty="0">
                <a:solidFill>
                  <a:schemeClr val="tx1"/>
                </a:solidFill>
              </a:rPr>
              <a:t>1</a:t>
            </a:r>
            <a:r>
              <a:rPr lang="zh-CN" altLang="en-US" sz="1600" b="0" dirty="0">
                <a:solidFill>
                  <a:schemeClr val="tx1"/>
                </a:solidFill>
              </a:rPr>
              <a:t>）</a:t>
            </a:r>
            <a:r>
              <a:rPr lang="en-US" altLang="zh-CN" sz="1600" b="0" dirty="0">
                <a:solidFill>
                  <a:schemeClr val="tx1"/>
                </a:solidFill>
              </a:rPr>
              <a:t>Loading linac output data through Quickpic</a:t>
            </a:r>
          </a:p>
          <a:p>
            <a:pPr algn="l"/>
            <a:r>
              <a:rPr lang="zh-CN" altLang="en-US" sz="1600" b="0" dirty="0">
                <a:solidFill>
                  <a:srgbClr val="FF0000"/>
                </a:solidFill>
              </a:rPr>
              <a:t>（</a:t>
            </a:r>
            <a:r>
              <a:rPr lang="en-US" altLang="zh-CN" sz="1600" b="0" dirty="0">
                <a:solidFill>
                  <a:srgbClr val="FF0000"/>
                </a:solidFill>
              </a:rPr>
              <a:t>2</a:t>
            </a:r>
            <a:r>
              <a:rPr lang="zh-CN" altLang="en-US" sz="1600" b="0" dirty="0">
                <a:solidFill>
                  <a:srgbClr val="FF0000"/>
                </a:solidFill>
              </a:rPr>
              <a:t>）</a:t>
            </a:r>
            <a:r>
              <a:rPr lang="en-US" altLang="zh-CN" sz="1600" b="0" dirty="0">
                <a:solidFill>
                  <a:srgbClr val="FF0000"/>
                </a:solidFill>
              </a:rPr>
              <a:t>Iteration </a:t>
            </a:r>
            <a:r>
              <a:rPr lang="en-US" altLang="zh-CN" sz="1600" b="0" dirty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endParaRPr lang="en-US" altLang="zh-CN" sz="16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8593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DF7A3F8D-0530-486E-989A-D59B92321003}"/>
              </a:ext>
            </a:extLst>
          </p:cNvPr>
          <p:cNvSpPr txBox="1">
            <a:spLocks/>
          </p:cNvSpPr>
          <p:nvPr/>
        </p:nvSpPr>
        <p:spPr>
          <a:xfrm>
            <a:off x="1297378" y="1833181"/>
            <a:ext cx="6480720" cy="5669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endParaRPr lang="zh-CN" altLang="en-US" sz="36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华文中宋" pitchFamily="2" charset="-122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0E2443E2-7D59-4025-B2D9-F6B0951101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352" y="5478834"/>
            <a:ext cx="3240360" cy="7584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58A5DF-9077-4B97-8B7D-8A28C4A3C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576" y="4212590"/>
            <a:ext cx="3528392" cy="10415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7E645C0-C96B-49E9-AD69-A1D0C37688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5257" y="1052736"/>
            <a:ext cx="2160240" cy="4653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300B5F7-E56D-4C1E-A1EB-4185459676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26924" y="2824012"/>
            <a:ext cx="1502808" cy="56723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6174B3-2C2D-4D29-87BF-BD3DD51548B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04148" y="2347249"/>
            <a:ext cx="1948360" cy="48492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3080286-DA24-4B3E-B186-BCA2A47AB6B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67375" y="1949631"/>
            <a:ext cx="868921" cy="36458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95E20DA-6C14-42C6-A5D5-F229D48312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2050" y="3586883"/>
            <a:ext cx="2192556" cy="36458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835C505-8251-463A-8567-63DED5AFC65B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32877" y="1558985"/>
            <a:ext cx="907713" cy="43586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CE99676-D5E1-4918-8517-3C3A8FD804E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6924" y="4173597"/>
            <a:ext cx="1584176" cy="33552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C4A27A43-BFCD-4291-BF62-FBA9E4205A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76793" y="2296011"/>
            <a:ext cx="1746162" cy="56693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0095E4D-B14A-4A89-A20C-3E9EE16744A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0263" y="3016336"/>
            <a:ext cx="1948360" cy="93587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C0D9239-8ED7-45BE-B7CE-DF048DE177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4023" y="1946615"/>
            <a:ext cx="1670497" cy="2976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2E6E34-F010-4AEB-8988-55206E1805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318503" y="1120478"/>
            <a:ext cx="1484403" cy="39897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0B1A2CB-42E8-4436-84A7-F15B97468F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82337" y="1583215"/>
            <a:ext cx="2723951" cy="344269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26E5680A-ECF6-40E0-B3E2-57C8EDE87882}"/>
              </a:ext>
            </a:extLst>
          </p:cNvPr>
          <p:cNvSpPr txBox="1"/>
          <p:nvPr/>
        </p:nvSpPr>
        <p:spPr>
          <a:xfrm>
            <a:off x="6801835" y="4544829"/>
            <a:ext cx="353943" cy="59262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en-US" altLang="zh-CN" sz="1100" dirty="0">
                <a:solidFill>
                  <a:schemeClr val="tx1"/>
                </a:solidFill>
              </a:rPr>
              <a:t> ……</a:t>
            </a:r>
            <a:endParaRPr lang="zh-CN" altLang="en-US" sz="1100" dirty="0">
              <a:solidFill>
                <a:schemeClr val="tx1"/>
              </a:solidFill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0E0686E-3DFD-44AE-9DE5-7352DA59A67B}"/>
              </a:ext>
            </a:extLst>
          </p:cNvPr>
          <p:cNvSpPr/>
          <p:nvPr/>
        </p:nvSpPr>
        <p:spPr>
          <a:xfrm>
            <a:off x="395536" y="811146"/>
            <a:ext cx="2512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/>
                </a:solidFill>
              </a:rPr>
              <a:t>Beam parameters calculation:</a:t>
            </a:r>
            <a:r>
              <a:rPr lang="zh-CN" altLang="en-US" sz="1400" dirty="0">
                <a:solidFill>
                  <a:schemeClr val="tx1"/>
                </a:solidFill>
              </a:rPr>
              <a:t> 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069A7628-4488-43AA-9B52-0C96BDD6EEDA}"/>
              </a:ext>
            </a:extLst>
          </p:cNvPr>
          <p:cNvSpPr/>
          <p:nvPr/>
        </p:nvSpPr>
        <p:spPr>
          <a:xfrm>
            <a:off x="504851" y="3875029"/>
            <a:ext cx="13755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/>
                </a:solidFill>
              </a:rPr>
              <a:t>Linear regime:</a:t>
            </a:r>
            <a:r>
              <a:rPr lang="zh-CN" altLang="en-US" sz="1400" dirty="0">
                <a:solidFill>
                  <a:schemeClr val="tx1"/>
                </a:solidFill>
              </a:rPr>
              <a:t> 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98FC005-A2FA-4194-84D6-DC4FA3B7BE6D}"/>
              </a:ext>
            </a:extLst>
          </p:cNvPr>
          <p:cNvSpPr/>
          <p:nvPr/>
        </p:nvSpPr>
        <p:spPr>
          <a:xfrm>
            <a:off x="5259490" y="805195"/>
            <a:ext cx="15423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/>
                </a:solidFill>
              </a:rPr>
              <a:t>Blow-out regime:</a:t>
            </a:r>
            <a:r>
              <a:rPr lang="zh-CN" altLang="en-US" sz="1400" dirty="0">
                <a:solidFill>
                  <a:schemeClr val="tx1"/>
                </a:solidFill>
              </a:rPr>
              <a:t> 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B837113-44AE-4A41-9861-ABC03784FEA2}"/>
              </a:ext>
            </a:extLst>
          </p:cNvPr>
          <p:cNvSpPr/>
          <p:nvPr/>
        </p:nvSpPr>
        <p:spPr>
          <a:xfrm>
            <a:off x="5376667" y="3265239"/>
            <a:ext cx="8274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/>
                </a:solidFill>
              </a:rPr>
              <a:t>Hosing:</a:t>
            </a:r>
            <a:r>
              <a:rPr lang="zh-CN" altLang="en-US" sz="1400" dirty="0">
                <a:solidFill>
                  <a:schemeClr val="tx1"/>
                </a:solidFill>
              </a:rPr>
              <a:t> 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15558F8-9823-4EE5-8477-A81082125621}"/>
              </a:ext>
            </a:extLst>
          </p:cNvPr>
          <p:cNvSpPr/>
          <p:nvPr/>
        </p:nvSpPr>
        <p:spPr>
          <a:xfrm>
            <a:off x="5379709" y="3908643"/>
            <a:ext cx="10679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/>
                </a:solidFill>
              </a:rPr>
              <a:t>Dechirper:</a:t>
            </a:r>
            <a:r>
              <a:rPr lang="zh-CN" altLang="en-US" sz="1400" dirty="0">
                <a:solidFill>
                  <a:schemeClr val="tx1"/>
                </a:solidFill>
              </a:rPr>
              <a:t> </a:t>
            </a:r>
            <a:endParaRPr lang="en-US" altLang="zh-CN" sz="1400" dirty="0">
              <a:solidFill>
                <a:schemeClr val="tx1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C07DE04-77AD-408A-B37C-EC3360890B9F}"/>
              </a:ext>
            </a:extLst>
          </p:cNvPr>
          <p:cNvSpPr/>
          <p:nvPr/>
        </p:nvSpPr>
        <p:spPr>
          <a:xfrm>
            <a:off x="3214519" y="200684"/>
            <a:ext cx="3147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Basic formulae</a:t>
            </a:r>
            <a:endParaRPr lang="zh-CN" altLang="en-US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09500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图片 60">
            <a:extLst>
              <a:ext uri="{FF2B5EF4-FFF2-40B4-BE49-F238E27FC236}">
                <a16:creationId xmlns:a16="http://schemas.microsoft.com/office/drawing/2014/main" id="{AFE39790-9943-45D3-A032-BDE1F922E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2780928"/>
            <a:ext cx="3393092" cy="21063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6" name="表格 15">
                <a:extLst>
                  <a:ext uri="{FF2B5EF4-FFF2-40B4-BE49-F238E27FC236}">
                    <a16:creationId xmlns:a16="http://schemas.microsoft.com/office/drawing/2014/main" id="{42232FCE-C30C-4FC0-B417-586DFBAEC9A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2001753"/>
                  </p:ext>
                </p:extLst>
              </p:nvPr>
            </p:nvGraphicFramePr>
            <p:xfrm>
              <a:off x="5319577" y="843923"/>
              <a:ext cx="2952329" cy="15373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29726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922603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</a:tblGrid>
                  <a:tr h="25566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05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plasma</m:t>
                                    </m:r>
                                    <m: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density</m:t>
                                    </m:r>
                                    <m: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en-US" altLang="zh-CN" sz="1050" b="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CN" sz="1050" b="0" i="1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050" b="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  <m:sSup>
                                      <m:sSupPr>
                                        <m:ctrlPr>
                                          <a:rPr lang="en-US" altLang="zh-CN" sz="1050" b="0" i="1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050" b="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altLang="zh-CN" sz="1050" b="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−3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5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  <m:r>
                                  <a:rPr lang="en-US" altLang="zh-CN" sz="1050" b="0" i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.503</m:t>
                                </m:r>
                                <m:r>
                                  <a:rPr lang="en-US" altLang="zh-CN" sz="1050" b="0" kern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×1</m:t>
                                </m:r>
                                <m:r>
                                  <a:rPr lang="en-US" altLang="zh-CN" sz="105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  <m:r>
                                  <a:rPr lang="en-US" altLang="zh-CN" sz="1050" b="0" kern="1200" baseline="30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  <m:r>
                                  <a:rPr lang="en-US" altLang="zh-CN" sz="1050" b="0" i="0" kern="1200" baseline="30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Trailer energy</a:t>
                          </a: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100" smtClean="0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zh-CN" altLang="en-US" sz="11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45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99042718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3.5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1854106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Efficiency(%) (driver -&gt; trailer)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60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42999584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Acceleration gradient(GV/m)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2.9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23959485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Acceleration distance (m)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155352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6" name="表格 15">
                <a:extLst>
                  <a:ext uri="{FF2B5EF4-FFF2-40B4-BE49-F238E27FC236}">
                    <a16:creationId xmlns:a16="http://schemas.microsoft.com/office/drawing/2014/main" id="{42232FCE-C30C-4FC0-B417-586DFBAEC9A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422001753"/>
                  </p:ext>
                </p:extLst>
              </p:nvPr>
            </p:nvGraphicFramePr>
            <p:xfrm>
              <a:off x="5319577" y="843923"/>
              <a:ext cx="2952329" cy="15373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29726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922603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</a:tblGrid>
                  <a:tr h="25566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0" t="-2381" r="-47147" b="-5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19737" t="-2381" r="-3289" b="-5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300" t="-100000" r="-47147" b="-40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45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99042718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3.5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1854106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Efficiency(%) (driver -&gt; trailer)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60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42999584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Acceleration gradient(GV/m)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2.9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23959485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Acceleration distance (m)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15535286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id="{5F746D4B-FD48-4054-A40F-FF1D074246D2}"/>
              </a:ext>
            </a:extLst>
          </p:cNvPr>
          <p:cNvSpPr/>
          <p:nvPr/>
        </p:nvSpPr>
        <p:spPr>
          <a:xfrm>
            <a:off x="7164288" y="2382196"/>
            <a:ext cx="149759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800" b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By Zhou </a:t>
            </a:r>
            <a:r>
              <a:rPr lang="en-US" altLang="zh-CN" sz="800" b="0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Shiyu</a:t>
            </a:r>
            <a:r>
              <a:rPr lang="en-US" altLang="zh-CN" sz="800" b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(2018)</a:t>
            </a:r>
            <a:endParaRPr lang="zh-CN" altLang="en-US" sz="800" dirty="0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7409BC9C-2118-46E3-A0D2-3FCD119F6B12}"/>
              </a:ext>
            </a:extLst>
          </p:cNvPr>
          <p:cNvSpPr/>
          <p:nvPr/>
        </p:nvSpPr>
        <p:spPr bwMode="auto">
          <a:xfrm>
            <a:off x="5319576" y="1353418"/>
            <a:ext cx="2952329" cy="288032"/>
          </a:xfrm>
          <a:prstGeom prst="roundRect">
            <a:avLst/>
          </a:prstGeom>
          <a:noFill/>
          <a:ln w="9525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9F16932E-C1CB-4CF4-B083-2CCE8A42BA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534" y="5173420"/>
            <a:ext cx="1416409" cy="45987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077E886F-C4DC-49FE-BA9C-C93E419A690F}"/>
                  </a:ext>
                </a:extLst>
              </p:cNvPr>
              <p:cNvSpPr txBox="1"/>
              <p:nvPr/>
            </p:nvSpPr>
            <p:spPr>
              <a:xfrm>
                <a:off x="600568" y="4909990"/>
                <a:ext cx="1500698" cy="21050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𝑇𝑅</m:t>
                    </m:r>
                    <m:r>
                      <a:rPr lang="en-US" altLang="zh-CN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altLang="zh-CN" sz="1400" b="0" i="1" baseline="300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altLang="zh-CN" sz="1400" b="0" baseline="30000" dirty="0">
                    <a:solidFill>
                      <a:schemeClr val="tx1"/>
                    </a:solidFill>
                  </a:rPr>
                  <a:t>-</a:t>
                </a:r>
                <a:endParaRPr lang="zh-CN" altLang="en-US" sz="1400" b="0" baseline="30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077E886F-C4DC-49FE-BA9C-C93E419A6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68" y="4909990"/>
                <a:ext cx="1500698" cy="210507"/>
              </a:xfrm>
              <a:prstGeom prst="rect">
                <a:avLst/>
              </a:prstGeom>
              <a:blipFill>
                <a:blip r:embed="rId6"/>
                <a:stretch>
                  <a:fillRect t="-17143" b="-3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矩形 33">
            <a:extLst>
              <a:ext uri="{FF2B5EF4-FFF2-40B4-BE49-F238E27FC236}">
                <a16:creationId xmlns:a16="http://schemas.microsoft.com/office/drawing/2014/main" id="{F6413FA6-692C-4036-9756-6D78C4BB419C}"/>
              </a:ext>
            </a:extLst>
          </p:cNvPr>
          <p:cNvSpPr/>
          <p:nvPr/>
        </p:nvSpPr>
        <p:spPr>
          <a:xfrm>
            <a:off x="6647412" y="6641887"/>
            <a:ext cx="24482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900" b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Lu W , Huang C , Zhou M , et al, PRL(2006)</a:t>
            </a:r>
            <a:endParaRPr lang="zh-CN" altLang="en-US" sz="900" dirty="0"/>
          </a:p>
        </p:txBody>
      </p:sp>
      <p:grpSp>
        <p:nvGrpSpPr>
          <p:cNvPr id="51" name="组合 50">
            <a:extLst>
              <a:ext uri="{FF2B5EF4-FFF2-40B4-BE49-F238E27FC236}">
                <a16:creationId xmlns:a16="http://schemas.microsoft.com/office/drawing/2014/main" id="{26FDDE08-D0E3-45EE-98E0-555598729D87}"/>
              </a:ext>
            </a:extLst>
          </p:cNvPr>
          <p:cNvGrpSpPr/>
          <p:nvPr/>
        </p:nvGrpSpPr>
        <p:grpSpPr>
          <a:xfrm>
            <a:off x="5018618" y="2909861"/>
            <a:ext cx="3715275" cy="3631703"/>
            <a:chOff x="4817165" y="2893641"/>
            <a:chExt cx="3715275" cy="3631703"/>
          </a:xfrm>
        </p:grpSpPr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AD42E03D-4D17-4CE6-9B2C-D9731635D20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660232" y="5039108"/>
              <a:ext cx="1872208" cy="442335"/>
            </a:xfrm>
            <a:prstGeom prst="rect">
              <a:avLst/>
            </a:prstGeom>
          </p:spPr>
        </p:pic>
        <p:sp>
          <p:nvSpPr>
            <p:cNvPr id="35" name="矩形 34">
              <a:extLst>
                <a:ext uri="{FF2B5EF4-FFF2-40B4-BE49-F238E27FC236}">
                  <a16:creationId xmlns:a16="http://schemas.microsoft.com/office/drawing/2014/main" id="{0D1C78C2-4C92-426D-BC40-0ED9A754F047}"/>
                </a:ext>
              </a:extLst>
            </p:cNvPr>
            <p:cNvSpPr/>
            <p:nvPr/>
          </p:nvSpPr>
          <p:spPr>
            <a:xfrm>
              <a:off x="4890218" y="5101977"/>
              <a:ext cx="1872208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1200" b="0" dirty="0">
                  <a:solidFill>
                    <a:schemeClr val="tx1"/>
                  </a:solidFill>
                </a:rPr>
                <a:t>The equation of boundary:</a:t>
              </a:r>
              <a:endParaRPr lang="zh-CN" altLang="en-US" sz="1200" b="0" dirty="0">
                <a:solidFill>
                  <a:schemeClr val="tx1"/>
                </a:solidFill>
              </a:endParaRPr>
            </a:p>
          </p:txBody>
        </p:sp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37EA1281-1C65-4615-8C4B-DD8DD1FA477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41014" y="3161851"/>
              <a:ext cx="3403394" cy="1889450"/>
            </a:xfrm>
            <a:prstGeom prst="rect">
              <a:avLst/>
            </a:prstGeom>
          </p:spPr>
        </p:pic>
        <p:grpSp>
          <p:nvGrpSpPr>
            <p:cNvPr id="37" name="组合 36">
              <a:extLst>
                <a:ext uri="{FF2B5EF4-FFF2-40B4-BE49-F238E27FC236}">
                  <a16:creationId xmlns:a16="http://schemas.microsoft.com/office/drawing/2014/main" id="{1A6D3B06-50B1-4D82-98FB-DD859C418F5E}"/>
                </a:ext>
              </a:extLst>
            </p:cNvPr>
            <p:cNvGrpSpPr/>
            <p:nvPr/>
          </p:nvGrpSpPr>
          <p:grpSpPr>
            <a:xfrm>
              <a:off x="5894993" y="5459452"/>
              <a:ext cx="1416409" cy="487508"/>
              <a:chOff x="5868144" y="4097272"/>
              <a:chExt cx="1416409" cy="487508"/>
            </a:xfrm>
          </p:grpSpPr>
          <p:pic>
            <p:nvPicPr>
              <p:cNvPr id="38" name="图片 37">
                <a:extLst>
                  <a:ext uri="{FF2B5EF4-FFF2-40B4-BE49-F238E27FC236}">
                    <a16:creationId xmlns:a16="http://schemas.microsoft.com/office/drawing/2014/main" id="{96BC6911-8506-485A-B870-2646F5A9C5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868144" y="4097272"/>
                <a:ext cx="1416409" cy="487508"/>
              </a:xfrm>
              <a:prstGeom prst="rect">
                <a:avLst/>
              </a:prstGeom>
            </p:spPr>
          </p:pic>
          <p:pic>
            <p:nvPicPr>
              <p:cNvPr id="39" name="图片 38">
                <a:extLst>
                  <a:ext uri="{FF2B5EF4-FFF2-40B4-BE49-F238E27FC236}">
                    <a16:creationId xmlns:a16="http://schemas.microsoft.com/office/drawing/2014/main" id="{FD1BA983-6D03-4ABC-9FBB-438576C0A0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868144" y="4269948"/>
                <a:ext cx="493656" cy="206647"/>
              </a:xfrm>
              <a:prstGeom prst="rect">
                <a:avLst/>
              </a:prstGeom>
            </p:spPr>
          </p:pic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52C7169F-222F-4E38-9F25-ADD9381D6FFD}"/>
                </a:ext>
              </a:extLst>
            </p:cNvPr>
            <p:cNvGrpSpPr/>
            <p:nvPr/>
          </p:nvGrpSpPr>
          <p:grpSpPr>
            <a:xfrm>
              <a:off x="4817165" y="5908106"/>
              <a:ext cx="3539823" cy="617238"/>
              <a:chOff x="4776004" y="4683970"/>
              <a:chExt cx="3539823" cy="617238"/>
            </a:xfrm>
          </p:grpSpPr>
          <p:pic>
            <p:nvPicPr>
              <p:cNvPr id="41" name="图片 40">
                <a:extLst>
                  <a:ext uri="{FF2B5EF4-FFF2-40B4-BE49-F238E27FC236}">
                    <a16:creationId xmlns:a16="http://schemas.microsoft.com/office/drawing/2014/main" id="{0E7F519B-EEC2-49BB-8FDD-B7BA9FD616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5729062" y="4683970"/>
                <a:ext cx="1023308" cy="491368"/>
              </a:xfrm>
              <a:prstGeom prst="rect">
                <a:avLst/>
              </a:prstGeom>
            </p:spPr>
          </p:pic>
          <p:pic>
            <p:nvPicPr>
              <p:cNvPr id="42" name="图片 41">
                <a:extLst>
                  <a:ext uri="{FF2B5EF4-FFF2-40B4-BE49-F238E27FC236}">
                    <a16:creationId xmlns:a16="http://schemas.microsoft.com/office/drawing/2014/main" id="{735F609D-8C9C-4912-8023-21186F4FC6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776004" y="4730401"/>
                <a:ext cx="1236156" cy="407931"/>
              </a:xfrm>
              <a:prstGeom prst="rect">
                <a:avLst/>
              </a:prstGeom>
            </p:spPr>
          </p:pic>
          <p:pic>
            <p:nvPicPr>
              <p:cNvPr id="43" name="图片 42">
                <a:extLst>
                  <a:ext uri="{FF2B5EF4-FFF2-40B4-BE49-F238E27FC236}">
                    <a16:creationId xmlns:a16="http://schemas.microsoft.com/office/drawing/2014/main" id="{D36867BA-27BE-454E-8CC7-94ED95D02B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194672" y="4851162"/>
                <a:ext cx="871238" cy="216121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文本框 43">
                    <a:extLst>
                      <a:ext uri="{FF2B5EF4-FFF2-40B4-BE49-F238E27FC236}">
                        <a16:creationId xmlns:a16="http://schemas.microsoft.com/office/drawing/2014/main" id="{743D52AF-AC70-4C75-9995-4288C83CA92C}"/>
                      </a:ext>
                    </a:extLst>
                  </p:cNvPr>
                  <p:cNvSpPr txBox="1"/>
                  <p:nvPr/>
                </p:nvSpPr>
                <p:spPr>
                  <a:xfrm>
                    <a:off x="6847768" y="4835920"/>
                    <a:ext cx="290144" cy="215444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r>
                      <a:rPr lang="en-US" altLang="zh-CN" sz="1400" b="0" i="1" dirty="0">
                        <a:solidFill>
                          <a:schemeClr val="tx1"/>
                        </a:solidFill>
                      </a:rPr>
                      <a:t>E</a:t>
                    </a:r>
                    <a14:m>
                      <m:oMath xmlns:m="http://schemas.openxmlformats.org/officeDocument/2006/math">
                        <m:r>
                          <a:rPr lang="en-US" altLang="zh-CN" sz="1400" b="0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⊥</m:t>
                        </m:r>
                      </m:oMath>
                    </a14:m>
                    <a:r>
                      <a:rPr lang="en-US" altLang="zh-CN" sz="1400" b="0" dirty="0">
                        <a:solidFill>
                          <a:schemeClr val="tx1"/>
                        </a:solidFill>
                      </a:rPr>
                      <a:t>=</a:t>
                    </a:r>
                    <a:endParaRPr lang="zh-CN" altLang="en-US" sz="1400" b="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9" name="文本框 28">
                    <a:extLst>
                      <a:ext uri="{FF2B5EF4-FFF2-40B4-BE49-F238E27FC236}">
                        <a16:creationId xmlns:a16="http://schemas.microsoft.com/office/drawing/2014/main" id="{38777763-20A6-42E1-91A4-56D302FD84A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47768" y="4835920"/>
                    <a:ext cx="290144" cy="215444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 l="-37500" t="-25714" r="-35417" b="-51429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文本框 44">
                    <a:extLst>
                      <a:ext uri="{FF2B5EF4-FFF2-40B4-BE49-F238E27FC236}">
                        <a16:creationId xmlns:a16="http://schemas.microsoft.com/office/drawing/2014/main" id="{517A73AC-F7E0-4997-B0C4-74ABD435E577}"/>
                      </a:ext>
                    </a:extLst>
                  </p:cNvPr>
                  <p:cNvSpPr txBox="1"/>
                  <p:nvPr/>
                </p:nvSpPr>
                <p:spPr>
                  <a:xfrm>
                    <a:off x="7929512" y="4801519"/>
                    <a:ext cx="386315" cy="499689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altLang="zh-CN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altLang="zh-CN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altLang="zh-CN" sz="12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 altLang="zh-CN" sz="1200" b="0" dirty="0">
                      <a:solidFill>
                        <a:schemeClr val="tx1"/>
                      </a:solidFill>
                    </a:endParaRPr>
                  </a:p>
                  <a:p>
                    <a:endParaRPr lang="zh-CN" altLang="en-US" sz="1200" b="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0" name="文本框 29">
                    <a:extLst>
                      <a:ext uri="{FF2B5EF4-FFF2-40B4-BE49-F238E27FC236}">
                        <a16:creationId xmlns:a16="http://schemas.microsoft.com/office/drawing/2014/main" id="{CBF1B40B-E7A4-404F-AF7E-663B80B6369D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929512" y="4801519"/>
                    <a:ext cx="386315" cy="499689"/>
                  </a:xfrm>
                  <a:prstGeom prst="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F5BFE351-3585-47FC-880A-B970C332E36C}"/>
                </a:ext>
              </a:extLst>
            </p:cNvPr>
            <p:cNvSpPr txBox="1"/>
            <p:nvPr/>
          </p:nvSpPr>
          <p:spPr>
            <a:xfrm>
              <a:off x="4825258" y="2893641"/>
              <a:ext cx="248504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06402B7E-3985-4C11-AD5B-C808869F610D}"/>
                </a:ext>
              </a:extLst>
            </p:cNvPr>
            <p:cNvSpPr txBox="1"/>
            <p:nvPr/>
          </p:nvSpPr>
          <p:spPr>
            <a:xfrm>
              <a:off x="4827552" y="4464785"/>
              <a:ext cx="248504" cy="646331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endParaRPr lang="zh-CN" altLang="en-US" dirty="0"/>
            </a:p>
          </p:txBody>
        </p:sp>
      </p:grpSp>
      <p:sp>
        <p:nvSpPr>
          <p:cNvPr id="48" name="矩形 47">
            <a:extLst>
              <a:ext uri="{FF2B5EF4-FFF2-40B4-BE49-F238E27FC236}">
                <a16:creationId xmlns:a16="http://schemas.microsoft.com/office/drawing/2014/main" id="{3E37C178-7575-464E-8E0B-F59A9A28D38F}"/>
              </a:ext>
            </a:extLst>
          </p:cNvPr>
          <p:cNvSpPr/>
          <p:nvPr/>
        </p:nvSpPr>
        <p:spPr>
          <a:xfrm>
            <a:off x="4716016" y="2569133"/>
            <a:ext cx="47525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0" algn="l">
              <a:spcAft>
                <a:spcPts val="0"/>
              </a:spcAft>
            </a:pPr>
            <a:r>
              <a:rPr lang="en-US" altLang="zh-CN" sz="1200" kern="1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Nonlinear(Bubble) regime:  </a:t>
            </a:r>
            <a:r>
              <a:rPr lang="en-US" altLang="zh-CN" sz="1200" b="0" kern="1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nb/np&gt;&gt;1 or </a:t>
            </a:r>
            <a:r>
              <a:rPr lang="en-US" altLang="zh-CN" sz="1100" b="0" kern="100" dirty="0">
                <a:solidFill>
                  <a:schemeClr val="tx1"/>
                </a:solidFill>
              </a:rPr>
              <a:t> </a:t>
            </a:r>
            <a:endParaRPr lang="zh-CN" altLang="zh-CN" sz="1100" b="0" kern="1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28435362-D282-48A1-B69F-E74CEB4194E7}"/>
              </a:ext>
            </a:extLst>
          </p:cNvPr>
          <p:cNvSpPr/>
          <p:nvPr/>
        </p:nvSpPr>
        <p:spPr>
          <a:xfrm>
            <a:off x="4698904" y="2951366"/>
            <a:ext cx="205451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27000" algn="l">
              <a:spcAft>
                <a:spcPts val="0"/>
              </a:spcAft>
            </a:pPr>
            <a:r>
              <a:rPr lang="en-US" altLang="zh-CN" sz="1100" kern="100" dirty="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HIGH TRANSFORMER RATIO</a:t>
            </a:r>
            <a:endParaRPr lang="zh-CN" altLang="zh-CN" sz="1100" kern="100" dirty="0">
              <a:solidFill>
                <a:schemeClr val="tx1"/>
              </a:solidFill>
              <a:latin typeface="Calibri" panose="020F0502020204030204" pitchFamily="34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0" name="箭头: 下 49">
            <a:extLst>
              <a:ext uri="{FF2B5EF4-FFF2-40B4-BE49-F238E27FC236}">
                <a16:creationId xmlns:a16="http://schemas.microsoft.com/office/drawing/2014/main" id="{88D5D37C-91FB-4B83-9793-4B2F87128693}"/>
              </a:ext>
            </a:extLst>
          </p:cNvPr>
          <p:cNvSpPr/>
          <p:nvPr/>
        </p:nvSpPr>
        <p:spPr bwMode="auto">
          <a:xfrm>
            <a:off x="5292080" y="2781107"/>
            <a:ext cx="72008" cy="176218"/>
          </a:xfrm>
          <a:prstGeom prst="downArrow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F5801A4B-91EE-4C71-B3F0-CEA28917D89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595007" y="2605217"/>
            <a:ext cx="1154237" cy="1992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3" name="表格 62">
                <a:extLst>
                  <a:ext uri="{FF2B5EF4-FFF2-40B4-BE49-F238E27FC236}">
                    <a16:creationId xmlns:a16="http://schemas.microsoft.com/office/drawing/2014/main" id="{0C38D233-0044-4EBF-86C2-40A2EB4F32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4767865"/>
                  </p:ext>
                </p:extLst>
              </p:nvPr>
            </p:nvGraphicFramePr>
            <p:xfrm>
              <a:off x="697479" y="869072"/>
              <a:ext cx="4236177" cy="1767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83162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1146202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  <a:gridCol w="606813">
                      <a:extLst>
                        <a:ext uri="{9D8B030D-6E8A-4147-A177-3AD203B41FA5}">
                          <a16:colId xmlns:a16="http://schemas.microsoft.com/office/drawing/2014/main" val="3530361983"/>
                        </a:ext>
                      </a:extLst>
                    </a:gridCol>
                  </a:tblGrid>
                  <a:tr h="2241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beam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2241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 energy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smtClean="0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49916678"/>
                      </a:ext>
                    </a:extLst>
                  </a:tr>
                  <a:tr h="2451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aseline="0" dirty="0"/>
                            <a:t>Normalized emittance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5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50" baseline="0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sz="1050" baseline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𝑚𝑟𝑎𝑑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(head)≤50/≤500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≤100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35427231"/>
                      </a:ext>
                    </a:extLst>
                  </a:tr>
                  <a:tr h="2241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Length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(ps)</a:t>
                          </a:r>
                          <a:endParaRPr lang="zh-CN" altLang="en-US" sz="105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0.267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2165260"/>
                      </a:ext>
                    </a:extLst>
                  </a:tr>
                  <a:tr h="2241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Spot size(u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1189884"/>
                      </a:ext>
                    </a:extLst>
                  </a:tr>
                  <a:tr h="2241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Charge(</a:t>
                          </a:r>
                          <a:r>
                            <a:rPr lang="en-US" altLang="zh-CN" sz="1050" kern="1200" baseline="0" dirty="0" err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5.8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4669347"/>
                      </a:ext>
                    </a:extLst>
                  </a:tr>
                  <a:tr h="23097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1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 distance</a:t>
                          </a:r>
                          <a:r>
                            <a:rPr lang="en-US" altLang="zh-CN" sz="110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10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10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10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</a:rPr>
                            <a:t>149</a:t>
                          </a:r>
                          <a:endParaRPr lang="zh-CN" altLang="en-US" sz="11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713667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3" name="表格 62">
                <a:extLst>
                  <a:ext uri="{FF2B5EF4-FFF2-40B4-BE49-F238E27FC236}">
                    <a16:creationId xmlns:a16="http://schemas.microsoft.com/office/drawing/2014/main" id="{0C38D233-0044-4EBF-86C2-40A2EB4F320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44767865"/>
                  </p:ext>
                </p:extLst>
              </p:nvPr>
            </p:nvGraphicFramePr>
            <p:xfrm>
              <a:off x="697479" y="869072"/>
              <a:ext cx="4236177" cy="1767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83162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1146202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  <a:gridCol w="606813">
                      <a:extLst>
                        <a:ext uri="{9D8B030D-6E8A-4147-A177-3AD203B41FA5}">
                          <a16:colId xmlns:a16="http://schemas.microsoft.com/office/drawing/2014/main" val="3530361983"/>
                        </a:ext>
                      </a:extLst>
                    </a:gridCol>
                  </a:tblGrid>
                  <a:tr h="251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beam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45" t="-100000" r="-71569" b="-50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49916678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45" t="-204878" r="-71569" b="-421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(head)≤50/≤500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≤100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35427231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Length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(ps)</a:t>
                          </a:r>
                          <a:endParaRPr lang="zh-CN" altLang="en-US" sz="105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0.267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2165260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45" t="-407317" r="-71569" b="-2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1189884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Charge(</a:t>
                          </a:r>
                          <a:r>
                            <a:rPr lang="en-US" altLang="zh-CN" sz="1050" kern="1200" baseline="0" dirty="0" err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5.8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466934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7"/>
                          <a:stretch>
                            <a:fillRect l="-245" t="-579070" r="-71569" b="-1395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</a:rPr>
                            <a:t>149</a:t>
                          </a:r>
                          <a:endParaRPr lang="zh-CN" altLang="en-US" sz="11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71366774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53" name="图片 52">
            <a:extLst>
              <a:ext uri="{FF2B5EF4-FFF2-40B4-BE49-F238E27FC236}">
                <a16:creationId xmlns:a16="http://schemas.microsoft.com/office/drawing/2014/main" id="{CEECCF53-7264-4B3A-ADDA-B4043D74049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90352" y="5723650"/>
            <a:ext cx="1407401" cy="676027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DA798CBF-64BF-4113-BB69-12B71E9B417A}"/>
              </a:ext>
            </a:extLst>
          </p:cNvPr>
          <p:cNvSpPr/>
          <p:nvPr/>
        </p:nvSpPr>
        <p:spPr>
          <a:xfrm>
            <a:off x="1282163" y="200684"/>
            <a:ext cx="7011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Electron Acceleration HTR Design</a:t>
            </a:r>
          </a:p>
        </p:txBody>
      </p:sp>
    </p:spTree>
    <p:extLst>
      <p:ext uri="{BB962C8B-B14F-4D97-AF65-F5344CB8AC3E}">
        <p14:creationId xmlns:p14="http://schemas.microsoft.com/office/powerpoint/2010/main" val="250793027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图片 41">
            <a:extLst>
              <a:ext uri="{FF2B5EF4-FFF2-40B4-BE49-F238E27FC236}">
                <a16:creationId xmlns:a16="http://schemas.microsoft.com/office/drawing/2014/main" id="{43A3B5B9-EFF3-4777-8E39-FF7464E8FF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942" y="3536352"/>
            <a:ext cx="2760186" cy="2052888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2116766-C424-4C00-A864-20D4802A52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16" y="3525462"/>
            <a:ext cx="2640000" cy="19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8ABD27A5-F72E-46C4-9489-7A4EF47821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6125712"/>
                  </p:ext>
                </p:extLst>
              </p:nvPr>
            </p:nvGraphicFramePr>
            <p:xfrm>
              <a:off x="5319577" y="781060"/>
              <a:ext cx="2952329" cy="15373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29726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922603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</a:tblGrid>
                  <a:tr h="255661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05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plasma</m:t>
                                    </m:r>
                                    <m: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density</m:t>
                                    </m:r>
                                    <m: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a:rPr lang="en-US" altLang="zh-CN" sz="1050" b="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0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CN" sz="1050" b="0" i="1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050" b="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  <m:sSup>
                                      <m:sSupPr>
                                        <m:ctrlPr>
                                          <a:rPr lang="en-US" altLang="zh-CN" sz="1050" b="0" i="1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050" b="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altLang="zh-CN" sz="1050" b="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−3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5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  <m:r>
                                  <a:rPr lang="en-US" altLang="zh-CN" sz="1050" b="0" i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.503</m:t>
                                </m:r>
                                <m:r>
                                  <a:rPr lang="en-US" altLang="zh-CN" sz="1050" b="0" kern="12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×1</m:t>
                                </m:r>
                                <m:r>
                                  <a:rPr lang="en-US" altLang="zh-CN" sz="1050" b="0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</m:t>
                                </m:r>
                                <m:r>
                                  <a:rPr lang="en-US" altLang="zh-CN" sz="1050" b="0" kern="1200" baseline="30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  <m:r>
                                  <a:rPr lang="en-US" altLang="zh-CN" sz="1050" b="0" i="0" kern="1200" baseline="30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oMath>
                            </m:oMathPara>
                          </a14:m>
                          <a:endParaRPr lang="zh-CN" altLang="en-US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Trailer energy</a:t>
                          </a:r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1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100" smtClean="0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zh-CN" altLang="en-US" sz="11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45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99042718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3.5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1854106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Efficiency(%) (driver -&gt; trailer)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60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42999584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Acceleration gradient(GV/m)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2.9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23959485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Acceleration distance (m)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1553528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表格 14">
                <a:extLst>
                  <a:ext uri="{FF2B5EF4-FFF2-40B4-BE49-F238E27FC236}">
                    <a16:creationId xmlns:a16="http://schemas.microsoft.com/office/drawing/2014/main" id="{8ABD27A5-F72E-46C4-9489-7A4EF47821E0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76125712"/>
                  </p:ext>
                </p:extLst>
              </p:nvPr>
            </p:nvGraphicFramePr>
            <p:xfrm>
              <a:off x="5319577" y="781060"/>
              <a:ext cx="2952329" cy="153738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29726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922603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</a:tblGrid>
                  <a:tr h="255661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00" t="-2381" r="-47147" b="-51428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19737" t="-2381" r="-3289" b="-51428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300" t="-100000" r="-47147" b="-40232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45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99042718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3.5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31854106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Efficiency(%) (driver -&gt; trailer)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60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42999584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Acceleration gradient(GV/m)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2.9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523959485"/>
                      </a:ext>
                    </a:extLst>
                  </a:tr>
                  <a:tr h="255661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Acceleration distance (m)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61553528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格 16">
                <a:extLst>
                  <a:ext uri="{FF2B5EF4-FFF2-40B4-BE49-F238E27FC236}">
                    <a16:creationId xmlns:a16="http://schemas.microsoft.com/office/drawing/2014/main" id="{FCF0D665-7C7C-4D6F-8714-37218653D2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5218565"/>
                  </p:ext>
                </p:extLst>
              </p:nvPr>
            </p:nvGraphicFramePr>
            <p:xfrm>
              <a:off x="697479" y="806209"/>
              <a:ext cx="4236177" cy="1767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83162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1146202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  <a:gridCol w="606813">
                      <a:extLst>
                        <a:ext uri="{9D8B030D-6E8A-4147-A177-3AD203B41FA5}">
                          <a16:colId xmlns:a16="http://schemas.microsoft.com/office/drawing/2014/main" val="3530361983"/>
                        </a:ext>
                      </a:extLst>
                    </a:gridCol>
                  </a:tblGrid>
                  <a:tr h="2241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beam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2241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 energy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smtClean="0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49916678"/>
                      </a:ext>
                    </a:extLst>
                  </a:tr>
                  <a:tr h="2451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aseline="0" dirty="0"/>
                            <a:t>Normalized emittance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5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50" baseline="0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sz="1050" baseline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𝑚𝑟𝑎𝑑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(head)≤50/≤500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≤100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35427231"/>
                      </a:ext>
                    </a:extLst>
                  </a:tr>
                  <a:tr h="2241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Length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(ps)</a:t>
                          </a:r>
                          <a:endParaRPr lang="zh-CN" altLang="en-US" sz="105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0.267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2165260"/>
                      </a:ext>
                    </a:extLst>
                  </a:tr>
                  <a:tr h="2241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Spot size(u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1189884"/>
                      </a:ext>
                    </a:extLst>
                  </a:tr>
                  <a:tr h="2241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Charge(</a:t>
                          </a:r>
                          <a:r>
                            <a:rPr lang="en-US" altLang="zh-CN" sz="1050" kern="1200" baseline="0" dirty="0" err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5.8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4669347"/>
                      </a:ext>
                    </a:extLst>
                  </a:tr>
                  <a:tr h="230979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10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 distance</a:t>
                          </a:r>
                          <a:r>
                            <a:rPr lang="en-US" altLang="zh-CN" sz="110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10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10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10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</a:rPr>
                            <a:t>149</a:t>
                          </a:r>
                          <a:endParaRPr lang="zh-CN" altLang="en-US" sz="11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713667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格 16">
                <a:extLst>
                  <a:ext uri="{FF2B5EF4-FFF2-40B4-BE49-F238E27FC236}">
                    <a16:creationId xmlns:a16="http://schemas.microsoft.com/office/drawing/2014/main" id="{FCF0D665-7C7C-4D6F-8714-37218653D2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45218565"/>
                  </p:ext>
                </p:extLst>
              </p:nvPr>
            </p:nvGraphicFramePr>
            <p:xfrm>
              <a:off x="697479" y="806209"/>
              <a:ext cx="4236177" cy="176784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83162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1146202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  <a:gridCol w="606813">
                      <a:extLst>
                        <a:ext uri="{9D8B030D-6E8A-4147-A177-3AD203B41FA5}">
                          <a16:colId xmlns:a16="http://schemas.microsoft.com/office/drawing/2014/main" val="3530361983"/>
                        </a:ext>
                      </a:extLst>
                    </a:gridCol>
                  </a:tblGrid>
                  <a:tr h="251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beam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45" t="-100000" r="-71569" b="-50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49916678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45" t="-204878" r="-71569" b="-42195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(head)≤50/≤500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≤100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35427231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Length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(ps)</a:t>
                          </a:r>
                          <a:endParaRPr lang="zh-CN" altLang="en-US" sz="105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0.267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2165260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45" t="-407317" r="-71569" b="-21951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20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1189884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Charge(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5.8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4669347"/>
                      </a:ext>
                    </a:extLst>
                  </a:tr>
                  <a:tr h="2590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45" t="-579070" r="-71569" b="-1395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100" b="0" dirty="0">
                              <a:solidFill>
                                <a:schemeClr val="tx1"/>
                              </a:solidFill>
                            </a:rPr>
                            <a:t>149</a:t>
                          </a:r>
                          <a:endParaRPr lang="zh-CN" altLang="en-US" sz="11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en-US" altLang="zh-CN" sz="1400" u="none" strike="noStrike" kern="1200" dirty="0">
                            <a:solidFill>
                              <a:srgbClr val="FF0000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713667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26B00EE6-0238-4E19-816F-0308ABC95E44}"/>
              </a:ext>
            </a:extLst>
          </p:cNvPr>
          <p:cNvSpPr/>
          <p:nvPr/>
        </p:nvSpPr>
        <p:spPr bwMode="auto">
          <a:xfrm>
            <a:off x="686071" y="1848474"/>
            <a:ext cx="4236176" cy="216024"/>
          </a:xfrm>
          <a:prstGeom prst="roundRect">
            <a:avLst/>
          </a:prstGeom>
          <a:noFill/>
          <a:ln w="9525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0CACF546-BBCC-435D-B83E-305BC0BB5D90}"/>
              </a:ext>
            </a:extLst>
          </p:cNvPr>
          <p:cNvSpPr/>
          <p:nvPr/>
        </p:nvSpPr>
        <p:spPr bwMode="auto">
          <a:xfrm>
            <a:off x="686071" y="1338923"/>
            <a:ext cx="4236177" cy="216024"/>
          </a:xfrm>
          <a:prstGeom prst="roundRect">
            <a:avLst/>
          </a:prstGeom>
          <a:noFill/>
          <a:ln w="9525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AD0C47D1-9E54-44DA-AE86-3F3247D0ACAC}"/>
              </a:ext>
            </a:extLst>
          </p:cNvPr>
          <p:cNvSpPr/>
          <p:nvPr/>
        </p:nvSpPr>
        <p:spPr bwMode="auto">
          <a:xfrm>
            <a:off x="5319576" y="1052736"/>
            <a:ext cx="2952329" cy="215444"/>
          </a:xfrm>
          <a:prstGeom prst="roundRect">
            <a:avLst/>
          </a:prstGeom>
          <a:noFill/>
          <a:ln w="9525">
            <a:solidFill>
              <a:srgbClr val="FF0000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215CEBC0-B658-4A82-BCD6-1790FACB9DF2}"/>
              </a:ext>
            </a:extLst>
          </p:cNvPr>
          <p:cNvSpPr/>
          <p:nvPr/>
        </p:nvSpPr>
        <p:spPr>
          <a:xfrm>
            <a:off x="5113918" y="2574049"/>
            <a:ext cx="120588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000" b="0" dirty="0">
                <a:solidFill>
                  <a:schemeClr val="tx1"/>
                </a:solidFill>
              </a:rPr>
              <a:t>No match-&gt;ε</a:t>
            </a:r>
            <a:r>
              <a:rPr lang="en-US" altLang="zh-CN" sz="1000" b="0" baseline="-25000" dirty="0">
                <a:solidFill>
                  <a:schemeClr val="tx1"/>
                </a:solidFill>
              </a:rPr>
              <a:t>N</a:t>
            </a:r>
            <a:r>
              <a:rPr lang="en-US" altLang="zh-CN" sz="1000" b="0" dirty="0">
                <a:solidFill>
                  <a:schemeClr val="tx1"/>
                </a:solidFill>
              </a:rPr>
              <a:t>↑</a:t>
            </a:r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30572699-68D9-4BC9-9EF4-B2D683FC3660}"/>
              </a:ext>
            </a:extLst>
          </p:cNvPr>
          <p:cNvCxnSpPr>
            <a:cxnSpLocks/>
          </p:cNvCxnSpPr>
          <p:nvPr/>
        </p:nvCxnSpPr>
        <p:spPr bwMode="auto">
          <a:xfrm>
            <a:off x="4933655" y="1446935"/>
            <a:ext cx="408371" cy="1168619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C84F917-24BC-43D5-9AA4-3005A6F4ADBE}"/>
              </a:ext>
            </a:extLst>
          </p:cNvPr>
          <p:cNvCxnSpPr>
            <a:cxnSpLocks/>
          </p:cNvCxnSpPr>
          <p:nvPr/>
        </p:nvCxnSpPr>
        <p:spPr bwMode="auto">
          <a:xfrm>
            <a:off x="4910592" y="1970179"/>
            <a:ext cx="373300" cy="645375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3" name="组合 42">
            <a:extLst>
              <a:ext uri="{FF2B5EF4-FFF2-40B4-BE49-F238E27FC236}">
                <a16:creationId xmlns:a16="http://schemas.microsoft.com/office/drawing/2014/main" id="{1DC6B488-A57A-422B-8FAE-1E0F225C5236}"/>
              </a:ext>
            </a:extLst>
          </p:cNvPr>
          <p:cNvGrpSpPr/>
          <p:nvPr/>
        </p:nvGrpSpPr>
        <p:grpSpPr>
          <a:xfrm>
            <a:off x="5756864" y="3486416"/>
            <a:ext cx="2866409" cy="1980000"/>
            <a:chOff x="697479" y="3717032"/>
            <a:chExt cx="2866409" cy="1980000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CAEF0E76-EAD5-4E40-A43B-C3A51B9ED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7479" y="3717032"/>
              <a:ext cx="2640000" cy="1980000"/>
            </a:xfrm>
            <a:prstGeom prst="rect">
              <a:avLst/>
            </a:prstGeom>
          </p:spPr>
        </p:pic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D9A2D5AB-FBE2-461C-B86A-43FECF47B6FD}"/>
                </a:ext>
              </a:extLst>
            </p:cNvPr>
            <p:cNvSpPr txBox="1"/>
            <p:nvPr/>
          </p:nvSpPr>
          <p:spPr>
            <a:xfrm>
              <a:off x="1003357" y="3859791"/>
              <a:ext cx="256053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sz="900" b="0" dirty="0" err="1">
                  <a:solidFill>
                    <a:schemeClr val="tx2"/>
                  </a:solidFill>
                </a:rPr>
                <a:t>Ez</a:t>
              </a:r>
              <a:r>
                <a:rPr lang="en-US" altLang="zh-CN" sz="900" b="0" baseline="30000" dirty="0">
                  <a:solidFill>
                    <a:schemeClr val="tx2"/>
                  </a:solidFill>
                </a:rPr>
                <a:t>-</a:t>
              </a:r>
              <a:r>
                <a:rPr lang="zh-CN" altLang="en-US" sz="900" b="0" dirty="0">
                  <a:solidFill>
                    <a:schemeClr val="tx2"/>
                  </a:solidFill>
                </a:rPr>
                <a:t>↑</a:t>
              </a:r>
              <a:r>
                <a:rPr lang="en-US" altLang="zh-CN" sz="900" b="0" dirty="0">
                  <a:solidFill>
                    <a:schemeClr val="tx2"/>
                  </a:solidFill>
                </a:rPr>
                <a:t>-&gt;trailer energy&lt;45GeV/45.5GeV</a:t>
              </a:r>
            </a:p>
          </p:txBody>
        </p:sp>
      </p:grpSp>
      <p:sp>
        <p:nvSpPr>
          <p:cNvPr id="27" name="矩形 26">
            <a:extLst>
              <a:ext uri="{FF2B5EF4-FFF2-40B4-BE49-F238E27FC236}">
                <a16:creationId xmlns:a16="http://schemas.microsoft.com/office/drawing/2014/main" id="{0F317866-6624-44F8-9DCF-2DABCB570E5E}"/>
              </a:ext>
            </a:extLst>
          </p:cNvPr>
          <p:cNvSpPr/>
          <p:nvPr/>
        </p:nvSpPr>
        <p:spPr>
          <a:xfrm>
            <a:off x="5872164" y="5568882"/>
            <a:ext cx="333958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000" b="0" dirty="0">
                <a:solidFill>
                  <a:schemeClr val="tx1"/>
                </a:solidFill>
              </a:rPr>
              <a:t>Decrease the emittance of  the head of driver-&gt;20</a:t>
            </a:r>
            <a:r>
              <a:rPr lang="zh-CN" altLang="en-US" sz="1000" b="0" dirty="0">
                <a:solidFill>
                  <a:schemeClr val="tx1"/>
                </a:solidFill>
              </a:rPr>
              <a:t>𝑚𝑚 𝑚𝑟𝑎𝑑</a:t>
            </a:r>
            <a:endParaRPr lang="en-US" altLang="zh-CN" sz="1000" b="0" dirty="0">
              <a:solidFill>
                <a:schemeClr val="tx1"/>
              </a:solidFill>
            </a:endParaRPr>
          </a:p>
          <a:p>
            <a:pPr algn="l"/>
            <a:r>
              <a:rPr lang="en-US" altLang="zh-CN" sz="1000" b="0" dirty="0">
                <a:solidFill>
                  <a:schemeClr val="tx1"/>
                </a:solidFill>
              </a:rPr>
              <a:t>Linac can accept</a:t>
            </a:r>
          </a:p>
          <a:p>
            <a:pPr algn="l"/>
            <a:endParaRPr lang="en-US" altLang="zh-CN" sz="1000" b="0" dirty="0">
              <a:solidFill>
                <a:schemeClr val="tx1"/>
              </a:solidFill>
            </a:endParaRPr>
          </a:p>
        </p:txBody>
      </p:sp>
      <p:pic>
        <p:nvPicPr>
          <p:cNvPr id="28" name="图片 27">
            <a:extLst>
              <a:ext uri="{FF2B5EF4-FFF2-40B4-BE49-F238E27FC236}">
                <a16:creationId xmlns:a16="http://schemas.microsoft.com/office/drawing/2014/main" id="{5A7E8A62-16E1-4031-B830-1E1BA0DFE3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64332" y="6089783"/>
            <a:ext cx="1199610" cy="452794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21F05FD6-A11B-47A3-BB75-B6E18FE51B3C}"/>
              </a:ext>
            </a:extLst>
          </p:cNvPr>
          <p:cNvSpPr/>
          <p:nvPr/>
        </p:nvSpPr>
        <p:spPr>
          <a:xfrm>
            <a:off x="2267744" y="6642556"/>
            <a:ext cx="303477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altLang="zh-CN" sz="800" b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An, Weiming. Electronic Thesis &amp; Dissertations(2013)</a:t>
            </a:r>
            <a:endParaRPr lang="zh-CN" altLang="en-US" sz="8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736129DB-27B5-4DA9-B4A8-2D93DD1ECD0B}"/>
              </a:ext>
            </a:extLst>
          </p:cNvPr>
          <p:cNvSpPr/>
          <p:nvPr/>
        </p:nvSpPr>
        <p:spPr>
          <a:xfrm>
            <a:off x="667872" y="3167534"/>
            <a:ext cx="3339587" cy="561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000" dirty="0">
                <a:solidFill>
                  <a:schemeClr val="tx1"/>
                </a:solidFill>
              </a:rPr>
              <a:t>Optimization:</a:t>
            </a:r>
            <a:endParaRPr lang="en-US" altLang="zh-CN" sz="1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l"/>
            <a:r>
              <a:rPr lang="en-US" altLang="zh-CN" sz="1000" b="0" dirty="0">
                <a:solidFill>
                  <a:schemeClr val="tx1"/>
                </a:solidFill>
              </a:rPr>
              <a:t>1</a:t>
            </a:r>
            <a:r>
              <a:rPr lang="zh-CN" altLang="en-US" sz="1000" b="0" dirty="0">
                <a:solidFill>
                  <a:schemeClr val="tx1"/>
                </a:solidFill>
              </a:rPr>
              <a:t>、</a:t>
            </a:r>
            <a:r>
              <a:rPr lang="en-US" altLang="zh-CN" sz="1000" b="0" dirty="0">
                <a:solidFill>
                  <a:schemeClr val="tx1"/>
                </a:solidFill>
              </a:rPr>
              <a:t>Small energy spread</a:t>
            </a:r>
          </a:p>
          <a:p>
            <a:pPr algn="l"/>
            <a:r>
              <a:rPr lang="en-US" altLang="zh-CN" sz="1000" b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00D98B6B-D87A-4C60-B918-BEC612022C5E}"/>
              </a:ext>
            </a:extLst>
          </p:cNvPr>
          <p:cNvSpPr/>
          <p:nvPr/>
        </p:nvSpPr>
        <p:spPr bwMode="auto">
          <a:xfrm>
            <a:off x="2411760" y="4797152"/>
            <a:ext cx="288032" cy="144016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pic>
        <p:nvPicPr>
          <p:cNvPr id="36" name="图片 35">
            <a:extLst>
              <a:ext uri="{FF2B5EF4-FFF2-40B4-BE49-F238E27FC236}">
                <a16:creationId xmlns:a16="http://schemas.microsoft.com/office/drawing/2014/main" id="{77940AE0-F518-4E4B-850B-86EC6867453C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7617" y="5475000"/>
            <a:ext cx="678172" cy="297105"/>
          </a:xfrm>
          <a:prstGeom prst="rect">
            <a:avLst/>
          </a:prstGeom>
        </p:spPr>
      </p:pic>
      <p:grpSp>
        <p:nvGrpSpPr>
          <p:cNvPr id="49" name="组合 48">
            <a:extLst>
              <a:ext uri="{FF2B5EF4-FFF2-40B4-BE49-F238E27FC236}">
                <a16:creationId xmlns:a16="http://schemas.microsoft.com/office/drawing/2014/main" id="{5DCA3638-4994-4A31-A7EF-1A1AC8A034EA}"/>
              </a:ext>
            </a:extLst>
          </p:cNvPr>
          <p:cNvGrpSpPr/>
          <p:nvPr/>
        </p:nvGrpSpPr>
        <p:grpSpPr>
          <a:xfrm>
            <a:off x="643217" y="2612871"/>
            <a:ext cx="4035930" cy="577081"/>
            <a:chOff x="643217" y="2612871"/>
            <a:chExt cx="4035930" cy="577081"/>
          </a:xfrm>
        </p:grpSpPr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B405631B-9F3D-4986-95F0-0079BB3B13D5}"/>
                </a:ext>
              </a:extLst>
            </p:cNvPr>
            <p:cNvSpPr/>
            <p:nvPr/>
          </p:nvSpPr>
          <p:spPr>
            <a:xfrm>
              <a:off x="643217" y="2612871"/>
              <a:ext cx="3096344" cy="5770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1050" b="0" dirty="0">
                  <a:solidFill>
                    <a:schemeClr val="tx1"/>
                  </a:solidFill>
                </a:rPr>
                <a:t>Center-of-mass energy of Z is 91GeV</a:t>
              </a:r>
            </a:p>
            <a:p>
              <a:pPr algn="l"/>
              <a:r>
                <a:rPr lang="en-US" altLang="zh-CN" sz="1050" b="0" dirty="0">
                  <a:solidFill>
                    <a:schemeClr val="tx1"/>
                  </a:solidFill>
                </a:rPr>
                <a:t>Trailer </a:t>
              </a:r>
              <a:r>
                <a:rPr lang="zh-CN" altLang="en-US" sz="1050" b="0" dirty="0">
                  <a:solidFill>
                    <a:schemeClr val="tx1"/>
                  </a:solidFill>
                </a:rPr>
                <a:t>45</a:t>
              </a:r>
              <a:r>
                <a:rPr lang="en-US" altLang="zh-CN" sz="1050" b="0" dirty="0">
                  <a:solidFill>
                    <a:schemeClr val="tx1"/>
                  </a:solidFill>
                </a:rPr>
                <a:t>GeV-&gt;Not ideal</a:t>
              </a:r>
            </a:p>
            <a:p>
              <a:pPr algn="l"/>
              <a:r>
                <a:rPr lang="en-US" altLang="zh-CN" sz="1050" b="0" dirty="0">
                  <a:solidFill>
                    <a:schemeClr val="tx1"/>
                  </a:solidFill>
                </a:rPr>
                <a:t>Trailer </a:t>
              </a:r>
              <a:r>
                <a:rPr lang="zh-CN" altLang="en-US" sz="1050" b="0" dirty="0">
                  <a:solidFill>
                    <a:schemeClr val="tx1"/>
                  </a:solidFill>
                </a:rPr>
                <a:t>45.5</a:t>
              </a:r>
              <a:r>
                <a:rPr lang="en-US" altLang="zh-CN" sz="1050" b="0" dirty="0">
                  <a:solidFill>
                    <a:schemeClr val="tx1"/>
                  </a:solidFill>
                </a:rPr>
                <a:t>GeV-&gt;Full energy injection</a:t>
              </a:r>
              <a:endParaRPr lang="en-US" altLang="zh-CN" sz="1000" b="0" dirty="0">
                <a:solidFill>
                  <a:schemeClr val="tx1"/>
                </a:solidFill>
              </a:endParaRPr>
            </a:p>
          </p:txBody>
        </p:sp>
        <p:cxnSp>
          <p:nvCxnSpPr>
            <p:cNvPr id="38" name="直接箭头连接符 37">
              <a:extLst>
                <a:ext uri="{FF2B5EF4-FFF2-40B4-BE49-F238E27FC236}">
                  <a16:creationId xmlns:a16="http://schemas.microsoft.com/office/drawing/2014/main" id="{011E00C7-13A8-4A3A-A07D-94EDC90413C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929422" y="2856022"/>
              <a:ext cx="563108" cy="0"/>
            </a:xfrm>
            <a:prstGeom prst="straightConnector1">
              <a:avLst/>
            </a:prstGeom>
            <a:solidFill>
              <a:srgbClr val="FF0000"/>
            </a:solidFill>
            <a:ln w="9525" cap="flat" cmpd="sng" algn="ctr">
              <a:solidFill>
                <a:srgbClr val="5F5F5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0" name="矩形 39">
              <a:extLst>
                <a:ext uri="{FF2B5EF4-FFF2-40B4-BE49-F238E27FC236}">
                  <a16:creationId xmlns:a16="http://schemas.microsoft.com/office/drawing/2014/main" id="{D67228D5-535A-4527-9241-902AC8B836A6}"/>
                </a:ext>
              </a:extLst>
            </p:cNvPr>
            <p:cNvSpPr/>
            <p:nvPr/>
          </p:nvSpPr>
          <p:spPr>
            <a:xfrm>
              <a:off x="3473267" y="2708920"/>
              <a:ext cx="1205880" cy="2462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altLang="zh-CN" sz="1000" b="0" dirty="0">
                  <a:solidFill>
                    <a:schemeClr val="tx1"/>
                  </a:solidFill>
                </a:rPr>
                <a:t>Improve TR</a:t>
              </a:r>
            </a:p>
          </p:txBody>
        </p:sp>
      </p:grpSp>
      <p:sp>
        <p:nvSpPr>
          <p:cNvPr id="44" name="矩形 43">
            <a:extLst>
              <a:ext uri="{FF2B5EF4-FFF2-40B4-BE49-F238E27FC236}">
                <a16:creationId xmlns:a16="http://schemas.microsoft.com/office/drawing/2014/main" id="{6539E453-4C16-4E83-8D68-DDA4D4D2E687}"/>
              </a:ext>
            </a:extLst>
          </p:cNvPr>
          <p:cNvSpPr/>
          <p:nvPr/>
        </p:nvSpPr>
        <p:spPr>
          <a:xfrm>
            <a:off x="-36512" y="6642556"/>
            <a:ext cx="2619164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800" b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Tzoufras M , Lu W , Tsung F S , et al, PRL( 2008) </a:t>
            </a:r>
            <a:endParaRPr lang="zh-CN" altLang="en-US" sz="800" dirty="0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2B68758D-F3ED-46AE-835D-9F0E7FBEA175}"/>
              </a:ext>
            </a:extLst>
          </p:cNvPr>
          <p:cNvSpPr/>
          <p:nvPr/>
        </p:nvSpPr>
        <p:spPr>
          <a:xfrm>
            <a:off x="697479" y="5954971"/>
            <a:ext cx="307655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000" b="0" dirty="0">
                <a:solidFill>
                  <a:schemeClr val="tx1"/>
                </a:solidFill>
              </a:rPr>
              <a:t>2</a:t>
            </a:r>
            <a:r>
              <a:rPr lang="zh-CN" altLang="en-US" sz="1000" b="0" dirty="0">
                <a:solidFill>
                  <a:schemeClr val="tx1"/>
                </a:solidFill>
              </a:rPr>
              <a:t>、</a:t>
            </a:r>
            <a:r>
              <a:rPr lang="en-US" altLang="zh-CN" sz="1000" b="0" dirty="0">
                <a:solidFill>
                  <a:schemeClr val="tx1"/>
                </a:solidFill>
              </a:rPr>
              <a:t>Restrain the increase of emittance</a:t>
            </a:r>
          </a:p>
          <a:p>
            <a:pPr algn="l"/>
            <a:endParaRPr lang="en-US" altLang="zh-CN" sz="1000" b="0" dirty="0">
              <a:solidFill>
                <a:schemeClr val="tx1"/>
              </a:solidFill>
            </a:endParaRPr>
          </a:p>
          <a:p>
            <a:pPr algn="l"/>
            <a:r>
              <a:rPr lang="en-US" altLang="zh-CN" sz="1000" b="0" dirty="0">
                <a:solidFill>
                  <a:schemeClr val="tx1"/>
                </a:solidFill>
              </a:rPr>
              <a:t>Beam</a:t>
            </a:r>
            <a:r>
              <a:rPr lang="zh-CN" altLang="en-US" sz="1000" b="0" dirty="0">
                <a:solidFill>
                  <a:schemeClr val="tx1"/>
                </a:solidFill>
              </a:rPr>
              <a:t> </a:t>
            </a:r>
            <a:r>
              <a:rPr lang="en-US" altLang="zh-CN" sz="1000" b="0" dirty="0">
                <a:solidFill>
                  <a:schemeClr val="tx1"/>
                </a:solidFill>
              </a:rPr>
              <a:t>matched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F1E0940A-113D-4191-9BFD-5C221845AF93}"/>
              </a:ext>
            </a:extLst>
          </p:cNvPr>
          <p:cNvSpPr/>
          <p:nvPr/>
        </p:nvSpPr>
        <p:spPr>
          <a:xfrm>
            <a:off x="3297248" y="3622187"/>
            <a:ext cx="149366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000" b="0" dirty="0">
                <a:solidFill>
                  <a:schemeClr val="tx1"/>
                </a:solidFill>
              </a:rPr>
              <a:t>Trailer charge-&gt;0.84nC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D0F00AD1-0AB0-4D04-92D2-C43066CE4D18}"/>
              </a:ext>
            </a:extLst>
          </p:cNvPr>
          <p:cNvSpPr/>
          <p:nvPr/>
        </p:nvSpPr>
        <p:spPr>
          <a:xfrm>
            <a:off x="5875406" y="3270096"/>
            <a:ext cx="300958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000" b="0" dirty="0">
                <a:solidFill>
                  <a:schemeClr val="tx1"/>
                </a:solidFill>
              </a:rPr>
              <a:t>3</a:t>
            </a:r>
            <a:r>
              <a:rPr lang="zh-CN" altLang="en-US" sz="1000" b="0" dirty="0">
                <a:solidFill>
                  <a:schemeClr val="tx1"/>
                </a:solidFill>
              </a:rPr>
              <a:t>、</a:t>
            </a:r>
            <a:r>
              <a:rPr lang="en-US" altLang="zh-CN" sz="1000" b="0" dirty="0">
                <a:solidFill>
                  <a:schemeClr val="tx1"/>
                </a:solidFill>
              </a:rPr>
              <a:t>Slow down the dispersion of the head of driver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C4BCE4A7-D724-49F4-AAA5-DD5D3C915D54}"/>
                  </a:ext>
                </a:extLst>
              </p:cNvPr>
              <p:cNvSpPr/>
              <p:nvPr/>
            </p:nvSpPr>
            <p:spPr>
              <a:xfrm>
                <a:off x="2083048" y="4957306"/>
                <a:ext cx="657424" cy="2308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9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9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altLang="zh-CN" sz="9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b>
                      </m:sSub>
                      <m:r>
                        <a:rPr lang="en-US" altLang="zh-CN" sz="9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altLang="zh-CN" sz="9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900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sz="900" dirty="0"/>
              </a:p>
            </p:txBody>
          </p:sp>
        </mc:Choice>
        <mc:Fallback xmlns="">
          <p:sp>
            <p:nvSpPr>
              <p:cNvPr id="50" name="矩形 49">
                <a:extLst>
                  <a:ext uri="{FF2B5EF4-FFF2-40B4-BE49-F238E27FC236}">
                    <a16:creationId xmlns:a16="http://schemas.microsoft.com/office/drawing/2014/main" id="{C4BCE4A7-D724-49F4-AAA5-DD5D3C915D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3048" y="4957306"/>
                <a:ext cx="657424" cy="2308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矩形 38">
            <a:extLst>
              <a:ext uri="{FF2B5EF4-FFF2-40B4-BE49-F238E27FC236}">
                <a16:creationId xmlns:a16="http://schemas.microsoft.com/office/drawing/2014/main" id="{746E71E4-7D51-482E-B8D9-D9DE81B72573}"/>
              </a:ext>
            </a:extLst>
          </p:cNvPr>
          <p:cNvSpPr/>
          <p:nvPr/>
        </p:nvSpPr>
        <p:spPr>
          <a:xfrm>
            <a:off x="7131979" y="2345254"/>
            <a:ext cx="149759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800" b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By Zhou </a:t>
            </a:r>
            <a:r>
              <a:rPr lang="en-US" altLang="zh-CN" sz="800" b="0" dirty="0" err="1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Shiyu</a:t>
            </a:r>
            <a:r>
              <a:rPr lang="en-US" altLang="zh-CN" sz="800" b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(2018)</a:t>
            </a:r>
            <a:endParaRPr lang="zh-CN" altLang="en-US" sz="800" dirty="0"/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55F6D817-067F-4DCA-B100-76D8EB9C8E77}"/>
              </a:ext>
            </a:extLst>
          </p:cNvPr>
          <p:cNvSpPr/>
          <p:nvPr/>
        </p:nvSpPr>
        <p:spPr>
          <a:xfrm>
            <a:off x="6300192" y="6607387"/>
            <a:ext cx="29172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dirty="0">
                <a:solidFill>
                  <a:schemeClr val="tx1"/>
                </a:solidFill>
              </a:rPr>
              <a:t>Wang Xiaoning (IHEP),</a:t>
            </a:r>
            <a:r>
              <a:rPr lang="zh-CN" altLang="en-US" sz="1200" b="0" dirty="0">
                <a:solidFill>
                  <a:schemeClr val="tx1"/>
                </a:solidFill>
              </a:rPr>
              <a:t> </a:t>
            </a:r>
            <a:r>
              <a:rPr lang="en-US" altLang="zh-CN" sz="1200" b="0" dirty="0">
                <a:solidFill>
                  <a:schemeClr val="tx1"/>
                </a:solidFill>
              </a:rPr>
              <a:t>An</a:t>
            </a:r>
            <a:r>
              <a:rPr lang="zh-CN" altLang="en-US" sz="1200" b="0" dirty="0">
                <a:solidFill>
                  <a:schemeClr val="tx1"/>
                </a:solidFill>
              </a:rPr>
              <a:t> </a:t>
            </a:r>
            <a:r>
              <a:rPr lang="en-US" altLang="zh-CN" sz="1200" b="0" dirty="0" err="1">
                <a:solidFill>
                  <a:schemeClr val="tx1"/>
                </a:solidFill>
              </a:rPr>
              <a:t>Weiming</a:t>
            </a:r>
            <a:r>
              <a:rPr lang="en-US" altLang="zh-CN" sz="1200" b="0" dirty="0">
                <a:solidFill>
                  <a:schemeClr val="tx1"/>
                </a:solidFill>
              </a:rPr>
              <a:t>(BNU)</a:t>
            </a:r>
            <a:endParaRPr lang="zh-CN" altLang="en-US" sz="1200" dirty="0"/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0085D388-F6FA-45EB-AD32-96289BB3383B}"/>
              </a:ext>
            </a:extLst>
          </p:cNvPr>
          <p:cNvSpPr/>
          <p:nvPr/>
        </p:nvSpPr>
        <p:spPr>
          <a:xfrm>
            <a:off x="1282163" y="200684"/>
            <a:ext cx="7011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Electron Acceleration HTR Design</a:t>
            </a:r>
          </a:p>
        </p:txBody>
      </p:sp>
    </p:spTree>
    <p:extLst>
      <p:ext uri="{BB962C8B-B14F-4D97-AF65-F5344CB8AC3E}">
        <p14:creationId xmlns:p14="http://schemas.microsoft.com/office/powerpoint/2010/main" val="326779872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42B34E15-9478-400A-A02C-89882223CD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2389060"/>
                  </p:ext>
                </p:extLst>
              </p:nvPr>
            </p:nvGraphicFramePr>
            <p:xfrm>
              <a:off x="806151" y="932365"/>
              <a:ext cx="4384321" cy="24406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12219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1136051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  <a:gridCol w="1136051">
                      <a:extLst>
                        <a:ext uri="{9D8B030D-6E8A-4147-A177-3AD203B41FA5}">
                          <a16:colId xmlns:a16="http://schemas.microsoft.com/office/drawing/2014/main" val="687277407"/>
                        </a:ext>
                      </a:extLst>
                    </a:gridCol>
                  </a:tblGrid>
                  <a:tr h="2299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beam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24601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05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plasma</m:t>
                                    </m:r>
                                    <m: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density</m:t>
                                    </m:r>
                                    <m: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CN" sz="1050" b="0" i="1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×10</m:t>
                                    </m:r>
                                    <m:r>
                                      <a:rPr lang="en-US" altLang="zh-CN" sz="1050" b="0" kern="1200" baseline="30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lang="en-US" altLang="zh-CN" sz="1050" b="0" i="0" kern="1200" baseline="30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  <m:r>
                                      <a:rPr lang="en-US" altLang="zh-CN" sz="1050" b="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  <m:sSup>
                                      <m:sSupPr>
                                        <m:ctrlPr>
                                          <a:rPr lang="en-US" altLang="zh-CN" sz="1050" b="0" i="1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050" b="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altLang="zh-CN" sz="1050" b="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−3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5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0.50334</m:t>
                                </m:r>
                              </m:oMath>
                            </m:oMathPara>
                          </a14:m>
                          <a:endParaRPr lang="zh-CN" altLang="en-US" sz="1050" b="0" i="0" kern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28758937"/>
                      </a:ext>
                    </a:extLst>
                  </a:tr>
                  <a:tr h="2299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 energy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smtClean="0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49916678"/>
                      </a:ext>
                    </a:extLst>
                  </a:tr>
                  <a:tr h="3763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aseline="0" dirty="0"/>
                            <a:t>Normalized emittance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5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50" baseline="0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sz="1050" baseline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𝑚𝑟𝑎𝑑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50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20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35427231"/>
                      </a:ext>
                    </a:extLst>
                  </a:tr>
                  <a:tr h="13964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Length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600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77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2165260"/>
                      </a:ext>
                    </a:extLst>
                  </a:tr>
                  <a:tr h="2299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(matched)Spot size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20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3.87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20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8.65</a:t>
                          </a:r>
                          <a:endParaRPr lang="zh-CN" altLang="en-US" sz="105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1189884"/>
                      </a:ext>
                    </a:extLst>
                  </a:tr>
                  <a:tr h="2299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Charge(</a:t>
                          </a:r>
                          <a:r>
                            <a:rPr lang="en-US" altLang="zh-CN" sz="1050" kern="1200" baseline="0" dirty="0" err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5.8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0.84</a:t>
                          </a:r>
                          <a:endParaRPr lang="zh-CN" altLang="en-US" sz="105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4669347"/>
                      </a:ext>
                    </a:extLst>
                  </a:tr>
                  <a:tr h="2299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dirty="0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  <a:r>
                            <a:rPr lang="en-US" altLang="zh-CN" sz="1050" baseline="0" dirty="0">
                              <a:solidFill>
                                <a:schemeClr val="tx1"/>
                              </a:solidFill>
                            </a:rPr>
                            <a:t> spread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5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5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altLang="zh-CN" sz="105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CN" sz="105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(%)</m:t>
                              </m:r>
                            </m:oMath>
                          </a14:m>
                          <a:endParaRPr lang="zh-CN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2"/>
                              </a:solidFill>
                            </a:rPr>
                            <a:t>0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71366774"/>
                      </a:ext>
                    </a:extLst>
                  </a:tr>
                  <a:tr h="2299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 distance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149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55516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表格 4">
                <a:extLst>
                  <a:ext uri="{FF2B5EF4-FFF2-40B4-BE49-F238E27FC236}">
                    <a16:creationId xmlns:a16="http://schemas.microsoft.com/office/drawing/2014/main" id="{42B34E15-9478-400A-A02C-89882223CD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22389060"/>
                  </p:ext>
                </p:extLst>
              </p:nvPr>
            </p:nvGraphicFramePr>
            <p:xfrm>
              <a:off x="806151" y="932365"/>
              <a:ext cx="4384321" cy="24406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12219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1136051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  <a:gridCol w="1136051">
                      <a:extLst>
                        <a:ext uri="{9D8B030D-6E8A-4147-A177-3AD203B41FA5}">
                          <a16:colId xmlns:a16="http://schemas.microsoft.com/office/drawing/2014/main" val="687277407"/>
                        </a:ext>
                      </a:extLst>
                    </a:gridCol>
                  </a:tblGrid>
                  <a:tr h="251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beam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2689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88" t="-93333" r="-108646" b="-713333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93298" t="-93333" r="-1072" b="-71333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28758937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88" t="-212195" r="-108646" b="-68292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49916678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88" t="-188235" r="-108646" b="-3117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50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20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35427231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88" t="-478049" r="-108646" b="-41707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600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77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2165260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88" t="-564286" r="-108646" b="-3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20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3.87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20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8.65</a:t>
                          </a:r>
                          <a:endParaRPr lang="zh-CN" altLang="en-US" sz="105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1189884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Charge(</a:t>
                          </a:r>
                          <a:r>
                            <a:rPr lang="en-US" altLang="zh-CN" sz="1050" kern="1200" baseline="0" dirty="0" err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5.8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1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  <a:sym typeface="Wingdings" panose="05000000000000000000" pitchFamily="2" charset="2"/>
                            </a:rPr>
                            <a:t></a:t>
                          </a:r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0.84</a:t>
                          </a:r>
                          <a:endParaRPr lang="zh-CN" altLang="en-US" sz="105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4669347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88" t="-761905" r="-108646" b="-10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2"/>
                              </a:solidFill>
                            </a:rPr>
                            <a:t>0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71366774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288" t="-882927" r="-108646" b="-12195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149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5551690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18787516-8FB4-451E-9554-23F38A1D0F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0871432"/>
                  </p:ext>
                </p:extLst>
              </p:nvPr>
            </p:nvGraphicFramePr>
            <p:xfrm>
              <a:off x="2653309" y="3634215"/>
              <a:ext cx="3953208" cy="22914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001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1344207">
                      <a:extLst>
                        <a:ext uri="{9D8B030D-6E8A-4147-A177-3AD203B41FA5}">
                          <a16:colId xmlns:a16="http://schemas.microsoft.com/office/drawing/2014/main" val="114944376"/>
                        </a:ext>
                      </a:extLst>
                    </a:gridCol>
                  </a:tblGrid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Accelerating distance (m)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10.65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4634224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 energy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smtClean="0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1.30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8689012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Trailer energy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smtClean="0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) 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45.5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5044918"/>
                      </a:ext>
                    </a:extLst>
                  </a:tr>
                  <a:tr h="27776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aseline="0" dirty="0">
                              <a:solidFill>
                                <a:schemeClr val="tx1"/>
                              </a:solidFill>
                            </a:rPr>
                            <a:t>Normalized emittance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5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5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sz="105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05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05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  <m:r>
                                <a:rPr lang="en-US" altLang="zh-CN" sz="105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05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𝑚𝑟𝑎𝑑</m:t>
                              </m:r>
                              <m:r>
                                <a:rPr lang="en-US" altLang="zh-CN" sz="105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98.44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6022252"/>
                      </a:ext>
                    </a:extLst>
                  </a:tr>
                  <a:tr h="27776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Charge(</a:t>
                          </a:r>
                          <a:r>
                            <a:rPr lang="en-US" altLang="zh-CN" sz="1050" kern="1200" baseline="0" dirty="0" err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0.84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28052915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dirty="0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  <a:r>
                            <a:rPr lang="en-US" altLang="zh-CN" sz="1050" baseline="0" dirty="0">
                              <a:solidFill>
                                <a:schemeClr val="tx1"/>
                              </a:solidFill>
                            </a:rPr>
                            <a:t> spread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5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5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altLang="zh-CN" sz="105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CN" sz="105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(%)</m:t>
                              </m:r>
                            </m:oMath>
                          </a14:m>
                          <a:endParaRPr lang="zh-CN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rgbClr val="C00000"/>
                              </a:solidFill>
                            </a:rPr>
                            <a:t>0.56</a:t>
                          </a:r>
                          <a:endParaRPr lang="zh-CN" altLang="en-US" sz="105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44609592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dirty="0">
                              <a:solidFill>
                                <a:schemeClr val="tx1"/>
                              </a:solidFill>
                            </a:rPr>
                            <a:t>TR</a:t>
                          </a:r>
                          <a:endParaRPr lang="zh-CN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&gt;3.55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85618666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dirty="0">
                              <a:solidFill>
                                <a:schemeClr val="tx1"/>
                              </a:solidFill>
                            </a:rPr>
                            <a:t>Efficiency(%)</a:t>
                          </a:r>
                          <a:r>
                            <a:rPr lang="en-US" altLang="zh-CN" sz="1050" baseline="0" dirty="0">
                              <a:solidFill>
                                <a:schemeClr val="tx1"/>
                              </a:solidFill>
                            </a:rPr>
                            <a:t> (driver -&gt; trailer)</a:t>
                          </a:r>
                          <a:endParaRPr lang="zh-CN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59.1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6627069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18787516-8FB4-451E-9554-23F38A1D0F6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10871432"/>
                  </p:ext>
                </p:extLst>
              </p:nvPr>
            </p:nvGraphicFramePr>
            <p:xfrm>
              <a:off x="2653309" y="3634215"/>
              <a:ext cx="3953208" cy="22914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609001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1344207">
                      <a:extLst>
                        <a:ext uri="{9D8B030D-6E8A-4147-A177-3AD203B41FA5}">
                          <a16:colId xmlns:a16="http://schemas.microsoft.com/office/drawing/2014/main" val="114944376"/>
                        </a:ext>
                      </a:extLst>
                    </a:gridCol>
                  </a:tblGrid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Accelerating distance (m)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10.65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4634224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34" t="-104255" r="-52570" b="-60425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1.30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18689012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34" t="-200000" r="-52570" b="-491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45.5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5044918"/>
                      </a:ext>
                    </a:extLst>
                  </a:tr>
                  <a:tr h="27776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34" t="-313043" r="-52570" b="-4130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98.44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6022252"/>
                      </a:ext>
                    </a:extLst>
                  </a:tr>
                  <a:tr h="27776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Charge(</a:t>
                          </a:r>
                          <a:r>
                            <a:rPr lang="en-US" altLang="zh-CN" sz="1050" kern="1200" baseline="0" dirty="0" err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rgbClr val="FF0000"/>
                              </a:solidFill>
                            </a:rPr>
                            <a:t>0.84</a:t>
                          </a:r>
                          <a:endParaRPr lang="zh-CN" altLang="en-US" sz="105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28052915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234" t="-489583" r="-52570" b="-2020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rgbClr val="C00000"/>
                              </a:solidFill>
                            </a:rPr>
                            <a:t>0.56</a:t>
                          </a:r>
                          <a:endParaRPr lang="zh-CN" altLang="en-US" sz="1050" b="0" dirty="0">
                            <a:solidFill>
                              <a:srgbClr val="C00000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844609592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dirty="0">
                              <a:solidFill>
                                <a:schemeClr val="tx1"/>
                              </a:solidFill>
                            </a:rPr>
                            <a:t>TR</a:t>
                          </a:r>
                          <a:endParaRPr lang="zh-CN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&gt;3.55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685618666"/>
                      </a:ext>
                    </a:extLst>
                  </a:tr>
                  <a:tr h="28931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dirty="0">
                              <a:solidFill>
                                <a:schemeClr val="tx1"/>
                              </a:solidFill>
                            </a:rPr>
                            <a:t>Efficiency(%)</a:t>
                          </a:r>
                          <a:r>
                            <a:rPr lang="en-US" altLang="zh-CN" sz="1050" baseline="0" dirty="0">
                              <a:solidFill>
                                <a:schemeClr val="tx1"/>
                              </a:solidFill>
                            </a:rPr>
                            <a:t> (driver -&gt; trailer)</a:t>
                          </a:r>
                          <a:endParaRPr lang="zh-CN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59.1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6627069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16C36177-0CB3-40D2-8D7C-832D6B069A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856" y="3634215"/>
            <a:ext cx="2400000" cy="1800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C12B817-F950-455D-90DA-C38A22163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214" y="862629"/>
            <a:ext cx="2904202" cy="216000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042C5DDC-B988-4841-88DB-466035BFE2D7}"/>
              </a:ext>
            </a:extLst>
          </p:cNvPr>
          <p:cNvSpPr/>
          <p:nvPr/>
        </p:nvSpPr>
        <p:spPr>
          <a:xfrm>
            <a:off x="4625353" y="5965636"/>
            <a:ext cx="205918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800" b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By Wang Xiaoning, An Weiming(2020)</a:t>
            </a:r>
            <a:endParaRPr lang="zh-CN" altLang="en-US" sz="800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FA3C2DD3-D2B4-40D4-851E-264D953E81D9}"/>
              </a:ext>
            </a:extLst>
          </p:cNvPr>
          <p:cNvSpPr/>
          <p:nvPr/>
        </p:nvSpPr>
        <p:spPr>
          <a:xfrm>
            <a:off x="6300192" y="6607387"/>
            <a:ext cx="29172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dirty="0">
                <a:solidFill>
                  <a:schemeClr val="tx1"/>
                </a:solidFill>
              </a:rPr>
              <a:t>Wang Xiaoning (IHEP),</a:t>
            </a:r>
            <a:r>
              <a:rPr lang="zh-CN" altLang="en-US" sz="1200" b="0" dirty="0">
                <a:solidFill>
                  <a:schemeClr val="tx1"/>
                </a:solidFill>
              </a:rPr>
              <a:t> </a:t>
            </a:r>
            <a:r>
              <a:rPr lang="en-US" altLang="zh-CN" sz="1200" b="0" dirty="0">
                <a:solidFill>
                  <a:schemeClr val="tx1"/>
                </a:solidFill>
              </a:rPr>
              <a:t>An</a:t>
            </a:r>
            <a:r>
              <a:rPr lang="zh-CN" altLang="en-US" sz="1200" b="0" dirty="0">
                <a:solidFill>
                  <a:schemeClr val="tx1"/>
                </a:solidFill>
              </a:rPr>
              <a:t> </a:t>
            </a:r>
            <a:r>
              <a:rPr lang="en-US" altLang="zh-CN" sz="1200" b="0" dirty="0" err="1">
                <a:solidFill>
                  <a:schemeClr val="tx1"/>
                </a:solidFill>
              </a:rPr>
              <a:t>Weiming</a:t>
            </a:r>
            <a:r>
              <a:rPr lang="en-US" altLang="zh-CN" sz="1200" b="0" dirty="0">
                <a:solidFill>
                  <a:schemeClr val="tx1"/>
                </a:solidFill>
              </a:rPr>
              <a:t>(BNU)</a:t>
            </a:r>
            <a:endParaRPr lang="zh-CN" altLang="en-US" sz="1200" dirty="0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A88A5A70-A49F-44DE-B28A-E6A4DB78B3FE}"/>
              </a:ext>
            </a:extLst>
          </p:cNvPr>
          <p:cNvSpPr/>
          <p:nvPr/>
        </p:nvSpPr>
        <p:spPr>
          <a:xfrm>
            <a:off x="1282162" y="200684"/>
            <a:ext cx="70117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Electron Acceleration HTR Design</a:t>
            </a: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7A806211-F0BF-4AEF-81C1-621EB2A4FD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625847"/>
              </p:ext>
            </p:extLst>
          </p:nvPr>
        </p:nvGraphicFramePr>
        <p:xfrm>
          <a:off x="35963" y="3639529"/>
          <a:ext cx="2478804" cy="195664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3937">
                  <a:extLst>
                    <a:ext uri="{9D8B030D-6E8A-4147-A177-3AD203B41FA5}">
                      <a16:colId xmlns:a16="http://schemas.microsoft.com/office/drawing/2014/main" val="88517983"/>
                    </a:ext>
                  </a:extLst>
                </a:gridCol>
                <a:gridCol w="994867">
                  <a:extLst>
                    <a:ext uri="{9D8B030D-6E8A-4147-A177-3AD203B41FA5}">
                      <a16:colId xmlns:a16="http://schemas.microsoft.com/office/drawing/2014/main" val="2016918276"/>
                    </a:ext>
                  </a:extLst>
                </a:gridCol>
              </a:tblGrid>
              <a:tr h="293527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Booster Requirement</a:t>
                      </a:r>
                    </a:p>
                  </a:txBody>
                  <a:tcPr marL="3928" marR="3928" marT="3928" marB="0" anchor="ctr">
                    <a:solidFill>
                      <a:srgbClr val="BBE0E3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649753"/>
                  </a:ext>
                </a:extLst>
              </a:tr>
              <a:tr h="2675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  <a:r>
                        <a:rPr lang="zh-CN" alt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GeV</a:t>
                      </a:r>
                      <a:r>
                        <a:rPr lang="zh-CN" alt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en-U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45.5</a:t>
                      </a: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939948"/>
                  </a:ext>
                </a:extLst>
              </a:tr>
              <a:tr h="301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Bunch Charge</a:t>
                      </a:r>
                      <a:r>
                        <a:rPr lang="zh-CN" alt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</a:t>
                      </a:r>
                      <a:r>
                        <a:rPr lang="zh-CN" alt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en-U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0.78</a:t>
                      </a: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081992"/>
                  </a:ext>
                </a:extLst>
              </a:tr>
              <a:tr h="2675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Bunch length(um)</a:t>
                      </a: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&lt;3000</a:t>
                      </a: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487080"/>
                  </a:ext>
                </a:extLst>
              </a:tr>
              <a:tr h="2675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Energy Spread(%)</a:t>
                      </a: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167901"/>
                  </a:ext>
                </a:extLst>
              </a:tr>
              <a:tr h="29116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</a:t>
                      </a:r>
                      <a:r>
                        <a:rPr lang="en-US" altLang="zh-CN" sz="1050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l-GR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m⸱rad)</a:t>
                      </a: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&lt;800</a:t>
                      </a: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585746"/>
                  </a:ext>
                </a:extLst>
              </a:tr>
              <a:tr h="2675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Bunch Size(um)</a:t>
                      </a: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&lt;2000</a:t>
                      </a: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624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584803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90E6333C-FA4E-4CB0-B96C-DC40DA76A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36712"/>
            <a:ext cx="8818388" cy="2207460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88D470F1-E4DE-48B2-9533-397DBC93FEB5}"/>
              </a:ext>
            </a:extLst>
          </p:cNvPr>
          <p:cNvSpPr/>
          <p:nvPr/>
        </p:nvSpPr>
        <p:spPr>
          <a:xfrm>
            <a:off x="6117580" y="2564904"/>
            <a:ext cx="2952328" cy="313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/>
                </a:solidFill>
              </a:rPr>
              <a:t>Dazhang Li, CPS, September 2019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95FF05-815D-47CB-B964-BC39E893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044172"/>
            <a:ext cx="3126298" cy="2325184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0433D56-AA28-45E5-9DE9-47FD87B303EF}"/>
              </a:ext>
            </a:extLst>
          </p:cNvPr>
          <p:cNvSpPr/>
          <p:nvPr/>
        </p:nvSpPr>
        <p:spPr>
          <a:xfrm>
            <a:off x="405454" y="5846529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b="0" dirty="0">
                <a:solidFill>
                  <a:schemeClr val="tx1"/>
                </a:solidFill>
              </a:rPr>
              <a:t>Linac output data-&gt; </a:t>
            </a:r>
            <a:r>
              <a:rPr lang="en-US" altLang="zh-CN" sz="1200" b="0" dirty="0" err="1">
                <a:solidFill>
                  <a:schemeClr val="tx1"/>
                </a:solidFill>
              </a:rPr>
              <a:t>Quickpic</a:t>
            </a:r>
            <a:r>
              <a:rPr lang="en-US" altLang="zh-CN" sz="1200" b="0" dirty="0">
                <a:solidFill>
                  <a:schemeClr val="tx1"/>
                </a:solidFill>
              </a:rPr>
              <a:t>-&gt;PWFA simulation   </a:t>
            </a:r>
            <a:endParaRPr lang="zh-CN" altLang="en-US" sz="1200" b="0" dirty="0">
              <a:solidFill>
                <a:schemeClr val="tx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60C9EAC5-DE5E-4D6E-A1E6-C2A3A0A53D11}"/>
              </a:ext>
            </a:extLst>
          </p:cNvPr>
          <p:cNvSpPr/>
          <p:nvPr/>
        </p:nvSpPr>
        <p:spPr>
          <a:xfrm>
            <a:off x="389078" y="6173858"/>
            <a:ext cx="70385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050" b="0" dirty="0" err="1">
                <a:solidFill>
                  <a:schemeClr val="tx1"/>
                </a:solidFill>
              </a:rPr>
              <a:t>Gihub</a:t>
            </a:r>
            <a:r>
              <a:rPr lang="en-US" altLang="zh-CN" sz="1050" b="0" dirty="0">
                <a:solidFill>
                  <a:schemeClr val="tx1"/>
                </a:solidFill>
              </a:rPr>
              <a:t> </a:t>
            </a:r>
            <a:r>
              <a:rPr lang="zh-CN" altLang="en-US" sz="1050" b="0" dirty="0">
                <a:solidFill>
                  <a:schemeClr val="tx1"/>
                </a:solidFill>
              </a:rPr>
              <a:t>：</a:t>
            </a:r>
            <a:r>
              <a:rPr lang="en-US" altLang="zh-CN" sz="1050" b="0" dirty="0">
                <a:solidFill>
                  <a:schemeClr val="tx1"/>
                </a:solidFill>
              </a:rPr>
              <a:t>https://github.com/UCLA-Plasma-Simulation-Group/QuickPIC-OpenSource</a:t>
            </a:r>
          </a:p>
          <a:p>
            <a:pPr algn="l"/>
            <a:r>
              <a:rPr lang="en-US" altLang="zh-CN" sz="1050" b="0" dirty="0" err="1">
                <a:solidFill>
                  <a:schemeClr val="tx1"/>
                </a:solidFill>
              </a:rPr>
              <a:t>Gitee</a:t>
            </a:r>
            <a:r>
              <a:rPr lang="en-US" altLang="zh-CN" sz="1050" b="0" dirty="0">
                <a:solidFill>
                  <a:schemeClr val="tx1"/>
                </a:solidFill>
              </a:rPr>
              <a:t>(domestic): https://gitee.com/BNU-Plasma-Astrophysics-Group/QuickPIC-OpenSource?_from=gitee_search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4B890157-B3B5-4099-96C0-708A12EF08F7}"/>
              </a:ext>
            </a:extLst>
          </p:cNvPr>
          <p:cNvSpPr/>
          <p:nvPr/>
        </p:nvSpPr>
        <p:spPr>
          <a:xfrm>
            <a:off x="380678" y="6450856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altLang="zh-CN" sz="1100" b="0" dirty="0">
                <a:solidFill>
                  <a:srgbClr val="777777"/>
                </a:solidFill>
                <a:latin typeface="Lantinghei SC"/>
              </a:rPr>
              <a:t>anweiming@bnu.edu.cn</a:t>
            </a:r>
            <a:endParaRPr lang="en-US" altLang="zh-CN" sz="1100" b="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表格 12">
                <a:extLst>
                  <a:ext uri="{FF2B5EF4-FFF2-40B4-BE49-F238E27FC236}">
                    <a16:creationId xmlns:a16="http://schemas.microsoft.com/office/drawing/2014/main" id="{8531F618-5CCC-4A05-A20D-A1E99D680B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6624604"/>
                  </p:ext>
                </p:extLst>
              </p:nvPr>
            </p:nvGraphicFramePr>
            <p:xfrm>
              <a:off x="301525" y="3212705"/>
              <a:ext cx="4384321" cy="24406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12219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1136051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  <a:gridCol w="1136051">
                      <a:extLst>
                        <a:ext uri="{9D8B030D-6E8A-4147-A177-3AD203B41FA5}">
                          <a16:colId xmlns:a16="http://schemas.microsoft.com/office/drawing/2014/main" val="687277407"/>
                        </a:ext>
                      </a:extLst>
                    </a:gridCol>
                  </a:tblGrid>
                  <a:tr h="22998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beam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24601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1050" b="0" i="1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plasma</m:t>
                                    </m:r>
                                    <m: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density</m:t>
                                    </m:r>
                                    <m: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n</m:t>
                                    </m:r>
                                  </m:e>
                                  <m:sub>
                                    <m:r>
                                      <m:rPr>
                                        <m:sty m:val="p"/>
                                      </m:rPr>
                                      <a:rPr lang="en-US" altLang="zh-CN" sz="1050" b="0" i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p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en-US" altLang="zh-CN" sz="1050" b="0" i="1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050" b="0" kern="12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×10</m:t>
                                    </m:r>
                                    <m:r>
                                      <a:rPr lang="en-US" altLang="zh-CN" sz="1050" b="0" kern="1200" baseline="30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  <m:r>
                                      <a:rPr lang="en-US" altLang="zh-CN" sz="1050" b="0" i="0" kern="1200" baseline="3000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  <m:r>
                                      <a:rPr lang="en-US" altLang="zh-CN" sz="1050" b="0" kern="12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𝑐</m:t>
                                    </m:r>
                                    <m:sSup>
                                      <m:sSupPr>
                                        <m:ctrlPr>
                                          <a:rPr lang="en-US" altLang="zh-CN" sz="1050" b="0" i="1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altLang="zh-CN" sz="1050" b="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𝑚</m:t>
                                        </m:r>
                                      </m:e>
                                      <m:sup>
                                        <m:r>
                                          <a:rPr lang="en-US" altLang="zh-CN" sz="1050" b="0" kern="12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−3</m:t>
                                        </m:r>
                                      </m:sup>
                                    </m:sSup>
                                  </m:e>
                                </m:d>
                              </m:oMath>
                            </m:oMathPara>
                          </a14:m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050" b="0" i="1" kern="12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0.50334</m:t>
                                </m:r>
                              </m:oMath>
                            </m:oMathPara>
                          </a14:m>
                          <a:endParaRPr lang="zh-CN" altLang="en-US" sz="1050" b="0" i="0" kern="1200" dirty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28758937"/>
                      </a:ext>
                    </a:extLst>
                  </a:tr>
                  <a:tr h="2299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 energy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smtClean="0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49916678"/>
                      </a:ext>
                    </a:extLst>
                  </a:tr>
                  <a:tr h="37633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aseline="0" dirty="0"/>
                            <a:t>Normalized emittance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50" i="1" baseline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50" baseline="0" smtClean="0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</m:e>
                                <m:sub>
                                  <m:r>
                                    <a:rPr lang="en-US" altLang="zh-CN" sz="1050" baseline="0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𝑚𝑟𝑎𝑑</m:t>
                              </m:r>
                              <m:r>
                                <a:rPr lang="en-US" altLang="zh-CN" sz="1050" baseline="0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oMath>
                          </a14:m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accent4"/>
                              </a:solidFill>
                            </a:rPr>
                            <a:t>20</a:t>
                          </a:r>
                          <a:endParaRPr lang="zh-CN" altLang="en-US" sz="1050" b="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35427231"/>
                      </a:ext>
                    </a:extLst>
                  </a:tr>
                  <a:tr h="13964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Length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accent4"/>
                              </a:solidFill>
                            </a:rPr>
                            <a:t>600</a:t>
                          </a:r>
                          <a:endParaRPr lang="zh-CN" altLang="en-US" sz="1050" b="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77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2165260"/>
                      </a:ext>
                    </a:extLst>
                  </a:tr>
                  <a:tr h="2299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(matched)Spot size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accent4"/>
                              </a:solidFill>
                            </a:rPr>
                            <a:t>3.87</a:t>
                          </a:r>
                          <a:endParaRPr lang="zh-CN" altLang="en-US" sz="1050" b="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accent4"/>
                              </a:solidFill>
                            </a:rPr>
                            <a:t>8.65</a:t>
                          </a:r>
                          <a:endParaRPr lang="zh-CN" altLang="en-US" sz="105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1189884"/>
                      </a:ext>
                    </a:extLst>
                  </a:tr>
                  <a:tr h="2299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Charge(</a:t>
                          </a:r>
                          <a:r>
                            <a:rPr lang="en-US" altLang="zh-CN" sz="1050" kern="1200" baseline="0" dirty="0" err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5.8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accent4"/>
                              </a:solidFill>
                            </a:rPr>
                            <a:t>0.84</a:t>
                          </a:r>
                          <a:endParaRPr lang="zh-CN" altLang="en-US" sz="105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4669347"/>
                      </a:ext>
                    </a:extLst>
                  </a:tr>
                  <a:tr h="2299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dirty="0">
                              <a:solidFill>
                                <a:schemeClr val="tx1"/>
                              </a:solidFill>
                            </a:rPr>
                            <a:t>Energy</a:t>
                          </a:r>
                          <a:r>
                            <a:rPr lang="en-US" altLang="zh-CN" sz="1050" baseline="0" dirty="0">
                              <a:solidFill>
                                <a:schemeClr val="tx1"/>
                              </a:solidFill>
                            </a:rPr>
                            <a:t> spread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altLang="zh-CN" sz="1050" i="1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05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𝛿</m:t>
                                  </m:r>
                                </m:e>
                                <m:sub>
                                  <m:r>
                                    <a:rPr lang="en-US" altLang="zh-CN" sz="1050" baseline="0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sub>
                              </m:sSub>
                              <m:r>
                                <a:rPr lang="en-US" altLang="zh-CN" sz="1050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(%)</m:t>
                              </m:r>
                            </m:oMath>
                          </a14:m>
                          <a:endParaRPr lang="zh-CN" altLang="en-US" sz="105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2"/>
                              </a:solidFill>
                            </a:rPr>
                            <a:t>0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71366774"/>
                      </a:ext>
                    </a:extLst>
                  </a:tr>
                  <a:tr h="229985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 distance</a:t>
                          </a:r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(u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50" kern="1200" baseline="0" smtClean="0">
                                  <a:solidFill>
                                    <a:schemeClr val="dk1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𝑚</m:t>
                              </m:r>
                            </m:oMath>
                          </a14:m>
                          <a:r>
                            <a:rPr lang="en-US" altLang="zh-CN" sz="1050" kern="1200" baseline="0" dirty="0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baseline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149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555169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表格 12">
                <a:extLst>
                  <a:ext uri="{FF2B5EF4-FFF2-40B4-BE49-F238E27FC236}">
                    <a16:creationId xmlns:a16="http://schemas.microsoft.com/office/drawing/2014/main" id="{8531F618-5CCC-4A05-A20D-A1E99D680B5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26624604"/>
                  </p:ext>
                </p:extLst>
              </p:nvPr>
            </p:nvGraphicFramePr>
            <p:xfrm>
              <a:off x="301525" y="3212705"/>
              <a:ext cx="4384321" cy="244068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112219">
                      <a:extLst>
                        <a:ext uri="{9D8B030D-6E8A-4147-A177-3AD203B41FA5}">
                          <a16:colId xmlns:a16="http://schemas.microsoft.com/office/drawing/2014/main" val="3477917563"/>
                        </a:ext>
                      </a:extLst>
                    </a:gridCol>
                    <a:gridCol w="1136051">
                      <a:extLst>
                        <a:ext uri="{9D8B030D-6E8A-4147-A177-3AD203B41FA5}">
                          <a16:colId xmlns:a16="http://schemas.microsoft.com/office/drawing/2014/main" val="38939952"/>
                        </a:ext>
                      </a:extLst>
                    </a:gridCol>
                    <a:gridCol w="1136051">
                      <a:extLst>
                        <a:ext uri="{9D8B030D-6E8A-4147-A177-3AD203B41FA5}">
                          <a16:colId xmlns:a16="http://schemas.microsoft.com/office/drawing/2014/main" val="687277407"/>
                        </a:ext>
                      </a:extLst>
                    </a:gridCol>
                  </a:tblGrid>
                  <a:tr h="2514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beam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105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90253345"/>
                      </a:ext>
                    </a:extLst>
                  </a:tr>
                  <a:tr h="268986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88" t="-95556" r="-108646" b="-711111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93298" t="-95556" r="-1072" b="-711111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zh-CN" altLang="en-US" sz="14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628758937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88" t="-214634" r="-108646" b="-68048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49916678"/>
                      </a:ext>
                    </a:extLst>
                  </a:tr>
                  <a:tr h="4114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88" t="-192537" r="-108646" b="-3164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b="0" dirty="0">
                              <a:solidFill>
                                <a:schemeClr val="accent4"/>
                              </a:solidFill>
                            </a:rPr>
                            <a:t>20</a:t>
                          </a:r>
                          <a:endParaRPr lang="zh-CN" altLang="en-US" sz="1050" b="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100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35427231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88" t="-466667" r="-108646" b="-40476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accent4"/>
                              </a:solidFill>
                            </a:rPr>
                            <a:t>600</a:t>
                          </a:r>
                          <a:endParaRPr lang="zh-CN" altLang="en-US" sz="1050" b="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77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82165260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88" t="-580488" r="-108646" b="-31463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accent4"/>
                              </a:solidFill>
                            </a:rPr>
                            <a:t>3.87</a:t>
                          </a:r>
                          <a:endParaRPr lang="zh-CN" altLang="en-US" sz="1050" b="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accent4"/>
                              </a:solidFill>
                            </a:rPr>
                            <a:t>8.65</a:t>
                          </a:r>
                          <a:endParaRPr lang="zh-CN" altLang="en-US" sz="105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091189884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Charge(</a:t>
                          </a:r>
                          <a:r>
                            <a:rPr lang="en-US" altLang="zh-CN" sz="1050" kern="1200" baseline="0" dirty="0" err="1">
                              <a:solidFill>
                                <a:schemeClr val="dk1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a:t>nc</a:t>
                          </a:r>
                          <a:r>
                            <a:rPr lang="en-US" altLang="zh-CN" sz="1050" kern="1200" dirty="0">
                              <a:solidFill>
                                <a:schemeClr val="dk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)</a:t>
                          </a:r>
                          <a:endParaRPr lang="zh-CN" altLang="en-US" sz="1050" kern="1200" dirty="0">
                            <a:solidFill>
                              <a:schemeClr val="dk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5.8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accent4"/>
                              </a:solidFill>
                            </a:rPr>
                            <a:t>0.84</a:t>
                          </a:r>
                          <a:endParaRPr lang="zh-CN" altLang="en-US" sz="1050" dirty="0">
                            <a:solidFill>
                              <a:schemeClr val="accent4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524669347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88" t="-761905" r="-108646" b="-10952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0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2"/>
                              </a:solidFill>
                            </a:rPr>
                            <a:t>0</a:t>
                          </a:r>
                          <a:endParaRPr lang="zh-CN" altLang="en-US" sz="105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71366774"/>
                      </a:ext>
                    </a:extLst>
                  </a:tr>
                  <a:tr h="25146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5"/>
                          <a:stretch>
                            <a:fillRect l="-288" t="-882927" r="-108646" b="-12195"/>
                          </a:stretch>
                        </a:blipFill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50" b="0" dirty="0">
                              <a:solidFill>
                                <a:schemeClr val="tx1"/>
                              </a:solidFill>
                            </a:rPr>
                            <a:t>149</a:t>
                          </a:r>
                          <a:endParaRPr lang="zh-CN" altLang="en-US" sz="105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5551690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矩形 13">
            <a:extLst>
              <a:ext uri="{FF2B5EF4-FFF2-40B4-BE49-F238E27FC236}">
                <a16:creationId xmlns:a16="http://schemas.microsoft.com/office/drawing/2014/main" id="{12729A8A-FAF7-4ECC-8A44-484067F4ED6B}"/>
              </a:ext>
            </a:extLst>
          </p:cNvPr>
          <p:cNvSpPr/>
          <p:nvPr/>
        </p:nvSpPr>
        <p:spPr>
          <a:xfrm>
            <a:off x="6300192" y="6607387"/>
            <a:ext cx="29172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dirty="0">
                <a:solidFill>
                  <a:schemeClr val="tx1"/>
                </a:solidFill>
              </a:rPr>
              <a:t>Wang Xiaoning (IHEP),</a:t>
            </a:r>
            <a:r>
              <a:rPr lang="zh-CN" altLang="en-US" sz="1200" b="0" dirty="0">
                <a:solidFill>
                  <a:schemeClr val="tx1"/>
                </a:solidFill>
              </a:rPr>
              <a:t> </a:t>
            </a:r>
            <a:r>
              <a:rPr lang="en-US" altLang="zh-CN" sz="1200" b="0" dirty="0">
                <a:solidFill>
                  <a:schemeClr val="tx1"/>
                </a:solidFill>
              </a:rPr>
              <a:t>An</a:t>
            </a:r>
            <a:r>
              <a:rPr lang="zh-CN" altLang="en-US" sz="1200" b="0" dirty="0">
                <a:solidFill>
                  <a:schemeClr val="tx1"/>
                </a:solidFill>
              </a:rPr>
              <a:t> </a:t>
            </a:r>
            <a:r>
              <a:rPr lang="en-US" altLang="zh-CN" sz="1200" b="0" dirty="0" err="1">
                <a:solidFill>
                  <a:schemeClr val="tx1"/>
                </a:solidFill>
              </a:rPr>
              <a:t>Weiming</a:t>
            </a:r>
            <a:r>
              <a:rPr lang="en-US" altLang="zh-CN" sz="1200" b="0" dirty="0">
                <a:solidFill>
                  <a:schemeClr val="tx1"/>
                </a:solidFill>
              </a:rPr>
              <a:t>(BNU)</a:t>
            </a:r>
            <a:endParaRPr lang="zh-CN" altLang="en-US" sz="1200" dirty="0"/>
          </a:p>
        </p:txBody>
      </p:sp>
      <p:sp>
        <p:nvSpPr>
          <p:cNvPr id="17" name="标题 1">
            <a:extLst>
              <a:ext uri="{FF2B5EF4-FFF2-40B4-BE49-F238E27FC236}">
                <a16:creationId xmlns:a16="http://schemas.microsoft.com/office/drawing/2014/main" id="{37490C5A-FFF4-40A4-94B1-35AD60D79CF3}"/>
              </a:ext>
            </a:extLst>
          </p:cNvPr>
          <p:cNvSpPr txBox="1">
            <a:spLocks/>
          </p:cNvSpPr>
          <p:nvPr/>
        </p:nvSpPr>
        <p:spPr>
          <a:xfrm>
            <a:off x="1187624" y="188640"/>
            <a:ext cx="7344816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r>
              <a:rPr lang="en-US" altLang="zh-CN" sz="3200" kern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Start to End Simulation</a:t>
            </a:r>
          </a:p>
        </p:txBody>
      </p:sp>
    </p:spTree>
    <p:extLst>
      <p:ext uri="{BB962C8B-B14F-4D97-AF65-F5344CB8AC3E}">
        <p14:creationId xmlns:p14="http://schemas.microsoft.com/office/powerpoint/2010/main" val="159172016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F62FA9E3-76EF-47B0-B291-56401C96C9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221" y="1186303"/>
            <a:ext cx="2352000" cy="1763999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AC8DDC72-C314-4DD3-975F-E08B493343B5}"/>
              </a:ext>
            </a:extLst>
          </p:cNvPr>
          <p:cNvSpPr txBox="1"/>
          <p:nvPr/>
        </p:nvSpPr>
        <p:spPr>
          <a:xfrm>
            <a:off x="1581359" y="2917817"/>
            <a:ext cx="3793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0" dirty="0">
                <a:solidFill>
                  <a:schemeClr val="tx1"/>
                </a:solidFill>
              </a:rPr>
              <a:t>Driver initial beam centroid 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26B3740-07FC-4240-9244-60161CD90815}"/>
              </a:ext>
            </a:extLst>
          </p:cNvPr>
          <p:cNvSpPr/>
          <p:nvPr/>
        </p:nvSpPr>
        <p:spPr>
          <a:xfrm>
            <a:off x="3397452" y="2515809"/>
            <a:ext cx="115768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900" b="0" dirty="0">
                <a:solidFill>
                  <a:schemeClr val="tx1"/>
                </a:solidFill>
              </a:rPr>
              <a:t>30</a:t>
            </a:r>
            <a:r>
              <a:rPr lang="zh-CN" altLang="en-US" sz="900" b="0" dirty="0">
                <a:solidFill>
                  <a:schemeClr val="tx1"/>
                </a:solidFill>
              </a:rPr>
              <a:t> </a:t>
            </a:r>
            <a:r>
              <a:rPr lang="en-US" altLang="zh-CN" sz="900" b="0" dirty="0">
                <a:solidFill>
                  <a:schemeClr val="tx1"/>
                </a:solidFill>
              </a:rPr>
              <a:t>slice(0.3[kp</a:t>
            </a:r>
            <a:r>
              <a:rPr lang="en-US" altLang="zh-CN" sz="900" b="0" baseline="30000" dirty="0">
                <a:solidFill>
                  <a:schemeClr val="tx1"/>
                </a:solidFill>
              </a:rPr>
              <a:t>-1</a:t>
            </a:r>
            <a:r>
              <a:rPr lang="en-US" altLang="zh-CN" sz="900" b="0" dirty="0">
                <a:solidFill>
                  <a:schemeClr val="tx1"/>
                </a:solidFill>
              </a:rPr>
              <a:t>])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3D2901F6-6BE0-42B4-83EA-B4F160C113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" y="1292357"/>
            <a:ext cx="2255999" cy="169200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95577B40-BF87-443F-8FDA-C1556D49590B}"/>
              </a:ext>
            </a:extLst>
          </p:cNvPr>
          <p:cNvSpPr/>
          <p:nvPr/>
        </p:nvSpPr>
        <p:spPr>
          <a:xfrm>
            <a:off x="4479634" y="3105835"/>
            <a:ext cx="1847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altLang="zh-CN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E1854F61-FE41-467B-BF47-43B468C6BAD0}"/>
              </a:ext>
            </a:extLst>
          </p:cNvPr>
          <p:cNvSpPr txBox="1">
            <a:spLocks/>
          </p:cNvSpPr>
          <p:nvPr/>
        </p:nvSpPr>
        <p:spPr>
          <a:xfrm>
            <a:off x="1187624" y="188640"/>
            <a:ext cx="7344816" cy="72008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r>
              <a:rPr lang="en-US" altLang="zh-CN" sz="3200" kern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Start to End Simulation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00B67A5B-0F08-41DC-A99A-649093AB6C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110" y="1341169"/>
            <a:ext cx="2256000" cy="169200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517AF29F-9293-45A6-90FB-EFF99036B9ED}"/>
              </a:ext>
            </a:extLst>
          </p:cNvPr>
          <p:cNvSpPr txBox="1"/>
          <p:nvPr/>
        </p:nvSpPr>
        <p:spPr>
          <a:xfrm>
            <a:off x="4709474" y="1420437"/>
            <a:ext cx="156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900" b="0" dirty="0">
                <a:solidFill>
                  <a:schemeClr val="tx1"/>
                </a:solidFill>
              </a:rPr>
              <a:t>t~8000 -&gt; hosing</a:t>
            </a:r>
          </a:p>
          <a:p>
            <a:pPr algn="l"/>
            <a:r>
              <a:rPr lang="en-US" altLang="zh-CN" sz="900" b="0" dirty="0">
                <a:solidFill>
                  <a:schemeClr val="tx1"/>
                </a:solidFill>
              </a:rPr>
              <a:t>t~13000 -&gt; trailer lost</a:t>
            </a:r>
            <a:endParaRPr lang="zh-CN" altLang="en-US" sz="900" b="0" dirty="0">
              <a:solidFill>
                <a:schemeClr val="tx1"/>
              </a:solidFill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3858C50-8D15-40AB-859F-D1B34DA46804}"/>
              </a:ext>
            </a:extLst>
          </p:cNvPr>
          <p:cNvSpPr txBox="1"/>
          <p:nvPr/>
        </p:nvSpPr>
        <p:spPr>
          <a:xfrm>
            <a:off x="348867" y="1380656"/>
            <a:ext cx="1565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900" b="0" dirty="0">
                <a:solidFill>
                  <a:schemeClr val="tx1"/>
                </a:solidFill>
              </a:rPr>
              <a:t>t~5000 -&gt; hosing</a:t>
            </a:r>
          </a:p>
          <a:p>
            <a:pPr algn="l"/>
            <a:r>
              <a:rPr lang="en-US" altLang="zh-CN" sz="900" b="0" dirty="0">
                <a:solidFill>
                  <a:schemeClr val="tx1"/>
                </a:solidFill>
              </a:rPr>
              <a:t>t~8000 -&gt; trailer lost</a:t>
            </a:r>
            <a:endParaRPr lang="zh-CN" altLang="en-US" sz="900" b="0" dirty="0">
              <a:solidFill>
                <a:schemeClr val="tx1"/>
              </a:solidFill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5B453009-89C7-420D-A0F6-1D5996229BB5}"/>
              </a:ext>
            </a:extLst>
          </p:cNvPr>
          <p:cNvSpPr/>
          <p:nvPr/>
        </p:nvSpPr>
        <p:spPr>
          <a:xfrm>
            <a:off x="8112531" y="6616516"/>
            <a:ext cx="112723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dirty="0">
                <a:solidFill>
                  <a:schemeClr val="tx1"/>
                </a:solidFill>
              </a:rPr>
              <a:t>1kp</a:t>
            </a:r>
            <a:r>
              <a:rPr lang="en-US" altLang="zh-CN" sz="1200" b="0" baseline="30000" dirty="0">
                <a:solidFill>
                  <a:schemeClr val="tx1"/>
                </a:solidFill>
              </a:rPr>
              <a:t>-1</a:t>
            </a:r>
            <a:r>
              <a:rPr lang="en-US" altLang="zh-CN" sz="1200" b="0" dirty="0">
                <a:solidFill>
                  <a:schemeClr val="tx1"/>
                </a:solidFill>
              </a:rPr>
              <a:t>~52.52um</a:t>
            </a:r>
            <a:endParaRPr lang="zh-CN" altLang="en-US" sz="1200" dirty="0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00B15782-B69E-4FD8-9980-BE87E7054F96}"/>
              </a:ext>
            </a:extLst>
          </p:cNvPr>
          <p:cNvSpPr/>
          <p:nvPr/>
        </p:nvSpPr>
        <p:spPr bwMode="auto">
          <a:xfrm>
            <a:off x="2979170" y="1420437"/>
            <a:ext cx="241064" cy="175325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A747C156-1E4F-4BE6-B684-6470EFD3AA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2948" y="1341169"/>
            <a:ext cx="2352000" cy="1764000"/>
          </a:xfrm>
          <a:prstGeom prst="rect">
            <a:avLst/>
          </a:prstGeom>
        </p:spPr>
      </p:pic>
      <p:sp>
        <p:nvSpPr>
          <p:cNvPr id="43" name="文本框 42">
            <a:extLst>
              <a:ext uri="{FF2B5EF4-FFF2-40B4-BE49-F238E27FC236}">
                <a16:creationId xmlns:a16="http://schemas.microsoft.com/office/drawing/2014/main" id="{F50FD114-6F72-4DFC-A2D0-3A5C6E0B7781}"/>
              </a:ext>
            </a:extLst>
          </p:cNvPr>
          <p:cNvSpPr txBox="1"/>
          <p:nvPr/>
        </p:nvSpPr>
        <p:spPr>
          <a:xfrm>
            <a:off x="4874904" y="2942735"/>
            <a:ext cx="37937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0" dirty="0">
                <a:solidFill>
                  <a:schemeClr val="tx1"/>
                </a:solidFill>
                <a:sym typeface="Wingdings" panose="05000000000000000000" pitchFamily="2" charset="2"/>
              </a:rPr>
              <a:t>0.11m particles  1.36m particles</a:t>
            </a:r>
            <a:endParaRPr lang="en-US" altLang="zh-CN" sz="1100" b="0" dirty="0">
              <a:solidFill>
                <a:schemeClr val="tx1"/>
              </a:solidFill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5356B63E-DE9D-4127-89B6-8417004914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" y="3243058"/>
            <a:ext cx="2352000" cy="1764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70EED0F3-F833-463A-BB98-229CD332F96D}"/>
                  </a:ext>
                </a:extLst>
              </p:cNvPr>
              <p:cNvSpPr/>
              <p:nvPr/>
            </p:nvSpPr>
            <p:spPr>
              <a:xfrm>
                <a:off x="137474" y="4985318"/>
                <a:ext cx="4572000" cy="26161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n-US" altLang="zh-CN" sz="1100" b="0" dirty="0">
                    <a:solidFill>
                      <a:schemeClr val="tx1"/>
                    </a:solidFill>
                  </a:rPr>
                  <a:t>beam</a:t>
                </a:r>
                <a:r>
                  <a:rPr lang="zh-CN" altLang="en-US" sz="1100" b="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1100" b="0" dirty="0">
                    <a:solidFill>
                      <a:schemeClr val="tx1"/>
                    </a:solidFill>
                  </a:rPr>
                  <a:t>initial[</a:t>
                </a:r>
                <a14:m>
                  <m:oMath xmlns:m="http://schemas.openxmlformats.org/officeDocument/2006/math">
                    <m:r>
                      <a:rPr lang="en-US" altLang="zh-CN" sz="11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altLang="zh-CN" sz="1100" b="0" dirty="0">
                    <a:solidFill>
                      <a:schemeClr val="tx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altLang="zh-CN" sz="1100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m:rPr>
                        <m:nor/>
                      </m:rPr>
                      <a:rPr lang="en-US" altLang="zh-CN" sz="1100" b="0" dirty="0">
                        <a:solidFill>
                          <a:schemeClr val="tx1"/>
                        </a:solidFill>
                      </a:rPr>
                      <m:t>,</m:t>
                    </m:r>
                    <m:r>
                      <a:rPr lang="en-US" altLang="zh-CN" sz="11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altLang="zh-CN" sz="11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𝑝𝑥</m:t>
                    </m:r>
                  </m:oMath>
                </a14:m>
                <a:r>
                  <a:rPr lang="en-US" altLang="zh-CN" sz="1100" b="0" dirty="0">
                    <a:solidFill>
                      <a:schemeClr val="tx1"/>
                    </a:solidFill>
                  </a:rPr>
                  <a:t>,</a:t>
                </a:r>
                <a14:m>
                  <m:oMath xmlns:m="http://schemas.openxmlformats.org/officeDocument/2006/math">
                    <m:r>
                      <a:rPr lang="en-US" altLang="zh-CN" sz="1100" b="0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𝑝𝑦</m:t>
                    </m:r>
                  </m:oMath>
                </a14:m>
                <a:r>
                  <a:rPr lang="en-US" altLang="zh-CN" sz="1100" b="0" dirty="0">
                    <a:solidFill>
                      <a:schemeClr val="tx1"/>
                    </a:solidFill>
                  </a:rPr>
                  <a:t>]~ [0,0,0,0]</a:t>
                </a:r>
                <a:endParaRPr lang="zh-CN" altLang="en-US" sz="1100" dirty="0"/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70EED0F3-F833-463A-BB98-229CD332F96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474" y="4985318"/>
                <a:ext cx="4572000" cy="261610"/>
              </a:xfrm>
              <a:prstGeom prst="rect">
                <a:avLst/>
              </a:prstGeom>
              <a:blipFill>
                <a:blip r:embed="rId8"/>
                <a:stretch>
                  <a:fillRect b="-162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图片 44">
            <a:extLst>
              <a:ext uri="{FF2B5EF4-FFF2-40B4-BE49-F238E27FC236}">
                <a16:creationId xmlns:a16="http://schemas.microsoft.com/office/drawing/2014/main" id="{9C0B2468-09DE-4164-B984-2B5818AD807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632" y="3267303"/>
            <a:ext cx="2352000" cy="17640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4ED3FB0-0EFF-42AB-B211-A0C8D18A2793}"/>
              </a:ext>
            </a:extLst>
          </p:cNvPr>
          <p:cNvSpPr txBox="1"/>
          <p:nvPr/>
        </p:nvSpPr>
        <p:spPr>
          <a:xfrm>
            <a:off x="524284" y="692696"/>
            <a:ext cx="86044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1800" dirty="0">
                <a:solidFill>
                  <a:schemeClr val="tx1"/>
                </a:solidFill>
              </a:rPr>
              <a:t>Longitudinal shaping is well maintained </a:t>
            </a:r>
            <a:r>
              <a:rPr lang="en-US" altLang="zh-CN" sz="1800" dirty="0">
                <a:solidFill>
                  <a:schemeClr val="tx1"/>
                </a:solidFill>
                <a:sym typeface="Wingdings" panose="05000000000000000000" pitchFamily="2" charset="2"/>
              </a:rPr>
              <a:t> TR</a:t>
            </a:r>
            <a:r>
              <a:rPr lang="en-US" altLang="zh-CN" sz="1800" b="0" dirty="0">
                <a:solidFill>
                  <a:schemeClr val="tx1"/>
                </a:solidFill>
              </a:rPr>
              <a:t> </a:t>
            </a:r>
            <a:r>
              <a:rPr lang="en-US" altLang="zh-CN" sz="1800" b="0" dirty="0">
                <a:solidFill>
                  <a:schemeClr val="tx1"/>
                </a:solidFill>
                <a:sym typeface="Wingdings 2" panose="05020102010507070707" pitchFamily="18" charset="2"/>
              </a:rPr>
              <a:t></a:t>
            </a:r>
          </a:p>
          <a:p>
            <a:pPr marL="285750" indent="-285750" algn="l">
              <a:buSzPct val="60000"/>
              <a:buFont typeface="Wingdings" panose="05000000000000000000" pitchFamily="2" charset="2"/>
              <a:buChar char="l"/>
            </a:pPr>
            <a:r>
              <a:rPr lang="en-US" altLang="zh-CN" sz="1600" b="0" dirty="0">
                <a:solidFill>
                  <a:schemeClr val="tx1"/>
                </a:solidFill>
                <a:sym typeface="Wingdings" panose="05000000000000000000" pitchFamily="2" charset="2"/>
              </a:rPr>
              <a:t>Big slice jitter in PWFA acceleration  hosing</a:t>
            </a:r>
            <a:r>
              <a:rPr lang="en-US" altLang="zh-CN" sz="1600" b="0" dirty="0">
                <a:solidFill>
                  <a:schemeClr val="tx1"/>
                </a:solidFill>
              </a:rPr>
              <a:t> </a:t>
            </a:r>
            <a:r>
              <a:rPr lang="en-US" altLang="zh-CN" sz="1600" b="0" dirty="0">
                <a:solidFill>
                  <a:schemeClr val="tx1"/>
                </a:solidFill>
                <a:sym typeface="Wingdings" panose="05000000000000000000" pitchFamily="2" charset="2"/>
              </a:rPr>
              <a:t> T</a:t>
            </a:r>
            <a:r>
              <a:rPr lang="en-US" altLang="zh-CN" sz="1600" b="0" dirty="0">
                <a:solidFill>
                  <a:schemeClr val="tx1"/>
                </a:solidFill>
              </a:rPr>
              <a:t>ransverse-Longitudinal coupling</a:t>
            </a:r>
            <a:endParaRPr lang="en-US" altLang="zh-CN" sz="16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 algn="l">
              <a:buSzPct val="60000"/>
              <a:buFont typeface="Wingdings" panose="05000000000000000000" pitchFamily="2" charset="2"/>
              <a:buChar char="l"/>
            </a:pPr>
            <a:endParaRPr lang="en-US" altLang="zh-CN" sz="16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 algn="l">
              <a:buSzPct val="60000"/>
              <a:buFont typeface="Wingdings" panose="05000000000000000000" pitchFamily="2" charset="2"/>
              <a:buChar char="l"/>
            </a:pPr>
            <a:endParaRPr lang="en-US" altLang="zh-CN" sz="16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 algn="l">
              <a:buSzPct val="60000"/>
              <a:buFont typeface="Wingdings" panose="05000000000000000000" pitchFamily="2" charset="2"/>
              <a:buChar char="l"/>
            </a:pPr>
            <a:endParaRPr lang="en-US" altLang="zh-CN" sz="16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 algn="l">
              <a:buSzPct val="60000"/>
              <a:buFont typeface="Wingdings" panose="05000000000000000000" pitchFamily="2" charset="2"/>
              <a:buChar char="l"/>
            </a:pPr>
            <a:endParaRPr lang="en-US" altLang="zh-CN" sz="16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 algn="l">
              <a:buSzPct val="60000"/>
              <a:buFont typeface="Wingdings" panose="05000000000000000000" pitchFamily="2" charset="2"/>
              <a:buChar char="l"/>
            </a:pPr>
            <a:endParaRPr lang="en-US" altLang="zh-CN" sz="16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 algn="l">
              <a:buSzPct val="60000"/>
              <a:buFont typeface="Wingdings" panose="05000000000000000000" pitchFamily="2" charset="2"/>
              <a:buChar char="l"/>
            </a:pPr>
            <a:endParaRPr lang="en-US" altLang="zh-CN" sz="16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285750" indent="-285750" algn="l">
              <a:buSzPct val="60000"/>
              <a:buFont typeface="Wingdings" panose="05000000000000000000" pitchFamily="2" charset="2"/>
              <a:buChar char="l"/>
            </a:pPr>
            <a:endParaRPr lang="en-US" altLang="zh-CN" sz="1600" b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algn="l">
              <a:buSzPct val="60000"/>
            </a:pPr>
            <a:endParaRPr lang="en-US" altLang="zh-CN" sz="1600" b="0" dirty="0">
              <a:solidFill>
                <a:schemeClr val="tx1"/>
              </a:solidFill>
              <a:sym typeface="Wingdings 2" panose="05020102010507070707" pitchFamily="18" charset="2"/>
            </a:endParaRPr>
          </a:p>
          <a:p>
            <a:pPr algn="l"/>
            <a:endParaRPr lang="en-US" altLang="zh-CN" sz="1800" dirty="0">
              <a:solidFill>
                <a:schemeClr val="tx1"/>
              </a:solidFill>
            </a:endParaRPr>
          </a:p>
          <a:p>
            <a:pPr algn="l"/>
            <a:endParaRPr lang="en-US" altLang="zh-CN" sz="1800" dirty="0">
              <a:solidFill>
                <a:schemeClr val="tx1"/>
              </a:solidFill>
            </a:endParaRPr>
          </a:p>
          <a:p>
            <a:pPr algn="l"/>
            <a:endParaRPr lang="en-US" altLang="zh-CN" sz="1800" dirty="0">
              <a:solidFill>
                <a:schemeClr val="tx1"/>
              </a:solidFill>
            </a:endParaRPr>
          </a:p>
          <a:p>
            <a:pPr algn="l"/>
            <a:endParaRPr lang="en-US" altLang="zh-CN" sz="1800" dirty="0">
              <a:solidFill>
                <a:schemeClr val="tx1"/>
              </a:solidFill>
            </a:endParaRPr>
          </a:p>
          <a:p>
            <a:pPr algn="l"/>
            <a:endParaRPr lang="en-US" altLang="zh-CN" sz="1800" dirty="0">
              <a:solidFill>
                <a:schemeClr val="tx1"/>
              </a:solidFill>
            </a:endParaRPr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04FAAC17-F2FA-4068-9DC0-8372A2BB27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35" y="3267303"/>
            <a:ext cx="2256000" cy="169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7" name="表格 46">
                <a:extLst>
                  <a:ext uri="{FF2B5EF4-FFF2-40B4-BE49-F238E27FC236}">
                    <a16:creationId xmlns:a16="http://schemas.microsoft.com/office/drawing/2014/main" id="{95015EB9-462A-4911-B0BA-6E42F691D2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178237"/>
                  </p:ext>
                </p:extLst>
              </p:nvPr>
            </p:nvGraphicFramePr>
            <p:xfrm>
              <a:off x="391780" y="5288972"/>
              <a:ext cx="3859854" cy="1127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642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1058456">
                      <a:extLst>
                        <a:ext uri="{9D8B030D-6E8A-4147-A177-3AD203B41FA5}">
                          <a16:colId xmlns:a16="http://schemas.microsoft.com/office/drawing/2014/main" val="2779350896"/>
                        </a:ext>
                      </a:extLst>
                    </a:gridCol>
                    <a:gridCol w="1286618">
                      <a:extLst>
                        <a:ext uri="{9D8B030D-6E8A-4147-A177-3AD203B41FA5}">
                          <a16:colId xmlns:a16="http://schemas.microsoft.com/office/drawing/2014/main" val="3237873940"/>
                        </a:ext>
                      </a:extLst>
                    </a:gridCol>
                    <a:gridCol w="804138">
                      <a:extLst>
                        <a:ext uri="{9D8B030D-6E8A-4147-A177-3AD203B41FA5}">
                          <a16:colId xmlns:a16="http://schemas.microsoft.com/office/drawing/2014/main" val="2751358978"/>
                        </a:ext>
                      </a:extLst>
                    </a:gridCol>
                  </a:tblGrid>
                  <a:tr h="332506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 symmetrization</a:t>
                          </a:r>
                          <a:endParaRPr lang="zh-CN" altLang="en-US" sz="10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Change beam distance</a:t>
                          </a:r>
                          <a:endParaRPr lang="zh-CN" altLang="en-US" sz="10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Design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5635796"/>
                      </a:ext>
                    </a:extLst>
                  </a:tr>
                  <a:tr h="22896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000" b="0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∆</m:t>
                              </m:r>
                              <m:r>
                                <a:rPr lang="en-US" altLang="zh-CN" sz="1000" b="0" i="1" kern="120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oMath>
                          </a14:m>
                          <a:r>
                            <a:rPr lang="en-US" altLang="zh-CN" sz="1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(um)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126.7</a:t>
                          </a:r>
                          <a:endParaRPr lang="zh-CN" altLang="en-US" sz="10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149</a:t>
                          </a:r>
                          <a:endParaRPr lang="zh-CN" altLang="en-US" sz="10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149</a:t>
                          </a:r>
                          <a:endParaRPr lang="zh-CN" altLang="en-US" sz="10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2630056"/>
                      </a:ext>
                    </a:extLst>
                  </a:tr>
                  <a:tr h="228964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1000" b="0" i="1" smtClean="0">
                                  <a:latin typeface="Cambria Math" panose="02040503050406030204" pitchFamily="18" charset="0"/>
                                </a:rPr>
                                <m:t>𝐸𝑡</m:t>
                              </m:r>
                            </m:oMath>
                          </a14:m>
                          <a:r>
                            <a:rPr lang="en-US" altLang="zh-CN" sz="1000" b="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000" smtClean="0">
                                  <a:latin typeface="Cambria Math" panose="02040503050406030204" pitchFamily="18" charset="0"/>
                                </a:rPr>
                                <m:t>𝐺𝑒𝑉</m:t>
                              </m:r>
                            </m:oMath>
                          </a14:m>
                          <a:r>
                            <a:rPr lang="en-US" altLang="zh-CN" sz="1000" b="0" dirty="0">
                              <a:solidFill>
                                <a:schemeClr val="tx1"/>
                              </a:solidFill>
                            </a:rPr>
                            <a:t>) </a:t>
                          </a:r>
                          <a:endParaRPr lang="zh-CN" altLang="en-US" sz="1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>
                              <a:solidFill>
                                <a:schemeClr val="tx1"/>
                              </a:solidFill>
                            </a:rPr>
                            <a:t>40.6</a:t>
                          </a:r>
                          <a:endParaRPr lang="zh-CN" altLang="en-US" sz="1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>
                              <a:solidFill>
                                <a:schemeClr val="tx1"/>
                              </a:solidFill>
                            </a:rPr>
                            <a:t>42.80</a:t>
                          </a:r>
                          <a:endParaRPr lang="zh-CN" altLang="en-US" sz="1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>
                              <a:solidFill>
                                <a:schemeClr val="tx1"/>
                              </a:solidFill>
                            </a:rPr>
                            <a:t>45.5</a:t>
                          </a:r>
                          <a:endParaRPr lang="zh-CN" altLang="en-US" sz="1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5044918"/>
                      </a:ext>
                    </a:extLst>
                  </a:tr>
                  <a:tr h="228964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1000" b="0" i="1" smtClean="0">
                                  <a:latin typeface="Cambria Math" panose="02040503050406030204" pitchFamily="18" charset="0"/>
                                </a:rPr>
                                <m:t>𝑄𝑡</m:t>
                              </m:r>
                            </m:oMath>
                          </a14:m>
                          <a:r>
                            <a:rPr lang="en-US" altLang="zh-CN" sz="1000" dirty="0">
                              <a:solidFill>
                                <a:schemeClr val="tx1"/>
                              </a:solidFill>
                            </a:rPr>
                            <a:t>(</a:t>
                          </a:r>
                          <a:r>
                            <a:rPr lang="en-US" altLang="zh-CN" sz="1000" dirty="0" err="1">
                              <a:solidFill>
                                <a:schemeClr val="tx1"/>
                              </a:solidFill>
                            </a:rPr>
                            <a:t>nC</a:t>
                          </a:r>
                          <a:r>
                            <a:rPr lang="en-US" altLang="zh-CN" sz="1000" dirty="0">
                              <a:solidFill>
                                <a:schemeClr val="tx1"/>
                              </a:solidFill>
                            </a:rPr>
                            <a:t>)</a:t>
                          </a:r>
                          <a:endParaRPr lang="zh-CN" altLang="en-US" sz="1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>
                              <a:solidFill>
                                <a:schemeClr val="tx1"/>
                              </a:solidFill>
                            </a:rPr>
                            <a:t>0.9</a:t>
                          </a:r>
                          <a:endParaRPr lang="zh-CN" altLang="en-US" sz="1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>
                              <a:solidFill>
                                <a:schemeClr val="tx1"/>
                              </a:solidFill>
                            </a:rPr>
                            <a:t>0.7909</a:t>
                          </a:r>
                          <a:endParaRPr lang="zh-CN" altLang="en-US" sz="1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>
                              <a:solidFill>
                                <a:schemeClr val="tx1"/>
                              </a:solidFill>
                            </a:rPr>
                            <a:t>0.84</a:t>
                          </a:r>
                          <a:endParaRPr lang="zh-CN" altLang="en-US" sz="1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756404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7" name="表格 46">
                <a:extLst>
                  <a:ext uri="{FF2B5EF4-FFF2-40B4-BE49-F238E27FC236}">
                    <a16:creationId xmlns:a16="http://schemas.microsoft.com/office/drawing/2014/main" id="{95015EB9-462A-4911-B0BA-6E42F691D22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178237"/>
                  </p:ext>
                </p:extLst>
              </p:nvPr>
            </p:nvGraphicFramePr>
            <p:xfrm>
              <a:off x="391780" y="5288972"/>
              <a:ext cx="3859854" cy="112776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710642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1058456">
                      <a:extLst>
                        <a:ext uri="{9D8B030D-6E8A-4147-A177-3AD203B41FA5}">
                          <a16:colId xmlns:a16="http://schemas.microsoft.com/office/drawing/2014/main" val="2779350896"/>
                        </a:ext>
                      </a:extLst>
                    </a:gridCol>
                    <a:gridCol w="1286618">
                      <a:extLst>
                        <a:ext uri="{9D8B030D-6E8A-4147-A177-3AD203B41FA5}">
                          <a16:colId xmlns:a16="http://schemas.microsoft.com/office/drawing/2014/main" val="3237873940"/>
                        </a:ext>
                      </a:extLst>
                    </a:gridCol>
                    <a:gridCol w="804138">
                      <a:extLst>
                        <a:ext uri="{9D8B030D-6E8A-4147-A177-3AD203B41FA5}">
                          <a16:colId xmlns:a16="http://schemas.microsoft.com/office/drawing/2014/main" val="2751358978"/>
                        </a:ext>
                      </a:extLst>
                    </a:gridCol>
                  </a:tblGrid>
                  <a:tr h="396240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1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Beam symmetrization</a:t>
                          </a:r>
                          <a:endParaRPr lang="zh-CN" altLang="en-US" sz="10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Change beam distance</a:t>
                          </a:r>
                          <a:endParaRPr lang="zh-CN" altLang="en-US" sz="10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/>
                          <a:r>
                            <a:rPr lang="en-US" altLang="zh-CN" sz="1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Design 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595635796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855" t="-160976" r="-445299" b="-20487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126.7</a:t>
                          </a:r>
                          <a:endParaRPr lang="zh-CN" altLang="en-US" sz="10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149</a:t>
                          </a:r>
                          <a:endParaRPr lang="zh-CN" altLang="en-US" sz="10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149</a:t>
                          </a:r>
                          <a:endParaRPr lang="zh-CN" altLang="en-US" sz="10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92630056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855" t="-267500" r="-445299" b="-1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>
                              <a:solidFill>
                                <a:schemeClr val="tx1"/>
                              </a:solidFill>
                            </a:rPr>
                            <a:t>40.6</a:t>
                          </a:r>
                          <a:endParaRPr lang="zh-CN" altLang="en-US" sz="1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>
                              <a:solidFill>
                                <a:schemeClr val="tx1"/>
                              </a:solidFill>
                            </a:rPr>
                            <a:t>42.80</a:t>
                          </a:r>
                          <a:endParaRPr lang="zh-CN" altLang="en-US" sz="1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>
                              <a:solidFill>
                                <a:schemeClr val="tx1"/>
                              </a:solidFill>
                            </a:rPr>
                            <a:t>45.5</a:t>
                          </a:r>
                          <a:endParaRPr lang="zh-CN" altLang="en-US" sz="1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5044918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855" t="-367500" r="-445299" b="-1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>
                              <a:solidFill>
                                <a:schemeClr val="tx1"/>
                              </a:solidFill>
                            </a:rPr>
                            <a:t>0.9</a:t>
                          </a:r>
                          <a:endParaRPr lang="zh-CN" altLang="en-US" sz="1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>
                              <a:solidFill>
                                <a:schemeClr val="tx1"/>
                              </a:solidFill>
                            </a:rPr>
                            <a:t>0.7909</a:t>
                          </a:r>
                          <a:endParaRPr lang="zh-CN" altLang="en-US" sz="1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000" b="0" dirty="0">
                              <a:solidFill>
                                <a:schemeClr val="tx1"/>
                              </a:solidFill>
                            </a:rPr>
                            <a:t>0.84</a:t>
                          </a:r>
                          <a:endParaRPr lang="zh-CN" altLang="en-US" sz="10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747564049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8" name="图片 47">
            <a:extLst>
              <a:ext uri="{FF2B5EF4-FFF2-40B4-BE49-F238E27FC236}">
                <a16:creationId xmlns:a16="http://schemas.microsoft.com/office/drawing/2014/main" id="{F345A303-2A3C-4ECA-946D-68436438C3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12" y="3119159"/>
            <a:ext cx="2256000" cy="1692000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6722E7-837D-4532-B0B6-92CCC52EBEC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3213" y="4897373"/>
            <a:ext cx="2255999" cy="1692000"/>
          </a:xfrm>
          <a:prstGeom prst="rect">
            <a:avLst/>
          </a:prstGeom>
        </p:spPr>
      </p:pic>
      <p:sp>
        <p:nvSpPr>
          <p:cNvPr id="50" name="箭头: 右 49">
            <a:extLst>
              <a:ext uri="{FF2B5EF4-FFF2-40B4-BE49-F238E27FC236}">
                <a16:creationId xmlns:a16="http://schemas.microsoft.com/office/drawing/2014/main" id="{EF27E4AA-E1D5-4525-B81B-0BA8116E9474}"/>
              </a:ext>
            </a:extLst>
          </p:cNvPr>
          <p:cNvSpPr/>
          <p:nvPr/>
        </p:nvSpPr>
        <p:spPr bwMode="auto">
          <a:xfrm rot="5400000">
            <a:off x="7846548" y="4898792"/>
            <a:ext cx="321335" cy="7200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59ABEC05-FC9F-4FE9-8F3A-6739EE5EA05F}"/>
              </a:ext>
            </a:extLst>
          </p:cNvPr>
          <p:cNvSpPr/>
          <p:nvPr/>
        </p:nvSpPr>
        <p:spPr bwMode="auto">
          <a:xfrm rot="1563414">
            <a:off x="8010644" y="5243129"/>
            <a:ext cx="245930" cy="474402"/>
          </a:xfrm>
          <a:prstGeom prst="ellipse">
            <a:avLst/>
          </a:prstGeom>
          <a:noFill/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2F215003-1A67-47DF-A784-361A7BB40E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080" y="4975968"/>
            <a:ext cx="2256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792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7" name="表格 16">
                <a:extLst>
                  <a:ext uri="{FF2B5EF4-FFF2-40B4-BE49-F238E27FC236}">
                    <a16:creationId xmlns:a16="http://schemas.microsoft.com/office/drawing/2014/main" id="{086267F2-F54D-4C46-B854-B3C7D19626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0613568"/>
                  </p:ext>
                </p:extLst>
              </p:nvPr>
            </p:nvGraphicFramePr>
            <p:xfrm>
              <a:off x="1691680" y="989080"/>
              <a:ext cx="5584840" cy="33532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36368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1758265">
                      <a:extLst>
                        <a:ext uri="{9D8B030D-6E8A-4147-A177-3AD203B41FA5}">
                          <a16:colId xmlns:a16="http://schemas.microsoft.com/office/drawing/2014/main" val="4082550121"/>
                        </a:ext>
                      </a:extLst>
                    </a:gridCol>
                    <a:gridCol w="1628752">
                      <a:extLst>
                        <a:ext uri="{9D8B030D-6E8A-4147-A177-3AD203B41FA5}">
                          <a16:colId xmlns:a16="http://schemas.microsoft.com/office/drawing/2014/main" val="3187020519"/>
                        </a:ext>
                      </a:extLst>
                    </a:gridCol>
                    <a:gridCol w="861455">
                      <a:extLst>
                        <a:ext uri="{9D8B030D-6E8A-4147-A177-3AD203B41FA5}">
                          <a16:colId xmlns:a16="http://schemas.microsoft.com/office/drawing/2014/main" val="1728341619"/>
                        </a:ext>
                      </a:extLst>
                    </a:gridCol>
                  </a:tblGrid>
                  <a:tr h="214313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error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Scan range</a:t>
                          </a:r>
                          <a:endParaRPr lang="zh-CN" altLang="en-US" sz="9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limiting factor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05841430"/>
                      </a:ext>
                    </a:extLst>
                  </a:tr>
                  <a:tr h="34290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Offset</a:t>
                          </a:r>
                          <a:endParaRPr lang="zh-CN" altLang="en-US" sz="10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dirty="0"/>
                            <a:t>Transverse </a:t>
                          </a:r>
                          <a:r>
                            <a:rPr lang="en-US" altLang="zh-CN" sz="9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position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[0,3.0] [um]</a:t>
                          </a:r>
                          <a:endParaRPr lang="zh-CN" altLang="en-US" sz="9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US" altLang="zh-CN" sz="900" b="0" i="1" baseline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oMath>
                          </a14:m>
                          <a:r>
                            <a:rPr lang="en-US" altLang="zh-CN" sz="900" b="0" kern="1200" baseline="-250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</a:t>
                          </a:r>
                          <a:endParaRPr lang="zh-CN" altLang="en-US" sz="900" b="0" kern="1200" baseline="-250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494634224"/>
                      </a:ext>
                    </a:extLst>
                  </a:tr>
                  <a:tr h="34290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Transverse velocity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±5um-&gt;±50urad</a:t>
                          </a:r>
                          <a:endParaRPr lang="zh-CN" altLang="en-US" sz="9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9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900" b="0" kern="1200" baseline="-25000" dirty="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rPr>
                                  <m:t>t</m:t>
                                </m:r>
                              </m:oMath>
                            </m:oMathPara>
                          </a14:m>
                          <a:endParaRPr lang="zh-CN" altLang="en-US" sz="900" b="0" kern="1200" baseline="-250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9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9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46905418"/>
                      </a:ext>
                    </a:extLst>
                  </a:tr>
                  <a:tr h="34290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Tilt</a:t>
                          </a:r>
                          <a:endParaRPr lang="zh-CN" altLang="en-US" sz="10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[0,0.167]</a:t>
                          </a:r>
                          <a:r>
                            <a:rPr lang="en-US" altLang="zh-CN" sz="9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[mrad]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9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9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5044918"/>
                      </a:ext>
                    </a:extLst>
                  </a:tr>
                  <a:tr h="34290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[0,1.25] </a:t>
                          </a:r>
                          <a:r>
                            <a:rPr lang="en-US" altLang="zh-CN" sz="9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[mrad]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900" b="0" i="1" baseline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r>
                                  <m:rPr>
                                    <m:nor/>
                                  </m:rPr>
                                  <a:rPr lang="en-US" altLang="zh-CN" sz="900" b="0" kern="1200" baseline="-25000" dirty="0">
                                    <a:solidFill>
                                      <a:schemeClr val="tx1"/>
                                    </a:solidFill>
                                    <a:latin typeface="+mn-lt"/>
                                    <a:ea typeface="+mn-ea"/>
                                    <a:cs typeface="+mn-cs"/>
                                  </a:rPr>
                                  <m:t>t</m:t>
                                </m:r>
                              </m:oMath>
                            </m:oMathPara>
                          </a14:m>
                          <a:endParaRPr lang="zh-CN" altLang="en-US" sz="900" b="0" kern="1200" baseline="-250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9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9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00776344"/>
                      </a:ext>
                    </a:extLst>
                  </a:tr>
                  <a:tr h="34290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Slice jitter</a:t>
                          </a:r>
                          <a:endParaRPr lang="zh-CN" altLang="en-US" sz="9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[0,1]um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9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9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13029095"/>
                      </a:ext>
                    </a:extLst>
                  </a:tr>
                  <a:tr h="34290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[0,24]um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9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9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12830566"/>
                      </a:ext>
                    </a:extLst>
                  </a:tr>
                  <a:tr h="34290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1" dirty="0">
                              <a:solidFill>
                                <a:schemeClr val="tx1"/>
                              </a:solidFill>
                            </a:rPr>
                            <a:t>Beam distance</a:t>
                          </a:r>
                          <a:endParaRPr lang="zh-CN" altLang="en-US" sz="9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9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[-1.5,1.5][um]-&gt;±1%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9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9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30651992"/>
                      </a:ext>
                    </a:extLst>
                  </a:tr>
                  <a:tr h="34247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1" dirty="0">
                              <a:solidFill>
                                <a:schemeClr val="tx1"/>
                              </a:solidFill>
                            </a:rPr>
                            <a:t>Plasma density</a:t>
                          </a:r>
                          <a:endParaRPr lang="zh-CN" altLang="en-US" sz="9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>
                              <a:solidFill>
                                <a:schemeClr val="tx1"/>
                              </a:solidFill>
                            </a:rPr>
                            <a:t>Overall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±1%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9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9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6022252"/>
                      </a:ext>
                    </a:extLst>
                  </a:tr>
                  <a:tr h="342471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Perturbation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[2</a:t>
                          </a:r>
                          <a:r>
                            <a:rPr lang="el-GR" altLang="zh-CN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π</a:t>
                          </a: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l-GR" altLang="zh-CN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π</a:t>
                          </a: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/40</a:t>
                          </a: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9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9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278072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7" name="表格 16">
                <a:extLst>
                  <a:ext uri="{FF2B5EF4-FFF2-40B4-BE49-F238E27FC236}">
                    <a16:creationId xmlns:a16="http://schemas.microsoft.com/office/drawing/2014/main" id="{086267F2-F54D-4C46-B854-B3C7D19626E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0613568"/>
                  </p:ext>
                </p:extLst>
              </p:nvPr>
            </p:nvGraphicFramePr>
            <p:xfrm>
              <a:off x="1691680" y="989080"/>
              <a:ext cx="5584840" cy="335321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36368">
                      <a:extLst>
                        <a:ext uri="{9D8B030D-6E8A-4147-A177-3AD203B41FA5}">
                          <a16:colId xmlns:a16="http://schemas.microsoft.com/office/drawing/2014/main" val="1336602151"/>
                        </a:ext>
                      </a:extLst>
                    </a:gridCol>
                    <a:gridCol w="1758265">
                      <a:extLst>
                        <a:ext uri="{9D8B030D-6E8A-4147-A177-3AD203B41FA5}">
                          <a16:colId xmlns:a16="http://schemas.microsoft.com/office/drawing/2014/main" val="4082550121"/>
                        </a:ext>
                      </a:extLst>
                    </a:gridCol>
                    <a:gridCol w="1628752">
                      <a:extLst>
                        <a:ext uri="{9D8B030D-6E8A-4147-A177-3AD203B41FA5}">
                          <a16:colId xmlns:a16="http://schemas.microsoft.com/office/drawing/2014/main" val="3187020519"/>
                        </a:ext>
                      </a:extLst>
                    </a:gridCol>
                    <a:gridCol w="861455">
                      <a:extLst>
                        <a:ext uri="{9D8B030D-6E8A-4147-A177-3AD203B41FA5}">
                          <a16:colId xmlns:a16="http://schemas.microsoft.com/office/drawing/2014/main" val="1728341619"/>
                        </a:ext>
                      </a:extLst>
                    </a:gridCol>
                  </a:tblGrid>
                  <a:tr h="22860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error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Scan range</a:t>
                          </a:r>
                          <a:endParaRPr lang="zh-CN" altLang="en-US" sz="9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limiting factor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05841430"/>
                      </a:ext>
                    </a:extLst>
                  </a:tr>
                  <a:tr h="34290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Offset</a:t>
                          </a:r>
                          <a:endParaRPr lang="zh-CN" altLang="en-US" sz="10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/>
                            <a:t>Transverse </a:t>
                          </a:r>
                          <a:r>
                            <a:rPr lang="en-US" altLang="zh-CN" sz="900" b="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position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[0,3.0] [um]</a:t>
                          </a:r>
                          <a:endParaRPr lang="zh-CN" altLang="en-US" sz="9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51064" t="-69643" r="-2837" b="-81785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494634224"/>
                      </a:ext>
                    </a:extLst>
                  </a:tr>
                  <a:tr h="36258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kern="120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Transverse velocity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±5um-&gt;±50urad</a:t>
                          </a:r>
                          <a:endParaRPr lang="zh-CN" altLang="en-US" sz="900" b="0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51064" t="-161017" r="-2837" b="-67627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46905418"/>
                      </a:ext>
                    </a:extLst>
                  </a:tr>
                  <a:tr h="34290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0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Tilt</a:t>
                          </a:r>
                          <a:endParaRPr lang="zh-CN" altLang="en-US" sz="1000" b="1" kern="1200" dirty="0">
                            <a:solidFill>
                              <a:schemeClr val="tx1"/>
                            </a:solidFill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[0,0.167]</a:t>
                          </a:r>
                          <a:r>
                            <a:rPr lang="en-US" altLang="zh-CN" sz="9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 [mrad]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9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9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545044918"/>
                      </a:ext>
                    </a:extLst>
                  </a:tr>
                  <a:tr h="362585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[0,1.25] </a:t>
                          </a:r>
                          <a:r>
                            <a:rPr lang="en-US" altLang="zh-CN" sz="900" b="0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[mrad]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blipFill>
                          <a:blip r:embed="rId3"/>
                          <a:stretch>
                            <a:fillRect l="-551064" t="-357627" r="-2837" b="-4796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00776344"/>
                      </a:ext>
                    </a:extLst>
                  </a:tr>
                  <a:tr h="342900">
                    <a:tc row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1" kern="1200" dirty="0">
                              <a:solidFill>
                                <a:schemeClr val="tx1"/>
                              </a:solidFill>
                              <a:latin typeface="+mn-lt"/>
                              <a:ea typeface="+mn-ea"/>
                              <a:cs typeface="+mn-cs"/>
                            </a:rPr>
                            <a:t>Slice jitter</a:t>
                          </a:r>
                          <a:endParaRPr lang="zh-CN" altLang="en-US" sz="9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>
                              <a:solidFill>
                                <a:schemeClr val="tx1"/>
                              </a:solidFill>
                            </a:rPr>
                            <a:t>Driver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[0,1]um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9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9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613029095"/>
                      </a:ext>
                    </a:extLst>
                  </a:tr>
                  <a:tr h="342900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Trailer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[0,24]um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9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9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12830566"/>
                      </a:ext>
                    </a:extLst>
                  </a:tr>
                  <a:tr h="342900">
                    <a:tc gridSpan="2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1" dirty="0">
                              <a:solidFill>
                                <a:schemeClr val="tx1"/>
                              </a:solidFill>
                            </a:rPr>
                            <a:t>Beam distance</a:t>
                          </a:r>
                          <a:endParaRPr lang="zh-CN" altLang="en-US" sz="9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zh-CN" altLang="en-US" sz="9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[-1.5,1.5][um]-&gt;±1%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9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9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30651992"/>
                      </a:ext>
                    </a:extLst>
                  </a:tr>
                  <a:tr h="34247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1" dirty="0">
                              <a:solidFill>
                                <a:schemeClr val="tx1"/>
                              </a:solidFill>
                            </a:rPr>
                            <a:t>Plasma density</a:t>
                          </a:r>
                          <a:endParaRPr lang="zh-CN" altLang="en-US" sz="900" b="1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>
                              <a:solidFill>
                                <a:schemeClr val="tx1"/>
                              </a:solidFill>
                            </a:rPr>
                            <a:t>Overall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±1%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9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9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76022252"/>
                      </a:ext>
                    </a:extLst>
                  </a:tr>
                  <a:tr h="342471">
                    <a:tc v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Perturbation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[2</a:t>
                          </a:r>
                          <a:r>
                            <a:rPr lang="el-GR" altLang="zh-CN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π</a:t>
                          </a: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,</a:t>
                          </a: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l-GR" altLang="zh-CN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π</a:t>
                          </a: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/40</a:t>
                          </a:r>
                          <a:r>
                            <a:rPr lang="en-US" altLang="zh-CN" sz="900" b="0" dirty="0">
                              <a:solidFill>
                                <a:schemeClr val="tx1"/>
                              </a:solidFill>
                            </a:rPr>
                            <a:t>]</a:t>
                          </a:r>
                          <a:endParaRPr lang="zh-CN" altLang="en-US" sz="900" b="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900" b="0" i="1" dirty="0">
                              <a:solidFill>
                                <a:schemeClr val="tx1"/>
                              </a:solidFill>
                            </a:rPr>
                            <a:t>E</a:t>
                          </a:r>
                          <a:r>
                            <a:rPr lang="en-US" altLang="zh-CN" sz="900" b="0" i="1" baseline="-25000" dirty="0">
                              <a:solidFill>
                                <a:schemeClr val="tx1"/>
                              </a:solidFill>
                            </a:rPr>
                            <a:t>t</a:t>
                          </a:r>
                          <a:endParaRPr lang="zh-CN" altLang="en-US" sz="900" b="0" i="1" baseline="-25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62780727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9" name="图片 18">
            <a:extLst>
              <a:ext uri="{FF2B5EF4-FFF2-40B4-BE49-F238E27FC236}">
                <a16:creationId xmlns:a16="http://schemas.microsoft.com/office/drawing/2014/main" id="{D9CD9768-D0E1-4603-A42D-FB6738F5F6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7072"/>
            <a:ext cx="2304000" cy="172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EA64F5F8-0702-4571-B04E-9833DB6980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651744"/>
            <a:ext cx="2323361" cy="172800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5DBE846E-8C3F-4516-94FA-C119815BF277}"/>
              </a:ext>
            </a:extLst>
          </p:cNvPr>
          <p:cNvSpPr/>
          <p:nvPr/>
        </p:nvSpPr>
        <p:spPr>
          <a:xfrm>
            <a:off x="7893920" y="6427586"/>
            <a:ext cx="1475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0" dirty="0">
                <a:solidFill>
                  <a:schemeClr val="tx1"/>
                </a:solidFill>
              </a:rPr>
              <a:t>1[k</a:t>
            </a:r>
            <a:r>
              <a:rPr lang="en-US" altLang="zh-CN" sz="1100" b="0" baseline="-25000" dirty="0">
                <a:solidFill>
                  <a:schemeClr val="tx1"/>
                </a:solidFill>
              </a:rPr>
              <a:t>p</a:t>
            </a:r>
            <a:r>
              <a:rPr lang="en-US" altLang="zh-CN" sz="1100" b="0" baseline="30000" dirty="0">
                <a:solidFill>
                  <a:schemeClr val="tx1"/>
                </a:solidFill>
              </a:rPr>
              <a:t>-1</a:t>
            </a:r>
            <a:r>
              <a:rPr lang="en-US" altLang="zh-CN" sz="1100" b="0" dirty="0">
                <a:solidFill>
                  <a:schemeClr val="tx1"/>
                </a:solidFill>
              </a:rPr>
              <a:t>]~74.03um</a:t>
            </a:r>
            <a:endParaRPr lang="zh-CN" altLang="en-US" sz="1100" b="0" dirty="0">
              <a:solidFill>
                <a:schemeClr val="tx1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081FF179-0C6F-4F82-9C5E-33A9115AAF28}"/>
              </a:ext>
            </a:extLst>
          </p:cNvPr>
          <p:cNvSpPr/>
          <p:nvPr/>
        </p:nvSpPr>
        <p:spPr>
          <a:xfrm>
            <a:off x="6300192" y="6607387"/>
            <a:ext cx="29172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dirty="0">
                <a:solidFill>
                  <a:schemeClr val="tx1"/>
                </a:solidFill>
              </a:rPr>
              <a:t>Wang Xiaoning (IHEP),</a:t>
            </a:r>
            <a:r>
              <a:rPr lang="zh-CN" altLang="en-US" sz="1200" b="0" dirty="0">
                <a:solidFill>
                  <a:schemeClr val="tx1"/>
                </a:solidFill>
              </a:rPr>
              <a:t> </a:t>
            </a:r>
            <a:r>
              <a:rPr lang="en-US" altLang="zh-CN" sz="1200" b="0" dirty="0">
                <a:solidFill>
                  <a:schemeClr val="tx1"/>
                </a:solidFill>
              </a:rPr>
              <a:t>An</a:t>
            </a:r>
            <a:r>
              <a:rPr lang="zh-CN" altLang="en-US" sz="1200" b="0" dirty="0">
                <a:solidFill>
                  <a:schemeClr val="tx1"/>
                </a:solidFill>
              </a:rPr>
              <a:t> </a:t>
            </a:r>
            <a:r>
              <a:rPr lang="en-US" altLang="zh-CN" sz="1200" b="0" dirty="0" err="1">
                <a:solidFill>
                  <a:schemeClr val="tx1"/>
                </a:solidFill>
              </a:rPr>
              <a:t>Weiming</a:t>
            </a:r>
            <a:r>
              <a:rPr lang="en-US" altLang="zh-CN" sz="1200" b="0" dirty="0">
                <a:solidFill>
                  <a:schemeClr val="tx1"/>
                </a:solidFill>
              </a:rPr>
              <a:t>(BNU)</a:t>
            </a:r>
            <a:endParaRPr lang="zh-CN" altLang="en-US" sz="1200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E77E7068-46E4-4569-98DA-1D54DD9D7AE2}"/>
              </a:ext>
            </a:extLst>
          </p:cNvPr>
          <p:cNvSpPr/>
          <p:nvPr/>
        </p:nvSpPr>
        <p:spPr>
          <a:xfrm>
            <a:off x="2889463" y="200684"/>
            <a:ext cx="3797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Tolerance analysis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A1F3AB88-A6FE-49F1-8567-EE0E4789F1E9}"/>
              </a:ext>
            </a:extLst>
          </p:cNvPr>
          <p:cNvGrpSpPr/>
          <p:nvPr/>
        </p:nvGrpSpPr>
        <p:grpSpPr>
          <a:xfrm>
            <a:off x="4408879" y="4651744"/>
            <a:ext cx="2323361" cy="1728000"/>
            <a:chOff x="2176631" y="4651744"/>
            <a:chExt cx="2323361" cy="1728000"/>
          </a:xfrm>
        </p:grpSpPr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764E1298-CA0F-49F8-8F86-AF43904C64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6631" y="4651744"/>
              <a:ext cx="2323361" cy="1728000"/>
            </a:xfrm>
            <a:prstGeom prst="rect">
              <a:avLst/>
            </a:prstGeom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EE177D6D-84A4-4D67-AC29-5997DB8141BA}"/>
                </a:ext>
              </a:extLst>
            </p:cNvPr>
            <p:cNvSpPr txBox="1"/>
            <p:nvPr/>
          </p:nvSpPr>
          <p:spPr>
            <a:xfrm>
              <a:off x="3472661" y="5498993"/>
              <a:ext cx="59280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600" dirty="0">
                  <a:solidFill>
                    <a:schemeClr val="tx1"/>
                  </a:solidFill>
                </a:rPr>
                <a:t>beam distance</a:t>
              </a:r>
              <a:endParaRPr lang="zh-CN" altLang="en-US" sz="600" dirty="0">
                <a:solidFill>
                  <a:schemeClr val="tx1"/>
                </a:solidFill>
              </a:endParaRPr>
            </a:p>
          </p:txBody>
        </p:sp>
        <p:cxnSp>
          <p:nvCxnSpPr>
            <p:cNvPr id="25" name="直接箭头连接符 24">
              <a:extLst>
                <a:ext uri="{FF2B5EF4-FFF2-40B4-BE49-F238E27FC236}">
                  <a16:creationId xmlns:a16="http://schemas.microsoft.com/office/drawing/2014/main" id="{29EF2CF7-BDA5-43C3-AECB-31112173F83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625048" y="5805264"/>
              <a:ext cx="288032" cy="0"/>
            </a:xfrm>
            <a:prstGeom prst="straightConnector1">
              <a:avLst/>
            </a:prstGeom>
            <a:solidFill>
              <a:srgbClr val="FF0000"/>
            </a:solidFill>
            <a:ln w="3175" cap="rnd" cmpd="dbl" algn="ctr">
              <a:solidFill>
                <a:schemeClr val="tx2"/>
              </a:solidFill>
              <a:prstDash val="solid"/>
              <a:miter lim="800000"/>
              <a:headEnd type="arrow" w="sm" len="sm"/>
              <a:tailEnd type="arrow" w="sm" len="sm"/>
            </a:ln>
            <a:effectLst/>
          </p:spPr>
        </p:cxn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E5F4DEAD-B05E-48C6-9F63-9080D01ACE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000" y="4645072"/>
            <a:ext cx="2256000" cy="16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7181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95B675C-6B15-4B6F-8ADF-30808B966FA1}"/>
              </a:ext>
            </a:extLst>
          </p:cNvPr>
          <p:cNvSpPr/>
          <p:nvPr/>
        </p:nvSpPr>
        <p:spPr>
          <a:xfrm>
            <a:off x="2096717" y="200684"/>
            <a:ext cx="53826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Transverse Position Offset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A96B258-876F-40F3-B3D3-648ABBE9D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0" y="829562"/>
            <a:ext cx="3872269" cy="288000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1E1750F-6889-4726-B6C1-EA1D5C74A5A4}"/>
              </a:ext>
            </a:extLst>
          </p:cNvPr>
          <p:cNvSpPr/>
          <p:nvPr/>
        </p:nvSpPr>
        <p:spPr>
          <a:xfrm>
            <a:off x="2843808" y="3198168"/>
            <a:ext cx="206997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900" b="0" dirty="0">
                <a:solidFill>
                  <a:schemeClr val="tx1"/>
                </a:solidFill>
              </a:rPr>
              <a:t>x offset max~2.38um</a:t>
            </a:r>
            <a:endParaRPr lang="zh-CN" altLang="en-US" sz="900" b="0" dirty="0">
              <a:solidFill>
                <a:schemeClr val="tx1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CA9159C-E019-466A-A6D3-6D006DD11F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684" y="829562"/>
            <a:ext cx="3872269" cy="2880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019B901-DADA-432D-9753-76C4A82D1B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31" y="3789040"/>
            <a:ext cx="3872269" cy="288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012B0E3-5EBE-4CFE-A847-EE1869E172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30" y="3722459"/>
            <a:ext cx="3872269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29543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0971B5-A569-48DA-9699-1B0701B21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4" y="1001861"/>
            <a:ext cx="3489706" cy="252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DB69382-527F-4AD0-BAED-692BABA8D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0104" y="6128226"/>
            <a:ext cx="1368152" cy="3567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5BF39A4-1A98-40CB-A2BC-B63485D44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3331" y="3586213"/>
            <a:ext cx="3399069" cy="252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03F4FAB-4935-4C84-AA71-8B192A902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57" y="3486263"/>
            <a:ext cx="3291787" cy="2520000"/>
          </a:xfrm>
          <a:prstGeom prst="rect">
            <a:avLst/>
          </a:prstGeom>
        </p:spPr>
      </p:pic>
      <p:graphicFrame>
        <p:nvGraphicFramePr>
          <p:cNvPr id="16" name="表格 15">
            <a:extLst>
              <a:ext uri="{FF2B5EF4-FFF2-40B4-BE49-F238E27FC236}">
                <a16:creationId xmlns:a16="http://schemas.microsoft.com/office/drawing/2014/main" id="{743AEC53-6500-4526-86D4-F3E85F2EEA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665233"/>
              </p:ext>
            </p:extLst>
          </p:nvPr>
        </p:nvGraphicFramePr>
        <p:xfrm>
          <a:off x="515225" y="980728"/>
          <a:ext cx="3768011" cy="23814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75723">
                  <a:extLst>
                    <a:ext uri="{9D8B030D-6E8A-4147-A177-3AD203B41FA5}">
                      <a16:colId xmlns:a16="http://schemas.microsoft.com/office/drawing/2014/main" val="1336602151"/>
                    </a:ext>
                  </a:extLst>
                </a:gridCol>
                <a:gridCol w="1247697">
                  <a:extLst>
                    <a:ext uri="{9D8B030D-6E8A-4147-A177-3AD203B41FA5}">
                      <a16:colId xmlns:a16="http://schemas.microsoft.com/office/drawing/2014/main" val="3933902322"/>
                    </a:ext>
                  </a:extLst>
                </a:gridCol>
                <a:gridCol w="1344591">
                  <a:extLst>
                    <a:ext uri="{9D8B030D-6E8A-4147-A177-3AD203B41FA5}">
                      <a16:colId xmlns:a16="http://schemas.microsoft.com/office/drawing/2014/main" val="1151675244"/>
                    </a:ext>
                  </a:extLst>
                </a:gridCol>
              </a:tblGrid>
              <a:tr h="20251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dirty="0">
                          <a:solidFill>
                            <a:schemeClr val="tx1"/>
                          </a:solidFill>
                        </a:rPr>
                        <a:t>error</a:t>
                      </a:r>
                      <a:endParaRPr lang="zh-CN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dirty="0">
                          <a:solidFill>
                            <a:schemeClr val="tx1"/>
                          </a:solidFill>
                        </a:rPr>
                        <a:t>limitation </a:t>
                      </a:r>
                      <a:endParaRPr lang="zh-CN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5841430"/>
                  </a:ext>
                </a:extLst>
              </a:tr>
              <a:tr h="20251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Offset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/>
                        <a:t>Transverse </a:t>
                      </a:r>
                      <a:r>
                        <a:rPr lang="en-US" altLang="zh-CN" sz="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position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±2.38um</a:t>
                      </a:r>
                      <a:endParaRPr lang="zh-CN" altLang="en-US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4634224"/>
                  </a:ext>
                </a:extLst>
              </a:tr>
              <a:tr h="2025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Transverse velocity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 going</a:t>
                      </a:r>
                      <a:endParaRPr lang="zh-CN" altLang="en-US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6905418"/>
                  </a:ext>
                </a:extLst>
              </a:tr>
              <a:tr h="20251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Tilt</a:t>
                      </a:r>
                      <a:endParaRPr lang="zh-CN" altLang="en-US" sz="10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>
                          <a:solidFill>
                            <a:schemeClr val="tx1"/>
                          </a:solidFill>
                        </a:rPr>
                        <a:t>Driver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 going</a:t>
                      </a:r>
                      <a:endParaRPr lang="zh-CN" altLang="en-US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45044918"/>
                  </a:ext>
                </a:extLst>
              </a:tr>
              <a:tr h="2025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>
                          <a:solidFill>
                            <a:schemeClr val="tx1"/>
                          </a:solidFill>
                        </a:rPr>
                        <a:t>Trailer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zh-CN" sz="900" b="0" dirty="0">
                          <a:solidFill>
                            <a:schemeClr val="tx1"/>
                          </a:solidFill>
                        </a:rPr>
                        <a:t>3.3mrad</a:t>
                      </a:r>
                      <a:endParaRPr lang="zh-CN" altLang="en-US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00776344"/>
                  </a:ext>
                </a:extLst>
              </a:tr>
              <a:tr h="202518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Transverse n</a:t>
                      </a:r>
                      <a:r>
                        <a:rPr lang="en-US" altLang="zh-CN" sz="900" b="1" dirty="0">
                          <a:solidFill>
                            <a:schemeClr val="tx1"/>
                          </a:solidFill>
                        </a:rPr>
                        <a:t>oise</a:t>
                      </a:r>
                      <a:endParaRPr lang="zh-CN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>
                          <a:solidFill>
                            <a:schemeClr val="tx1"/>
                          </a:solidFill>
                        </a:rPr>
                        <a:t>Driver</a:t>
                      </a:r>
                      <a:endParaRPr lang="zh-CN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dirty="0">
                          <a:solidFill>
                            <a:schemeClr val="tx1"/>
                          </a:solidFill>
                        </a:rPr>
                        <a:t>0.025nm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3029095"/>
                  </a:ext>
                </a:extLst>
              </a:tr>
              <a:tr h="2025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dirty="0">
                          <a:solidFill>
                            <a:schemeClr val="tx1"/>
                          </a:solidFill>
                        </a:rPr>
                        <a:t>Trailer</a:t>
                      </a:r>
                      <a:endParaRPr lang="zh-CN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zh-CN" sz="900" b="0" dirty="0">
                          <a:solidFill>
                            <a:schemeClr val="tx1"/>
                          </a:solidFill>
                        </a:rPr>
                        <a:t>3.7um</a:t>
                      </a:r>
                      <a:endParaRPr lang="zh-CN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12830566"/>
                  </a:ext>
                </a:extLst>
              </a:tr>
              <a:tr h="32402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1" dirty="0">
                          <a:solidFill>
                            <a:schemeClr val="tx1"/>
                          </a:solidFill>
                        </a:rPr>
                        <a:t>Beam distance</a:t>
                      </a:r>
                      <a:endParaRPr lang="zh-CN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dirty="0">
                          <a:solidFill>
                            <a:schemeClr val="tx1"/>
                          </a:solidFill>
                        </a:rPr>
                        <a:t>[148.05,149.25]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0651992"/>
                  </a:ext>
                </a:extLst>
              </a:tr>
              <a:tr h="202518"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900" b="1" dirty="0">
                          <a:solidFill>
                            <a:schemeClr val="tx1"/>
                          </a:solidFill>
                        </a:rPr>
                        <a:t>Plasma density</a:t>
                      </a:r>
                      <a:endParaRPr lang="zh-CN" altLang="en-US" sz="900" b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>
                          <a:solidFill>
                            <a:schemeClr val="tx1"/>
                          </a:solidFill>
                        </a:rPr>
                        <a:t>Overall</a:t>
                      </a:r>
                      <a:endParaRPr lang="zh-CN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±</a:t>
                      </a:r>
                      <a:r>
                        <a:rPr lang="en-US" altLang="zh-CN" sz="900" b="0" dirty="0">
                          <a:solidFill>
                            <a:schemeClr val="tx1"/>
                          </a:solidFill>
                        </a:rPr>
                        <a:t>0.26%</a:t>
                      </a:r>
                      <a:endParaRPr lang="zh-CN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6022252"/>
                  </a:ext>
                </a:extLst>
              </a:tr>
              <a:tr h="202518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900" b="0" dirty="0">
                          <a:solidFill>
                            <a:schemeClr val="tx1"/>
                          </a:solidFill>
                        </a:rPr>
                        <a:t>Perturbation</a:t>
                      </a:r>
                      <a:endParaRPr lang="zh-CN" altLang="en-US" sz="9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9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on going</a:t>
                      </a:r>
                      <a:endParaRPr lang="zh-CN" altLang="en-US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7807276"/>
                  </a:ext>
                </a:extLst>
              </a:tr>
            </a:tbl>
          </a:graphicData>
        </a:graphic>
      </p:graphicFrame>
      <p:sp>
        <p:nvSpPr>
          <p:cNvPr id="9" name="矩形 8">
            <a:extLst>
              <a:ext uri="{FF2B5EF4-FFF2-40B4-BE49-F238E27FC236}">
                <a16:creationId xmlns:a16="http://schemas.microsoft.com/office/drawing/2014/main" id="{B2268C12-EA0C-4CEB-8D27-E7838B0FB38F}"/>
              </a:ext>
            </a:extLst>
          </p:cNvPr>
          <p:cNvSpPr/>
          <p:nvPr/>
        </p:nvSpPr>
        <p:spPr>
          <a:xfrm>
            <a:off x="179512" y="6003904"/>
            <a:ext cx="76328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Python + quickpic:</a:t>
            </a:r>
          </a:p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100 Random seed -&gt; 100 random errors combination </a:t>
            </a:r>
          </a:p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Every error is Gaussian and independent, having its own distribution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AECDA71A-DB25-41FF-91AE-FC70FA396ABA}"/>
              </a:ext>
            </a:extLst>
          </p:cNvPr>
          <p:cNvSpPr/>
          <p:nvPr/>
        </p:nvSpPr>
        <p:spPr>
          <a:xfrm>
            <a:off x="7903695" y="6417119"/>
            <a:ext cx="147565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100" b="0" dirty="0">
                <a:solidFill>
                  <a:schemeClr val="tx1"/>
                </a:solidFill>
              </a:rPr>
              <a:t>1[k</a:t>
            </a:r>
            <a:r>
              <a:rPr lang="en-US" altLang="zh-CN" sz="1100" b="0" baseline="-25000" dirty="0">
                <a:solidFill>
                  <a:schemeClr val="tx1"/>
                </a:solidFill>
              </a:rPr>
              <a:t>p</a:t>
            </a:r>
            <a:r>
              <a:rPr lang="en-US" altLang="zh-CN" sz="1100" b="0" baseline="30000" dirty="0">
                <a:solidFill>
                  <a:schemeClr val="tx1"/>
                </a:solidFill>
              </a:rPr>
              <a:t>-1</a:t>
            </a:r>
            <a:r>
              <a:rPr lang="en-US" altLang="zh-CN" sz="1100" b="0" dirty="0">
                <a:solidFill>
                  <a:schemeClr val="tx1"/>
                </a:solidFill>
              </a:rPr>
              <a:t>]~74.03um</a:t>
            </a:r>
            <a:endParaRPr lang="zh-CN" altLang="en-US" sz="1100" b="0" dirty="0">
              <a:solidFill>
                <a:schemeClr val="tx1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73E23791-69D7-462E-9628-E6A6644F6481}"/>
              </a:ext>
            </a:extLst>
          </p:cNvPr>
          <p:cNvSpPr/>
          <p:nvPr/>
        </p:nvSpPr>
        <p:spPr>
          <a:xfrm>
            <a:off x="6300192" y="6607387"/>
            <a:ext cx="291721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dirty="0">
                <a:solidFill>
                  <a:schemeClr val="tx1"/>
                </a:solidFill>
              </a:rPr>
              <a:t>Wang Xiaoning (IHEP),</a:t>
            </a:r>
            <a:r>
              <a:rPr lang="zh-CN" altLang="en-US" sz="1200" b="0" dirty="0">
                <a:solidFill>
                  <a:schemeClr val="tx1"/>
                </a:solidFill>
              </a:rPr>
              <a:t> </a:t>
            </a:r>
            <a:r>
              <a:rPr lang="en-US" altLang="zh-CN" sz="1200" b="0" dirty="0">
                <a:solidFill>
                  <a:schemeClr val="tx1"/>
                </a:solidFill>
              </a:rPr>
              <a:t>An</a:t>
            </a:r>
            <a:r>
              <a:rPr lang="zh-CN" altLang="en-US" sz="1200" b="0" dirty="0">
                <a:solidFill>
                  <a:schemeClr val="tx1"/>
                </a:solidFill>
              </a:rPr>
              <a:t> </a:t>
            </a:r>
            <a:r>
              <a:rPr lang="en-US" altLang="zh-CN" sz="1200" b="0" dirty="0" err="1">
                <a:solidFill>
                  <a:schemeClr val="tx1"/>
                </a:solidFill>
              </a:rPr>
              <a:t>Weiming</a:t>
            </a:r>
            <a:r>
              <a:rPr lang="en-US" altLang="zh-CN" sz="1200" b="0" dirty="0">
                <a:solidFill>
                  <a:schemeClr val="tx1"/>
                </a:solidFill>
              </a:rPr>
              <a:t>(BNU)</a:t>
            </a:r>
            <a:endParaRPr lang="zh-CN" altLang="en-US" sz="1200" dirty="0"/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51C7FC7E-0F19-4625-B713-3ACEEEB0EBBD}"/>
              </a:ext>
            </a:extLst>
          </p:cNvPr>
          <p:cNvSpPr/>
          <p:nvPr/>
        </p:nvSpPr>
        <p:spPr>
          <a:xfrm>
            <a:off x="1673393" y="44624"/>
            <a:ext cx="62292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Multi-factor tolerance analysis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4E5F2FBA-0DD3-49F4-8CBD-0897DC9E1569}"/>
              </a:ext>
            </a:extLst>
          </p:cNvPr>
          <p:cNvSpPr/>
          <p:nvPr/>
        </p:nvSpPr>
        <p:spPr>
          <a:xfrm>
            <a:off x="2248198" y="3324603"/>
            <a:ext cx="255577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100" b="0" dirty="0">
                <a:solidFill>
                  <a:schemeClr val="tx1"/>
                </a:solidFill>
              </a:rPr>
              <a:t>~150 simulations, 100h/simulation</a:t>
            </a:r>
            <a:endParaRPr lang="zh-CN" altLang="en-US" sz="1100" b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96195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B92A7B16-0B58-40DA-986C-2E58E9A6DE49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6480720" cy="5669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r>
              <a:rPr lang="en-US" altLang="zh-CN" sz="2800" kern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Outline</a:t>
            </a:r>
            <a:endParaRPr lang="zh-CN" altLang="en-US" sz="2800" kern="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FB14308-6CF7-43F5-BA97-FC183FE51DB7}"/>
              </a:ext>
            </a:extLst>
          </p:cNvPr>
          <p:cNvSpPr txBox="1"/>
          <p:nvPr/>
        </p:nvSpPr>
        <p:spPr>
          <a:xfrm>
            <a:off x="683568" y="827584"/>
            <a:ext cx="8460432" cy="58323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CEPC Plasma Injector Status</a:t>
            </a: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endParaRPr lang="en-US" altLang="zh-CN" sz="18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Electron Acceleration </a:t>
            </a:r>
          </a:p>
          <a:p>
            <a:pPr lvl="1" algn="l">
              <a:spcAft>
                <a:spcPts val="600"/>
              </a:spcAft>
              <a:buSzPct val="80000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     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CEPC PWFA Linac            </a:t>
            </a:r>
            <a:r>
              <a:rPr lang="en-US" altLang="zh-CN" sz="1800" b="0" dirty="0">
                <a:solidFill>
                  <a:schemeClr val="tx1"/>
                </a:solidFill>
              </a:rPr>
              <a:t> </a:t>
            </a:r>
          </a:p>
          <a:p>
            <a:pPr marL="1257300" lvl="2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endParaRPr lang="en-US" altLang="zh-CN" sz="20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Positron Acceleration </a:t>
            </a:r>
          </a:p>
          <a:p>
            <a:pPr lvl="1" algn="l">
              <a:spcAft>
                <a:spcPts val="600"/>
              </a:spcAft>
              <a:buSzPct val="80000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         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DAEDEF">
                    <a:lumMod val="50000"/>
                  </a:srgbClr>
                </a:solidFill>
              </a:rPr>
              <a:t>Experimental status </a:t>
            </a:r>
          </a:p>
          <a:p>
            <a:pPr lvl="1" algn="l">
              <a:spcAft>
                <a:spcPts val="600"/>
              </a:spcAft>
              <a:buSzPct val="80000"/>
            </a:pPr>
            <a:r>
              <a:rPr lang="en-US" altLang="zh-CN" sz="2800" dirty="0">
                <a:solidFill>
                  <a:srgbClr val="DAEDEF">
                    <a:lumMod val="50000"/>
                  </a:srgbClr>
                </a:solidFill>
              </a:rPr>
              <a:t>            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DAEDEF">
                    <a:lumMod val="50000"/>
                  </a:srgbClr>
                </a:solidFill>
              </a:rPr>
              <a:t>Summary                               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lvl="1" algn="l">
              <a:spcAft>
                <a:spcPts val="600"/>
              </a:spcAft>
              <a:buSzPct val="80000"/>
            </a:pPr>
            <a:endParaRPr lang="en-US" altLang="zh-CN" sz="2800" dirty="0">
              <a:solidFill>
                <a:srgbClr val="DAEDE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485792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B92A7B16-0B58-40DA-986C-2E58E9A6DE49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6480720" cy="5669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r>
              <a:rPr lang="en-US" altLang="zh-CN" sz="2800" kern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Outline</a:t>
            </a:r>
            <a:endParaRPr lang="zh-CN" altLang="en-US" sz="2800" kern="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FB14308-6CF7-43F5-BA97-FC183FE51DB7}"/>
              </a:ext>
            </a:extLst>
          </p:cNvPr>
          <p:cNvSpPr txBox="1"/>
          <p:nvPr/>
        </p:nvSpPr>
        <p:spPr>
          <a:xfrm>
            <a:off x="683568" y="827584"/>
            <a:ext cx="8460432" cy="58323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CEPC Plasma Injector Status</a:t>
            </a: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endParaRPr lang="en-US" altLang="zh-CN" sz="18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Electron Acceleration </a:t>
            </a:r>
          </a:p>
          <a:p>
            <a:pPr lvl="1" algn="l">
              <a:spcAft>
                <a:spcPts val="600"/>
              </a:spcAft>
              <a:buSzPct val="80000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     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0000"/>
                </a:solidFill>
              </a:rPr>
              <a:t>CEPC PWFA Linac            </a:t>
            </a:r>
            <a:r>
              <a:rPr lang="en-US" altLang="zh-CN" sz="1800" b="0" dirty="0">
                <a:solidFill>
                  <a:srgbClr val="FF0000"/>
                </a:solidFill>
              </a:rPr>
              <a:t> </a:t>
            </a:r>
          </a:p>
          <a:p>
            <a:pPr marL="1257300" lvl="2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endParaRPr lang="en-US" altLang="zh-CN" sz="20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Positron Acceleration </a:t>
            </a:r>
          </a:p>
          <a:p>
            <a:pPr lvl="1" algn="l">
              <a:spcAft>
                <a:spcPts val="600"/>
              </a:spcAft>
              <a:buSzPct val="80000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         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DAEDEF">
                    <a:lumMod val="50000"/>
                  </a:srgbClr>
                </a:solidFill>
              </a:rPr>
              <a:t>Experimental status </a:t>
            </a:r>
          </a:p>
          <a:p>
            <a:pPr lvl="1" algn="l">
              <a:spcAft>
                <a:spcPts val="600"/>
              </a:spcAft>
              <a:buSzPct val="80000"/>
            </a:pPr>
            <a:r>
              <a:rPr lang="en-US" altLang="zh-CN" sz="2800" dirty="0">
                <a:solidFill>
                  <a:srgbClr val="DAEDEF">
                    <a:lumMod val="50000"/>
                  </a:srgbClr>
                </a:solidFill>
              </a:rPr>
              <a:t>            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DAEDEF">
                    <a:lumMod val="50000"/>
                  </a:srgbClr>
                </a:solidFill>
              </a:rPr>
              <a:t>Summary                               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lvl="1" algn="l">
              <a:spcAft>
                <a:spcPts val="600"/>
              </a:spcAft>
              <a:buSzPct val="80000"/>
            </a:pPr>
            <a:endParaRPr lang="en-US" altLang="zh-CN" sz="2800" dirty="0">
              <a:solidFill>
                <a:srgbClr val="DAEDE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450234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75D5178-C243-4A94-80B7-6A98AE98FAFE}"/>
              </a:ext>
            </a:extLst>
          </p:cNvPr>
          <p:cNvSpPr txBox="1">
            <a:spLocks/>
          </p:cNvSpPr>
          <p:nvPr/>
        </p:nvSpPr>
        <p:spPr>
          <a:xfrm>
            <a:off x="251520" y="1097262"/>
            <a:ext cx="10515600" cy="9779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Ø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ü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p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The electron acceleration as the first step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Requirements of electron beam acceleration (V2.0)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6">
            <a:extLst>
              <a:ext uri="{FF2B5EF4-FFF2-40B4-BE49-F238E27FC236}">
                <a16:creationId xmlns:a16="http://schemas.microsoft.com/office/drawing/2014/main" id="{55636B52-4BE5-44EA-BD39-3A498B6D6A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8037477"/>
              </p:ext>
            </p:extLst>
          </p:nvPr>
        </p:nvGraphicFramePr>
        <p:xfrm>
          <a:off x="323528" y="1916832"/>
          <a:ext cx="5040560" cy="3169920"/>
        </p:xfrm>
        <a:graphic>
          <a:graphicData uri="http://schemas.openxmlformats.org/drawingml/2006/table">
            <a:tbl>
              <a:tblPr firstRow="1" bandRow="1"/>
              <a:tblGrid>
                <a:gridCol w="1737805">
                  <a:extLst>
                    <a:ext uri="{9D8B030D-6E8A-4147-A177-3AD203B41FA5}">
                      <a16:colId xmlns:a16="http://schemas.microsoft.com/office/drawing/2014/main" val="1920157829"/>
                    </a:ext>
                  </a:extLst>
                </a:gridCol>
                <a:gridCol w="1070507">
                  <a:extLst>
                    <a:ext uri="{9D8B030D-6E8A-4147-A177-3AD203B41FA5}">
                      <a16:colId xmlns:a16="http://schemas.microsoft.com/office/drawing/2014/main" val="2898266870"/>
                    </a:ext>
                  </a:extLst>
                </a:gridCol>
                <a:gridCol w="996918">
                  <a:extLst>
                    <a:ext uri="{9D8B030D-6E8A-4147-A177-3AD203B41FA5}">
                      <a16:colId xmlns:a16="http://schemas.microsoft.com/office/drawing/2014/main" val="1047238472"/>
                    </a:ext>
                  </a:extLst>
                </a:gridCol>
                <a:gridCol w="1235330">
                  <a:extLst>
                    <a:ext uri="{9D8B030D-6E8A-4147-A177-3AD203B41FA5}">
                      <a16:colId xmlns:a16="http://schemas.microsoft.com/office/drawing/2014/main" val="2057061499"/>
                    </a:ext>
                  </a:extLst>
                </a:gridCol>
              </a:tblGrid>
              <a:tr h="31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Electron acceleration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Unit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Driven bunch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Trailer bunch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4204016"/>
                  </a:ext>
                </a:extLst>
              </a:tr>
              <a:tr h="31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Energy 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GeV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7568781"/>
                  </a:ext>
                </a:extLst>
              </a:tr>
              <a:tr h="31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Bunch charge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nC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5.8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0.84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437230"/>
                  </a:ext>
                </a:extLst>
              </a:tr>
              <a:tr h="31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Bunch length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 err="1"/>
                        <a:t>ps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2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0.25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48025659"/>
                  </a:ext>
                </a:extLst>
              </a:tr>
              <a:tr h="31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Bunch space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 err="1"/>
                        <a:t>ps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grid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0.5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7206637"/>
                  </a:ext>
                </a:extLst>
              </a:tr>
              <a:tr h="31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Energy spread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-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zh-CN" alt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0.2%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8607094"/>
                  </a:ext>
                </a:extLst>
              </a:tr>
              <a:tr h="31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Norm. rms emittance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600" dirty="0" err="1">
                          <a:latin typeface="+mn-lt"/>
                        </a:rPr>
                        <a:t>mm·mrad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>
                          <a:latin typeface="+mn-lt"/>
                        </a:rPr>
                        <a:t>20</a:t>
                      </a:r>
                      <a:endParaRPr lang="zh-CN" altLang="en-US" sz="1600" dirty="0">
                        <a:latin typeface="+mn-lt"/>
                      </a:endParaRPr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100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673836"/>
                  </a:ext>
                </a:extLst>
              </a:tr>
              <a:tr h="3180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Beam size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l-GR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μ</a:t>
                      </a:r>
                      <a:r>
                        <a:rPr lang="en-US" altLang="zh-CN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3.87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en-US" altLang="zh-CN" sz="1600" dirty="0"/>
                        <a:t>8.65</a:t>
                      </a:r>
                      <a:endParaRPr lang="zh-CN" altLang="en-US" sz="1600" dirty="0"/>
                    </a:p>
                  </a:txBody>
                  <a:tcPr anchor="ctr"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5B9BD5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5888823"/>
                  </a:ext>
                </a:extLst>
              </a:tr>
            </a:tbl>
          </a:graphicData>
        </a:graphic>
      </p:graphicFrame>
      <p:pic>
        <p:nvPicPr>
          <p:cNvPr id="10" name="Picture 7">
            <a:extLst>
              <a:ext uri="{FF2B5EF4-FFF2-40B4-BE49-F238E27FC236}">
                <a16:creationId xmlns:a16="http://schemas.microsoft.com/office/drawing/2014/main" id="{A62BC763-468B-402F-BDB0-688D234CAB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02" t="4109" r="6944"/>
          <a:stretch/>
        </p:blipFill>
        <p:spPr>
          <a:xfrm>
            <a:off x="5364088" y="2075241"/>
            <a:ext cx="3687867" cy="2853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469F9DEC-548E-4842-B65C-9FAE61F920A3}"/>
                  </a:ext>
                </a:extLst>
              </p:cNvPr>
              <p:cNvSpPr txBox="1"/>
              <p:nvPr/>
            </p:nvSpPr>
            <p:spPr>
              <a:xfrm>
                <a:off x="35496" y="5345997"/>
                <a:ext cx="7213973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80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en-US" altLang="zh-CN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</m:sub>
                      </m:sSub>
                      <m:r>
                        <a:rPr lang="en-US" altLang="zh-CN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=156</m:t>
                      </m:r>
                      <m:r>
                        <a:rPr lang="en-US" altLang="zh-CN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altLang="zh-CN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altLang="zh-CN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en-US" altLang="zh-CN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1.0</m:t>
                          </m:r>
                        </m:e>
                      </m:d>
                      <m:r>
                        <a:rPr lang="en-US" altLang="zh-CN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→14.6 </m:t>
                      </m:r>
                      <m:r>
                        <a:rPr lang="en-US" altLang="zh-CN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𝑚𝑚</m:t>
                      </m:r>
                      <m:r>
                        <a:rPr lang="en-US" altLang="zh-CN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 (</m:t>
                      </m:r>
                      <m:r>
                        <a:rPr lang="en-US" altLang="zh-CN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2.0)</m:t>
                      </m:r>
                    </m:oMath>
                  </m:oMathPara>
                </a14:m>
                <a:endParaRPr lang="zh-CN" altLang="en-US" sz="1200" b="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1" name="TextBox 8">
                <a:extLst>
                  <a:ext uri="{FF2B5EF4-FFF2-40B4-BE49-F238E27FC236}">
                    <a16:creationId xmlns:a16="http://schemas.microsoft.com/office/drawing/2014/main" id="{469F9DEC-548E-4842-B65C-9FAE61F920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" y="5345997"/>
                <a:ext cx="7213973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 16">
            <a:extLst>
              <a:ext uri="{FF2B5EF4-FFF2-40B4-BE49-F238E27FC236}">
                <a16:creationId xmlns:a16="http://schemas.microsoft.com/office/drawing/2014/main" id="{E7C5AE63-EE01-450B-B326-6614270EC45B}"/>
              </a:ext>
            </a:extLst>
          </p:cNvPr>
          <p:cNvSpPr/>
          <p:nvPr/>
        </p:nvSpPr>
        <p:spPr>
          <a:xfrm>
            <a:off x="2211865" y="190381"/>
            <a:ext cx="47202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PWFA-I Requirements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E9189B4E-F5B1-413E-8CEB-658EB6040184}"/>
              </a:ext>
            </a:extLst>
          </p:cNvPr>
          <p:cNvSpPr/>
          <p:nvPr/>
        </p:nvSpPr>
        <p:spPr>
          <a:xfrm>
            <a:off x="7937140" y="6594673"/>
            <a:ext cx="12795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dirty="0">
                <a:solidFill>
                  <a:schemeClr val="tx1"/>
                </a:solidFill>
              </a:rPr>
              <a:t>Meng Cai(IHEP)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20056897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32AA2F5-839A-4DCC-B3D7-D133100207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5" y="1052736"/>
            <a:ext cx="8280921" cy="5172906"/>
          </a:xfrm>
        </p:spPr>
        <p:txBody>
          <a:bodyPr>
            <a:normAutofit fontScale="55000" lnSpcReduction="20000"/>
          </a:bodyPr>
          <a:lstStyle/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Beam longitudinal shaping</a:t>
            </a:r>
          </a:p>
          <a:p>
            <a:pPr lvl="1"/>
            <a:r>
              <a:rPr lang="en-US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Laser shaping @ electron gun: </a:t>
            </a:r>
            <a:r>
              <a:rPr lang="en-US" altLang="zh-CN" sz="33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finished the preliminary design </a:t>
            </a:r>
          </a:p>
          <a:p>
            <a:pPr lvl="1"/>
            <a:r>
              <a:rPr lang="en-US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Longitudinal modulation @ transport line: under consideration</a:t>
            </a:r>
          </a:p>
          <a:p>
            <a:pPr lvl="1"/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Two electron bunch merge : under consideration</a:t>
            </a: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Bunch compressor</a:t>
            </a:r>
          </a:p>
          <a:p>
            <a:pPr lvl="1"/>
            <a:r>
              <a:rPr lang="en-US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Chicane:  </a:t>
            </a:r>
            <a:r>
              <a:rPr lang="en-US" altLang="zh-CN" sz="33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finished the preliminary design </a:t>
            </a:r>
            <a:endParaRPr lang="en-US" altLang="zh-CN" sz="3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TBA: under consideration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altLang="zh-CN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 Linac design: the interface with PWFA accelerator, high priority</a:t>
            </a:r>
          </a:p>
          <a:p>
            <a:pPr lvl="1"/>
            <a:r>
              <a:rPr lang="en-US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Lattice design: </a:t>
            </a:r>
            <a:r>
              <a:rPr lang="en-US" altLang="zh-CN" sz="33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finished the preliminary design </a:t>
            </a:r>
          </a:p>
          <a:p>
            <a:pPr lvl="1"/>
            <a:endParaRPr lang="en-US" altLang="zh-CN" sz="1600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ClrTx/>
              <a:buFont typeface="Wingdings" panose="05000000000000000000" pitchFamily="2" charset="2"/>
              <a:buChar char="Ø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Positron source</a:t>
            </a:r>
          </a:p>
          <a:p>
            <a:pPr lvl="1"/>
            <a:r>
              <a:rPr lang="en-US" altLang="zh-CN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33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Finished the preliminary design</a:t>
            </a:r>
          </a:p>
          <a:p>
            <a:pPr lvl="1"/>
            <a:endParaRPr lang="en-US" altLang="zh-CN" sz="3200" dirty="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ClrTx/>
              <a:buFont typeface="Wingdings" panose="05000000000000000000" pitchFamily="2" charset="2"/>
              <a:buChar char="Ø"/>
            </a:pP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preliminary design of the linac and the end-to-end simulation (from electron gun to FFS) have been finished , but </a:t>
            </a:r>
            <a:r>
              <a:rPr lang="en-US" altLang="zh-C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 not </a:t>
            </a:r>
            <a:r>
              <a:rPr lang="en-US" altLang="zh-CN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 the requirements, still need more optimization. </a:t>
            </a:r>
            <a:endParaRPr lang="zh-CN" altLang="en-US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C1135C6-3A95-4E4F-84FA-05346DF9EC15}"/>
              </a:ext>
            </a:extLst>
          </p:cNvPr>
          <p:cNvSpPr/>
          <p:nvPr/>
        </p:nvSpPr>
        <p:spPr>
          <a:xfrm>
            <a:off x="2594534" y="190381"/>
            <a:ext cx="3954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Linac design status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FB9731F-57BF-4F1A-BF9C-89AB288A5FA1}"/>
              </a:ext>
            </a:extLst>
          </p:cNvPr>
          <p:cNvSpPr/>
          <p:nvPr/>
        </p:nvSpPr>
        <p:spPr>
          <a:xfrm>
            <a:off x="7937140" y="6594673"/>
            <a:ext cx="12795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dirty="0">
                <a:solidFill>
                  <a:schemeClr val="tx1"/>
                </a:solidFill>
              </a:rPr>
              <a:t>Meng Cai(IHEP)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593486299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>
            <a:extLst>
              <a:ext uri="{FF2B5EF4-FFF2-40B4-BE49-F238E27FC236}">
                <a16:creationId xmlns:a16="http://schemas.microsoft.com/office/drawing/2014/main" id="{F8FD1E41-1FC3-41DD-A4C8-F6CEF6CC0050}"/>
              </a:ext>
            </a:extLst>
          </p:cNvPr>
          <p:cNvSpPr/>
          <p:nvPr/>
        </p:nvSpPr>
        <p:spPr>
          <a:xfrm>
            <a:off x="7937140" y="6594673"/>
            <a:ext cx="127951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dirty="0">
                <a:solidFill>
                  <a:schemeClr val="tx1"/>
                </a:solidFill>
              </a:rPr>
              <a:t>Meng Cai(IHEP)</a:t>
            </a:r>
            <a:endParaRPr lang="zh-CN" altLang="en-US" sz="1200" dirty="0"/>
          </a:p>
        </p:txBody>
      </p:sp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1181B613-93A2-45DE-9154-6F799BED5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939473"/>
            <a:ext cx="4077082" cy="247341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A8F30B4C-6ABE-4A96-9550-F14B8583211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1" t="5270" r="4961" b="4065"/>
          <a:stretch/>
        </p:blipFill>
        <p:spPr>
          <a:xfrm>
            <a:off x="4215468" y="1163097"/>
            <a:ext cx="4651601" cy="2607716"/>
          </a:xfrm>
          <a:prstGeom prst="rect">
            <a:avLst/>
          </a:prstGeom>
        </p:spPr>
      </p:pic>
      <p:pic>
        <p:nvPicPr>
          <p:cNvPr id="30" name="Content Placeholder 4">
            <a:extLst>
              <a:ext uri="{FF2B5EF4-FFF2-40B4-BE49-F238E27FC236}">
                <a16:creationId xmlns:a16="http://schemas.microsoft.com/office/drawing/2014/main" id="{7BDE0371-EF8D-417A-B98C-21FDAD489F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3223" r="11227" b="6881"/>
          <a:stretch/>
        </p:blipFill>
        <p:spPr>
          <a:xfrm>
            <a:off x="251520" y="3939472"/>
            <a:ext cx="3555627" cy="247341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B5BE52F-DBF8-42DE-9E6C-AC7D991F08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5" y="881335"/>
            <a:ext cx="3646870" cy="2735153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29D79B37-8E0C-4611-B913-E7A162F4D9AA}"/>
              </a:ext>
            </a:extLst>
          </p:cNvPr>
          <p:cNvSpPr/>
          <p:nvPr/>
        </p:nvSpPr>
        <p:spPr>
          <a:xfrm>
            <a:off x="2457668" y="190381"/>
            <a:ext cx="42286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CEPC PWFA Linac</a:t>
            </a:r>
          </a:p>
        </p:txBody>
      </p:sp>
    </p:spTree>
    <p:extLst>
      <p:ext uri="{BB962C8B-B14F-4D97-AF65-F5344CB8AC3E}">
        <p14:creationId xmlns:p14="http://schemas.microsoft.com/office/powerpoint/2010/main" val="1547139475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B92A7B16-0B58-40DA-986C-2E58E9A6DE49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6480720" cy="5669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r>
              <a:rPr lang="en-US" altLang="zh-CN" sz="2800" kern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Outline</a:t>
            </a:r>
            <a:endParaRPr lang="zh-CN" altLang="en-US" sz="2800" kern="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FB14308-6CF7-43F5-BA97-FC183FE51DB7}"/>
              </a:ext>
            </a:extLst>
          </p:cNvPr>
          <p:cNvSpPr txBox="1"/>
          <p:nvPr/>
        </p:nvSpPr>
        <p:spPr>
          <a:xfrm>
            <a:off x="683568" y="827584"/>
            <a:ext cx="8460432" cy="58323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CEPC Plasma Injector Status</a:t>
            </a: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endParaRPr lang="en-US" altLang="zh-CN" sz="18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Electron Acceleration </a:t>
            </a:r>
          </a:p>
          <a:p>
            <a:pPr lvl="1" algn="l">
              <a:spcAft>
                <a:spcPts val="600"/>
              </a:spcAft>
              <a:buSzPct val="80000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     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CEPC PWFA Linac            </a:t>
            </a:r>
            <a:r>
              <a:rPr lang="en-US" altLang="zh-CN" sz="1800" b="0" dirty="0">
                <a:solidFill>
                  <a:schemeClr val="tx1"/>
                </a:solidFill>
              </a:rPr>
              <a:t> </a:t>
            </a:r>
          </a:p>
          <a:p>
            <a:pPr marL="1257300" lvl="2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endParaRPr lang="en-US" altLang="zh-CN" sz="2000" b="0" dirty="0">
              <a:solidFill>
                <a:srgbClr val="FF0000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0000"/>
                </a:solidFill>
              </a:rPr>
              <a:t>Positron Acceleration </a:t>
            </a:r>
          </a:p>
          <a:p>
            <a:pPr lvl="1" algn="l">
              <a:spcAft>
                <a:spcPts val="600"/>
              </a:spcAft>
              <a:buSzPct val="80000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         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DAEDEF">
                    <a:lumMod val="50000"/>
                  </a:srgbClr>
                </a:solidFill>
              </a:rPr>
              <a:t>Experimental status </a:t>
            </a:r>
          </a:p>
          <a:p>
            <a:pPr lvl="1" algn="l">
              <a:spcAft>
                <a:spcPts val="600"/>
              </a:spcAft>
              <a:buSzPct val="80000"/>
            </a:pPr>
            <a:r>
              <a:rPr lang="en-US" altLang="zh-CN" sz="2800" dirty="0">
                <a:solidFill>
                  <a:srgbClr val="DAEDEF">
                    <a:lumMod val="50000"/>
                  </a:srgbClr>
                </a:solidFill>
              </a:rPr>
              <a:t>            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DAEDEF">
                    <a:lumMod val="50000"/>
                  </a:srgbClr>
                </a:solidFill>
              </a:rPr>
              <a:t>Summary                               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lvl="1" algn="l">
              <a:spcAft>
                <a:spcPts val="600"/>
              </a:spcAft>
              <a:buSzPct val="80000"/>
            </a:pPr>
            <a:endParaRPr lang="en-US" altLang="zh-CN" sz="2800" dirty="0">
              <a:solidFill>
                <a:srgbClr val="DAEDE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4976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3C45FDA1-C054-4C7B-ADB8-17B856BD9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124744"/>
            <a:ext cx="7925487" cy="4871126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794EA7CB-572C-400A-B55F-4AE377B19120}"/>
              </a:ext>
            </a:extLst>
          </p:cNvPr>
          <p:cNvSpPr/>
          <p:nvPr/>
        </p:nvSpPr>
        <p:spPr>
          <a:xfrm>
            <a:off x="2454403" y="11509"/>
            <a:ext cx="45704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kern="0" dirty="0">
                <a:solidFill>
                  <a:srgbClr val="DAEDEF">
                    <a:lumMod val="50000"/>
                  </a:srgbClr>
                </a:solidFill>
              </a:rPr>
              <a:t>Positron Acceleration 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FC680F0-4652-4E89-A5AA-269539FCC5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996952"/>
            <a:ext cx="3816425" cy="2862318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88D8ACC-2627-407A-83E1-CDEFB80BA262}"/>
              </a:ext>
            </a:extLst>
          </p:cNvPr>
          <p:cNvSpPr/>
          <p:nvPr/>
        </p:nvSpPr>
        <p:spPr>
          <a:xfrm>
            <a:off x="6660232" y="2420888"/>
            <a:ext cx="149759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800" b="0" dirty="0">
                <a:solidFill>
                  <a:srgbClr val="0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By Zhou Shiyu(2018)</a:t>
            </a:r>
            <a:endParaRPr lang="zh-CN" altLang="en-US" sz="8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74D4C86-1B62-4606-9BD9-A993557479F5}"/>
              </a:ext>
            </a:extLst>
          </p:cNvPr>
          <p:cNvSpPr/>
          <p:nvPr/>
        </p:nvSpPr>
        <p:spPr>
          <a:xfrm>
            <a:off x="7884368" y="6597352"/>
            <a:ext cx="13260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dirty="0">
                <a:solidFill>
                  <a:schemeClr val="tx1"/>
                </a:solidFill>
              </a:rPr>
              <a:t>Zhou </a:t>
            </a:r>
            <a:r>
              <a:rPr lang="en-US" altLang="zh-CN" sz="1200" b="0" dirty="0" err="1">
                <a:solidFill>
                  <a:schemeClr val="tx1"/>
                </a:solidFill>
              </a:rPr>
              <a:t>Shiyu</a:t>
            </a:r>
            <a:r>
              <a:rPr lang="en-US" altLang="zh-CN" sz="1200" b="0" dirty="0">
                <a:solidFill>
                  <a:schemeClr val="tx1"/>
                </a:solidFill>
              </a:rPr>
              <a:t>(THU)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18295015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eam_loading">
            <a:hlinkClick r:id="" action="ppaction://media"/>
            <a:extLst>
              <a:ext uri="{FF2B5EF4-FFF2-40B4-BE49-F238E27FC236}">
                <a16:creationId xmlns:a16="http://schemas.microsoft.com/office/drawing/2014/main" id="{A13847EB-7377-4931-B76E-50DE02C4AE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3235" y="908720"/>
            <a:ext cx="3780269" cy="2362668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9C02A753-03D0-4F62-A239-72BE5F4EF563}"/>
              </a:ext>
            </a:extLst>
          </p:cNvPr>
          <p:cNvGrpSpPr/>
          <p:nvPr/>
        </p:nvGrpSpPr>
        <p:grpSpPr>
          <a:xfrm>
            <a:off x="35496" y="3215632"/>
            <a:ext cx="4104676" cy="2362668"/>
            <a:chOff x="983470" y="144057"/>
            <a:chExt cx="5623449" cy="3657878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0FE2240F-89C6-4580-B605-04F8CD4BD0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107" y="144057"/>
              <a:ext cx="4572175" cy="365774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8012F0B9-9606-418A-8C38-D3B16E421F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3470" y="144195"/>
              <a:ext cx="4572175" cy="365774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FB7E875E-82EA-43A6-9522-248874154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4744" y="144057"/>
              <a:ext cx="4572175" cy="3657740"/>
            </a:xfrm>
            <a:prstGeom prst="rect">
              <a:avLst/>
            </a:prstGeom>
          </p:spPr>
        </p:pic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D8507E9F-B39F-4CB8-9C66-A055AB9AF973}"/>
              </a:ext>
            </a:extLst>
          </p:cNvPr>
          <p:cNvSpPr txBox="1"/>
          <p:nvPr/>
        </p:nvSpPr>
        <p:spPr>
          <a:xfrm>
            <a:off x="419170" y="5375854"/>
            <a:ext cx="255550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dirty="0">
                <a:solidFill>
                  <a:schemeClr val="tx1"/>
                </a:solidFill>
              </a:rPr>
              <a:t>Acceleration gradient</a:t>
            </a:r>
            <a:r>
              <a:rPr lang="zh-CN" altLang="en-US" sz="1400" b="0" dirty="0">
                <a:solidFill>
                  <a:schemeClr val="tx1"/>
                </a:solidFill>
              </a:rPr>
              <a:t>：</a:t>
            </a:r>
            <a:r>
              <a:rPr lang="en-US" altLang="zh-CN" sz="1400" b="0" dirty="0">
                <a:solidFill>
                  <a:schemeClr val="tx1"/>
                </a:solidFill>
              </a:rPr>
              <a:t>&gt;5GV/m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dirty="0">
                <a:solidFill>
                  <a:schemeClr val="tx1"/>
                </a:solidFill>
              </a:rPr>
              <a:t>Efficiency</a:t>
            </a:r>
            <a:r>
              <a:rPr lang="zh-CN" altLang="en-US" sz="1400" b="0" dirty="0">
                <a:solidFill>
                  <a:schemeClr val="tx1"/>
                </a:solidFill>
              </a:rPr>
              <a:t>：</a:t>
            </a:r>
            <a:r>
              <a:rPr lang="en-US" altLang="zh-CN" sz="1400" b="0" dirty="0">
                <a:solidFill>
                  <a:schemeClr val="tx1"/>
                </a:solidFill>
              </a:rPr>
              <a:t>&gt;30%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dirty="0">
                <a:solidFill>
                  <a:schemeClr val="tx1"/>
                </a:solidFill>
              </a:rPr>
              <a:t>Energy spread</a:t>
            </a:r>
            <a:r>
              <a:rPr lang="zh-CN" altLang="en-US" sz="1200" b="0" dirty="0">
                <a:solidFill>
                  <a:schemeClr val="tx1"/>
                </a:solidFill>
              </a:rPr>
              <a:t> </a:t>
            </a:r>
            <a:r>
              <a:rPr lang="zh-CN" altLang="en-US" sz="1400" b="0" dirty="0">
                <a:solidFill>
                  <a:schemeClr val="tx1"/>
                </a:solidFill>
              </a:rPr>
              <a:t>：</a:t>
            </a:r>
            <a:r>
              <a:rPr lang="en-US" altLang="zh-CN" sz="1400" b="0" dirty="0">
                <a:solidFill>
                  <a:schemeClr val="tx1"/>
                </a:solidFill>
              </a:rPr>
              <a:t>1.5%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79BA034C-4943-4ADD-8A4C-7D7CAF3BCAC5}"/>
              </a:ext>
            </a:extLst>
          </p:cNvPr>
          <p:cNvSpPr/>
          <p:nvPr/>
        </p:nvSpPr>
        <p:spPr>
          <a:xfrm>
            <a:off x="2217159" y="11509"/>
            <a:ext cx="50449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kern="0" dirty="0">
                <a:solidFill>
                  <a:srgbClr val="DAEDEF">
                    <a:lumMod val="50000"/>
                  </a:srgbClr>
                </a:solidFill>
              </a:rPr>
              <a:t>Hollow Plasma Channel </a:t>
            </a:r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6CB21B8A-7131-4461-B051-7DAEC3BCF42C}"/>
              </a:ext>
            </a:extLst>
          </p:cNvPr>
          <p:cNvGrpSpPr/>
          <p:nvPr/>
        </p:nvGrpSpPr>
        <p:grpSpPr>
          <a:xfrm>
            <a:off x="6516216" y="3259318"/>
            <a:ext cx="3028893" cy="2188562"/>
            <a:chOff x="4851717" y="6988923"/>
            <a:chExt cx="5083665" cy="367326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A5548968-60F8-45FC-B877-6134D31B5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717" y="7004445"/>
              <a:ext cx="4572175" cy="3657740"/>
            </a:xfrm>
            <a:prstGeom prst="rect">
              <a:avLst/>
            </a:prstGeom>
          </p:spPr>
        </p:pic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id="{0FDC724C-ECCE-4525-A16D-4BB222C1A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207" y="6988923"/>
              <a:ext cx="4572175" cy="3657740"/>
            </a:xfrm>
            <a:prstGeom prst="rect">
              <a:avLst/>
            </a:prstGeom>
          </p:spPr>
        </p:pic>
      </p:grp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2E87819E-D764-4757-BEDC-862B447478A8}"/>
              </a:ext>
            </a:extLst>
          </p:cNvPr>
          <p:cNvGrpSpPr/>
          <p:nvPr/>
        </p:nvGrpSpPr>
        <p:grpSpPr>
          <a:xfrm>
            <a:off x="3613517" y="3263942"/>
            <a:ext cx="3046715" cy="2179314"/>
            <a:chOff x="-1" y="6988923"/>
            <a:chExt cx="5113578" cy="3657740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53DF6036-E555-4F8C-97EB-0237006DC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" y="6988923"/>
              <a:ext cx="4572175" cy="3657740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4E2F3689-810D-4921-87F0-CEAA85574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02" y="6988923"/>
              <a:ext cx="4572175" cy="3657740"/>
            </a:xfrm>
            <a:prstGeom prst="rect">
              <a:avLst/>
            </a:prstGeom>
          </p:spPr>
        </p:pic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02B71BBB-FDA3-4506-9EE8-C3C508C65DB2}"/>
              </a:ext>
            </a:extLst>
          </p:cNvPr>
          <p:cNvGrpSpPr/>
          <p:nvPr/>
        </p:nvGrpSpPr>
        <p:grpSpPr>
          <a:xfrm>
            <a:off x="6540724" y="983384"/>
            <a:ext cx="3038286" cy="2179396"/>
            <a:chOff x="4595561" y="4240716"/>
            <a:chExt cx="5099430" cy="3657878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id="{493DA97F-0CCA-4DAC-83E1-859E02FFA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2816" y="4240716"/>
              <a:ext cx="4572175" cy="3657740"/>
            </a:xfrm>
            <a:prstGeom prst="rect">
              <a:avLst/>
            </a:prstGeom>
          </p:spPr>
        </p:pic>
        <p:pic>
          <p:nvPicPr>
            <p:cNvPr id="49" name="图片 48">
              <a:extLst>
                <a:ext uri="{FF2B5EF4-FFF2-40B4-BE49-F238E27FC236}">
                  <a16:creationId xmlns:a16="http://schemas.microsoft.com/office/drawing/2014/main" id="{2D8028ED-B5BB-4AA6-A910-09FA9484D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5561" y="4240854"/>
              <a:ext cx="4572175" cy="3657740"/>
            </a:xfrm>
            <a:prstGeom prst="rect">
              <a:avLst/>
            </a:prstGeom>
          </p:spPr>
        </p:pic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17BFE80C-946F-4D09-951C-1EC0717A1CBB}"/>
              </a:ext>
            </a:extLst>
          </p:cNvPr>
          <p:cNvGrpSpPr/>
          <p:nvPr/>
        </p:nvGrpSpPr>
        <p:grpSpPr>
          <a:xfrm>
            <a:off x="3607245" y="1007739"/>
            <a:ext cx="3341019" cy="2179314"/>
            <a:chOff x="15914" y="4004128"/>
            <a:chExt cx="5607535" cy="3657740"/>
          </a:xfrm>
        </p:grpSpPr>
        <p:pic>
          <p:nvPicPr>
            <p:cNvPr id="51" name="图片 50">
              <a:extLst>
                <a:ext uri="{FF2B5EF4-FFF2-40B4-BE49-F238E27FC236}">
                  <a16:creationId xmlns:a16="http://schemas.microsoft.com/office/drawing/2014/main" id="{A92D462A-3D1B-451B-8A96-024CFFDD9C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14" y="4004128"/>
              <a:ext cx="4572175" cy="3657740"/>
            </a:xfrm>
            <a:prstGeom prst="rect">
              <a:avLst/>
            </a:prstGeom>
          </p:spPr>
        </p:pic>
        <p:pic>
          <p:nvPicPr>
            <p:cNvPr id="52" name="图片 51">
              <a:extLst>
                <a:ext uri="{FF2B5EF4-FFF2-40B4-BE49-F238E27FC236}">
                  <a16:creationId xmlns:a16="http://schemas.microsoft.com/office/drawing/2014/main" id="{5ED3B8F7-286F-405F-B806-3ED228FEF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274" y="4004128"/>
              <a:ext cx="4572175" cy="3657740"/>
            </a:xfrm>
            <a:prstGeom prst="rect">
              <a:avLst/>
            </a:prstGeom>
          </p:spPr>
        </p:pic>
      </p:grpSp>
      <p:sp>
        <p:nvSpPr>
          <p:cNvPr id="55" name="矩形 54">
            <a:extLst>
              <a:ext uri="{FF2B5EF4-FFF2-40B4-BE49-F238E27FC236}">
                <a16:creationId xmlns:a16="http://schemas.microsoft.com/office/drawing/2014/main" id="{3EE1B4F9-B2FD-4950-AFE5-528958CB3E16}"/>
              </a:ext>
            </a:extLst>
          </p:cNvPr>
          <p:cNvSpPr/>
          <p:nvPr/>
        </p:nvSpPr>
        <p:spPr>
          <a:xfrm>
            <a:off x="7884368" y="6597352"/>
            <a:ext cx="13260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dirty="0">
                <a:solidFill>
                  <a:schemeClr val="tx1"/>
                </a:solidFill>
              </a:rPr>
              <a:t>Zhou </a:t>
            </a:r>
            <a:r>
              <a:rPr lang="en-US" altLang="zh-CN" sz="1200" b="0" dirty="0" err="1">
                <a:solidFill>
                  <a:schemeClr val="tx1"/>
                </a:solidFill>
              </a:rPr>
              <a:t>Shiyu</a:t>
            </a:r>
            <a:r>
              <a:rPr lang="en-US" altLang="zh-CN" sz="1200" b="0" dirty="0">
                <a:solidFill>
                  <a:schemeClr val="tx1"/>
                </a:solidFill>
              </a:rPr>
              <a:t>(THU)</a:t>
            </a:r>
            <a:endParaRPr lang="zh-CN" altLang="en-US" sz="1200" dirty="0"/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B7DA748F-BB06-4835-9EFB-07B27E5F27A5}"/>
              </a:ext>
            </a:extLst>
          </p:cNvPr>
          <p:cNvSpPr txBox="1"/>
          <p:nvPr/>
        </p:nvSpPr>
        <p:spPr>
          <a:xfrm>
            <a:off x="7332523" y="6289575"/>
            <a:ext cx="17652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dirty="0">
                <a:solidFill>
                  <a:schemeClr val="tx1"/>
                </a:solidFill>
              </a:rPr>
              <a:t>Paper: under revision </a:t>
            </a:r>
          </a:p>
        </p:txBody>
      </p:sp>
    </p:spTree>
    <p:extLst>
      <p:ext uri="{BB962C8B-B14F-4D97-AF65-F5344CB8AC3E}">
        <p14:creationId xmlns:p14="http://schemas.microsoft.com/office/powerpoint/2010/main" val="1146938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ositron-acc-uniform-plasma">
            <a:hlinkClick r:id="" action="ppaction://media"/>
            <a:extLst>
              <a:ext uri="{FF2B5EF4-FFF2-40B4-BE49-F238E27FC236}">
                <a16:creationId xmlns:a16="http://schemas.microsoft.com/office/drawing/2014/main" id="{C46D0439-7660-4728-BA31-313E0232853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96973" y="828892"/>
            <a:ext cx="4187485" cy="251249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26DC93D-5592-44DB-AA48-B648BD9E620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" y="3291111"/>
            <a:ext cx="3456001" cy="2160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B761F9-2FAC-4753-AAC7-E2F35291E3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531" y="3328667"/>
            <a:ext cx="2879999" cy="2160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FFCD9A9-BA12-42A9-8AB8-89CD86F040E6}"/>
              </a:ext>
            </a:extLst>
          </p:cNvPr>
          <p:cNvSpPr txBox="1"/>
          <p:nvPr/>
        </p:nvSpPr>
        <p:spPr>
          <a:xfrm>
            <a:off x="313021" y="5661248"/>
            <a:ext cx="32247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dirty="0">
                <a:solidFill>
                  <a:schemeClr val="tx1"/>
                </a:solidFill>
              </a:rPr>
              <a:t>Efficiency</a:t>
            </a:r>
            <a:r>
              <a:rPr lang="zh-CN" altLang="en-US" sz="1400" b="0" dirty="0">
                <a:solidFill>
                  <a:schemeClr val="tx1"/>
                </a:solidFill>
              </a:rPr>
              <a:t>：</a:t>
            </a:r>
            <a:r>
              <a:rPr lang="en-US" altLang="zh-CN" sz="1400" b="0" dirty="0">
                <a:solidFill>
                  <a:schemeClr val="tx1"/>
                </a:solidFill>
              </a:rPr>
              <a:t>22%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dirty="0">
                <a:solidFill>
                  <a:schemeClr val="tx1"/>
                </a:solidFill>
              </a:rPr>
              <a:t>Induced energy spread</a:t>
            </a:r>
            <a:r>
              <a:rPr lang="zh-CN" altLang="en-US" sz="1400" b="0" dirty="0">
                <a:solidFill>
                  <a:schemeClr val="tx1"/>
                </a:solidFill>
              </a:rPr>
              <a:t>： </a:t>
            </a:r>
            <a:r>
              <a:rPr lang="en-US" altLang="zh-CN" sz="1400" b="0" dirty="0">
                <a:solidFill>
                  <a:schemeClr val="tx1"/>
                </a:solidFill>
              </a:rPr>
              <a:t>1.6%</a:t>
            </a:r>
          </a:p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dirty="0">
                <a:solidFill>
                  <a:schemeClr val="tx1"/>
                </a:solidFill>
              </a:rPr>
              <a:t>Emittance can be controlled </a:t>
            </a:r>
            <a:endParaRPr lang="zh-CN" altLang="en-US" sz="1400" b="0" dirty="0">
              <a:solidFill>
                <a:schemeClr val="tx1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07A8200-72F0-4D95-A746-648F7FE715A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263" y="3341383"/>
            <a:ext cx="2880000" cy="2160000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275F73C6-4AF7-46FD-A137-DD1AA9918EA5}"/>
              </a:ext>
            </a:extLst>
          </p:cNvPr>
          <p:cNvGrpSpPr/>
          <p:nvPr/>
        </p:nvGrpSpPr>
        <p:grpSpPr>
          <a:xfrm>
            <a:off x="313021" y="1124744"/>
            <a:ext cx="3448127" cy="1298168"/>
            <a:chOff x="347374" y="1931518"/>
            <a:chExt cx="3344859" cy="1055879"/>
          </a:xfrm>
        </p:grpSpPr>
        <p:graphicFrame>
          <p:nvGraphicFramePr>
            <p:cNvPr id="10" name="对象 9">
              <a:extLst>
                <a:ext uri="{FF2B5EF4-FFF2-40B4-BE49-F238E27FC236}">
                  <a16:creationId xmlns:a16="http://schemas.microsoft.com/office/drawing/2014/main" id="{C58BBF5D-7862-4020-9CCD-23B3C1B8680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80372842"/>
                </p:ext>
              </p:extLst>
            </p:nvPr>
          </p:nvGraphicFramePr>
          <p:xfrm>
            <a:off x="440033" y="2200407"/>
            <a:ext cx="1200275" cy="2474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26" name="Equation" r:id="rId10" imgW="1231560" imgH="253800" progId="Equation.DSMT4">
                    <p:embed/>
                  </p:oleObj>
                </mc:Choice>
                <mc:Fallback>
                  <p:oleObj name="Equation" r:id="rId10" imgW="1231560" imgH="253800" progId="Equation.DSMT4">
                    <p:embed/>
                    <p:pic>
                      <p:nvPicPr>
                        <p:cNvPr id="9" name="对象 8">
                          <a:extLst>
                            <a:ext uri="{FF2B5EF4-FFF2-40B4-BE49-F238E27FC236}">
                              <a16:creationId xmlns:a16="http://schemas.microsoft.com/office/drawing/2014/main" id="{61F37B38-7803-415A-9B40-B32F354D16E8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440033" y="2200407"/>
                          <a:ext cx="1200275" cy="247479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1" name="对象 10">
              <a:extLst>
                <a:ext uri="{FF2B5EF4-FFF2-40B4-BE49-F238E27FC236}">
                  <a16:creationId xmlns:a16="http://schemas.microsoft.com/office/drawing/2014/main" id="{7C713AE5-44C2-4CE7-AD4A-A729FB56E13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48825324"/>
                </p:ext>
              </p:extLst>
            </p:nvPr>
          </p:nvGraphicFramePr>
          <p:xfrm>
            <a:off x="442243" y="2494472"/>
            <a:ext cx="791935" cy="2227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27" name="Equation" r:id="rId12" imgW="812520" imgH="228600" progId="Equation.DSMT4">
                    <p:embed/>
                  </p:oleObj>
                </mc:Choice>
                <mc:Fallback>
                  <p:oleObj name="Equation" r:id="rId12" imgW="812520" imgH="228600" progId="Equation.DSMT4">
                    <p:embed/>
                    <p:pic>
                      <p:nvPicPr>
                        <p:cNvPr id="23" name="对象 22">
                          <a:extLst>
                            <a:ext uri="{FF2B5EF4-FFF2-40B4-BE49-F238E27FC236}">
                              <a16:creationId xmlns:a16="http://schemas.microsoft.com/office/drawing/2014/main" id="{740E74F3-948E-4205-B30C-D66EC3165FA2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442243" y="2494472"/>
                          <a:ext cx="791935" cy="2227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对象 11">
              <a:extLst>
                <a:ext uri="{FF2B5EF4-FFF2-40B4-BE49-F238E27FC236}">
                  <a16:creationId xmlns:a16="http://schemas.microsoft.com/office/drawing/2014/main" id="{AEC544B1-3BE7-4C83-9470-3DD9C4BB262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264299824"/>
                </p:ext>
              </p:extLst>
            </p:nvPr>
          </p:nvGraphicFramePr>
          <p:xfrm>
            <a:off x="440033" y="2761572"/>
            <a:ext cx="717691" cy="2227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28" name="Equation" r:id="rId14" imgW="736560" imgH="228600" progId="Equation.DSMT4">
                    <p:embed/>
                  </p:oleObj>
                </mc:Choice>
                <mc:Fallback>
                  <p:oleObj name="Equation" r:id="rId14" imgW="736560" imgH="228600" progId="Equation.DSMT4">
                    <p:embed/>
                    <p:pic>
                      <p:nvPicPr>
                        <p:cNvPr id="24" name="对象 23">
                          <a:extLst>
                            <a:ext uri="{FF2B5EF4-FFF2-40B4-BE49-F238E27FC236}">
                              <a16:creationId xmlns:a16="http://schemas.microsoft.com/office/drawing/2014/main" id="{FCEDC07B-6D9A-4F87-8B74-C2BE10BB129B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440033" y="2761572"/>
                          <a:ext cx="717691" cy="22273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对象 12">
              <a:extLst>
                <a:ext uri="{FF2B5EF4-FFF2-40B4-BE49-F238E27FC236}">
                  <a16:creationId xmlns:a16="http://schemas.microsoft.com/office/drawing/2014/main" id="{0DE20510-B9BC-41A8-A153-9F3BF0126CB8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8925920"/>
                </p:ext>
              </p:extLst>
            </p:nvPr>
          </p:nvGraphicFramePr>
          <p:xfrm>
            <a:off x="1400543" y="2494472"/>
            <a:ext cx="742438" cy="2227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29" name="Equation" r:id="rId16" imgW="761760" imgH="228600" progId="Equation.DSMT4">
                    <p:embed/>
                  </p:oleObj>
                </mc:Choice>
                <mc:Fallback>
                  <p:oleObj name="Equation" r:id="rId16" imgW="761760" imgH="228600" progId="Equation.DSMT4">
                    <p:embed/>
                    <p:pic>
                      <p:nvPicPr>
                        <p:cNvPr id="25" name="对象 24">
                          <a:extLst>
                            <a:ext uri="{FF2B5EF4-FFF2-40B4-BE49-F238E27FC236}">
                              <a16:creationId xmlns:a16="http://schemas.microsoft.com/office/drawing/2014/main" id="{E990B984-29B5-4931-9CE1-B246127AD295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1400543" y="2494472"/>
                          <a:ext cx="742438" cy="2227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对象 13">
              <a:extLst>
                <a:ext uri="{FF2B5EF4-FFF2-40B4-BE49-F238E27FC236}">
                  <a16:creationId xmlns:a16="http://schemas.microsoft.com/office/drawing/2014/main" id="{1C0A827B-992B-4CF3-A670-E3B0ECDE284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97364493"/>
                </p:ext>
              </p:extLst>
            </p:nvPr>
          </p:nvGraphicFramePr>
          <p:xfrm>
            <a:off x="1400543" y="2764666"/>
            <a:ext cx="655820" cy="22273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0" name="Equation" r:id="rId18" imgW="672840" imgH="228600" progId="Equation.DSMT4">
                    <p:embed/>
                  </p:oleObj>
                </mc:Choice>
                <mc:Fallback>
                  <p:oleObj name="Equation" r:id="rId18" imgW="672840" imgH="228600" progId="Equation.DSMT4">
                    <p:embed/>
                    <p:pic>
                      <p:nvPicPr>
                        <p:cNvPr id="26" name="对象 25">
                          <a:extLst>
                            <a:ext uri="{FF2B5EF4-FFF2-40B4-BE49-F238E27FC236}">
                              <a16:creationId xmlns:a16="http://schemas.microsoft.com/office/drawing/2014/main" id="{94A45721-848F-4542-A734-BB9AF0EED961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9"/>
                        <a:stretch>
                          <a:fillRect/>
                        </a:stretch>
                      </p:blipFill>
                      <p:spPr>
                        <a:xfrm>
                          <a:off x="1400543" y="2764666"/>
                          <a:ext cx="655820" cy="22273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A716F830-C89D-486D-AA76-D216F6C7A6C0}"/>
                </a:ext>
              </a:extLst>
            </p:cNvPr>
            <p:cNvSpPr txBox="1"/>
            <p:nvPr/>
          </p:nvSpPr>
          <p:spPr>
            <a:xfrm>
              <a:off x="347374" y="1931518"/>
              <a:ext cx="3344859" cy="2647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 defTabSz="685800" fontAlgn="auto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350" dirty="0">
                  <a:solidFill>
                    <a:schemeClr val="tx1"/>
                  </a:solidFill>
                  <a:latin typeface="等线" panose="020F0502020204030204"/>
                  <a:ea typeface="等线" panose="02010600030101010101" pitchFamily="2" charset="-122"/>
                </a:rPr>
                <a:t>Simulation parameters: </a:t>
              </a:r>
            </a:p>
          </p:txBody>
        </p:sp>
        <p:graphicFrame>
          <p:nvGraphicFramePr>
            <p:cNvPr id="16" name="对象 15">
              <a:extLst>
                <a:ext uri="{FF2B5EF4-FFF2-40B4-BE49-F238E27FC236}">
                  <a16:creationId xmlns:a16="http://schemas.microsoft.com/office/drawing/2014/main" id="{EA9F3767-63C3-41F5-9C5E-8C8B497DEC5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19172486"/>
                </p:ext>
              </p:extLst>
            </p:nvPr>
          </p:nvGraphicFramePr>
          <p:xfrm>
            <a:off x="2233247" y="2770355"/>
            <a:ext cx="569119" cy="1976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931" name="Equation" r:id="rId20" imgW="583920" imgH="203040" progId="Equation.DSMT4">
                    <p:embed/>
                  </p:oleObj>
                </mc:Choice>
                <mc:Fallback>
                  <p:oleObj name="Equation" r:id="rId20" imgW="583920" imgH="203040" progId="Equation.DSMT4">
                    <p:embed/>
                    <p:pic>
                      <p:nvPicPr>
                        <p:cNvPr id="28" name="对象 27">
                          <a:extLst>
                            <a:ext uri="{FF2B5EF4-FFF2-40B4-BE49-F238E27FC236}">
                              <a16:creationId xmlns:a16="http://schemas.microsoft.com/office/drawing/2014/main" id="{6486C15D-1548-4F0D-96FF-FDE9575C8A6A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21"/>
                        <a:stretch>
                          <a:fillRect/>
                        </a:stretch>
                      </p:blipFill>
                      <p:spPr>
                        <a:xfrm>
                          <a:off x="2233247" y="2770355"/>
                          <a:ext cx="569119" cy="197644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矩形 16">
            <a:extLst>
              <a:ext uri="{FF2B5EF4-FFF2-40B4-BE49-F238E27FC236}">
                <a16:creationId xmlns:a16="http://schemas.microsoft.com/office/drawing/2014/main" id="{F54F4485-9D9F-49CE-A601-33EE27EDC9A3}"/>
              </a:ext>
            </a:extLst>
          </p:cNvPr>
          <p:cNvSpPr/>
          <p:nvPr/>
        </p:nvSpPr>
        <p:spPr>
          <a:xfrm>
            <a:off x="2076095" y="11509"/>
            <a:ext cx="53270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kern="0" dirty="0">
                <a:solidFill>
                  <a:srgbClr val="DAEDEF">
                    <a:lumMod val="50000"/>
                  </a:srgbClr>
                </a:solidFill>
              </a:rPr>
              <a:t>Uniform Plasma Channel 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6BE4AB7-8B1A-4566-AABA-99E757B372E3}"/>
              </a:ext>
            </a:extLst>
          </p:cNvPr>
          <p:cNvSpPr/>
          <p:nvPr/>
        </p:nvSpPr>
        <p:spPr>
          <a:xfrm>
            <a:off x="7884368" y="6597352"/>
            <a:ext cx="13260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dirty="0">
                <a:solidFill>
                  <a:schemeClr val="tx1"/>
                </a:solidFill>
              </a:rPr>
              <a:t>Zhou </a:t>
            </a:r>
            <a:r>
              <a:rPr lang="en-US" altLang="zh-CN" sz="1200" b="0" dirty="0" err="1">
                <a:solidFill>
                  <a:schemeClr val="tx1"/>
                </a:solidFill>
              </a:rPr>
              <a:t>Shiyu</a:t>
            </a:r>
            <a:r>
              <a:rPr lang="en-US" altLang="zh-CN" sz="1200" b="0" dirty="0">
                <a:solidFill>
                  <a:schemeClr val="tx1"/>
                </a:solidFill>
              </a:rPr>
              <a:t>(THU)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27254857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B92A7B16-0B58-40DA-986C-2E58E9A6DE49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6480720" cy="5669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r>
              <a:rPr lang="en-US" altLang="zh-CN" sz="2800" kern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Outline</a:t>
            </a:r>
            <a:endParaRPr lang="zh-CN" altLang="en-US" sz="2800" kern="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FB14308-6CF7-43F5-BA97-FC183FE51DB7}"/>
              </a:ext>
            </a:extLst>
          </p:cNvPr>
          <p:cNvSpPr txBox="1"/>
          <p:nvPr/>
        </p:nvSpPr>
        <p:spPr>
          <a:xfrm>
            <a:off x="683568" y="827584"/>
            <a:ext cx="8460432" cy="58323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CEPC Plasma Injector Status</a:t>
            </a: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endParaRPr lang="en-US" altLang="zh-CN" sz="18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Electron Acceleration </a:t>
            </a:r>
          </a:p>
          <a:p>
            <a:pPr lvl="1" algn="l">
              <a:spcAft>
                <a:spcPts val="600"/>
              </a:spcAft>
              <a:buSzPct val="80000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     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CEPC PWFA Linac            </a:t>
            </a:r>
            <a:r>
              <a:rPr lang="en-US" altLang="zh-CN" sz="1800" b="0" dirty="0">
                <a:solidFill>
                  <a:schemeClr val="tx1"/>
                </a:solidFill>
              </a:rPr>
              <a:t> </a:t>
            </a:r>
          </a:p>
          <a:p>
            <a:pPr marL="1257300" lvl="2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endParaRPr lang="en-US" altLang="zh-CN" sz="20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Positron Acceleration </a:t>
            </a:r>
          </a:p>
          <a:p>
            <a:pPr lvl="1" algn="l">
              <a:spcAft>
                <a:spcPts val="600"/>
              </a:spcAft>
              <a:buSzPct val="80000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         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0000"/>
                </a:solidFill>
              </a:rPr>
              <a:t>Experimental status </a:t>
            </a:r>
          </a:p>
          <a:p>
            <a:pPr lvl="1" algn="l">
              <a:spcAft>
                <a:spcPts val="600"/>
              </a:spcAft>
              <a:buSzPct val="80000"/>
            </a:pPr>
            <a:r>
              <a:rPr lang="en-US" altLang="zh-CN" sz="2800" dirty="0">
                <a:solidFill>
                  <a:srgbClr val="DAEDEF">
                    <a:lumMod val="50000"/>
                  </a:srgbClr>
                </a:solidFill>
              </a:rPr>
              <a:t>            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DAEDEF">
                    <a:lumMod val="50000"/>
                  </a:srgbClr>
                </a:solidFill>
              </a:rPr>
              <a:t>Summary                               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lvl="1" algn="l">
              <a:spcAft>
                <a:spcPts val="600"/>
              </a:spcAft>
              <a:buSzPct val="80000"/>
            </a:pPr>
            <a:endParaRPr lang="en-US" altLang="zh-CN" sz="2800" dirty="0">
              <a:solidFill>
                <a:srgbClr val="DAEDE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684272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065DCFA-01B4-4543-A393-2EC13E693BBB}"/>
              </a:ext>
            </a:extLst>
          </p:cNvPr>
          <p:cNvSpPr txBox="1"/>
          <p:nvPr/>
        </p:nvSpPr>
        <p:spPr>
          <a:xfrm>
            <a:off x="189503" y="847755"/>
            <a:ext cx="6984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685800" fontAlgn="auto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Upgrade laser system</a:t>
            </a:r>
            <a:r>
              <a:rPr lang="zh-CN" altLang="en-US" sz="200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endParaRPr lang="en-US" altLang="zh-CN" sz="2000" dirty="0">
              <a:solidFill>
                <a:prstClr val="black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800100" lvl="1" indent="-342900" algn="l" defTabSz="685800" fontAlgn="auto">
              <a:spcAft>
                <a:spcPts val="0"/>
              </a:spcAft>
              <a:buSzPct val="60000"/>
              <a:buFont typeface="Wingdings" panose="05000000000000000000" pitchFamily="2" charset="2"/>
              <a:buChar char="l"/>
            </a:pPr>
            <a:r>
              <a:rPr lang="en-US" altLang="zh-CN" sz="20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Amplifier outlet average energy</a:t>
            </a:r>
            <a:r>
              <a:rPr lang="zh-CN" altLang="en-US" sz="20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157mJ</a:t>
            </a:r>
          </a:p>
          <a:p>
            <a:pPr marL="800100" lvl="1" indent="-342900" algn="l" defTabSz="685800" fontAlgn="auto">
              <a:spcAft>
                <a:spcPts val="0"/>
              </a:spcAft>
              <a:buSzPct val="60000"/>
              <a:buFont typeface="Wingdings" panose="05000000000000000000" pitchFamily="2" charset="2"/>
              <a:buChar char="l"/>
            </a:pPr>
            <a:r>
              <a:rPr lang="en-US" altLang="zh-CN" sz="20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RMS stability </a:t>
            </a:r>
            <a:r>
              <a:rPr lang="zh-CN" altLang="en-US" sz="20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： </a:t>
            </a:r>
            <a:r>
              <a:rPr lang="en-US" altLang="zh-CN" sz="20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1.186%</a:t>
            </a:r>
          </a:p>
          <a:p>
            <a:pPr marL="800100" lvl="1" indent="-342900" algn="l" defTabSz="685800" fontAlgn="auto">
              <a:spcAft>
                <a:spcPts val="0"/>
              </a:spcAft>
              <a:buSzPct val="60000"/>
              <a:buFont typeface="Wingdings" panose="05000000000000000000" pitchFamily="2" charset="2"/>
              <a:buChar char="l"/>
            </a:pPr>
            <a:r>
              <a:rPr lang="en-US" altLang="zh-CN" sz="20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Pulse width</a:t>
            </a:r>
            <a:r>
              <a:rPr lang="zh-CN" altLang="en-US" sz="20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：</a:t>
            </a:r>
            <a:r>
              <a:rPr lang="en-US" altLang="zh-CN" sz="20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30fs</a:t>
            </a:r>
            <a:endParaRPr lang="zh-CN" altLang="en-US" sz="2000" b="0" dirty="0">
              <a:solidFill>
                <a:prstClr val="black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6ED8709-EF55-476F-8A91-494E6B02DAAE}"/>
              </a:ext>
            </a:extLst>
          </p:cNvPr>
          <p:cNvSpPr/>
          <p:nvPr/>
        </p:nvSpPr>
        <p:spPr>
          <a:xfrm>
            <a:off x="1487635" y="24586"/>
            <a:ext cx="64602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SXFEL experiment preparation</a:t>
            </a: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3EE4720F-F619-43D2-967C-85FD42FD1098}"/>
              </a:ext>
            </a:extLst>
          </p:cNvPr>
          <p:cNvSpPr txBox="1">
            <a:spLocks/>
          </p:cNvSpPr>
          <p:nvPr/>
        </p:nvSpPr>
        <p:spPr>
          <a:xfrm>
            <a:off x="189503" y="1227119"/>
            <a:ext cx="6301915" cy="1373933"/>
          </a:xfrm>
          <a:prstGeom prst="rect">
            <a:avLst/>
          </a:prstGeom>
        </p:spPr>
        <p:txBody>
          <a:bodyPr vert="horz" lIns="68580" tIns="34290" rIns="68580" bIns="3429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685800" fontAlgn="auto">
              <a:lnSpc>
                <a:spcPct val="120000"/>
              </a:lnSpc>
              <a:spcAft>
                <a:spcPts val="0"/>
              </a:spcAft>
            </a:pPr>
            <a:endParaRPr lang="zh-CN" altLang="en-US" sz="1500" b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9F4F206F-7B19-430D-BD09-71239CB970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5" t="17407" r="3824" b="15752"/>
          <a:stretch/>
        </p:blipFill>
        <p:spPr>
          <a:xfrm>
            <a:off x="5930195" y="1135566"/>
            <a:ext cx="3171030" cy="1828019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87D36063-AD47-4E3C-8133-32C704F69313}"/>
              </a:ext>
            </a:extLst>
          </p:cNvPr>
          <p:cNvSpPr/>
          <p:nvPr/>
        </p:nvSpPr>
        <p:spPr>
          <a:xfrm>
            <a:off x="8059261" y="6594673"/>
            <a:ext cx="116730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dirty="0">
                <a:solidFill>
                  <a:schemeClr val="tx1"/>
                </a:solidFill>
              </a:rPr>
              <a:t>Peng Bo(THU)</a:t>
            </a:r>
            <a:endParaRPr lang="zh-CN" altLang="en-US" sz="12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775DC73E-46D2-4E66-9412-F108C34BE2D1}"/>
              </a:ext>
            </a:extLst>
          </p:cNvPr>
          <p:cNvSpPr/>
          <p:nvPr/>
        </p:nvSpPr>
        <p:spPr>
          <a:xfrm>
            <a:off x="189502" y="2348032"/>
            <a:ext cx="6542737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685800" fontAlgn="auto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Plasma experimental station: preliminary set up	</a:t>
            </a:r>
          </a:p>
          <a:p>
            <a:pPr marL="800100" lvl="1" indent="-342900" algn="l" defTabSz="685800" fontAlgn="auto">
              <a:spcAft>
                <a:spcPts val="0"/>
              </a:spcAft>
              <a:buSzPct val="60000"/>
              <a:buFont typeface="Wingdings" panose="05000000000000000000" pitchFamily="2" charset="2"/>
              <a:buChar char="l"/>
            </a:pPr>
            <a:r>
              <a:rPr lang="en-US" altLang="zh-CN" sz="18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Vacuum system: installation &amp; testing</a:t>
            </a:r>
          </a:p>
          <a:p>
            <a:pPr marL="800100" lvl="1" indent="-342900" algn="l" defTabSz="685800" fontAlgn="auto">
              <a:spcAft>
                <a:spcPts val="0"/>
              </a:spcAft>
              <a:buSzPct val="60000"/>
              <a:buFont typeface="Wingdings" panose="05000000000000000000" pitchFamily="2" charset="2"/>
              <a:buChar char="l"/>
            </a:pPr>
            <a:r>
              <a:rPr lang="en-US" altLang="zh-CN" sz="18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Light path</a:t>
            </a:r>
          </a:p>
          <a:p>
            <a:pPr marL="800100" lvl="1" indent="-342900" algn="l" defTabSz="685800" fontAlgn="auto">
              <a:spcAft>
                <a:spcPts val="0"/>
              </a:spcAft>
              <a:buSzPct val="60000"/>
              <a:buFont typeface="Wingdings" panose="05000000000000000000" pitchFamily="2" charset="2"/>
              <a:buChar char="l"/>
            </a:pPr>
            <a:r>
              <a:rPr lang="en-US" altLang="zh-CN" sz="18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Beam diagnostic system</a:t>
            </a: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F5F069A4-49BB-4143-A643-302AF31B94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61" b="29910"/>
          <a:stretch/>
        </p:blipFill>
        <p:spPr>
          <a:xfrm>
            <a:off x="971600" y="3738474"/>
            <a:ext cx="6858000" cy="199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2824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EED93715-582A-406A-8B67-C71AB36FEAD0}"/>
              </a:ext>
            </a:extLst>
          </p:cNvPr>
          <p:cNvSpPr/>
          <p:nvPr/>
        </p:nvSpPr>
        <p:spPr>
          <a:xfrm>
            <a:off x="4770059" y="4686877"/>
            <a:ext cx="4237250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000" b="1" cap="none" spc="0" dirty="0">
                <a:ln/>
                <a:solidFill>
                  <a:srgbClr val="FF0000"/>
                </a:solidFill>
                <a:effectLst/>
              </a:rPr>
              <a:t>LOW FIELD DIPOLE PROBLEM!!</a:t>
            </a:r>
            <a:endParaRPr lang="zh-CN" altLang="en-US" sz="20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2B2A990A-16DE-41F9-A1C2-E1C3A1983C16}"/>
              </a:ext>
            </a:extLst>
          </p:cNvPr>
          <p:cNvCxnSpPr/>
          <p:nvPr/>
        </p:nvCxnSpPr>
        <p:spPr bwMode="auto">
          <a:xfrm>
            <a:off x="4788024" y="2393334"/>
            <a:ext cx="720080" cy="720080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triangle"/>
          </a:ln>
          <a:effectLst>
            <a:outerShdw dist="53882" dir="2700000" algn="ctr" rotWithShape="0">
              <a:srgbClr val="CCECFF"/>
            </a:outerShdw>
          </a:effectLst>
        </p:spPr>
      </p:cxn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83E51A5D-82A2-4313-A5D9-C5A539037F15}"/>
              </a:ext>
            </a:extLst>
          </p:cNvPr>
          <p:cNvCxnSpPr/>
          <p:nvPr/>
        </p:nvCxnSpPr>
        <p:spPr bwMode="auto">
          <a:xfrm>
            <a:off x="6516216" y="3512031"/>
            <a:ext cx="0" cy="319970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triangle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19" name="矩形 18">
            <a:extLst>
              <a:ext uri="{FF2B5EF4-FFF2-40B4-BE49-F238E27FC236}">
                <a16:creationId xmlns:a16="http://schemas.microsoft.com/office/drawing/2014/main" id="{3FEE6E04-E526-4E44-9AD8-26495A792308}"/>
              </a:ext>
            </a:extLst>
          </p:cNvPr>
          <p:cNvSpPr/>
          <p:nvPr/>
        </p:nvSpPr>
        <p:spPr>
          <a:xfrm>
            <a:off x="6129286" y="5251658"/>
            <a:ext cx="3123227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000" b="1" cap="none" spc="0" dirty="0">
                <a:ln/>
                <a:solidFill>
                  <a:srgbClr val="FF0000"/>
                </a:solidFill>
                <a:effectLst/>
              </a:rPr>
              <a:t>Plasma-based </a:t>
            </a:r>
            <a:r>
              <a:rPr lang="en-US" altLang="zh-CN" sz="2000" dirty="0">
                <a:ln/>
                <a:solidFill>
                  <a:srgbClr val="FF0000"/>
                </a:solidFill>
              </a:rPr>
              <a:t>A</a:t>
            </a:r>
            <a:r>
              <a:rPr lang="en-US" altLang="zh-CN" sz="2000" b="1" cap="none" spc="0" dirty="0">
                <a:ln/>
                <a:solidFill>
                  <a:srgbClr val="FF0000"/>
                </a:solidFill>
                <a:effectLst/>
              </a:rPr>
              <a:t>cceleration</a:t>
            </a:r>
            <a:endParaRPr lang="zh-CN" altLang="en-US" sz="20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A608E2DB-F51C-482B-9632-F1F4A95982F3}"/>
              </a:ext>
            </a:extLst>
          </p:cNvPr>
          <p:cNvCxnSpPr/>
          <p:nvPr/>
        </p:nvCxnSpPr>
        <p:spPr bwMode="auto">
          <a:xfrm>
            <a:off x="6516216" y="4221088"/>
            <a:ext cx="0" cy="360040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triangle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25" name="矩形 24">
            <a:extLst>
              <a:ext uri="{FF2B5EF4-FFF2-40B4-BE49-F238E27FC236}">
                <a16:creationId xmlns:a16="http://schemas.microsoft.com/office/drawing/2014/main" id="{1C62710E-A780-447F-9D67-B7DFF8A9FACE}"/>
              </a:ext>
            </a:extLst>
          </p:cNvPr>
          <p:cNvSpPr/>
          <p:nvPr/>
        </p:nvSpPr>
        <p:spPr>
          <a:xfrm>
            <a:off x="7015561" y="5766211"/>
            <a:ext cx="92223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000" b="1" cap="none" spc="0" dirty="0">
                <a:ln/>
                <a:solidFill>
                  <a:srgbClr val="FF0000"/>
                </a:solidFill>
                <a:effectLst/>
              </a:rPr>
              <a:t>PWFA</a:t>
            </a:r>
            <a:endParaRPr lang="zh-CN" altLang="en-US" sz="2000" b="1" cap="none" spc="0" dirty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67578D9-51B7-42A9-9A6F-C34C05B1AF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078" y="592033"/>
            <a:ext cx="1472229" cy="4869160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16320E72-247D-40FE-A285-8BE98201569D}"/>
              </a:ext>
            </a:extLst>
          </p:cNvPr>
          <p:cNvSpPr/>
          <p:nvPr/>
        </p:nvSpPr>
        <p:spPr>
          <a:xfrm>
            <a:off x="797191" y="5373216"/>
            <a:ext cx="7981666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altLang="zh-CN" sz="1600" dirty="0">
                <a:solidFill>
                  <a:schemeClr val="tx1"/>
                </a:solidFill>
              </a:rPr>
              <a:t>Why PWFA, not LWFA?</a:t>
            </a:r>
          </a:p>
          <a:p>
            <a:pPr algn="l"/>
            <a:r>
              <a:rPr lang="en-US" altLang="zh-CN" sz="1600" dirty="0">
                <a:solidFill>
                  <a:schemeClr val="tx1"/>
                </a:solidFill>
              </a:rPr>
              <a:t>1) Hardly no dephasing in PWFA, much longer accelerating length</a:t>
            </a:r>
          </a:p>
          <a:p>
            <a:pPr algn="l"/>
            <a:r>
              <a:rPr lang="en-US" altLang="zh-CN" sz="1600" dirty="0">
                <a:solidFill>
                  <a:schemeClr val="tx1"/>
                </a:solidFill>
              </a:rPr>
              <a:t>2) Easier to shape the driver, good for stability and efficiency</a:t>
            </a:r>
          </a:p>
          <a:p>
            <a:pPr algn="l"/>
            <a:r>
              <a:rPr lang="en-US" altLang="zh-CN" sz="1600" dirty="0">
                <a:solidFill>
                  <a:srgbClr val="FF0000"/>
                </a:solidFill>
              </a:rPr>
              <a:t>3) High enough driver energy, higher energy conversion efficiency</a:t>
            </a:r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89BF98B0-F8D8-4696-9741-BC6814F272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368" y="1121711"/>
            <a:ext cx="4263026" cy="348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id="{86DD10B9-2F3F-461E-9700-03EDB1A1C81A}"/>
              </a:ext>
            </a:extLst>
          </p:cNvPr>
          <p:cNvCxnSpPr/>
          <p:nvPr/>
        </p:nvCxnSpPr>
        <p:spPr bwMode="auto">
          <a:xfrm>
            <a:off x="7020272" y="3672016"/>
            <a:ext cx="360040" cy="1075509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triangle"/>
          </a:ln>
          <a:effectLst>
            <a:outerShdw dist="53882" dir="2700000" algn="ctr" rotWithShape="0">
              <a:srgbClr val="CCECFF"/>
            </a:outerShdw>
          </a:effectLst>
        </p:spPr>
      </p:cxn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8DF1E6F2-7428-4218-BF45-E570D9A05F70}"/>
              </a:ext>
            </a:extLst>
          </p:cNvPr>
          <p:cNvCxnSpPr/>
          <p:nvPr/>
        </p:nvCxnSpPr>
        <p:spPr bwMode="auto">
          <a:xfrm>
            <a:off x="7452320" y="5006924"/>
            <a:ext cx="0" cy="359822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triangle"/>
          </a:ln>
          <a:effectLst>
            <a:outerShdw dist="53882" dir="2700000" algn="ctr" rotWithShape="0">
              <a:srgbClr val="CCECFF"/>
            </a:outerShdw>
          </a:effectLst>
        </p:spPr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A0737346-C2EB-4D84-9135-AC440DEA3AD5}"/>
              </a:ext>
            </a:extLst>
          </p:cNvPr>
          <p:cNvCxnSpPr/>
          <p:nvPr/>
        </p:nvCxnSpPr>
        <p:spPr bwMode="auto">
          <a:xfrm>
            <a:off x="7452320" y="5589240"/>
            <a:ext cx="0" cy="216024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triangle"/>
          </a:ln>
          <a:effectLst>
            <a:outerShdw dist="53882" dir="2700000" algn="ctr" rotWithShape="0">
              <a:srgbClr val="CCECFF"/>
            </a:outerShdw>
          </a:effectLst>
        </p:spPr>
      </p:cxnSp>
      <p:sp>
        <p:nvSpPr>
          <p:cNvPr id="15" name="标题 1">
            <a:extLst>
              <a:ext uri="{FF2B5EF4-FFF2-40B4-BE49-F238E27FC236}">
                <a16:creationId xmlns:a16="http://schemas.microsoft.com/office/drawing/2014/main" id="{7119C6CB-44E7-48BE-8E0D-1532C0080533}"/>
              </a:ext>
            </a:extLst>
          </p:cNvPr>
          <p:cNvSpPr txBox="1">
            <a:spLocks/>
          </p:cNvSpPr>
          <p:nvPr/>
        </p:nvSpPr>
        <p:spPr>
          <a:xfrm>
            <a:off x="1403648" y="260648"/>
            <a:ext cx="6480720" cy="5669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r>
              <a:rPr lang="en-US" altLang="zh-CN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CEPC Plasma Injector(CPI)</a:t>
            </a:r>
          </a:p>
        </p:txBody>
      </p:sp>
    </p:spTree>
    <p:extLst>
      <p:ext uri="{BB962C8B-B14F-4D97-AF65-F5344CB8AC3E}">
        <p14:creationId xmlns:p14="http://schemas.microsoft.com/office/powerpoint/2010/main" val="3368809652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>
            <a:extLst>
              <a:ext uri="{FF2B5EF4-FFF2-40B4-BE49-F238E27FC236}">
                <a16:creationId xmlns:a16="http://schemas.microsoft.com/office/drawing/2014/main" id="{3B61A500-A705-48E8-BAB4-4F29FC7E64F2}"/>
              </a:ext>
            </a:extLst>
          </p:cNvPr>
          <p:cNvGrpSpPr/>
          <p:nvPr/>
        </p:nvGrpSpPr>
        <p:grpSpPr>
          <a:xfrm>
            <a:off x="5964880" y="1340768"/>
            <a:ext cx="3071616" cy="1617816"/>
            <a:chOff x="2603550" y="3816591"/>
            <a:chExt cx="4256537" cy="184107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022B22F4-65EA-4FD6-9F8F-D8CCDC1D87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3550" y="3816591"/>
              <a:ext cx="4256537" cy="1841072"/>
            </a:xfrm>
            <a:prstGeom prst="rect">
              <a:avLst/>
            </a:prstGeom>
          </p:spPr>
        </p:pic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82E70F99-75B8-46D4-BBD1-211BBE76F89C}"/>
                </a:ext>
              </a:extLst>
            </p:cNvPr>
            <p:cNvGrpSpPr/>
            <p:nvPr/>
          </p:nvGrpSpPr>
          <p:grpSpPr>
            <a:xfrm rot="235398">
              <a:off x="3338339" y="4838491"/>
              <a:ext cx="3041139" cy="362941"/>
              <a:chOff x="4649585" y="4618307"/>
              <a:chExt cx="3618808" cy="511440"/>
            </a:xfrm>
          </p:grpSpPr>
          <p:cxnSp>
            <p:nvCxnSpPr>
              <p:cNvPr id="21" name="直接箭头连接符 20">
                <a:extLst>
                  <a:ext uri="{FF2B5EF4-FFF2-40B4-BE49-F238E27FC236}">
                    <a16:creationId xmlns:a16="http://schemas.microsoft.com/office/drawing/2014/main" id="{A8FB18C4-6B5A-47BF-A596-AEDF9063A053}"/>
                  </a:ext>
                </a:extLst>
              </p:cNvPr>
              <p:cNvCxnSpPr/>
              <p:nvPr/>
            </p:nvCxnSpPr>
            <p:spPr>
              <a:xfrm>
                <a:off x="4649585" y="4771505"/>
                <a:ext cx="3618808" cy="0"/>
              </a:xfrm>
              <a:prstGeom prst="straightConnector1">
                <a:avLst/>
              </a:prstGeom>
              <a:ln>
                <a:solidFill>
                  <a:schemeClr val="bg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>
                <a:extLst>
                  <a:ext uri="{FF2B5EF4-FFF2-40B4-BE49-F238E27FC236}">
                    <a16:creationId xmlns:a16="http://schemas.microsoft.com/office/drawing/2014/main" id="{E479F396-08DB-4BBD-8102-1733B3E772A2}"/>
                  </a:ext>
                </a:extLst>
              </p:cNvPr>
              <p:cNvCxnSpPr/>
              <p:nvPr/>
            </p:nvCxnSpPr>
            <p:spPr>
              <a:xfrm>
                <a:off x="4660669" y="4640476"/>
                <a:ext cx="0" cy="4045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>
                <a:extLst>
                  <a:ext uri="{FF2B5EF4-FFF2-40B4-BE49-F238E27FC236}">
                    <a16:creationId xmlns:a16="http://schemas.microsoft.com/office/drawing/2014/main" id="{584F8703-0136-4644-BF28-CD057DA39604}"/>
                  </a:ext>
                </a:extLst>
              </p:cNvPr>
              <p:cNvCxnSpPr/>
              <p:nvPr/>
            </p:nvCxnSpPr>
            <p:spPr>
              <a:xfrm>
                <a:off x="8268393" y="4618307"/>
                <a:ext cx="0" cy="404553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568E82AB-4FA4-4706-9AA6-D921DFD08EBA}"/>
                  </a:ext>
                </a:extLst>
              </p:cNvPr>
              <p:cNvSpPr txBox="1"/>
              <p:nvPr/>
            </p:nvSpPr>
            <p:spPr>
              <a:xfrm>
                <a:off x="6087433" y="4760052"/>
                <a:ext cx="528754" cy="3696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013" b="0" dirty="0">
                    <a:solidFill>
                      <a:prstClr val="white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10cm</a:t>
                </a:r>
                <a:endParaRPr lang="zh-CN" altLang="en-US" sz="1013" b="0" dirty="0">
                  <a:solidFill>
                    <a:prstClr val="white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cxnSp>
          <p:nvCxnSpPr>
            <p:cNvPr id="19" name="直接箭头连接符 18">
              <a:extLst>
                <a:ext uri="{FF2B5EF4-FFF2-40B4-BE49-F238E27FC236}">
                  <a16:creationId xmlns:a16="http://schemas.microsoft.com/office/drawing/2014/main" id="{4108F6A4-E320-44BE-8B14-244DF42A0597}"/>
                </a:ext>
              </a:extLst>
            </p:cNvPr>
            <p:cNvCxnSpPr/>
            <p:nvPr/>
          </p:nvCxnSpPr>
          <p:spPr>
            <a:xfrm flipH="1">
              <a:off x="4763194" y="4320008"/>
              <a:ext cx="327449" cy="307064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F3BD1076-33B3-4596-9ADD-88CFCFCE85E2}"/>
                </a:ext>
              </a:extLst>
            </p:cNvPr>
            <p:cNvSpPr txBox="1"/>
            <p:nvPr/>
          </p:nvSpPr>
          <p:spPr>
            <a:xfrm>
              <a:off x="5045826" y="4130610"/>
              <a:ext cx="570080" cy="2623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 defTabSz="6858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zh-CN" altLang="en-US" sz="1013" b="0" dirty="0">
                  <a:solidFill>
                    <a:prstClr val="white"/>
                  </a:solidFill>
                  <a:latin typeface="宋体" panose="02010600030101010101" pitchFamily="2" charset="-122"/>
                  <a:ea typeface="宋体" panose="02010600030101010101" pitchFamily="2" charset="-122"/>
                </a:rPr>
                <a:t>电离线</a:t>
              </a: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232B5A5F-5558-4EB8-B385-2A368B6EB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147" y="3308484"/>
            <a:ext cx="1651100" cy="1641095"/>
          </a:xfrm>
          <a:prstGeom prst="rect">
            <a:avLst/>
          </a:prstGeom>
        </p:spPr>
      </p:pic>
      <p:sp>
        <p:nvSpPr>
          <p:cNvPr id="6" name="内容占位符 2">
            <a:extLst>
              <a:ext uri="{FF2B5EF4-FFF2-40B4-BE49-F238E27FC236}">
                <a16:creationId xmlns:a16="http://schemas.microsoft.com/office/drawing/2014/main" id="{572B5973-EE1D-4514-9012-8FEFADBE6B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4493" y="1110832"/>
            <a:ext cx="6653360" cy="1344073"/>
          </a:xfrm>
        </p:spPr>
        <p:txBody>
          <a:bodyPr/>
          <a:lstStyle/>
          <a:p>
            <a:pPr marL="0" indent="0">
              <a:buNone/>
            </a:pPr>
            <a:r>
              <a:rPr lang="en-US" altLang="zh-CN" sz="1800" kern="1200" dirty="0">
                <a:solidFill>
                  <a:prstClr val="black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10cm gas cell ionizing ray 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C2A949F-8FA9-46F6-A20E-8EF88958ED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4935"/>
            <a:ext cx="3816424" cy="1131443"/>
          </a:xfrm>
          <a:prstGeom prst="rect">
            <a:avLst/>
          </a:prstGeom>
        </p:spPr>
      </p:pic>
      <p:pic>
        <p:nvPicPr>
          <p:cNvPr id="11" name="Picture 3" descr="C:\Users\new\Desktop\密度诊断\5.jpg">
            <a:extLst>
              <a:ext uri="{FF2B5EF4-FFF2-40B4-BE49-F238E27FC236}">
                <a16:creationId xmlns:a16="http://schemas.microsoft.com/office/drawing/2014/main" id="{7458C454-375F-4360-A5AC-A19BEB649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76468"/>
            <a:ext cx="2598403" cy="1200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2">
                <a:extLst>
                  <a:ext uri="{FF2B5EF4-FFF2-40B4-BE49-F238E27FC236}">
                    <a16:creationId xmlns:a16="http://schemas.microsoft.com/office/drawing/2014/main" id="{BD0E13C6-248F-420C-AF35-9C9B48E62FDD}"/>
                  </a:ext>
                </a:extLst>
              </p:cNvPr>
              <p:cNvSpPr txBox="1"/>
              <p:nvPr/>
            </p:nvSpPr>
            <p:spPr>
              <a:xfrm>
                <a:off x="305347" y="2541882"/>
                <a:ext cx="23453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200" b="0" dirty="0">
                    <a:solidFill>
                      <a:prstClr val="black"/>
                    </a:solidFill>
                    <a:ea typeface="宋体" panose="02010600030101010101" pitchFamily="2" charset="-122"/>
                    <a:cs typeface="Times New Roman" panose="02020603050405020304" pitchFamily="18" charset="0"/>
                  </a:rPr>
                  <a:t>simulation results: 2</a:t>
                </a:r>
                <a14:m>
                  <m:oMath xmlns:m="http://schemas.openxmlformats.org/officeDocument/2006/math">
                    <m:r>
                      <a:rPr lang="en-US" altLang="zh-CN" sz="12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×10</m:t>
                    </m:r>
                  </m:oMath>
                </a14:m>
                <a:r>
                  <a:rPr lang="en-US" altLang="zh-CN" sz="1200" b="0" baseline="30000" dirty="0">
                    <a:solidFill>
                      <a:prstClr val="black"/>
                    </a:solidFill>
                    <a:ea typeface="宋体" panose="02010600030101010101" pitchFamily="2" charset="-122"/>
                    <a:cs typeface="Times New Roman" panose="02020603050405020304" pitchFamily="18" charset="0"/>
                  </a:rPr>
                  <a:t>18</a:t>
                </a:r>
                <a:r>
                  <a:rPr lang="en-US" altLang="zh-CN" sz="1200" b="0" dirty="0">
                    <a:solidFill>
                      <a:prstClr val="black"/>
                    </a:solidFill>
                    <a:ea typeface="宋体" panose="02010600030101010101" pitchFamily="2" charset="-122"/>
                    <a:cs typeface="Times New Roman" panose="02020603050405020304" pitchFamily="18" charset="0"/>
                  </a:rPr>
                  <a:t>[cm</a:t>
                </a:r>
                <a:r>
                  <a:rPr lang="en-US" altLang="zh-CN" sz="1200" b="0" baseline="30000" dirty="0">
                    <a:solidFill>
                      <a:prstClr val="black"/>
                    </a:solidFill>
                    <a:ea typeface="宋体" panose="02010600030101010101" pitchFamily="2" charset="-122"/>
                    <a:cs typeface="Times New Roman" panose="02020603050405020304" pitchFamily="18" charset="0"/>
                  </a:rPr>
                  <a:t>-3</a:t>
                </a:r>
                <a:r>
                  <a:rPr lang="en-US" altLang="zh-CN" sz="1200" b="0" dirty="0">
                    <a:solidFill>
                      <a:prstClr val="black"/>
                    </a:solidFill>
                    <a:ea typeface="宋体" panose="02010600030101010101" pitchFamily="2" charset="-122"/>
                    <a:cs typeface="Times New Roman" panose="02020603050405020304" pitchFamily="18" charset="0"/>
                  </a:rPr>
                  <a:t>]</a:t>
                </a:r>
                <a:endParaRPr lang="zh-CN" altLang="en-US" sz="1200" b="0" dirty="0">
                  <a:solidFill>
                    <a:prstClr val="black"/>
                  </a:solidFill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2">
                <a:extLst>
                  <a:ext uri="{FF2B5EF4-FFF2-40B4-BE49-F238E27FC236}">
                    <a16:creationId xmlns:a16="http://schemas.microsoft.com/office/drawing/2014/main" id="{BD0E13C6-248F-420C-AF35-9C9B48E62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47" y="2541882"/>
                <a:ext cx="2345340" cy="276999"/>
              </a:xfrm>
              <a:prstGeom prst="rect">
                <a:avLst/>
              </a:prstGeom>
              <a:blipFill>
                <a:blip r:embed="rId7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D45CFE7C-1797-4F8C-9282-EFE7E0D6531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6992" y="836712"/>
                <a:ext cx="5465596" cy="864096"/>
              </a:xfrm>
              <a:prstGeom prst="rect">
                <a:avLst/>
              </a:prstGeom>
            </p:spPr>
            <p:txBody>
              <a:bodyPr vert="horz" lIns="51435" tIns="25718" rIns="51435" bIns="25718" rtlCol="0" anchor="t" anchorCtr="0">
                <a:normAutofit/>
              </a:bodyPr>
              <a:lstStyle>
                <a:lvl1pPr marL="305992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2400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1pPr>
                <a:lvl2pPr marL="629984" indent="-305992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2000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2pPr>
                <a:lvl3pPr marL="899978" indent="-269993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800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3pPr>
                <a:lvl4pPr marL="1241969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600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4pPr>
                <a:lvl5pPr marL="1601960" indent="-2339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600" kern="1200" baseline="0">
                    <a:solidFill>
                      <a:schemeClr val="tx2"/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+mn-cs"/>
                  </a:defRPr>
                </a:lvl5pPr>
                <a:lvl6pPr marL="1899953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6pPr>
                <a:lvl7pPr marL="2199945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7pPr>
                <a:lvl8pPr marL="2499938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8pPr>
                <a:lvl9pPr marL="2799930" indent="-228594" algn="l" defTabSz="457189" rtl="0" eaLnBrk="1" latinLnBrk="0" hangingPunct="1">
                  <a:spcBef>
                    <a:spcPct val="20000"/>
                  </a:spcBef>
                  <a:spcAft>
                    <a:spcPts val="600"/>
                  </a:spcAft>
                  <a:buClr>
                    <a:schemeClr val="accent2"/>
                  </a:buClr>
                  <a:buSzPct val="92000"/>
                  <a:buFont typeface="Wingdings 2" panose="05020102010507070707" pitchFamily="18" charset="2"/>
                  <a:buChar char=""/>
                  <a:defRPr sz="1200" kern="120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342892" fontAlgn="auto">
                  <a:spcAft>
                    <a:spcPts val="0"/>
                  </a:spcAft>
                  <a:buClr>
                    <a:schemeClr val="tx1"/>
                  </a:buClr>
                  <a:buFont typeface="Wingdings" panose="05000000000000000000" pitchFamily="2" charset="2"/>
                  <a:buChar char="Ø"/>
                </a:pPr>
                <a:r>
                  <a:rPr lang="en-US" altLang="zh-CN" sz="200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Measurement of plasma density </a:t>
                </a:r>
              </a:p>
              <a:p>
                <a:pPr marL="0" indent="0" defTabSz="342892" fontAlgn="auto">
                  <a:spcBef>
                    <a:spcPts val="0"/>
                  </a:spcBef>
                  <a:spcAft>
                    <a:spcPts val="450"/>
                  </a:spcAft>
                  <a:buClr>
                    <a:schemeClr val="tx1"/>
                  </a:buClr>
                  <a:buNone/>
                </a:pPr>
                <a:r>
                  <a:rPr lang="en-US" altLang="zh-CN" sz="1800" b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                    12</a:t>
                </a:r>
                <a14:m>
                  <m:oMath xmlns:m="http://schemas.openxmlformats.org/officeDocument/2006/math">
                    <m:r>
                      <a:rPr lang="en-US" altLang="zh-CN" sz="1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zh-CN" sz="1800" b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2mm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 </a:t>
                </a:r>
                <a:r>
                  <a:rPr lang="en-US" altLang="zh-CN" sz="1800" b="0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宋体" panose="02010600030101010101" pitchFamily="2" charset="-122"/>
                    <a:cs typeface="Times New Roman" panose="02020603050405020304" pitchFamily="18" charset="0"/>
                  </a:rPr>
                  <a:t>Nozzle interferogram</a:t>
                </a:r>
              </a:p>
              <a:p>
                <a:pPr marL="229494" indent="-229494" defTabSz="342892" fontAlgn="auto">
                  <a:spcAft>
                    <a:spcPts val="450"/>
                  </a:spcAft>
                  <a:buClr>
                    <a:srgbClr val="ED7D31"/>
                  </a:buClr>
                </a:pPr>
                <a:endParaRPr lang="en-US" altLang="zh-CN" sz="1350" b="0" dirty="0">
                  <a:solidFill>
                    <a:prstClr val="black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mc:Choice>
        <mc:Fallback xmlns="">
          <p:sp>
            <p:nvSpPr>
              <p:cNvPr id="13" name="内容占位符 2">
                <a:extLst>
                  <a:ext uri="{FF2B5EF4-FFF2-40B4-BE49-F238E27FC236}">
                    <a16:creationId xmlns:a16="http://schemas.microsoft.com/office/drawing/2014/main" id="{D45CFE7C-1797-4F8C-9282-EFE7E0D653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992" y="836712"/>
                <a:ext cx="5465596" cy="864096"/>
              </a:xfrm>
              <a:prstGeom prst="rect">
                <a:avLst/>
              </a:prstGeom>
              <a:blipFill>
                <a:blip r:embed="rId8"/>
                <a:stretch>
                  <a:fillRect l="-1449" t="-63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2">
                <a:extLst>
                  <a:ext uri="{FF2B5EF4-FFF2-40B4-BE49-F238E27FC236}">
                    <a16:creationId xmlns:a16="http://schemas.microsoft.com/office/drawing/2014/main" id="{A0346094-F802-4BF7-8A69-529B1BE4C8FA}"/>
                  </a:ext>
                </a:extLst>
              </p:cNvPr>
              <p:cNvSpPr txBox="1"/>
              <p:nvPr/>
            </p:nvSpPr>
            <p:spPr>
              <a:xfrm>
                <a:off x="3243820" y="2575937"/>
                <a:ext cx="2768340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200" b="0" dirty="0">
                    <a:solidFill>
                      <a:prstClr val="black"/>
                    </a:solidFill>
                    <a:ea typeface="宋体" panose="02010600030101010101" pitchFamily="2" charset="-122"/>
                    <a:cs typeface="Times New Roman" panose="02020603050405020304" pitchFamily="18" charset="0"/>
                  </a:rPr>
                  <a:t>Experimental result: 2</a:t>
                </a:r>
                <a14:m>
                  <m:oMath xmlns:m="http://schemas.openxmlformats.org/officeDocument/2006/math">
                    <m:r>
                      <a:rPr lang="en-US" altLang="zh-CN" sz="12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altLang="zh-CN" sz="120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10</m:t>
                    </m:r>
                  </m:oMath>
                </a14:m>
                <a:r>
                  <a:rPr lang="en-US" altLang="zh-CN" sz="1200" b="0" baseline="30000" dirty="0">
                    <a:solidFill>
                      <a:prstClr val="black"/>
                    </a:solidFill>
                    <a:ea typeface="宋体" panose="02010600030101010101" pitchFamily="2" charset="-122"/>
                    <a:cs typeface="Times New Roman" panose="02020603050405020304" pitchFamily="18" charset="0"/>
                  </a:rPr>
                  <a:t>18</a:t>
                </a:r>
                <a:r>
                  <a:rPr lang="en-US" altLang="zh-CN" sz="1200" b="0" dirty="0">
                    <a:solidFill>
                      <a:prstClr val="black"/>
                    </a:solidFill>
                    <a:ea typeface="宋体" panose="02010600030101010101" pitchFamily="2" charset="-122"/>
                    <a:cs typeface="Times New Roman" panose="02020603050405020304" pitchFamily="18" charset="0"/>
                  </a:rPr>
                  <a:t>[cm</a:t>
                </a:r>
                <a:r>
                  <a:rPr lang="en-US" altLang="zh-CN" sz="1200" b="0" baseline="30000" dirty="0">
                    <a:solidFill>
                      <a:prstClr val="black"/>
                    </a:solidFill>
                    <a:ea typeface="宋体" panose="02010600030101010101" pitchFamily="2" charset="-122"/>
                    <a:cs typeface="Times New Roman" panose="02020603050405020304" pitchFamily="18" charset="0"/>
                  </a:rPr>
                  <a:t>-3</a:t>
                </a:r>
                <a:r>
                  <a:rPr lang="en-US" altLang="zh-CN" sz="1200" b="0" dirty="0">
                    <a:solidFill>
                      <a:prstClr val="black"/>
                    </a:solidFill>
                    <a:ea typeface="宋体" panose="02010600030101010101" pitchFamily="2" charset="-122"/>
                    <a:cs typeface="Times New Roman" panose="02020603050405020304" pitchFamily="18" charset="0"/>
                  </a:rPr>
                  <a:t>]</a:t>
                </a:r>
                <a:endParaRPr lang="zh-CN" altLang="en-US" sz="1200" b="0" dirty="0">
                  <a:solidFill>
                    <a:prstClr val="black"/>
                  </a:solidFill>
                  <a:ea typeface="宋体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TextBox 2">
                <a:extLst>
                  <a:ext uri="{FF2B5EF4-FFF2-40B4-BE49-F238E27FC236}">
                    <a16:creationId xmlns:a16="http://schemas.microsoft.com/office/drawing/2014/main" id="{A0346094-F802-4BF7-8A69-529B1BE4C8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3820" y="2575937"/>
                <a:ext cx="2768340" cy="276999"/>
              </a:xfrm>
              <a:prstGeom prst="rect">
                <a:avLst/>
              </a:prstGeom>
              <a:blipFill>
                <a:blip r:embed="rId9"/>
                <a:stretch>
                  <a:fillRect t="-2222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 25">
            <a:extLst>
              <a:ext uri="{FF2B5EF4-FFF2-40B4-BE49-F238E27FC236}">
                <a16:creationId xmlns:a16="http://schemas.microsoft.com/office/drawing/2014/main" id="{E2E39D4D-5F96-46AB-AA89-FB47A6DDB504}"/>
              </a:ext>
            </a:extLst>
          </p:cNvPr>
          <p:cNvSpPr/>
          <p:nvPr/>
        </p:nvSpPr>
        <p:spPr>
          <a:xfrm>
            <a:off x="7884368" y="6594673"/>
            <a:ext cx="1317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dirty="0">
                <a:solidFill>
                  <a:schemeClr val="tx1"/>
                </a:solidFill>
              </a:rPr>
              <a:t>Liu Shuang(THU)</a:t>
            </a:r>
            <a:endParaRPr lang="zh-CN" altLang="en-US" sz="120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9A2F0A6-7D33-4EB1-8B68-FF6DEED4EA61}"/>
              </a:ext>
            </a:extLst>
          </p:cNvPr>
          <p:cNvSpPr/>
          <p:nvPr/>
        </p:nvSpPr>
        <p:spPr>
          <a:xfrm>
            <a:off x="1444804" y="24586"/>
            <a:ext cx="6545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Tsinghua Dechirper Experiment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E4DABDA-BCE0-4DEB-9FF6-2C9A1189FFA5}"/>
              </a:ext>
            </a:extLst>
          </p:cNvPr>
          <p:cNvSpPr txBox="1"/>
          <p:nvPr/>
        </p:nvSpPr>
        <p:spPr>
          <a:xfrm>
            <a:off x="880085" y="4922547"/>
            <a:ext cx="909223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Bessel light</a:t>
            </a:r>
            <a:endParaRPr lang="zh-CN" altLang="en-US" sz="1200" b="0" dirty="0">
              <a:solidFill>
                <a:prstClr val="black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9228E6C-D381-41ED-AD99-EB9BEAD1B19B}"/>
              </a:ext>
            </a:extLst>
          </p:cNvPr>
          <p:cNvSpPr txBox="1"/>
          <p:nvPr/>
        </p:nvSpPr>
        <p:spPr>
          <a:xfrm>
            <a:off x="156372" y="2708920"/>
            <a:ext cx="503214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Observe a clear hollow channel plasma </a:t>
            </a:r>
            <a:r>
              <a:rPr lang="en-US" altLang="zh-CN" sz="2000" dirty="0">
                <a:solidFill>
                  <a:prstClr val="black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</a:p>
          <a:p>
            <a:pPr marL="285750" indent="-285750" algn="l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zh-CN" altLang="en-US" sz="1800" b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56D2DC19-91B3-4060-95D1-612020E82233}"/>
              </a:ext>
            </a:extLst>
          </p:cNvPr>
          <p:cNvGrpSpPr/>
          <p:nvPr/>
        </p:nvGrpSpPr>
        <p:grpSpPr>
          <a:xfrm>
            <a:off x="2483768" y="3195143"/>
            <a:ext cx="2328847" cy="2957042"/>
            <a:chOff x="56759" y="1275417"/>
            <a:chExt cx="3970305" cy="4560738"/>
          </a:xfrm>
        </p:grpSpPr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3C7DD05D-46D2-4DFA-809F-81D047C6F2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121" t="43960" r="5303" b="8687"/>
            <a:stretch/>
          </p:blipFill>
          <p:spPr>
            <a:xfrm>
              <a:off x="56759" y="1275417"/>
              <a:ext cx="3960683" cy="2229549"/>
            </a:xfrm>
            <a:prstGeom prst="rect">
              <a:avLst/>
            </a:prstGeom>
          </p:spPr>
        </p:pic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E571C080-64F9-45BB-A765-CF7E386C7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133" t="43394" r="7740" b="9172"/>
            <a:stretch/>
          </p:blipFill>
          <p:spPr>
            <a:xfrm>
              <a:off x="56759" y="3661527"/>
              <a:ext cx="3970305" cy="2174628"/>
            </a:xfrm>
            <a:prstGeom prst="rect">
              <a:avLst/>
            </a:prstGeom>
          </p:spPr>
        </p:pic>
        <p:cxnSp>
          <p:nvCxnSpPr>
            <p:cNvPr id="31" name="直接连接符 30">
              <a:extLst>
                <a:ext uri="{FF2B5EF4-FFF2-40B4-BE49-F238E27FC236}">
                  <a16:creationId xmlns:a16="http://schemas.microsoft.com/office/drawing/2014/main" id="{EF500963-8F48-44EB-B017-8E6EC9D54A3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47665" y="5428139"/>
              <a:ext cx="1952599" cy="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2" name="直接连接符 31">
              <a:extLst>
                <a:ext uri="{FF2B5EF4-FFF2-40B4-BE49-F238E27FC236}">
                  <a16:creationId xmlns:a16="http://schemas.microsoft.com/office/drawing/2014/main" id="{2A543263-BE8B-45AD-86E8-32D559DD81F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47238" y="5644514"/>
              <a:ext cx="1952599" cy="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3" name="直接连接符 32">
              <a:extLst>
                <a:ext uri="{FF2B5EF4-FFF2-40B4-BE49-F238E27FC236}">
                  <a16:creationId xmlns:a16="http://schemas.microsoft.com/office/drawing/2014/main" id="{79C7264B-F599-4881-8786-1D3FB599F7E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47665" y="5260023"/>
              <a:ext cx="1952599" cy="2"/>
            </a:xfrm>
            <a:prstGeom prst="line">
              <a:avLst/>
            </a:prstGeom>
            <a:ln w="952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4" name="直接连接符 33">
              <a:extLst>
                <a:ext uri="{FF2B5EF4-FFF2-40B4-BE49-F238E27FC236}">
                  <a16:creationId xmlns:a16="http://schemas.microsoft.com/office/drawing/2014/main" id="{23C4BF35-DD71-42F4-AABB-5B4B64779DE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47665" y="5764080"/>
              <a:ext cx="1952599" cy="0"/>
            </a:xfrm>
            <a:prstGeom prst="line">
              <a:avLst/>
            </a:prstGeom>
            <a:ln w="952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5" name="直接连接符 34">
              <a:extLst>
                <a:ext uri="{FF2B5EF4-FFF2-40B4-BE49-F238E27FC236}">
                  <a16:creationId xmlns:a16="http://schemas.microsoft.com/office/drawing/2014/main" id="{D2CE7089-4698-4870-8033-C33308D3E8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03648" y="3059532"/>
              <a:ext cx="1952600" cy="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6" name="直接连接符 35">
              <a:extLst>
                <a:ext uri="{FF2B5EF4-FFF2-40B4-BE49-F238E27FC236}">
                  <a16:creationId xmlns:a16="http://schemas.microsoft.com/office/drawing/2014/main" id="{3111704C-9884-40D8-BCC5-F12B1724CB84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03648" y="3272384"/>
              <a:ext cx="1952600" cy="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37" name="直接连接符 36">
              <a:extLst>
                <a:ext uri="{FF2B5EF4-FFF2-40B4-BE49-F238E27FC236}">
                  <a16:creationId xmlns:a16="http://schemas.microsoft.com/office/drawing/2014/main" id="{CD4D1794-859E-40F9-9488-C9DC151B7C7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403648" y="2924944"/>
              <a:ext cx="1952600" cy="1"/>
            </a:xfrm>
            <a:prstGeom prst="line">
              <a:avLst/>
            </a:prstGeom>
            <a:ln w="952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5C98D2E5-5BBF-45A1-A693-6E542889E7E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83930" y="3188458"/>
            <a:ext cx="3245987" cy="2856079"/>
          </a:xfrm>
          <a:prstGeom prst="rect">
            <a:avLst/>
          </a:prstGeom>
        </p:spPr>
      </p:pic>
      <p:sp>
        <p:nvSpPr>
          <p:cNvPr id="52" name="文本框 51">
            <a:extLst>
              <a:ext uri="{FF2B5EF4-FFF2-40B4-BE49-F238E27FC236}">
                <a16:creationId xmlns:a16="http://schemas.microsoft.com/office/drawing/2014/main" id="{C5A2E003-E316-44B5-8573-458F807FAD95}"/>
              </a:ext>
            </a:extLst>
          </p:cNvPr>
          <p:cNvSpPr txBox="1"/>
          <p:nvPr/>
        </p:nvSpPr>
        <p:spPr>
          <a:xfrm>
            <a:off x="5095408" y="6003794"/>
            <a:ext cx="33650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1400" b="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gas density↑ hollow channel plasma length↓</a:t>
            </a:r>
            <a:endParaRPr lang="zh-CN" altLang="en-US" sz="1400" b="0" dirty="0">
              <a:solidFill>
                <a:prstClr val="black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02990AB-DBE4-4681-AF50-FF9BD8665900}"/>
              </a:ext>
            </a:extLst>
          </p:cNvPr>
          <p:cNvSpPr/>
          <p:nvPr/>
        </p:nvSpPr>
        <p:spPr>
          <a:xfrm>
            <a:off x="2394709" y="6202384"/>
            <a:ext cx="2323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By wave front sensor</a:t>
            </a:r>
          </a:p>
          <a:p>
            <a:pPr algn="l"/>
            <a:r>
              <a:rPr lang="en-US" altLang="zh-CN" sz="1200" b="0" dirty="0">
                <a:solidFill>
                  <a:schemeClr val="tx1"/>
                </a:solidFill>
              </a:rPr>
              <a:t>Using shearing interference theory</a:t>
            </a:r>
            <a:endParaRPr lang="zh-CN" altLang="en-US" sz="1200" b="0" dirty="0">
              <a:solidFill>
                <a:schemeClr val="tx1"/>
              </a:solidFill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CE6EB37-84C9-4871-97EB-B3C71ED11C7C}"/>
              </a:ext>
            </a:extLst>
          </p:cNvPr>
          <p:cNvSpPr txBox="1"/>
          <p:nvPr/>
        </p:nvSpPr>
        <p:spPr>
          <a:xfrm>
            <a:off x="3351081" y="3117018"/>
            <a:ext cx="716863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dirty="0">
                <a:solidFill>
                  <a:srgbClr val="FFFF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intensity</a:t>
            </a:r>
            <a:endParaRPr lang="zh-CN" altLang="en-US" sz="1200" b="0" dirty="0">
              <a:solidFill>
                <a:srgbClr val="FFFFFF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8B0EFFCF-D304-4072-A69A-45AFCC57C5FA}"/>
              </a:ext>
            </a:extLst>
          </p:cNvPr>
          <p:cNvSpPr txBox="1"/>
          <p:nvPr/>
        </p:nvSpPr>
        <p:spPr>
          <a:xfrm>
            <a:off x="3388204" y="4732199"/>
            <a:ext cx="535724" cy="3361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200" b="0" dirty="0">
                <a:solidFill>
                  <a:srgbClr val="FFFFFF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phase</a:t>
            </a:r>
            <a:endParaRPr lang="zh-CN" altLang="en-US" sz="1200" b="0" dirty="0">
              <a:solidFill>
                <a:srgbClr val="FFFFFF"/>
              </a:solidFill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11449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标题 1">
            <a:extLst>
              <a:ext uri="{FF2B5EF4-FFF2-40B4-BE49-F238E27FC236}">
                <a16:creationId xmlns:a16="http://schemas.microsoft.com/office/drawing/2014/main" id="{D81D66BF-2121-4365-A2D4-6944940EB5F1}"/>
              </a:ext>
            </a:extLst>
          </p:cNvPr>
          <p:cNvSpPr txBox="1">
            <a:spLocks/>
          </p:cNvSpPr>
          <p:nvPr/>
        </p:nvSpPr>
        <p:spPr>
          <a:xfrm>
            <a:off x="886215" y="750523"/>
            <a:ext cx="5768311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zh-CN" altLang="en-US" sz="2000" b="0" dirty="0"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7EB2C2E0-7C8A-4C4C-94AA-7940B5DBB7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506" y="3561950"/>
            <a:ext cx="2616010" cy="24605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A14E9BA6-0E0E-40B8-8B18-8101C66E3AC6}"/>
                  </a:ext>
                </a:extLst>
              </p:cNvPr>
              <p:cNvSpPr txBox="1"/>
              <p:nvPr/>
            </p:nvSpPr>
            <p:spPr>
              <a:xfrm>
                <a:off x="3859149" y="3724991"/>
                <a:ext cx="2896562" cy="9478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a:rPr lang="en-US" altLang="zh-CN" sz="135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en-US" altLang="zh-CN" sz="1350" b="0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~</a:t>
                </a:r>
                <a:r>
                  <a:rPr lang="en-US" altLang="zh-CN" sz="1350" b="0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>42</a:t>
                </a:r>
                <a14:m>
                  <m:oMath xmlns:m="http://schemas.openxmlformats.org/officeDocument/2006/math">
                    <m:r>
                      <a:rPr lang="en-US" altLang="zh-CN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𝑀𝑒𝑉</m:t>
                    </m:r>
                    <m:r>
                      <a:rPr lang="en-US" altLang="zh-CN" sz="135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en-US" altLang="zh-CN" sz="135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zh-CN" altLang="en-US" sz="135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lang="en-US" altLang="zh-CN" sz="135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altLang="zh-CN" sz="135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35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35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  <m:r>
                            <a:rPr lang="en-US" altLang="zh-CN" sz="135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altLang="zh-CN" sz="135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35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altLang="zh-CN" sz="135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135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en-US" altLang="zh-CN" sz="135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sz="135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m:rPr>
                                  <m:sty m:val="p"/>
                                </m:rPr>
                                <a:rPr lang="en-US" altLang="zh-CN" sz="135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zh-CN" altLang="en-US" sz="1350" b="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altLang="zh-CN" sz="135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135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𝐿</m:t>
                          </m:r>
                          <m:r>
                            <m:rPr>
                              <m:sty m:val="p"/>
                            </m:rPr>
                            <a:rPr lang="en-US" altLang="zh-CN" sz="135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sin</m:t>
                          </m:r>
                          <m:r>
                            <a:rPr lang="zh-CN" altLang="en-US" sz="135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</m:den>
                      </m:f>
                      <m:r>
                        <a:rPr lang="en-US" altLang="zh-CN" sz="135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≈0.01</m:t>
                      </m:r>
                      <m:r>
                        <a:rPr lang="en-US" altLang="zh-CN" sz="135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zh-CN" altLang="en-US" sz="1350" b="0" dirty="0">
                  <a:solidFill>
                    <a:prstClr val="black"/>
                  </a:solidFill>
                  <a:latin typeface="等线" panose="020F0502020204030204"/>
                  <a:ea typeface="等线" panose="02010600030101010101" pitchFamily="2" charset="-122"/>
                </a:endParaRPr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A14E9BA6-0E0E-40B8-8B18-8101C66E3A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149" y="3724991"/>
                <a:ext cx="2896562" cy="947888"/>
              </a:xfrm>
              <a:prstGeom prst="rect">
                <a:avLst/>
              </a:prstGeom>
              <a:blipFill>
                <a:blip r:embed="rId4"/>
                <a:stretch>
                  <a:fillRect l="-8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文本框 56">
            <a:extLst>
              <a:ext uri="{FF2B5EF4-FFF2-40B4-BE49-F238E27FC236}">
                <a16:creationId xmlns:a16="http://schemas.microsoft.com/office/drawing/2014/main" id="{3CD55D21-4DA5-4ED3-B7C6-2B53C44934E1}"/>
              </a:ext>
            </a:extLst>
          </p:cNvPr>
          <p:cNvSpPr txBox="1"/>
          <p:nvPr/>
        </p:nvSpPr>
        <p:spPr>
          <a:xfrm>
            <a:off x="1431787" y="6052550"/>
            <a:ext cx="1689886" cy="3666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sz="1350" b="0" dirty="0">
                <a:solidFill>
                  <a:prstClr val="black"/>
                </a:solidFill>
                <a:ea typeface="等线" panose="02010600030101010101" pitchFamily="2" charset="-122"/>
                <a:cs typeface="Times New Roman" panose="02020603050405020304" pitchFamily="18" charset="0"/>
              </a:rPr>
              <a:t>Beam spot at Screen2</a:t>
            </a:r>
            <a:endParaRPr lang="zh-CN" altLang="en-US" sz="1350" b="0" dirty="0">
              <a:solidFill>
                <a:prstClr val="black"/>
              </a:solidFill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42957D06-3539-470F-B5EE-849C652E79EB}"/>
              </a:ext>
            </a:extLst>
          </p:cNvPr>
          <p:cNvGrpSpPr/>
          <p:nvPr/>
        </p:nvGrpSpPr>
        <p:grpSpPr>
          <a:xfrm>
            <a:off x="1259632" y="1036236"/>
            <a:ext cx="6269880" cy="2536780"/>
            <a:chOff x="1679897" y="960395"/>
            <a:chExt cx="6269880" cy="2536780"/>
          </a:xfrm>
        </p:grpSpPr>
        <p:sp>
          <p:nvSpPr>
            <p:cNvPr id="37" name="饼形 7">
              <a:extLst>
                <a:ext uri="{FF2B5EF4-FFF2-40B4-BE49-F238E27FC236}">
                  <a16:creationId xmlns:a16="http://schemas.microsoft.com/office/drawing/2014/main" id="{793891A2-5381-4790-A10A-BF20FAC2C3BC}"/>
                </a:ext>
              </a:extLst>
            </p:cNvPr>
            <p:cNvSpPr/>
            <p:nvPr/>
          </p:nvSpPr>
          <p:spPr>
            <a:xfrm>
              <a:off x="4767969" y="960395"/>
              <a:ext cx="1919452" cy="1861064"/>
            </a:xfrm>
            <a:prstGeom prst="pie">
              <a:avLst>
                <a:gd name="adj1" fmla="val 2558767"/>
                <a:gd name="adj2" fmla="val 5406947"/>
              </a:avLst>
            </a:prstGeom>
            <a:solidFill>
              <a:srgbClr val="FFE9A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5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63BC65EC-6AC4-4ACE-9EF5-559A286746A8}"/>
                </a:ext>
              </a:extLst>
            </p:cNvPr>
            <p:cNvSpPr txBox="1"/>
            <p:nvPr/>
          </p:nvSpPr>
          <p:spPr>
            <a:xfrm>
              <a:off x="5842655" y="2813270"/>
              <a:ext cx="1009223" cy="683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defTabSz="68580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altLang="zh-CN" sz="1350" b="0" dirty="0">
                  <a:solidFill>
                    <a:prstClr val="black"/>
                  </a:solidFill>
                  <a:ea typeface="等线" panose="02010600030101010101" pitchFamily="2" charset="-122"/>
                  <a:cs typeface="Times New Roman" panose="02020603050405020304" pitchFamily="18" charset="0"/>
                </a:rPr>
                <a:t>sector dipole</a:t>
              </a:r>
              <a:endParaRPr lang="zh-CN" altLang="en-US" sz="1350" b="0" dirty="0">
                <a:solidFill>
                  <a:prstClr val="black"/>
                </a:solidFill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grpSp>
          <p:nvGrpSpPr>
            <p:cNvPr id="2" name="组合 1">
              <a:extLst>
                <a:ext uri="{FF2B5EF4-FFF2-40B4-BE49-F238E27FC236}">
                  <a16:creationId xmlns:a16="http://schemas.microsoft.com/office/drawing/2014/main" id="{56A0AF1A-EB59-4210-A23C-D895EAC1BC78}"/>
                </a:ext>
              </a:extLst>
            </p:cNvPr>
            <p:cNvGrpSpPr/>
            <p:nvPr/>
          </p:nvGrpSpPr>
          <p:grpSpPr>
            <a:xfrm>
              <a:off x="1679897" y="1464935"/>
              <a:ext cx="6269880" cy="1816653"/>
              <a:chOff x="1679897" y="1464935"/>
              <a:chExt cx="6269880" cy="1816653"/>
            </a:xfrm>
          </p:grpSpPr>
          <p:sp>
            <p:nvSpPr>
              <p:cNvPr id="35" name="矩形 34">
                <a:extLst>
                  <a:ext uri="{FF2B5EF4-FFF2-40B4-BE49-F238E27FC236}">
                    <a16:creationId xmlns:a16="http://schemas.microsoft.com/office/drawing/2014/main" id="{7895B6ED-81D1-4DF8-B30D-F62565A6DBF6}"/>
                  </a:ext>
                </a:extLst>
              </p:cNvPr>
              <p:cNvSpPr/>
              <p:nvPr/>
            </p:nvSpPr>
            <p:spPr>
              <a:xfrm>
                <a:off x="1679898" y="2088056"/>
                <a:ext cx="1517431" cy="1123293"/>
              </a:xfrm>
              <a:prstGeom prst="rect">
                <a:avLst/>
              </a:prstGeom>
              <a:noFill/>
              <a:ln w="762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36" name="直接连接符 35">
                <a:extLst>
                  <a:ext uri="{FF2B5EF4-FFF2-40B4-BE49-F238E27FC236}">
                    <a16:creationId xmlns:a16="http://schemas.microsoft.com/office/drawing/2014/main" id="{CCB0E5C6-6EC8-4D21-A85E-A18341C280A4}"/>
                  </a:ext>
                </a:extLst>
              </p:cNvPr>
              <p:cNvCxnSpPr>
                <a:stCxn id="35" idx="1"/>
              </p:cNvCxnSpPr>
              <p:nvPr/>
            </p:nvCxnSpPr>
            <p:spPr>
              <a:xfrm>
                <a:off x="1679897" y="2649702"/>
                <a:ext cx="5841125" cy="0"/>
              </a:xfrm>
              <a:prstGeom prst="line">
                <a:avLst/>
              </a:prstGeom>
              <a:noFill/>
              <a:ln w="635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38" name="组合 37">
                <a:extLst>
                  <a:ext uri="{FF2B5EF4-FFF2-40B4-BE49-F238E27FC236}">
                    <a16:creationId xmlns:a16="http://schemas.microsoft.com/office/drawing/2014/main" id="{3837A580-7521-40E1-AD69-1D4A130CC50E}"/>
                  </a:ext>
                </a:extLst>
              </p:cNvPr>
              <p:cNvGrpSpPr/>
              <p:nvPr/>
            </p:nvGrpSpPr>
            <p:grpSpPr>
              <a:xfrm rot="18712592">
                <a:off x="6117892" y="1889569"/>
                <a:ext cx="977462" cy="283779"/>
                <a:chOff x="6900041" y="1844566"/>
                <a:chExt cx="1303283" cy="378372"/>
              </a:xfrm>
            </p:grpSpPr>
            <p:cxnSp>
              <p:nvCxnSpPr>
                <p:cNvPr id="39" name="直接连接符 38">
                  <a:extLst>
                    <a:ext uri="{FF2B5EF4-FFF2-40B4-BE49-F238E27FC236}">
                      <a16:creationId xmlns:a16="http://schemas.microsoft.com/office/drawing/2014/main" id="{7284EDAB-4E47-43D0-9B0B-B675650DEE8E}"/>
                    </a:ext>
                  </a:extLst>
                </p:cNvPr>
                <p:cNvCxnSpPr/>
                <p:nvPr/>
              </p:nvCxnSpPr>
              <p:spPr>
                <a:xfrm>
                  <a:off x="6900041" y="2023241"/>
                  <a:ext cx="1298028" cy="0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  <p:cxnSp>
              <p:nvCxnSpPr>
                <p:cNvPr id="40" name="直接连接符 39">
                  <a:extLst>
                    <a:ext uri="{FF2B5EF4-FFF2-40B4-BE49-F238E27FC236}">
                      <a16:creationId xmlns:a16="http://schemas.microsoft.com/office/drawing/2014/main" id="{1FCF09A7-EC49-4A12-844B-083FB2FFE3E9}"/>
                    </a:ext>
                  </a:extLst>
                </p:cNvPr>
                <p:cNvCxnSpPr/>
                <p:nvPr/>
              </p:nvCxnSpPr>
              <p:spPr>
                <a:xfrm>
                  <a:off x="8203324" y="1844566"/>
                  <a:ext cx="0" cy="378372"/>
                </a:xfrm>
                <a:prstGeom prst="line">
                  <a:avLst/>
                </a:prstGeom>
                <a:noFill/>
                <a:ln w="6350" cap="flat" cmpd="sng" algn="ctr">
                  <a:solidFill>
                    <a:sysClr val="windowText" lastClr="000000"/>
                  </a:solidFill>
                  <a:prstDash val="solid"/>
                  <a:miter lim="800000"/>
                </a:ln>
                <a:effectLst/>
              </p:spPr>
            </p:cxnSp>
          </p:grpSp>
          <p:sp>
            <p:nvSpPr>
              <p:cNvPr id="41" name="菱形 40">
                <a:extLst>
                  <a:ext uri="{FF2B5EF4-FFF2-40B4-BE49-F238E27FC236}">
                    <a16:creationId xmlns:a16="http://schemas.microsoft.com/office/drawing/2014/main" id="{BC7A4563-CF91-40DE-9A15-2A2F8AE9745E}"/>
                  </a:ext>
                </a:extLst>
              </p:cNvPr>
              <p:cNvSpPr/>
              <p:nvPr/>
            </p:nvSpPr>
            <p:spPr>
              <a:xfrm>
                <a:off x="4421357" y="2125499"/>
                <a:ext cx="134007" cy="1048407"/>
              </a:xfrm>
              <a:prstGeom prst="diamond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2" name="菱形 41">
                <a:extLst>
                  <a:ext uri="{FF2B5EF4-FFF2-40B4-BE49-F238E27FC236}">
                    <a16:creationId xmlns:a16="http://schemas.microsoft.com/office/drawing/2014/main" id="{CB998BF7-9448-4E8E-9BEF-988C00936B27}"/>
                  </a:ext>
                </a:extLst>
              </p:cNvPr>
              <p:cNvSpPr/>
              <p:nvPr/>
            </p:nvSpPr>
            <p:spPr>
              <a:xfrm>
                <a:off x="4619066" y="2125499"/>
                <a:ext cx="134007" cy="1048407"/>
              </a:xfrm>
              <a:prstGeom prst="diamond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3" name="菱形 42">
                <a:extLst>
                  <a:ext uri="{FF2B5EF4-FFF2-40B4-BE49-F238E27FC236}">
                    <a16:creationId xmlns:a16="http://schemas.microsoft.com/office/drawing/2014/main" id="{2F975DDA-2BFA-4C92-A601-C8C2B57A2116}"/>
                  </a:ext>
                </a:extLst>
              </p:cNvPr>
              <p:cNvSpPr/>
              <p:nvPr/>
            </p:nvSpPr>
            <p:spPr>
              <a:xfrm>
                <a:off x="4815265" y="2125499"/>
                <a:ext cx="134007" cy="1048407"/>
              </a:xfrm>
              <a:prstGeom prst="diamond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44" name="菱形 43">
                <a:extLst>
                  <a:ext uri="{FF2B5EF4-FFF2-40B4-BE49-F238E27FC236}">
                    <a16:creationId xmlns:a16="http://schemas.microsoft.com/office/drawing/2014/main" id="{44F4919F-9141-486F-8340-C20E0F0CD1E3}"/>
                  </a:ext>
                </a:extLst>
              </p:cNvPr>
              <p:cNvSpPr/>
              <p:nvPr/>
            </p:nvSpPr>
            <p:spPr>
              <a:xfrm>
                <a:off x="5012975" y="2125499"/>
                <a:ext cx="134007" cy="1048407"/>
              </a:xfrm>
              <a:prstGeom prst="diamond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cxnSp>
            <p:nvCxnSpPr>
              <p:cNvPr id="45" name="直接连接符 44">
                <a:extLst>
                  <a:ext uri="{FF2B5EF4-FFF2-40B4-BE49-F238E27FC236}">
                    <a16:creationId xmlns:a16="http://schemas.microsoft.com/office/drawing/2014/main" id="{C305BD33-6B1D-4563-9D89-26C862A718E6}"/>
                  </a:ext>
                </a:extLst>
              </p:cNvPr>
              <p:cNvCxnSpPr/>
              <p:nvPr/>
            </p:nvCxnSpPr>
            <p:spPr>
              <a:xfrm>
                <a:off x="7521022" y="2490076"/>
                <a:ext cx="0" cy="323193"/>
              </a:xfrm>
              <a:prstGeom prst="line">
                <a:avLst/>
              </a:prstGeom>
              <a:noFill/>
              <a:ln w="635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</p:cxnSp>
          <p:grpSp>
            <p:nvGrpSpPr>
              <p:cNvPr id="46" name="组合 45">
                <a:extLst>
                  <a:ext uri="{FF2B5EF4-FFF2-40B4-BE49-F238E27FC236}">
                    <a16:creationId xmlns:a16="http://schemas.microsoft.com/office/drawing/2014/main" id="{476E5E93-2F17-4254-BFEB-72DC3DCA5237}"/>
                  </a:ext>
                </a:extLst>
              </p:cNvPr>
              <p:cNvGrpSpPr/>
              <p:nvPr/>
            </p:nvGrpSpPr>
            <p:grpSpPr>
              <a:xfrm>
                <a:off x="3485196" y="2521607"/>
                <a:ext cx="275897" cy="256190"/>
                <a:chOff x="1629103" y="3736428"/>
                <a:chExt cx="367863" cy="341586"/>
              </a:xfrm>
            </p:grpSpPr>
            <p:sp>
              <p:nvSpPr>
                <p:cNvPr id="47" name="矩形 46">
                  <a:extLst>
                    <a:ext uri="{FF2B5EF4-FFF2-40B4-BE49-F238E27FC236}">
                      <a16:creationId xmlns:a16="http://schemas.microsoft.com/office/drawing/2014/main" id="{4A6BC776-6A22-4BD1-868E-D87F65CE641A}"/>
                    </a:ext>
                  </a:extLst>
                </p:cNvPr>
                <p:cNvSpPr/>
                <p:nvPr/>
              </p:nvSpPr>
              <p:spPr>
                <a:xfrm>
                  <a:off x="1629103" y="3736428"/>
                  <a:ext cx="367863" cy="341586"/>
                </a:xfrm>
                <a:prstGeom prst="rect">
                  <a:avLst/>
                </a:prstGeom>
                <a:solidFill>
                  <a:srgbClr val="4472C4">
                    <a:lumMod val="20000"/>
                    <a:lumOff val="80000"/>
                  </a:srgbClr>
                </a:solidFill>
                <a:ln w="12700" cap="flat" cmpd="sng" algn="ctr">
                  <a:solidFill>
                    <a:srgbClr val="4472C4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defTabSz="6858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35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cxnSp>
              <p:nvCxnSpPr>
                <p:cNvPr id="48" name="直接箭头连接符 47">
                  <a:extLst>
                    <a:ext uri="{FF2B5EF4-FFF2-40B4-BE49-F238E27FC236}">
                      <a16:creationId xmlns:a16="http://schemas.microsoft.com/office/drawing/2014/main" id="{1D84E8AB-3551-4025-88AC-18268E6779BD}"/>
                    </a:ext>
                  </a:extLst>
                </p:cNvPr>
                <p:cNvCxnSpPr/>
                <p:nvPr/>
              </p:nvCxnSpPr>
              <p:spPr>
                <a:xfrm>
                  <a:off x="1755227" y="3820512"/>
                  <a:ext cx="0" cy="215462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49" name="直接箭头连接符 48">
                  <a:extLst>
                    <a:ext uri="{FF2B5EF4-FFF2-40B4-BE49-F238E27FC236}">
                      <a16:creationId xmlns:a16="http://schemas.microsoft.com/office/drawing/2014/main" id="{C036A37E-FD65-40F8-95E7-BD05AA32F319}"/>
                    </a:ext>
                  </a:extLst>
                </p:cNvPr>
                <p:cNvCxnSpPr/>
                <p:nvPr/>
              </p:nvCxnSpPr>
              <p:spPr>
                <a:xfrm flipH="1" flipV="1">
                  <a:off x="1876096" y="3799490"/>
                  <a:ext cx="5256" cy="183931"/>
                </a:xfrm>
                <a:prstGeom prst="straightConnector1">
                  <a:avLst/>
                </a:prstGeom>
                <a:noFill/>
                <a:ln w="6350" cap="flat" cmpd="sng" algn="ctr">
                  <a:solidFill>
                    <a:srgbClr val="4472C4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</p:grpSp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9512896D-50C8-4C30-A3F8-C2CFA8E2D946}"/>
                  </a:ext>
                </a:extLst>
              </p:cNvPr>
              <p:cNvSpPr txBox="1"/>
              <p:nvPr/>
            </p:nvSpPr>
            <p:spPr>
              <a:xfrm>
                <a:off x="6976613" y="2909307"/>
                <a:ext cx="874986" cy="372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350" b="0" dirty="0">
                    <a:solidFill>
                      <a:prstClr val="black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Screen 1</a:t>
                </a:r>
                <a:endParaRPr lang="zh-CN" altLang="en-US" sz="1350" b="0" dirty="0">
                  <a:solidFill>
                    <a:prstClr val="black"/>
                  </a:solidFill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6E7EF73A-EBFF-444F-A75A-5A2710F29137}"/>
                  </a:ext>
                </a:extLst>
              </p:cNvPr>
              <p:cNvSpPr txBox="1"/>
              <p:nvPr/>
            </p:nvSpPr>
            <p:spPr>
              <a:xfrm>
                <a:off x="7074791" y="1537579"/>
                <a:ext cx="874986" cy="372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350" b="0" dirty="0">
                    <a:solidFill>
                      <a:prstClr val="black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Screen 2</a:t>
                </a:r>
                <a:endParaRPr lang="zh-CN" altLang="en-US" sz="1350" b="0" dirty="0">
                  <a:solidFill>
                    <a:prstClr val="black"/>
                  </a:solidFill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0DE2C143-1473-4C06-A4FB-E06E446A8017}"/>
                  </a:ext>
                </a:extLst>
              </p:cNvPr>
              <p:cNvSpPr txBox="1"/>
              <p:nvPr/>
            </p:nvSpPr>
            <p:spPr>
              <a:xfrm>
                <a:off x="2030980" y="1599052"/>
                <a:ext cx="833564" cy="372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350" b="0" dirty="0">
                    <a:solidFill>
                      <a:prstClr val="black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chamber</a:t>
                </a:r>
                <a:endParaRPr lang="zh-CN" altLang="en-US" sz="1350" b="0" dirty="0">
                  <a:solidFill>
                    <a:prstClr val="black"/>
                  </a:solidFill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89932084-8BBC-44C3-A5F4-BA5FF03214AF}"/>
                  </a:ext>
                </a:extLst>
              </p:cNvPr>
              <p:cNvSpPr txBox="1"/>
              <p:nvPr/>
            </p:nvSpPr>
            <p:spPr>
              <a:xfrm>
                <a:off x="3409934" y="1464935"/>
                <a:ext cx="1091695" cy="995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350" b="0" dirty="0">
                    <a:solidFill>
                      <a:prstClr val="black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RF deflecting cavity</a:t>
                </a:r>
                <a:endParaRPr lang="zh-CN" altLang="en-US" sz="1350" b="0" dirty="0">
                  <a:solidFill>
                    <a:prstClr val="black"/>
                  </a:solidFill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  <p:sp>
            <p:nvSpPr>
              <p:cNvPr id="58" name="矩形 57">
                <a:extLst>
                  <a:ext uri="{FF2B5EF4-FFF2-40B4-BE49-F238E27FC236}">
                    <a16:creationId xmlns:a16="http://schemas.microsoft.com/office/drawing/2014/main" id="{B314C210-2C97-4124-9D3D-0FA74DFB798F}"/>
                  </a:ext>
                </a:extLst>
              </p:cNvPr>
              <p:cNvSpPr/>
              <p:nvPr/>
            </p:nvSpPr>
            <p:spPr>
              <a:xfrm>
                <a:off x="2628526" y="2610278"/>
                <a:ext cx="449318" cy="109374"/>
              </a:xfrm>
              <a:prstGeom prst="rect">
                <a:avLst/>
              </a:prstGeom>
              <a:solidFill>
                <a:srgbClr val="4472C4">
                  <a:lumMod val="20000"/>
                  <a:lumOff val="80000"/>
                </a:srgbClr>
              </a:solidFill>
              <a:ln w="12700" cap="flat" cmpd="sng" algn="ctr">
                <a:solidFill>
                  <a:srgbClr val="4472C4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35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20A4EE99-3009-495B-A156-88F9CDDB7DC0}"/>
                  </a:ext>
                </a:extLst>
              </p:cNvPr>
              <p:cNvSpPr txBox="1"/>
              <p:nvPr/>
            </p:nvSpPr>
            <p:spPr>
              <a:xfrm>
                <a:off x="2448470" y="2262108"/>
                <a:ext cx="833564" cy="372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 defTabSz="685800" fontAlgn="auto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altLang="zh-CN" sz="1350" b="0" dirty="0">
                    <a:solidFill>
                      <a:prstClr val="black"/>
                    </a:solidFill>
                    <a:ea typeface="等线" panose="02010600030101010101" pitchFamily="2" charset="-122"/>
                    <a:cs typeface="Times New Roman" panose="02020603050405020304" pitchFamily="18" charset="0"/>
                  </a:rPr>
                  <a:t>Gas cell</a:t>
                </a:r>
                <a:endParaRPr lang="zh-CN" altLang="en-US" sz="1350" b="0" dirty="0">
                  <a:solidFill>
                    <a:prstClr val="black"/>
                  </a:solidFill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61" name="矩形 60">
            <a:extLst>
              <a:ext uri="{FF2B5EF4-FFF2-40B4-BE49-F238E27FC236}">
                <a16:creationId xmlns:a16="http://schemas.microsoft.com/office/drawing/2014/main" id="{3DBDDAA0-5A07-49B9-AF28-ADF658382086}"/>
              </a:ext>
            </a:extLst>
          </p:cNvPr>
          <p:cNvSpPr/>
          <p:nvPr/>
        </p:nvSpPr>
        <p:spPr>
          <a:xfrm>
            <a:off x="7884368" y="6594673"/>
            <a:ext cx="13179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200" b="0" dirty="0">
                <a:solidFill>
                  <a:schemeClr val="tx1"/>
                </a:solidFill>
              </a:rPr>
              <a:t>Liu Shuang(THU)</a:t>
            </a:r>
            <a:endParaRPr lang="zh-CN" altLang="en-US" sz="1200" dirty="0"/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9D5934A5-1688-4114-B98B-4C563BF8190C}"/>
              </a:ext>
            </a:extLst>
          </p:cNvPr>
          <p:cNvSpPr txBox="1"/>
          <p:nvPr/>
        </p:nvSpPr>
        <p:spPr>
          <a:xfrm>
            <a:off x="644077" y="836712"/>
            <a:ext cx="652021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prstClr val="black"/>
                </a:solidFill>
                <a:ea typeface="宋体" panose="02010600030101010101" pitchFamily="2" charset="-122"/>
                <a:cs typeface="Times New Roman" panose="02020603050405020304" pitchFamily="18" charset="0"/>
              </a:rPr>
              <a:t>Optimize energy spectrum measurement resolution</a:t>
            </a:r>
          </a:p>
          <a:p>
            <a:pPr marL="285750" indent="-285750" algn="l" defTabSz="685800" fontAlgn="auto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endParaRPr lang="zh-CN" altLang="en-US" sz="1800" b="0" dirty="0">
              <a:solidFill>
                <a:prstClr val="black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D4A1072A-40BF-4159-8DC7-5B3641682EA2}"/>
              </a:ext>
            </a:extLst>
          </p:cNvPr>
          <p:cNvSpPr/>
          <p:nvPr/>
        </p:nvSpPr>
        <p:spPr>
          <a:xfrm>
            <a:off x="1444804" y="24586"/>
            <a:ext cx="65459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Tsinghua Dechirper Experiment</a:t>
            </a:r>
          </a:p>
        </p:txBody>
      </p:sp>
    </p:spTree>
    <p:extLst>
      <p:ext uri="{BB962C8B-B14F-4D97-AF65-F5344CB8AC3E}">
        <p14:creationId xmlns:p14="http://schemas.microsoft.com/office/powerpoint/2010/main" val="1430175112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B54B8BD-BF22-4668-AB69-2715447D5A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157" y="4581128"/>
            <a:ext cx="3222771" cy="208846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8445199-4978-4231-BAF8-C220AFDCDDA3}"/>
              </a:ext>
            </a:extLst>
          </p:cNvPr>
          <p:cNvSpPr/>
          <p:nvPr/>
        </p:nvSpPr>
        <p:spPr>
          <a:xfrm>
            <a:off x="107504" y="388132"/>
            <a:ext cx="8928992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altLang="zh-CN" sz="2000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tx1"/>
                </a:solidFill>
              </a:rPr>
              <a:t>Cascaded-HTR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Full energy inject</a:t>
            </a:r>
          </a:p>
          <a:p>
            <a:pPr algn="l"/>
            <a:endParaRPr lang="en-US" altLang="zh-CN" sz="1800" b="0" dirty="0">
              <a:solidFill>
                <a:schemeClr val="tx1"/>
              </a:solidFill>
            </a:endParaRPr>
          </a:p>
          <a:p>
            <a:pPr algn="l"/>
            <a:endParaRPr lang="en-US" altLang="zh-CN" sz="2000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chemeClr val="tx1"/>
              </a:solidFill>
            </a:endParaRPr>
          </a:p>
          <a:p>
            <a:pPr algn="l"/>
            <a:endParaRPr lang="en-US" altLang="zh-CN" sz="2000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altLang="zh-CN" sz="2000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altLang="zh-CN" sz="2000" dirty="0">
                <a:solidFill>
                  <a:schemeClr val="tx1"/>
                </a:solidFill>
              </a:rPr>
              <a:t>Hollow Plasma Channel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Dechirper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altLang="zh-CN" sz="1800" b="0" dirty="0">
                <a:solidFill>
                  <a:schemeClr val="tx1"/>
                </a:solidFill>
              </a:rPr>
              <a:t>Positron acceleration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altLang="zh-CN" sz="1800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en-US" altLang="zh-CN" sz="1800" dirty="0">
              <a:solidFill>
                <a:schemeClr val="tx1"/>
              </a:solidFill>
            </a:endParaRPr>
          </a:p>
          <a:p>
            <a:pPr marL="285750" indent="-285750" algn="l">
              <a:buFont typeface="Wingdings" panose="05000000000000000000" pitchFamily="2" charset="2"/>
              <a:buChar char="Ø"/>
            </a:pPr>
            <a:endParaRPr lang="zh-CN" altLang="en-US" sz="1800" dirty="0">
              <a:solidFill>
                <a:schemeClr val="tx1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F033FE3-057C-4D82-92D9-B8A9CD4498E5}"/>
              </a:ext>
            </a:extLst>
          </p:cNvPr>
          <p:cNvSpPr/>
          <p:nvPr/>
        </p:nvSpPr>
        <p:spPr>
          <a:xfrm>
            <a:off x="1475656" y="149392"/>
            <a:ext cx="672771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</a:rPr>
              <a:t>SLAC FACET-II PROPOSAL</a:t>
            </a:r>
          </a:p>
          <a:p>
            <a:endParaRPr lang="en-US" altLang="zh-CN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E82E257-862F-437A-9A9E-0012254A7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461" y="1648681"/>
            <a:ext cx="3258615" cy="347585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41D916CC-C2C6-4522-9AC7-96863244AB19}"/>
              </a:ext>
            </a:extLst>
          </p:cNvPr>
          <p:cNvCxnSpPr>
            <a:cxnSpLocks/>
          </p:cNvCxnSpPr>
          <p:nvPr/>
        </p:nvCxnSpPr>
        <p:spPr bwMode="auto">
          <a:xfrm>
            <a:off x="6857643" y="2193134"/>
            <a:ext cx="1345724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ABDB93A-DDAD-49CC-BC8F-A8D64AEC43D1}"/>
              </a:ext>
            </a:extLst>
          </p:cNvPr>
          <p:cNvCxnSpPr>
            <a:cxnSpLocks/>
          </p:cNvCxnSpPr>
          <p:nvPr/>
        </p:nvCxnSpPr>
        <p:spPr bwMode="auto">
          <a:xfrm>
            <a:off x="5580112" y="2345534"/>
            <a:ext cx="2664296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66D4AB99-B980-4CEC-97F8-18529985778F}"/>
              </a:ext>
            </a:extLst>
          </p:cNvPr>
          <p:cNvCxnSpPr>
            <a:cxnSpLocks/>
          </p:cNvCxnSpPr>
          <p:nvPr/>
        </p:nvCxnSpPr>
        <p:spPr bwMode="auto">
          <a:xfrm>
            <a:off x="5580112" y="2497934"/>
            <a:ext cx="576064" cy="0"/>
          </a:xfrm>
          <a:prstGeom prst="line">
            <a:avLst/>
          </a:prstGeom>
          <a:solidFill>
            <a:srgbClr val="FF0000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图片 9">
            <a:extLst>
              <a:ext uri="{FF2B5EF4-FFF2-40B4-BE49-F238E27FC236}">
                <a16:creationId xmlns:a16="http://schemas.microsoft.com/office/drawing/2014/main" id="{7DA834A9-AB9F-4449-B83E-3820D6F1DC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83" y="1349721"/>
            <a:ext cx="3442761" cy="2296318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7A8BACF-1D4D-40C4-9390-C2B6718F2CBD}"/>
              </a:ext>
            </a:extLst>
          </p:cNvPr>
          <p:cNvSpPr/>
          <p:nvPr/>
        </p:nvSpPr>
        <p:spPr>
          <a:xfrm>
            <a:off x="5291723" y="1173167"/>
            <a:ext cx="31318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sz="1100" b="0" dirty="0">
                <a:solidFill>
                  <a:schemeClr val="tx1"/>
                </a:solidFill>
              </a:rPr>
              <a:t>email from Mark Hogan</a:t>
            </a:r>
            <a:endParaRPr lang="en-US" altLang="zh-CN" sz="1100" b="0" dirty="0">
              <a:solidFill>
                <a:schemeClr val="tx1"/>
              </a:solidFill>
            </a:endParaRPr>
          </a:p>
          <a:p>
            <a:pPr algn="l"/>
            <a:r>
              <a:rPr lang="zh-CN" altLang="en-US" sz="1100" b="0" dirty="0">
                <a:solidFill>
                  <a:schemeClr val="tx1"/>
                </a:solidFill>
              </a:rPr>
              <a:t>head of the plasma acceleration group in SLAC</a:t>
            </a:r>
          </a:p>
        </p:txBody>
      </p:sp>
    </p:spTree>
    <p:extLst>
      <p:ext uri="{BB962C8B-B14F-4D97-AF65-F5344CB8AC3E}">
        <p14:creationId xmlns:p14="http://schemas.microsoft.com/office/powerpoint/2010/main" val="3663823510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1">
            <a:extLst>
              <a:ext uri="{FF2B5EF4-FFF2-40B4-BE49-F238E27FC236}">
                <a16:creationId xmlns:a16="http://schemas.microsoft.com/office/drawing/2014/main" id="{3B615ECF-6136-41F5-B58F-DA0937FC269C}"/>
              </a:ext>
            </a:extLst>
          </p:cNvPr>
          <p:cNvSpPr txBox="1">
            <a:spLocks/>
          </p:cNvSpPr>
          <p:nvPr/>
        </p:nvSpPr>
        <p:spPr>
          <a:xfrm>
            <a:off x="1403648" y="260648"/>
            <a:ext cx="6480720" cy="5669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r>
              <a:rPr lang="en-US" altLang="zh-CN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Summary and prospects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E460535-EE42-49DC-97BD-05654A7EAA67}"/>
              </a:ext>
            </a:extLst>
          </p:cNvPr>
          <p:cNvSpPr txBox="1"/>
          <p:nvPr/>
        </p:nvSpPr>
        <p:spPr>
          <a:xfrm>
            <a:off x="1331640" y="980728"/>
            <a:ext cx="7074532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800" dirty="0">
                <a:solidFill>
                  <a:schemeClr val="tx1"/>
                </a:solidFill>
              </a:rPr>
              <a:t>1. CEPC plasma injector electron acceleration</a:t>
            </a:r>
          </a:p>
          <a:p>
            <a:pPr algn="l"/>
            <a:r>
              <a:rPr lang="zh-CN" altLang="en-US" sz="1600" b="0" dirty="0">
                <a:solidFill>
                  <a:schemeClr val="tx1"/>
                </a:solidFill>
              </a:rPr>
              <a:t>（</a:t>
            </a:r>
            <a:r>
              <a:rPr lang="en-US" altLang="zh-CN" sz="1600" b="0" dirty="0">
                <a:solidFill>
                  <a:schemeClr val="tx1"/>
                </a:solidFill>
              </a:rPr>
              <a:t>1</a:t>
            </a:r>
            <a:r>
              <a:rPr lang="zh-CN" altLang="en-US" sz="1600" b="0" dirty="0">
                <a:solidFill>
                  <a:schemeClr val="tx1"/>
                </a:solidFill>
              </a:rPr>
              <a:t>）</a:t>
            </a:r>
            <a:r>
              <a:rPr lang="en-US" altLang="zh-CN" sz="1600" b="0" dirty="0">
                <a:solidFill>
                  <a:schemeClr val="tx1"/>
                </a:solidFill>
              </a:rPr>
              <a:t>HTR design &amp; optimization</a:t>
            </a:r>
          </a:p>
          <a:p>
            <a:pPr algn="l"/>
            <a:r>
              <a:rPr lang="zh-CN" altLang="en-US" sz="1600" b="0" dirty="0">
                <a:solidFill>
                  <a:schemeClr val="tx1"/>
                </a:solidFill>
                <a:sym typeface="Wingdings 2" panose="05020102010507070707" pitchFamily="18" charset="2"/>
              </a:rPr>
              <a:t>（</a:t>
            </a:r>
            <a:r>
              <a:rPr lang="en-US" altLang="zh-CN" sz="1600" b="0" dirty="0">
                <a:solidFill>
                  <a:schemeClr val="tx1"/>
                </a:solidFill>
                <a:sym typeface="Wingdings 2" panose="05020102010507070707" pitchFamily="18" charset="2"/>
              </a:rPr>
              <a:t>2</a:t>
            </a:r>
            <a:r>
              <a:rPr lang="zh-CN" altLang="en-US" sz="1600" b="0" dirty="0">
                <a:solidFill>
                  <a:schemeClr val="tx1"/>
                </a:solidFill>
                <a:sym typeface="Wingdings 2" panose="05020102010507070707" pitchFamily="18" charset="2"/>
              </a:rPr>
              <a:t>）</a:t>
            </a:r>
            <a:r>
              <a:rPr lang="en-US" altLang="zh-CN" sz="1600" b="0" dirty="0">
                <a:solidFill>
                  <a:schemeClr val="tx1"/>
                </a:solidFill>
                <a:sym typeface="Wingdings 2" panose="05020102010507070707" pitchFamily="18" charset="2"/>
              </a:rPr>
              <a:t>Start to end simulation</a:t>
            </a:r>
          </a:p>
          <a:p>
            <a:pPr algn="l"/>
            <a:r>
              <a:rPr lang="zh-CN" altLang="en-US" sz="1600" b="0" dirty="0">
                <a:solidFill>
                  <a:srgbClr val="FF0000"/>
                </a:solidFill>
              </a:rPr>
              <a:t>（</a:t>
            </a:r>
            <a:r>
              <a:rPr lang="en-US" altLang="zh-CN" sz="1600" b="0" dirty="0">
                <a:solidFill>
                  <a:srgbClr val="FF0000"/>
                </a:solidFill>
              </a:rPr>
              <a:t>3</a:t>
            </a:r>
            <a:r>
              <a:rPr lang="zh-CN" altLang="en-US" sz="1600" b="0" dirty="0">
                <a:solidFill>
                  <a:srgbClr val="FF0000"/>
                </a:solidFill>
              </a:rPr>
              <a:t>）</a:t>
            </a:r>
            <a:r>
              <a:rPr lang="en-US" altLang="zh-CN" sz="1600" b="0" dirty="0">
                <a:solidFill>
                  <a:srgbClr val="FF0000"/>
                </a:solidFill>
              </a:rPr>
              <a:t>Tolerance analysis</a:t>
            </a:r>
            <a:r>
              <a:rPr lang="en-US" altLang="zh-CN" sz="1600" b="0" dirty="0">
                <a:solidFill>
                  <a:srgbClr val="FF0000"/>
                </a:solidFill>
                <a:sym typeface="Wingdings 2" panose="05020102010507070707" pitchFamily="18" charset="2"/>
              </a:rPr>
              <a:t> </a:t>
            </a:r>
          </a:p>
          <a:p>
            <a:pPr algn="l"/>
            <a:r>
              <a:rPr lang="zh-CN" altLang="en-US" sz="1600" b="0" dirty="0">
                <a:solidFill>
                  <a:srgbClr val="FF0000"/>
                </a:solidFill>
                <a:sym typeface="Wingdings 2" panose="05020102010507070707" pitchFamily="18" charset="2"/>
              </a:rPr>
              <a:t>（</a:t>
            </a:r>
            <a:r>
              <a:rPr lang="en-US" altLang="zh-CN" sz="1600" b="0" dirty="0">
                <a:solidFill>
                  <a:srgbClr val="FF0000"/>
                </a:solidFill>
                <a:sym typeface="Wingdings 2" panose="05020102010507070707" pitchFamily="18" charset="2"/>
              </a:rPr>
              <a:t>4</a:t>
            </a:r>
            <a:r>
              <a:rPr lang="zh-CN" altLang="en-US" sz="1600" b="0" dirty="0">
                <a:solidFill>
                  <a:srgbClr val="FF0000"/>
                </a:solidFill>
                <a:sym typeface="Wingdings 2" panose="05020102010507070707" pitchFamily="18" charset="2"/>
              </a:rPr>
              <a:t>）</a:t>
            </a:r>
            <a:r>
              <a:rPr lang="en-US" altLang="zh-CN" sz="1600" b="0" dirty="0">
                <a:solidFill>
                  <a:srgbClr val="FF0000"/>
                </a:solidFill>
                <a:sym typeface="Wingdings 2" panose="05020102010507070707" pitchFamily="18" charset="2"/>
              </a:rPr>
              <a:t>Further optimization to reduce linac design requirements </a:t>
            </a:r>
          </a:p>
          <a:p>
            <a:pPr algn="l"/>
            <a:endParaRPr lang="en-US" altLang="zh-CN" sz="1600" b="0" dirty="0">
              <a:solidFill>
                <a:srgbClr val="FF0000"/>
              </a:solidFill>
            </a:endParaRPr>
          </a:p>
          <a:p>
            <a:pPr algn="l"/>
            <a:r>
              <a:rPr lang="en-US" altLang="zh-CN" sz="1800" dirty="0">
                <a:solidFill>
                  <a:schemeClr val="tx1"/>
                </a:solidFill>
              </a:rPr>
              <a:t>2.CEPC PWFA Linac</a:t>
            </a:r>
          </a:p>
          <a:p>
            <a:pPr algn="just"/>
            <a:r>
              <a:rPr lang="zh-CN" altLang="en-US" sz="1600" b="0" dirty="0">
                <a:solidFill>
                  <a:schemeClr val="tx1"/>
                </a:solidFill>
              </a:rPr>
              <a:t>（</a:t>
            </a:r>
            <a:r>
              <a:rPr lang="en-US" altLang="zh-CN" sz="1600" b="0" dirty="0">
                <a:solidFill>
                  <a:schemeClr val="tx1"/>
                </a:solidFill>
              </a:rPr>
              <a:t>1</a:t>
            </a:r>
            <a:r>
              <a:rPr lang="zh-CN" altLang="en-US" sz="1600" b="0" dirty="0">
                <a:solidFill>
                  <a:schemeClr val="tx1"/>
                </a:solidFill>
              </a:rPr>
              <a:t>）</a:t>
            </a:r>
            <a:r>
              <a:rPr lang="en-US" altLang="zh-CN" sz="1600" b="0" dirty="0">
                <a:solidFill>
                  <a:schemeClr val="tx1"/>
                </a:solidFill>
              </a:rPr>
              <a:t>Preliminary design </a:t>
            </a:r>
          </a:p>
          <a:p>
            <a:pPr algn="just"/>
            <a:r>
              <a:rPr lang="zh-CN" altLang="en-US" sz="1600" b="0" dirty="0">
                <a:solidFill>
                  <a:srgbClr val="FF0000"/>
                </a:solidFill>
              </a:rPr>
              <a:t>（</a:t>
            </a:r>
            <a:r>
              <a:rPr lang="en-US" altLang="zh-CN" sz="1600" b="0" dirty="0">
                <a:solidFill>
                  <a:srgbClr val="FF0000"/>
                </a:solidFill>
              </a:rPr>
              <a:t>2</a:t>
            </a:r>
            <a:r>
              <a:rPr lang="zh-CN" altLang="en-US" sz="1600" b="0" dirty="0">
                <a:solidFill>
                  <a:srgbClr val="FF0000"/>
                </a:solidFill>
              </a:rPr>
              <a:t>）</a:t>
            </a:r>
            <a:r>
              <a:rPr lang="en-US" altLang="zh-CN" sz="1600" b="0" dirty="0">
                <a:solidFill>
                  <a:srgbClr val="FF0000"/>
                </a:solidFill>
              </a:rPr>
              <a:t>Further optimization to meet the requirement of plasma linac</a:t>
            </a:r>
          </a:p>
          <a:p>
            <a:pPr algn="just"/>
            <a:endParaRPr lang="en-US" altLang="zh-CN" sz="1600" dirty="0">
              <a:solidFill>
                <a:schemeClr val="tx1"/>
              </a:solidFill>
            </a:endParaRPr>
          </a:p>
          <a:p>
            <a:pPr algn="l"/>
            <a:r>
              <a:rPr lang="en-US" altLang="zh-CN" sz="1800" dirty="0">
                <a:solidFill>
                  <a:schemeClr val="tx1"/>
                </a:solidFill>
              </a:rPr>
              <a:t>3. CEPC plasma injector positron acceleration</a:t>
            </a:r>
            <a:r>
              <a:rPr lang="en-US" altLang="zh-CN" sz="1800" b="0" dirty="0">
                <a:solidFill>
                  <a:srgbClr val="FF0000"/>
                </a:solidFill>
              </a:rPr>
              <a:t> </a:t>
            </a:r>
          </a:p>
          <a:p>
            <a:pPr algn="just"/>
            <a:r>
              <a:rPr lang="zh-CN" altLang="en-US" sz="1600" b="0" dirty="0">
                <a:solidFill>
                  <a:schemeClr val="tx1"/>
                </a:solidFill>
              </a:rPr>
              <a:t>（</a:t>
            </a:r>
            <a:r>
              <a:rPr lang="en-US" altLang="zh-CN" sz="1600" b="0" dirty="0">
                <a:solidFill>
                  <a:schemeClr val="tx1"/>
                </a:solidFill>
              </a:rPr>
              <a:t>1</a:t>
            </a:r>
            <a:r>
              <a:rPr lang="zh-CN" altLang="en-US" sz="1600" b="0" dirty="0">
                <a:solidFill>
                  <a:schemeClr val="tx1"/>
                </a:solidFill>
              </a:rPr>
              <a:t>）</a:t>
            </a:r>
            <a:r>
              <a:rPr lang="en-US" altLang="zh-CN" sz="1600" b="0" dirty="0">
                <a:solidFill>
                  <a:schemeClr val="tx1"/>
                </a:solidFill>
              </a:rPr>
              <a:t>two new acceleration methods proposed</a:t>
            </a:r>
          </a:p>
          <a:p>
            <a:pPr algn="just"/>
            <a:r>
              <a:rPr lang="zh-CN" altLang="en-US" sz="1600" b="0" dirty="0">
                <a:solidFill>
                  <a:srgbClr val="FF0000"/>
                </a:solidFill>
              </a:rPr>
              <a:t>（</a:t>
            </a:r>
            <a:r>
              <a:rPr lang="en-US" altLang="zh-CN" sz="1600" b="0" dirty="0">
                <a:solidFill>
                  <a:srgbClr val="FF0000"/>
                </a:solidFill>
              </a:rPr>
              <a:t>2</a:t>
            </a:r>
            <a:r>
              <a:rPr lang="zh-CN" altLang="en-US" sz="1600" b="0" dirty="0">
                <a:solidFill>
                  <a:srgbClr val="FF0000"/>
                </a:solidFill>
              </a:rPr>
              <a:t>）</a:t>
            </a:r>
            <a:r>
              <a:rPr lang="en-US" altLang="zh-CN" sz="1600" b="0" dirty="0">
                <a:solidFill>
                  <a:srgbClr val="FF0000"/>
                </a:solidFill>
              </a:rPr>
              <a:t>Efficiency enhancement</a:t>
            </a:r>
          </a:p>
          <a:p>
            <a:pPr algn="just"/>
            <a:endParaRPr lang="en-US" altLang="zh-CN" sz="1600" b="0" dirty="0">
              <a:solidFill>
                <a:srgbClr val="FF0000"/>
              </a:solidFill>
            </a:endParaRPr>
          </a:p>
          <a:p>
            <a:pPr algn="l"/>
            <a:r>
              <a:rPr lang="en-US" altLang="zh-CN" sz="1800" dirty="0">
                <a:solidFill>
                  <a:schemeClr val="tx1"/>
                </a:solidFill>
              </a:rPr>
              <a:t>4. Experimental</a:t>
            </a:r>
          </a:p>
          <a:p>
            <a:pPr algn="l"/>
            <a:r>
              <a:rPr lang="zh-CN" altLang="en-US" sz="1600" b="0" dirty="0">
                <a:solidFill>
                  <a:schemeClr val="tx1"/>
                </a:solidFill>
              </a:rPr>
              <a:t>（</a:t>
            </a:r>
            <a:r>
              <a:rPr lang="en-US" altLang="zh-CN" sz="1600" b="0" dirty="0">
                <a:solidFill>
                  <a:schemeClr val="tx1"/>
                </a:solidFill>
              </a:rPr>
              <a:t>1</a:t>
            </a:r>
            <a:r>
              <a:rPr lang="zh-CN" altLang="en-US" sz="1600" b="0" dirty="0">
                <a:solidFill>
                  <a:schemeClr val="tx1"/>
                </a:solidFill>
              </a:rPr>
              <a:t>）</a:t>
            </a:r>
            <a:r>
              <a:rPr lang="en-US" altLang="zh-CN" sz="1600" b="0" dirty="0">
                <a:solidFill>
                  <a:schemeClr val="tx1"/>
                </a:solidFill>
              </a:rPr>
              <a:t>SXFEL experiment preparation and wait for the beam time</a:t>
            </a:r>
          </a:p>
          <a:p>
            <a:pPr algn="l"/>
            <a:r>
              <a:rPr lang="zh-CN" altLang="en-US" sz="1600" b="0" dirty="0">
                <a:solidFill>
                  <a:schemeClr val="tx1"/>
                </a:solidFill>
              </a:rPr>
              <a:t>（</a:t>
            </a:r>
            <a:r>
              <a:rPr lang="en-US" altLang="zh-CN" sz="1600" b="0" dirty="0">
                <a:solidFill>
                  <a:schemeClr val="tx1"/>
                </a:solidFill>
              </a:rPr>
              <a:t>2</a:t>
            </a:r>
            <a:r>
              <a:rPr lang="zh-CN" altLang="en-US" sz="1600" b="0" dirty="0">
                <a:solidFill>
                  <a:schemeClr val="tx1"/>
                </a:solidFill>
              </a:rPr>
              <a:t>）</a:t>
            </a:r>
            <a:r>
              <a:rPr lang="en-US" altLang="zh-CN" sz="1600" b="0" dirty="0">
                <a:solidFill>
                  <a:schemeClr val="tx1"/>
                </a:solidFill>
              </a:rPr>
              <a:t>Tsinghua experiment is on going</a:t>
            </a:r>
            <a:endParaRPr lang="en-US" altLang="zh-CN" sz="1600" b="0" dirty="0">
              <a:solidFill>
                <a:srgbClr val="FF0000"/>
              </a:solidFill>
            </a:endParaRPr>
          </a:p>
          <a:p>
            <a:pPr algn="l"/>
            <a:endParaRPr lang="en-US" altLang="zh-CN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4525440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>
            <a:extLst>
              <a:ext uri="{FF2B5EF4-FFF2-40B4-BE49-F238E27FC236}">
                <a16:creationId xmlns:a16="http://schemas.microsoft.com/office/drawing/2014/main" id="{7DF15586-F302-42EA-AC27-110E51E32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32" y="404664"/>
            <a:ext cx="6480720" cy="427444"/>
          </a:xfrm>
        </p:spPr>
        <p:txBody>
          <a:bodyPr/>
          <a:lstStyle/>
          <a:p>
            <a:r>
              <a:rPr lang="en-US" altLang="zh-CN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Reference</a:t>
            </a:r>
            <a:endParaRPr lang="zh-CN" altLang="en-US" sz="2800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5DCBE80-086B-411C-8433-5F98E6265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66018"/>
            <a:ext cx="8229600" cy="4525963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1400" dirty="0">
                <a:solidFill>
                  <a:schemeClr val="tx1"/>
                </a:solidFill>
              </a:rPr>
              <a:t>[1Tajima T , Dawson J M . Laser Electron Accelerator[J]. Phys.rev.lett, 1979, 43(4):267-270.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400" dirty="0">
                <a:solidFill>
                  <a:schemeClr val="tx1"/>
                </a:solidFill>
              </a:rPr>
              <a:t>[2]Chen P , Dawson J M , Huff R W , et al. Acceleration of Electrons by the Interaction of a Bunched Electron Beam with a Plasma[J]. Physical Review Letters, 1985, 54(14):693.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400" dirty="0">
                <a:solidFill>
                  <a:schemeClr val="tx1"/>
                </a:solidFill>
              </a:rPr>
              <a:t>[3] An W , </a:t>
            </a:r>
            <a:r>
              <a:rPr lang="en-US" altLang="zh-CN" sz="1400" dirty="0" err="1">
                <a:solidFill>
                  <a:schemeClr val="tx1"/>
                </a:solidFill>
              </a:rPr>
              <a:t>Decyk</a:t>
            </a:r>
            <a:r>
              <a:rPr lang="en-US" altLang="zh-CN" sz="1400" dirty="0">
                <a:solidFill>
                  <a:schemeClr val="tx1"/>
                </a:solidFill>
              </a:rPr>
              <a:t> V K , Mori W B , et al. An improved iteration loop for the three dimensional quasi-static particle-in-cell algorithm: </a:t>
            </a:r>
            <a:r>
              <a:rPr lang="en-US" altLang="zh-CN" sz="1400" dirty="0" err="1">
                <a:solidFill>
                  <a:schemeClr val="tx1"/>
                </a:solidFill>
              </a:rPr>
              <a:t>QuickPIC</a:t>
            </a:r>
            <a:r>
              <a:rPr lang="en-US" altLang="zh-CN" sz="1400" dirty="0">
                <a:solidFill>
                  <a:schemeClr val="tx1"/>
                </a:solidFill>
              </a:rPr>
              <a:t>[J]. Journal of Computational Physics, 2013, 250:165-177.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400" dirty="0">
                <a:solidFill>
                  <a:schemeClr val="tx1"/>
                </a:solidFill>
              </a:rPr>
              <a:t>[4] Lu W , Huang C , Zhou M , et al. Nonlinear Theory for Relativistic Plasma Wakefields in the Blowout Regime[J]. Physical Review Letters, 2006, 96(16):165002.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400" dirty="0">
                <a:solidFill>
                  <a:schemeClr val="tx1"/>
                </a:solidFill>
              </a:rPr>
              <a:t>[5] Huang C , Lu W , Zhou M , et al. Hosing instability in the blow-out regime for plasma-</a:t>
            </a:r>
            <a:r>
              <a:rPr lang="en-US" altLang="zh-CN" sz="1400" dirty="0" err="1">
                <a:solidFill>
                  <a:schemeClr val="tx1"/>
                </a:solidFill>
              </a:rPr>
              <a:t>wakefield</a:t>
            </a:r>
            <a:r>
              <a:rPr lang="en-US" altLang="zh-CN" sz="1400" dirty="0">
                <a:solidFill>
                  <a:schemeClr val="tx1"/>
                </a:solidFill>
              </a:rPr>
              <a:t> acceleration.[J]. Physical Review Letters, 2007, 99(25):255001.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400" dirty="0">
                <a:solidFill>
                  <a:schemeClr val="tx1"/>
                </a:solidFill>
              </a:rPr>
              <a:t>[6] Wu Y P , Hua J F , Pai C H , et al. A near-ideal dechirper for plasma-based electron and positron acceleration using a hollow channel plasma[J]. 2018.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1400" dirty="0">
                <a:solidFill>
                  <a:schemeClr val="tx1"/>
                </a:solidFill>
              </a:rPr>
              <a:t>[7] Kumar N , </a:t>
            </a:r>
            <a:r>
              <a:rPr lang="en-US" altLang="zh-CN" sz="1400" dirty="0" err="1">
                <a:solidFill>
                  <a:schemeClr val="tx1"/>
                </a:solidFill>
              </a:rPr>
              <a:t>Pukhov</a:t>
            </a:r>
            <a:r>
              <a:rPr lang="en-US" altLang="zh-CN" sz="1400" dirty="0">
                <a:solidFill>
                  <a:schemeClr val="tx1"/>
                </a:solidFill>
              </a:rPr>
              <a:t> A , </a:t>
            </a:r>
            <a:r>
              <a:rPr lang="en-US" altLang="zh-CN" sz="1400" dirty="0" err="1">
                <a:solidFill>
                  <a:schemeClr val="tx1"/>
                </a:solidFill>
              </a:rPr>
              <a:t>Lotov</a:t>
            </a:r>
            <a:r>
              <a:rPr lang="en-US" altLang="zh-CN" sz="1400" dirty="0">
                <a:solidFill>
                  <a:schemeClr val="tx1"/>
                </a:solidFill>
              </a:rPr>
              <a:t> K . Self-modulation instability of a long proton bunch in plasmas[J]. Physical Review Letters, 2010, 104(25):255003.</a:t>
            </a:r>
          </a:p>
          <a:p>
            <a:pPr marL="0" indent="0">
              <a:buNone/>
            </a:pPr>
            <a:endParaRPr lang="en-US" altLang="zh-CN" sz="1400" dirty="0"/>
          </a:p>
          <a:p>
            <a:pPr marL="0" indent="0">
              <a:buNone/>
            </a:pPr>
            <a:endParaRPr lang="en-US" altLang="zh-CN" sz="1400" dirty="0"/>
          </a:p>
          <a:p>
            <a:pPr marL="0" indent="0">
              <a:buNone/>
            </a:pPr>
            <a:endParaRPr lang="en-US" altLang="zh-CN" sz="1400" dirty="0"/>
          </a:p>
          <a:p>
            <a:pPr marL="0" indent="0">
              <a:buNone/>
            </a:pP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60648947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>
            <a:extLst>
              <a:ext uri="{FF2B5EF4-FFF2-40B4-BE49-F238E27FC236}">
                <a16:creationId xmlns:a16="http://schemas.microsoft.com/office/drawing/2014/main" id="{7FA629E1-5AC9-4481-B2D0-5897B867B2E3}"/>
              </a:ext>
            </a:extLst>
          </p:cNvPr>
          <p:cNvGrpSpPr/>
          <p:nvPr/>
        </p:nvGrpSpPr>
        <p:grpSpPr>
          <a:xfrm>
            <a:off x="1043608" y="1124744"/>
            <a:ext cx="7560840" cy="5148572"/>
            <a:chOff x="611560" y="1265424"/>
            <a:chExt cx="6163133" cy="409034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C031987B-7D12-4FFC-A0F6-A6FC09F8411F}"/>
                </a:ext>
              </a:extLst>
            </p:cNvPr>
            <p:cNvGrpSpPr/>
            <p:nvPr/>
          </p:nvGrpSpPr>
          <p:grpSpPr>
            <a:xfrm>
              <a:off x="611560" y="1412776"/>
              <a:ext cx="3096344" cy="3942996"/>
              <a:chOff x="611560" y="1412776"/>
              <a:chExt cx="3096344" cy="3942996"/>
            </a:xfrm>
          </p:grpSpPr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1BA0F876-66A4-4ABF-B6F8-849DA3915F38}"/>
                  </a:ext>
                </a:extLst>
              </p:cNvPr>
              <p:cNvSpPr/>
              <p:nvPr/>
            </p:nvSpPr>
            <p:spPr bwMode="auto">
              <a:xfrm>
                <a:off x="611560" y="1412776"/>
                <a:ext cx="3096344" cy="3024336"/>
              </a:xfrm>
              <a:prstGeom prst="ellipse">
                <a:avLst/>
              </a:prstGeom>
              <a:solidFill>
                <a:srgbClr val="FFFFCC"/>
              </a:solidFill>
              <a:ln w="9525" cap="flat" cmpd="sng" algn="ctr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53882" dir="2700000" algn="ctr" rotWithShape="0">
                  <a:srgbClr val="CCECFF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588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6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华文中宋" pitchFamily="2" charset="-122"/>
                </a:endParaRPr>
              </a:p>
            </p:txBody>
          </p:sp>
          <p:sp>
            <p:nvSpPr>
              <p:cNvPr id="7" name="椭圆 6">
                <a:extLst>
                  <a:ext uri="{FF2B5EF4-FFF2-40B4-BE49-F238E27FC236}">
                    <a16:creationId xmlns:a16="http://schemas.microsoft.com/office/drawing/2014/main" id="{0D6A16B5-96E0-43BB-8B9A-B427EC3FC2A0}"/>
                  </a:ext>
                </a:extLst>
              </p:cNvPr>
              <p:cNvSpPr/>
              <p:nvPr/>
            </p:nvSpPr>
            <p:spPr bwMode="auto">
              <a:xfrm>
                <a:off x="2051720" y="4581128"/>
                <a:ext cx="576064" cy="504056"/>
              </a:xfrm>
              <a:prstGeom prst="ellipse">
                <a:avLst/>
              </a:prstGeom>
              <a:solidFill>
                <a:srgbClr val="FFFFCC"/>
              </a:solidFill>
              <a:ln w="9525" cap="flat" cmpd="sng" algn="ctr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53882" dir="2700000" algn="ctr" rotWithShape="0">
                  <a:srgbClr val="CCECFF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588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6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华文中宋" pitchFamily="2" charset="-122"/>
                </a:endParaRPr>
              </a:p>
            </p:txBody>
          </p:sp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ED532DA0-C33A-4A2C-A00D-86C21C693117}"/>
                  </a:ext>
                </a:extLst>
              </p:cNvPr>
              <p:cNvSpPr/>
              <p:nvPr/>
            </p:nvSpPr>
            <p:spPr bwMode="auto">
              <a:xfrm>
                <a:off x="2627784" y="5095259"/>
                <a:ext cx="288032" cy="260513"/>
              </a:xfrm>
              <a:prstGeom prst="ellipse">
                <a:avLst/>
              </a:prstGeom>
              <a:solidFill>
                <a:srgbClr val="FFFFCC"/>
              </a:solidFill>
              <a:ln w="9525" cap="flat" cmpd="sng" algn="ctr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53882" dir="2700000" algn="ctr" rotWithShape="0">
                  <a:srgbClr val="CCECFF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588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6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华文中宋" pitchFamily="2" charset="-122"/>
                </a:endParaRPr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065A75DF-2406-49ED-8B7D-6FADC4C76552}"/>
                </a:ext>
              </a:extLst>
            </p:cNvPr>
            <p:cNvGrpSpPr/>
            <p:nvPr/>
          </p:nvGrpSpPr>
          <p:grpSpPr>
            <a:xfrm rot="14551205">
              <a:off x="3255023" y="842098"/>
              <a:ext cx="3096344" cy="3942996"/>
              <a:chOff x="611560" y="1412776"/>
              <a:chExt cx="3096344" cy="3942996"/>
            </a:xfrm>
            <a:solidFill>
              <a:srgbClr val="CCFF99"/>
            </a:solidFill>
          </p:grpSpPr>
          <p:sp>
            <p:nvSpPr>
              <p:cNvPr id="12" name="椭圆 11">
                <a:extLst>
                  <a:ext uri="{FF2B5EF4-FFF2-40B4-BE49-F238E27FC236}">
                    <a16:creationId xmlns:a16="http://schemas.microsoft.com/office/drawing/2014/main" id="{68D37F44-D2E3-4081-9471-E16A0F656DC8}"/>
                  </a:ext>
                </a:extLst>
              </p:cNvPr>
              <p:cNvSpPr/>
              <p:nvPr/>
            </p:nvSpPr>
            <p:spPr bwMode="auto">
              <a:xfrm>
                <a:off x="611560" y="1412776"/>
                <a:ext cx="3096344" cy="3024336"/>
              </a:xfrm>
              <a:prstGeom prst="ellipse">
                <a:avLst/>
              </a:prstGeom>
              <a:grpFill/>
              <a:ln w="9525" cap="flat" cmpd="sng" algn="ctr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53882" dir="2700000" algn="ctr" rotWithShape="0">
                  <a:srgbClr val="CCECFF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588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6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华文中宋" pitchFamily="2" charset="-122"/>
                </a:endParaRPr>
              </a:p>
            </p:txBody>
          </p:sp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6DA70E57-7D53-413A-BC51-1553B0ED8DB1}"/>
                  </a:ext>
                </a:extLst>
              </p:cNvPr>
              <p:cNvSpPr/>
              <p:nvPr/>
            </p:nvSpPr>
            <p:spPr bwMode="auto">
              <a:xfrm rot="20521072">
                <a:off x="2051721" y="4581128"/>
                <a:ext cx="576064" cy="504056"/>
              </a:xfrm>
              <a:prstGeom prst="ellipse">
                <a:avLst/>
              </a:prstGeom>
              <a:grpFill/>
              <a:ln w="9525" cap="flat" cmpd="sng" algn="ctr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53882" dir="2700000" algn="ctr" rotWithShape="0">
                  <a:srgbClr val="CCECFF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588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6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华文中宋" pitchFamily="2" charset="-122"/>
                </a:endParaRPr>
              </a:p>
            </p:txBody>
          </p:sp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BC3529E4-C834-4EB0-AE57-D323A8CCC4FA}"/>
                  </a:ext>
                </a:extLst>
              </p:cNvPr>
              <p:cNvSpPr/>
              <p:nvPr/>
            </p:nvSpPr>
            <p:spPr bwMode="auto">
              <a:xfrm rot="20678588">
                <a:off x="2627784" y="5095259"/>
                <a:ext cx="288032" cy="260513"/>
              </a:xfrm>
              <a:prstGeom prst="ellipse">
                <a:avLst/>
              </a:prstGeom>
              <a:grpFill/>
              <a:ln w="9525" cap="flat" cmpd="sng" algn="ctr">
                <a:solidFill>
                  <a:srgbClr val="FFFFCC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53882" dir="2700000" algn="ctr" rotWithShape="0">
                  <a:srgbClr val="CCECFF"/>
                </a:outerShdw>
              </a:effec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588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6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华文中宋" pitchFamily="2" charset="-122"/>
                </a:endParaRPr>
              </a:p>
            </p:txBody>
          </p:sp>
        </p:grp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FC17F0E6-35BA-41B2-A7DA-DAF06CD170DE}"/>
              </a:ext>
            </a:extLst>
          </p:cNvPr>
          <p:cNvSpPr/>
          <p:nvPr/>
        </p:nvSpPr>
        <p:spPr>
          <a:xfrm>
            <a:off x="1347458" y="2132856"/>
            <a:ext cx="5818644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altLang="zh-CN" sz="72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THANK YOU</a:t>
            </a:r>
          </a:p>
          <a:p>
            <a:r>
              <a:rPr lang="en-US" altLang="zh-CN" sz="28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FOR  YOUR  ATTENTION</a:t>
            </a:r>
            <a:endParaRPr lang="zh-CN" altLang="en-US" sz="28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D15511E0-8CE0-4263-9DEF-EABDF08640CE}"/>
              </a:ext>
            </a:extLst>
          </p:cNvPr>
          <p:cNvCxnSpPr>
            <a:cxnSpLocks/>
          </p:cNvCxnSpPr>
          <p:nvPr/>
        </p:nvCxnSpPr>
        <p:spPr bwMode="auto">
          <a:xfrm>
            <a:off x="1403648" y="3148518"/>
            <a:ext cx="5688632" cy="0"/>
          </a:xfrm>
          <a:prstGeom prst="line">
            <a:avLst/>
          </a:prstGeom>
          <a:solidFill>
            <a:srgbClr val="FF0000"/>
          </a:solidFill>
          <a:ln w="9525" cap="flat" cmpd="sng" algn="ctr">
            <a:solidFill>
              <a:srgbClr val="FF0066"/>
            </a:solidFill>
            <a:prstDash val="solid"/>
            <a:round/>
            <a:headEnd type="none" w="med" len="med"/>
            <a:tailEnd type="none" w="med" len="med"/>
          </a:ln>
          <a:effectLst>
            <a:outerShdw dist="53882" dir="2700000" algn="ctr" rotWithShape="0">
              <a:srgbClr val="CCECFF"/>
            </a:outerShdw>
          </a:effectLst>
        </p:spPr>
      </p:cxnSp>
    </p:spTree>
    <p:extLst>
      <p:ext uri="{BB962C8B-B14F-4D97-AF65-F5344CB8AC3E}">
        <p14:creationId xmlns:p14="http://schemas.microsoft.com/office/powerpoint/2010/main" val="305253118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CA2E588-F584-4764-9FA4-1327F60B0865}"/>
              </a:ext>
            </a:extLst>
          </p:cNvPr>
          <p:cNvSpPr/>
          <p:nvPr/>
        </p:nvSpPr>
        <p:spPr>
          <a:xfrm>
            <a:off x="666701" y="799555"/>
            <a:ext cx="16498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1. Motivation</a:t>
            </a: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8D12522-60CF-454E-B0CF-2963C52ADB57}"/>
              </a:ext>
            </a:extLst>
          </p:cNvPr>
          <p:cNvSpPr/>
          <p:nvPr/>
        </p:nvSpPr>
        <p:spPr>
          <a:xfrm>
            <a:off x="2286000" y="199783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altLang="zh-CN" sz="2000" dirty="0">
              <a:solidFill>
                <a:schemeClr val="tx1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FEC4612-203A-4DAB-A97B-3355073DA058}"/>
              </a:ext>
            </a:extLst>
          </p:cNvPr>
          <p:cNvSpPr/>
          <p:nvPr/>
        </p:nvSpPr>
        <p:spPr>
          <a:xfrm>
            <a:off x="683568" y="1072076"/>
            <a:ext cx="834627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600" dirty="0">
                <a:solidFill>
                  <a:schemeClr val="tx1"/>
                </a:solidFill>
              </a:rPr>
              <a:t>Conventional accelerator</a:t>
            </a:r>
            <a:r>
              <a:rPr lang="zh-CN" altLang="en-US" sz="1600" dirty="0">
                <a:solidFill>
                  <a:schemeClr val="tx1"/>
                </a:solidFill>
              </a:rPr>
              <a:t>：</a:t>
            </a:r>
            <a:endParaRPr lang="en-US" altLang="zh-CN" sz="1600" dirty="0">
              <a:solidFill>
                <a:schemeClr val="tx1"/>
              </a:solidFill>
            </a:endParaRPr>
          </a:p>
          <a:p>
            <a:pPr algn="l"/>
            <a:r>
              <a:rPr lang="en-US" altLang="zh-CN" sz="1600" b="0" dirty="0">
                <a:solidFill>
                  <a:schemeClr val="tx1"/>
                </a:solidFill>
              </a:rPr>
              <a:t>powered by microwaves</a:t>
            </a:r>
          </a:p>
          <a:p>
            <a:pPr algn="l"/>
            <a:r>
              <a:rPr lang="en-US" altLang="zh-CN" sz="1600" b="0" dirty="0">
                <a:solidFill>
                  <a:schemeClr val="tx1"/>
                </a:solidFill>
              </a:rPr>
              <a:t>copper structure with irises</a:t>
            </a:r>
          </a:p>
          <a:p>
            <a:pPr algn="l"/>
            <a:r>
              <a:rPr lang="en-US" altLang="zh-CN" sz="1600" b="0" dirty="0">
                <a:solidFill>
                  <a:schemeClr val="tx1"/>
                </a:solidFill>
              </a:rPr>
              <a:t>Breakdown-&gt;acceleration gradient ≤ </a:t>
            </a:r>
            <a:r>
              <a:rPr lang="en-US" altLang="zh-CN" sz="1600" b="0" dirty="0">
                <a:solidFill>
                  <a:srgbClr val="FF0000"/>
                </a:solidFill>
              </a:rPr>
              <a:t>100MV/m</a:t>
            </a:r>
          </a:p>
          <a:p>
            <a:pPr algn="l"/>
            <a:r>
              <a:rPr lang="en-US" altLang="zh-CN" sz="1600" dirty="0">
                <a:solidFill>
                  <a:schemeClr val="accent4"/>
                </a:solidFill>
              </a:rPr>
              <a:t>Plasma based accelerators :</a:t>
            </a:r>
          </a:p>
          <a:p>
            <a:pPr algn="l"/>
            <a:r>
              <a:rPr lang="en-US" altLang="zh-CN" sz="1600" b="0" dirty="0">
                <a:ln w="0"/>
                <a:solidFill>
                  <a:schemeClr val="tx1"/>
                </a:solidFill>
                <a:cs typeface="Times New Roman" panose="02020603050405020304" pitchFamily="18" charset="0"/>
              </a:rPr>
              <a:t>quasi-neutral and collective behavior</a:t>
            </a:r>
          </a:p>
          <a:p>
            <a:pPr algn="l"/>
            <a:r>
              <a:rPr lang="en-US" altLang="zh-CN" sz="1600" b="0" dirty="0">
                <a:solidFill>
                  <a:schemeClr val="tx1"/>
                </a:solidFill>
              </a:rPr>
              <a:t>No breakdown-&gt;acceleration gradient ~ </a:t>
            </a:r>
            <a:r>
              <a:rPr lang="en-US" altLang="zh-CN" sz="1600" b="0" dirty="0">
                <a:solidFill>
                  <a:srgbClr val="FF0000"/>
                </a:solidFill>
              </a:rPr>
              <a:t>10GV/m      </a:t>
            </a:r>
            <a:r>
              <a:rPr lang="en-US" altLang="zh-CN" sz="1600" dirty="0">
                <a:solidFill>
                  <a:srgbClr val="FF0000"/>
                </a:solidFill>
              </a:rPr>
              <a:t>two or three orders larger than RF cavities !</a:t>
            </a:r>
            <a:endParaRPr lang="en-US" altLang="zh-CN" sz="2000" dirty="0">
              <a:solidFill>
                <a:srgbClr val="FF0000"/>
              </a:solidFill>
            </a:endParaRPr>
          </a:p>
        </p:txBody>
      </p:sp>
      <p:pic>
        <p:nvPicPr>
          <p:cNvPr id="17" name="Picture 22">
            <a:extLst>
              <a:ext uri="{FF2B5EF4-FFF2-40B4-BE49-F238E27FC236}">
                <a16:creationId xmlns:a16="http://schemas.microsoft.com/office/drawing/2014/main" id="{5F825E78-B853-4B3C-8532-447C8B673D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552" y="3088589"/>
            <a:ext cx="7416032" cy="181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EB5124F3-46EA-48DF-8C86-EB4B520B98A7}"/>
              </a:ext>
            </a:extLst>
          </p:cNvPr>
          <p:cNvSpPr/>
          <p:nvPr/>
        </p:nvSpPr>
        <p:spPr>
          <a:xfrm>
            <a:off x="683568" y="2789226"/>
            <a:ext cx="328006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chemeClr val="tx1"/>
                </a:solidFill>
              </a:rPr>
              <a:t>2. How to accelerate beams?</a:t>
            </a:r>
            <a:endParaRPr lang="zh-CN" altLang="en-US" sz="2000" dirty="0"/>
          </a:p>
        </p:txBody>
      </p:sp>
      <p:sp>
        <p:nvSpPr>
          <p:cNvPr id="19" name="Text Box 28">
            <a:extLst>
              <a:ext uri="{FF2B5EF4-FFF2-40B4-BE49-F238E27FC236}">
                <a16:creationId xmlns:a16="http://schemas.microsoft.com/office/drawing/2014/main" id="{3816E19E-DA5B-473C-86A3-1496A26C6E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3958" y="3308188"/>
            <a:ext cx="1565508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1200" b="1" dirty="0">
                <a:solidFill>
                  <a:srgbClr val="003399"/>
                </a:solidFill>
              </a:rPr>
              <a:t>Drive Beam:</a:t>
            </a:r>
          </a:p>
          <a:p>
            <a:pPr>
              <a:spcBef>
                <a:spcPct val="20000"/>
              </a:spcBef>
            </a:pPr>
            <a:r>
              <a:rPr lang="en-US" altLang="zh-CN" sz="1200" b="1" dirty="0">
                <a:solidFill>
                  <a:srgbClr val="003399"/>
                </a:solidFill>
              </a:rPr>
              <a:t>    </a:t>
            </a:r>
            <a:r>
              <a:rPr lang="en-US" altLang="zh-CN" sz="1200" b="1" dirty="0">
                <a:solidFill>
                  <a:schemeClr val="hlink"/>
                </a:solidFill>
              </a:rPr>
              <a:t>laser driver</a:t>
            </a:r>
          </a:p>
          <a:p>
            <a:pPr>
              <a:spcBef>
                <a:spcPct val="20000"/>
              </a:spcBef>
            </a:pPr>
            <a:r>
              <a:rPr lang="en-US" altLang="zh-CN" sz="1200" dirty="0">
                <a:solidFill>
                  <a:schemeClr val="hlink"/>
                </a:solidFill>
              </a:rPr>
              <a:t>    beam driver</a:t>
            </a:r>
            <a:endParaRPr lang="en-US" altLang="zh-CN" sz="1200" b="1" dirty="0">
              <a:solidFill>
                <a:schemeClr val="hlink"/>
              </a:solidFill>
            </a:endParaRPr>
          </a:p>
          <a:p>
            <a:pPr>
              <a:spcBef>
                <a:spcPct val="20000"/>
              </a:spcBef>
            </a:pPr>
            <a:endParaRPr lang="en-US" altLang="zh-CN" sz="200" b="1" dirty="0">
              <a:solidFill>
                <a:schemeClr val="hlink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AE9E836-CF12-4106-A102-8767CED79BD2}"/>
              </a:ext>
            </a:extLst>
          </p:cNvPr>
          <p:cNvSpPr txBox="1"/>
          <p:nvPr/>
        </p:nvSpPr>
        <p:spPr>
          <a:xfrm>
            <a:off x="4344795" y="3970393"/>
            <a:ext cx="13284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dirty="0">
                <a:solidFill>
                  <a:schemeClr val="tx1"/>
                </a:solidFill>
              </a:rPr>
              <a:t>Trailing beam</a:t>
            </a:r>
            <a:endParaRPr lang="zh-CN" altLang="en-US" sz="1400" b="0" dirty="0">
              <a:solidFill>
                <a:schemeClr val="tx1"/>
              </a:solidFill>
            </a:endParaRPr>
          </a:p>
        </p:txBody>
      </p:sp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C7C42BF3-E453-4B77-9DD4-5BB53EABD610}"/>
              </a:ext>
            </a:extLst>
          </p:cNvPr>
          <p:cNvCxnSpPr>
            <a:cxnSpLocks/>
          </p:cNvCxnSpPr>
          <p:nvPr/>
        </p:nvCxnSpPr>
        <p:spPr bwMode="auto">
          <a:xfrm>
            <a:off x="4644008" y="3806477"/>
            <a:ext cx="157500" cy="277137"/>
          </a:xfrm>
          <a:prstGeom prst="straightConnector1">
            <a:avLst/>
          </a:prstGeom>
          <a:solidFill>
            <a:srgbClr val="FF0000"/>
          </a:solidFill>
          <a:ln w="9525" cap="flat" cmpd="sng" algn="ctr">
            <a:solidFill>
              <a:srgbClr val="5F5F5F"/>
            </a:solidFill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A9046496-A4AD-437C-8004-C8276AFFFF16}"/>
              </a:ext>
            </a:extLst>
          </p:cNvPr>
          <p:cNvGrpSpPr/>
          <p:nvPr/>
        </p:nvGrpSpPr>
        <p:grpSpPr>
          <a:xfrm>
            <a:off x="5822487" y="4409791"/>
            <a:ext cx="3321513" cy="1752750"/>
            <a:chOff x="5445897" y="932750"/>
            <a:chExt cx="3413095" cy="2023482"/>
          </a:xfrm>
        </p:grpSpPr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73CF6199-4035-42F2-9EAC-4A43AD9F3CC9}"/>
                </a:ext>
              </a:extLst>
            </p:cNvPr>
            <p:cNvGrpSpPr/>
            <p:nvPr/>
          </p:nvGrpSpPr>
          <p:grpSpPr>
            <a:xfrm>
              <a:off x="5460775" y="932750"/>
              <a:ext cx="3398217" cy="2023482"/>
              <a:chOff x="5460775" y="785105"/>
              <a:chExt cx="3398217" cy="2023482"/>
            </a:xfrm>
          </p:grpSpPr>
          <p:pic>
            <p:nvPicPr>
              <p:cNvPr id="28" name="图片 27">
                <a:extLst>
                  <a:ext uri="{FF2B5EF4-FFF2-40B4-BE49-F238E27FC236}">
                    <a16:creationId xmlns:a16="http://schemas.microsoft.com/office/drawing/2014/main" id="{0FD48BB4-22D5-4DA5-8CB2-F77BC42B0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493135" y="785105"/>
                <a:ext cx="3365857" cy="2023482"/>
              </a:xfrm>
              <a:prstGeom prst="rect">
                <a:avLst/>
              </a:prstGeom>
            </p:spPr>
          </p:pic>
          <p:sp>
            <p:nvSpPr>
              <p:cNvPr id="25" name="椭圆 24">
                <a:extLst>
                  <a:ext uri="{FF2B5EF4-FFF2-40B4-BE49-F238E27FC236}">
                    <a16:creationId xmlns:a16="http://schemas.microsoft.com/office/drawing/2014/main" id="{87FDF680-979C-4754-BD69-571F817F2791}"/>
                  </a:ext>
                </a:extLst>
              </p:cNvPr>
              <p:cNvSpPr/>
              <p:nvPr/>
            </p:nvSpPr>
            <p:spPr bwMode="auto">
              <a:xfrm>
                <a:off x="5468456" y="1231044"/>
                <a:ext cx="144016" cy="144016"/>
              </a:xfrm>
              <a:prstGeom prst="ellipse">
                <a:avLst/>
              </a:prstGeom>
              <a:solidFill>
                <a:srgbClr val="FFFFFF"/>
              </a:solidFill>
              <a:ln w="317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588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600" i="0" u="none" strike="noStrike" cap="none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华文中宋" pitchFamily="2" charset="-122"/>
                </a:endParaRPr>
              </a:p>
            </p:txBody>
          </p:sp>
          <p:sp>
            <p:nvSpPr>
              <p:cNvPr id="26" name="椭圆 25">
                <a:extLst>
                  <a:ext uri="{FF2B5EF4-FFF2-40B4-BE49-F238E27FC236}">
                    <a16:creationId xmlns:a16="http://schemas.microsoft.com/office/drawing/2014/main" id="{D983EE97-7157-4C56-8C44-CC4E82E3E37E}"/>
                  </a:ext>
                </a:extLst>
              </p:cNvPr>
              <p:cNvSpPr/>
              <p:nvPr/>
            </p:nvSpPr>
            <p:spPr bwMode="auto">
              <a:xfrm>
                <a:off x="5460775" y="2608274"/>
                <a:ext cx="144016" cy="144016"/>
              </a:xfrm>
              <a:prstGeom prst="ellipse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1588" marR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zh-CN" altLang="en-US" sz="3600" b="1" i="0" u="none" strike="noStrike" cap="none" normalizeH="0" baseline="0">
                  <a:ln>
                    <a:noFill/>
                  </a:ln>
                  <a:solidFill>
                    <a:schemeClr val="bg1"/>
                  </a:solidFill>
                  <a:effectLst/>
                  <a:latin typeface="Times New Roman" pitchFamily="18" charset="0"/>
                  <a:ea typeface="华文中宋" pitchFamily="2" charset="-122"/>
                </a:endParaRPr>
              </a:p>
            </p:txBody>
          </p:sp>
        </p:grpSp>
        <p:sp>
          <p:nvSpPr>
            <p:cNvPr id="22" name="椭圆 21">
              <a:extLst>
                <a:ext uri="{FF2B5EF4-FFF2-40B4-BE49-F238E27FC236}">
                  <a16:creationId xmlns:a16="http://schemas.microsoft.com/office/drawing/2014/main" id="{EC5FD5EC-5501-4F27-BCC7-04E9E915065C}"/>
                </a:ext>
              </a:extLst>
            </p:cNvPr>
            <p:cNvSpPr/>
            <p:nvPr/>
          </p:nvSpPr>
          <p:spPr bwMode="auto">
            <a:xfrm>
              <a:off x="5445897" y="2475620"/>
              <a:ext cx="221101" cy="195483"/>
            </a:xfrm>
            <a:prstGeom prst="ellipse">
              <a:avLst/>
            </a:prstGeom>
            <a:solidFill>
              <a:srgbClr val="FFFFFF"/>
            </a:solidFill>
            <a:ln w="317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1588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CN" altLang="en-US" sz="360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华文中宋" pitchFamily="2" charset="-122"/>
              </a:endParaRPr>
            </a:p>
          </p:txBody>
        </p:sp>
      </p:grpSp>
      <p:sp>
        <p:nvSpPr>
          <p:cNvPr id="35" name="标题 1">
            <a:extLst>
              <a:ext uri="{FF2B5EF4-FFF2-40B4-BE49-F238E27FC236}">
                <a16:creationId xmlns:a16="http://schemas.microsoft.com/office/drawing/2014/main" id="{C7631987-5D96-4E8A-82E9-00AF5E2D16E2}"/>
              </a:ext>
            </a:extLst>
          </p:cNvPr>
          <p:cNvSpPr txBox="1">
            <a:spLocks/>
          </p:cNvSpPr>
          <p:nvPr/>
        </p:nvSpPr>
        <p:spPr>
          <a:xfrm>
            <a:off x="1403648" y="260648"/>
            <a:ext cx="6480720" cy="5669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r>
              <a:rPr lang="en-US" altLang="zh-CN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Plasma based accelerators(PBA)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F12EFF61-C08B-4F7E-A852-37CF06BF861F}"/>
                  </a:ext>
                </a:extLst>
              </p:cNvPr>
              <p:cNvSpPr txBox="1"/>
              <p:nvPr/>
            </p:nvSpPr>
            <p:spPr>
              <a:xfrm>
                <a:off x="509465" y="5104252"/>
                <a:ext cx="8455024" cy="1565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spcAft>
                    <a:spcPts val="500"/>
                  </a:spcAft>
                </a:pPr>
                <a:r>
                  <a:rPr lang="en-US" altLang="zh-CN" sz="1800" dirty="0">
                    <a:solidFill>
                      <a:schemeClr val="tx1"/>
                    </a:solidFill>
                  </a:rPr>
                  <a:t>The features of plasma acceleration</a:t>
                </a:r>
              </a:p>
              <a:p>
                <a:pPr algn="l"/>
                <a:r>
                  <a:rPr lang="en-US" altLang="zh-CN" sz="1800" b="0" dirty="0">
                    <a:solidFill>
                      <a:schemeClr val="tx1"/>
                    </a:solidFill>
                  </a:rPr>
                  <a:t>1. the pulse of driver is short (1-100um)</a:t>
                </a:r>
              </a:p>
              <a:p>
                <a:pPr algn="l"/>
                <a:r>
                  <a:rPr lang="en-US" altLang="zh-CN" sz="1800" b="0" dirty="0">
                    <a:solidFill>
                      <a:schemeClr val="tx1"/>
                    </a:solidFill>
                  </a:rPr>
                  <a:t>2. acceleration structure ~ the length of plasma wave (1~100um)</a:t>
                </a:r>
              </a:p>
              <a:p>
                <a:pPr algn="l"/>
                <a:r>
                  <a:rPr lang="en-US" altLang="zh-CN" sz="1800" b="0" dirty="0">
                    <a:solidFill>
                      <a:schemeClr val="tx1"/>
                    </a:solidFill>
                  </a:rPr>
                  <a:t>3. wakefield phase velocity ~ driver group velocity</a:t>
                </a:r>
              </a:p>
              <a:p>
                <a:pPr algn="l"/>
                <a:r>
                  <a:rPr lang="en-US" altLang="zh-CN" sz="1800" b="0" dirty="0">
                    <a:solidFill>
                      <a:schemeClr val="tx1"/>
                    </a:solidFill>
                  </a:rPr>
                  <a:t>4. high acceleration gradient : Ez≈96(n</a:t>
                </a:r>
                <a:r>
                  <a:rPr lang="en-US" altLang="zh-CN" sz="1800" b="0" baseline="-25000" dirty="0">
                    <a:solidFill>
                      <a:schemeClr val="tx1"/>
                    </a:solidFill>
                  </a:rPr>
                  <a:t>0</a:t>
                </a:r>
                <a:r>
                  <a:rPr lang="zh-CN" altLang="zh-CN" sz="1800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[</m:t>
                    </m:r>
                    <m:sSup>
                      <m:sSupPr>
                        <m:ctrlPr>
                          <a:rPr lang="zh-CN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𝑐𝑚</m:t>
                        </m:r>
                      </m:e>
                      <m:sup>
                        <m:r>
                          <a:rPr lang="en-US" altLang="zh-CN" sz="1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−3</m:t>
                        </m:r>
                      </m:sup>
                    </m:sSup>
                    <m:r>
                      <a:rPr lang="en-US" altLang="zh-CN" sz="1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]) </m:t>
                    </m:r>
                  </m:oMath>
                </a14:m>
                <a:r>
                  <a:rPr lang="en-US" altLang="zh-CN" sz="1800" b="0" baseline="30000" dirty="0">
                    <a:solidFill>
                      <a:schemeClr val="tx1"/>
                    </a:solidFill>
                  </a:rPr>
                  <a:t>1/2</a:t>
                </a:r>
                <a:r>
                  <a:rPr lang="en-US" altLang="zh-CN" sz="1800" b="0" dirty="0">
                    <a:solidFill>
                      <a:schemeClr val="tx1"/>
                    </a:solidFill>
                  </a:rPr>
                  <a:t>[V/m]</a:t>
                </a:r>
                <a:endParaRPr lang="zh-CN" altLang="en-US" sz="1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F12EFF61-C08B-4F7E-A852-37CF06BF86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65" y="5104252"/>
                <a:ext cx="8455024" cy="1565108"/>
              </a:xfrm>
              <a:prstGeom prst="rect">
                <a:avLst/>
              </a:prstGeom>
              <a:blipFill>
                <a:blip r:embed="rId5"/>
                <a:stretch>
                  <a:fillRect l="-649" t="-1946" b="-38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502964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895C58D-0DE0-4CD9-A3A6-FD44738AF5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53" y="1169517"/>
            <a:ext cx="8818388" cy="220746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6C56C34-A2E3-455A-A893-CBF79388B193}"/>
              </a:ext>
            </a:extLst>
          </p:cNvPr>
          <p:cNvSpPr txBox="1"/>
          <p:nvPr/>
        </p:nvSpPr>
        <p:spPr>
          <a:xfrm>
            <a:off x="5161563" y="2874461"/>
            <a:ext cx="3870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Dazhang Li, CPS, September 2019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AFE542F-BDCF-4478-9D27-D8B837A8C1BC}"/>
              </a:ext>
            </a:extLst>
          </p:cNvPr>
          <p:cNvSpPr txBox="1"/>
          <p:nvPr/>
        </p:nvSpPr>
        <p:spPr>
          <a:xfrm>
            <a:off x="5724128" y="2236231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</a:rPr>
              <a:t>p1 1.2nC, 2.4 GeV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F764E41-D44D-4A76-9A19-CF325D4B24FB}"/>
              </a:ext>
            </a:extLst>
          </p:cNvPr>
          <p:cNvSpPr txBox="1"/>
          <p:nvPr/>
        </p:nvSpPr>
        <p:spPr>
          <a:xfrm>
            <a:off x="1115616" y="1079158"/>
            <a:ext cx="396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tx2"/>
                </a:solidFill>
              </a:rPr>
              <a:t>e1</a:t>
            </a:r>
            <a:endParaRPr lang="zh-CN" altLang="en-US" sz="1100" b="1" dirty="0">
              <a:solidFill>
                <a:schemeClr val="tx2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4C297A8-1F79-49C9-9220-07BE8D631A48}"/>
              </a:ext>
            </a:extLst>
          </p:cNvPr>
          <p:cNvSpPr txBox="1"/>
          <p:nvPr/>
        </p:nvSpPr>
        <p:spPr>
          <a:xfrm>
            <a:off x="1133984" y="1477798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C00000"/>
                </a:solidFill>
              </a:rPr>
              <a:t>e2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5C1EC8B-BE8C-4A6B-BBCE-24F2D7BAC660}"/>
              </a:ext>
            </a:extLst>
          </p:cNvPr>
          <p:cNvSpPr txBox="1"/>
          <p:nvPr/>
        </p:nvSpPr>
        <p:spPr>
          <a:xfrm>
            <a:off x="1131839" y="1712941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tx2"/>
                </a:solidFill>
              </a:rPr>
              <a:t>e3</a:t>
            </a:r>
            <a:endParaRPr lang="zh-CN" altLang="en-US" sz="1100" b="1" dirty="0">
              <a:solidFill>
                <a:schemeClr val="tx2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19F7E2C-6232-4B5C-A50E-757DD34A4A78}"/>
              </a:ext>
            </a:extLst>
          </p:cNvPr>
          <p:cNvSpPr txBox="1"/>
          <p:nvPr/>
        </p:nvSpPr>
        <p:spPr>
          <a:xfrm>
            <a:off x="1131839" y="2105426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C00000"/>
                </a:solidFill>
              </a:rPr>
              <a:t>e4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B976AB4-4CA8-4114-B1B3-B1739EE3C7AA}"/>
              </a:ext>
            </a:extLst>
          </p:cNvPr>
          <p:cNvSpPr txBox="1"/>
          <p:nvPr/>
        </p:nvSpPr>
        <p:spPr>
          <a:xfrm>
            <a:off x="8388424" y="1506443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tx2"/>
                </a:solidFill>
              </a:rPr>
              <a:t>e3</a:t>
            </a:r>
            <a:endParaRPr lang="zh-CN" altLang="en-US" sz="1100" b="1" dirty="0">
              <a:solidFill>
                <a:schemeClr val="tx2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C1AE7B1-FD04-452F-97C7-0E2C149CDEA0}"/>
              </a:ext>
            </a:extLst>
          </p:cNvPr>
          <p:cNvSpPr txBox="1"/>
          <p:nvPr/>
        </p:nvSpPr>
        <p:spPr>
          <a:xfrm>
            <a:off x="6737003" y="1847431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C00000"/>
                </a:solidFill>
              </a:rPr>
              <a:t>e4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7AFF391-9DCA-4CFF-87C0-E1C5A2412532}"/>
              </a:ext>
            </a:extLst>
          </p:cNvPr>
          <p:cNvSpPr txBox="1"/>
          <p:nvPr/>
        </p:nvSpPr>
        <p:spPr>
          <a:xfrm>
            <a:off x="1211439" y="2615704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p1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CAC09C6-58C5-46F6-B31C-EAC320D2872E}"/>
              </a:ext>
            </a:extLst>
          </p:cNvPr>
          <p:cNvSpPr txBox="1"/>
          <p:nvPr/>
        </p:nvSpPr>
        <p:spPr>
          <a:xfrm>
            <a:off x="8194921" y="2236231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p1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6E7A5A-800E-4C98-B07F-F8D651562F86}"/>
              </a:ext>
            </a:extLst>
          </p:cNvPr>
          <p:cNvSpPr/>
          <p:nvPr/>
        </p:nvSpPr>
        <p:spPr>
          <a:xfrm>
            <a:off x="6156176" y="2834991"/>
            <a:ext cx="2952328" cy="313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/>
                </a:solidFill>
              </a:rPr>
              <a:t>Dazhang Li, CPS, September 2019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28" name="Rectangle 14">
            <a:extLst>
              <a:ext uri="{FF2B5EF4-FFF2-40B4-BE49-F238E27FC236}">
                <a16:creationId xmlns:a16="http://schemas.microsoft.com/office/drawing/2014/main" id="{0804FE78-9555-4E8D-94C1-6AAF5384B5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4648" y="3416447"/>
            <a:ext cx="7721808" cy="4256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>
            <a:lvl1pPr marL="342900" indent="-342900" eaLnBrk="0" hangingPunct="0"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Tahoma" pitchFamily="34" charset="0"/>
                <a:ea typeface="楷体_GB2312" pitchFamily="49" charset="-122"/>
              </a:defRPr>
            </a:lvl9pPr>
          </a:lstStyle>
          <a:p>
            <a:pPr marL="342900" marR="0" lvl="0" indent="-34290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>
                <a:srgbClr val="3333CC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Electron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Acceleration</a:t>
            </a:r>
          </a:p>
          <a:p>
            <a:pPr marL="742950" marR="0" lvl="1" indent="-28575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>
                <a:srgbClr val="FF9933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High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transformer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Ratio,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High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efficiency,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Stability</a:t>
            </a:r>
            <a:endParaRPr kumimoji="0" lang="en-US" altLang="zh-CN" sz="10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楷体_GB2312" pitchFamily="49" charset="-122"/>
            </a:endParaRPr>
          </a:p>
          <a:p>
            <a:pPr marL="342900" marR="0" lvl="0" indent="-34290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>
                <a:srgbClr val="3333CC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Positron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Acceleration</a:t>
            </a:r>
          </a:p>
          <a:p>
            <a:pPr marL="742950" marR="0" lvl="1" indent="-28575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>
                <a:srgbClr val="FF6600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Stable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acceleration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(different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schemes),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energy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spread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control,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efficiency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enhancement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……</a:t>
            </a:r>
            <a:endParaRPr kumimoji="0" lang="en-US" altLang="zh-CN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>
                <a:srgbClr val="3333CC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Conventional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Accelerator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design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and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optimization</a:t>
            </a:r>
          </a:p>
          <a:p>
            <a:pPr marL="742950" marR="0" lvl="1" indent="-28575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>
                <a:srgbClr val="FF6600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Photon-guns,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Linac,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Positron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generation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and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damping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ring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……</a:t>
            </a:r>
            <a:endParaRPr kumimoji="0" lang="en-US" altLang="zh-CN" sz="1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楷体_GB2312" pitchFamily="49" charset="-122"/>
              <a:cs typeface="Times New Roman" panose="02020603050405020304" pitchFamily="18" charset="0"/>
            </a:endParaRPr>
          </a:p>
          <a:p>
            <a:pPr marL="342900" marR="0" lvl="0" indent="-34290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>
                <a:srgbClr val="3333CC"/>
              </a:buClr>
              <a:buSzPct val="80000"/>
              <a:buFont typeface="Wingdings" pitchFamily="2" charset="2"/>
              <a:buChar char="n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Beam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manipulations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A50021"/>
                </a:solidFill>
                <a:effectLst/>
                <a:uLnTx/>
                <a:uFillTx/>
                <a:latin typeface="Tahoma" pitchFamily="34" charset="0"/>
                <a:ea typeface="楷体_GB2312" pitchFamily="49" charset="-122"/>
              </a:rPr>
              <a:t>: </a:t>
            </a:r>
            <a:endParaRPr kumimoji="0" lang="en-US" altLang="zh-CN" sz="2000" b="0" i="0" u="none" strike="noStrike" kern="0" cap="none" spc="0" normalizeH="0" baseline="0" noProof="0" dirty="0">
              <a:ln>
                <a:noFill/>
              </a:ln>
              <a:solidFill>
                <a:srgbClr val="A50021"/>
              </a:solidFill>
              <a:effectLst/>
              <a:uLnTx/>
              <a:uFillTx/>
              <a:latin typeface="Tahoma" pitchFamily="34" charset="0"/>
              <a:ea typeface="楷体_GB2312" pitchFamily="49" charset="-122"/>
            </a:endParaRPr>
          </a:p>
          <a:p>
            <a:pPr marL="742950" marR="0" lvl="1" indent="-285750" algn="l" defTabSz="91440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ct val="30000"/>
              </a:spcAft>
              <a:buClr>
                <a:srgbClr val="FF6600"/>
              </a:buClr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Dechirper,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external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injection,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staging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and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cascading</a:t>
            </a: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楷体_GB2312" pitchFamily="49" charset="-122"/>
                <a:cs typeface="Times New Roman" panose="02020603050405020304" pitchFamily="18" charset="0"/>
              </a:rPr>
              <a:t>……</a:t>
            </a: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D6722767-BF51-4D70-B5ED-B7BC6780B5E1}"/>
              </a:ext>
            </a:extLst>
          </p:cNvPr>
          <p:cNvSpPr txBox="1">
            <a:spLocks/>
          </p:cNvSpPr>
          <p:nvPr/>
        </p:nvSpPr>
        <p:spPr>
          <a:xfrm>
            <a:off x="1403648" y="260648"/>
            <a:ext cx="6480720" cy="5669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r>
              <a:rPr lang="en-US" altLang="zh-CN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Key Physics and Technology</a:t>
            </a:r>
          </a:p>
        </p:txBody>
      </p:sp>
    </p:spTree>
    <p:extLst>
      <p:ext uri="{BB962C8B-B14F-4D97-AF65-F5344CB8AC3E}">
        <p14:creationId xmlns:p14="http://schemas.microsoft.com/office/powerpoint/2010/main" val="1812421062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>
            <a:extLst>
              <a:ext uri="{FF2B5EF4-FFF2-40B4-BE49-F238E27FC236}">
                <a16:creationId xmlns:a16="http://schemas.microsoft.com/office/drawing/2014/main" id="{A2B3250A-A0DC-4997-BFBD-A61574E0EAFA}"/>
              </a:ext>
            </a:extLst>
          </p:cNvPr>
          <p:cNvSpPr txBox="1">
            <a:spLocks/>
          </p:cNvSpPr>
          <p:nvPr/>
        </p:nvSpPr>
        <p:spPr>
          <a:xfrm>
            <a:off x="1403648" y="260648"/>
            <a:ext cx="6480720" cy="5669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r>
              <a:rPr lang="en-US" altLang="zh-CN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CEPC</a:t>
            </a:r>
            <a:r>
              <a:rPr lang="zh-CN" altLang="en-US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altLang="zh-CN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Plasma Injector Plan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2126307-A478-4470-AC22-4A77B5A928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5035"/>
            <a:ext cx="9144000" cy="5599933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8119F778-D5AA-400B-9C06-45830293AA6B}"/>
              </a:ext>
            </a:extLst>
          </p:cNvPr>
          <p:cNvSpPr/>
          <p:nvPr/>
        </p:nvSpPr>
        <p:spPr>
          <a:xfrm>
            <a:off x="287524" y="2564904"/>
            <a:ext cx="2700300" cy="336225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DD027E91-14D6-415D-B92A-6551EF111442}"/>
              </a:ext>
            </a:extLst>
          </p:cNvPr>
          <p:cNvCxnSpPr>
            <a:cxnSpLocks/>
            <a:stCxn id="6" idx="6"/>
          </p:cNvCxnSpPr>
          <p:nvPr/>
        </p:nvCxnSpPr>
        <p:spPr>
          <a:xfrm>
            <a:off x="2987824" y="2733017"/>
            <a:ext cx="1584176" cy="1461067"/>
          </a:xfrm>
          <a:prstGeom prst="straightConnector1">
            <a:avLst/>
          </a:prstGeom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12273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3895C58D-0DE0-4CD9-A3A6-FD44738AF5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60" y="1196752"/>
            <a:ext cx="8818388" cy="220746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6C56C34-A2E3-455A-A893-CBF79388B193}"/>
              </a:ext>
            </a:extLst>
          </p:cNvPr>
          <p:cNvSpPr txBox="1"/>
          <p:nvPr/>
        </p:nvSpPr>
        <p:spPr>
          <a:xfrm>
            <a:off x="5161563" y="2874461"/>
            <a:ext cx="38709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/>
              <a:t>Dazhang Li, CPS, September 2019</a:t>
            </a:r>
            <a:endParaRPr lang="zh-CN" altLang="en-US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DAFE542F-BDCF-4478-9D27-D8B837A8C1BC}"/>
              </a:ext>
            </a:extLst>
          </p:cNvPr>
          <p:cNvSpPr txBox="1"/>
          <p:nvPr/>
        </p:nvSpPr>
        <p:spPr>
          <a:xfrm>
            <a:off x="5724128" y="2236231"/>
            <a:ext cx="15121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b="1" dirty="0">
                <a:solidFill>
                  <a:srgbClr val="FF0000"/>
                </a:solidFill>
              </a:rPr>
              <a:t>p1 1.2nC, 2.4 GeV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F764E41-D44D-4A76-9A19-CF325D4B24FB}"/>
              </a:ext>
            </a:extLst>
          </p:cNvPr>
          <p:cNvSpPr txBox="1"/>
          <p:nvPr/>
        </p:nvSpPr>
        <p:spPr>
          <a:xfrm>
            <a:off x="1115616" y="1079158"/>
            <a:ext cx="3967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tx2"/>
                </a:solidFill>
              </a:rPr>
              <a:t>e1</a:t>
            </a:r>
            <a:endParaRPr lang="zh-CN" altLang="en-US" sz="1100" b="1" dirty="0">
              <a:solidFill>
                <a:schemeClr val="tx2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4C297A8-1F79-49C9-9220-07BE8D631A48}"/>
              </a:ext>
            </a:extLst>
          </p:cNvPr>
          <p:cNvSpPr txBox="1"/>
          <p:nvPr/>
        </p:nvSpPr>
        <p:spPr>
          <a:xfrm>
            <a:off x="1133984" y="1477798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C00000"/>
                </a:solidFill>
              </a:rPr>
              <a:t>e2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5C1EC8B-BE8C-4A6B-BBCE-24F2D7BAC660}"/>
              </a:ext>
            </a:extLst>
          </p:cNvPr>
          <p:cNvSpPr txBox="1"/>
          <p:nvPr/>
        </p:nvSpPr>
        <p:spPr>
          <a:xfrm>
            <a:off x="1131839" y="1712941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tx2"/>
                </a:solidFill>
              </a:rPr>
              <a:t>e3</a:t>
            </a:r>
            <a:endParaRPr lang="zh-CN" altLang="en-US" sz="1100" b="1" dirty="0">
              <a:solidFill>
                <a:schemeClr val="tx2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C19F7E2C-6232-4B5C-A50E-757DD34A4A78}"/>
              </a:ext>
            </a:extLst>
          </p:cNvPr>
          <p:cNvSpPr txBox="1"/>
          <p:nvPr/>
        </p:nvSpPr>
        <p:spPr>
          <a:xfrm>
            <a:off x="1131839" y="2105426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C00000"/>
                </a:solidFill>
              </a:rPr>
              <a:t>e4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B976AB4-4CA8-4114-B1B3-B1739EE3C7AA}"/>
              </a:ext>
            </a:extLst>
          </p:cNvPr>
          <p:cNvSpPr txBox="1"/>
          <p:nvPr/>
        </p:nvSpPr>
        <p:spPr>
          <a:xfrm>
            <a:off x="8388424" y="1506443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chemeClr val="tx2"/>
                </a:solidFill>
              </a:rPr>
              <a:t>e3</a:t>
            </a:r>
            <a:endParaRPr lang="zh-CN" altLang="en-US" sz="1100" b="1" dirty="0">
              <a:solidFill>
                <a:schemeClr val="tx2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4C1AE7B1-FD04-452F-97C7-0E2C149CDEA0}"/>
              </a:ext>
            </a:extLst>
          </p:cNvPr>
          <p:cNvSpPr txBox="1"/>
          <p:nvPr/>
        </p:nvSpPr>
        <p:spPr>
          <a:xfrm>
            <a:off x="6737003" y="1847431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C00000"/>
                </a:solidFill>
              </a:rPr>
              <a:t>e4</a:t>
            </a:r>
            <a:endParaRPr lang="zh-CN" altLang="en-US" sz="1100" b="1" dirty="0">
              <a:solidFill>
                <a:srgbClr val="C00000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E7AFF391-9DCA-4CFF-87C0-E1C5A2412532}"/>
              </a:ext>
            </a:extLst>
          </p:cNvPr>
          <p:cNvSpPr txBox="1"/>
          <p:nvPr/>
        </p:nvSpPr>
        <p:spPr>
          <a:xfrm>
            <a:off x="1211439" y="2615704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p1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FCAC09C6-58C5-46F6-B31C-EAC320D2872E}"/>
              </a:ext>
            </a:extLst>
          </p:cNvPr>
          <p:cNvSpPr txBox="1"/>
          <p:nvPr/>
        </p:nvSpPr>
        <p:spPr>
          <a:xfrm>
            <a:off x="8194921" y="2236231"/>
            <a:ext cx="36004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00" b="1" dirty="0">
                <a:solidFill>
                  <a:srgbClr val="FF0000"/>
                </a:solidFill>
              </a:rPr>
              <a:t>p1</a:t>
            </a:r>
            <a:endParaRPr lang="zh-CN" altLang="en-US" sz="1100" b="1" dirty="0">
              <a:solidFill>
                <a:srgbClr val="FF0000"/>
              </a:solidFill>
            </a:endParaRPr>
          </a:p>
        </p:txBody>
      </p:sp>
      <p:graphicFrame>
        <p:nvGraphicFramePr>
          <p:cNvPr id="25" name="表格 24">
            <a:extLst>
              <a:ext uri="{FF2B5EF4-FFF2-40B4-BE49-F238E27FC236}">
                <a16:creationId xmlns:a16="http://schemas.microsoft.com/office/drawing/2014/main" id="{C2757099-E575-4B26-BFDD-27652701A9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681641"/>
              </p:ext>
            </p:extLst>
          </p:nvPr>
        </p:nvGraphicFramePr>
        <p:xfrm>
          <a:off x="107255" y="3684692"/>
          <a:ext cx="8928997" cy="23852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4532">
                  <a:extLst>
                    <a:ext uri="{9D8B030D-6E8A-4147-A177-3AD203B41FA5}">
                      <a16:colId xmlns:a16="http://schemas.microsoft.com/office/drawing/2014/main" val="3294801959"/>
                    </a:ext>
                  </a:extLst>
                </a:gridCol>
                <a:gridCol w="1043495">
                  <a:extLst>
                    <a:ext uri="{9D8B030D-6E8A-4147-A177-3AD203B41FA5}">
                      <a16:colId xmlns:a16="http://schemas.microsoft.com/office/drawing/2014/main" val="393276737"/>
                    </a:ext>
                  </a:extLst>
                </a:gridCol>
                <a:gridCol w="1043495">
                  <a:extLst>
                    <a:ext uri="{9D8B030D-6E8A-4147-A177-3AD203B41FA5}">
                      <a16:colId xmlns:a16="http://schemas.microsoft.com/office/drawing/2014/main" val="3102113133"/>
                    </a:ext>
                  </a:extLst>
                </a:gridCol>
                <a:gridCol w="1043495">
                  <a:extLst>
                    <a:ext uri="{9D8B030D-6E8A-4147-A177-3AD203B41FA5}">
                      <a16:colId xmlns:a16="http://schemas.microsoft.com/office/drawing/2014/main" val="1855640113"/>
                    </a:ext>
                  </a:extLst>
                </a:gridCol>
                <a:gridCol w="1043495">
                  <a:extLst>
                    <a:ext uri="{9D8B030D-6E8A-4147-A177-3AD203B41FA5}">
                      <a16:colId xmlns:a16="http://schemas.microsoft.com/office/drawing/2014/main" val="3616138020"/>
                    </a:ext>
                  </a:extLst>
                </a:gridCol>
                <a:gridCol w="1043495">
                  <a:extLst>
                    <a:ext uri="{9D8B030D-6E8A-4147-A177-3AD203B41FA5}">
                      <a16:colId xmlns:a16="http://schemas.microsoft.com/office/drawing/2014/main" val="2896093664"/>
                    </a:ext>
                  </a:extLst>
                </a:gridCol>
                <a:gridCol w="1043495">
                  <a:extLst>
                    <a:ext uri="{9D8B030D-6E8A-4147-A177-3AD203B41FA5}">
                      <a16:colId xmlns:a16="http://schemas.microsoft.com/office/drawing/2014/main" val="1988872681"/>
                    </a:ext>
                  </a:extLst>
                </a:gridCol>
                <a:gridCol w="1043495">
                  <a:extLst>
                    <a:ext uri="{9D8B030D-6E8A-4147-A177-3AD203B41FA5}">
                      <a16:colId xmlns:a16="http://schemas.microsoft.com/office/drawing/2014/main" val="1397277138"/>
                    </a:ext>
                  </a:extLst>
                </a:gridCol>
              </a:tblGrid>
              <a:tr h="477071">
                <a:tc>
                  <a:txBody>
                    <a:bodyPr/>
                    <a:lstStyle/>
                    <a:p>
                      <a:pPr algn="ctr" fontAlgn="ctr"/>
                      <a:endParaRPr lang="zh-CN" altLang="en-US" sz="14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e1/e3 Before</a:t>
                      </a:r>
                      <a:b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PWFA-I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e3 After</a:t>
                      </a:r>
                      <a:br>
                        <a:rPr lang="en-US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PWFA-I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e2/e4 Before</a:t>
                      </a:r>
                      <a:b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PWFA-I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e4 After</a:t>
                      </a:r>
                      <a:br>
                        <a:rPr lang="en-US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PWFA-I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p1 Before</a:t>
                      </a:r>
                      <a:br>
                        <a:rPr lang="en-US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PWFA-II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p1 After</a:t>
                      </a:r>
                      <a:br>
                        <a:rPr lang="en-US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PWFA-II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Booster</a:t>
                      </a:r>
                      <a:br>
                        <a:rPr lang="en-US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Requirement</a:t>
                      </a:r>
                    </a:p>
                  </a:txBody>
                  <a:tcPr marL="3928" marR="3928" marT="3928" marB="0" anchor="ctr"/>
                </a:tc>
                <a:extLst>
                  <a:ext uri="{0D108BD9-81ED-4DB2-BD59-A6C34878D82A}">
                    <a16:rowId xmlns:a16="http://schemas.microsoft.com/office/drawing/2014/main" val="1344468684"/>
                  </a:ext>
                </a:extLst>
              </a:tr>
              <a:tr h="239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(GeV)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10/10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45.5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10/10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45.5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2.4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45.5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45.5</a:t>
                      </a:r>
                    </a:p>
                  </a:txBody>
                  <a:tcPr marL="3928" marR="3928" marT="3928" marB="0" anchor="ctr"/>
                </a:tc>
                <a:extLst>
                  <a:ext uri="{0D108BD9-81ED-4DB2-BD59-A6C34878D82A}">
                    <a16:rowId xmlns:a16="http://schemas.microsoft.com/office/drawing/2014/main" val="4220492530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 Charge (nC)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5.8/0.84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15/4.5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&gt;3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0.78</a:t>
                      </a:r>
                    </a:p>
                  </a:txBody>
                  <a:tcPr marL="3928" marR="3928" marT="3928" marB="0" anchor="ctr"/>
                </a:tc>
                <a:extLst>
                  <a:ext uri="{0D108BD9-81ED-4DB2-BD59-A6C34878D82A}">
                    <a16:rowId xmlns:a16="http://schemas.microsoft.com/office/drawing/2014/main" val="67834629"/>
                  </a:ext>
                </a:extLst>
              </a:tr>
              <a:tr h="239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 length (ps)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2/0.257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3/0.7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0.07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&lt;10</a:t>
                      </a:r>
                    </a:p>
                  </a:txBody>
                  <a:tcPr marL="3928" marR="3928" marT="3928" marB="0" anchor="ctr"/>
                </a:tc>
                <a:extLst>
                  <a:ext uri="{0D108BD9-81ED-4DB2-BD59-A6C34878D82A}">
                    <a16:rowId xmlns:a16="http://schemas.microsoft.com/office/drawing/2014/main" val="3858468608"/>
                  </a:ext>
                </a:extLst>
              </a:tr>
              <a:tr h="239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Energy Spread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~/0.2%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~1%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~/0.2%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0.2%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~1%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0.2%</a:t>
                      </a:r>
                    </a:p>
                  </a:txBody>
                  <a:tcPr marL="3928" marR="3928" marT="3928" marB="0" anchor="ctr"/>
                </a:tc>
                <a:extLst>
                  <a:ext uri="{0D108BD9-81ED-4DB2-BD59-A6C34878D82A}">
                    <a16:rowId xmlns:a16="http://schemas.microsoft.com/office/drawing/2014/main" val="7106957"/>
                  </a:ext>
                </a:extLst>
              </a:tr>
              <a:tr h="47486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</a:t>
                      </a:r>
                      <a:r>
                        <a:rPr lang="en-US" sz="1400" u="none" strike="noStrike" kern="1200" baseline="-250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normal</a:t>
                      </a: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</a:t>
                      </a:r>
                      <a:r>
                        <a:rPr lang="el-GR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m⸱rad</a:t>
                      </a:r>
                      <a:r>
                        <a:rPr 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&lt;20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/&lt;100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~100</a:t>
                      </a:r>
                      <a:endParaRPr lang="zh-CN" altLang="en-US" sz="140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&lt;50</a:t>
                      </a:r>
                      <a:r>
                        <a:rPr lang="zh-CN" altLang="en-US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/&lt;100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~100</a:t>
                      </a:r>
                      <a:endParaRPr lang="zh-CN" altLang="en-US" sz="140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&lt;50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~100</a:t>
                      </a:r>
                      <a:endParaRPr lang="zh-CN" altLang="en-US" sz="140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&lt;800</a:t>
                      </a:r>
                    </a:p>
                  </a:txBody>
                  <a:tcPr marL="3928" marR="3928" marT="3928" marB="0" anchor="ctr"/>
                </a:tc>
                <a:extLst>
                  <a:ext uri="{0D108BD9-81ED-4DB2-BD59-A6C34878D82A}">
                    <a16:rowId xmlns:a16="http://schemas.microsoft.com/office/drawing/2014/main" val="2019117995"/>
                  </a:ext>
                </a:extLst>
              </a:tr>
              <a:tr h="239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Bunch Size (</a:t>
                      </a:r>
                      <a:r>
                        <a:rPr lang="el-GR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sz="14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m)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3.87/8.65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&lt;20</a:t>
                      </a:r>
                      <a:endParaRPr lang="zh-CN" altLang="en-US" sz="1400" u="none" strike="noStrike" kern="1200" dirty="0">
                        <a:solidFill>
                          <a:schemeClr val="tx2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30/20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&lt;20</a:t>
                      </a:r>
                      <a:endParaRPr lang="zh-CN" altLang="en-US" sz="1400" u="none" strike="noStrike" kern="1200" dirty="0">
                        <a:solidFill>
                          <a:srgbClr val="C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400" u="none" strike="noStrike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&lt;20</a:t>
                      </a:r>
                      <a:endParaRPr lang="zh-CN" altLang="en-US" sz="1400" u="none" strike="noStrike" kern="1200" dirty="0">
                        <a:solidFill>
                          <a:srgbClr val="FF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400" u="none" strike="noStrike" kern="1200" dirty="0">
                          <a:solidFill>
                            <a:srgbClr val="C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&lt;2000</a:t>
                      </a:r>
                    </a:p>
                  </a:txBody>
                  <a:tcPr marL="3928" marR="3928" marT="3928" marB="0" anchor="ctr"/>
                </a:tc>
                <a:extLst>
                  <a:ext uri="{0D108BD9-81ED-4DB2-BD59-A6C34878D82A}">
                    <a16:rowId xmlns:a16="http://schemas.microsoft.com/office/drawing/2014/main" val="2926316552"/>
                  </a:ext>
                </a:extLst>
              </a:tr>
            </a:tbl>
          </a:graphicData>
        </a:graphic>
      </p:graphicFrame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A61EB995-6035-4BA3-AE6D-536A88FA8A9F}"/>
              </a:ext>
            </a:extLst>
          </p:cNvPr>
          <p:cNvSpPr/>
          <p:nvPr/>
        </p:nvSpPr>
        <p:spPr bwMode="auto">
          <a:xfrm>
            <a:off x="7956376" y="3611160"/>
            <a:ext cx="1152128" cy="2625140"/>
          </a:xfrm>
          <a:prstGeom prst="roundRect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B6E7A5A-800E-4C98-B07F-F8D651562F86}"/>
              </a:ext>
            </a:extLst>
          </p:cNvPr>
          <p:cNvSpPr/>
          <p:nvPr/>
        </p:nvSpPr>
        <p:spPr>
          <a:xfrm>
            <a:off x="6156176" y="2834991"/>
            <a:ext cx="2952328" cy="313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altLang="zh-CN" sz="1400" dirty="0">
                <a:solidFill>
                  <a:schemeClr val="tx1"/>
                </a:solidFill>
              </a:rPr>
              <a:t>Dazhang Li, CPS, September 2019</a:t>
            </a:r>
            <a:endParaRPr lang="zh-CN" altLang="en-US" sz="1400" dirty="0">
              <a:solidFill>
                <a:schemeClr val="tx1"/>
              </a:solidFill>
            </a:endParaRPr>
          </a:p>
        </p:txBody>
      </p:sp>
      <p:sp>
        <p:nvSpPr>
          <p:cNvPr id="27" name="标题 1">
            <a:extLst>
              <a:ext uri="{FF2B5EF4-FFF2-40B4-BE49-F238E27FC236}">
                <a16:creationId xmlns:a16="http://schemas.microsoft.com/office/drawing/2014/main" id="{00065524-20C5-4128-B0BF-884E69C39D5C}"/>
              </a:ext>
            </a:extLst>
          </p:cNvPr>
          <p:cNvSpPr txBox="1">
            <a:spLocks/>
          </p:cNvSpPr>
          <p:nvPr/>
        </p:nvSpPr>
        <p:spPr>
          <a:xfrm>
            <a:off x="1403648" y="260648"/>
            <a:ext cx="6480720" cy="5669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r>
              <a:rPr lang="en-US" altLang="zh-CN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CEPC Plasma Injector(CPI)</a:t>
            </a:r>
          </a:p>
        </p:txBody>
      </p:sp>
    </p:spTree>
    <p:extLst>
      <p:ext uri="{BB962C8B-B14F-4D97-AF65-F5344CB8AC3E}">
        <p14:creationId xmlns:p14="http://schemas.microsoft.com/office/powerpoint/2010/main" val="3119794704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694E066-F16F-4FF1-8E07-A23A8CFBFC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114085"/>
              </p:ext>
            </p:extLst>
          </p:nvPr>
        </p:nvGraphicFramePr>
        <p:xfrm>
          <a:off x="1043608" y="4252733"/>
          <a:ext cx="2788736" cy="206564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88517983"/>
                    </a:ext>
                  </a:extLst>
                </a:gridCol>
                <a:gridCol w="1348576">
                  <a:extLst>
                    <a:ext uri="{9D8B030D-6E8A-4147-A177-3AD203B41FA5}">
                      <a16:colId xmlns:a16="http://schemas.microsoft.com/office/drawing/2014/main" val="2016918276"/>
                    </a:ext>
                  </a:extLst>
                </a:gridCol>
              </a:tblGrid>
              <a:tr h="40252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>
                    <a:solidFill>
                      <a:srgbClr val="BBE0E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Booster</a:t>
                      </a:r>
                      <a:br>
                        <a:rPr 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Requirement</a:t>
                      </a:r>
                    </a:p>
                  </a:txBody>
                  <a:tcPr marL="3928" marR="3928" marT="3928" marB="0" anchor="ctr">
                    <a:solidFill>
                      <a:srgbClr val="BBE0E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8649753"/>
                  </a:ext>
                </a:extLst>
              </a:tr>
              <a:tr h="2675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Energy</a:t>
                      </a:r>
                      <a:r>
                        <a:rPr lang="zh-CN" alt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GeV</a:t>
                      </a:r>
                      <a:r>
                        <a:rPr lang="zh-CN" alt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en-U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45.5</a:t>
                      </a: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939948"/>
                  </a:ext>
                </a:extLst>
              </a:tr>
              <a:tr h="30182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Bunch Charge</a:t>
                      </a:r>
                      <a:r>
                        <a:rPr lang="zh-CN" alt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（</a:t>
                      </a:r>
                      <a:r>
                        <a:rPr lang="en-US" altLang="zh-CN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nC</a:t>
                      </a:r>
                      <a:r>
                        <a:rPr lang="zh-CN" alt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）</a:t>
                      </a:r>
                      <a:endParaRPr lang="en-US" sz="105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0.78</a:t>
                      </a: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0081992"/>
                  </a:ext>
                </a:extLst>
              </a:tr>
              <a:tr h="2675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Bunch length(um)</a:t>
                      </a: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&lt;3000</a:t>
                      </a: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3487080"/>
                  </a:ext>
                </a:extLst>
              </a:tr>
              <a:tr h="2675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Energy Spread(%)</a:t>
                      </a: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kern="1200" dirty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0.2</a:t>
                      </a: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167901"/>
                  </a:ext>
                </a:extLst>
              </a:tr>
              <a:tr h="29116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ε</a:t>
                      </a:r>
                      <a:r>
                        <a:rPr lang="en-US" altLang="zh-CN" sz="1050" u="none" strike="noStrike" kern="1200" baseline="-250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</a:t>
                      </a:r>
                      <a:r>
                        <a:rPr lang="en-US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lang="el-GR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05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m⸱rad)</a:t>
                      </a: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&lt;800</a:t>
                      </a:r>
                    </a:p>
                  </a:txBody>
                  <a:tcPr marL="3928" marR="3928" marT="3928" marB="0" anchor="ctr">
                    <a:solidFill>
                      <a:srgbClr val="E7F3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585746"/>
                  </a:ext>
                </a:extLst>
              </a:tr>
              <a:tr h="26753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Bunch Size(um)</a:t>
                      </a: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&lt;2000</a:t>
                      </a:r>
                    </a:p>
                  </a:txBody>
                  <a:tcPr marL="3928" marR="3928" marT="3928" marB="0" anchor="ctr">
                    <a:solidFill>
                      <a:srgbClr val="F3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8624177"/>
                  </a:ext>
                </a:extLst>
              </a:tr>
            </a:tbl>
          </a:graphicData>
        </a:graphic>
      </p:graphicFrame>
      <p:pic>
        <p:nvPicPr>
          <p:cNvPr id="7" name="图片 6">
            <a:extLst>
              <a:ext uri="{FF2B5EF4-FFF2-40B4-BE49-F238E27FC236}">
                <a16:creationId xmlns:a16="http://schemas.microsoft.com/office/drawing/2014/main" id="{9444DFC8-C9E0-4B4B-AD07-AC14F9BE3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775969"/>
            <a:ext cx="3630714" cy="533276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8D8EED0-58A9-4289-885C-0F4A767900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764704"/>
            <a:ext cx="3630714" cy="3423606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76840BA-1246-4C32-BCA2-148CB2EA57A6}"/>
              </a:ext>
            </a:extLst>
          </p:cNvPr>
          <p:cNvSpPr/>
          <p:nvPr/>
        </p:nvSpPr>
        <p:spPr bwMode="auto">
          <a:xfrm>
            <a:off x="628580" y="1844824"/>
            <a:ext cx="3541686" cy="148992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BFE7264-B3FA-41A4-97A4-AF373B792F0B}"/>
              </a:ext>
            </a:extLst>
          </p:cNvPr>
          <p:cNvSpPr/>
          <p:nvPr/>
        </p:nvSpPr>
        <p:spPr bwMode="auto">
          <a:xfrm>
            <a:off x="4932040" y="5224224"/>
            <a:ext cx="3384376" cy="148992"/>
          </a:xfrm>
          <a:prstGeom prst="round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D7835C37-7E27-4BFC-8BA7-4E8382119FB7}"/>
              </a:ext>
            </a:extLst>
          </p:cNvPr>
          <p:cNvSpPr txBox="1">
            <a:spLocks/>
          </p:cNvSpPr>
          <p:nvPr/>
        </p:nvSpPr>
        <p:spPr>
          <a:xfrm>
            <a:off x="107504" y="260648"/>
            <a:ext cx="8712968" cy="143527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r>
              <a:rPr lang="en-US" altLang="zh-CN" sz="280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Booster Requirement for CPI</a:t>
            </a: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A0B7CCE-3EFB-4732-BFA3-19A5D542F9EF}"/>
              </a:ext>
            </a:extLst>
          </p:cNvPr>
          <p:cNvSpPr/>
          <p:nvPr/>
        </p:nvSpPr>
        <p:spPr>
          <a:xfrm>
            <a:off x="1965285" y="6309320"/>
            <a:ext cx="2005678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b="0" dirty="0">
                <a:solidFill>
                  <a:schemeClr val="tx1"/>
                </a:solidFill>
              </a:rPr>
              <a:t>By Wang Xiaoning, Wang Dou (IHEP)</a:t>
            </a:r>
            <a:endParaRPr lang="zh-CN" altLang="en-US" sz="900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41CB357-14D1-46C6-9FDE-604B10EDC6AC}"/>
              </a:ext>
            </a:extLst>
          </p:cNvPr>
          <p:cNvSpPr/>
          <p:nvPr/>
        </p:nvSpPr>
        <p:spPr>
          <a:xfrm>
            <a:off x="7308304" y="5966615"/>
            <a:ext cx="1075936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900" b="0" dirty="0">
                <a:solidFill>
                  <a:schemeClr val="tx1"/>
                </a:solidFill>
              </a:rPr>
              <a:t>CEPC CDR (2018)</a:t>
            </a:r>
            <a:endParaRPr lang="zh-CN" altLang="en-US" sz="900" dirty="0"/>
          </a:p>
        </p:txBody>
      </p:sp>
    </p:spTree>
    <p:extLst>
      <p:ext uri="{BB962C8B-B14F-4D97-AF65-F5344CB8AC3E}">
        <p14:creationId xmlns:p14="http://schemas.microsoft.com/office/powerpoint/2010/main" val="398125685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B92A7B16-0B58-40DA-986C-2E58E9A6DE49}"/>
              </a:ext>
            </a:extLst>
          </p:cNvPr>
          <p:cNvSpPr txBox="1">
            <a:spLocks/>
          </p:cNvSpPr>
          <p:nvPr/>
        </p:nvSpPr>
        <p:spPr>
          <a:xfrm>
            <a:off x="1187624" y="260648"/>
            <a:ext cx="6480720" cy="56693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 cap="none" spc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微软雅黑" pitchFamily="34" charset="-122"/>
                <a:ea typeface="微软雅黑" pitchFamily="34" charset="-122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黑体" pitchFamily="2" charset="-122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90F2"/>
                </a:solidFill>
                <a:latin typeface="Arial" charset="0"/>
                <a:ea typeface="黑体" pitchFamily="2" charset="-122"/>
              </a:defRPr>
            </a:lvl9pPr>
          </a:lstStyle>
          <a:p>
            <a:r>
              <a:rPr lang="en-US" altLang="zh-CN" sz="2800" kern="0" dirty="0">
                <a:ln w="0"/>
                <a:solidFill>
                  <a:schemeClr val="accent1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Outline</a:t>
            </a:r>
            <a:endParaRPr lang="zh-CN" altLang="en-US" sz="2800" kern="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FB14308-6CF7-43F5-BA97-FC183FE51DB7}"/>
              </a:ext>
            </a:extLst>
          </p:cNvPr>
          <p:cNvSpPr txBox="1"/>
          <p:nvPr/>
        </p:nvSpPr>
        <p:spPr>
          <a:xfrm>
            <a:off x="683568" y="827584"/>
            <a:ext cx="8460432" cy="583236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CEPC Plasma Injector Status</a:t>
            </a: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endParaRPr lang="en-US" altLang="zh-CN" sz="18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FF0000"/>
                </a:solidFill>
              </a:rPr>
              <a:t>Electron Acceleration </a:t>
            </a:r>
          </a:p>
          <a:p>
            <a:pPr lvl="1" algn="l">
              <a:spcAft>
                <a:spcPts val="600"/>
              </a:spcAft>
              <a:buSzPct val="80000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     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CEPC PWFA Linac            </a:t>
            </a:r>
            <a:r>
              <a:rPr lang="en-US" altLang="zh-CN" sz="1800" b="0" dirty="0">
                <a:solidFill>
                  <a:schemeClr val="tx1"/>
                </a:solidFill>
              </a:rPr>
              <a:t> </a:t>
            </a:r>
          </a:p>
          <a:p>
            <a:pPr marL="1257300" lvl="2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endParaRPr lang="en-US" altLang="zh-CN" sz="20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Positron Acceleration </a:t>
            </a:r>
          </a:p>
          <a:p>
            <a:pPr lvl="1" algn="l">
              <a:spcAft>
                <a:spcPts val="600"/>
              </a:spcAft>
              <a:buSzPct val="80000"/>
            </a:pP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</a:rPr>
              <a:t>         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DAEDEF">
                    <a:lumMod val="50000"/>
                  </a:srgbClr>
                </a:solidFill>
              </a:rPr>
              <a:t>Experimental status </a:t>
            </a:r>
          </a:p>
          <a:p>
            <a:pPr lvl="1" algn="l">
              <a:spcAft>
                <a:spcPts val="600"/>
              </a:spcAft>
              <a:buSzPct val="80000"/>
            </a:pPr>
            <a:r>
              <a:rPr lang="en-US" altLang="zh-CN" sz="2800" dirty="0">
                <a:solidFill>
                  <a:srgbClr val="DAEDEF">
                    <a:lumMod val="50000"/>
                  </a:srgbClr>
                </a:solidFill>
              </a:rPr>
              <a:t>            </a:t>
            </a:r>
            <a:endParaRPr lang="en-US" altLang="zh-CN" sz="2000" b="0" dirty="0">
              <a:solidFill>
                <a:schemeClr val="tx1"/>
              </a:solidFill>
            </a:endParaRPr>
          </a:p>
          <a:p>
            <a:pPr marL="800100" lvl="1" indent="-342900" algn="l">
              <a:spcAft>
                <a:spcPts val="600"/>
              </a:spcAft>
              <a:buSzPct val="80000"/>
              <a:buFont typeface="Wingdings" panose="05000000000000000000" pitchFamily="2" charset="2"/>
              <a:buChar char="Ø"/>
            </a:pPr>
            <a:r>
              <a:rPr lang="en-US" altLang="zh-CN" sz="2800" dirty="0">
                <a:solidFill>
                  <a:srgbClr val="DAEDEF">
                    <a:lumMod val="50000"/>
                  </a:srgbClr>
                </a:solidFill>
              </a:rPr>
              <a:t>Summary                               </a:t>
            </a:r>
            <a:endParaRPr lang="en-US" altLang="zh-CN" sz="1800" b="0" dirty="0">
              <a:solidFill>
                <a:schemeClr val="tx1"/>
              </a:solidFill>
            </a:endParaRPr>
          </a:p>
          <a:p>
            <a:pPr lvl="1" algn="l">
              <a:spcAft>
                <a:spcPts val="600"/>
              </a:spcAft>
              <a:buSzPct val="80000"/>
            </a:pPr>
            <a:endParaRPr lang="en-US" altLang="zh-CN" sz="2800" dirty="0">
              <a:solidFill>
                <a:srgbClr val="DAEDEF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84615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自定义设计方案">
  <a:themeElements>
    <a:clrScheme name="自定义设计方案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自定义设计方案">
      <a:majorFont>
        <a:latin typeface="Arial"/>
        <a:ea typeface="黑体"/>
        <a:cs typeface=""/>
      </a:majorFont>
      <a:minorFont>
        <a:latin typeface="Arial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0000"/>
        </a:solidFill>
        <a:ln w="9525" cap="flat" cmpd="sng" algn="ctr">
          <a:solidFill>
            <a:srgbClr val="5F5F5F"/>
          </a:solidFill>
          <a:prstDash val="solid"/>
          <a:round/>
          <a:headEnd type="none" w="med" len="med"/>
          <a:tailEnd type="none" w="med" len="med"/>
        </a:ln>
        <a:effectLst>
          <a:outerShdw dist="53882" dir="2700000" algn="ctr" rotWithShape="0">
            <a:srgbClr val="CCECFF"/>
          </a:outerShdw>
        </a:effec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1588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600" b="1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ea typeface="华文中宋" pitchFamily="2" charset="-122"/>
          </a:defRPr>
        </a:defPPr>
      </a:lstStyle>
    </a:lnDef>
  </a:objectDefaults>
  <a:extraClrSchemeLst>
    <a:extraClrScheme>
      <a:clrScheme name="自定义设计方案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自定义设计方案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自定义设计方案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32033</TotalTime>
  <Words>3295</Words>
  <Application>Microsoft Office PowerPoint</Application>
  <PresentationFormat>全屏显示(4:3)</PresentationFormat>
  <Paragraphs>736</Paragraphs>
  <Slides>35</Slides>
  <Notes>22</Notes>
  <HiddenSlides>0</HiddenSlides>
  <MMClips>2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52" baseType="lpstr">
      <vt:lpstr>Lantinghei SC</vt:lpstr>
      <vt:lpstr>等线</vt:lpstr>
      <vt:lpstr>黑体</vt:lpstr>
      <vt:lpstr>华文中宋</vt:lpstr>
      <vt:lpstr>楷体_GB2312</vt:lpstr>
      <vt:lpstr>宋体</vt:lpstr>
      <vt:lpstr>微软雅黑</vt:lpstr>
      <vt:lpstr>微软雅黑</vt:lpstr>
      <vt:lpstr>Arial</vt:lpstr>
      <vt:lpstr>Calibri</vt:lpstr>
      <vt:lpstr>Cambria Math</vt:lpstr>
      <vt:lpstr>Tahoma</vt:lpstr>
      <vt:lpstr>Times New Roman</vt:lpstr>
      <vt:lpstr>Wingdings</vt:lpstr>
      <vt:lpstr>Wingdings 2</vt:lpstr>
      <vt:lpstr>自定义设计方案</vt:lpstr>
      <vt:lpstr>Equation</vt:lpstr>
      <vt:lpstr>CEPC plasma accelerator R&amp;D progress status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Reference</vt:lpstr>
      <vt:lpstr>PowerPoint 演示文稿</vt:lpstr>
    </vt:vector>
  </TitlesOfParts>
  <Company>MC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MC SYSTEM</dc:creator>
  <cp:lastModifiedBy>xntt</cp:lastModifiedBy>
  <cp:revision>2374</cp:revision>
  <dcterms:created xsi:type="dcterms:W3CDTF">2010-03-12T08:32:26Z</dcterms:created>
  <dcterms:modified xsi:type="dcterms:W3CDTF">2020-09-24T09:08:53Z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TC100690452052</vt:lpwstr>
  </property>
</Properties>
</file>