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38" r:id="rId2"/>
    <p:sldId id="671" r:id="rId3"/>
    <p:sldId id="702" r:id="rId4"/>
    <p:sldId id="701" r:id="rId5"/>
    <p:sldId id="703" r:id="rId6"/>
    <p:sldId id="704" r:id="rId7"/>
    <p:sldId id="594" r:id="rId8"/>
    <p:sldId id="652" r:id="rId9"/>
    <p:sldId id="620" r:id="rId10"/>
    <p:sldId id="643" r:id="rId11"/>
    <p:sldId id="514" r:id="rId12"/>
    <p:sldId id="607" r:id="rId13"/>
    <p:sldId id="608" r:id="rId14"/>
    <p:sldId id="609" r:id="rId15"/>
    <p:sldId id="610" r:id="rId16"/>
    <p:sldId id="645" r:id="rId17"/>
    <p:sldId id="634" r:id="rId18"/>
    <p:sldId id="707" r:id="rId19"/>
    <p:sldId id="660" r:id="rId20"/>
    <p:sldId id="672" r:id="rId21"/>
    <p:sldId id="705" r:id="rId22"/>
    <p:sldId id="678" r:id="rId23"/>
    <p:sldId id="694" r:id="rId24"/>
    <p:sldId id="679" r:id="rId25"/>
    <p:sldId id="680" r:id="rId26"/>
    <p:sldId id="681" r:id="rId27"/>
    <p:sldId id="697" r:id="rId28"/>
    <p:sldId id="706" r:id="rId29"/>
    <p:sldId id="691" r:id="rId30"/>
    <p:sldId id="700" r:id="rId31"/>
    <p:sldId id="699" r:id="rId32"/>
    <p:sldId id="688" r:id="rId33"/>
    <p:sldId id="29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 autoAdjust="0"/>
    <p:restoredTop sz="94660"/>
  </p:normalViewPr>
  <p:slideViewPr>
    <p:cSldViewPr>
      <p:cViewPr varScale="1">
        <p:scale>
          <a:sx n="59" d="100"/>
          <a:sy n="59" d="100"/>
        </p:scale>
        <p:origin x="6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DBFB-ACE0-4E79-8808-385FCEFCB5B7}" type="datetimeFigureOut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393D-F701-47C2-9EFF-2C365D8DD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2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6C558D-B080-46CB-A37C-768934525088}" type="datetimeFigureOut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3ED4EB-D48F-4AD8-9AAC-BC93CF80A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0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50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37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92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18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01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1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5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838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80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945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02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13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9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2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8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2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9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9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ED4EB-D48F-4AD8-9AAC-BC93CF80A6A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2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A54-1904-4E17-84E8-BB4B350DC3A3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D90F-8D20-4013-A7B5-546066B03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2A55-595B-4F44-B581-04FD36FBDD8C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2241-F8B1-49C5-AD48-4205DFFF0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FE94-4799-4926-9AA6-974A9816E3F5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A648-6BBF-4411-9A4F-CE96B9DD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AE6C-3C8B-4491-8DEC-66A76F65C630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EA27-C98A-4D6E-B88E-6F0045E4FB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4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5F29-60A3-4066-B963-C100D2849938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E8A5-05D8-4769-8E3F-EEA84A819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7544-914E-40B4-B20F-2DACF109E5FA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D9CA-8383-469B-9581-0D9B14342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8E5C-1A62-46C1-AA26-BC8C3E4D3267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88BE-B011-41E5-9F1F-3575DA4BE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0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8D97-50B5-499D-9D7B-B2A11E855E85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83DF-D507-43F4-81CB-95BA739AB1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E73A-3660-416E-8EB2-44838A593738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F39C-DA07-4146-9BE6-BD889279E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EB4-2A4F-45E1-8FEF-5C493C7C2346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654C-B73D-4C9B-A229-34ACFB827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1A15-BF9C-4CC2-93EB-129534A89A57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1335-BBCB-4139-A816-7BD1F02F4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F06AB4-B2EC-44ED-92C7-503B65F8638E}" type="datetime1">
              <a:rPr lang="zh-CN" altLang="en-US"/>
              <a:pPr>
                <a:defRPr/>
              </a:pPr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536B3-966F-41F4-9BC4-AD498C85DB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png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.png"/><Relationship Id="rId4" Type="http://schemas.openxmlformats.org/officeDocument/2006/relationships/image" Target="../media/image1.wmf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5.png"/><Relationship Id="rId5" Type="http://schemas.openxmlformats.org/officeDocument/2006/relationships/image" Target="../media/image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280000" cy="4680000"/>
          </a:xfrm>
        </p:spPr>
        <p:txBody>
          <a:bodyPr/>
          <a:lstStyle/>
          <a:p>
            <a:pPr lvl="1" eaLnBrk="1" hangingPunct="1">
              <a:lnSpc>
                <a:spcPts val="5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altLang="zh-C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Electrostatic-Magnetic Deflector for CEPC </a:t>
            </a:r>
            <a:b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Bin Chen</a:t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(Sep 23) 2020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Installation error analysis of electrostatic separator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to the simulation result of installation error of electrostatic separator , the longitudinal error should be less than 1mm and the vertical error should be less than 0.1mm.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600" dirty="0"/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altLang="zh-CN" sz="16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45524" cy="237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720000"/>
            <a:ext cx="3726568" cy="237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711390" cy="237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240000"/>
            <a:ext cx="37378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 electrostatic separators are large contributors to the overall impedance.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There are two methods implemented in the design of the separator which reduce the loss factor:</a:t>
            </a:r>
            <a:endParaRPr lang="zh-CN" altLang="en-US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ground </a:t>
            </a:r>
            <a:r>
              <a:rPr lang="en-US" altLang="zh-CN" sz="1800" dirty="0">
                <a:latin typeface="Times New Roman" panose="02020603050405020304" pitchFamily="18" charset="0"/>
              </a:rPr>
              <a:t>electrodes</a:t>
            </a: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tapered ends</a:t>
            </a: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 smtClean="0">
              <a:latin typeface="Times New Roman" panose="02020603050405020304" pitchFamily="18" charset="0"/>
            </a:endParaRPr>
          </a:p>
          <a:p>
            <a:pPr marL="1185750" lvl="1"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These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two methods are merged in one unusual surface which smoothly guides the field energy from a normal vacuum chamber geometry to the multiple electrode geometry and then back to the normal vacuum chamber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2520000"/>
            <a:ext cx="2520000" cy="2095984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2051720" y="2912008"/>
            <a:ext cx="288280" cy="183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40000" y="4680000"/>
            <a:ext cx="18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electrodes</a:t>
            </a:r>
          </a:p>
          <a:p>
            <a:endParaRPr lang="en-US" altLang="zh-CN" sz="1200" dirty="0"/>
          </a:p>
        </p:txBody>
      </p:sp>
      <p:pic>
        <p:nvPicPr>
          <p:cNvPr id="12" name="图片 11"/>
          <p:cNvPicPr>
            <a:picLocks/>
          </p:cNvPicPr>
          <p:nvPr/>
        </p:nvPicPr>
        <p:blipFill rotWithShape="1">
          <a:blip r:embed="rId4"/>
          <a:srcRect l="49918" t="39216" r="6928" b="31372"/>
          <a:stretch/>
        </p:blipFill>
        <p:spPr>
          <a:xfrm rot="10800000">
            <a:off x="3960000" y="2520000"/>
            <a:ext cx="4320000" cy="12600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2051720" y="4172010"/>
            <a:ext cx="468280" cy="57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400000" y="3960000"/>
            <a:ext cx="108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itchFamily="18" charset="0"/>
              </a:rPr>
              <a:t>tapered ends</a:t>
            </a:r>
            <a:endParaRPr lang="en-US" altLang="zh-CN" sz="1200" dirty="0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4391884" y="3241452"/>
            <a:ext cx="1476260" cy="83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zh-CN" altLang="en-US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tapering, no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99212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26841" r="12728" b="7098"/>
          <a:stretch/>
        </p:blipFill>
        <p:spPr>
          <a:xfrm>
            <a:off x="4320000" y="1080000"/>
            <a:ext cx="4680000" cy="17121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500" dirty="0">
                <a:latin typeface="+mn-lt"/>
                <a:ea typeface="+mn-ea"/>
              </a:rPr>
              <a:t>Wake Integration type : Indirect Interfaces</a:t>
            </a:r>
          </a:p>
          <a:p>
            <a:r>
              <a:rPr lang="en-US" altLang="zh-CN" sz="1500" dirty="0">
                <a:latin typeface="+mn-lt"/>
                <a:ea typeface="+mn-ea"/>
              </a:rPr>
              <a:t> Simulated wake length : 50000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x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y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</a:t>
            </a:r>
            <a:r>
              <a:rPr lang="en-US" altLang="zh-CN" sz="1500" b="1" dirty="0">
                <a:latin typeface="+mn-lt"/>
                <a:ea typeface="+mn-ea"/>
              </a:rPr>
              <a:t>Wake-Loss-Factor      :  1.256987e+000 V/</a:t>
            </a:r>
            <a:r>
              <a:rPr lang="en-US" altLang="zh-CN" sz="1500" b="1" dirty="0" err="1">
                <a:latin typeface="+mn-lt"/>
                <a:ea typeface="+mn-ea"/>
              </a:rPr>
              <a:t>pC</a:t>
            </a:r>
            <a:endParaRPr lang="en-US" altLang="zh-CN" sz="1500" b="1" dirty="0">
              <a:latin typeface="+mn-lt"/>
              <a:ea typeface="+mn-ea"/>
            </a:endParaRPr>
          </a:p>
          <a:p>
            <a:r>
              <a:rPr lang="en-US" altLang="zh-CN" dirty="0" smtClean="0"/>
              <a:t>-------------------------------------------------------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320000" y="5400000"/>
            <a:ext cx="432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:  </a:t>
            </a:r>
            <a:r>
              <a:rPr lang="en-US" altLang="zh-CN" dirty="0"/>
              <a:t>531.5w(Higgs)/2.12kw(W)/7.42kw(Z) 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960000"/>
            <a:ext cx="3960000" cy="22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tapering +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4680000" cy="2111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960000"/>
            <a:ext cx="3960000" cy="2095405"/>
          </a:xfrm>
          <a:prstGeom prst="rect">
            <a:avLst/>
          </a:prstGeom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1420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500" dirty="0">
                <a:latin typeface="+mn-lt"/>
                <a:ea typeface="+mn-ea"/>
              </a:rPr>
              <a:t>Wake Integration type : Indirect Interfaces</a:t>
            </a:r>
          </a:p>
          <a:p>
            <a:r>
              <a:rPr lang="en-US" altLang="zh-CN" sz="1500" dirty="0">
                <a:latin typeface="+mn-lt"/>
                <a:ea typeface="+mn-ea"/>
              </a:rPr>
              <a:t> Simulated wake length : 50000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x          : 0 mm</a:t>
            </a:r>
          </a:p>
          <a:p>
            <a:r>
              <a:rPr lang="en-US" altLang="zh-CN" sz="1500" dirty="0">
                <a:latin typeface="+mn-lt"/>
                <a:ea typeface="+mn-ea"/>
              </a:rPr>
              <a:t> Wake shift y          : 0 mm</a:t>
            </a:r>
          </a:p>
          <a:p>
            <a:r>
              <a:rPr lang="en-US" altLang="zh-CN" dirty="0"/>
              <a:t> </a:t>
            </a:r>
            <a:r>
              <a:rPr lang="en-US" altLang="zh-CN" sz="1500" b="1" dirty="0">
                <a:latin typeface="+mn-lt"/>
                <a:ea typeface="+mn-ea"/>
              </a:rPr>
              <a:t>Wake-Loss-Factor      :  1.393547e+000 </a:t>
            </a:r>
            <a:r>
              <a:rPr lang="en-US" altLang="zh-CN" sz="1500" b="1" dirty="0" smtClean="0">
                <a:latin typeface="+mn-lt"/>
                <a:ea typeface="+mn-ea"/>
              </a:rPr>
              <a:t>V/</a:t>
            </a:r>
            <a:r>
              <a:rPr lang="en-US" altLang="zh-CN" sz="1500" b="1" dirty="0" err="1" smtClean="0">
                <a:latin typeface="+mn-lt"/>
                <a:ea typeface="+mn-ea"/>
              </a:rPr>
              <a:t>pC</a:t>
            </a:r>
            <a:endParaRPr lang="en-US" altLang="zh-CN" sz="1500" b="1" dirty="0" smtClean="0">
              <a:latin typeface="+mn-lt"/>
              <a:ea typeface="+mn-ea"/>
            </a:endParaRPr>
          </a:p>
          <a:p>
            <a:r>
              <a:rPr lang="en-US" altLang="zh-CN" sz="1500" dirty="0" smtClean="0"/>
              <a:t>----------------------------------------------------------------</a:t>
            </a:r>
            <a:endParaRPr lang="en-US" altLang="zh-CN" sz="1500" dirty="0"/>
          </a:p>
          <a:p>
            <a:endParaRPr lang="en-US" altLang="zh-CN" sz="1500" b="1" dirty="0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20000" y="5400000"/>
            <a:ext cx="414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:  589w(Higgs)/2.35kw(W)/8.22kw(Z</a:t>
            </a:r>
            <a:r>
              <a:rPr lang="en-US" altLang="zh-CN" dirty="0"/>
              <a:t>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68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0"/>
              </a:spcAft>
              <a:buFont typeface="+mj-lt"/>
              <a:buNone/>
            </a:pP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tapering + </a:t>
            </a:r>
            <a:r>
              <a:rPr lang="en-US" altLang="zh-CN" sz="18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g.e</a:t>
            </a:r>
            <a:r>
              <a:rPr lang="en-US" altLang="zh-CN" sz="1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4680000" cy="23725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960000"/>
            <a:ext cx="3960000" cy="196221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320000" y="3960000"/>
            <a:ext cx="4680000" cy="14400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500" dirty="0"/>
              <a:t> Wake Integration type : Indirect Interfaces</a:t>
            </a:r>
          </a:p>
          <a:p>
            <a:r>
              <a:rPr lang="en-US" altLang="zh-CN" sz="1500" dirty="0"/>
              <a:t> Simulated wake length : 50000 mm</a:t>
            </a:r>
          </a:p>
          <a:p>
            <a:r>
              <a:rPr lang="en-US" altLang="zh-CN" sz="1500" dirty="0"/>
              <a:t> Wake shift x          : 0 mm</a:t>
            </a:r>
          </a:p>
          <a:p>
            <a:r>
              <a:rPr lang="en-US" altLang="zh-CN" sz="1500" dirty="0"/>
              <a:t> Wake shift y          : 0 mm</a:t>
            </a:r>
          </a:p>
          <a:p>
            <a:r>
              <a:rPr lang="en-US" altLang="zh-CN" sz="1500" dirty="0"/>
              <a:t> </a:t>
            </a:r>
            <a:r>
              <a:rPr lang="en-US" altLang="zh-CN" sz="1500" b="1" dirty="0"/>
              <a:t>Wake-Loss-Factor      :  1.170499e+000 V/</a:t>
            </a:r>
            <a:r>
              <a:rPr lang="en-US" altLang="zh-CN" sz="1500" b="1" dirty="0" err="1"/>
              <a:t>pC</a:t>
            </a:r>
            <a:endParaRPr lang="en-US" altLang="zh-CN" sz="1500" b="1" dirty="0"/>
          </a:p>
          <a:p>
            <a:r>
              <a:rPr lang="en-US" altLang="zh-CN" sz="1500" dirty="0"/>
              <a:t>------------------------------------------------------------------------</a:t>
            </a:r>
          </a:p>
        </p:txBody>
      </p:sp>
      <p:sp>
        <p:nvSpPr>
          <p:cNvPr id="18" name="矩形 17"/>
          <p:cNvSpPr/>
          <p:nvPr/>
        </p:nvSpPr>
        <p:spPr>
          <a:xfrm>
            <a:off x="4320000" y="5400000"/>
            <a:ext cx="4320000" cy="3600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P</a:t>
            </a:r>
            <a:r>
              <a:rPr lang="en-US" altLang="zh-CN" baseline="-25000" dirty="0" err="1"/>
              <a:t>loss</a:t>
            </a:r>
            <a:r>
              <a:rPr lang="en-US" altLang="zh-CN" dirty="0"/>
              <a:t>:  495w(Higgs)/1.98kw(W)/6.91kw(Z) 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56715"/>
              </p:ext>
            </p:extLst>
          </p:nvPr>
        </p:nvGraphicFramePr>
        <p:xfrm>
          <a:off x="180000" y="1080000"/>
          <a:ext cx="3893023" cy="255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tank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gap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taper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pipe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length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8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plate </a:t>
                      </a:r>
                      <a:r>
                        <a:rPr lang="en-US" altLang="zh-CN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10mm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Methods to reduce the Parasitic mode losses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According to the simulation, there is a relatively strong narrowband impedance below 3GHz (caused by cavity structure).</a:t>
            </a: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The structure of the cavity needs further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optimization (increase </a:t>
            </a:r>
            <a:r>
              <a:rPr lang="en-US" altLang="zh-CN" sz="1800" dirty="0">
                <a:latin typeface="Times New Roman" panose="02020603050405020304" pitchFamily="18" charset="0"/>
              </a:rPr>
              <a:t>the thickness of the ground electrode, and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make </a:t>
            </a:r>
            <a:r>
              <a:rPr lang="en-US" altLang="zh-CN" sz="1800" dirty="0">
                <a:latin typeface="Times New Roman" panose="02020603050405020304" pitchFamily="18" charset="0"/>
              </a:rPr>
              <a:t>it as close to the beam as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possible)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</a:rPr>
              <a:t>absorber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maybe </a:t>
            </a:r>
            <a:r>
              <a:rPr lang="en-US" altLang="zh-CN" sz="1800" dirty="0">
                <a:latin typeface="Times New Roman" panose="02020603050405020304" pitchFamily="18" charset="0"/>
              </a:rPr>
              <a:t>necessary to absorb such high power in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separator;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1080000" lvl="1" indent="-360000">
              <a:lnSpc>
                <a:spcPct val="15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Equipping the electrodes with a simple closed-loop Cooling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system.</a:t>
            </a:r>
            <a:endParaRPr lang="en-GB" altLang="zh-CN" sz="18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2438"/>
              </p:ext>
            </p:extLst>
          </p:nvPr>
        </p:nvGraphicFramePr>
        <p:xfrm>
          <a:off x="900000" y="4320000"/>
          <a:ext cx="7558965" cy="1224415"/>
        </p:xfrm>
        <a:graphic>
          <a:graphicData uri="http://schemas.openxmlformats.org/drawingml/2006/table">
            <a:tbl>
              <a:tblPr firstRow="1" firstCol="1" bandRow="1"/>
              <a:tblGrid>
                <a:gridCol w="514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No.  Description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 [V/</a:t>
                      </a: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Partially tapering + </a:t>
                      </a:r>
                      <a:r>
                        <a:rPr lang="en-US" altLang="zh-CN" sz="1600" b="1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zh-CN" sz="16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1.393547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tapering, no </a:t>
                      </a:r>
                      <a:r>
                        <a:rPr lang="en-US" altLang="zh-CN" sz="16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1.256987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3D tapering + </a:t>
                      </a:r>
                      <a:r>
                        <a:rPr lang="en-US" altLang="zh-CN" sz="1600" b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g.e</a:t>
                      </a: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1.170499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0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720000" lvl="2" eaLnBrk="1" hangingPunct="1">
              <a:buClr>
                <a:srgbClr val="00206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Thermal analysis of the electrode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losed-loop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system 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plate is mounted on the outside of the electrode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  <a:spcAft>
                <a:spcPts val="120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coolant : 3M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Fluorinert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FC-77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(2D &amp;3D)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thermal analysis of the electrode plate was carried out . When the flow rate was 1m/s, the temperature rise at the end of the electrode plate was about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15℃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2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3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89680"/>
              </p:ext>
            </p:extLst>
          </p:nvPr>
        </p:nvGraphicFramePr>
        <p:xfrm>
          <a:off x="5400000" y="1800000"/>
          <a:ext cx="2880000" cy="219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4" r:id="rId10" imgW="8764223" imgH="7268590" progId="PBrush">
                  <p:embed/>
                </p:oleObj>
              </mc:Choice>
              <mc:Fallback>
                <p:oleObj r:id="rId10" imgW="8764223" imgH="72685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0" y="1800000"/>
                        <a:ext cx="2880000" cy="219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图片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4680000"/>
            <a:ext cx="3240000" cy="90777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000" y="2340000"/>
            <a:ext cx="3374493" cy="144016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000" y="3780000"/>
            <a:ext cx="2880320" cy="21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Vacuum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0000" y="719999"/>
            <a:ext cx="828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pPr marL="360000" lvl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defRPr/>
            </a:pPr>
            <a:endParaRPr lang="zh-CN" altLang="zh-CN" dirty="0">
              <a:latin typeface="+mn-lt"/>
              <a:ea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0000" y="3959999"/>
            <a:ext cx="8280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To minimize the breakdown rate, the vacuum in all separators will be kept at the low pressure of about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2×10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Torr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However, the size of the whole prototype is very large, so it is not easy to reach the test </a:t>
            </a:r>
            <a:r>
              <a:rPr lang="en-US" altLang="zh-CN" dirty="0" smtClean="0">
                <a:latin typeface="Times New Roman" panose="02020603050405020304" pitchFamily="18" charset="0"/>
              </a:rPr>
              <a:t>goal. So </a:t>
            </a:r>
            <a:r>
              <a:rPr lang="en-US" altLang="zh-CN" dirty="0">
                <a:latin typeface="Times New Roman" panose="02020603050405020304" pitchFamily="18" charset="0"/>
              </a:rPr>
              <a:t>special care </a:t>
            </a:r>
            <a:r>
              <a:rPr lang="en-US" altLang="zh-CN" dirty="0" smtClean="0">
                <a:latin typeface="Times New Roman" panose="02020603050405020304" pitchFamily="18" charset="0"/>
              </a:rPr>
              <a:t>will </a:t>
            </a:r>
            <a:r>
              <a:rPr lang="en-US" altLang="zh-CN" dirty="0">
                <a:latin typeface="Times New Roman" panose="02020603050405020304" pitchFamily="18" charset="0"/>
              </a:rPr>
              <a:t>be taken to the welding, sealing of the separator components </a:t>
            </a:r>
            <a:r>
              <a:rPr lang="en-US" altLang="zh-CN" dirty="0" smtClean="0">
                <a:latin typeface="Times New Roman" panose="02020603050405020304" pitchFamily="18" charset="0"/>
              </a:rPr>
              <a:t>in vacuum </a:t>
            </a:r>
            <a:r>
              <a:rPr lang="en-US" altLang="zh-CN" dirty="0">
                <a:latin typeface="Times New Roman" panose="02020603050405020304" pitchFamily="18" charset="0"/>
              </a:rPr>
              <a:t>system design</a:t>
            </a:r>
            <a:r>
              <a:rPr lang="en-US" altLang="zh-CN" dirty="0" smtClean="0">
                <a:latin typeface="Times New Roman" panose="02020603050405020304" pitchFamily="18" charset="0"/>
              </a:rPr>
              <a:t>.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Including</a:t>
            </a:r>
            <a:r>
              <a:rPr lang="en-US" altLang="zh-CN" dirty="0">
                <a:latin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</a:rPr>
              <a:t>two </a:t>
            </a:r>
            <a:r>
              <a:rPr lang="en-US" altLang="zh-CN" dirty="0">
                <a:latin typeface="Times New Roman" panose="02020603050405020304" pitchFamily="18" charset="0"/>
              </a:rPr>
              <a:t>sputter ion pump ( pumping speed </a:t>
            </a:r>
            <a:r>
              <a:rPr lang="en-US" altLang="zh-CN" dirty="0" smtClean="0">
                <a:latin typeface="Times New Roman" panose="02020603050405020304" pitchFamily="18" charset="0"/>
              </a:rPr>
              <a:t>1000l/s</a:t>
            </a:r>
            <a:r>
              <a:rPr lang="en-US" altLang="zh-CN" dirty="0">
                <a:latin typeface="Times New Roman" panose="02020603050405020304" pitchFamily="18" charset="0"/>
              </a:rPr>
              <a:t>), and </a:t>
            </a:r>
            <a:r>
              <a:rPr lang="en-US" altLang="zh-CN" dirty="0" smtClean="0">
                <a:latin typeface="Times New Roman" panose="02020603050405020304" pitchFamily="18" charset="0"/>
              </a:rPr>
              <a:t>two </a:t>
            </a:r>
            <a:r>
              <a:rPr lang="en-US" altLang="zh-CN" dirty="0">
                <a:latin typeface="Times New Roman" panose="02020603050405020304" pitchFamily="18" charset="0"/>
              </a:rPr>
              <a:t>sublimation pump ( pumping speed </a:t>
            </a:r>
            <a:r>
              <a:rPr lang="en-US" altLang="zh-CN" dirty="0" smtClean="0">
                <a:latin typeface="Times New Roman" panose="02020603050405020304" pitchFamily="18" charset="0"/>
              </a:rPr>
              <a:t>1000l/s).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Considering add </a:t>
            </a:r>
            <a:r>
              <a:rPr lang="en-US" altLang="zh-CN" dirty="0">
                <a:latin typeface="Times New Roman" panose="02020603050405020304" pitchFamily="18" charset="0"/>
              </a:rPr>
              <a:t>the NEG pump, which maintains a high pumping rate at ultra-high vacuum, especially for hydrogen.</a:t>
            </a: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99" y="1080000"/>
            <a:ext cx="2649191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60000" y="1440000"/>
            <a:ext cx="299127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0" y="1260000"/>
            <a:ext cx="2597728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080000" y="3600000"/>
            <a:ext cx="180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ea typeface="宋体" panose="02010600030101010101" pitchFamily="2" charset="-122"/>
              </a:rPr>
              <a:t>真空系统示意图</a:t>
            </a:r>
            <a:endParaRPr lang="zh-CN" altLang="en-US" sz="1400" b="1" dirty="0"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0000" y="3600000"/>
            <a:ext cx="180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ea typeface="宋体" panose="02010600030101010101" pitchFamily="2" charset="-122"/>
              </a:rPr>
              <a:t>离子泵的抽速曲线</a:t>
            </a:r>
            <a:endParaRPr lang="zh-CN" altLang="en-US" sz="1400" b="1" dirty="0"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0000" y="3600000"/>
            <a:ext cx="2160000" cy="28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Tx/>
              <a:buSzTx/>
            </a:pPr>
            <a:r>
              <a:rPr lang="zh-CN" sz="1400" b="1" dirty="0">
                <a:ea typeface="宋体" panose="02010600030101010101" pitchFamily="2" charset="-122"/>
                <a:cs typeface="+mn-ea"/>
              </a:rPr>
              <a:t>升华泵的抽速曲线</a:t>
            </a:r>
            <a:endParaRPr lang="zh-CN" sz="1400" b="1" dirty="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7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Vacuum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0000" y="719999"/>
            <a:ext cx="828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endParaRPr lang="en-US" altLang="zh-CN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pPr marL="360000" lvl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80000"/>
              <a:defRPr/>
            </a:pPr>
            <a:endParaRPr lang="zh-CN" altLang="zh-CN" dirty="0">
              <a:latin typeface="+mn-lt"/>
              <a:ea typeface="+mn-ea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0" y="1080000"/>
            <a:ext cx="3134821" cy="4320000"/>
          </a:xfrm>
          <a:prstGeom prst="rect">
            <a:avLst/>
          </a:prstGeom>
        </p:spPr>
      </p:pic>
      <p:pic>
        <p:nvPicPr>
          <p:cNvPr id="18" name="图片 17" descr="C:\Users\12914\AppData\Local\Temp\WeChat Files\2ad160376e14101b524374dfc108dc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2" b="26099"/>
          <a:stretch>
            <a:fillRect/>
          </a:stretch>
        </p:blipFill>
        <p:spPr>
          <a:xfrm>
            <a:off x="1080000" y="5040000"/>
            <a:ext cx="412733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080000"/>
            <a:ext cx="3169108" cy="3600000"/>
          </a:xfrm>
          <a:prstGeom prst="rect">
            <a:avLst/>
          </a:prstGeom>
        </p:spPr>
      </p:pic>
      <p:pic>
        <p:nvPicPr>
          <p:cNvPr id="11" name="图片 10" descr="C:\Users\12914\AppData\Local\Temp\WeChat Files\4ad9595556dbba22dfcd3758aebb96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4698"/>
          <a:stretch>
            <a:fillRect/>
          </a:stretch>
        </p:blipFill>
        <p:spPr>
          <a:xfrm>
            <a:off x="720000" y="720000"/>
            <a:ext cx="1674338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440000" y="6480000"/>
            <a:ext cx="32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valve, gauge and vacuum gauge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C:\Users\12914\AppData\Local\Temp\WeChat Files\a9ddc3d9664c5cae6cc10fd32506d9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2412"/>
          <a:stretch>
            <a:fillRect/>
          </a:stretch>
        </p:blipFill>
        <p:spPr>
          <a:xfrm>
            <a:off x="720000" y="2880000"/>
            <a:ext cx="1877221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0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280000" cy="49549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99999" y="6119999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whole structural </a:t>
            </a:r>
          </a:p>
        </p:txBody>
      </p:sp>
    </p:spTree>
    <p:extLst>
      <p:ext uri="{BB962C8B-B14F-4D97-AF65-F5344CB8AC3E}">
        <p14:creationId xmlns:p14="http://schemas.microsoft.com/office/powerpoint/2010/main" val="40231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Outline</a:t>
            </a:r>
            <a:endParaRPr lang="en-US" altLang="zh-C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Introduction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dipole magnet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Design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of electrostatic separator 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Installation error analysis of electrostatic separator 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Methods to reduce the parasitic mode losses 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Thermal analysis of the electrode</a:t>
            </a:r>
          </a:p>
          <a:p>
            <a:pPr marL="1080000" lvl="2" indent="-3600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Vacuum design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Mechanical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Precision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High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Voltage Power Supply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Project progress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None/>
              <a:defRPr/>
            </a:pPr>
            <a:endParaRPr lang="zh-CN" alt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0" y="719995"/>
            <a:ext cx="6480000" cy="565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99999" y="612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whole structural </a:t>
            </a:r>
          </a:p>
        </p:txBody>
      </p:sp>
    </p:spTree>
    <p:extLst>
      <p:ext uri="{BB962C8B-B14F-4D97-AF65-F5344CB8AC3E}">
        <p14:creationId xmlns:p14="http://schemas.microsoft.com/office/powerpoint/2010/main" val="28792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UHV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stainless-steel  316L.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7sections,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positioned to ensure installation accuracy.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 polishing treatment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the HV sparking rate as low as possible.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vacuum degassing treatment 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high vacuum.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metal seal to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low leak rate of vacuum.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parts of the vacuum chamber have been 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welded. Afterword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vacuum chamber will be polished and leak tested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40000"/>
            <a:ext cx="5040000" cy="2097207"/>
          </a:xfrm>
          <a:prstGeom prst="rect">
            <a:avLst/>
          </a:prstGeom>
        </p:spPr>
      </p:pic>
      <p:pic>
        <p:nvPicPr>
          <p:cNvPr id="8" name="图片 7" descr="C:\Users\12914\AppData\Local\Microsoft\Windows\INetCache\Content.Word\487e2fdb23acb90d74833426e96c35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0000" y="720000"/>
            <a:ext cx="2880000" cy="383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8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large size, titanium welding deformation is large and difficult to correct, so as to minimize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welding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and bolted together.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plate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stainless-steel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316L.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plate is divided into three sections: the middle straight plate, the arc plate on both sides, and bolted connection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way, the dimensional accuracy of the middle part and the curved part on both sides is easy to be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realized.</a:t>
            </a: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260000"/>
            <a:ext cx="4320000" cy="27998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0" y="900000"/>
            <a:ext cx="3240000" cy="31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874" name="Picture 2" descr="0a36b273be39212813cff8425cf47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8" r="24333" b="8832"/>
          <a:stretch>
            <a:fillRect/>
          </a:stretch>
        </p:blipFill>
        <p:spPr bwMode="auto">
          <a:xfrm rot="-5400000">
            <a:off x="3600000" y="-576000"/>
            <a:ext cx="1799328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5" name="Picture 3" descr="ecbc33ceb6c72133370a918328af5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1707" b="10989"/>
          <a:stretch>
            <a:fillRect/>
          </a:stretch>
        </p:blipFill>
        <p:spPr bwMode="auto">
          <a:xfrm rot="-5400000">
            <a:off x="1440000" y="2520000"/>
            <a:ext cx="274649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C:\Users\12914\AppData\Local\Microsoft\Windows\INetCache\Content.Word\微信图片_20200812085452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00" y="3600000"/>
            <a:ext cx="3287794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760000" y="6120000"/>
            <a:ext cx="216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mounting flange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000" y="2880000"/>
            <a:ext cx="288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rod processing completed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0000" y="6120000"/>
            <a:ext cx="2880000" cy="288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plate </a:t>
            </a:r>
            <a:r>
              <a: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completed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electrode material is aluminum 6061 T6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5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sections: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sections of triangle, 2 sections of short rectangle and 1 section of long rectangle. The purpose of segmentation is to facilitate machining and installation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electrode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fixed with a fixed clamp welded on the vacuum chamber. </a:t>
            </a: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40000"/>
            <a:ext cx="5760000" cy="3192345"/>
          </a:xfrm>
          <a:prstGeom prst="rect">
            <a:avLst/>
          </a:prstGeom>
        </p:spPr>
      </p:pic>
      <p:pic>
        <p:nvPicPr>
          <p:cNvPr id="6" name="图片 5" descr="C:\Users\12914\Desktop\c1bf728b1b07f1b47bf88e7ed11f28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000" y="1440001"/>
            <a:ext cx="2520000" cy="274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3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metal-ceramic support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parts are made of 95% alumina ceramics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ends are metallized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metal flanges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welded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fixation, which has the advantage of high mechanical strength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electrode have two supports, one is fixed, the other can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fine-tuned,  to ensure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accuracy requirement and avoid the deformation of electrode.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080000"/>
            <a:ext cx="4680000" cy="3702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00000" y="1800000"/>
            <a:ext cx="3600000" cy="24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Mechanical design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feedthrough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0">
              <a:spcBef>
                <a:spcPts val="600"/>
              </a:spcBef>
              <a:buNone/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inside of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ceramic tube is atmosphere, with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 cable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liquid pipe, and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vacuum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Bellows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soft connections for easy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position adjustment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plate has only one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feedthrough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device, both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HV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liquid.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6265" b="3059"/>
          <a:stretch>
            <a:fillRect/>
          </a:stretch>
        </p:blipFill>
        <p:spPr>
          <a:xfrm>
            <a:off x="1080000" y="1080000"/>
            <a:ext cx="7200000" cy="38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Precision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itchFamily="18" charset="0"/>
              </a:rPr>
              <a:t>High Voltage Power Supply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: two HV supplies of maximum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150kV–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positive and one negative polarity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margin for conditioning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imported high-voltage power supply was ordered in November 2019.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domestic high voltage power supply was ordered in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2020.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300"/>
              </a:spcBef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874" name="Picture 2" descr="D:\_CEPC\_ok 02-国家重点研发计划-MOST\_ok-MOST采购\高压电源\150kV 1.5mA\仪器样本彩页\PNC15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3600000"/>
            <a:ext cx="486494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83">
            <a:extLst>
              <a:ext uri="{FF2B5EF4-FFF2-40B4-BE49-F238E27FC236}">
                <a16:creationId xmlns:a16="http://schemas.microsoft.com/office/drawing/2014/main" id="{B1D6A624-7AF5-46ED-BF7E-71F25232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3960000"/>
            <a:ext cx="28620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07195"/>
              </p:ext>
            </p:extLst>
          </p:nvPr>
        </p:nvGraphicFramePr>
        <p:xfrm>
          <a:off x="1763688" y="2396575"/>
          <a:ext cx="5390562" cy="120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Unom</a:t>
                      </a:r>
                      <a:endParaRPr lang="zh-CN" altLang="en-US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Inom</a:t>
                      </a:r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Residual ripple</a:t>
                      </a:r>
                      <a:endParaRPr lang="zh-CN" altLang="en-US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Stability</a:t>
                      </a:r>
                      <a:endParaRPr lang="zh-CN" altLang="en-US" sz="12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Heinzinger</a:t>
                      </a:r>
                      <a:endParaRPr lang="en-US" altLang="zh-CN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150kV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1.5mA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Wisman</a:t>
                      </a:r>
                      <a:endParaRPr lang="en-US" altLang="zh-CN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zh-CN" altLang="en-US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150kV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4mA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Precision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itchFamily="18" charset="0"/>
              </a:rPr>
              <a:t>High Voltage Power Supply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To generate the high voltage,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rectified mains voltage is converted to rectangular alternating current of approx.</a:t>
            </a:r>
            <a:r>
              <a:rPr lang="zh-CN" altLang="en-US" sz="1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20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kHz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fed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into a high-voltage transformer. Afterwards the voltage is</a:t>
            </a:r>
            <a:r>
              <a:rPr lang="zh-CN" altLang="en-US" sz="1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multiplied and rectified in a subsequent multi-stage converter cascade. The</a:t>
            </a:r>
            <a:r>
              <a:rPr lang="zh-CN" altLang="en-US" sz="1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generated high voltage is corrected in a high-voltage filter. </a:t>
            </a:r>
            <a:endParaRPr lang="zh-CN" altLang="en-US" sz="1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60000"/>
            <a:ext cx="620270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itchFamily="18" charset="0"/>
              </a:rPr>
              <a:t>Precision High Voltage Power Supply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898" name="Picture 2" descr="D:\temp\20200916-咸阳威思曼\IMG_20200916_153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1400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2430000" cy="3240000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80000"/>
            <a:ext cx="4050000" cy="540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83026" y="2492896"/>
            <a:ext cx="206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威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曼分压器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RVD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In the RF region, A set of electrostatic separators combined with dipole magnet (Electrostatic-Magnetic Deflector ) are installed downstream of the RF cavities.</a:t>
            </a: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They are used to avoid bending of incoming beam and deflect the outgoing beam in H mode. After the Deflectors , the positive and negative electron beams of the outer ring passing through the RF cavities are deflected to their respective inner rings.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0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1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2" name="Equation" r:id="rId7" imgW="428207" imgH="666100" progId="">
                  <p:embed/>
                </p:oleObj>
              </mc:Choice>
              <mc:Fallback>
                <p:oleObj name="Equation" r:id="rId7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3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4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5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120000" y="270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RF region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1259999"/>
            <a:ext cx="387722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9999" y="3239999"/>
            <a:ext cx="2460444" cy="12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0000" y="3240000"/>
            <a:ext cx="1942636" cy="126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40000" y="4500000"/>
            <a:ext cx="468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of the RF region for Higgs (left), W and Z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(right)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9" y="900000"/>
            <a:ext cx="44307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itchFamily="18" charset="0"/>
              </a:rPr>
              <a:t>Precision High Voltage Power Supply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20000"/>
            <a:ext cx="2700000" cy="36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80000"/>
            <a:ext cx="3840000" cy="288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4500000"/>
            <a:ext cx="2880000" cy="216000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500000"/>
            <a:ext cx="2879999" cy="2160000"/>
          </a:xfrm>
        </p:spPr>
      </p:pic>
    </p:spTree>
    <p:extLst>
      <p:ext uri="{BB962C8B-B14F-4D97-AF65-F5344CB8AC3E}">
        <p14:creationId xmlns:p14="http://schemas.microsoft.com/office/powerpoint/2010/main" val="37217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itchFamily="18" charset="0"/>
              </a:rPr>
              <a:t>Precision High Voltage Power Supply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898" name="Picture 2" descr="D:\temp\20200916-咸阳威思曼\IMG_20200916_153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9" name="Picture 3" descr="D:\temp\20200916-咸阳威思曼\IMG_20200916_153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080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0" name="Picture 4" descr="D:\temp\20200916-咸阳威思曼\IMG_20200916_1537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500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D:\temp\20200916-咸阳威思曼\IMG_20200916_153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4500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2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3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Project progress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spcBef>
                <a:spcPts val="3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review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deflector was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on </a:t>
            </a:r>
            <a:r>
              <a:rPr lang="en-US" altLang="zh-C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3,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electrostatic separator prototype bid was completed on February 25, 2020. 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electrostatic separator prototype contract was signed in March 2020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manufacturer's design was held on May 11,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dipole magnet prototype contract was signed in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deflector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being fabricated,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separator is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to be completed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October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30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4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5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5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520000" y="2160000"/>
            <a:ext cx="3600000" cy="180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Thank You!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lang="en-US" altLang="zh-CN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Electrostatic-Magnetic Deflector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 is a device consisting of perpendicular </a:t>
            </a:r>
            <a:r>
              <a:rPr lang="en-US" altLang="zh-CN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and </a:t>
            </a:r>
            <a:r>
              <a:rPr lang="en-US" altLang="zh-CN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 fields. 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One set of Electrostatic-Magnetic Deflectors including 8 units, total 32 units will be need for CEPC.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2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3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4" name="Equation" r:id="rId7" imgW="428207" imgH="666100" progId="">
                  <p:embed/>
                </p:oleObj>
              </mc:Choice>
              <mc:Fallback>
                <p:oleObj name="Equation" r:id="rId7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5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6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7" name="Equation" r:id="rId10" imgW="428207" imgH="666100" progId="">
                  <p:embed/>
                </p:oleObj>
              </mc:Choice>
              <mc:Fallback>
                <p:oleObj name="Equation" r:id="rId10" imgW="428207" imgH="666100" progId="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60000" y="6480000"/>
            <a:ext cx="3960000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drawing of Electrostatic-Magnetic Deflector </a:t>
            </a:r>
          </a:p>
        </p:txBody>
      </p:sp>
      <p:pic>
        <p:nvPicPr>
          <p:cNvPr id="25" name="Picture 2" descr="装配图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5090" r="21049" b="4977"/>
          <a:stretch>
            <a:fillRect/>
          </a:stretch>
        </p:blipFill>
        <p:spPr bwMode="auto">
          <a:xfrm>
            <a:off x="720000" y="3600000"/>
            <a:ext cx="3960000" cy="285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装配图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93" r="7825"/>
          <a:stretch>
            <a:fillRect/>
          </a:stretch>
        </p:blipFill>
        <p:spPr bwMode="auto">
          <a:xfrm>
            <a:off x="5400000" y="4320000"/>
            <a:ext cx="3240000" cy="18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60000" y="6480000"/>
            <a:ext cx="10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 flipV="1">
            <a:off x="6912000" y="5240308"/>
            <a:ext cx="1008610" cy="123969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7200000" y="5240308"/>
            <a:ext cx="737876" cy="1262946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120000" y="6480000"/>
            <a:ext cx="72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 flipV="1">
            <a:off x="6192000" y="5805264"/>
            <a:ext cx="193948" cy="720080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8" name="Equation" r:id="rId13" imgW="428207" imgH="666100" progId="">
                  <p:embed/>
                </p:oleObj>
              </mc:Choice>
              <mc:Fallback>
                <p:oleObj name="Equation" r:id="rId13" imgW="428207" imgH="666100" progId="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9" name="Equation" r:id="rId14" imgW="428207" imgH="666100" progId="">
                  <p:embed/>
                </p:oleObj>
              </mc:Choice>
              <mc:Fallback>
                <p:oleObj name="Equation" r:id="rId14" imgW="428207" imgH="666100" progId="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73"/>
          <p:cNvSpPr>
            <a:spLocks noChangeShapeType="1"/>
          </p:cNvSpPr>
          <p:nvPr/>
        </p:nvSpPr>
        <p:spPr bwMode="auto">
          <a:xfrm flipH="1" flipV="1">
            <a:off x="3671320" y="4512698"/>
            <a:ext cx="1137753" cy="959302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74"/>
          <p:cNvSpPr txBox="1">
            <a:spLocks noChangeArrowheads="1"/>
          </p:cNvSpPr>
          <p:nvPr/>
        </p:nvSpPr>
        <p:spPr bwMode="auto">
          <a:xfrm>
            <a:off x="180000" y="6120000"/>
            <a:ext cx="108108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 tank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75"/>
          <p:cNvSpPr>
            <a:spLocks noChangeShapeType="1"/>
          </p:cNvSpPr>
          <p:nvPr/>
        </p:nvSpPr>
        <p:spPr bwMode="auto">
          <a:xfrm flipV="1">
            <a:off x="568425" y="5399999"/>
            <a:ext cx="749994" cy="804718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76"/>
          <p:cNvSpPr txBox="1">
            <a:spLocks noChangeArrowheads="1"/>
          </p:cNvSpPr>
          <p:nvPr/>
        </p:nvSpPr>
        <p:spPr bwMode="auto">
          <a:xfrm>
            <a:off x="4320000" y="5399999"/>
            <a:ext cx="108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metal-ceramic support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77"/>
          <p:cNvSpPr>
            <a:spLocks noChangeShapeType="1"/>
          </p:cNvSpPr>
          <p:nvPr/>
        </p:nvSpPr>
        <p:spPr bwMode="auto">
          <a:xfrm flipH="1">
            <a:off x="1447492" y="5013176"/>
            <a:ext cx="289397" cy="119154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78"/>
          <p:cNvSpPr txBox="1">
            <a:spLocks noChangeArrowheads="1"/>
          </p:cNvSpPr>
          <p:nvPr/>
        </p:nvSpPr>
        <p:spPr bwMode="auto">
          <a:xfrm>
            <a:off x="1080000" y="6120000"/>
            <a:ext cx="108108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</p:txBody>
      </p:sp>
      <p:sp>
        <p:nvSpPr>
          <p:cNvPr id="40" name="Text Box 79"/>
          <p:cNvSpPr txBox="1">
            <a:spLocks noChangeArrowheads="1"/>
          </p:cNvSpPr>
          <p:nvPr/>
        </p:nvSpPr>
        <p:spPr bwMode="auto">
          <a:xfrm>
            <a:off x="2880000" y="6120000"/>
            <a:ext cx="72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/>
        </p:nvSpPr>
        <p:spPr bwMode="auto">
          <a:xfrm>
            <a:off x="2911832" y="5589239"/>
            <a:ext cx="328166" cy="630261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81"/>
          <p:cNvSpPr>
            <a:spLocks noChangeShapeType="1"/>
          </p:cNvSpPr>
          <p:nvPr/>
        </p:nvSpPr>
        <p:spPr bwMode="auto">
          <a:xfrm>
            <a:off x="3072901" y="4820288"/>
            <a:ext cx="1245099" cy="1227712"/>
          </a:xfrm>
          <a:prstGeom prst="line">
            <a:avLst/>
          </a:prstGeom>
          <a:noFill/>
          <a:ln w="158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3960000" y="5940000"/>
            <a:ext cx="1440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feedthrough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/>
          </p:nvPr>
        </p:nvGraphicFramePr>
        <p:xfrm>
          <a:off x="180000" y="2160000"/>
          <a:ext cx="4526466" cy="131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Filed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Good field region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Stability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Electrostatic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separator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2.0MV/m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46mm ⅹ11mm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3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66.7Gauss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46mm ⅹ11mm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ⅹ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" name="图片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00000"/>
            <a:ext cx="4320000" cy="1857429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5400000" y="3636000"/>
            <a:ext cx="32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itchFamily="18" charset="0"/>
              </a:rPr>
              <a:t>Schematic of  Electrostatic-Magnetic Deflector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61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dipole magnet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magnet adopts h-type yoke structure, because of the higher field integrals uniformity and installation consideration of the </a:t>
            </a:r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electro-static system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magnetic field design and manufacturing technology are quite mature.</a:t>
            </a:r>
            <a:endParaRPr lang="zh-CN" altLang="zh-CN" sz="1800" dirty="0"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magnet development is supported by IHEP internal fund.</a:t>
            </a:r>
          </a:p>
          <a:p>
            <a:pPr marL="358775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The prototype contract was signed in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July 2020.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>
            <p:extLst/>
          </p:nvPr>
        </p:nvGraphicFramePr>
        <p:xfrm>
          <a:off x="4168000" y="374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8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000" y="374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/>
          </p:nvPr>
        </p:nvGraphicFramePr>
        <p:xfrm>
          <a:off x="3917175" y="375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9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175" y="375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/>
          <a:srcRect l="4744" r="12230" b="7567"/>
          <a:stretch/>
        </p:blipFill>
        <p:spPr bwMode="auto">
          <a:xfrm>
            <a:off x="360000" y="4320000"/>
            <a:ext cx="3960000" cy="2030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矩形 28"/>
          <p:cNvSpPr/>
          <p:nvPr/>
        </p:nvSpPr>
        <p:spPr>
          <a:xfrm>
            <a:off x="900000" y="6480000"/>
            <a:ext cx="288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 in the core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00000" y="4320000"/>
            <a:ext cx="14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Distribution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/>
          <a:srcRect l="2394" r="12231"/>
          <a:stretch/>
        </p:blipFill>
        <p:spPr bwMode="auto">
          <a:xfrm>
            <a:off x="360000" y="2520000"/>
            <a:ext cx="3960000" cy="1683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矩形 31"/>
          <p:cNvSpPr/>
          <p:nvPr/>
        </p:nvSpPr>
        <p:spPr>
          <a:xfrm>
            <a:off x="5220000" y="6480000"/>
            <a:ext cx="3240000" cy="2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itchFamily="18" charset="0"/>
              </a:rPr>
              <a:t>3D Model and Magnetic flux density distribution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14024" r="18996" b="11162"/>
          <a:stretch/>
        </p:blipFill>
        <p:spPr bwMode="auto">
          <a:xfrm>
            <a:off x="4680000" y="2700000"/>
            <a:ext cx="4140000" cy="184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0"/>
          <a:srcRect l="13036" t="10160" r="31035" b="4021"/>
          <a:stretch/>
        </p:blipFill>
        <p:spPr>
          <a:xfrm>
            <a:off x="5040000" y="4500000"/>
            <a:ext cx="3600000" cy="1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6120000"/>
          </a:xfrm>
        </p:spPr>
        <p:txBody>
          <a:bodyPr/>
          <a:lstStyle/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An electrostatic separator comprise a pair of electrodes, UHV tank, metal-ceramic supports, high voltage feedthrough, High voltage circuit and vacuum system, etc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6000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itchFamily="18" charset="0"/>
              </a:rPr>
              <a:t>Key technology :</a:t>
            </a:r>
          </a:p>
          <a:p>
            <a:pPr marL="720000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Field uniformity design</a:t>
            </a:r>
          </a:p>
          <a:p>
            <a:pPr marL="720000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Reduce the separator's impedance and loss factor</a:t>
            </a:r>
          </a:p>
          <a:p>
            <a:pPr marL="720000" lvl="1" indent="-358775" eaLnBrk="1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Mechanical structure design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20000" y="1440000"/>
            <a:ext cx="3960000" cy="36000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Parameters of electrostatic separator</a:t>
            </a:r>
            <a:endParaRPr lang="en-GB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27869"/>
              </p:ext>
            </p:extLst>
          </p:nvPr>
        </p:nvGraphicFramePr>
        <p:xfrm>
          <a:off x="1080000" y="1800000"/>
          <a:ext cx="7200000" cy="2925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Separator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4.5m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diameter of separator tank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380mm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length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Electrode width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180mm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gap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operating field strength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2MV/m</a:t>
                      </a:r>
                      <a:endParaRPr lang="en-US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operating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±75kV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conditioning voltage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1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±135kV </a:t>
                      </a:r>
                      <a:endParaRPr lang="en-US" sz="1600" b="1" u="none" strike="noStrike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2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field </a:t>
                      </a: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 (0.5‰ limit)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altLang="ko-KR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 ⅹ</a:t>
                      </a:r>
                      <a:r>
                        <a:rPr lang="en-US" altLang="zh-CN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ko-KR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endParaRPr lang="ko-KR" altLang="en-US" sz="16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9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 vacuum pressure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2.7e-8 Pa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78" name="Equation" r:id="rId4" imgW="428207" imgH="666100" progId="">
                  <p:embed/>
                </p:oleObj>
              </mc:Choice>
              <mc:Fallback>
                <p:oleObj name="Equation" r:id="rId4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79" name="Equation" r:id="rId6" imgW="428207" imgH="666100" progId="">
                  <p:embed/>
                </p:oleObj>
              </mc:Choice>
              <mc:Fallback>
                <p:oleObj name="Equation" r:id="rId6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pair of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plate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: 4m long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180mm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Pure Titanium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: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2MV/m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UHV tank 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4.5m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38cm inner diameter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: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stainless-steel  316L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80" name="Equation" r:id="rId8" imgW="428207" imgH="666100" progId="">
                  <p:embed/>
                </p:oleObj>
              </mc:Choice>
              <mc:Fallback>
                <p:oleObj name="Equation" r:id="rId8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81" name="Equation" r:id="rId9" imgW="428207" imgH="666100" progId="">
                  <p:embed/>
                </p:oleObj>
              </mc:Choice>
              <mc:Fallback>
                <p:oleObj name="Equation" r:id="rId9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00" y="3600000"/>
            <a:ext cx="5760000" cy="8928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80000" y="3870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18cm</a:t>
            </a:r>
            <a:endParaRPr lang="zh-CN" altLang="en-US" sz="800" dirty="0"/>
          </a:p>
        </p:txBody>
      </p:sp>
      <p:sp>
        <p:nvSpPr>
          <p:cNvPr id="79" name="矩形 78"/>
          <p:cNvSpPr/>
          <p:nvPr/>
        </p:nvSpPr>
        <p:spPr>
          <a:xfrm>
            <a:off x="4320000" y="3239998"/>
            <a:ext cx="216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homogeneity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7.5cm*5cm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0.5‰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000" y="4572000"/>
            <a:ext cx="2132016" cy="1800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rot="5400000">
            <a:off x="432000" y="3726000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78000" y="5328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0800000" flipH="1">
            <a:off x="792000" y="612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6"/>
          <p:cNvSpPr txBox="1"/>
          <p:nvPr/>
        </p:nvSpPr>
        <p:spPr>
          <a:xfrm>
            <a:off x="7380000" y="5760000"/>
            <a:ext cx="108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</a:rPr>
              <a:t>ID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9.5cm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ED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7.5cm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thickness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>
                <a:latin typeface="Times New Roman" panose="02020603050405020304" pitchFamily="18" charset="0"/>
              </a:rPr>
              <a:t>1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cm</a:t>
            </a:r>
            <a:endParaRPr lang="zh-CN" altLang="en-US" sz="1000" dirty="0">
              <a:latin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0000" y="4212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76000" y="4212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540000" y="4392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H="1">
            <a:off x="3816000" y="4392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88000" y="4320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400cm</a:t>
            </a:r>
            <a:endParaRPr lang="zh-CN" altLang="en-US" sz="800" dirty="0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431999" y="4104000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 flipH="1">
            <a:off x="360000" y="387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396000" y="6120000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7578000" y="5472000"/>
            <a:ext cx="18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rot="16200000" flipH="1">
            <a:off x="359999" y="4102822"/>
            <a:ext cx="144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40000"/>
            <a:ext cx="6480000" cy="852243"/>
          </a:xfrm>
          <a:prstGeom prst="rect">
            <a:avLst/>
          </a:prstGeom>
        </p:spPr>
      </p:pic>
      <p:cxnSp>
        <p:nvCxnSpPr>
          <p:cNvPr id="81" name="直接连接符 80"/>
          <p:cNvCxnSpPr/>
          <p:nvPr/>
        </p:nvCxnSpPr>
        <p:spPr>
          <a:xfrm>
            <a:off x="936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6300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>
            <a:off x="936000" y="6120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rot="10800000" flipH="1">
            <a:off x="4140000" y="6120000"/>
            <a:ext cx="216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48000" y="601200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400cm</a:t>
            </a:r>
            <a:endParaRPr lang="zh-CN" altLang="en-US" sz="800" dirty="0"/>
          </a:p>
        </p:txBody>
      </p:sp>
      <p:cxnSp>
        <p:nvCxnSpPr>
          <p:cNvPr id="89" name="直接连接符 88"/>
          <p:cNvCxnSpPr/>
          <p:nvPr/>
        </p:nvCxnSpPr>
        <p:spPr>
          <a:xfrm>
            <a:off x="396000" y="5940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3397" y="6012280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25cm</a:t>
            </a:r>
            <a:endParaRPr lang="zh-CN" altLang="en-US" sz="800" dirty="0"/>
          </a:p>
        </p:txBody>
      </p:sp>
      <p:cxnSp>
        <p:nvCxnSpPr>
          <p:cNvPr id="91" name="直接连接符 90"/>
          <p:cNvCxnSpPr/>
          <p:nvPr/>
        </p:nvCxnSpPr>
        <p:spPr>
          <a:xfrm>
            <a:off x="8316000" y="5328000"/>
            <a:ext cx="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rot="10800000" flipH="1">
            <a:off x="8136000" y="5472000"/>
            <a:ext cx="1800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4"/>
          <p:cNvSpPr txBox="1"/>
          <p:nvPr/>
        </p:nvSpPr>
        <p:spPr>
          <a:xfrm>
            <a:off x="6840000" y="3240000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integrated electrical field uniformity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4.6cm*3cm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0.5‰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6480000" y="3780000"/>
            <a:ext cx="162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Length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400cm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With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18cm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Thickness</a:t>
            </a:r>
            <a:r>
              <a:rPr lang="zh-CN" altLang="en-US" sz="10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2cm</a:t>
            </a: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Radius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1.5cm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Density</a:t>
            </a:r>
            <a:r>
              <a:rPr lang="zh-CN" altLang="en-US" sz="1000" dirty="0">
                <a:latin typeface="Times New Roman" panose="02020603050405020304" pitchFamily="18" charset="0"/>
                <a:cs typeface="Times New Roman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4.54g/cm</a:t>
            </a:r>
            <a:r>
              <a:rPr lang="en-US" altLang="zh-CN" sz="1000" baseline="30000" dirty="0" smtClean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3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1000" dirty="0">
                <a:latin typeface="Times New Roman" panose="02020603050405020304" pitchFamily="18" charset="0"/>
                <a:cs typeface="Times New Roman" pitchFamily="18" charset="0"/>
              </a:rPr>
              <a:t>Weight</a:t>
            </a:r>
            <a:r>
              <a:rPr lang="zh-CN" altLang="en-US" sz="1000" dirty="0" smtClean="0">
                <a:latin typeface="Times New Roman" panose="02020603050405020304" pitchFamily="18" charset="0"/>
                <a:cs typeface="Times New Roman" pitchFamily="18" charset="0"/>
              </a:rPr>
              <a:t>：≈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itchFamily="18" charset="0"/>
              </a:rPr>
              <a:t>65kg</a:t>
            </a:r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0" hangingPunct="0"/>
            <a:endParaRPr lang="en-US" altLang="zh-CN" sz="1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922000" y="3960000"/>
            <a:ext cx="659508" cy="354330"/>
            <a:chOff x="6311016" y="1611160"/>
            <a:chExt cx="659508" cy="354330"/>
          </a:xfrm>
        </p:grpSpPr>
        <p:cxnSp>
          <p:nvCxnSpPr>
            <p:cNvPr id="97" name="直接箭头连接符 96"/>
            <p:cNvCxnSpPr/>
            <p:nvPr/>
          </p:nvCxnSpPr>
          <p:spPr>
            <a:xfrm>
              <a:off x="6374516" y="1668902"/>
              <a:ext cx="596008" cy="296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椭圆 97"/>
            <p:cNvSpPr/>
            <p:nvPr/>
          </p:nvSpPr>
          <p:spPr>
            <a:xfrm>
              <a:off x="6311016" y="1611160"/>
              <a:ext cx="72000" cy="720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            </a:t>
              </a:r>
              <a:endParaRPr lang="zh-CN" altLang="en-US" dirty="0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0000" y="1440000"/>
            <a:ext cx="1262300" cy="1800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000" y="1440000"/>
            <a:ext cx="269522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itchFamily="18" charset="0"/>
              </a:rPr>
              <a:t>Design of Electrostatic Separator 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3596005" cy="43199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080000" y="5760000"/>
                <a:ext cx="3960000" cy="108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𝑊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exp</m:t>
                      </m:r>
                      <m:r>
                        <a:rPr lang="en-US" altLang="zh-CN" i="1">
                          <a:latin typeface="Cambria Math"/>
                        </a:rPr>
                        <m:t>(−1.7×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zh-CN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E</m:t>
                      </m:r>
                      <m:r>
                        <a:rPr lang="en-US" altLang="zh-CN">
                          <a:latin typeface="Cambria Math"/>
                        </a:rPr>
                        <m:t>)=1.8×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b="1" dirty="0" smtClean="0"/>
                  <a:t> @270kV</a:t>
                </a:r>
                <a:r>
                  <a:rPr lang="zh-CN" altLang="zh-CN" b="1" dirty="0"/>
                  <a:t>，</a:t>
                </a:r>
                <a:r>
                  <a:rPr lang="en-US" altLang="zh-CN" b="1" dirty="0" err="1" smtClean="0"/>
                  <a:t>E</a:t>
                </a:r>
                <a:r>
                  <a:rPr lang="en-US" altLang="zh-CN" b="1" baseline="-25000" dirty="0" err="1" smtClean="0"/>
                  <a:t>max</a:t>
                </a:r>
                <a:r>
                  <a:rPr lang="en-US" altLang="zh-CN" b="1" dirty="0" smtClean="0"/>
                  <a:t>=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7.7MV/m</a:t>
                </a:r>
                <a:endParaRPr lang="zh-CN" altLang="zh-CN" dirty="0">
                  <a:solidFill>
                    <a:srgbClr val="FF0000"/>
                  </a:solidFill>
                </a:endParaRPr>
              </a:p>
              <a:p>
                <a:endParaRPr lang="zh-CN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60000"/>
                <a:ext cx="3960000" cy="108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160000" y="5040000"/>
            <a:ext cx="2160000" cy="54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</a:rPr>
              <a:t>“Kilpatrick's criterion</a:t>
            </a:r>
            <a:r>
              <a:rPr lang="en-US" altLang="zh-CN" sz="1400" b="1" dirty="0" smtClean="0">
                <a:latin typeface="Times New Roman" panose="02020603050405020304" pitchFamily="18" charset="0"/>
              </a:rPr>
              <a:t>”</a:t>
            </a:r>
          </a:p>
          <a:p>
            <a:pPr algn="ctr"/>
            <a:r>
              <a:rPr lang="zh-CN" altLang="en-US" sz="1400" dirty="0" smtClean="0">
                <a:latin typeface="Times New Roman" panose="02020603050405020304" pitchFamily="18" charset="0"/>
              </a:rPr>
              <a:t>基尔帕特里克</a:t>
            </a:r>
            <a:r>
              <a:rPr lang="zh-CN" altLang="en-US" sz="1400" dirty="0">
                <a:latin typeface="Times New Roman" panose="02020603050405020304" pitchFamily="18" charset="0"/>
              </a:rPr>
              <a:t>准则</a:t>
            </a:r>
          </a:p>
        </p:txBody>
      </p:sp>
      <p:sp>
        <p:nvSpPr>
          <p:cNvPr id="9" name="矩形 8"/>
          <p:cNvSpPr/>
          <p:nvPr/>
        </p:nvSpPr>
        <p:spPr>
          <a:xfrm>
            <a:off x="5579999" y="3420000"/>
            <a:ext cx="2700000" cy="43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field strength</a:t>
            </a:r>
            <a:r>
              <a:rPr lang="zh-CN" altLang="en-US" sz="10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</a:rPr>
              <a:t>3.86MV/m @150kV</a:t>
            </a:r>
          </a:p>
          <a:p>
            <a:r>
              <a:rPr lang="en-US" altLang="zh-CN" sz="1000" dirty="0" smtClean="0">
                <a:latin typeface="Times New Roman" panose="02020603050405020304" pitchFamily="18" charset="0"/>
              </a:rPr>
              <a:t>                                           6.95MV/m @270kV</a:t>
            </a:r>
            <a:endParaRPr lang="en-US" altLang="zh-CN" sz="1000" dirty="0">
              <a:latin typeface="Times New Roman" panose="02020603050405020304" pitchFamily="18" charset="0"/>
            </a:endParaRPr>
          </a:p>
          <a:p>
            <a:endParaRPr lang="zh-CN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0000" y="6119999"/>
            <a:ext cx="1440000" cy="32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line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00" y="900000"/>
            <a:ext cx="2520000" cy="24244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000" y="3780000"/>
            <a:ext cx="2520000" cy="22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48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buClr>
                <a:srgbClr val="FF0000"/>
              </a:buClr>
              <a:buSzPct val="80000"/>
              <a:defRPr/>
            </a:pPr>
            <a:r>
              <a:rPr lang="en-US" altLang="zh-CN" sz="2400" b="1" dirty="0">
                <a:latin typeface="Times New Roman" pitchFamily="18" charset="0"/>
                <a:ea typeface="+mj-ea"/>
                <a:cs typeface="Times New Roman" pitchFamily="18" charset="0"/>
              </a:rPr>
              <a:t>Installation error analysis of electrostatic separator</a:t>
            </a: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60000" y="720000"/>
            <a:ext cx="8280000" cy="612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error in the mechanical position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US" altLang="zh-CN" sz="2000" b="1" dirty="0">
              <a:latin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Font typeface="Arial" charset="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3780000"/>
            <a:ext cx="3240000" cy="2224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0" y="711645"/>
            <a:ext cx="3240000" cy="22853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0" y="3600000"/>
            <a:ext cx="1800000" cy="24944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20000" y="3240000"/>
            <a:ext cx="108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电场分布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040000" y="6120000"/>
            <a:ext cx="36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纵向积分均匀性：</a:t>
            </a:r>
            <a:r>
              <a:rPr lang="en-US" altLang="zh-CN" sz="1200" dirty="0" smtClean="0"/>
              <a:t>0.5‰</a:t>
            </a:r>
            <a:r>
              <a:rPr lang="zh-CN" altLang="en-US" sz="1200" dirty="0" smtClean="0"/>
              <a:t>范围约为</a:t>
            </a:r>
            <a:r>
              <a:rPr lang="en-US" altLang="zh-CN" sz="1200" dirty="0" smtClean="0"/>
              <a:t>45mm×40mm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00000" y="6120000"/>
            <a:ext cx="252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0.5‰</a:t>
            </a:r>
            <a:r>
              <a:rPr lang="zh-CN" altLang="en-US" sz="1200" dirty="0" smtClean="0"/>
              <a:t>好场区范围约</a:t>
            </a:r>
            <a:r>
              <a:rPr lang="en-US" altLang="zh-CN" sz="1200" dirty="0" smtClean="0"/>
              <a:t>75mm×60mm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00" y="1440000"/>
            <a:ext cx="2880000" cy="24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9087896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12325</TotalTime>
  <Words>1836</Words>
  <Application>Microsoft Office PowerPoint</Application>
  <PresentationFormat>全屏显示(4:3)</PresentationFormat>
  <Paragraphs>531</Paragraphs>
  <Slides>33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맑은 고딕</vt:lpstr>
      <vt:lpstr>黑体</vt:lpstr>
      <vt:lpstr>宋体</vt:lpstr>
      <vt:lpstr>Arial</vt:lpstr>
      <vt:lpstr>Calibri</vt:lpstr>
      <vt:lpstr>Cambria Math</vt:lpstr>
      <vt:lpstr>Ebrima</vt:lpstr>
      <vt:lpstr>Times New Roman</vt:lpstr>
      <vt:lpstr>Wingdings</vt:lpstr>
      <vt:lpstr>Office 主题</vt:lpstr>
      <vt:lpstr>Equation</vt:lpstr>
      <vt:lpstr>Progress of Electrostatic-Magnetic Deflector for CEPC   Bin Chen CEPC Day (Sep 23) 2020</vt:lpstr>
      <vt:lpstr>Outline</vt:lpstr>
      <vt:lpstr>Introduction</vt:lpstr>
      <vt:lpstr>Introduction</vt:lpstr>
      <vt:lpstr>Design of dipole magnet</vt:lpstr>
      <vt:lpstr>Design of Electrostatic Separator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Precision High Voltage Power Supply</vt:lpstr>
      <vt:lpstr>Precision High Voltage Power Supply</vt:lpstr>
      <vt:lpstr>Precision High Voltage Power Supply</vt:lpstr>
      <vt:lpstr>Precision High Voltage Power Supply</vt:lpstr>
      <vt:lpstr>Precision High Voltage Power Supply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Lattice Layout (tentative as of April 30, 2014)</dc:title>
  <dc:creator>chengj</dc:creator>
  <cp:lastModifiedBy>unknown</cp:lastModifiedBy>
  <cp:revision>1065</cp:revision>
  <cp:lastPrinted>2018-06-26T00:45:21Z</cp:lastPrinted>
  <dcterms:created xsi:type="dcterms:W3CDTF">2014-08-05T02:42:36Z</dcterms:created>
  <dcterms:modified xsi:type="dcterms:W3CDTF">2020-09-23T05:31:57Z</dcterms:modified>
</cp:coreProperties>
</file>