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68" r:id="rId3"/>
    <p:sldId id="269" r:id="rId4"/>
    <p:sldId id="281" r:id="rId5"/>
    <p:sldId id="266" r:id="rId6"/>
    <p:sldId id="271" r:id="rId7"/>
    <p:sldId id="282" r:id="rId8"/>
    <p:sldId id="283" r:id="rId9"/>
    <p:sldId id="284" r:id="rId10"/>
    <p:sldId id="28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27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8070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6991" y="273237"/>
            <a:ext cx="8228743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03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6991" y="1604497"/>
            <a:ext cx="8228743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6991" y="3682014"/>
            <a:ext cx="8228743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62133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6991" y="273237"/>
            <a:ext cx="8228743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03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6990" y="1604497"/>
            <a:ext cx="401555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3767" y="1604497"/>
            <a:ext cx="401555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673767" y="3682014"/>
            <a:ext cx="401555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56990" y="3682014"/>
            <a:ext cx="401555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12464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6991" y="273237"/>
            <a:ext cx="8228743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03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6991" y="1604494"/>
            <a:ext cx="8228743" cy="3977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56991" y="1604494"/>
            <a:ext cx="8228743" cy="3977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38" name="Picture 37"/>
          <p:cNvPicPr/>
          <p:nvPr/>
        </p:nvPicPr>
        <p:blipFill>
          <a:blip r:embed="rId2"/>
          <a:stretch/>
        </p:blipFill>
        <p:spPr>
          <a:xfrm>
            <a:off x="2077195" y="1604167"/>
            <a:ext cx="4987681" cy="3977120"/>
          </a:xfrm>
          <a:prstGeom prst="rect">
            <a:avLst/>
          </a:prstGeom>
          <a:ln w="36720">
            <a:noFill/>
          </a:ln>
        </p:spPr>
      </p:pic>
      <p:pic>
        <p:nvPicPr>
          <p:cNvPr id="39" name="Picture 38"/>
          <p:cNvPicPr/>
          <p:nvPr/>
        </p:nvPicPr>
        <p:blipFill>
          <a:blip r:embed="rId2"/>
          <a:stretch/>
        </p:blipFill>
        <p:spPr>
          <a:xfrm>
            <a:off x="2077195" y="1604167"/>
            <a:ext cx="4987681" cy="3977120"/>
          </a:xfrm>
          <a:prstGeom prst="rect">
            <a:avLst/>
          </a:prstGeom>
          <a:ln w="36720">
            <a:noFill/>
          </a:ln>
        </p:spPr>
      </p:pic>
    </p:spTree>
    <p:extLst>
      <p:ext uri="{BB962C8B-B14F-4D97-AF65-F5344CB8AC3E}">
        <p14:creationId xmlns:p14="http://schemas.microsoft.com/office/powerpoint/2010/main" val="163035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6991" y="273237"/>
            <a:ext cx="8228743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03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6991" y="1604494"/>
            <a:ext cx="8228743" cy="397712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176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70955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6991" y="273237"/>
            <a:ext cx="8228743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03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6991" y="1604494"/>
            <a:ext cx="8228743" cy="3977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2712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6991" y="273237"/>
            <a:ext cx="8228743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03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6990" y="1604494"/>
            <a:ext cx="4015559" cy="3977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3767" y="1604494"/>
            <a:ext cx="4015559" cy="3977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3858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6991" y="273237"/>
            <a:ext cx="8228743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03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56077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6991" y="273237"/>
            <a:ext cx="8228743" cy="530805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176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508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6991" y="273237"/>
            <a:ext cx="8228743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03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6990" y="1604497"/>
            <a:ext cx="401555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6990" y="3682014"/>
            <a:ext cx="401555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3767" y="1604494"/>
            <a:ext cx="4015559" cy="3977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480051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6991" y="273237"/>
            <a:ext cx="8228743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03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6990" y="1604494"/>
            <a:ext cx="4015559" cy="397712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767" y="1604497"/>
            <a:ext cx="401555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3767" y="3682014"/>
            <a:ext cx="401555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9291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6991" y="273237"/>
            <a:ext cx="8228743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US" sz="2903" b="0" i="1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6990" y="1604497"/>
            <a:ext cx="401555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3767" y="1604497"/>
            <a:ext cx="4015559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6991" y="3682014"/>
            <a:ext cx="8228743" cy="1896991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2539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35413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/>
          <p:cNvSpPr/>
          <p:nvPr/>
        </p:nvSpPr>
        <p:spPr>
          <a:xfrm>
            <a:off x="327" y="330"/>
            <a:ext cx="9143374" cy="3428687"/>
          </a:xfrm>
          <a:prstGeom prst="rect">
            <a:avLst/>
          </a:prstGeom>
          <a:gradFill>
            <a:gsLst>
              <a:gs pos="0">
                <a:srgbClr val="CCCCCC"/>
              </a:gs>
              <a:gs pos="100000">
                <a:srgbClr val="FFFFFF"/>
              </a:gs>
            </a:gsLst>
            <a:lin ang="5400000"/>
          </a:gradFill>
          <a:ln>
            <a:noFill/>
          </a:ln>
        </p:spPr>
      </p:sp>
      <p:sp>
        <p:nvSpPr>
          <p:cNvPr id="7" name="PlaceHolder 2"/>
          <p:cNvSpPr>
            <a:spLocks noGrp="1"/>
          </p:cNvSpPr>
          <p:nvPr>
            <p:ph type="title"/>
          </p:nvPr>
        </p:nvSpPr>
        <p:spPr>
          <a:xfrm>
            <a:off x="456991" y="273237"/>
            <a:ext cx="8228743" cy="1144854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US" sz="2903" b="0" i="1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单击鼠标编辑标题文字格式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6991" y="1604494"/>
            <a:ext cx="8228743" cy="3977120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单击鼠标编辑大纲文字格式</a:t>
            </a:r>
          </a:p>
          <a:p>
            <a:pPr marL="783455" lvl="1" indent="-293795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39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第二个大纲级</a:t>
            </a:r>
          </a:p>
          <a:p>
            <a:pPr marL="1175184" lvl="2" indent="-261152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176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第三大纲级别</a:t>
            </a:r>
          </a:p>
          <a:p>
            <a:pPr marL="1566911" lvl="3" indent="-19586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5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第四大纲级别</a:t>
            </a:r>
          </a:p>
          <a:p>
            <a:pPr marL="1958639" lvl="4" indent="-195864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15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第五大纲级别</a:t>
            </a:r>
          </a:p>
          <a:p>
            <a:pPr marL="2350368" lvl="5" indent="-19586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5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第六大纲级别</a:t>
            </a:r>
          </a:p>
          <a:p>
            <a:pPr marL="2742094" lvl="6" indent="-195864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15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第七大纲级别</a:t>
            </a: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3318806" y="6218844"/>
            <a:ext cx="2130111" cy="472697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271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&lt;日期/时间&gt;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ftr"/>
          </p:nvPr>
        </p:nvSpPr>
        <p:spPr>
          <a:xfrm>
            <a:off x="-408971" y="6384680"/>
            <a:ext cx="2898075" cy="472697"/>
          </a:xfrm>
          <a:prstGeom prst="rect">
            <a:avLst/>
          </a:prstGeom>
        </p:spPr>
        <p:txBody>
          <a:bodyPr lIns="0" tIns="0" rIns="0" bIns="0"/>
          <a:lstStyle/>
          <a:p>
            <a:pPr algn="ctr"/>
            <a:r>
              <a:rPr lang="en-US" sz="1271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&lt;页脚&gt;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sldNum"/>
          </p:nvPr>
        </p:nvSpPr>
        <p:spPr>
          <a:xfrm>
            <a:off x="6555295" y="6246919"/>
            <a:ext cx="2130111" cy="472697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fld id="{38379750-B30E-43A9-B0EA-A6A2B063B611}" type="slidenum">
              <a:rPr lang="en-US" sz="1271" b="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‹#›</a:t>
            </a:fld>
            <a:endParaRPr lang="en-US" sz="1271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30670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829158" rtl="0" eaLnBrk="1" latinLnBrk="0" hangingPunct="1">
        <a:lnSpc>
          <a:spcPct val="90000"/>
        </a:lnSpc>
        <a:spcBef>
          <a:spcPct val="0"/>
        </a:spcBef>
        <a:buNone/>
        <a:defRPr sz="39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2000" indent="-324000" algn="l" defTabSz="829158" rtl="0" eaLnBrk="1" latinLnBrk="0" hangingPunct="1">
        <a:lnSpc>
          <a:spcPct val="90000"/>
        </a:lnSpc>
        <a:spcBef>
          <a:spcPts val="907"/>
        </a:spcBef>
        <a:buClr>
          <a:srgbClr val="000000"/>
        </a:buClr>
        <a:buSzPct val="45000"/>
        <a:buFont typeface="Wingdings" charset="2"/>
        <a:buChar char=""/>
        <a:defRPr sz="2539" kern="1200">
          <a:solidFill>
            <a:schemeClr val="tx1"/>
          </a:solidFill>
          <a:latin typeface="+mn-lt"/>
          <a:ea typeface="+mn-ea"/>
          <a:cs typeface="+mn-cs"/>
        </a:defRPr>
      </a:lvl1pPr>
      <a:lvl2pPr marL="621867" indent="-207289" algn="l" defTabSz="829158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2176" kern="1200">
          <a:solidFill>
            <a:schemeClr val="tx1"/>
          </a:solidFill>
          <a:latin typeface="+mn-lt"/>
          <a:ea typeface="+mn-ea"/>
          <a:cs typeface="+mn-cs"/>
        </a:defRPr>
      </a:lvl2pPr>
      <a:lvl3pPr marL="1036446" indent="-207289" algn="l" defTabSz="829158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815" kern="1200">
          <a:solidFill>
            <a:schemeClr val="tx1"/>
          </a:solidFill>
          <a:latin typeface="+mn-lt"/>
          <a:ea typeface="+mn-ea"/>
          <a:cs typeface="+mn-cs"/>
        </a:defRPr>
      </a:lvl3pPr>
      <a:lvl4pPr marL="1451025" indent="-207289" algn="l" defTabSz="829158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1865604" indent="-207289" algn="l" defTabSz="829158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280182" indent="-207289" algn="l" defTabSz="829158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2694761" indent="-207289" algn="l" defTabSz="829158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3109340" indent="-207289" algn="l" defTabSz="829158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3523919" indent="-207289" algn="l" defTabSz="829158" rtl="0" eaLnBrk="1" latinLnBrk="0" hangingPunct="1">
        <a:lnSpc>
          <a:spcPct val="90000"/>
        </a:lnSpc>
        <a:spcBef>
          <a:spcPts val="453"/>
        </a:spcBef>
        <a:buFont typeface="Arial" panose="020B0604020202020204" pitchFamily="34" charset="0"/>
        <a:buChar char="•"/>
        <a:defRPr sz="16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2915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1pPr>
      <a:lvl2pPr marL="414579" algn="l" defTabSz="82915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2pPr>
      <a:lvl3pPr marL="829158" algn="l" defTabSz="82915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3pPr>
      <a:lvl4pPr marL="1243736" algn="l" defTabSz="82915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4pPr>
      <a:lvl5pPr marL="1658315" algn="l" defTabSz="82915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5pPr>
      <a:lvl6pPr marL="2072894" algn="l" defTabSz="82915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6pPr>
      <a:lvl7pPr marL="2487472" algn="l" defTabSz="82915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7pPr>
      <a:lvl8pPr marL="2902050" algn="l" defTabSz="82915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8pPr>
      <a:lvl9pPr marL="3316629" algn="l" defTabSz="829158" rtl="0" eaLnBrk="1" latinLnBrk="0" hangingPunct="1">
        <a:defRPr sz="16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link.springer.com/article/10.1007%2FJHEP02%282020%2910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6B858-1888-42C0-9743-54C8B4DAA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264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Heavy neutrino production (via Higgs)</a:t>
            </a:r>
            <a:endParaRPr lang="zh-CN" altLang="en-US" sz="3264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5F232FD-5EE4-41D5-82B5-FF0C122550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91" y="2595996"/>
            <a:ext cx="8393886" cy="23883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A0A2C5-EA5F-4097-A50B-30E2801002EB}"/>
              </a:ext>
            </a:extLst>
          </p:cNvPr>
          <p:cNvSpPr txBox="1"/>
          <p:nvPr/>
        </p:nvSpPr>
        <p:spPr>
          <a:xfrm>
            <a:off x="959354" y="1322941"/>
            <a:ext cx="2108269" cy="1209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altLang="zh-CN" sz="18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altLang="zh-CN" sz="18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 mixing</a:t>
            </a:r>
          </a:p>
          <a:p>
            <a:pPr algn="ctr"/>
            <a:r>
              <a:rPr lang="en-US" altLang="zh-CN" sz="18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Dirac mass term:</a:t>
            </a:r>
            <a:br>
              <a:rPr lang="en-US" altLang="zh-CN" sz="181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181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181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∝ </a:t>
            </a:r>
            <a:r>
              <a:rPr lang="en-US" altLang="zh-CN" sz="181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1814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1814" spc="-1" baseline="-33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altLang="zh-CN" sz="181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|^2</a:t>
            </a:r>
            <a:endParaRPr lang="zh-CN" altLang="en-US" sz="18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ED842F-5B8A-4FD1-90AA-21AF2D8BCA38}"/>
              </a:ext>
            </a:extLst>
          </p:cNvPr>
          <p:cNvSpPr txBox="1"/>
          <p:nvPr/>
        </p:nvSpPr>
        <p:spPr>
          <a:xfrm>
            <a:off x="5465987" y="1294143"/>
            <a:ext cx="2497928" cy="12090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8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Higgs-NP scalar mixing</a:t>
            </a:r>
            <a:br>
              <a:rPr lang="en-US" altLang="zh-CN" sz="181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814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via Majorana mass term:</a:t>
            </a:r>
            <a:br>
              <a:rPr lang="en-US" altLang="zh-CN" sz="181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altLang="zh-CN" sz="1814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zh-CN" altLang="en-US" sz="181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∝ </a:t>
            </a:r>
            <a:r>
              <a:rPr lang="en-US" altLang="zh-CN" sz="181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scalar mixing |sin</a:t>
            </a:r>
            <a:r>
              <a:rPr lang="el-GR" altLang="zh-CN" sz="181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altLang="zh-CN" sz="181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|^2</a:t>
            </a:r>
            <a:endParaRPr lang="zh-CN" altLang="en-US" sz="181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F95770C-4907-4A7D-8C01-ABE7DA7B37C6}"/>
              </a:ext>
            </a:extLst>
          </p:cNvPr>
          <p:cNvPicPr/>
          <p:nvPr/>
        </p:nvPicPr>
        <p:blipFill>
          <a:blip r:embed="rId3"/>
          <a:stretch/>
        </p:blipFill>
        <p:spPr>
          <a:xfrm>
            <a:off x="130136" y="5105915"/>
            <a:ext cx="4814427" cy="1688153"/>
          </a:xfrm>
          <a:prstGeom prst="rect">
            <a:avLst/>
          </a:prstGeom>
          <a:ln w="36720"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16FAD1-C962-48C1-83BC-C0A57EF317F3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5517753" y="5399528"/>
            <a:ext cx="3121942" cy="550463"/>
          </a:xfrm>
          <a:prstGeom prst="rect">
            <a:avLst/>
          </a:prstGeom>
          <a:ln w="36720"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C73EA5D-599F-4502-941C-E7EDE14C8721}"/>
              </a:ext>
            </a:extLst>
          </p:cNvPr>
          <p:cNvSpPr txBox="1"/>
          <p:nvPr/>
        </p:nvSpPr>
        <p:spPr>
          <a:xfrm>
            <a:off x="6157010" y="6042041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suppressed.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altLang="zh-CN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286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6157215-E2AF-4372-AD98-0FAC835BEB90}"/>
              </a:ext>
            </a:extLst>
          </p:cNvPr>
          <p:cNvSpPr txBox="1"/>
          <p:nvPr/>
        </p:nvSpPr>
        <p:spPr>
          <a:xfrm>
            <a:off x="5952847" y="3059668"/>
            <a:ext cx="269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&amp;  CEPC:   ~ 10</a:t>
            </a:r>
            <a:r>
              <a:rPr lang="en-US" altLang="zh-CN" b="1" baseline="30000" dirty="0"/>
              <a:t>6</a:t>
            </a:r>
            <a:r>
              <a:rPr lang="en-US" altLang="zh-CN" b="1" dirty="0"/>
              <a:t> Higgs </a:t>
            </a:r>
            <a:endParaRPr lang="zh-CN" altLang="en-US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3CEA18-F6A4-49D9-A16E-4026294CD6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468" y="3359217"/>
            <a:ext cx="6582978" cy="3038045"/>
          </a:xfrm>
          <a:prstGeom prst="rect">
            <a:avLst/>
          </a:prstGeom>
        </p:spPr>
      </p:pic>
      <p:sp>
        <p:nvSpPr>
          <p:cNvPr id="8" name="TextShape 1">
            <a:extLst>
              <a:ext uri="{FF2B5EF4-FFF2-40B4-BE49-F238E27FC236}">
                <a16:creationId xmlns:a16="http://schemas.microsoft.com/office/drawing/2014/main" id="{5821BBA7-F1EE-413B-B716-F46B37AC2A35}"/>
              </a:ext>
            </a:extLst>
          </p:cNvPr>
          <p:cNvSpPr txBox="1"/>
          <p:nvPr/>
        </p:nvSpPr>
        <p:spPr>
          <a:xfrm>
            <a:off x="545281" y="210392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902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Clean signal may become statistically limited.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F35D648-D706-4421-BD42-9B2300496528}"/>
              </a:ext>
            </a:extLst>
          </p:cNvPr>
          <p:cNvSpPr txBox="1"/>
          <p:nvPr/>
        </p:nvSpPr>
        <p:spPr>
          <a:xfrm>
            <a:off x="1309468" y="1810214"/>
            <a:ext cx="64716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Machine’s luminosity cap: BR </a:t>
            </a:r>
            <a:r>
              <a:rPr lang="en-US" altLang="zh-CN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h → NP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 &lt;  (</a:t>
            </a:r>
            <a:r>
              <a:rPr lang="el-GR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altLang="zh-CN" sz="24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hZ</a:t>
            </a:r>
            <a:r>
              <a:rPr lang="en-US" altLang="zh-CN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*L)</a:t>
            </a:r>
            <a:r>
              <a:rPr lang="en-US" altLang="zh-CN" sz="24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FD06FE-DFE3-44D1-871B-D296C0753E0A}"/>
              </a:ext>
            </a:extLst>
          </p:cNvPr>
          <p:cNvSpPr txBox="1"/>
          <p:nvPr/>
        </p:nvSpPr>
        <p:spPr>
          <a:xfrm>
            <a:off x="3267225" y="2571428"/>
            <a:ext cx="27796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Or one-event discovery?</a:t>
            </a:r>
            <a:endParaRPr lang="zh-CN" altLang="en-US" sz="2000" b="1" dirty="0">
              <a:solidFill>
                <a:srgbClr val="0070C0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058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extShape 1"/>
          <p:cNvSpPr txBox="1"/>
          <p:nvPr/>
        </p:nvSpPr>
        <p:spPr>
          <a:xfrm>
            <a:off x="459580" y="273237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902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A minimal, effective case</a:t>
            </a:r>
          </a:p>
        </p:txBody>
      </p:sp>
      <p:sp>
        <p:nvSpPr>
          <p:cNvPr id="236" name="TextShape 2"/>
          <p:cNvSpPr txBox="1"/>
          <p:nvPr/>
        </p:nvSpPr>
        <p:spPr>
          <a:xfrm>
            <a:off x="459580" y="1604494"/>
            <a:ext cx="8223561" cy="39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738" indent="-29380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Can h→ NN probe the </a:t>
            </a:r>
            <a:r>
              <a:rPr lang="en-US" sz="2539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h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-</a:t>
            </a:r>
            <a:r>
              <a:rPr lang="en-US" sz="2539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s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 mixing to tiny levels?</a:t>
            </a:r>
            <a:endParaRPr lang="en-US" sz="253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91738" indent="-29380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‘small coupling’ assumption:</a:t>
            </a:r>
            <a:endParaRPr lang="en-US" sz="253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91738" indent="-29380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176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   A small coupling between the `Higgs’-like </a:t>
            </a:r>
            <a:r>
              <a:rPr lang="en-US" sz="2176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  <a:ea typeface="Linux Biolinum O"/>
              </a:rPr>
              <a:t>Φ</a:t>
            </a:r>
            <a:r>
              <a:rPr lang="en-US" sz="2176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 and a singlet S. 
   </a:t>
            </a:r>
            <a:r>
              <a:rPr lang="en-US" sz="2176" spc="-1" dirty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Mostly decoupled </a:t>
            </a:r>
            <a:r>
              <a:rPr lang="en-US" sz="2176" spc="-1" dirty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Linux Biolinum O"/>
                <a:ea typeface="Linux Biolinum O"/>
              </a:rPr>
              <a:t>Φ, S </a:t>
            </a:r>
            <a:r>
              <a:rPr lang="en-US" sz="2176" spc="-1" dirty="0">
                <a:solidFill>
                  <a:srgbClr val="0066CC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sectors if the mixing terms are small</a:t>
            </a:r>
            <a:r>
              <a:rPr lang="en-US" sz="2176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.</a:t>
            </a:r>
            <a:endParaRPr lang="en-US" sz="253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37" name="Picture 236"/>
          <p:cNvPicPr/>
          <p:nvPr/>
        </p:nvPicPr>
        <p:blipFill>
          <a:blip r:embed="rId2"/>
          <a:stretch/>
        </p:blipFill>
        <p:spPr>
          <a:xfrm>
            <a:off x="3501426" y="4560483"/>
            <a:ext cx="1476526" cy="301965"/>
          </a:xfrm>
          <a:prstGeom prst="rect">
            <a:avLst/>
          </a:prstGeom>
          <a:ln w="36720">
            <a:noFill/>
          </a:ln>
        </p:spPr>
      </p:pic>
      <p:pic>
        <p:nvPicPr>
          <p:cNvPr id="238" name="Picture 237"/>
          <p:cNvPicPr/>
          <p:nvPr/>
        </p:nvPicPr>
        <p:blipFill>
          <a:blip r:embed="rId3"/>
          <a:stretch/>
        </p:blipFill>
        <p:spPr>
          <a:xfrm>
            <a:off x="3561819" y="4923494"/>
            <a:ext cx="1416133" cy="258874"/>
          </a:xfrm>
          <a:prstGeom prst="rect">
            <a:avLst/>
          </a:prstGeom>
          <a:ln w="36720">
            <a:noFill/>
          </a:ln>
        </p:spPr>
      </p:pic>
      <p:sp>
        <p:nvSpPr>
          <p:cNvPr id="239" name="TextShape 3"/>
          <p:cNvSpPr txBox="1"/>
          <p:nvPr/>
        </p:nvSpPr>
        <p:spPr>
          <a:xfrm>
            <a:off x="1845680" y="4560484"/>
            <a:ext cx="1424294" cy="319919"/>
          </a:xfrm>
          <a:prstGeom prst="rect">
            <a:avLst/>
          </a:prstGeom>
          <a:noFill/>
          <a:ln w="36720">
            <a:noFill/>
          </a:ln>
        </p:spPr>
        <p:txBody>
          <a:bodyPr lIns="81612" tIns="40806" rIns="81612" bIns="40806"/>
          <a:lstStyle/>
          <a:p>
            <a:r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 SM Higgs-like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0" name="TextShape 4"/>
          <p:cNvSpPr txBox="1"/>
          <p:nvPr/>
        </p:nvSpPr>
        <p:spPr>
          <a:xfrm>
            <a:off x="1433702" y="4862449"/>
            <a:ext cx="2093187" cy="319919"/>
          </a:xfrm>
          <a:prstGeom prst="rect">
            <a:avLst/>
          </a:prstGeom>
          <a:noFill/>
          <a:ln w="36720">
            <a:noFill/>
          </a:ln>
        </p:spPr>
        <p:txBody>
          <a:bodyPr lIns="81612" tIns="40806" rIns="81612" bIns="40806"/>
          <a:lstStyle/>
          <a:p>
            <a:r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S vev gives the N mass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1" name="Picture 240"/>
          <p:cNvPicPr/>
          <p:nvPr/>
        </p:nvPicPr>
        <p:blipFill>
          <a:blip r:embed="rId4"/>
          <a:stretch/>
        </p:blipFill>
        <p:spPr>
          <a:xfrm>
            <a:off x="5202875" y="4353189"/>
            <a:ext cx="2262614" cy="1053449"/>
          </a:xfrm>
          <a:prstGeom prst="rect">
            <a:avLst/>
          </a:prstGeom>
          <a:ln w="36720">
            <a:noFill/>
          </a:ln>
        </p:spPr>
      </p:pic>
      <p:sp>
        <p:nvSpPr>
          <p:cNvPr id="242" name="TextShape 5"/>
          <p:cNvSpPr txBox="1"/>
          <p:nvPr/>
        </p:nvSpPr>
        <p:spPr>
          <a:xfrm>
            <a:off x="916934" y="5804252"/>
            <a:ext cx="1525167" cy="319919"/>
          </a:xfrm>
          <a:prstGeom prst="rect">
            <a:avLst/>
          </a:prstGeom>
          <a:noFill/>
          <a:ln w="36720">
            <a:noFill/>
          </a:ln>
        </p:spPr>
        <p:txBody>
          <a:bodyPr lIns="81612" tIns="40806" rIns="81612" bIns="40806"/>
          <a:lstStyle/>
          <a:p>
            <a:r>
              <a:rPr lang="en-US" sz="1632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Small coupling: 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3" name="Picture 242"/>
          <p:cNvPicPr/>
          <p:nvPr/>
        </p:nvPicPr>
        <p:blipFill>
          <a:blip r:embed="rId5"/>
          <a:stretch/>
        </p:blipFill>
        <p:spPr>
          <a:xfrm>
            <a:off x="2462015" y="5804252"/>
            <a:ext cx="2081108" cy="371172"/>
          </a:xfrm>
          <a:prstGeom prst="rect">
            <a:avLst/>
          </a:prstGeom>
          <a:ln w="36720">
            <a:noFill/>
          </a:ln>
        </p:spPr>
      </p:pic>
      <p:sp>
        <p:nvSpPr>
          <p:cNvPr id="244" name="TextShape 6"/>
          <p:cNvSpPr txBox="1"/>
          <p:nvPr/>
        </p:nvSpPr>
        <p:spPr>
          <a:xfrm>
            <a:off x="1553132" y="6223175"/>
            <a:ext cx="2450026" cy="533816"/>
          </a:xfrm>
          <a:prstGeom prst="rect">
            <a:avLst/>
          </a:prstGeom>
          <a:noFill/>
          <a:ln w="36720">
            <a:noFill/>
          </a:ln>
        </p:spPr>
        <p:txBody>
          <a:bodyPr lIns="81612" tIns="40806" rIns="81612" bIns="40806"/>
          <a:lstStyle/>
          <a:p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&amp; neglecting |H|</a:t>
            </a:r>
            <a:r>
              <a:rPr lang="en-US" sz="1632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2</a:t>
            </a:r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S </a:t>
            </a:r>
            <a:r>
              <a:rPr lang="en-US" altLang="zh-CN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t</a:t>
            </a:r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erms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45" name="Picture 244"/>
          <p:cNvPicPr/>
          <p:nvPr/>
        </p:nvPicPr>
        <p:blipFill>
          <a:blip r:embed="rId6"/>
          <a:stretch/>
        </p:blipFill>
        <p:spPr>
          <a:xfrm>
            <a:off x="2453037" y="3452681"/>
            <a:ext cx="4180171" cy="716554"/>
          </a:xfrm>
          <a:prstGeom prst="rect">
            <a:avLst/>
          </a:prstGeom>
          <a:ln w="36720">
            <a:noFill/>
          </a:ln>
        </p:spPr>
      </p:pic>
      <p:pic>
        <p:nvPicPr>
          <p:cNvPr id="246" name="Picture 245"/>
          <p:cNvPicPr/>
          <p:nvPr/>
        </p:nvPicPr>
        <p:blipFill>
          <a:blip r:embed="rId7"/>
          <a:stretch/>
        </p:blipFill>
        <p:spPr>
          <a:xfrm>
            <a:off x="3246144" y="5244393"/>
            <a:ext cx="1640729" cy="258874"/>
          </a:xfrm>
          <a:prstGeom prst="rect">
            <a:avLst/>
          </a:prstGeom>
          <a:ln w="36720">
            <a:noFill/>
          </a:ln>
        </p:spPr>
      </p:pic>
      <p:pic>
        <p:nvPicPr>
          <p:cNvPr id="247" name="Picture 246"/>
          <p:cNvPicPr/>
          <p:nvPr/>
        </p:nvPicPr>
        <p:blipFill>
          <a:blip r:embed="rId8"/>
          <a:stretch/>
        </p:blipFill>
        <p:spPr>
          <a:xfrm>
            <a:off x="4977952" y="5647557"/>
            <a:ext cx="3342178" cy="630045"/>
          </a:xfrm>
          <a:prstGeom prst="rect">
            <a:avLst/>
          </a:prstGeom>
          <a:ln w="3672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TextShape 1"/>
          <p:cNvSpPr txBox="1"/>
          <p:nvPr/>
        </p:nvSpPr>
        <p:spPr>
          <a:xfrm>
            <a:off x="459580" y="273237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endParaRPr lang="en-US" sz="2902" i="1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49" name="TextShape 2"/>
          <p:cNvSpPr txBox="1"/>
          <p:nvPr/>
        </p:nvSpPr>
        <p:spPr>
          <a:xfrm>
            <a:off x="459580" y="1604494"/>
            <a:ext cx="8223561" cy="39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738" indent="-29380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s can be light and both h</a:t>
            </a:r>
            <a:r>
              <a:rPr lang="en-US" sz="2539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1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, h</a:t>
            </a:r>
            <a:r>
              <a:rPr lang="en-US" sz="2539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2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 contribute to the signal.</a:t>
            </a:r>
            <a:endParaRPr lang="en-US" sz="253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91738" indent="-29380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h</a:t>
            </a:r>
            <a:r>
              <a:rPr lang="en-US" sz="2539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2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’s non-NN decay channels are |sin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  <a:ea typeface="Linux Biolinum O"/>
              </a:rPr>
              <a:t>α|</a:t>
            </a:r>
            <a:r>
              <a:rPr lang="en-US" sz="2539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  <a:ea typeface="Linux Biolinum O"/>
              </a:rPr>
              <a:t>2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  <a:ea typeface="Linux Biolinum O"/>
              </a:rPr>
              <a:t> suppressed.</a:t>
            </a:r>
            <a:endParaRPr lang="en-US" sz="253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250" name="Picture 249"/>
          <p:cNvPicPr/>
          <p:nvPr/>
        </p:nvPicPr>
        <p:blipFill>
          <a:blip r:embed="rId2"/>
          <a:stretch/>
        </p:blipFill>
        <p:spPr>
          <a:xfrm>
            <a:off x="2215354" y="2939299"/>
            <a:ext cx="4712012" cy="362358"/>
          </a:xfrm>
          <a:prstGeom prst="rect">
            <a:avLst/>
          </a:prstGeom>
          <a:ln w="36720">
            <a:noFill/>
          </a:ln>
        </p:spPr>
      </p:pic>
      <p:pic>
        <p:nvPicPr>
          <p:cNvPr id="251" name="Picture 250"/>
          <p:cNvPicPr/>
          <p:nvPr/>
        </p:nvPicPr>
        <p:blipFill>
          <a:blip r:embed="rId3"/>
          <a:stretch/>
        </p:blipFill>
        <p:spPr>
          <a:xfrm>
            <a:off x="1652912" y="3508156"/>
            <a:ext cx="5795438" cy="932663"/>
          </a:xfrm>
          <a:prstGeom prst="rect">
            <a:avLst/>
          </a:prstGeom>
          <a:ln w="36720">
            <a:noFill/>
          </a:ln>
        </p:spPr>
      </p:pic>
      <p:pic>
        <p:nvPicPr>
          <p:cNvPr id="252" name="Picture 251"/>
          <p:cNvPicPr/>
          <p:nvPr/>
        </p:nvPicPr>
        <p:blipFill>
          <a:blip r:embed="rId4"/>
          <a:stretch/>
        </p:blipFill>
        <p:spPr>
          <a:xfrm>
            <a:off x="2007833" y="4546829"/>
            <a:ext cx="5000536" cy="535049"/>
          </a:xfrm>
          <a:prstGeom prst="rect">
            <a:avLst/>
          </a:prstGeom>
          <a:ln w="36720">
            <a:noFill/>
          </a:ln>
        </p:spPr>
      </p:pic>
      <p:sp>
        <p:nvSpPr>
          <p:cNvPr id="253" name="TextShape 3"/>
          <p:cNvSpPr txBox="1"/>
          <p:nvPr/>
        </p:nvSpPr>
        <p:spPr>
          <a:xfrm>
            <a:off x="2283121" y="5299563"/>
            <a:ext cx="5324474" cy="711984"/>
          </a:xfrm>
          <a:prstGeom prst="rect">
            <a:avLst/>
          </a:prstGeom>
          <a:noFill/>
          <a:ln w="36720">
            <a:noFill/>
          </a:ln>
        </p:spPr>
        <p:txBody>
          <a:bodyPr lIns="81612" tIns="40806" rIns="81612" bIns="40806"/>
          <a:lstStyle/>
          <a:p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Both h</a:t>
            </a:r>
            <a:r>
              <a:rPr lang="en-US" sz="1632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1</a:t>
            </a:r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→NN branching and the </a:t>
            </a:r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  <a:ea typeface="Linux Biolinum O"/>
              </a:rPr>
              <a:t>σ(</a:t>
            </a:r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h</a:t>
            </a:r>
            <a:r>
              <a:rPr lang="en-US" sz="1632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2</a:t>
            </a:r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) scales ~  |sin</a:t>
            </a:r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  <a:ea typeface="Linux Biolinum O"/>
              </a:rPr>
              <a:t>α|</a:t>
            </a:r>
            <a:r>
              <a:rPr lang="en-US" sz="2176" spc="-1" baseline="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  <a:ea typeface="Linux Biolinum O"/>
              </a:rPr>
              <a:t>2
</a:t>
            </a:r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  <a:ea typeface="Linux Biolinum O"/>
              </a:rPr>
              <a:t>h</a:t>
            </a:r>
            <a:r>
              <a:rPr lang="en-US" sz="1632" spc="-1" baseline="-33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  <a:ea typeface="Linux Biolinum O"/>
              </a:rPr>
              <a:t>2</a:t>
            </a:r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  <a:ea typeface="Linux Biolinum O"/>
              </a:rPr>
              <a:t>→NN branching ~ 100% </a:t>
            </a:r>
            <a:b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  <a:ea typeface="Linux Biolinum O"/>
              </a:rPr>
            </a:br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  <a:ea typeface="Linux Biolinum O"/>
              </a:rPr>
              <a:t>         yet negligible (off-shell) at lower E</a:t>
            </a:r>
            <a:r>
              <a:rPr lang="en-US" sz="1632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  <a:ea typeface="Linux Biolinum O"/>
              </a:rPr>
              <a:t>COM</a:t>
            </a:r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  <a:ea typeface="Linux Biolinum O"/>
              </a:rPr>
              <a:t> if h</a:t>
            </a:r>
            <a:r>
              <a:rPr lang="en-US" sz="1632" spc="-1" baseline="-25000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  <a:ea typeface="Linux Biolinum O"/>
              </a:rPr>
              <a:t>2</a:t>
            </a:r>
            <a: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  <a:ea typeface="Linux Biolinum O"/>
              </a:rPr>
              <a:t> is massive.</a:t>
            </a:r>
            <a:br>
              <a:rPr lang="en-US" sz="1632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  <a:ea typeface="Linux Biolinum O"/>
              </a:rPr>
            </a:b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3AE847-623A-4143-9F9F-6CD91B3C0DC5}"/>
              </a:ext>
            </a:extLst>
          </p:cNvPr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probe models with tiny Dirac masses.</a:t>
            </a:r>
            <a:b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likely more leptons, SM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bkg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friendly…</a:t>
            </a:r>
          </a:p>
        </p:txBody>
      </p:sp>
      <p:sp>
        <p:nvSpPr>
          <p:cNvPr id="5" name="TextShape 1">
            <a:extLst>
              <a:ext uri="{FF2B5EF4-FFF2-40B4-BE49-F238E27FC236}">
                <a16:creationId xmlns:a16="http://schemas.microsoft.com/office/drawing/2014/main" id="{E86737B3-803D-4B64-8CEB-FD53B8A94C78}"/>
              </a:ext>
            </a:extLst>
          </p:cNvPr>
          <p:cNvSpPr txBox="1"/>
          <p:nvPr/>
        </p:nvSpPr>
        <p:spPr>
          <a:xfrm>
            <a:off x="459580" y="273237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902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Higgs -&gt; N </a:t>
            </a:r>
            <a:r>
              <a:rPr lang="en-US" sz="2902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N</a:t>
            </a:r>
            <a:r>
              <a:rPr lang="en-US" sz="2902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93411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224"/>
          <p:cNvPicPr/>
          <p:nvPr/>
        </p:nvPicPr>
        <p:blipFill>
          <a:blip r:embed="rId2"/>
          <a:stretch/>
        </p:blipFill>
        <p:spPr>
          <a:xfrm>
            <a:off x="4571360" y="2632807"/>
            <a:ext cx="3396204" cy="2980800"/>
          </a:xfrm>
          <a:prstGeom prst="rect">
            <a:avLst/>
          </a:prstGeom>
          <a:ln w="36720">
            <a:noFill/>
          </a:ln>
        </p:spPr>
      </p:pic>
      <p:sp>
        <p:nvSpPr>
          <p:cNvPr id="223" name="TextShape 1"/>
          <p:cNvSpPr txBox="1"/>
          <p:nvPr/>
        </p:nvSpPr>
        <p:spPr>
          <a:xfrm>
            <a:off x="459580" y="273237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902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Typical `precision’ RHN searches:</a:t>
            </a:r>
            <a:r>
              <a:rPr lang="zh-CN" altLang="en-US" sz="2902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en-US" altLang="zh-CN" sz="2902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LNV </a:t>
            </a:r>
            <a:endParaRPr lang="en-US" sz="2902" i="1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24" name="TextShape 2"/>
          <p:cNvSpPr txBox="1"/>
          <p:nvPr/>
        </p:nvSpPr>
        <p:spPr>
          <a:xfrm>
            <a:off x="347108" y="1418091"/>
            <a:ext cx="8223561" cy="39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738" indent="-29380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Semileptonic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decay: </a:t>
            </a:r>
            <a:r>
              <a:rPr lang="en-US" sz="2539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s</a:t>
            </a:r>
            <a:r>
              <a:rPr lang="en-US" altLang="zh-CN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ame-sign lepton pair</a:t>
            </a:r>
            <a:b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NN →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902" spc="-1" baseline="33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2902" spc="-1" baseline="33000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jjjj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smoking gun for Majorana N </a:t>
            </a:r>
          </a:p>
          <a:p>
            <a:pPr marL="391738" indent="-29380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Mass peak at </a:t>
            </a:r>
            <a:r>
              <a:rPr lang="en-US" sz="2539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ljj</a:t>
            </a: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(x2) </a:t>
            </a:r>
          </a:p>
        </p:txBody>
      </p:sp>
      <p:sp>
        <p:nvSpPr>
          <p:cNvPr id="226" name="TextShape 3"/>
          <p:cNvSpPr txBox="1"/>
          <p:nvPr/>
        </p:nvSpPr>
        <p:spPr>
          <a:xfrm>
            <a:off x="3082593" y="5837550"/>
            <a:ext cx="3894855" cy="795881"/>
          </a:xfrm>
          <a:prstGeom prst="rect">
            <a:avLst/>
          </a:prstGeom>
          <a:noFill/>
          <a:ln w="36720">
            <a:noFill/>
          </a:ln>
        </p:spPr>
        <p:txBody>
          <a:bodyPr lIns="81612" tIns="40806" rIns="81612" bIns="40806"/>
          <a:lstStyle/>
          <a:p>
            <a:r>
              <a:rPr lang="en-US" sz="1632" spc="-1">
                <a:solidFill>
                  <a:srgbClr val="007826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Maiezza, Nemevšek, Nesti 15’ 
The LRSM analysis, pp→h(</a:t>
            </a:r>
            <a:r>
              <a:rPr lang="en-US" sz="1632" spc="-1">
                <a:solidFill>
                  <a:srgbClr val="007826"/>
                </a:solidFill>
                <a:uFill>
                  <a:solidFill>
                    <a:srgbClr val="FFFFFF"/>
                  </a:solidFill>
                </a:uFill>
                <a:latin typeface="Linux Biolinum O"/>
                <a:ea typeface="Linux Biolinum O"/>
              </a:rPr>
              <a:t>Δ</a:t>
            </a:r>
            <a:r>
              <a:rPr lang="en-US" sz="1632" spc="-1">
                <a:solidFill>
                  <a:srgbClr val="007826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)→ NN→ ll4j 
 0</a:t>
            </a:r>
            <a:r>
              <a:rPr lang="en-US" sz="1632" spc="-1">
                <a:solidFill>
                  <a:srgbClr val="007826"/>
                </a:solidFill>
                <a:uFill>
                  <a:solidFill>
                    <a:srgbClr val="FFFFFF"/>
                  </a:solidFill>
                </a:uFill>
                <a:latin typeface="Linux Biolinum O"/>
                <a:ea typeface="Linux Biolinum O"/>
              </a:rPr>
              <a:t>νββ bound from GERDA II</a:t>
            </a:r>
            <a:endParaRPr lang="en-US" sz="1632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27" name="Picture 226"/>
          <p:cNvPicPr/>
          <p:nvPr/>
        </p:nvPicPr>
        <p:blipFill>
          <a:blip r:embed="rId3"/>
          <a:stretch/>
        </p:blipFill>
        <p:spPr>
          <a:xfrm>
            <a:off x="703625" y="3086896"/>
            <a:ext cx="3316389" cy="2072621"/>
          </a:xfrm>
          <a:prstGeom prst="rect">
            <a:avLst/>
          </a:prstGeom>
          <a:ln w="36720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TextShape 1"/>
          <p:cNvSpPr txBox="1"/>
          <p:nvPr/>
        </p:nvSpPr>
        <p:spPr>
          <a:xfrm>
            <a:off x="459580" y="273237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902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Higher precision channel: Fully leptonic decays</a:t>
            </a:r>
          </a:p>
        </p:txBody>
      </p:sp>
      <p:pic>
        <p:nvPicPr>
          <p:cNvPr id="258" name="Picture 257"/>
          <p:cNvPicPr/>
          <p:nvPr/>
        </p:nvPicPr>
        <p:blipFill>
          <a:blip r:embed="rId2"/>
          <a:stretch/>
        </p:blipFill>
        <p:spPr>
          <a:xfrm>
            <a:off x="1341970" y="1658358"/>
            <a:ext cx="6538108" cy="2461421"/>
          </a:xfrm>
          <a:prstGeom prst="rect">
            <a:avLst/>
          </a:prstGeom>
          <a:ln w="36720">
            <a:noFill/>
          </a:ln>
        </p:spPr>
      </p:pic>
      <p:sp>
        <p:nvSpPr>
          <p:cNvPr id="260" name="TextShape 2"/>
          <p:cNvSpPr txBox="1"/>
          <p:nvPr/>
        </p:nvSpPr>
        <p:spPr>
          <a:xfrm>
            <a:off x="832058" y="4353189"/>
            <a:ext cx="2737270" cy="1408951"/>
          </a:xfrm>
          <a:prstGeom prst="rect">
            <a:avLst/>
          </a:prstGeom>
          <a:noFill/>
          <a:ln w="36720">
            <a:noFill/>
          </a:ln>
        </p:spPr>
        <p:txBody>
          <a:bodyPr lIns="81612" tIns="40806" rIns="81612" bIns="40806"/>
          <a:lstStyle/>
          <a:p>
            <a:r>
              <a:rPr lang="en-US" sz="181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Available w/wo LNV
* </a:t>
            </a:r>
            <a:r>
              <a:rPr lang="en-US" sz="181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  <a:ea typeface="Linux Biolinum O"/>
              </a:rPr>
              <a:t>Δ</a:t>
            </a:r>
            <a:r>
              <a:rPr lang="en-US" sz="181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L=0 requires N coupling
   to at least two flavors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81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** or </a:t>
            </a:r>
            <a:r>
              <a:rPr lang="en-US" sz="1814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taus</a:t>
            </a:r>
            <a:r>
              <a:rPr lang="en-US" sz="1814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.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3"/>
          <p:cNvSpPr txBox="1"/>
          <p:nvPr/>
        </p:nvSpPr>
        <p:spPr>
          <a:xfrm>
            <a:off x="832058" y="5790868"/>
            <a:ext cx="2828349" cy="842563"/>
          </a:xfrm>
          <a:prstGeom prst="rect">
            <a:avLst/>
          </a:prstGeom>
          <a:noFill/>
          <a:ln w="36720">
            <a:noFill/>
          </a:ln>
        </p:spPr>
        <p:txBody>
          <a:bodyPr lIns="81612" tIns="40806" rIns="81612" bIns="40806"/>
          <a:lstStyle/>
          <a:p>
            <a:r>
              <a:rPr lang="en-US" sz="1632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NOTE: W</a:t>
            </a:r>
            <a:r>
              <a:rPr lang="en-US" sz="1632" spc="-1" baseline="-33000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R</a:t>
            </a:r>
            <a:r>
              <a:rPr lang="en-US" sz="1632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 &amp; Z’ do not 
contribute to this channel;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r>
              <a:rPr lang="en-US" sz="1632" spc="-1" dirty="0">
                <a:solidFill>
                  <a:srgbClr val="800000"/>
                </a:solidFill>
                <a:uFill>
                  <a:solidFill>
                    <a:srgbClr val="FFFFFF"/>
                  </a:solidFill>
                </a:uFill>
                <a:latin typeface="Linux Biolinum O"/>
              </a:rPr>
              <a:t>Neutrino L-R mixing is needed!</a:t>
            </a:r>
            <a:endParaRPr lang="en-US" sz="1632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B32CFD-27B0-4B3B-A41F-B85367005C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5146" y="4590969"/>
            <a:ext cx="4829295" cy="19534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8130D1A-6A28-4A4E-8ECA-34A33F6B5D99}"/>
              </a:ext>
            </a:extLst>
          </p:cNvPr>
          <p:cNvSpPr txBox="1"/>
          <p:nvPr/>
        </p:nvSpPr>
        <p:spPr>
          <a:xfrm>
            <a:off x="1819298" y="1267657"/>
            <a:ext cx="53291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400" spc="-1" dirty="0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Forte" panose="03060902040502070203" pitchFamily="66" charset="0"/>
              </a:rPr>
              <a:t>two</a:t>
            </a:r>
            <a:r>
              <a:rPr lang="en-US" altLang="zh-CN" sz="24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same-sign, same-flavor lepton  pairs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721C30-A811-4088-8CD0-9EFA698AC424}"/>
              </a:ext>
            </a:extLst>
          </p:cNvPr>
          <p:cNvSpPr txBox="1"/>
          <p:nvPr/>
        </p:nvSpPr>
        <p:spPr>
          <a:xfrm>
            <a:off x="6556336" y="4026138"/>
            <a:ext cx="2491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limits from pp collision, see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4" name="TextShape 4"/>
          <p:cNvSpPr txBox="1"/>
          <p:nvPr/>
        </p:nvSpPr>
        <p:spPr>
          <a:xfrm>
            <a:off x="7083184" y="4271050"/>
            <a:ext cx="2679162" cy="319919"/>
          </a:xfrm>
          <a:prstGeom prst="rect">
            <a:avLst/>
          </a:prstGeom>
          <a:noFill/>
          <a:ln w="36720">
            <a:noFill/>
          </a:ln>
        </p:spPr>
        <p:txBody>
          <a:bodyPr lIns="81612" tIns="40806" rIns="81612" bIns="40806"/>
          <a:lstStyle/>
          <a:p>
            <a:r>
              <a:rPr lang="en-US" sz="1451" spc="-1" dirty="0" err="1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Y.Gao</a:t>
            </a:r>
            <a:r>
              <a:rPr lang="en-US" sz="1451" spc="-1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51" spc="-1" dirty="0" err="1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M.Jin</a:t>
            </a:r>
            <a:r>
              <a:rPr lang="en-US" sz="1451" spc="-1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51" spc="-1" dirty="0" err="1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K.Wang</a:t>
            </a:r>
            <a:r>
              <a:rPr lang="en-US" sz="1451" spc="-1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br>
              <a:rPr lang="en-US" sz="1451" spc="-1" dirty="0">
                <a:solidFill>
                  <a:schemeClr val="accent3">
                    <a:lumMod val="50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45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JHEP 2002 (2020) 101</a:t>
            </a:r>
            <a:r>
              <a:rPr lang="en-US" altLang="zh-CN" sz="145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451" spc="-1" dirty="0">
              <a:solidFill>
                <a:schemeClr val="accent3">
                  <a:lumMod val="50000"/>
                </a:schemeClr>
              </a:solidFill>
              <a:uFill>
                <a:solidFill>
                  <a:srgbClr val="FFFFFF"/>
                </a:solidFill>
              </a:u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1">
            <a:extLst>
              <a:ext uri="{FF2B5EF4-FFF2-40B4-BE49-F238E27FC236}">
                <a16:creationId xmlns:a16="http://schemas.microsoft.com/office/drawing/2014/main" id="{05159DAB-0B4F-4428-9E49-DA5904C72A5B}"/>
              </a:ext>
            </a:extLst>
          </p:cNvPr>
          <p:cNvSpPr txBox="1"/>
          <p:nvPr/>
        </p:nvSpPr>
        <p:spPr>
          <a:xfrm>
            <a:off x="460219" y="210393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902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Lepton colliders: </a:t>
            </a:r>
            <a:r>
              <a:rPr lang="en-US" sz="2902" i="1" spc="-1" dirty="0" err="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e+e</a:t>
            </a:r>
            <a:r>
              <a:rPr lang="en-US" sz="2902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  -&gt;  h Z</a:t>
            </a:r>
          </a:p>
        </p:txBody>
      </p:sp>
      <p:sp>
        <p:nvSpPr>
          <p:cNvPr id="8" name="TextShape 2">
            <a:extLst>
              <a:ext uri="{FF2B5EF4-FFF2-40B4-BE49-F238E27FC236}">
                <a16:creationId xmlns:a16="http://schemas.microsoft.com/office/drawing/2014/main" id="{C7950F4F-D6DA-4A37-92FE-2B06B381DDA8}"/>
              </a:ext>
            </a:extLst>
          </p:cNvPr>
          <p:cNvSpPr txBox="1"/>
          <p:nvPr/>
        </p:nvSpPr>
        <p:spPr>
          <a:xfrm>
            <a:off x="460218" y="1282441"/>
            <a:ext cx="8223561" cy="39771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pPr marL="391738" indent="-29380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39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en-US" altLang="zh-CN" sz="2800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altLang="zh-CN" sz="2800" spc="-1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altLang="zh-CN" sz="2800" spc="-1" baseline="-33000" dirty="0" err="1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lN</a:t>
            </a:r>
            <a:r>
              <a:rPr lang="en-US" altLang="zh-CN" sz="2800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|^2 </a:t>
            </a:r>
            <a:r>
              <a:rPr lang="en-US" sz="2539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-based searches should be performed at </a:t>
            </a:r>
            <a:r>
              <a:rPr lang="en-US" sz="2539" i="1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Z</a:t>
            </a:r>
            <a:r>
              <a:rPr lang="en-US" sz="2539" spc="-1" dirty="0">
                <a:solidFill>
                  <a:schemeClr val="bg1">
                    <a:lumMod val="65000"/>
                  </a:schemeClr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-pole.</a:t>
            </a:r>
          </a:p>
          <a:p>
            <a:pPr marL="391738" indent="-29380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Higgs has an associated Z.</a:t>
            </a:r>
            <a:r>
              <a:rPr lang="zh-CN" altLang="en-US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r>
              <a:rPr lang="en-US" altLang="zh-CN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(Good for background veto)</a:t>
            </a:r>
            <a:endParaRPr lang="en-US" altLang="zh-CN" sz="253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91738" indent="-293803">
              <a:buClr>
                <a:srgbClr val="000000"/>
              </a:buClr>
              <a:buSzPct val="45000"/>
              <a:buFont typeface="Wingdings" charset="2"/>
              <a:buChar char=""/>
            </a:pPr>
            <a:endParaRPr lang="en-US" altLang="zh-CN" sz="253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  <a:p>
            <a:pPr marL="391738" indent="-293803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altLang="zh-CN" sz="2539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Higgs luminosity at future machines…</a:t>
            </a:r>
            <a:endParaRPr lang="en-US" sz="2539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863478-E602-4FFD-BDD4-1D9A755EE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29" y="3500979"/>
            <a:ext cx="6582978" cy="30380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BFF899E-ED33-4DF1-ABD8-B1C7379A748E}"/>
              </a:ext>
            </a:extLst>
          </p:cNvPr>
          <p:cNvSpPr txBox="1"/>
          <p:nvPr/>
        </p:nvSpPr>
        <p:spPr>
          <a:xfrm>
            <a:off x="4697461" y="2987689"/>
            <a:ext cx="2699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/>
              <a:t>&amp;  CEPC:   ~ 10</a:t>
            </a:r>
            <a:r>
              <a:rPr lang="en-US" altLang="zh-CN" b="1" baseline="30000" dirty="0"/>
              <a:t>6</a:t>
            </a:r>
            <a:r>
              <a:rPr lang="en-US" altLang="zh-CN" b="1" dirty="0"/>
              <a:t> Higgs 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14165424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F2A6994F-0055-4A11-BC8A-29E343929E0D}"/>
              </a:ext>
            </a:extLst>
          </p:cNvPr>
          <p:cNvSpPr txBox="1"/>
          <p:nvPr/>
        </p:nvSpPr>
        <p:spPr>
          <a:xfrm>
            <a:off x="545281" y="210392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902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Practically, h rare decay limit is capped by luminosity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801822-F14C-4ED6-A39E-6E6799A15FE0}"/>
              </a:ext>
            </a:extLst>
          </p:cNvPr>
          <p:cNvSpPr txBox="1"/>
          <p:nvPr/>
        </p:nvSpPr>
        <p:spPr>
          <a:xfrm>
            <a:off x="2994333" y="1124413"/>
            <a:ext cx="2877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BR</a:t>
            </a:r>
            <a:r>
              <a:rPr lang="en-US" altLang="zh-CN" sz="24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</a:t>
            </a:r>
            <a:r>
              <a:rPr lang="en-US" altLang="zh-CN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-&gt; NP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 &lt; (</a:t>
            </a:r>
            <a:r>
              <a:rPr lang="el-GR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σ</a:t>
            </a:r>
            <a:r>
              <a:rPr lang="en-US" altLang="zh-CN" sz="24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hZ</a:t>
            </a:r>
            <a:r>
              <a:rPr lang="en-US" altLang="zh-CN" sz="2400" baseline="-250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*L)</a:t>
            </a:r>
            <a:r>
              <a:rPr lang="en-US" altLang="zh-CN" sz="24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-1</a:t>
            </a:r>
            <a:r>
              <a:rPr lang="en-US" altLang="zh-CN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DB85C7-8A54-4819-8EC7-97996B6E6C09}"/>
              </a:ext>
            </a:extLst>
          </p:cNvPr>
          <p:cNvSpPr txBox="1"/>
          <p:nvPr/>
        </p:nvSpPr>
        <p:spPr>
          <a:xfrm>
            <a:off x="779443" y="2154141"/>
            <a:ext cx="315567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Semileptonic</a:t>
            </a: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 channel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b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1 same-sign, same flavor pair</a:t>
            </a:r>
            <a:b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   no missing ET.   LNV = 2</a:t>
            </a:r>
            <a:b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CN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ee</a:t>
            </a: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 &gt; </a:t>
            </a:r>
            <a:r>
              <a:rPr lang="en-US" altLang="zh-CN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Zh</a:t>
            </a: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 &gt; (</a:t>
            </a:r>
            <a:r>
              <a:rPr lang="en-US" altLang="zh-CN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jj</a:t>
            </a: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) (</a:t>
            </a:r>
            <a:r>
              <a:rPr lang="en-US" altLang="zh-CN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altLang="zh-CN" b="1" baseline="30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altLang="zh-CN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l</a:t>
            </a:r>
            <a:r>
              <a:rPr lang="en-US" altLang="zh-CN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 + jets)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8E8E43-C507-4968-A389-70903A26D348}"/>
              </a:ext>
            </a:extLst>
          </p:cNvPr>
          <p:cNvSpPr txBox="1"/>
          <p:nvPr/>
        </p:nvSpPr>
        <p:spPr>
          <a:xfrm>
            <a:off x="4877421" y="2364262"/>
            <a:ext cx="187076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SM backgrounds:</a:t>
            </a:r>
          </a:p>
          <a:p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CN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ee</a:t>
            </a: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 &gt; 4</a:t>
            </a:r>
            <a:r>
              <a:rPr lang="el-GR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τ</a:t>
            </a: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 Z</a:t>
            </a:r>
            <a:b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altLang="zh-CN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CN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CN" dirty="0" err="1">
                <a:latin typeface="Cambria Math" panose="02040503050406030204" pitchFamily="18" charset="0"/>
              </a:rPr>
              <a:t>ee</a:t>
            </a:r>
            <a:r>
              <a:rPr lang="en-US" altLang="zh-CN" dirty="0">
                <a:latin typeface="Cambria Math" panose="02040503050406030204" pitchFamily="18" charset="0"/>
              </a:rPr>
              <a:t> &gt; 2l Z</a:t>
            </a:r>
          </a:p>
          <a:p>
            <a:r>
              <a:rPr lang="en-US" altLang="zh-CN" dirty="0" err="1">
                <a:latin typeface="Cambria Math" panose="02040503050406030204" pitchFamily="18" charset="0"/>
              </a:rPr>
              <a:t>ee</a:t>
            </a:r>
            <a:r>
              <a:rPr lang="en-US" altLang="zh-CN" dirty="0">
                <a:latin typeface="Cambria Math" panose="02040503050406030204" pitchFamily="18" charset="0"/>
              </a:rPr>
              <a:t> &gt; 2l WW</a:t>
            </a:r>
          </a:p>
          <a:p>
            <a:r>
              <a:rPr lang="en-US" altLang="zh-CN" dirty="0" err="1">
                <a:latin typeface="Cambria Math" panose="02040503050406030204" pitchFamily="18" charset="0"/>
              </a:rPr>
              <a:t>ee</a:t>
            </a:r>
            <a:r>
              <a:rPr lang="en-US" altLang="zh-CN" dirty="0">
                <a:latin typeface="Cambria Math" panose="02040503050406030204" pitchFamily="18" charset="0"/>
              </a:rPr>
              <a:t> &gt; 4l z</a:t>
            </a:r>
          </a:p>
          <a:p>
            <a:r>
              <a:rPr lang="en-US" altLang="zh-CN" dirty="0" err="1">
                <a:latin typeface="Cambria Math" panose="02040503050406030204" pitchFamily="18" charset="0"/>
              </a:rPr>
              <a:t>ee</a:t>
            </a:r>
            <a:r>
              <a:rPr lang="en-US" altLang="zh-CN" dirty="0">
                <a:latin typeface="Cambria Math" panose="02040503050406030204" pitchFamily="18" charset="0"/>
              </a:rPr>
              <a:t> &gt; 2</a:t>
            </a:r>
            <a:r>
              <a:rPr lang="el-GR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τ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 2l Z</a:t>
            </a:r>
            <a:endParaRPr lang="zh-CN" altLang="en-US" dirty="0">
              <a:latin typeface="Cambria Math" panose="02040503050406030204" pitchFamily="18" charset="0"/>
            </a:endParaRPr>
          </a:p>
          <a:p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164F67F-3FFD-4AB6-B987-7582DEDBB86A}"/>
              </a:ext>
            </a:extLst>
          </p:cNvPr>
          <p:cNvSpPr txBox="1"/>
          <p:nvPr/>
        </p:nvSpPr>
        <p:spPr>
          <a:xfrm>
            <a:off x="6350029" y="3031304"/>
            <a:ext cx="2178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intrinsic:</a:t>
            </a:r>
            <a:b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neutrinos carry away </a:t>
            </a:r>
            <a:b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LN,  can fake LNV.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840A23-1836-453F-B6B6-8569289698B0}"/>
              </a:ext>
            </a:extLst>
          </p:cNvPr>
          <p:cNvSpPr txBox="1"/>
          <p:nvPr/>
        </p:nvSpPr>
        <p:spPr>
          <a:xfrm>
            <a:off x="6296866" y="4083067"/>
            <a:ext cx="20842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 wrong sign</a:t>
            </a:r>
            <a:b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leptons and/or</a:t>
            </a:r>
            <a:b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unconstructed leptons</a:t>
            </a:r>
            <a:b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(missing or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unisolated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53CF50-870C-41C0-9905-A688133D871E}"/>
              </a:ext>
            </a:extLst>
          </p:cNvPr>
          <p:cNvSpPr txBox="1"/>
          <p:nvPr/>
        </p:nvSpPr>
        <p:spPr>
          <a:xfrm>
            <a:off x="276363" y="4400904"/>
            <a:ext cx="377109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Max Higgs branching can</a:t>
            </a:r>
            <a:b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be (roughly) estimated at</a:t>
            </a:r>
            <a:b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 O(10</a:t>
            </a:r>
            <a:r>
              <a:rPr lang="en-US" altLang="zh-CN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-3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en-US" altLang="zh-CN" dirty="0">
                <a:latin typeface="Cambria Math" panose="02040503050406030204" pitchFamily="18" charset="0"/>
              </a:rPr>
              <a:t>*</a:t>
            </a:r>
            <a:r>
              <a:rPr lang="zh-CN" altLang="en-US" dirty="0">
                <a:latin typeface="Cambria Math" panose="02040503050406030204" pitchFamily="18" charset="0"/>
              </a:rPr>
              <a:t>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|sin</a:t>
            </a:r>
            <a:r>
              <a:rPr lang="el-GR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|</a:t>
            </a:r>
            <a:r>
              <a:rPr lang="en-US" altLang="zh-CN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br>
              <a:rPr lang="en-US" altLang="zh-CN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en-US" altLang="zh-CN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CN" sz="24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If not kinematically limited and </a:t>
            </a:r>
            <a:r>
              <a:rPr lang="en-US" altLang="zh-CN" sz="2400" baseline="30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zh-CN" sz="24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altLang="zh-CN" sz="2400" baseline="30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~O</a:t>
            </a:r>
            <a:r>
              <a:rPr lang="en-US" altLang="zh-CN" sz="24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(1)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5D42A1-9E78-4AAE-B834-A23660AE36A0}"/>
              </a:ext>
            </a:extLst>
          </p:cNvPr>
          <p:cNvSpPr txBox="1"/>
          <p:nvPr/>
        </p:nvSpPr>
        <p:spPr>
          <a:xfrm>
            <a:off x="4840257" y="5785898"/>
            <a:ext cx="4039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Monte Carlo &amp; Simulation in progress…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1449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Shape 1">
            <a:extLst>
              <a:ext uri="{FF2B5EF4-FFF2-40B4-BE49-F238E27FC236}">
                <a16:creationId xmlns:a16="http://schemas.microsoft.com/office/drawing/2014/main" id="{09303938-AED1-4AB4-B09F-A5600E7EE349}"/>
              </a:ext>
            </a:extLst>
          </p:cNvPr>
          <p:cNvSpPr txBox="1"/>
          <p:nvPr/>
        </p:nvSpPr>
        <p:spPr>
          <a:xfrm>
            <a:off x="419643" y="61536"/>
            <a:ext cx="8223561" cy="114485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r>
              <a:rPr lang="en-US" sz="2902" i="1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Fully leptonic channel is very clean.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D853B8-A366-4DE4-A272-C93A24ADE9AE}"/>
              </a:ext>
            </a:extLst>
          </p:cNvPr>
          <p:cNvSpPr txBox="1"/>
          <p:nvPr/>
        </p:nvSpPr>
        <p:spPr>
          <a:xfrm>
            <a:off x="615273" y="1590615"/>
            <a:ext cx="334578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Fully leptonic channel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:</a:t>
            </a:r>
            <a:b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2 same-sign, same flavor pair</a:t>
            </a:r>
            <a:b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LNV = </a:t>
            </a:r>
            <a:r>
              <a:rPr lang="en-US" altLang="zh-CN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unknown</a:t>
            </a:r>
          </a:p>
          <a:p>
            <a:pPr algn="ctr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 with missing ET, </a:t>
            </a:r>
            <a:r>
              <a:rPr lang="en-US" altLang="zh-CN" dirty="0">
                <a:solidFill>
                  <a:srgbClr val="0070C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 soft jets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b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CN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ee</a:t>
            </a: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 &gt; </a:t>
            </a:r>
            <a:r>
              <a:rPr lang="en-US" altLang="zh-CN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Zh</a:t>
            </a: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 &gt; (</a:t>
            </a:r>
            <a:r>
              <a:rPr lang="en-US" altLang="zh-CN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jj</a:t>
            </a: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) (</a:t>
            </a:r>
            <a:r>
              <a:rPr lang="en-US" altLang="zh-CN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en-US" altLang="zh-CN" b="1" baseline="30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altLang="zh-CN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</a:t>
            </a:r>
            <a:r>
              <a:rPr lang="en-US" altLang="zh-CN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+</a:t>
            </a: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l-GR" altLang="zh-CN" b="1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μ</a:t>
            </a:r>
            <a:r>
              <a:rPr lang="en-US" altLang="zh-CN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</a:t>
            </a:r>
            <a:r>
              <a:rPr lang="el-GR" altLang="zh-CN" b="1" dirty="0"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μ</a:t>
            </a:r>
            <a:r>
              <a:rPr lang="en-US" altLang="zh-CN" b="1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 </a:t>
            </a: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+ MET)</a:t>
            </a:r>
            <a:endParaRPr lang="zh-CN" altLang="en-US" b="1" dirty="0">
              <a:latin typeface="Cambria Math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911A20A-7AFE-470F-9E07-01E2A7690927}"/>
              </a:ext>
            </a:extLst>
          </p:cNvPr>
          <p:cNvSpPr txBox="1"/>
          <p:nvPr/>
        </p:nvSpPr>
        <p:spPr>
          <a:xfrm>
            <a:off x="4808309" y="1806052"/>
            <a:ext cx="3170804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SM backgrounds:</a:t>
            </a:r>
          </a:p>
          <a:p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CN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CN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ee</a:t>
            </a: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 &gt; 4</a:t>
            </a:r>
            <a:r>
              <a:rPr lang="el-GR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τ</a:t>
            </a: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 Z</a:t>
            </a:r>
            <a:b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US" altLang="zh-CN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CN" dirty="0" err="1">
                <a:latin typeface="Cambria Math" panose="02040503050406030204" pitchFamily="18" charset="0"/>
              </a:rPr>
              <a:t>ee</a:t>
            </a:r>
            <a:r>
              <a:rPr lang="en-US" altLang="zh-CN" dirty="0">
                <a:latin typeface="Cambria Math" panose="02040503050406030204" pitchFamily="18" charset="0"/>
              </a:rPr>
              <a:t> &gt; 4</a:t>
            </a:r>
            <a:r>
              <a:rPr lang="el-GR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τ</a:t>
            </a:r>
            <a:r>
              <a:rPr lang="en-US" altLang="zh-CN" dirty="0" err="1">
                <a:latin typeface="Cambria Math" panose="02040503050406030204" pitchFamily="18" charset="0"/>
              </a:rPr>
              <a:t>jj</a:t>
            </a:r>
            <a:r>
              <a:rPr lang="en-US" altLang="zh-CN" dirty="0">
                <a:latin typeface="Cambria Math" panose="02040503050406030204" pitchFamily="18" charset="0"/>
              </a:rPr>
              <a:t>   (mostly 4taZ)</a:t>
            </a:r>
          </a:p>
          <a:p>
            <a:r>
              <a:rPr lang="en-US" altLang="zh-CN" dirty="0" err="1">
                <a:latin typeface="Cambria Math" panose="02040503050406030204" pitchFamily="18" charset="0"/>
              </a:rPr>
              <a:t>ee</a:t>
            </a:r>
            <a:r>
              <a:rPr lang="en-US" altLang="zh-CN" dirty="0">
                <a:latin typeface="Cambria Math" panose="02040503050406030204" pitchFamily="18" charset="0"/>
              </a:rPr>
              <a:t> &gt; 6</a:t>
            </a:r>
            <a:r>
              <a:rPr lang="el-GR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τ</a:t>
            </a:r>
            <a:r>
              <a:rPr lang="en-US" altLang="zh-CN" b="1" dirty="0"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 (removeable by </a:t>
            </a:r>
            <a:r>
              <a:rPr lang="en-US" altLang="zh-CN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Mjj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)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81EF5B-89A2-47E8-9F18-171CE6AF50D5}"/>
              </a:ext>
            </a:extLst>
          </p:cNvPr>
          <p:cNvSpPr txBox="1"/>
          <p:nvPr/>
        </p:nvSpPr>
        <p:spPr>
          <a:xfrm>
            <a:off x="6222438" y="2255127"/>
            <a:ext cx="21788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intrinsic:</a:t>
            </a:r>
            <a:b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neutrinos carry away </a:t>
            </a:r>
            <a:b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LN,  can fake LNV.</a:t>
            </a:r>
            <a:endParaRPr lang="zh-CN" alt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78AEBC5-73F9-48FC-9CD6-1F7F0BAC8663}"/>
              </a:ext>
            </a:extLst>
          </p:cNvPr>
          <p:cNvSpPr txBox="1"/>
          <p:nvPr/>
        </p:nvSpPr>
        <p:spPr>
          <a:xfrm>
            <a:off x="5497477" y="3968186"/>
            <a:ext cx="210826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Bkg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friendly:</a:t>
            </a:r>
            <a:b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 final states need </a:t>
            </a:r>
            <a:b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wrong sign leptons</a:t>
            </a:r>
            <a:b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fake this signal</a:t>
            </a:r>
            <a:endParaRPr lang="zh-CN" alt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F34BB0E-729C-4655-BAC4-D04309447B42}"/>
              </a:ext>
            </a:extLst>
          </p:cNvPr>
          <p:cNvSpPr txBox="1"/>
          <p:nvPr/>
        </p:nvSpPr>
        <p:spPr>
          <a:xfrm>
            <a:off x="299537" y="4528721"/>
            <a:ext cx="388125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Comparable max branching</a:t>
            </a:r>
            <a:b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CN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BR</a:t>
            </a:r>
            <a:r>
              <a:rPr lang="en-US" altLang="zh-CN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max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 &lt; O(10</a:t>
            </a:r>
            <a:r>
              <a:rPr lang="en-US" altLang="zh-CN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-3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) </a:t>
            </a:r>
            <a:r>
              <a:rPr lang="en-US" altLang="zh-CN" dirty="0">
                <a:latin typeface="Cambria Math" panose="02040503050406030204" pitchFamily="18" charset="0"/>
              </a:rPr>
              <a:t>*</a:t>
            </a:r>
            <a:r>
              <a:rPr lang="zh-CN" altLang="en-US" dirty="0">
                <a:latin typeface="Cambria Math" panose="02040503050406030204" pitchFamily="18" charset="0"/>
              </a:rPr>
              <a:t> 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|sin</a:t>
            </a:r>
            <a:r>
              <a:rPr lang="el-GR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α</a:t>
            </a: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|</a:t>
            </a:r>
            <a:r>
              <a:rPr lang="en-US" altLang="zh-CN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br>
              <a:rPr lang="en-US" altLang="zh-CN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en-US" altLang="zh-CN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CN" sz="24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If not kinematically limited and </a:t>
            </a:r>
            <a:r>
              <a:rPr lang="en-US" altLang="zh-CN" sz="2400" baseline="30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  <a:r>
              <a:rPr lang="en-US" altLang="zh-CN" sz="2400" baseline="-25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altLang="zh-CN" sz="2400" baseline="30000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~O</a:t>
            </a:r>
            <a:r>
              <a:rPr lang="en-US" altLang="zh-CN" sz="2400" baseline="30000" dirty="0">
                <a:latin typeface="Cambria Math" panose="02040503050406030204" pitchFamily="18" charset="0"/>
                <a:ea typeface="Cambria Math" panose="02040503050406030204" pitchFamily="18" charset="0"/>
              </a:rPr>
              <a:t>(1)</a:t>
            </a:r>
            <a:endParaRPr lang="zh-CN" altLang="en-US" sz="2400" dirty="0">
              <a:latin typeface="Cambria Math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D68347-D1A0-440C-AA6C-1FBCD96A8B1A}"/>
              </a:ext>
            </a:extLst>
          </p:cNvPr>
          <p:cNvSpPr txBox="1"/>
          <p:nvPr/>
        </p:nvSpPr>
        <p:spPr>
          <a:xfrm>
            <a:off x="4659326" y="5517274"/>
            <a:ext cx="4039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Use strong lepton number &amp; flavor cuts</a:t>
            </a:r>
            <a:b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b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altLang="zh-CN" dirty="0">
                <a:latin typeface="Cambria Math" panose="02040503050406030204" pitchFamily="18" charset="0"/>
                <a:ea typeface="Cambria Math" panose="02040503050406030204" pitchFamily="18" charset="0"/>
              </a:rPr>
              <a:t>Monte Carlo &amp; Simulation in progress…</a:t>
            </a:r>
            <a:endParaRPr lang="zh-CN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004864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758</Words>
  <Application>Microsoft Office PowerPoint</Application>
  <PresentationFormat>On-screen Show (4:3)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Linux Biolinum O</vt:lpstr>
      <vt:lpstr>Arial</vt:lpstr>
      <vt:lpstr>Calibri</vt:lpstr>
      <vt:lpstr>Cambria Math</vt:lpstr>
      <vt:lpstr>Forte</vt:lpstr>
      <vt:lpstr>Symbol</vt:lpstr>
      <vt:lpstr>Times New Roman</vt:lpstr>
      <vt:lpstr>Wingdings</vt:lpstr>
      <vt:lpstr>1_Office Theme</vt:lpstr>
      <vt:lpstr>Heavy neutrino production (via Higgs)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Yu Gao</dc:creator>
  <cp:lastModifiedBy>Yu Gao</cp:lastModifiedBy>
  <cp:revision>10</cp:revision>
  <dcterms:created xsi:type="dcterms:W3CDTF">2020-09-24T08:19:15Z</dcterms:created>
  <dcterms:modified xsi:type="dcterms:W3CDTF">2020-09-24T09:45:15Z</dcterms:modified>
</cp:coreProperties>
</file>