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2B2-297E-4A93-8682-E5FB1421C27F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3B4-DF32-419A-9E54-9F051E72EC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81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2B2-297E-4A93-8682-E5FB1421C27F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3B4-DF32-419A-9E54-9F051E72EC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68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2B2-297E-4A93-8682-E5FB1421C27F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3B4-DF32-419A-9E54-9F051E72EC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33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2B2-297E-4A93-8682-E5FB1421C27F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3B4-DF32-419A-9E54-9F051E72EC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20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2B2-297E-4A93-8682-E5FB1421C27F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3B4-DF32-419A-9E54-9F051E72EC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28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2B2-297E-4A93-8682-E5FB1421C27F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3B4-DF32-419A-9E54-9F051E72EC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08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2B2-297E-4A93-8682-E5FB1421C27F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3B4-DF32-419A-9E54-9F051E72EC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90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2B2-297E-4A93-8682-E5FB1421C27F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3B4-DF32-419A-9E54-9F051E72EC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30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2B2-297E-4A93-8682-E5FB1421C27F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3B4-DF32-419A-9E54-9F051E72EC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69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2B2-297E-4A93-8682-E5FB1421C27F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3B4-DF32-419A-9E54-9F051E72EC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59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2B2-297E-4A93-8682-E5FB1421C27F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3B4-DF32-419A-9E54-9F051E72EC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421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752B2-297E-4A93-8682-E5FB1421C27F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8A3B4-DF32-419A-9E54-9F051E72EC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61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Topics</a:t>
            </a:r>
            <a:r>
              <a:rPr lang="it-IT" dirty="0" smtClean="0"/>
              <a:t> to cover</a:t>
            </a:r>
            <a:r>
              <a:rPr lang="en-GB" dirty="0"/>
              <a:t/>
            </a:r>
            <a:br>
              <a:rPr lang="en-GB" dirty="0"/>
            </a:br>
            <a:r>
              <a:rPr lang="en-GB" sz="4800" dirty="0" smtClean="0"/>
              <a:t>data center roles</a:t>
            </a:r>
            <a:br>
              <a:rPr lang="en-GB" sz="4800" dirty="0" smtClean="0"/>
            </a:br>
            <a:r>
              <a:rPr lang="en-GB" sz="4800" dirty="0" smtClean="0"/>
              <a:t>report from WLCG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235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753" y="83000"/>
            <a:ext cx="10971304" cy="1144631"/>
          </a:xfrm>
        </p:spPr>
        <p:txBody>
          <a:bodyPr/>
          <a:lstStyle/>
          <a:p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review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9221" y="1157646"/>
            <a:ext cx="11798508" cy="5253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We have to report on </a:t>
            </a:r>
            <a:r>
              <a:rPr lang="it-IT" dirty="0" err="1" smtClean="0"/>
              <a:t>points</a:t>
            </a:r>
            <a:r>
              <a:rPr lang="it-IT" dirty="0" smtClean="0"/>
              <a:t> </a:t>
            </a:r>
            <a:r>
              <a:rPr lang="it-IT" dirty="0" err="1" smtClean="0"/>
              <a:t>raised</a:t>
            </a:r>
            <a:r>
              <a:rPr lang="it-IT" dirty="0" smtClean="0"/>
              <a:t> in last </a:t>
            </a:r>
            <a:r>
              <a:rPr lang="it-IT" dirty="0" err="1" smtClean="0"/>
              <a:t>one</a:t>
            </a:r>
            <a:r>
              <a:rPr lang="it-IT" dirty="0" smtClean="0"/>
              <a:t>:</a:t>
            </a:r>
          </a:p>
          <a:p>
            <a:pPr marL="552938" indent="-552938"/>
            <a:r>
              <a:rPr lang="it-IT" dirty="0" smtClean="0"/>
              <a:t>DCI </a:t>
            </a:r>
            <a:r>
              <a:rPr lang="it-IT" dirty="0" err="1" smtClean="0"/>
              <a:t>testing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medium scale</a:t>
            </a:r>
          </a:p>
          <a:p>
            <a:pPr marL="552938" indent="-552938"/>
            <a:r>
              <a:rPr lang="it-IT" dirty="0" err="1" smtClean="0"/>
              <a:t>Coherent</a:t>
            </a:r>
            <a:r>
              <a:rPr lang="it-IT" dirty="0" smtClean="0"/>
              <a:t> sub-</a:t>
            </a:r>
            <a:r>
              <a:rPr lang="it-IT" dirty="0" err="1" smtClean="0"/>
              <a:t>systems</a:t>
            </a:r>
            <a:r>
              <a:rPr lang="it-IT" dirty="0" smtClean="0"/>
              <a:t> </a:t>
            </a:r>
            <a:r>
              <a:rPr lang="it-IT" dirty="0" err="1" smtClean="0"/>
              <a:t>development</a:t>
            </a:r>
            <a:r>
              <a:rPr lang="it-IT" dirty="0" smtClean="0"/>
              <a:t> and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proper</a:t>
            </a:r>
            <a:r>
              <a:rPr lang="it-IT" dirty="0" smtClean="0"/>
              <a:t> </a:t>
            </a:r>
            <a:r>
              <a:rPr lang="it-IT" dirty="0" err="1" smtClean="0"/>
              <a:t>integration</a:t>
            </a:r>
            <a:endParaRPr lang="it-IT" dirty="0" smtClean="0"/>
          </a:p>
          <a:p>
            <a:pPr marL="552938" indent="-552938"/>
            <a:r>
              <a:rPr lang="it-IT" dirty="0" smtClean="0"/>
              <a:t>LHCONE </a:t>
            </a:r>
            <a:r>
              <a:rPr lang="it-IT" dirty="0" err="1" smtClean="0"/>
              <a:t>integration</a:t>
            </a:r>
            <a:endParaRPr lang="it-IT" dirty="0" smtClean="0"/>
          </a:p>
          <a:p>
            <a:pPr marL="552938" indent="-552938"/>
            <a:r>
              <a:rPr lang="it-IT" dirty="0" smtClean="0"/>
              <a:t>RUCIO</a:t>
            </a:r>
          </a:p>
          <a:p>
            <a:pPr marL="552938" indent="-552938"/>
            <a:r>
              <a:rPr lang="it-IT" dirty="0" smtClean="0"/>
              <a:t>DIRAC </a:t>
            </a:r>
            <a:r>
              <a:rPr lang="it-IT" dirty="0" err="1" smtClean="0"/>
              <a:t>redundancy</a:t>
            </a:r>
            <a:endParaRPr lang="it-IT" dirty="0" smtClean="0"/>
          </a:p>
          <a:p>
            <a:pPr marL="552938" indent="-552938"/>
            <a:r>
              <a:rPr lang="it-IT" dirty="0" err="1" smtClean="0"/>
              <a:t>Detail</a:t>
            </a:r>
            <a:r>
              <a:rPr lang="it-IT" dirty="0" smtClean="0"/>
              <a:t> of the </a:t>
            </a:r>
            <a:r>
              <a:rPr lang="it-IT" dirty="0" err="1" smtClean="0"/>
              <a:t>roles</a:t>
            </a:r>
            <a:r>
              <a:rPr lang="it-IT" dirty="0" smtClean="0"/>
              <a:t> of the </a:t>
            </a:r>
            <a:r>
              <a:rPr lang="it-IT" dirty="0" err="1" smtClean="0"/>
              <a:t>different</a:t>
            </a:r>
            <a:r>
              <a:rPr lang="it-IT" dirty="0" smtClean="0"/>
              <a:t> data centers, list of </a:t>
            </a:r>
            <a:r>
              <a:rPr lang="it-IT" dirty="0" err="1" smtClean="0"/>
              <a:t>services</a:t>
            </a:r>
            <a:r>
              <a:rPr lang="it-IT" dirty="0" smtClean="0"/>
              <a:t>, SLA</a:t>
            </a:r>
          </a:p>
          <a:p>
            <a:pPr marL="552938" indent="-552938"/>
            <a:r>
              <a:rPr lang="it-IT" dirty="0" err="1" smtClean="0"/>
              <a:t>Follow</a:t>
            </a:r>
            <a:r>
              <a:rPr lang="it-IT" dirty="0" smtClean="0"/>
              <a:t> WLCG </a:t>
            </a:r>
            <a:r>
              <a:rPr lang="it-IT" dirty="0" err="1" smtClean="0"/>
              <a:t>development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21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Data centers </a:t>
            </a:r>
            <a:r>
              <a:rPr lang="it-IT" dirty="0" err="1" smtClean="0"/>
              <a:t>roles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5141686" cy="2768149"/>
          </a:xfrm>
        </p:spPr>
        <p:txBody>
          <a:bodyPr/>
          <a:lstStyle/>
          <a:p>
            <a:r>
              <a:rPr lang="it-IT" dirty="0" smtClean="0"/>
              <a:t>Host</a:t>
            </a:r>
          </a:p>
          <a:p>
            <a:r>
              <a:rPr lang="it-IT" dirty="0" err="1" smtClean="0"/>
              <a:t>Raw</a:t>
            </a:r>
            <a:r>
              <a:rPr lang="it-IT" dirty="0" smtClean="0"/>
              <a:t> data centre</a:t>
            </a:r>
          </a:p>
          <a:p>
            <a:r>
              <a:rPr lang="it-IT" dirty="0" err="1" smtClean="0"/>
              <a:t>Regional</a:t>
            </a:r>
            <a:r>
              <a:rPr lang="it-IT" dirty="0" smtClean="0"/>
              <a:t> data centre</a:t>
            </a:r>
          </a:p>
          <a:p>
            <a:r>
              <a:rPr lang="it-IT" dirty="0" err="1" smtClean="0"/>
              <a:t>Simulation</a:t>
            </a:r>
            <a:r>
              <a:rPr lang="it-IT" dirty="0" smtClean="0"/>
              <a:t> production centre</a:t>
            </a:r>
            <a:endParaRPr lang="en-GB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70023"/>
              </p:ext>
            </p:extLst>
          </p:nvPr>
        </p:nvGraphicFramePr>
        <p:xfrm>
          <a:off x="6524170" y="1825628"/>
          <a:ext cx="5667830" cy="2768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0415">
                  <a:extLst>
                    <a:ext uri="{9D8B030D-6E8A-4147-A177-3AD203B41FA5}">
                      <a16:colId xmlns:a16="http://schemas.microsoft.com/office/drawing/2014/main" val="3066225124"/>
                    </a:ext>
                  </a:extLst>
                </a:gridCol>
                <a:gridCol w="1031749">
                  <a:extLst>
                    <a:ext uri="{9D8B030D-6E8A-4147-A177-3AD203B41FA5}">
                      <a16:colId xmlns:a16="http://schemas.microsoft.com/office/drawing/2014/main" val="887357753"/>
                    </a:ext>
                  </a:extLst>
                </a:gridCol>
                <a:gridCol w="1136960">
                  <a:extLst>
                    <a:ext uri="{9D8B030D-6E8A-4147-A177-3AD203B41FA5}">
                      <a16:colId xmlns:a16="http://schemas.microsoft.com/office/drawing/2014/main" val="3052287773"/>
                    </a:ext>
                  </a:extLst>
                </a:gridCol>
                <a:gridCol w="1224353">
                  <a:extLst>
                    <a:ext uri="{9D8B030D-6E8A-4147-A177-3AD203B41FA5}">
                      <a16:colId xmlns:a16="http://schemas.microsoft.com/office/drawing/2014/main" val="3027967294"/>
                    </a:ext>
                  </a:extLst>
                </a:gridCol>
                <a:gridCol w="1224353">
                  <a:extLst>
                    <a:ext uri="{9D8B030D-6E8A-4147-A177-3AD203B41FA5}">
                      <a16:colId xmlns:a16="http://schemas.microsoft.com/office/drawing/2014/main" val="1369425261"/>
                    </a:ext>
                  </a:extLst>
                </a:gridCol>
              </a:tblGrid>
              <a:tr h="1038056">
                <a:tc>
                  <a:txBody>
                    <a:bodyPr/>
                    <a:lstStyle/>
                    <a:p>
                      <a:pPr algn="just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JUNOCC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Host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Raw data centre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 dirty="0">
                          <a:effectLst/>
                        </a:rPr>
                        <a:t>Regional Data Centre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Simulation Production Centre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7770397"/>
                  </a:ext>
                </a:extLst>
              </a:tr>
              <a:tr h="346018">
                <a:tc>
                  <a:txBody>
                    <a:bodyPr/>
                    <a:lstStyle/>
                    <a:p>
                      <a:pPr algn="l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IHEP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X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 dirty="0">
                          <a:effectLst/>
                        </a:rPr>
                        <a:t>X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X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X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1975333"/>
                  </a:ext>
                </a:extLst>
              </a:tr>
              <a:tr h="346018">
                <a:tc>
                  <a:txBody>
                    <a:bodyPr/>
                    <a:lstStyle/>
                    <a:p>
                      <a:pPr algn="l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CC-IN2P3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X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X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X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9053043"/>
                  </a:ext>
                </a:extLst>
              </a:tr>
              <a:tr h="346018">
                <a:tc>
                  <a:txBody>
                    <a:bodyPr/>
                    <a:lstStyle/>
                    <a:p>
                      <a:pPr algn="l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CNAF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X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X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X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2216327"/>
                  </a:ext>
                </a:extLst>
              </a:tr>
              <a:tr h="346018">
                <a:tc>
                  <a:txBody>
                    <a:bodyPr/>
                    <a:lstStyle/>
                    <a:p>
                      <a:pPr algn="l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JINR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X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X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X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5523787"/>
                  </a:ext>
                </a:extLst>
              </a:tr>
              <a:tr h="346018">
                <a:tc>
                  <a:txBody>
                    <a:bodyPr/>
                    <a:lstStyle/>
                    <a:p>
                      <a:pPr algn="l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MSU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X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 dirty="0">
                          <a:effectLst/>
                        </a:rPr>
                        <a:t>X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7496744"/>
                  </a:ext>
                </a:extLst>
              </a:tr>
            </a:tbl>
          </a:graphicData>
        </a:graphic>
      </p:graphicFrame>
      <p:sp>
        <p:nvSpPr>
          <p:cNvPr id="6" name="Segnaposto contenuto 2"/>
          <p:cNvSpPr txBox="1">
            <a:spLocks/>
          </p:cNvSpPr>
          <p:nvPr/>
        </p:nvSpPr>
        <p:spPr>
          <a:xfrm>
            <a:off x="838199" y="5188857"/>
            <a:ext cx="10635343" cy="754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err="1" smtClean="0"/>
              <a:t>Yet</a:t>
            </a:r>
            <a:r>
              <a:rPr lang="it-IT" dirty="0" smtClean="0"/>
              <a:t> </a:t>
            </a:r>
            <a:r>
              <a:rPr lang="it-IT" dirty="0" err="1" smtClean="0"/>
              <a:t>missing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’ list and relative SLA</a:t>
            </a:r>
          </a:p>
        </p:txBody>
      </p:sp>
    </p:spTree>
    <p:extLst>
      <p:ext uri="{BB962C8B-B14F-4D97-AF65-F5344CB8AC3E}">
        <p14:creationId xmlns:p14="http://schemas.microsoft.com/office/powerpoint/2010/main" val="237367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82102"/>
            <a:ext cx="10515600" cy="955670"/>
          </a:xfrm>
        </p:spPr>
        <p:txBody>
          <a:bodyPr/>
          <a:lstStyle/>
          <a:p>
            <a:r>
              <a:rPr lang="it-IT" dirty="0" smtClean="0"/>
              <a:t>Services’ list</a:t>
            </a:r>
            <a:endParaRPr lang="en-GB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095593"/>
              </p:ext>
            </p:extLst>
          </p:nvPr>
        </p:nvGraphicFramePr>
        <p:xfrm>
          <a:off x="838200" y="1037773"/>
          <a:ext cx="9474200" cy="4716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4143">
                  <a:extLst>
                    <a:ext uri="{9D8B030D-6E8A-4147-A177-3AD203B41FA5}">
                      <a16:colId xmlns:a16="http://schemas.microsoft.com/office/drawing/2014/main" val="3066225124"/>
                    </a:ext>
                  </a:extLst>
                </a:gridCol>
                <a:gridCol w="1299028">
                  <a:extLst>
                    <a:ext uri="{9D8B030D-6E8A-4147-A177-3AD203B41FA5}">
                      <a16:colId xmlns:a16="http://schemas.microsoft.com/office/drawing/2014/main" val="887357753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3052287773"/>
                    </a:ext>
                  </a:extLst>
                </a:gridCol>
                <a:gridCol w="1313543">
                  <a:extLst>
                    <a:ext uri="{9D8B030D-6E8A-4147-A177-3AD203B41FA5}">
                      <a16:colId xmlns:a16="http://schemas.microsoft.com/office/drawing/2014/main" val="3027967294"/>
                    </a:ext>
                  </a:extLst>
                </a:gridCol>
                <a:gridCol w="1872343">
                  <a:extLst>
                    <a:ext uri="{9D8B030D-6E8A-4147-A177-3AD203B41FA5}">
                      <a16:colId xmlns:a16="http://schemas.microsoft.com/office/drawing/2014/main" val="1369425261"/>
                    </a:ext>
                  </a:extLst>
                </a:gridCol>
              </a:tblGrid>
              <a:tr h="761998">
                <a:tc>
                  <a:txBody>
                    <a:bodyPr/>
                    <a:lstStyle/>
                    <a:p>
                      <a:pPr algn="just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JUNOCC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Host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 dirty="0">
                          <a:effectLst/>
                        </a:rPr>
                        <a:t>Raw data centre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 dirty="0">
                          <a:effectLst/>
                        </a:rPr>
                        <a:t>Regional Data Centre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1800">
                          <a:effectLst/>
                        </a:rPr>
                        <a:t>Simulation Production Centre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7770397"/>
                  </a:ext>
                </a:extLst>
              </a:tr>
              <a:tr h="431417">
                <a:tc>
                  <a:txBody>
                    <a:bodyPr/>
                    <a:lstStyle/>
                    <a:p>
                      <a:pPr algn="l">
                        <a:spcAft>
                          <a:spcPts val="1430"/>
                        </a:spcAft>
                      </a:pPr>
                      <a:r>
                        <a:rPr lang="it-IT" sz="20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Operations, </a:t>
                      </a:r>
                      <a:r>
                        <a:rPr lang="it-IT" sz="200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aka</a:t>
                      </a:r>
                      <a:r>
                        <a:rPr lang="it-IT" sz="20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it-IT" sz="20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User Support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190552"/>
                  </a:ext>
                </a:extLst>
              </a:tr>
              <a:tr h="431417">
                <a:tc>
                  <a:txBody>
                    <a:bodyPr/>
                    <a:lstStyle/>
                    <a:p>
                      <a:pPr algn="l">
                        <a:spcAft>
                          <a:spcPts val="1430"/>
                        </a:spcAft>
                      </a:pPr>
                      <a:r>
                        <a:rPr lang="it-IT" sz="20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DIRAC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3075745"/>
                  </a:ext>
                </a:extLst>
              </a:tr>
              <a:tr h="647126">
                <a:tc>
                  <a:txBody>
                    <a:bodyPr/>
                    <a:lstStyle/>
                    <a:p>
                      <a:pPr algn="l">
                        <a:spcAft>
                          <a:spcPts val="1430"/>
                        </a:spcAft>
                      </a:pPr>
                      <a:r>
                        <a:rPr lang="it-IT" sz="18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</a:rPr>
                        <a:t>Storage</a:t>
                      </a:r>
                      <a:r>
                        <a:rPr lang="it-IT" sz="18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</a:rPr>
                        <a:t> (SE, SRM, DIRAC DM, RUCIO)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chemeClr val="accent6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chemeClr val="accent6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1975333"/>
                  </a:ext>
                </a:extLst>
              </a:tr>
              <a:tr h="431417">
                <a:tc>
                  <a:txBody>
                    <a:bodyPr/>
                    <a:lstStyle/>
                    <a:p>
                      <a:pPr algn="l">
                        <a:spcAft>
                          <a:spcPts val="1430"/>
                        </a:spcAft>
                      </a:pPr>
                      <a:r>
                        <a:rPr lang="it-IT" sz="20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Workload</a:t>
                      </a:r>
                      <a:r>
                        <a:rPr lang="it-IT" sz="20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Management System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9053043"/>
                  </a:ext>
                </a:extLst>
              </a:tr>
              <a:tr h="431417">
                <a:tc>
                  <a:txBody>
                    <a:bodyPr/>
                    <a:lstStyle/>
                    <a:p>
                      <a:pPr algn="l">
                        <a:spcAft>
                          <a:spcPts val="1430"/>
                        </a:spcAft>
                      </a:pPr>
                      <a:r>
                        <a:rPr lang="it-IT" sz="18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</a:rPr>
                        <a:t>VOMS</a:t>
                      </a:r>
                      <a:r>
                        <a:rPr lang="it-IT" sz="18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</a:rPr>
                        <a:t> / IAM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chemeClr val="accent6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chemeClr val="accent6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2216327"/>
                  </a:ext>
                </a:extLst>
              </a:tr>
              <a:tr h="431417">
                <a:tc>
                  <a:txBody>
                    <a:bodyPr/>
                    <a:lstStyle/>
                    <a:p>
                      <a:pPr algn="l">
                        <a:spcAft>
                          <a:spcPts val="1430"/>
                        </a:spcAft>
                      </a:pPr>
                      <a:r>
                        <a:rPr lang="it-IT" sz="18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</a:rPr>
                        <a:t>CernVMFS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>
                          <a:solidFill>
                            <a:schemeClr val="accent6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>
                          <a:solidFill>
                            <a:schemeClr val="accent6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5523787"/>
                  </a:ext>
                </a:extLst>
              </a:tr>
              <a:tr h="431417">
                <a:tc>
                  <a:txBody>
                    <a:bodyPr/>
                    <a:lstStyle/>
                    <a:p>
                      <a:pPr algn="l">
                        <a:spcAft>
                          <a:spcPts val="1430"/>
                        </a:spcAft>
                      </a:pPr>
                      <a:r>
                        <a:rPr lang="it-IT" sz="18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</a:rPr>
                        <a:t>FTS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7496744"/>
                  </a:ext>
                </a:extLst>
              </a:tr>
              <a:tr h="719029">
                <a:tc>
                  <a:txBody>
                    <a:bodyPr/>
                    <a:lstStyle/>
                    <a:p>
                      <a:pPr algn="l">
                        <a:spcAft>
                          <a:spcPts val="1430"/>
                        </a:spcAft>
                      </a:pPr>
                      <a:r>
                        <a:rPr lang="it-IT" sz="200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Monitoring</a:t>
                      </a:r>
                      <a:r>
                        <a:rPr lang="it-IT" sz="20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(</a:t>
                      </a:r>
                      <a:r>
                        <a:rPr lang="it-IT" sz="200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perfsonar</a:t>
                      </a:r>
                      <a:r>
                        <a:rPr lang="it-IT" sz="20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,</a:t>
                      </a:r>
                      <a:r>
                        <a:rPr lang="it-IT" sz="20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it-IT" sz="20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storage</a:t>
                      </a:r>
                      <a:r>
                        <a:rPr lang="it-IT" sz="20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, </a:t>
                      </a:r>
                      <a:r>
                        <a:rPr lang="it-IT" sz="20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jobs</a:t>
                      </a:r>
                      <a:r>
                        <a:rPr lang="it-IT" sz="200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)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430"/>
                        </a:spcAft>
                      </a:pPr>
                      <a:r>
                        <a:rPr lang="en-GB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GB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0122667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939795" y="6110514"/>
            <a:ext cx="231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X</a:t>
            </a:r>
            <a:r>
              <a:rPr lang="en-GB" dirty="0" smtClean="0"/>
              <a:t> server side / replicas</a:t>
            </a:r>
            <a:endParaRPr lang="en-GB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r>
              <a:rPr lang="en-GB" b="1" dirty="0" smtClean="0">
                <a:solidFill>
                  <a:schemeClr val="accent6"/>
                </a:solidFill>
              </a:rPr>
              <a:t>X</a:t>
            </a:r>
            <a:r>
              <a:rPr lang="en-GB" dirty="0" smtClean="0"/>
              <a:t> client side</a:t>
            </a:r>
            <a:endParaRPr lang="en-GB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124107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193</Words>
  <Application>Microsoft Office PowerPoint</Application>
  <PresentationFormat>Widescreen</PresentationFormat>
  <Paragraphs>86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MS Mincho</vt:lpstr>
      <vt:lpstr>Times New Roman</vt:lpstr>
      <vt:lpstr>Tema di Office</vt:lpstr>
      <vt:lpstr>Topics to cover data center roles report from WLCG</vt:lpstr>
      <vt:lpstr>Next review</vt:lpstr>
      <vt:lpstr>Data centers roles</vt:lpstr>
      <vt:lpstr>Services’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Topics to cover data center roles report from WLCG</dc:title>
  <dc:creator>Giuseppe Andronico</dc:creator>
  <cp:lastModifiedBy>Giuseppe Andronico</cp:lastModifiedBy>
  <cp:revision>9</cp:revision>
  <dcterms:created xsi:type="dcterms:W3CDTF">2020-10-19T16:05:18Z</dcterms:created>
  <dcterms:modified xsi:type="dcterms:W3CDTF">2020-10-20T06:45:13Z</dcterms:modified>
</cp:coreProperties>
</file>