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7" autoAdjust="0"/>
    <p:restoredTop sz="95677" autoAdjust="0"/>
  </p:normalViewPr>
  <p:slideViewPr>
    <p:cSldViewPr snapToGrid="0" snapToObjects="1">
      <p:cViewPr>
        <p:scale>
          <a:sx n="85" d="100"/>
          <a:sy n="85" d="100"/>
        </p:scale>
        <p:origin x="52" y="136"/>
      </p:cViewPr>
      <p:guideLst/>
    </p:cSldViewPr>
  </p:slideViewPr>
  <p:outlineViewPr>
    <p:cViewPr>
      <p:scale>
        <a:sx n="33" d="100"/>
        <a:sy n="33" d="100"/>
      </p:scale>
      <p:origin x="0" y="-35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D3022-15F7-EF4E-854E-FB42DBCB6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4088AC-BF43-604F-B7EB-360603DA8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B781AD-95F8-9E4C-911A-F386A55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A1242C-55EF-B842-A0B2-C75FC8C59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8C5BF2-1182-DC4B-A4E4-A02525780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13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17AB77-931E-F94A-8725-57B53038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7E25D6-A6E0-1042-9F77-E44BB8C9F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C2B0CC-5D5C-D94B-ABFE-5F764CA65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4DC2E7-A35B-0849-BDDD-D0D5969A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37A8F5-3668-AB41-941A-A53959780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97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A23D75D-8AFD-BA4E-93F2-B5CDDF38D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9C08FB1-1265-7045-9DC4-6FFBBD8A8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791769-D4C3-0F4C-879B-D90DC325C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CF13E2-7509-154E-A951-2273686D0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5371D8-422F-FE4F-BDF8-0F7CDD241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02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D308AD-1C7A-B040-BE48-86597D419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BF8E75-AC34-1C48-9C21-204B56FC3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0C02DE-876D-594D-BE9B-6144B4B2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A75154-2A03-F340-BB21-58AEB28ED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3F34A4-667E-CE45-BDD8-85C195A4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5F5D90-71EC-3D45-BCA2-118F01CA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186D53-117B-A844-8BB5-2AF9230B4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189C09-FC05-484F-BE71-B8F40568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35EC13-E9BE-8842-9073-C8AE2AD3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249CA8-5324-954A-8485-82FB9235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72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7A03F-7E98-D54B-99C8-007C3BAA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CED5FD-FF26-DF45-ABFA-0FF0F4E98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DAE6C-1059-D444-AF31-AF7B1439F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1835A3-CB83-A049-B224-FFE42DC2E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2F5A30-E1BA-D542-9D8C-4BC0370EA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B2621B-F6FB-AA4B-AA84-6EC793D56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28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7ABC0-BFF9-154B-BA17-3BC1B877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1F3AF2-8E1E-594F-82F2-6CBB9C512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631064-1064-D347-BA4D-154FF6683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533817F-C5BE-B94B-B667-7D48E5707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F71884-0C16-424E-9BAB-79A8DA4EAA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A918FDA-FAD9-3F46-B65D-3D2C4C20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CEBE0E-2C0E-514C-8C8E-21927687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CD9927C-123D-1448-97DE-37A64AE9B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41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7F1896-D9CB-C943-85B6-11866289C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D431EA2-70A0-9340-8411-5DA784FD3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E57DAF-C71E-F24A-89D1-FFE53FF9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88B995-018C-7548-8986-0B68748BA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78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98E6272-D0DA-9548-B296-02D312EA7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D22BA99-6694-C843-BF28-8FCC56ECE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D141A4B-1474-4145-8C66-3F2F5EE19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131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129D14-DD75-434E-AC68-B36029CD5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805271-49FB-3448-88D8-8CC6B6E7F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C30F91-1CB7-EC40-9841-6A837340C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D7186A-3F18-9846-BDF1-337F3AEC7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F85BC8-45A8-CF43-A4E4-D3738423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007275-29A9-8443-96E1-8E917106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41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BCF77-5F63-3842-96E4-E96CA3D01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5B139D2-F836-684B-916D-D024BA207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F8CC62C-B6A6-5F48-9634-ADF570C2A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2E09355-B193-6E4C-AAAA-D5A2A0CA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43F114-BF81-1D42-BC89-16FC8751B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021D1A-A457-1244-9E17-8824FCF0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56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4E146DD-EBDF-C741-A5F2-98806937B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E5F39B-417F-8344-ADB8-8F7904770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9F6F00-B4AB-234C-BC00-0F15A6F92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2E200-FE24-CC41-B6C5-D3AFD2762B2D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D325E7-C81B-114D-A823-06A244C6C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E7D620-1959-AD41-89FB-5616DE8C3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12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F42F3-E337-8448-B01C-5130DD4503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 smtClean="0"/>
              <a:t>RUCIO for JUNO</a:t>
            </a:r>
            <a:endParaRPr lang="en-GB" noProof="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B497B8F-B93E-BF47-B54E-8C8411924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 smtClean="0"/>
              <a:t>Riccardo Bruno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1161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BBB493-2EFD-6948-8A0E-D575912BE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noProof="0" dirty="0" err="1" smtClean="0"/>
              <a:t>Rucio</a:t>
            </a:r>
            <a:r>
              <a:rPr lang="en-GB" noProof="0" dirty="0" smtClean="0"/>
              <a:t> provides a complete and generic scientific data management federation </a:t>
            </a:r>
            <a:endParaRPr lang="en-GB" noProof="0" dirty="0" smtClean="0">
              <a:effectLst/>
            </a:endParaRPr>
          </a:p>
          <a:p>
            <a:pPr lvl="1"/>
            <a:r>
              <a:rPr lang="en-GB" b="1" noProof="0" dirty="0" smtClean="0"/>
              <a:t>○  Seamless integration </a:t>
            </a:r>
            <a:r>
              <a:rPr lang="en-GB" noProof="0" dirty="0" smtClean="0"/>
              <a:t>of </a:t>
            </a:r>
            <a:r>
              <a:rPr lang="en-GB" b="1" noProof="0" dirty="0" smtClean="0"/>
              <a:t>scientific and commercial </a:t>
            </a:r>
            <a:r>
              <a:rPr lang="en-GB" noProof="0" dirty="0" smtClean="0"/>
              <a:t>storage and their network systems </a:t>
            </a:r>
            <a:endParaRPr lang="en-GB" noProof="0" dirty="0" smtClean="0">
              <a:effectLst/>
            </a:endParaRPr>
          </a:p>
          <a:p>
            <a:pPr lvl="1"/>
            <a:r>
              <a:rPr lang="en-GB" b="1" noProof="0" dirty="0" smtClean="0"/>
              <a:t>○  </a:t>
            </a:r>
            <a:r>
              <a:rPr lang="en-GB" noProof="0" dirty="0" smtClean="0"/>
              <a:t>Data is stored in files and can contain </a:t>
            </a:r>
            <a:r>
              <a:rPr lang="en-GB" b="1" noProof="0" dirty="0" smtClean="0"/>
              <a:t>any potential payload </a:t>
            </a:r>
            <a:endParaRPr lang="en-GB" noProof="0" dirty="0" smtClean="0">
              <a:effectLst/>
            </a:endParaRPr>
          </a:p>
          <a:p>
            <a:pPr lvl="1"/>
            <a:r>
              <a:rPr lang="en-GB" b="1" noProof="0" dirty="0" smtClean="0"/>
              <a:t>○  </a:t>
            </a:r>
            <a:r>
              <a:rPr lang="en-GB" noProof="0" dirty="0" smtClean="0"/>
              <a:t>Facilities can be </a:t>
            </a:r>
            <a:r>
              <a:rPr lang="en-GB" b="1" noProof="0" dirty="0" smtClean="0"/>
              <a:t>distributed at multiple locations </a:t>
            </a:r>
            <a:r>
              <a:rPr lang="en-GB" noProof="0" dirty="0" smtClean="0"/>
              <a:t>belonging to </a:t>
            </a:r>
            <a:r>
              <a:rPr lang="en-GB" b="1" noProof="0" dirty="0" smtClean="0"/>
              <a:t>different administrative domains </a:t>
            </a:r>
            <a:endParaRPr lang="en-GB" noProof="0" dirty="0" smtClean="0">
              <a:effectLst/>
            </a:endParaRPr>
          </a:p>
          <a:p>
            <a:pPr lvl="1"/>
            <a:r>
              <a:rPr lang="en-GB" b="1" noProof="0" dirty="0" smtClean="0"/>
              <a:t>○  </a:t>
            </a:r>
            <a:r>
              <a:rPr lang="en-GB" noProof="0" dirty="0" smtClean="0"/>
              <a:t>Designed with </a:t>
            </a:r>
            <a:r>
              <a:rPr lang="en-GB" b="1" noProof="0" dirty="0" smtClean="0"/>
              <a:t>more than a decade of operational experience </a:t>
            </a:r>
            <a:r>
              <a:rPr lang="en-GB" noProof="0" dirty="0" smtClean="0"/>
              <a:t>in very large-scale data management </a:t>
            </a:r>
            <a:endParaRPr lang="en-GB" noProof="0" dirty="0" smtClean="0">
              <a:effectLst/>
            </a:endParaRPr>
          </a:p>
          <a:p>
            <a:r>
              <a:rPr lang="en-GB" noProof="0" dirty="0" err="1" smtClean="0"/>
              <a:t>Rucio</a:t>
            </a:r>
            <a:r>
              <a:rPr lang="en-GB" noProof="0" dirty="0" smtClean="0"/>
              <a:t> manages location-aware data in a heterogeneous distributed environment </a:t>
            </a:r>
            <a:endParaRPr lang="en-GB" noProof="0" dirty="0" smtClean="0">
              <a:effectLst/>
            </a:endParaRPr>
          </a:p>
          <a:p>
            <a:pPr lvl="1"/>
            <a:r>
              <a:rPr lang="en-GB" b="1" noProof="0" dirty="0" smtClean="0"/>
              <a:t>○  </a:t>
            </a:r>
            <a:r>
              <a:rPr lang="en-GB" noProof="0" dirty="0" smtClean="0"/>
              <a:t>Creation, location, transfer, deletion, and annotation </a:t>
            </a:r>
            <a:endParaRPr lang="en-GB" noProof="0" dirty="0" smtClean="0">
              <a:effectLst/>
            </a:endParaRPr>
          </a:p>
          <a:p>
            <a:pPr lvl="1"/>
            <a:r>
              <a:rPr lang="en-GB" b="1" noProof="0" dirty="0" smtClean="0"/>
              <a:t>○  </a:t>
            </a:r>
            <a:r>
              <a:rPr lang="en-GB" noProof="0" dirty="0" smtClean="0"/>
              <a:t>Orchestration of </a:t>
            </a:r>
            <a:r>
              <a:rPr lang="en-GB" noProof="0" dirty="0" err="1" smtClean="0"/>
              <a:t>dataflows</a:t>
            </a:r>
            <a:r>
              <a:rPr lang="en-GB" noProof="0" dirty="0" smtClean="0"/>
              <a:t> with both low-level and high-level policies </a:t>
            </a:r>
            <a:endParaRPr lang="en-GB" noProof="0" dirty="0" smtClean="0">
              <a:effectLst/>
            </a:endParaRPr>
          </a:p>
          <a:p>
            <a:r>
              <a:rPr lang="en-GB" noProof="0" dirty="0" smtClean="0"/>
              <a:t>Principally developed by and for </a:t>
            </a:r>
            <a:r>
              <a:rPr lang="en-GB" b="1" noProof="0" dirty="0" smtClean="0"/>
              <a:t>ATLAS</a:t>
            </a:r>
            <a:r>
              <a:rPr lang="en-GB" noProof="0" dirty="0" smtClean="0"/>
              <a:t>, now with many more communities </a:t>
            </a:r>
            <a:endParaRPr lang="en-GB" noProof="0" dirty="0" smtClean="0">
              <a:effectLst/>
            </a:endParaRPr>
          </a:p>
          <a:p>
            <a:r>
              <a:rPr lang="en-GB" noProof="0" dirty="0" err="1" smtClean="0"/>
              <a:t>Rucio</a:t>
            </a:r>
            <a:r>
              <a:rPr lang="en-GB" noProof="0" dirty="0" smtClean="0"/>
              <a:t> is open-source software licenced under </a:t>
            </a:r>
            <a:r>
              <a:rPr lang="en-GB" i="1" noProof="0" dirty="0" smtClean="0"/>
              <a:t>Apache v2.0 </a:t>
            </a:r>
            <a:endParaRPr lang="en-GB" noProof="0" dirty="0" smtClean="0">
              <a:effectLst/>
            </a:endParaRPr>
          </a:p>
          <a:p>
            <a:r>
              <a:rPr lang="en-GB" noProof="0" dirty="0" smtClean="0"/>
              <a:t>Makes use of established </a:t>
            </a:r>
            <a:r>
              <a:rPr lang="en-GB" b="1" noProof="0" dirty="0" smtClean="0"/>
              <a:t>open-source</a:t>
            </a:r>
            <a:r>
              <a:rPr lang="en-GB" noProof="0" dirty="0" smtClean="0"/>
              <a:t> toolchains </a:t>
            </a:r>
            <a:endParaRPr lang="en-GB" noProof="0" dirty="0" smtClean="0">
              <a:effectLst/>
            </a:endParaRPr>
          </a:p>
          <a:p>
            <a:pPr lvl="1"/>
            <a:endParaRPr lang="en-GB" noProof="0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52DF732-BC2E-8F42-AE3C-55B82FD621F1}"/>
              </a:ext>
            </a:extLst>
          </p:cNvPr>
          <p:cNvSpPr/>
          <p:nvPr/>
        </p:nvSpPr>
        <p:spPr>
          <a:xfrm>
            <a:off x="0" y="1"/>
            <a:ext cx="12192000" cy="13690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FEEE83-68E9-AA4D-B392-E2D27770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8" y="239091"/>
            <a:ext cx="4820782" cy="102836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27D5C60-DEBA-DB45-BC09-77D1823A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2400" b="1" noProof="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rucio.cern.ch</a:t>
            </a:r>
            <a:endParaRPr lang="en-GB" b="1" noProof="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830A138-50E8-BA4B-89C9-B4F173E52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49" y="5795963"/>
            <a:ext cx="37973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7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B52DF732-BC2E-8F42-AE3C-55B82FD621F1}"/>
              </a:ext>
            </a:extLst>
          </p:cNvPr>
          <p:cNvSpPr/>
          <p:nvPr/>
        </p:nvSpPr>
        <p:spPr>
          <a:xfrm>
            <a:off x="0" y="1"/>
            <a:ext cx="12192000" cy="136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FEEE83-68E9-AA4D-B392-E2D27770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8" y="239091"/>
            <a:ext cx="4820782" cy="102836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27D5C60-DEBA-DB45-BC09-77D1823A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2400" b="1" noProof="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functionalities </a:t>
            </a:r>
            <a:endParaRPr lang="en-GB" sz="2400" noProof="0" dirty="0"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6974F846-3F09-824D-BDEF-CE481D52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noProof="0" dirty="0" smtClean="0"/>
              <a:t>Provides many features that can be enabled selectively </a:t>
            </a:r>
            <a:endParaRPr lang="en-GB" sz="2400" noProof="0" dirty="0" smtClean="0">
              <a:effectLst/>
            </a:endParaRPr>
          </a:p>
          <a:p>
            <a:pPr lvl="1"/>
            <a:r>
              <a:rPr lang="en-GB" sz="2000" b="1" noProof="0" dirty="0" smtClean="0"/>
              <a:t> </a:t>
            </a:r>
            <a:r>
              <a:rPr lang="en-GB" sz="2000" noProof="0" dirty="0" smtClean="0"/>
              <a:t>File and dataset </a:t>
            </a:r>
            <a:r>
              <a:rPr lang="en-GB" sz="2000" noProof="0" dirty="0" err="1" smtClean="0"/>
              <a:t>catalog</a:t>
            </a:r>
            <a:r>
              <a:rPr lang="en-GB" sz="2000" noProof="0" dirty="0" smtClean="0"/>
              <a:t> </a:t>
            </a:r>
            <a:endParaRPr lang="en-GB" sz="2000" noProof="0" dirty="0" smtClean="0">
              <a:effectLst/>
            </a:endParaRPr>
          </a:p>
          <a:p>
            <a:pPr lvl="1"/>
            <a:r>
              <a:rPr lang="en-GB" sz="2000" b="1" noProof="0" dirty="0" smtClean="0"/>
              <a:t> </a:t>
            </a:r>
            <a:r>
              <a:rPr lang="en-GB" sz="2000" noProof="0" dirty="0" smtClean="0"/>
              <a:t>Transfers between facilities including disk, tapes, clouds, HPCs </a:t>
            </a:r>
            <a:endParaRPr lang="en-GB" sz="2000" noProof="0" dirty="0" smtClean="0">
              <a:effectLst/>
            </a:endParaRPr>
          </a:p>
          <a:p>
            <a:pPr lvl="1"/>
            <a:r>
              <a:rPr lang="en-GB" sz="2000" b="1" noProof="0" dirty="0" smtClean="0"/>
              <a:t> </a:t>
            </a:r>
            <a:r>
              <a:rPr lang="en-GB" sz="2000" noProof="0" dirty="0" smtClean="0"/>
              <a:t>Web-UI, CLI, and API to discover/download/upload/transfer/annotate data </a:t>
            </a:r>
            <a:endParaRPr lang="en-GB" sz="2000" noProof="0" dirty="0" smtClean="0">
              <a:effectLst/>
            </a:endParaRPr>
          </a:p>
          <a:p>
            <a:pPr lvl="1"/>
            <a:r>
              <a:rPr lang="en-GB" sz="2000" b="1" noProof="0" dirty="0" smtClean="0"/>
              <a:t> </a:t>
            </a:r>
            <a:r>
              <a:rPr lang="en-GB" sz="2000" noProof="0" dirty="0" smtClean="0"/>
              <a:t>Extensive monitoring for all </a:t>
            </a:r>
            <a:r>
              <a:rPr lang="en-GB" sz="2000" noProof="0" dirty="0" err="1" smtClean="0"/>
              <a:t>dataflows</a:t>
            </a:r>
            <a:r>
              <a:rPr lang="en-GB" sz="2000" noProof="0" dirty="0" smtClean="0"/>
              <a:t> </a:t>
            </a:r>
            <a:endParaRPr lang="en-GB" sz="2000" noProof="0" dirty="0" smtClean="0">
              <a:effectLst/>
            </a:endParaRPr>
          </a:p>
          <a:p>
            <a:pPr lvl="1"/>
            <a:r>
              <a:rPr lang="en-GB" sz="2000" b="1" noProof="0" dirty="0" smtClean="0"/>
              <a:t> </a:t>
            </a:r>
            <a:r>
              <a:rPr lang="en-GB" sz="2000" noProof="0" dirty="0" smtClean="0"/>
              <a:t>Support for caches and CDN workflows </a:t>
            </a:r>
            <a:endParaRPr lang="en-GB" sz="2000" noProof="0" dirty="0" smtClean="0">
              <a:effectLst/>
            </a:endParaRPr>
          </a:p>
          <a:p>
            <a:pPr lvl="1"/>
            <a:r>
              <a:rPr lang="en-GB" sz="2000" b="1" noProof="0" dirty="0" smtClean="0"/>
              <a:t> </a:t>
            </a:r>
            <a:r>
              <a:rPr lang="en-GB" sz="2000" noProof="0" dirty="0" smtClean="0"/>
              <a:t>Expressive policy engines with rules and subscriptions </a:t>
            </a:r>
            <a:endParaRPr lang="en-GB" sz="2000" noProof="0" dirty="0" smtClean="0">
              <a:effectLst/>
            </a:endParaRPr>
          </a:p>
          <a:p>
            <a:pPr lvl="1"/>
            <a:r>
              <a:rPr lang="en-GB" sz="2000" b="1" noProof="0" dirty="0" smtClean="0"/>
              <a:t> </a:t>
            </a:r>
            <a:r>
              <a:rPr lang="en-GB" sz="2000" noProof="0" dirty="0" smtClean="0"/>
              <a:t>Automated corruption identification and recovery </a:t>
            </a:r>
            <a:endParaRPr lang="en-GB" sz="2000" noProof="0" dirty="0" smtClean="0">
              <a:effectLst/>
            </a:endParaRPr>
          </a:p>
          <a:p>
            <a:pPr lvl="1"/>
            <a:r>
              <a:rPr lang="en-GB" sz="2000" b="1" noProof="0" dirty="0" smtClean="0"/>
              <a:t> </a:t>
            </a:r>
            <a:r>
              <a:rPr lang="en-GB" sz="2000" noProof="0" dirty="0" smtClean="0"/>
              <a:t>Data popularity based replication </a:t>
            </a:r>
            <a:r>
              <a:rPr lang="en-GB" sz="2000" b="1" noProof="0" dirty="0" smtClean="0"/>
              <a:t>○</a:t>
            </a:r>
            <a:r>
              <a:rPr lang="en-GB" sz="2000" noProof="0" dirty="0" smtClean="0"/>
              <a:t>... </a:t>
            </a:r>
          </a:p>
          <a:p>
            <a:r>
              <a:rPr lang="en-GB" sz="2400" noProof="0" dirty="0" err="1" smtClean="0"/>
              <a:t>Rucio</a:t>
            </a:r>
            <a:r>
              <a:rPr lang="en-GB" sz="2400" noProof="0" dirty="0" smtClean="0"/>
              <a:t> can be integrated with Workload and Workflow Management System </a:t>
            </a:r>
          </a:p>
          <a:p>
            <a:pPr lvl="1"/>
            <a:r>
              <a:rPr lang="en-GB" sz="2000" noProof="0" dirty="0" smtClean="0"/>
              <a:t>Already supporting </a:t>
            </a:r>
            <a:r>
              <a:rPr lang="en-GB" sz="2000" noProof="0" dirty="0" err="1" smtClean="0"/>
              <a:t>PanDA</a:t>
            </a:r>
            <a:r>
              <a:rPr lang="en-GB" sz="2000" noProof="0" dirty="0" smtClean="0"/>
              <a:t>, the ATLAS WFMS</a:t>
            </a:r>
            <a:br>
              <a:rPr lang="en-GB" sz="2000" noProof="0" dirty="0" smtClean="0"/>
            </a:br>
            <a:r>
              <a:rPr lang="en-GB" sz="2000" noProof="0" dirty="0" smtClean="0"/>
              <a:t>Communities are evaluating or developing integrations, e.g., CRAB, </a:t>
            </a:r>
            <a:r>
              <a:rPr lang="en-GB" sz="2000" b="1" noProof="0" dirty="0" smtClean="0"/>
              <a:t>DIRAC</a:t>
            </a:r>
            <a:r>
              <a:rPr lang="en-GB" sz="2000" noProof="0" dirty="0" smtClean="0"/>
              <a:t>, Pegasus, or Condor </a:t>
            </a:r>
            <a:endParaRPr lang="en-GB" sz="2000" noProof="0" dirty="0" smtClean="0">
              <a:effectLst/>
            </a:endParaRPr>
          </a:p>
          <a:p>
            <a:pPr lvl="1"/>
            <a:endParaRPr lang="en-GB" sz="2000" noProof="0" dirty="0">
              <a:effectLst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630F0653-8ED1-1244-B9FD-5E2803590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2416" y="5707063"/>
            <a:ext cx="27813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1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B52DF732-BC2E-8F42-AE3C-55B82FD621F1}"/>
              </a:ext>
            </a:extLst>
          </p:cNvPr>
          <p:cNvSpPr/>
          <p:nvPr/>
        </p:nvSpPr>
        <p:spPr>
          <a:xfrm>
            <a:off x="0" y="1"/>
            <a:ext cx="12192000" cy="136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FEEE83-68E9-AA4D-B392-E2D27770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8" y="239091"/>
            <a:ext cx="4820782" cy="102836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27D5C60-DEBA-DB45-BC09-77D1823A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2400" b="1" noProof="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 situation </a:t>
            </a:r>
            <a:endParaRPr lang="en-GB" sz="2400" noProof="0" dirty="0"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6974F846-3F09-824D-BDEF-CE481D52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 smtClean="0"/>
              <a:t>Evaluating RUCIO</a:t>
            </a:r>
          </a:p>
          <a:p>
            <a:pPr lvl="1"/>
            <a:r>
              <a:rPr lang="en-GB" noProof="0" dirty="0" smtClean="0"/>
              <a:t>Team members: </a:t>
            </a:r>
            <a:r>
              <a:rPr lang="en-GB" b="1" noProof="0" dirty="0" smtClean="0"/>
              <a:t>Riccardo Bruno, Agnese Martini, Andrea </a:t>
            </a:r>
            <a:r>
              <a:rPr lang="en-GB" b="1" noProof="0" dirty="0" err="1" smtClean="0"/>
              <a:t>Rendina</a:t>
            </a:r>
            <a:endParaRPr lang="en-GB" b="1" noProof="0" dirty="0" smtClean="0"/>
          </a:p>
          <a:p>
            <a:pPr lvl="1"/>
            <a:r>
              <a:rPr lang="en-GB" noProof="0" dirty="0" smtClean="0"/>
              <a:t>Documentation reference: </a:t>
            </a:r>
            <a:r>
              <a:rPr lang="en-GB" sz="2000" b="1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rucio.readthedocs.io/</a:t>
            </a:r>
            <a:r>
              <a:rPr lang="en-GB" sz="2000" b="1" noProof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GB" sz="2000" b="1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/latest/</a:t>
            </a:r>
          </a:p>
          <a:p>
            <a:r>
              <a:rPr lang="en-GB" noProof="0" dirty="0" smtClean="0"/>
              <a:t>Test environment	</a:t>
            </a:r>
          </a:p>
          <a:p>
            <a:pPr lvl="1"/>
            <a:r>
              <a:rPr lang="en-GB" noProof="0" dirty="0" smtClean="0">
                <a:effectLst/>
              </a:rPr>
              <a:t>Accessible from </a:t>
            </a:r>
            <a:r>
              <a:rPr lang="en-GB" b="1" noProof="0" dirty="0" smtClean="0">
                <a:effectLst/>
              </a:rPr>
              <a:t>CNAF</a:t>
            </a:r>
            <a:r>
              <a:rPr lang="en-GB" noProof="0" dirty="0" smtClean="0">
                <a:effectLst/>
              </a:rPr>
              <a:t> bastion host</a:t>
            </a:r>
            <a:r>
              <a:rPr lang="en-GB" noProof="0" dirty="0" smtClean="0"/>
              <a:t>: </a:t>
            </a:r>
            <a:r>
              <a:rPr lang="en-GB" sz="1800" b="1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bastion.cnaf.infn.it</a:t>
            </a:r>
            <a:endParaRPr lang="en-GB" b="1" noProof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noProof="0" dirty="0" smtClean="0"/>
              <a:t>Test machine available at: </a:t>
            </a:r>
            <a:r>
              <a:rPr lang="en-GB" sz="2200" b="1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131.154.97.140</a:t>
            </a:r>
            <a:endParaRPr lang="en-GB" b="1" noProof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noProof="0" dirty="0" smtClean="0">
                <a:effectLst/>
              </a:rPr>
              <a:t>Authentication</a:t>
            </a:r>
            <a:r>
              <a:rPr lang="en-GB" noProof="0" dirty="0" smtClean="0"/>
              <a:t> with username/password and </a:t>
            </a:r>
            <a:r>
              <a:rPr lang="en-GB" noProof="0" dirty="0" err="1" smtClean="0"/>
              <a:t>ssh</a:t>
            </a:r>
            <a:r>
              <a:rPr lang="en-GB" noProof="0" dirty="0" smtClean="0"/>
              <a:t>-key exchange</a:t>
            </a:r>
          </a:p>
          <a:p>
            <a:pPr lvl="1"/>
            <a:r>
              <a:rPr lang="en-GB" noProof="0" dirty="0" smtClean="0">
                <a:effectLst/>
              </a:rPr>
              <a:t>Docker environment available</a:t>
            </a:r>
          </a:p>
          <a:p>
            <a:pPr lvl="1"/>
            <a:r>
              <a:rPr lang="en-GB" noProof="0" dirty="0" smtClean="0"/>
              <a:t>RUCIO development environment tests</a:t>
            </a:r>
          </a:p>
          <a:p>
            <a:r>
              <a:rPr lang="en-GB" noProof="0" dirty="0" smtClean="0">
                <a:effectLst/>
              </a:rPr>
              <a:t>Support from CERN from Slack </a:t>
            </a:r>
            <a:r>
              <a:rPr lang="en-GB" noProof="0" dirty="0" err="1" smtClean="0">
                <a:effectLst/>
              </a:rPr>
              <a:t>workspacke</a:t>
            </a:r>
            <a:r>
              <a:rPr lang="en-GB" noProof="0" dirty="0" smtClean="0">
                <a:effectLst/>
              </a:rPr>
              <a:t> ‘RUCIO’ </a:t>
            </a:r>
          </a:p>
          <a:p>
            <a:pPr lvl="1"/>
            <a:r>
              <a:rPr lang="en-GB" noProof="0" dirty="0" smtClean="0"/>
              <a:t>Channel: </a:t>
            </a:r>
            <a:r>
              <a:rPr lang="en-GB" b="1" noProof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juno</a:t>
            </a:r>
            <a:endParaRPr lang="en-GB" noProof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b="1" noProof="0" dirty="0" smtClean="0">
              <a:effectLst/>
            </a:endParaRPr>
          </a:p>
          <a:p>
            <a:pPr lvl="1"/>
            <a:endParaRPr lang="en-GB" noProof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000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B52DF732-BC2E-8F42-AE3C-55B82FD621F1}"/>
              </a:ext>
            </a:extLst>
          </p:cNvPr>
          <p:cNvSpPr/>
          <p:nvPr/>
        </p:nvSpPr>
        <p:spPr>
          <a:xfrm>
            <a:off x="0" y="1"/>
            <a:ext cx="12192000" cy="136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FEEE83-68E9-AA4D-B392-E2D27770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8" y="239091"/>
            <a:ext cx="4820782" cy="102836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27D5C60-DEBA-DB45-BC09-77D1823A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2400" b="1" noProof="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steps</a:t>
            </a:r>
            <a:endParaRPr lang="en-GB" sz="2400" noProof="0" dirty="0"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6974F846-3F09-824D-BDEF-CE481D52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 smtClean="0"/>
              <a:t>Installation</a:t>
            </a:r>
          </a:p>
          <a:p>
            <a:pPr lvl="1"/>
            <a:r>
              <a:rPr lang="en-GB" noProof="0" dirty="0" smtClean="0"/>
              <a:t>Switch development environment into a production-like setup (</a:t>
            </a:r>
            <a:r>
              <a:rPr lang="en-GB" noProof="0" dirty="0" err="1" smtClean="0"/>
              <a:t>kubernetes</a:t>
            </a:r>
            <a:r>
              <a:rPr lang="en-GB" noProof="0" dirty="0" smtClean="0"/>
              <a:t>)</a:t>
            </a:r>
          </a:p>
          <a:p>
            <a:r>
              <a:rPr lang="en-GB" noProof="0" dirty="0" smtClean="0"/>
              <a:t>Proofing</a:t>
            </a:r>
          </a:p>
          <a:p>
            <a:pPr lvl="1"/>
            <a:r>
              <a:rPr lang="en-GB" noProof="0" dirty="0" smtClean="0"/>
              <a:t>Attach dummy storage elements</a:t>
            </a:r>
          </a:p>
          <a:p>
            <a:pPr lvl="1"/>
            <a:r>
              <a:rPr lang="en-GB" noProof="0" dirty="0" smtClean="0"/>
              <a:t>test most important features</a:t>
            </a:r>
          </a:p>
          <a:p>
            <a:pPr lvl="1"/>
            <a:r>
              <a:rPr lang="en-US" dirty="0" smtClean="0"/>
              <a:t>Extend  to other JUNO data centers</a:t>
            </a:r>
            <a:endParaRPr lang="en-US" dirty="0" smtClean="0"/>
          </a:p>
          <a:p>
            <a:r>
              <a:rPr lang="en-GB" noProof="0" dirty="0" smtClean="0"/>
              <a:t>DIRAC integration</a:t>
            </a:r>
          </a:p>
          <a:p>
            <a:pPr lvl="1"/>
            <a:r>
              <a:rPr lang="en-GB" noProof="0" dirty="0" smtClean="0"/>
              <a:t>Contact DIRAC people involved with RUCIO integration</a:t>
            </a:r>
          </a:p>
          <a:p>
            <a:pPr lvl="1"/>
            <a:r>
              <a:rPr lang="en-GB" noProof="0" dirty="0" smtClean="0"/>
              <a:t>Integrate the test environment</a:t>
            </a:r>
          </a:p>
          <a:p>
            <a:r>
              <a:rPr lang="en-GB" noProof="0" dirty="0" smtClean="0"/>
              <a:t>Go in production</a:t>
            </a:r>
          </a:p>
          <a:p>
            <a:pPr lvl="1"/>
            <a:r>
              <a:rPr lang="en-GB" noProof="0" dirty="0" smtClean="0"/>
              <a:t>Provide instructions and automated scripts to share</a:t>
            </a:r>
          </a:p>
          <a:p>
            <a:endParaRPr lang="en-GB" noProof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b="1" noProof="0" dirty="0" smtClean="0">
              <a:effectLst/>
            </a:endParaRPr>
          </a:p>
          <a:p>
            <a:pPr lvl="1"/>
            <a:endParaRPr lang="en-GB" noProof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8401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348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Tema di Office</vt:lpstr>
      <vt:lpstr>RUCIO for JUNO</vt:lpstr>
      <vt:lpstr>rucio.cern.ch</vt:lpstr>
      <vt:lpstr>Main functionalities </vt:lpstr>
      <vt:lpstr>Current situation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Bruno</dc:creator>
  <cp:lastModifiedBy>Giuseppe Andronico</cp:lastModifiedBy>
  <cp:revision>5</cp:revision>
  <dcterms:created xsi:type="dcterms:W3CDTF">2020-10-15T07:54:47Z</dcterms:created>
  <dcterms:modified xsi:type="dcterms:W3CDTF">2020-10-19T15:10:04Z</dcterms:modified>
</cp:coreProperties>
</file>