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6" r:id="rId3"/>
    <p:sldId id="258" r:id="rId4"/>
    <p:sldId id="260" r:id="rId5"/>
    <p:sldId id="288" r:id="rId6"/>
    <p:sldId id="257" r:id="rId7"/>
    <p:sldId id="282" r:id="rId8"/>
    <p:sldId id="290" r:id="rId9"/>
    <p:sldId id="289" r:id="rId10"/>
    <p:sldId id="279" r:id="rId11"/>
    <p:sldId id="271" r:id="rId12"/>
    <p:sldId id="292" r:id="rId13"/>
    <p:sldId id="293" r:id="rId14"/>
    <p:sldId id="285" r:id="rId15"/>
    <p:sldId id="286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53" autoAdjust="0"/>
  </p:normalViewPr>
  <p:slideViewPr>
    <p:cSldViewPr snapToGrid="0">
      <p:cViewPr varScale="1">
        <p:scale>
          <a:sx n="75" d="100"/>
          <a:sy n="75" d="100"/>
        </p:scale>
        <p:origin x="16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4538D-22E4-405E-898D-77723BD35655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4DA0-051F-4D56-B4F9-DBF64DC212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33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02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10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70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1?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1.7%(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booster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3.6</m:t>
                    </m:r>
                    <m:r>
                      <m:rPr>
                        <m:sty m:val="p"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nm</m:t>
                    </m:r>
                    <m: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7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2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956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35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0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28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39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98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2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47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8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3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1422C-C2D3-4E6A-8099-2BF2D6639416}" type="datetimeFigureOut">
              <a:rPr lang="zh-CN" altLang="en-US" smtClean="0"/>
              <a:t>2020/10/19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C310C-61A5-4F9D-BB31-4C9A3F1314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39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4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Status of the High luminosity lattices for the CEPC collider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6" y="268936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75" y="549192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326"/>
            <a:ext cx="4386461" cy="71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395536" y="3771900"/>
            <a:ext cx="8568952" cy="170932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/>
              <a:t>Yiwei </a:t>
            </a:r>
            <a:r>
              <a:rPr lang="en-US" altLang="zh-CN" sz="2000" dirty="0" smtClean="0"/>
              <a:t>Wang</a:t>
            </a:r>
            <a:endParaRPr lang="en-US" altLang="zh-CN" sz="2000" dirty="0"/>
          </a:p>
          <a:p>
            <a:r>
              <a:rPr lang="en-US" altLang="zh-CN" sz="2000" dirty="0" smtClean="0"/>
              <a:t>on behalf of  </a:t>
            </a:r>
            <a:r>
              <a:rPr lang="en-US" altLang="zh-CN" sz="2000" dirty="0"/>
              <a:t>the CEPC Accelerator Physics Group</a:t>
            </a:r>
          </a:p>
          <a:p>
            <a:endParaRPr lang="en-US" altLang="zh-CN" sz="2600" dirty="0"/>
          </a:p>
          <a:p>
            <a:r>
              <a:rPr lang="en-US" altLang="zh-CN" sz="2000" dirty="0"/>
              <a:t>CEPC </a:t>
            </a:r>
            <a:r>
              <a:rPr lang="en-US" altLang="zh-CN" sz="2000" dirty="0" smtClean="0"/>
              <a:t>day</a:t>
            </a:r>
            <a:endParaRPr lang="en-US" altLang="zh-CN" sz="2000" dirty="0"/>
          </a:p>
          <a:p>
            <a:r>
              <a:rPr lang="en-US" altLang="zh-CN" sz="2000" dirty="0"/>
              <a:t> </a:t>
            </a:r>
            <a:r>
              <a:rPr lang="en-US" altLang="zh-CN" sz="2000" dirty="0" smtClean="0"/>
              <a:t>Oct 19, 2020</a:t>
            </a:r>
            <a:endParaRPr lang="en-US" altLang="zh-CN" sz="2000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966" y="1412640"/>
            <a:ext cx="7886700" cy="249494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 smtClean="0"/>
              <a:t>To evaluate the dynamic aperture of the lattice at tt bar</a:t>
            </a:r>
          </a:p>
          <a:p>
            <a:pPr lvl="1"/>
            <a:r>
              <a:rPr lang="en-US" altLang="zh-CN" sz="2000" dirty="0" smtClean="0"/>
              <a:t>Keep by*=1mm, scale the energy to 180 GeV, increase the RF bucket height to 3%</a:t>
            </a:r>
          </a:p>
          <a:p>
            <a:pPr lvl="1"/>
            <a:r>
              <a:rPr lang="en-US" altLang="zh-CN" sz="2000" dirty="0"/>
              <a:t>providing a not bad start </a:t>
            </a:r>
            <a:r>
              <a:rPr lang="en-US" altLang="zh-CN" sz="2000" dirty="0" smtClean="0"/>
              <a:t>point</a:t>
            </a:r>
          </a:p>
          <a:p>
            <a:r>
              <a:rPr lang="en-US" altLang="zh-CN" sz="2000" dirty="0" smtClean="0"/>
              <a:t>Specific lattice </a:t>
            </a:r>
            <a:r>
              <a:rPr lang="en-US" altLang="zh-CN" sz="2000" dirty="0"/>
              <a:t>design </a:t>
            </a:r>
            <a:r>
              <a:rPr lang="en-US" altLang="zh-CN" sz="2000" dirty="0" smtClean="0"/>
              <a:t>for tt bar is under going and the dynamic aperture should be better</a:t>
            </a:r>
          </a:p>
          <a:p>
            <a:pPr lvl="1"/>
            <a:r>
              <a:rPr lang="en-US" altLang="zh-CN" sz="2000" dirty="0" smtClean="0"/>
              <a:t>The particle by* is larger (FCC-ee: by*=1.6mm)</a:t>
            </a:r>
          </a:p>
          <a:p>
            <a:pPr lvl="1"/>
            <a:r>
              <a:rPr lang="en-US" altLang="zh-CN" sz="2000" dirty="0" smtClean="0"/>
              <a:t>Re-optimization of </a:t>
            </a:r>
            <a:r>
              <a:rPr lang="en-US" altLang="zh-CN" sz="2000" dirty="0"/>
              <a:t>dynamic aperture </a:t>
            </a:r>
            <a:r>
              <a:rPr lang="en-US" altLang="zh-CN" sz="2000" dirty="0" smtClean="0"/>
              <a:t>for tt mode</a:t>
            </a:r>
            <a:endParaRPr lang="en-US" altLang="zh-CN" sz="20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52812" y="879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for tt mode (preliminary)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06" y="3966010"/>
            <a:ext cx="3341114" cy="24087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65" y="3906752"/>
            <a:ext cx="3506752" cy="250093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91909" y="4474949"/>
            <a:ext cx="99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J. Wu,</a:t>
            </a:r>
          </a:p>
          <a:p>
            <a:r>
              <a:rPr lang="en-US" altLang="zh-CN" sz="1400" dirty="0" smtClean="0"/>
              <a:t>Y. Zhang,</a:t>
            </a:r>
          </a:p>
          <a:p>
            <a:r>
              <a:rPr lang="en-US" altLang="zh-CN" sz="1400" dirty="0" smtClean="0"/>
              <a:t>Y. W.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88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Summary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35710" y="1100227"/>
            <a:ext cx="873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>
                <a:sym typeface="Symbol"/>
              </a:rPr>
              <a:t>Lattices </a:t>
            </a:r>
            <a:r>
              <a:rPr lang="en-US" altLang="zh-CN" sz="2000" dirty="0"/>
              <a:t>for a </a:t>
            </a:r>
            <a:r>
              <a:rPr lang="en-US" altLang="zh-CN" sz="2000" dirty="0" smtClean="0"/>
              <a:t>luminosity goal 5.0*10^34 /cm^2/s has </a:t>
            </a:r>
            <a:r>
              <a:rPr lang="en-US" altLang="zh-CN" sz="2000" dirty="0"/>
              <a:t>been designed whose by*=</a:t>
            </a:r>
            <a:r>
              <a:rPr lang="en-US" altLang="zh-CN" sz="2000" dirty="0" smtClean="0"/>
              <a:t>1mm, emittance=0.68nm. </a:t>
            </a:r>
            <a:endParaRPr lang="en-US" altLang="zh-CN" sz="2000" dirty="0"/>
          </a:p>
          <a:p>
            <a:pPr marL="800100" lvl="2" indent="-342900">
              <a:buFont typeface="Arial" pitchFamily="34" charset="0"/>
              <a:buChar char="•"/>
            </a:pPr>
            <a:r>
              <a:rPr lang="en-US" altLang="zh-CN" sz="2000" dirty="0">
                <a:sym typeface="Symbol"/>
              </a:rPr>
              <a:t>Stronger optimization had be made in order to get enough dynamic </a:t>
            </a:r>
            <a:r>
              <a:rPr lang="en-US" altLang="zh-CN" sz="2000" dirty="0" smtClean="0">
                <a:sym typeface="Symbol"/>
              </a:rPr>
              <a:t>aperture.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With better correction of energy dependent aberration and shorter L* (without changing the front-end position of the final doublet cryo-module) </a:t>
            </a:r>
          </a:p>
          <a:p>
            <a:pPr marL="1257300" lvl="3" indent="-342900">
              <a:buFont typeface="Arial" pitchFamily="34" charset="0"/>
              <a:buChar char="•"/>
            </a:pPr>
            <a:r>
              <a:rPr lang="en-US" altLang="zh-CN" sz="2000" dirty="0" smtClean="0"/>
              <a:t>The DA (</a:t>
            </a:r>
            <a:r>
              <a:rPr lang="es-ES" altLang="zh-CN" sz="2000" dirty="0"/>
              <a:t>16</a:t>
            </a:r>
            <a:r>
              <a:rPr lang="zh-CN" altLang="es-ES" sz="2000" dirty="0"/>
              <a:t>𝜎𝑥</a:t>
            </a:r>
            <a:r>
              <a:rPr lang="es-ES" altLang="zh-CN" sz="2000" dirty="0"/>
              <a:t>×32σy×1.9</a:t>
            </a:r>
            <a:r>
              <a:rPr lang="es-ES" altLang="zh-CN" sz="2000" dirty="0" smtClean="0"/>
              <a:t>%</a:t>
            </a:r>
            <a:r>
              <a:rPr lang="en-US" altLang="zh-CN" sz="2000" dirty="0" smtClean="0"/>
              <a:t>) without error effects is enough.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For the Z mode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For the arc region, the phase advance of each cell will be changed from 90/90 to 60/60 and the additional sextupoles need to be installed for the Z mode (Ref: FCC-ee CDR).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For the RF region, the 2-cell cavities for the Z mode will locate at two sides of H/W/ttbar ones.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For </a:t>
            </a:r>
            <a:r>
              <a:rPr lang="en-US" altLang="zh-CN" sz="2000" dirty="0"/>
              <a:t>the tt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DA was evaluated by simply scaling the energy and the RF bucket height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providing a not bad start point.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Specific lattice design for tt bar is under going and the dynamic aperture should be </a:t>
            </a:r>
            <a:r>
              <a:rPr lang="en-US" altLang="zh-CN" sz="2000" dirty="0" smtClean="0"/>
              <a:t>better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6978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956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57271" y="246341"/>
            <a:ext cx="7886700" cy="852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Overall parameters for Z mode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03926" y="6364320"/>
            <a:ext cx="41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 </a:t>
            </a:r>
            <a:r>
              <a:rPr lang="en-US" altLang="zh-CN" dirty="0"/>
              <a:t>Based on </a:t>
            </a:r>
            <a:r>
              <a:rPr lang="en-US" altLang="zh-CN" dirty="0" smtClean="0"/>
              <a:t>CDR, </a:t>
            </a:r>
            <a:r>
              <a:rPr lang="en-US" altLang="zh-CN" dirty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t</a:t>
            </a:r>
            <a:r>
              <a:rPr lang="en-US" altLang="zh-CN" dirty="0" smtClean="0"/>
              <a:t>entative parameter list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943601" y="6393211"/>
            <a:ext cx="20735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by </a:t>
            </a:r>
            <a:r>
              <a:rPr lang="en-US" altLang="zh-CN" sz="1400" dirty="0"/>
              <a:t>D. Wang, </a:t>
            </a:r>
            <a:r>
              <a:rPr lang="en-US" altLang="zh-CN" sz="1400" dirty="0" smtClean="0"/>
              <a:t>17 July 2020</a:t>
            </a:r>
            <a:endParaRPr lang="zh-CN" altLang="en-US" sz="1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1570754" y="895921"/>
          <a:ext cx="6021538" cy="5414211"/>
        </p:xfrm>
        <a:graphic>
          <a:graphicData uri="http://schemas.openxmlformats.org/drawingml/2006/table">
            <a:tbl>
              <a:tblPr firstRow="1" bandRow="1"/>
              <a:tblGrid>
                <a:gridCol w="3048881">
                  <a:extLst>
                    <a:ext uri="{9D8B030D-6E8A-4147-A177-3AD203B41FA5}">
                      <a16:colId xmlns:a16="http://schemas.microsoft.com/office/drawing/2014/main" val="782922261"/>
                    </a:ext>
                  </a:extLst>
                </a:gridCol>
                <a:gridCol w="1448217">
                  <a:extLst>
                    <a:ext uri="{9D8B030D-6E8A-4147-A177-3AD203B41FA5}">
                      <a16:colId xmlns:a16="http://schemas.microsoft.com/office/drawing/2014/main" val="2883788804"/>
                    </a:ext>
                  </a:extLst>
                </a:gridCol>
                <a:gridCol w="1524440">
                  <a:extLst>
                    <a:ext uri="{9D8B030D-6E8A-4147-A177-3AD203B41FA5}">
                      <a16:colId xmlns:a16="http://schemas.microsoft.com/office/drawing/2014/main" val="4265137436"/>
                    </a:ext>
                  </a:extLst>
                </a:gridCol>
              </a:tblGrid>
              <a:tr h="21166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(high)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914624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100613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(GeV)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915037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1169701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0.036</a:t>
                      </a:r>
                      <a:endParaRPr lang="zh-CN" altLang="en-US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6739776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831895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17.0</a:t>
                      </a:r>
                      <a:endParaRPr lang="zh-CN" sz="1000" b="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0424190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100" b="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14.5</a:t>
                      </a:r>
                      <a:endParaRPr lang="zh-CN" sz="105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761761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12000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15000</a:t>
                      </a:r>
                      <a:endParaRPr lang="zh-CN" altLang="zh-CN" sz="1050" b="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4047904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10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461</a:t>
                      </a:r>
                      <a:endParaRPr lang="zh-CN" sz="11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050" b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1045.3</a:t>
                      </a:r>
                      <a:endParaRPr lang="zh-CN" sz="105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703115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16.5</a:t>
                      </a:r>
                      <a:endParaRPr lang="zh-CN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37.3</a:t>
                      </a:r>
                      <a:endParaRPr lang="zh-CN" sz="105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081227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sz="1050" b="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238014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100" b="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zh-CN" sz="1050" b="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1090284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100" b="0" i="1" kern="1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0.2/0.001</a:t>
                      </a:r>
                      <a:endParaRPr lang="zh-CN" alt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0.15/0.001</a:t>
                      </a: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1317632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0.18/0.0016</a:t>
                      </a:r>
                      <a:endParaRPr lang="zh-CN" alt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0.52/0.0024</a:t>
                      </a:r>
                      <a:endParaRPr kumimoji="0" lang="zh-CN" alt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673460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6.0/0.04</a:t>
                      </a:r>
                      <a:endParaRPr lang="zh-CN" alt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8.8/0.049</a:t>
                      </a:r>
                      <a:endParaRPr kumimoji="0" lang="zh-CN" altLang="zh-CN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232896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100" b="0" i="0" kern="100" baseline="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b="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100" b="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1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100" b="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0.004/0.079</a:t>
                      </a: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MS Mincho"/>
                          <a:cs typeface="+mn-cs"/>
                        </a:rPr>
                        <a:t>0.0048/0.098</a:t>
                      </a:r>
                      <a:endParaRPr kumimoji="0" lang="zh-CN" altLang="zh-CN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0840203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1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100" b="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1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altLang="zh-CN" sz="11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zh-CN" sz="11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0.288</a:t>
                      </a: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0.21</a:t>
                      </a:r>
                      <a:endParaRPr lang="zh-CN" altLang="zh-CN" sz="1100" b="0" kern="12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652688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1098233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altLang="zh-CN" sz="1050" b="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sz="1050" b="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8373022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i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100" b="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100" b="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2.93</a:t>
                      </a:r>
                      <a:endParaRPr lang="zh-CN" altLang="en-US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927609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100" b="0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100" b="0" i="1" kern="100" baseline="-25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100" b="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1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9.1</a:t>
                      </a:r>
                      <a:endParaRPr lang="zh-CN" sz="1000" b="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9899822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1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r>
                        <a:rPr lang="en-US" altLang="zh-CN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(2cell</a:t>
                      </a:r>
                      <a:r>
                        <a:rPr lang="en-US" altLang="zh-CN" sz="11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3.75 (1cell)</a:t>
                      </a: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640756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100" b="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0.117</a:t>
                      </a:r>
                      <a:endParaRPr lang="zh-CN" sz="1000" b="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8390581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(DA) 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(%)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1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MS Mincho"/>
                          <a:cs typeface="+mn-cs"/>
                        </a:rPr>
                        <a:t>1.4</a:t>
                      </a:r>
                      <a:endParaRPr lang="zh-CN" sz="1000" b="0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MS Mincho"/>
                        <a:cs typeface="+mn-cs"/>
                      </a:endParaRPr>
                    </a:p>
                  </a:txBody>
                  <a:tcPr marL="32385" marR="3238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528019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1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1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9733315"/>
                  </a:ext>
                </a:extLst>
              </a:tr>
              <a:tr h="200089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100" b="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altLang="zh-CN" sz="11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2.5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</a:t>
                      </a:r>
                      <a:endParaRPr lang="zh-CN" sz="11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8212355"/>
                  </a:ext>
                </a:extLst>
              </a:tr>
              <a:tr h="19233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100" b="0" i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100" b="0" i="1" kern="100" baseline="-25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100" b="0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100" b="0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100" b="0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1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32.1</a:t>
                      </a:r>
                      <a:endParaRPr lang="zh-CN" sz="11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101.6</a:t>
                      </a:r>
                      <a:endParaRPr lang="zh-CN" altLang="zh-CN" sz="1100" b="0" kern="12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76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0070C0"/>
                </a:solidFill>
              </a:rPr>
              <a:t>Optimization of the ARC lattice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2</a:t>
            </a:r>
            <a:r>
              <a:rPr lang="en-US" altLang="zh-CN" sz="2000" baseline="30000" dirty="0"/>
              <a:t>nd</a:t>
            </a:r>
            <a:r>
              <a:rPr lang="en-US" altLang="zh-CN" sz="2000" dirty="0"/>
              <a:t> order chromaticity is a main aberration for the optimization of momentum acceptance.</a:t>
            </a:r>
          </a:p>
          <a:p>
            <a:pPr lvl="1"/>
            <a:r>
              <a:rPr lang="en-US" altLang="zh-CN" sz="2000" dirty="0"/>
              <a:t>2</a:t>
            </a:r>
            <a:r>
              <a:rPr lang="en-US" altLang="zh-CN" sz="2000" baseline="30000" dirty="0"/>
              <a:t>nd</a:t>
            </a:r>
            <a:r>
              <a:rPr lang="en-US" altLang="zh-CN" sz="2000" dirty="0"/>
              <a:t> order chromaticity generated in the ARC region and corrected with IR knobs (phase advance or K1)</a:t>
            </a:r>
          </a:p>
          <a:p>
            <a:pPr lvl="1"/>
            <a:r>
              <a:rPr lang="en-US" altLang="zh-CN" sz="2000" dirty="0"/>
              <a:t>However, the IR  knobs will generate chromaticity at IP (beta, alfa and dispersion) especially for the horizontal plane.</a:t>
            </a:r>
          </a:p>
          <a:p>
            <a:r>
              <a:rPr lang="en-US" altLang="zh-CN" sz="2000" dirty="0"/>
              <a:t>FODO cells with 8 repeated sextupoles generated much more less 2</a:t>
            </a:r>
            <a:r>
              <a:rPr lang="en-US" altLang="zh-CN" sz="2000" baseline="30000" dirty="0"/>
              <a:t>nd</a:t>
            </a:r>
            <a:r>
              <a:rPr lang="en-US" altLang="zh-CN" sz="2000" dirty="0"/>
              <a:t> order chromaticity for horizontal plane.</a:t>
            </a:r>
          </a:p>
          <a:p>
            <a:r>
              <a:rPr lang="en-US" altLang="zh-CN" sz="2000" dirty="0"/>
              <a:t>The dynamic aperture reduction due to errors may be larger as much more repeated sextupoles for each plane.</a:t>
            </a:r>
          </a:p>
          <a:p>
            <a:pPr lvl="1"/>
            <a:r>
              <a:rPr lang="en-US" altLang="zh-CN" sz="2000" dirty="0"/>
              <a:t>A compromise</a:t>
            </a:r>
            <a:r>
              <a:rPr lang="zh-CN" altLang="en-US" sz="2000" dirty="0"/>
              <a:t> </a:t>
            </a:r>
            <a:r>
              <a:rPr lang="en-US" altLang="zh-CN" sz="2000" dirty="0"/>
              <a:t>lattice with 4 repeated should help.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Dynamic aperture optimization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31966" y="1432285"/>
                <a:ext cx="7886700" cy="504240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2000" dirty="0"/>
                  <a:t>w/ synchrotron motion, radiation damping and fluctuation</a:t>
                </a:r>
              </a:p>
              <a:p>
                <a:r>
                  <a:rPr lang="en-US" altLang="zh-CN" sz="2000" dirty="0"/>
                  <a:t>w/o error </a:t>
                </a:r>
                <a:r>
                  <a:rPr lang="en-US" altLang="zh-CN" sz="2000" dirty="0" smtClean="0"/>
                  <a:t>effects</a:t>
                </a:r>
              </a:p>
              <a:p>
                <a:r>
                  <a:rPr lang="en-US" altLang="zh-CN" sz="2000" dirty="0" smtClean="0"/>
                  <a:t>With algorithm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of the Multi-Objective Differential Evolution (MODE)</a:t>
                </a:r>
              </a:p>
              <a:p>
                <a:pPr lvl="1"/>
                <a:r>
                  <a:rPr lang="en-US" altLang="zh-CN" sz="2000" dirty="0" smtClean="0"/>
                  <a:t>Variables: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52</a:t>
                </a:r>
                <a:r>
                  <a:rPr lang="en-US" altLang="zh-CN" sz="2000" dirty="0" smtClean="0"/>
                  <a:t> [32 arc sextupoles + 8 IR sextupoles + 4 multipoles (k1 components) + 8 phase advance]</a:t>
                </a:r>
              </a:p>
              <a:p>
                <a:pPr lvl="1"/>
                <a:r>
                  <a:rPr lang="en-US" altLang="zh-CN" sz="2000" dirty="0" smtClean="0"/>
                  <a:t>Tracking turns :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25 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/>
                  <a:t>o</a:t>
                </a:r>
                <a:r>
                  <a:rPr lang="en-US" altLang="zh-CN" sz="2000" dirty="0" smtClean="0"/>
                  <a:t>ptimization </a:t>
                </a:r>
                <a:r>
                  <a:rPr lang="en-US" altLang="zh-CN" sz="2000" dirty="0"/>
                  <a:t>with 25 turns </a:t>
                </a:r>
                <a:r>
                  <a:rPr lang="en-US" altLang="zh-CN" sz="2000" dirty="0" smtClean="0"/>
                  <a:t>while DA </a:t>
                </a:r>
                <a:r>
                  <a:rPr lang="en-US" altLang="zh-CN" sz="2000" dirty="0"/>
                  <a:t>result in 145 </a:t>
                </a:r>
                <a:r>
                  <a:rPr lang="en-US" altLang="zh-CN" sz="2000" dirty="0" smtClean="0"/>
                  <a:t>turns</a:t>
                </a:r>
                <a:r>
                  <a:rPr lang="en-US" altLang="zh-CN" sz="2000" dirty="0"/>
                  <a:t>)</a:t>
                </a:r>
                <a:endParaRPr lang="en-US" altLang="zh-CN" sz="2000" dirty="0" smtClean="0"/>
              </a:p>
              <a:p>
                <a:pPr lvl="1"/>
                <a:r>
                  <a:rPr lang="en-US" altLang="zh-CN" sz="2000" dirty="0" smtClean="0"/>
                  <a:t>Objectives: DA area in X/Y (with coupling)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boundary: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obj1: the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Whole Area of DA </a:t>
                </a:r>
                <a:r>
                  <a:rPr lang="en-US" altLang="zh-CN" sz="2000" dirty="0" smtClean="0"/>
                  <a:t>in x-δ plane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obj2: the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Off-momentum DA area </a:t>
                </a:r>
                <a:r>
                  <a:rPr lang="en-US" altLang="zh-CN" sz="2000" dirty="0" smtClean="0"/>
                  <a:t>in x-δ plane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966" y="1432285"/>
                <a:ext cx="7886700" cy="5042405"/>
              </a:xfrm>
              <a:blipFill rotWithShape="0">
                <a:blip r:embed="rId2"/>
                <a:stretch>
                  <a:fillRect l="-696" t="-1330" r="-6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组合 4"/>
          <p:cNvGrpSpPr/>
          <p:nvPr/>
        </p:nvGrpSpPr>
        <p:grpSpPr>
          <a:xfrm>
            <a:off x="6579774" y="3641365"/>
            <a:ext cx="1984248" cy="2152301"/>
            <a:chOff x="6318504" y="3399027"/>
            <a:chExt cx="1984248" cy="2152301"/>
          </a:xfrm>
        </p:grpSpPr>
        <p:sp>
          <p:nvSpPr>
            <p:cNvPr id="4" name="椭圆 3"/>
            <p:cNvSpPr/>
            <p:nvPr/>
          </p:nvSpPr>
          <p:spPr>
            <a:xfrm>
              <a:off x="6318504" y="4017104"/>
              <a:ext cx="1984248" cy="8412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894576" y="4053680"/>
              <a:ext cx="0" cy="7772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712964" y="4049108"/>
              <a:ext cx="0" cy="77724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 flipH="1">
              <a:off x="6684264" y="3671454"/>
              <a:ext cx="287462" cy="5833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7514082" y="3671454"/>
              <a:ext cx="404622" cy="5833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6971726" y="3399027"/>
              <a:ext cx="60144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obj2</a:t>
              </a:r>
              <a:endParaRPr lang="zh-CN" altLang="en-US" sz="135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034591" y="5251246"/>
              <a:ext cx="60144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5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obj1</a:t>
              </a:r>
              <a:endParaRPr lang="zh-CN" altLang="en-US" sz="135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0" name="直接箭头连接符 29"/>
            <p:cNvCxnSpPr/>
            <p:nvPr/>
          </p:nvCxnSpPr>
          <p:spPr>
            <a:xfrm flipH="1" flipV="1">
              <a:off x="6671117" y="4588306"/>
              <a:ext cx="300609" cy="66294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7586665" y="4647742"/>
              <a:ext cx="332039" cy="59566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 flipH="1" flipV="1">
              <a:off x="7256478" y="4588308"/>
              <a:ext cx="20217" cy="655094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Outline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966" y="1432285"/>
            <a:ext cx="7886700" cy="5042405"/>
          </a:xfrm>
        </p:spPr>
        <p:txBody>
          <a:bodyPr>
            <a:noAutofit/>
          </a:bodyPr>
          <a:lstStyle/>
          <a:p>
            <a:r>
              <a:rPr lang="en-US" altLang="zh-CN" dirty="0" smtClean="0"/>
              <a:t>Lattice design for high luminosity </a:t>
            </a:r>
          </a:p>
          <a:p>
            <a:pPr lvl="1"/>
            <a:r>
              <a:rPr lang="en-US" altLang="zh-CN" sz="2800" dirty="0" smtClean="0"/>
              <a:t>Higgs mode</a:t>
            </a:r>
          </a:p>
          <a:p>
            <a:pPr lvl="1"/>
            <a:r>
              <a:rPr lang="en-US" altLang="zh-CN" sz="2800" dirty="0" smtClean="0"/>
              <a:t>Z mode</a:t>
            </a:r>
          </a:p>
          <a:p>
            <a:pPr lvl="1"/>
            <a:r>
              <a:rPr lang="en-US" altLang="zh-CN" sz="2800" dirty="0" smtClean="0"/>
              <a:t>tt mode</a:t>
            </a:r>
            <a:endParaRPr lang="en-US" altLang="zh-CN" sz="2800" dirty="0"/>
          </a:p>
          <a:p>
            <a:endParaRPr lang="en-US" altLang="zh-CN" sz="2400" dirty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57271" y="246341"/>
            <a:ext cx="7886700" cy="852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Overall parameters for Higgs mode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878916"/>
              </p:ext>
            </p:extLst>
          </p:nvPr>
        </p:nvGraphicFramePr>
        <p:xfrm>
          <a:off x="796978" y="893438"/>
          <a:ext cx="6185708" cy="5328475"/>
        </p:xfrm>
        <a:graphic>
          <a:graphicData uri="http://schemas.openxmlformats.org/drawingml/2006/table">
            <a:tbl>
              <a:tblPr firstRow="1" bandRow="1"/>
              <a:tblGrid>
                <a:gridCol w="284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(CDR)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 </a:t>
                      </a:r>
                      <a:r>
                        <a:rPr lang="en-US" altLang="zh-CN" sz="1000" b="1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(high)</a:t>
                      </a:r>
                      <a:endParaRPr lang="zh-CN" altLang="zh-CN" sz="1000" b="1" i="1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IPs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(GeV)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loss/turn (GeV)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1.73</a:t>
                      </a:r>
                      <a:endParaRPr lang="zh-CN" altLang="en-US" sz="1000" b="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en-US" sz="105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Crossing angle at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IP 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(mrad)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16.5×2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3.48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4.87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particles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</a:t>
                      </a:r>
                      <a:r>
                        <a:rPr lang="en-US" altLang="zh-CN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00" b="0" i="1" kern="1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kern="1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16.3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(bunch s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pacing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 (0.68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214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966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power </a:t>
                      </a: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/beam (MW)</a:t>
                      </a:r>
                      <a:endParaRPr lang="zh-CN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0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58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compact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(10</a:t>
                      </a:r>
                      <a:r>
                        <a:rPr lang="en-US" sz="1000" b="0" kern="100" baseline="30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algn="ctr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1.11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7.34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function at IP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*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0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altLang="zh-CN" sz="1000" b="0" i="1" kern="1200" baseline="-25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(nm)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0.68/0.0014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</a:t>
                      </a:r>
                      <a:r>
                        <a:rPr lang="en-US" altLang="zh-CN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altLang="zh-CN" sz="10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0" i="1" kern="12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00" b="0" i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0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</a:t>
                      </a:r>
                      <a:r>
                        <a:rPr lang="en-US" altLang="zh-CN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0.018/0.115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2.27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21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(216816)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(217500)</a:t>
                      </a:r>
                      <a:endParaRPr lang="en-US" sz="1050" b="0" kern="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18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i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Natural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 </a:t>
                      </a: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00" b="0" i="1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sz="1000" b="0" i="1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000" b="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000" b="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4.4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4.42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/cavity (2 cell) (kw)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nergy 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spread (%)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0.134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794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zh-CN" altLang="zh-CN" sz="10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1.35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  <a:endParaRPr lang="en-US" sz="105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0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2.5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1546">
                <a:tc>
                  <a:txBody>
                    <a:bodyPr/>
                    <a:lstStyle/>
                    <a:p>
                      <a:pPr marL="27305" algn="l"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Beamstruhlung lifetime 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(min)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000" b="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41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2783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</a:t>
                      </a:r>
                      <a:r>
                        <a:rPr lang="en-US" altLang="zh-CN" sz="1000" b="0" kern="100" baseline="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ts val="163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0.43</a:t>
                      </a:r>
                      <a:endParaRPr lang="zh-CN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0.34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000" b="0" i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000" b="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0.88</a:t>
                      </a:r>
                      <a:endParaRPr lang="en-US" sz="105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en-US" altLang="zh-CN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r>
                        <a:rPr lang="en-US" altLang="zh-CN" sz="1000" b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000" b="0" i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(10</a:t>
                      </a:r>
                      <a:r>
                        <a:rPr lang="en-US" sz="10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00" b="0" kern="1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0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0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2280" marR="322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2.93</a:t>
                      </a:r>
                      <a:endParaRPr lang="zh-CN" sz="1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2385" marR="3238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  <a:endParaRPr lang="en-US" sz="105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5495635" y="6372891"/>
            <a:ext cx="36483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by </a:t>
            </a:r>
            <a:r>
              <a:rPr lang="en-US" altLang="zh-CN" sz="1400" dirty="0"/>
              <a:t>D. Wang, </a:t>
            </a:r>
            <a:r>
              <a:rPr lang="en-US" altLang="zh-CN" sz="1400" dirty="0" smtClean="0"/>
              <a:t>17 July 2020</a:t>
            </a:r>
            <a:endParaRPr lang="zh-CN" altLang="en-US" sz="1400" dirty="0"/>
          </a:p>
        </p:txBody>
      </p:sp>
      <p:sp>
        <p:nvSpPr>
          <p:cNvPr id="7" name="文本框 6"/>
          <p:cNvSpPr txBox="1"/>
          <p:nvPr/>
        </p:nvSpPr>
        <p:spPr>
          <a:xfrm>
            <a:off x="7102073" y="3409070"/>
            <a:ext cx="216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</a:t>
            </a:r>
            <a:r>
              <a:rPr lang="en-US" altLang="zh-CN" sz="1400" dirty="0" smtClean="0"/>
              <a:t> smaller emittance from booster is necessary. </a:t>
            </a:r>
          </a:p>
        </p:txBody>
      </p:sp>
      <p:sp>
        <p:nvSpPr>
          <p:cNvPr id="2" name="矩形 1"/>
          <p:cNvSpPr/>
          <p:nvPr/>
        </p:nvSpPr>
        <p:spPr>
          <a:xfrm>
            <a:off x="7102073" y="1593247"/>
            <a:ext cx="1798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dirty="0"/>
              <a:t>Luminosity can be increased ~4% if reducing the length of straight sections.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56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99732" y="1068288"/>
                <a:ext cx="8463746" cy="5288174"/>
              </a:xfrm>
            </p:spPr>
            <p:txBody>
              <a:bodyPr>
                <a:noAutofit/>
              </a:bodyPr>
              <a:lstStyle/>
              <a:p>
                <a:pPr marL="342900" lvl="1" indent="-342900"/>
                <a:r>
                  <a:rPr lang="en-US" altLang="zh-CN" sz="1800" dirty="0"/>
                  <a:t>Fit parameter list with luminosity of </a:t>
                </a:r>
                <a14:m>
                  <m:oMath xmlns:m="http://schemas.openxmlformats.org/officeDocument/2006/math">
                    <m:r>
                      <a:rPr lang="en-US" altLang="zh-CN" sz="1800">
                        <a:latin typeface="Cambria Math"/>
                      </a:rPr>
                      <m:t>5.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8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1800">
                            <a:latin typeface="Cambria Math"/>
                          </a:rPr>
                          <m:t>34</m:t>
                        </m:r>
                      </m:sup>
                    </m:sSup>
                    <m:r>
                      <a:rPr lang="en-US" altLang="zh-CN" sz="180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8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zh-CN" sz="1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80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800">
                        <a:latin typeface="Cambria Math"/>
                      </a:rPr>
                      <m:t>s</m:t>
                    </m:r>
                  </m:oMath>
                </a14:m>
                <a:endParaRPr lang="en-US" altLang="zh-CN" sz="1800" dirty="0"/>
              </a:p>
              <a:p>
                <a:pPr lvl="1"/>
                <a:r>
                  <a:rPr lang="en-US" altLang="zh-CN" sz="1800" dirty="0">
                    <a:sym typeface="Symbol"/>
                  </a:rPr>
                  <a:t>Stronger optimization and stricter hardware requirement should be made to get enough dynamic aperture</a:t>
                </a:r>
                <a:endParaRPr lang="en-US" altLang="zh-CN" sz="1800" dirty="0"/>
              </a:p>
              <a:p>
                <a:r>
                  <a:rPr lang="en-US" altLang="zh-CN" sz="1800" dirty="0"/>
                  <a:t>Optimization of the quadrupole radiation effect </a:t>
                </a:r>
              </a:p>
              <a:p>
                <a:pPr lvl="1"/>
                <a:r>
                  <a:rPr lang="en-US" altLang="zh-CN" sz="1800" dirty="0"/>
                  <a:t>Interaction region: longer </a:t>
                </a:r>
                <a:r>
                  <a:rPr lang="en-US" altLang="zh-CN" sz="1800" dirty="0" smtClean="0"/>
                  <a:t>QD0/QF1</a:t>
                </a:r>
              </a:p>
              <a:p>
                <a:pPr lvl="1"/>
                <a:r>
                  <a:rPr lang="en-US" altLang="zh-CN" sz="1800" dirty="0" smtClean="0"/>
                  <a:t>ARC region: longer quadrupoles</a:t>
                </a:r>
              </a:p>
              <a:p>
                <a:pPr marL="342900" lvl="1" indent="-342900"/>
                <a:r>
                  <a:rPr lang="en-US" altLang="zh-CN" sz="1800" dirty="0" smtClean="0"/>
                  <a:t>Reduction </a:t>
                </a:r>
                <a:r>
                  <a:rPr lang="en-US" altLang="zh-CN" sz="1800" dirty="0"/>
                  <a:t>of dynamic aperture requirement from injection</a:t>
                </a:r>
              </a:p>
              <a:p>
                <a:pPr lvl="1"/>
                <a:r>
                  <a:rPr lang="en-US" altLang="zh-CN" sz="1800" dirty="0"/>
                  <a:t>Straight section region:  larger </a:t>
                </a:r>
                <a:r>
                  <a:rPr lang="en-US" altLang="zh-CN" sz="1800" dirty="0">
                    <a:sym typeface="Symbol"/>
                  </a:rPr>
                  <a:t>x at injection </a:t>
                </a:r>
                <a:r>
                  <a:rPr lang="en-US" altLang="zh-CN" sz="1800" dirty="0" smtClean="0">
                    <a:sym typeface="Symbol"/>
                  </a:rPr>
                  <a:t>point</a:t>
                </a:r>
                <a:endParaRPr lang="en-US" altLang="zh-CN" sz="1800" dirty="0"/>
              </a:p>
              <a:p>
                <a:r>
                  <a:rPr lang="en-US" altLang="zh-CN" sz="1800" dirty="0"/>
                  <a:t>Maximization of bend filling factor to minimize the synchrotron radiation loss per turn</a:t>
                </a:r>
              </a:p>
              <a:p>
                <a:pPr lvl="1"/>
                <a:r>
                  <a:rPr lang="en-US" altLang="zh-CN" sz="1800" dirty="0"/>
                  <a:t>ARC region: sextupoles in two rings changed from staggered to parallel; The left drifts are used for longer bend.</a:t>
                </a:r>
              </a:p>
              <a:p>
                <a:pPr lvl="1"/>
                <a:r>
                  <a:rPr lang="en-US" altLang="zh-CN" sz="1800" dirty="0"/>
                  <a:t>RF region: shorter phase tuning </a:t>
                </a:r>
                <a:r>
                  <a:rPr lang="en-US" altLang="zh-CN" sz="1800" dirty="0" smtClean="0"/>
                  <a:t>sections</a:t>
                </a:r>
              </a:p>
              <a:p>
                <a:r>
                  <a:rPr lang="en-US" altLang="zh-CN" sz="1800" dirty="0" smtClean="0"/>
                  <a:t>Optimization of high order chromaticity for arc region</a:t>
                </a:r>
              </a:p>
              <a:p>
                <a:r>
                  <a:rPr lang="en-US" altLang="zh-CN" sz="1800" dirty="0"/>
                  <a:t>R</a:t>
                </a:r>
                <a:r>
                  <a:rPr lang="en-US" altLang="zh-CN" sz="1800" dirty="0" smtClean="0"/>
                  <a:t>eduction of the length from IP to 1</a:t>
                </a:r>
                <a:r>
                  <a:rPr lang="en-US" altLang="zh-CN" sz="1800" baseline="30000" dirty="0" smtClean="0"/>
                  <a:t>st</a:t>
                </a:r>
                <a:r>
                  <a:rPr lang="en-US" altLang="zh-CN" sz="1800" dirty="0" smtClean="0"/>
                  <a:t> quadrupole without changing the front-end position of the FD cryo-module 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732" y="1068288"/>
                <a:ext cx="8463746" cy="5288174"/>
              </a:xfrm>
              <a:blipFill>
                <a:blip r:embed="rId3"/>
                <a:stretch>
                  <a:fillRect l="-432" t="-10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33878" y="37742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2400" b="1" dirty="0" smtClean="0">
                <a:solidFill>
                  <a:srgbClr val="0070C0"/>
                </a:solidFill>
              </a:rPr>
              <a:t>Design of high luminosity lattice (Higgs)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33878" y="5777151"/>
            <a:ext cx="8747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V1: L*=1.9m, LQ1=3m, LQ1=2m, KQ1A=103T/m,  KQ1B=62T/m, KQ1C=56T/m, d=0.6m </a:t>
            </a:r>
          </a:p>
          <a:p>
            <a:r>
              <a:rPr lang="en-US" altLang="zh-CN" dirty="0"/>
              <a:t>V2: L*=1.9m, LQ1=2.5m, LQ1=1.5m, KQ1A=142T/m,  KQ1B=96T/m, KQ1C=56T/m, d=0.3m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43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823483" y="3060881"/>
            <a:ext cx="2069177" cy="1317797"/>
            <a:chOff x="170096" y="510687"/>
            <a:chExt cx="2937517" cy="179045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096" y="510687"/>
              <a:ext cx="2937517" cy="1790452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419338" y="750515"/>
              <a:ext cx="1111003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73179" y="1554351"/>
            <a:ext cx="2140262" cy="1265270"/>
            <a:chOff x="162438" y="4522050"/>
            <a:chExt cx="3016119" cy="181409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438" y="4522050"/>
              <a:ext cx="3016119" cy="1814096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32281" y="4752749"/>
              <a:ext cx="1306154" cy="3750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Q’’=313, 410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82556" y="2996310"/>
            <a:ext cx="26185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/>
              <a:t>FODOS1=Join[</a:t>
            </a:r>
            <a:endParaRPr lang="en-US" altLang="zh-CN" sz="900" dirty="0"/>
          </a:p>
          <a:p>
            <a:r>
              <a:rPr lang="zh-CN" altLang="en-US" sz="900" dirty="0"/>
              <a:t>FODOSF1,FODO,FODOSF1,              FODOSF1,FODO,FODOSF1,              FODOSF1,FODO,FODOSF1,              FODOSF1,FODO,FODOSF1SD1,FODO,FODOSD1,              FODOSD1,FODO,FODOSD1,              FODOSD1,FODO,FODOSD1,              FODOSD1,FODO,FODOSD1];</a:t>
            </a:r>
            <a:endParaRPr lang="en-US" altLang="zh-CN" sz="900" dirty="0"/>
          </a:p>
          <a:p>
            <a:r>
              <a:rPr lang="zh-CN" altLang="en-US" sz="900" dirty="0"/>
              <a:t>2*FODO1,8*FODOS1,2*FODO1</a:t>
            </a:r>
            <a:endParaRPr lang="en-US" altLang="zh-CN" sz="900" dirty="0"/>
          </a:p>
          <a:p>
            <a:r>
              <a:rPr lang="en-US" altLang="zh-CN" sz="900" dirty="0"/>
              <a:t>Scheme with 8 repeated sextupoles</a:t>
            </a:r>
          </a:p>
          <a:p>
            <a:r>
              <a:rPr lang="en-US" altLang="zh-CN" sz="900" dirty="0"/>
              <a:t>Proposed by Tianjian Bian</a:t>
            </a:r>
          </a:p>
          <a:p>
            <a:r>
              <a:rPr lang="en-US" altLang="zh-CN" sz="900" dirty="0"/>
              <a:t>Ref: Tianjian Bian, PhD thesis</a:t>
            </a:r>
            <a:endParaRPr lang="zh-CN" altLang="en-US" sz="9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41" y="3076522"/>
            <a:ext cx="2070981" cy="122399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90205" y="1674868"/>
            <a:ext cx="26185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/>
              <a:t>FODOS1=Join[</a:t>
            </a:r>
            <a:endParaRPr lang="en-US" altLang="zh-CN" sz="900" dirty="0"/>
          </a:p>
          <a:p>
            <a:r>
              <a:rPr lang="zh-CN" altLang="en-US" sz="900" dirty="0"/>
              <a:t>FODOSF1,FODO,FODOSF1SD1,FODO,FODOSD1]; </a:t>
            </a:r>
            <a:endParaRPr lang="en-US" altLang="zh-CN" sz="900" dirty="0"/>
          </a:p>
          <a:p>
            <a:r>
              <a:rPr lang="zh-CN" altLang="en-US" sz="900" dirty="0"/>
              <a:t>2*FODO1,36*FODOS1,2*FODO</a:t>
            </a:r>
            <a:r>
              <a:rPr lang="en-US" altLang="zh-CN" sz="900" dirty="0"/>
              <a:t>1</a:t>
            </a:r>
          </a:p>
          <a:p>
            <a:r>
              <a:rPr lang="en-US" altLang="zh-CN" sz="900" dirty="0"/>
              <a:t>Scheme with 2 repeated sextupoles</a:t>
            </a:r>
          </a:p>
          <a:p>
            <a:r>
              <a:rPr lang="en-US" altLang="zh-CN" sz="900" dirty="0"/>
              <a:t>Proposed by K. Oide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976" y="1523178"/>
            <a:ext cx="2022046" cy="12684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5598" y="1523178"/>
            <a:ext cx="2166801" cy="129644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8524" y="3069595"/>
            <a:ext cx="2093093" cy="1251726"/>
          </a:xfrm>
          <a:prstGeom prst="rect">
            <a:avLst/>
          </a:prstGeom>
        </p:spPr>
      </p:pic>
      <p:sp>
        <p:nvSpPr>
          <p:cNvPr id="26" name="下箭头 25"/>
          <p:cNvSpPr/>
          <p:nvPr/>
        </p:nvSpPr>
        <p:spPr>
          <a:xfrm>
            <a:off x="4205572" y="2833387"/>
            <a:ext cx="865904" cy="20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8" name="矩形 27"/>
          <p:cNvSpPr/>
          <p:nvPr/>
        </p:nvSpPr>
        <p:spPr>
          <a:xfrm>
            <a:off x="190204" y="4812006"/>
            <a:ext cx="2556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/>
              <a:t>FODOS1=Join[</a:t>
            </a:r>
            <a:endParaRPr lang="en-US" altLang="zh-CN" sz="900" dirty="0"/>
          </a:p>
          <a:p>
            <a:r>
              <a:rPr lang="zh-CN" altLang="en-US" sz="900" dirty="0"/>
              <a:t>FODOSF1,FODO,FODOSF1,              </a:t>
            </a:r>
            <a:endParaRPr lang="en-US" altLang="zh-CN" sz="900" dirty="0"/>
          </a:p>
          <a:p>
            <a:r>
              <a:rPr lang="zh-CN" altLang="en-US" sz="900" dirty="0"/>
              <a:t>FODOSF1,FODO,FODOSF1SD1,FODO,FODOSD1,              </a:t>
            </a:r>
            <a:endParaRPr lang="en-US" altLang="zh-CN" sz="900" dirty="0"/>
          </a:p>
          <a:p>
            <a:r>
              <a:rPr lang="zh-CN" altLang="en-US" sz="900" dirty="0"/>
              <a:t>FODOSD1,FODO,FODOSD1]</a:t>
            </a:r>
            <a:r>
              <a:rPr lang="en-US" altLang="zh-CN" sz="900" dirty="0"/>
              <a:t>;</a:t>
            </a:r>
            <a:r>
              <a:rPr lang="zh-CN" altLang="en-US" sz="900" dirty="0"/>
              <a:t> 	    </a:t>
            </a:r>
            <a:endParaRPr lang="en-US" altLang="zh-CN" sz="900" dirty="0"/>
          </a:p>
          <a:p>
            <a:r>
              <a:rPr lang="zh-CN" altLang="en-US" sz="900" dirty="0"/>
              <a:t>2*FODO1,16*FODOS1,2*FODO1</a:t>
            </a:r>
          </a:p>
          <a:p>
            <a:r>
              <a:rPr lang="en-US" altLang="zh-CN" sz="900" dirty="0"/>
              <a:t>Scheme with 4 repeated sextupoles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2186" y="4724443"/>
            <a:ext cx="2070980" cy="126425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7403" y="4753610"/>
            <a:ext cx="2084996" cy="1246910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845146" y="4753894"/>
            <a:ext cx="2068295" cy="1234807"/>
            <a:chOff x="170096" y="2444201"/>
            <a:chExt cx="2981145" cy="180126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0096" y="2444201"/>
              <a:ext cx="2981145" cy="1801263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427660" y="2688422"/>
              <a:ext cx="1127985" cy="3816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>
                  <a:solidFill>
                    <a:srgbClr val="FF0000"/>
                  </a:solidFill>
                </a:rPr>
                <a:t>Q’’=8, 139</a:t>
              </a:r>
              <a:endParaRPr lang="zh-CN" altLang="en-US" sz="11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下箭头 33"/>
          <p:cNvSpPr/>
          <p:nvPr/>
        </p:nvSpPr>
        <p:spPr>
          <a:xfrm>
            <a:off x="4212716" y="4433587"/>
            <a:ext cx="865904" cy="201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矩形 2"/>
          <p:cNvSpPr/>
          <p:nvPr/>
        </p:nvSpPr>
        <p:spPr>
          <a:xfrm>
            <a:off x="1046480" y="207321"/>
            <a:ext cx="70594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3200" b="1" dirty="0">
                <a:solidFill>
                  <a:srgbClr val="0070C0"/>
                </a:solidFill>
              </a:rPr>
              <a:t>Optimization of high order chromaticity for arc region</a:t>
            </a:r>
          </a:p>
        </p:txBody>
      </p:sp>
      <p:pic>
        <p:nvPicPr>
          <p:cNvPr id="27" name="Picture 8" descr="logo_main2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istrator\Desktop\1111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/>
              <p:cNvSpPr txBox="1"/>
              <p:nvPr/>
            </p:nvSpPr>
            <p:spPr>
              <a:xfrm>
                <a:off x="652286" y="6240630"/>
                <a:ext cx="3498413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16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×32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</m:t>
                    </m:r>
                    <m:r>
                      <a:rPr lang="en-US" altLang="zh-CN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6" y="6240630"/>
                <a:ext cx="3498413" cy="324769"/>
              </a:xfrm>
              <a:prstGeom prst="rect">
                <a:avLst/>
              </a:prstGeom>
              <a:blipFill>
                <a:blip r:embed="rId3"/>
                <a:stretch>
                  <a:fillRect l="-523" t="-188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677322" y="709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rgbClr val="0070C0"/>
                </a:solidFill>
                <a:latin typeface="+mn-lt"/>
              </a:rPr>
              <a:t>Dynamic aperture optimization</a:t>
            </a:r>
            <a:endParaRPr lang="zh-CN" altLang="en-US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4418193" y="6235712"/>
                <a:ext cx="4166149" cy="32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/>
                  <a:t>Goal (w/ error):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1.7%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400" b="0" i="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93" y="6235712"/>
                <a:ext cx="4166149" cy="324769"/>
              </a:xfrm>
              <a:prstGeom prst="rect">
                <a:avLst/>
              </a:prstGeom>
              <a:blipFill>
                <a:blip r:embed="rId5"/>
                <a:stretch>
                  <a:fillRect l="-439" t="-1887" b="-150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540642" y="1090934"/>
            <a:ext cx="8160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W</a:t>
            </a:r>
            <a:r>
              <a:rPr lang="en-US" altLang="zh-CN" sz="2000" dirty="0" smtClean="0"/>
              <a:t>ith better correction of energy dependent aberration and shorter L* (</a:t>
            </a:r>
            <a:r>
              <a:rPr lang="en-US" altLang="zh-CN" sz="2000" dirty="0"/>
              <a:t>without changing the front-end position of the </a:t>
            </a:r>
            <a:r>
              <a:rPr lang="en-US" altLang="zh-CN" sz="2000" dirty="0" smtClean="0"/>
              <a:t>final doublet </a:t>
            </a:r>
            <a:r>
              <a:rPr lang="en-US" altLang="zh-CN" sz="2000" dirty="0"/>
              <a:t>cryo-module</a:t>
            </a:r>
            <a:r>
              <a:rPr lang="en-US" altLang="zh-CN" sz="2000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DA </a:t>
            </a:r>
            <a:r>
              <a:rPr lang="es-ES" altLang="zh-CN" sz="2000" dirty="0"/>
              <a:t>w/o error </a:t>
            </a:r>
            <a:r>
              <a:rPr lang="en-US" altLang="zh-CN" sz="2000" dirty="0" smtClean="0"/>
              <a:t>a</a:t>
            </a:r>
            <a:r>
              <a:rPr lang="es-ES" altLang="zh-CN" sz="2000" dirty="0" smtClean="0"/>
              <a:t>chieved 16</a:t>
            </a:r>
            <a:r>
              <a:rPr lang="zh-CN" altLang="es-ES" sz="2000" dirty="0" smtClean="0"/>
              <a:t>𝜎𝑥</a:t>
            </a:r>
            <a:r>
              <a:rPr lang="es-ES" altLang="zh-CN" sz="2000" dirty="0" smtClean="0"/>
              <a:t>×32σy×1.9%</a:t>
            </a:r>
            <a:endParaRPr lang="es-ES" altLang="zh-CN" sz="2000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2" y="4500880"/>
            <a:ext cx="4040598" cy="18062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560" y="4500880"/>
            <a:ext cx="3796138" cy="1852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286" y="2232400"/>
            <a:ext cx="3289794" cy="16182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7560" y="2247133"/>
            <a:ext cx="3195320" cy="15933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652286" y="3762386"/>
                <a:ext cx="3498413" cy="32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Achieved (w/o error):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CN" altLang="en-US" sz="1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b="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×1.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US" altLang="zh-CN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86" y="3762386"/>
                <a:ext cx="3498413" cy="324769"/>
              </a:xfrm>
              <a:prstGeom prst="rect">
                <a:avLst/>
              </a:prstGeom>
              <a:blipFill>
                <a:blip r:embed="rId10"/>
                <a:stretch>
                  <a:fillRect l="-523" t="-1887" b="-169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4418193" y="3757468"/>
                <a:ext cx="4166149" cy="324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 smtClean="0"/>
                  <a:t>Goal (w/ error): 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  <m:sSub>
                      <m:sSubPr>
                        <m:ctrlP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14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35</m:t>
                    </m:r>
                    <m:r>
                      <a:rPr lang="en-US" altLang="zh-CN" sz="1400" b="0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  <m:r>
                      <a:rPr lang="en-US" altLang="zh-CN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400" b="0" i="0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93" y="3757468"/>
                <a:ext cx="4166149" cy="324769"/>
              </a:xfrm>
              <a:prstGeom prst="rect">
                <a:avLst/>
              </a:prstGeom>
              <a:blipFill>
                <a:blip r:embed="rId11"/>
                <a:stretch>
                  <a:fillRect l="-439" b="-1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3433788" y="1997824"/>
                <a:ext cx="2133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CN" sz="1400" dirty="0" smtClean="0"/>
                  <a:t>CDR: L=</a:t>
                </a:r>
                <a14:m>
                  <m:oMath xmlns:m="http://schemas.openxmlformats.org/officeDocument/2006/math">
                    <m:r>
                      <a:rPr lang="en-US" altLang="zh-CN" sz="1400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1400">
                        <a:latin typeface="Cambria Math"/>
                      </a:rPr>
                      <m:t>.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4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1400">
                            <a:latin typeface="Cambria Math"/>
                          </a:rPr>
                          <m:t>34</m:t>
                        </m:r>
                      </m:sup>
                    </m:sSup>
                    <m:r>
                      <a:rPr lang="en-US" altLang="zh-CN" sz="140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zh-CN" sz="1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40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400">
                        <a:latin typeface="Cambria Math"/>
                      </a:rPr>
                      <m:t>s</m:t>
                    </m:r>
                  </m:oMath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788" y="1997824"/>
                <a:ext cx="2133600" cy="307777"/>
              </a:xfrm>
              <a:prstGeom prst="rect">
                <a:avLst/>
              </a:prstGeom>
              <a:blipFill>
                <a:blip r:embed="rId12"/>
                <a:stretch>
                  <a:fillRect l="-857" t="-200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3223621" y="4230312"/>
                <a:ext cx="3657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CN" sz="1400" dirty="0" smtClean="0"/>
                  <a:t>High luminosity: L=</a:t>
                </a:r>
                <a14:m>
                  <m:oMath xmlns:m="http://schemas.openxmlformats.org/officeDocument/2006/math">
                    <m:r>
                      <a:rPr lang="en-US" altLang="zh-CN" sz="1400">
                        <a:latin typeface="Cambria Math"/>
                      </a:rPr>
                      <m:t>5.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sz="140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sz="1400">
                            <a:latin typeface="Cambria Math"/>
                          </a:rPr>
                          <m:t>34</m:t>
                        </m:r>
                      </m:sup>
                    </m:sSup>
                    <m:r>
                      <a:rPr lang="en-US" altLang="zh-CN" sz="1400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400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zh-CN" sz="1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140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1400">
                        <a:latin typeface="Cambria Math"/>
                      </a:rPr>
                      <m:t>s</m:t>
                    </m:r>
                  </m:oMath>
                </a14:m>
                <a:endParaRPr lang="zh-CN" altLang="en-US" sz="1400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21" y="4230312"/>
                <a:ext cx="3657600" cy="307777"/>
              </a:xfrm>
              <a:prstGeom prst="rect">
                <a:avLst/>
              </a:prstGeom>
              <a:blipFill>
                <a:blip r:embed="rId13"/>
                <a:stretch>
                  <a:fillRect l="-500" t="-2000" b="-2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7939551" y="6007575"/>
            <a:ext cx="99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J. Wu,</a:t>
            </a:r>
          </a:p>
          <a:p>
            <a:r>
              <a:rPr lang="en-US" altLang="zh-CN" sz="1400" dirty="0" smtClean="0"/>
              <a:t>Y. Zhang,</a:t>
            </a:r>
          </a:p>
          <a:p>
            <a:r>
              <a:rPr lang="en-US" altLang="zh-CN" sz="1400" dirty="0" smtClean="0"/>
              <a:t>Y. W. Wang</a:t>
            </a:r>
            <a:endParaRPr lang="zh-CN" altLang="en-US" sz="1400" dirty="0"/>
          </a:p>
        </p:txBody>
      </p:sp>
      <p:sp>
        <p:nvSpPr>
          <p:cNvPr id="7" name="下箭头 6"/>
          <p:cNvSpPr/>
          <p:nvPr/>
        </p:nvSpPr>
        <p:spPr>
          <a:xfrm>
            <a:off x="3901440" y="4060754"/>
            <a:ext cx="1065881" cy="208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8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533878" y="170742"/>
            <a:ext cx="8229600" cy="963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2800" b="1" dirty="0" smtClean="0">
                <a:solidFill>
                  <a:srgbClr val="0070C0"/>
                </a:solidFill>
              </a:rPr>
              <a:t>High </a:t>
            </a:r>
            <a:r>
              <a:rPr lang="en-US" altLang="zh-CN" sz="2800" b="1" dirty="0">
                <a:solidFill>
                  <a:srgbClr val="0070C0"/>
                </a:solidFill>
              </a:rPr>
              <a:t>luminosity lattice with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different βy*</a:t>
            </a:r>
            <a:endParaRPr lang="en-US" altLang="zh-CN" sz="3200" b="1" kern="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533878" y="1264788"/>
                <a:ext cx="7886700" cy="4351338"/>
              </a:xfrm>
            </p:spPr>
            <p:txBody>
              <a:bodyPr/>
              <a:lstStyle/>
              <a:p>
                <a:pPr marL="342900" lvl="1" indent="-342900"/>
                <a:r>
                  <a:rPr lang="en-US" altLang="zh-CN" dirty="0" smtClean="0"/>
                  <a:t>The </a:t>
                </a:r>
                <a:r>
                  <a:rPr lang="el-GR" altLang="zh-CN" dirty="0"/>
                  <a:t>β</a:t>
                </a:r>
                <a:r>
                  <a:rPr lang="en-US" altLang="zh-CN" dirty="0"/>
                  <a:t>y</a:t>
                </a:r>
                <a:r>
                  <a:rPr lang="en-US" altLang="zh-CN" dirty="0" smtClean="0"/>
                  <a:t>* is highly correlated with </a:t>
                </a:r>
                <a:r>
                  <a:rPr lang="en-US" altLang="zh-CN" dirty="0" smtClean="0"/>
                  <a:t>luminosity</a:t>
                </a:r>
                <a:endParaRPr lang="en-US" altLang="zh-CN" dirty="0" smtClean="0"/>
              </a:p>
              <a:p>
                <a:pPr marL="342900" lvl="1" indent="-342900"/>
                <a:r>
                  <a:rPr lang="en-US" altLang="zh-CN" dirty="0" smtClean="0"/>
                  <a:t>If loose the </a:t>
                </a:r>
                <a:r>
                  <a:rPr lang="el-GR" altLang="zh-CN" dirty="0"/>
                  <a:t>β</a:t>
                </a:r>
                <a:r>
                  <a:rPr lang="en-US" altLang="zh-CN" dirty="0" smtClean="0"/>
                  <a:t>y* from 1mm to 1.5mm (CDR), the luminosity will be lower than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>
                        <a:latin typeface="Cambria Math"/>
                      </a:rPr>
                      <m:t>.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>
                            <a:latin typeface="Cambria Math"/>
                          </a:rPr>
                          <m:t>34</m:t>
                        </m:r>
                      </m:sup>
                    </m:sSup>
                    <m:r>
                      <a:rPr lang="en-US" altLang="zh-CN">
                        <a:latin typeface="Cambria Math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US" altLang="zh-CN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s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(CDR</a:t>
                </a:r>
                <a:r>
                  <a:rPr lang="en-US" altLang="zh-CN" dirty="0" smtClean="0"/>
                  <a:t>)</a:t>
                </a:r>
              </a:p>
              <a:p>
                <a:pPr marL="800100" lvl="2" indent="-342900"/>
                <a:r>
                  <a:rPr lang="en-US" altLang="zh-CN" sz="2400" dirty="0" smtClean="0"/>
                  <a:t>The beam-beam parameter can not reach the limit due to mismatch of </a:t>
                </a:r>
                <a:r>
                  <a:rPr lang="el-GR" altLang="zh-CN" sz="2400" dirty="0" smtClean="0"/>
                  <a:t>β</a:t>
                </a:r>
                <a:r>
                  <a:rPr lang="en-US" altLang="zh-CN" sz="2400" dirty="0"/>
                  <a:t>y</a:t>
                </a:r>
                <a:r>
                  <a:rPr lang="en-US" altLang="zh-CN" sz="2400" dirty="0" smtClean="0"/>
                  <a:t>* and emittance.</a:t>
                </a:r>
                <a:endParaRPr lang="en-US" altLang="zh-CN" sz="2400" dirty="0"/>
              </a:p>
              <a:p>
                <a:r>
                  <a:rPr lang="en-US" altLang="zh-CN" sz="2400" dirty="0" smtClean="0"/>
                  <a:t>If squeeze the </a:t>
                </a:r>
                <a:r>
                  <a:rPr lang="el-GR" altLang="zh-CN" sz="2400" dirty="0"/>
                  <a:t>β</a:t>
                </a:r>
                <a:r>
                  <a:rPr lang="en-US" altLang="zh-CN" sz="2400" dirty="0"/>
                  <a:t>y* </a:t>
                </a:r>
                <a:r>
                  <a:rPr lang="en-US" altLang="zh-CN" sz="2400" dirty="0" smtClean="0"/>
                  <a:t>from 1mm to &lt;1mm, the energy acceptance will be larger than 1.7% which make the DA and thus difficult to reach. </a:t>
                </a:r>
              </a:p>
            </p:txBody>
          </p:sp>
        </mc:Choice>
        <mc:Fallback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878" y="1264788"/>
                <a:ext cx="7886700" cy="4351338"/>
              </a:xfrm>
              <a:blipFill>
                <a:blip r:embed="rId4"/>
                <a:stretch>
                  <a:fillRect l="-1083" t="-1961" r="-6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623" y="1344878"/>
            <a:ext cx="8610122" cy="1933711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CN" sz="2000" dirty="0" smtClean="0"/>
              <a:t>For the interaction region, </a:t>
            </a:r>
            <a:r>
              <a:rPr lang="en-US" altLang="zh-CN" sz="2000" dirty="0"/>
              <a:t>the optics </a:t>
            </a:r>
            <a:r>
              <a:rPr lang="en-US" altLang="zh-CN" sz="2000" dirty="0" smtClean="0"/>
              <a:t>are almost kept. </a:t>
            </a:r>
          </a:p>
          <a:p>
            <a:pPr marL="342900" lvl="1" indent="-342900"/>
            <a:r>
              <a:rPr lang="en-US" altLang="zh-CN" sz="2000" dirty="0" smtClean="0"/>
              <a:t>For the arc region, the phase advance of each cell will be changed from 90/90 to 60/60 and the additional sextupoles need to be installed for the Z mode (Ref</a:t>
            </a:r>
            <a:r>
              <a:rPr lang="en-US" altLang="zh-CN" sz="2000" dirty="0"/>
              <a:t>: FCC-ee </a:t>
            </a:r>
            <a:r>
              <a:rPr lang="en-US" altLang="zh-CN" sz="2000" dirty="0" smtClean="0"/>
              <a:t>CDR).</a:t>
            </a:r>
          </a:p>
          <a:p>
            <a:pPr marL="800100" lvl="2" indent="-342900"/>
            <a:r>
              <a:rPr lang="en-US" altLang="zh-CN" dirty="0" smtClean="0"/>
              <a:t>Higgs mode: 5 cells/period, 42 sextupoles in 35 cells</a:t>
            </a:r>
          </a:p>
          <a:p>
            <a:pPr marL="800100" lvl="2" indent="-342900"/>
            <a:r>
              <a:rPr lang="en-US" altLang="zh-CN" dirty="0" smtClean="0"/>
              <a:t>Z mode: 7 cells/period</a:t>
            </a:r>
            <a:r>
              <a:rPr lang="en-US" altLang="zh-CN" dirty="0"/>
              <a:t>,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12 additional sextupoles (+29%)</a:t>
            </a:r>
            <a:r>
              <a:rPr lang="en-US" altLang="zh-CN" dirty="0" smtClean="0"/>
              <a:t> in 35 cells </a:t>
            </a:r>
            <a:endParaRPr lang="en-US" altLang="zh-CN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33878" y="120868"/>
            <a:ext cx="8229600" cy="963526"/>
          </a:xfrm>
        </p:spPr>
        <p:txBody>
          <a:bodyPr>
            <a:noAutofit/>
          </a:bodyPr>
          <a:lstStyle/>
          <a:p>
            <a:pPr marL="0" lvl="1" algn="ctr"/>
            <a:r>
              <a:rPr lang="en-US" altLang="zh-CN" sz="2400" b="1" kern="0" dirty="0" smtClean="0">
                <a:solidFill>
                  <a:srgbClr val="0070C0"/>
                </a:solidFill>
              </a:rPr>
              <a:t>Z mode of the high luminosity lattice</a:t>
            </a:r>
            <a:endParaRPr lang="en-US" altLang="zh-CN" sz="2800" b="1" kern="0" dirty="0">
              <a:solidFill>
                <a:srgbClr val="0070C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50" y="3321723"/>
            <a:ext cx="3319209" cy="21677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285" y="3307537"/>
            <a:ext cx="3345329" cy="218191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312145" y="5525490"/>
            <a:ext cx="22750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2" indent="-342900"/>
            <a:r>
              <a:rPr lang="en-US" altLang="zh-CN" sz="1400" dirty="0" smtClean="0"/>
              <a:t>35 cells of Higgs mode</a:t>
            </a:r>
            <a:endParaRPr lang="en-US" altLang="zh-CN" sz="1400" dirty="0"/>
          </a:p>
        </p:txBody>
      </p:sp>
      <p:sp>
        <p:nvSpPr>
          <p:cNvPr id="14" name="矩形 13"/>
          <p:cNvSpPr/>
          <p:nvPr/>
        </p:nvSpPr>
        <p:spPr>
          <a:xfrm>
            <a:off x="5122832" y="5525490"/>
            <a:ext cx="19623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2" indent="-342900"/>
            <a:r>
              <a:rPr lang="en-US" altLang="zh-CN" sz="1400" dirty="0" smtClean="0"/>
              <a:t>35 cells of Z mode</a:t>
            </a:r>
            <a:endParaRPr lang="en-US" altLang="zh-CN" sz="1400" dirty="0"/>
          </a:p>
        </p:txBody>
      </p:sp>
      <p:grpSp>
        <p:nvGrpSpPr>
          <p:cNvPr id="29" name="组合 28"/>
          <p:cNvGrpSpPr/>
          <p:nvPr/>
        </p:nvGrpSpPr>
        <p:grpSpPr>
          <a:xfrm>
            <a:off x="6735443" y="2556049"/>
            <a:ext cx="658667" cy="369332"/>
            <a:chOff x="6735443" y="2495089"/>
            <a:chExt cx="658667" cy="369332"/>
          </a:xfrm>
        </p:grpSpPr>
        <p:sp>
          <p:nvSpPr>
            <p:cNvPr id="2" name="矩形 1"/>
            <p:cNvSpPr/>
            <p:nvPr/>
          </p:nvSpPr>
          <p:spPr>
            <a:xfrm>
              <a:off x="6735443" y="2531964"/>
              <a:ext cx="466779" cy="2770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747564" y="2495089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SF</a:t>
              </a:r>
              <a:endParaRPr lang="zh-CN" altLang="en-US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12872" y="2544495"/>
            <a:ext cx="1168401" cy="373948"/>
            <a:chOff x="7312872" y="2483535"/>
            <a:chExt cx="1168401" cy="373948"/>
          </a:xfrm>
        </p:grpSpPr>
        <p:sp>
          <p:nvSpPr>
            <p:cNvPr id="15" name="矩形 14"/>
            <p:cNvSpPr/>
            <p:nvPr/>
          </p:nvSpPr>
          <p:spPr>
            <a:xfrm>
              <a:off x="7312872" y="2529650"/>
              <a:ext cx="466779" cy="2770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797783" y="2534272"/>
              <a:ext cx="466779" cy="2770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312872" y="2488151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SD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34727" y="2483535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SD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036393" y="2909257"/>
            <a:ext cx="646546" cy="369332"/>
            <a:chOff x="8036393" y="2848297"/>
            <a:chExt cx="646546" cy="369332"/>
          </a:xfrm>
        </p:grpSpPr>
        <p:sp>
          <p:nvSpPr>
            <p:cNvPr id="20" name="矩形 19"/>
            <p:cNvSpPr/>
            <p:nvPr/>
          </p:nvSpPr>
          <p:spPr>
            <a:xfrm>
              <a:off x="8042744" y="2885172"/>
              <a:ext cx="466779" cy="277091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036393" y="2848297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SF</a:t>
              </a:r>
              <a:endParaRPr lang="zh-CN" altLang="en-US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558180" y="2900011"/>
            <a:ext cx="646546" cy="369332"/>
            <a:chOff x="8558180" y="2839051"/>
            <a:chExt cx="646546" cy="369332"/>
          </a:xfrm>
        </p:grpSpPr>
        <p:sp>
          <p:nvSpPr>
            <p:cNvPr id="21" name="矩形 20"/>
            <p:cNvSpPr/>
            <p:nvPr/>
          </p:nvSpPr>
          <p:spPr>
            <a:xfrm>
              <a:off x="8558180" y="2880550"/>
              <a:ext cx="466779" cy="27709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558180" y="2839051"/>
              <a:ext cx="646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SD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81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1" y="1695568"/>
            <a:ext cx="8812620" cy="49453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135085" y="1751086"/>
            <a:ext cx="4959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Jiyuan Zhai, CEPC day, 23 Sep 2020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33878" y="259411"/>
            <a:ext cx="8229600" cy="624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2400" b="1" kern="0" dirty="0" smtClean="0">
                <a:solidFill>
                  <a:srgbClr val="0070C0"/>
                </a:solidFill>
              </a:rPr>
              <a:t>Z mode of the high luminosity lattice</a:t>
            </a:r>
            <a:r>
              <a:rPr lang="zh-CN" altLang="en-US" sz="2400" b="1" kern="0" dirty="0" smtClean="0">
                <a:solidFill>
                  <a:srgbClr val="0070C0"/>
                </a:solidFill>
              </a:rPr>
              <a:t>（</a:t>
            </a:r>
            <a:r>
              <a:rPr lang="en-US" altLang="zh-CN" sz="2400" b="1" kern="0" dirty="0">
                <a:solidFill>
                  <a:srgbClr val="0070C0"/>
                </a:solidFill>
              </a:rPr>
              <a:t>cont</a:t>
            </a:r>
            <a:r>
              <a:rPr lang="en-US" altLang="zh-CN" sz="2400" b="1" kern="0" dirty="0" smtClean="0">
                <a:solidFill>
                  <a:srgbClr val="0070C0"/>
                </a:solidFill>
              </a:rPr>
              <a:t>.</a:t>
            </a:r>
            <a:r>
              <a:rPr lang="zh-CN" altLang="en-US" sz="2400" b="1" kern="0" dirty="0" smtClean="0">
                <a:solidFill>
                  <a:srgbClr val="0070C0"/>
                </a:solidFill>
              </a:rPr>
              <a:t>）</a:t>
            </a:r>
            <a:endParaRPr lang="en-US" altLang="zh-CN" sz="2400" b="1" kern="0" dirty="0">
              <a:solidFill>
                <a:srgbClr val="0070C0"/>
              </a:solidFill>
            </a:endParaRPr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962"/>
            <a:ext cx="1192940" cy="8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920" y="106723"/>
            <a:ext cx="990205" cy="58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238408" y="1026060"/>
            <a:ext cx="8610122" cy="688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altLang="zh-CN" sz="2000" dirty="0" smtClean="0"/>
              <a:t>For the RF region, the 2-cell cavities for the Z mode will locate at two sides of H/W/ttbar ones. The bunches can be filled in a full ring.</a:t>
            </a:r>
          </a:p>
        </p:txBody>
      </p:sp>
    </p:spTree>
    <p:extLst>
      <p:ext uri="{BB962C8B-B14F-4D97-AF65-F5344CB8AC3E}">
        <p14:creationId xmlns:p14="http://schemas.microsoft.com/office/powerpoint/2010/main" val="28736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</TotalTime>
  <Words>1535</Words>
  <Application>Microsoft Office PowerPoint</Application>
  <PresentationFormat>全屏显示(4:3)</PresentationFormat>
  <Paragraphs>307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MS Mincho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主题​​</vt:lpstr>
      <vt:lpstr>Status of the High luminosity lattices for the CEPC collider</vt:lpstr>
      <vt:lpstr>Outline</vt:lpstr>
      <vt:lpstr>PowerPoint 演示文稿</vt:lpstr>
      <vt:lpstr>Design of high luminosity lattice (Higgs)</vt:lpstr>
      <vt:lpstr>PowerPoint 演示文稿</vt:lpstr>
      <vt:lpstr>Dynamic aperture optimization</vt:lpstr>
      <vt:lpstr>PowerPoint 演示文稿</vt:lpstr>
      <vt:lpstr>Z mode of the high luminosity lattice</vt:lpstr>
      <vt:lpstr>PowerPoint 演示文稿</vt:lpstr>
      <vt:lpstr>Dynamic aperture for tt mode (preliminary)</vt:lpstr>
      <vt:lpstr>Summary</vt:lpstr>
      <vt:lpstr>PowerPoint 演示文稿</vt:lpstr>
      <vt:lpstr>PowerPoint 演示文稿</vt:lpstr>
      <vt:lpstr>Optimization of the ARC lattice</vt:lpstr>
      <vt:lpstr>Dynamic aperture optimization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 2</dc:title>
  <dc:creator>Yiwei</dc:creator>
  <cp:lastModifiedBy>Yiwei</cp:lastModifiedBy>
  <cp:revision>858</cp:revision>
  <dcterms:created xsi:type="dcterms:W3CDTF">2020-07-15T02:18:05Z</dcterms:created>
  <dcterms:modified xsi:type="dcterms:W3CDTF">2020-10-19T00:54:08Z</dcterms:modified>
</cp:coreProperties>
</file>