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786" r:id="rId4"/>
    <p:sldId id="257" r:id="rId5"/>
    <p:sldId id="258" r:id="rId6"/>
    <p:sldId id="1920" r:id="rId7"/>
    <p:sldId id="802" r:id="rId8"/>
    <p:sldId id="784" r:id="rId9"/>
    <p:sldId id="785" r:id="rId10"/>
    <p:sldId id="783"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1151" autoAdjust="0"/>
  </p:normalViewPr>
  <p:slideViewPr>
    <p:cSldViewPr snapToGrid="0">
      <p:cViewPr varScale="1">
        <p:scale>
          <a:sx n="62" d="100"/>
          <a:sy n="62" d="100"/>
        </p:scale>
        <p:origin x="8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2F197-B276-45E2-9DFD-5841254921A9}" type="datetimeFigureOut">
              <a:rPr lang="zh-CN" altLang="en-US" smtClean="0"/>
              <a:t>2020-10-19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D8C31-620C-4BF6-B06E-B5F24BA071D0}" type="slidenum">
              <a:rPr lang="zh-CN" altLang="en-US" smtClean="0"/>
              <a:t>‹#›</a:t>
            </a:fld>
            <a:endParaRPr lang="zh-CN" altLang="en-US"/>
          </a:p>
        </p:txBody>
      </p:sp>
    </p:spTree>
    <p:extLst>
      <p:ext uri="{BB962C8B-B14F-4D97-AF65-F5344CB8AC3E}">
        <p14:creationId xmlns:p14="http://schemas.microsoft.com/office/powerpoint/2010/main" val="243238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23D8C31-620C-4BF6-B06E-B5F24BA071D0}" type="slidenum">
              <a:rPr lang="zh-CN" altLang="en-US" smtClean="0"/>
              <a:t>1</a:t>
            </a:fld>
            <a:endParaRPr lang="zh-CN" altLang="en-US"/>
          </a:p>
        </p:txBody>
      </p:sp>
    </p:spTree>
    <p:extLst>
      <p:ext uri="{BB962C8B-B14F-4D97-AF65-F5344CB8AC3E}">
        <p14:creationId xmlns:p14="http://schemas.microsoft.com/office/powerpoint/2010/main" val="214482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565F9-A091-4192-81E6-C8ED232B898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2987AF-0840-40CC-9FA5-EF79751D0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1743B00-28E1-449A-94C6-EF282F19DD69}"/>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09CD194B-D5AC-4570-BCC0-22E8D39523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7DD16E-D88D-4E9A-8775-1521E12E11E6}"/>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1281681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63037-3033-4DBD-A9DE-995A3F98728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1320FD1-D54B-4426-8EA7-E532CF222C3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007DD11-B845-4D90-8343-6A9F99F2984C}"/>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E666BEE4-BCCF-4814-B022-B613324703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DA7E10-5CA3-4D10-BC40-9BB7FB92C527}"/>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303071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7CC1B0-617E-4FDE-AC67-842B73B714C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D2643F5-9FD2-4F47-AE38-FF566223DB7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79F8C61-DC5B-42C6-84F4-98FB74384AF6}"/>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2114B52B-95EE-4419-8076-10329C2B86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8A8E32-C347-4C74-B251-6284F7680290}"/>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246210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48F89-3204-44D7-8F11-B75486C1BDF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1EC6CEE-6CA1-441D-B332-A04DF095C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0904C7-2480-4DC2-90D6-11AE01EA8656}"/>
              </a:ext>
            </a:extLst>
          </p:cNvPr>
          <p:cNvSpPr>
            <a:spLocks noGrp="1"/>
          </p:cNvSpPr>
          <p:nvPr>
            <p:ph type="dt" sz="half" idx="10"/>
          </p:nvPr>
        </p:nvSpPr>
        <p:spPr/>
        <p:txBody>
          <a:bodyPr/>
          <a:lstStyle/>
          <a:p>
            <a:r>
              <a:rPr lang="en-US" altLang="zh-CN"/>
              <a:t>8 May 2020</a:t>
            </a:r>
            <a:endParaRPr lang="zh-CN" altLang="en-US"/>
          </a:p>
        </p:txBody>
      </p:sp>
      <p:sp>
        <p:nvSpPr>
          <p:cNvPr id="5" name="页脚占位符 4">
            <a:extLst>
              <a:ext uri="{FF2B5EF4-FFF2-40B4-BE49-F238E27FC236}">
                <a16:creationId xmlns:a16="http://schemas.microsoft.com/office/drawing/2014/main" id="{8F4E3E45-6624-4C07-97B5-F08C3625E0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498063-3CB9-4F99-860E-1C53C0BD5FB9}"/>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35453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CB2D-21BD-4ED5-A0F2-15DF873F7B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B1148A-B6DF-4857-B7ED-3E6095781004}"/>
              </a:ext>
            </a:extLst>
          </p:cNvPr>
          <p:cNvSpPr>
            <a:spLocks noGrp="1"/>
          </p:cNvSpPr>
          <p:nvPr>
            <p:ph idx="1"/>
          </p:nvPr>
        </p:nvSpPr>
        <p:spPr/>
        <p:txBody>
          <a:bodyPr>
            <a:normAutofit/>
          </a:bodyPr>
          <a:lstStyle>
            <a:lvl1pPr>
              <a:lnSpc>
                <a:spcPct val="100000"/>
              </a:lnSpc>
              <a:spcBef>
                <a:spcPts val="600"/>
              </a:spcBef>
              <a:defRPr sz="2400"/>
            </a:lvl1pPr>
            <a:lvl2pPr>
              <a:lnSpc>
                <a:spcPct val="100000"/>
              </a:lnSpc>
              <a:spcBef>
                <a:spcPts val="600"/>
              </a:spcBef>
              <a:defRPr sz="2000"/>
            </a:lvl2pPr>
            <a:lvl3pPr>
              <a:lnSpc>
                <a:spcPct val="100000"/>
              </a:lnSpc>
              <a:spcBef>
                <a:spcPts val="600"/>
              </a:spcBef>
              <a:defRPr sz="1800"/>
            </a:lvl3pPr>
            <a:lvl4pPr>
              <a:lnSpc>
                <a:spcPct val="100000"/>
              </a:lnSpc>
              <a:spcBef>
                <a:spcPts val="600"/>
              </a:spcBef>
              <a:defRPr sz="1600"/>
            </a:lvl4pPr>
            <a:lvl5pPr>
              <a:lnSpc>
                <a:spcPct val="100000"/>
              </a:lnSpc>
              <a:spcBef>
                <a:spcPts val="600"/>
              </a:spcBef>
              <a:defRPr sz="16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E9825C67-BD25-4A4A-9648-3D2A3804022D}"/>
              </a:ext>
            </a:extLst>
          </p:cNvPr>
          <p:cNvSpPr>
            <a:spLocks noGrp="1"/>
          </p:cNvSpPr>
          <p:nvPr>
            <p:ph type="dt" sz="half" idx="10"/>
          </p:nvPr>
        </p:nvSpPr>
        <p:spPr/>
        <p:txBody>
          <a:bodyPr/>
          <a:lstStyle/>
          <a:p>
            <a:r>
              <a:rPr lang="en-US" altLang="zh-CN"/>
              <a:t>8 May 2020</a:t>
            </a:r>
            <a:endParaRPr lang="zh-CN" altLang="en-US"/>
          </a:p>
        </p:txBody>
      </p:sp>
      <p:sp>
        <p:nvSpPr>
          <p:cNvPr id="5" name="页脚占位符 4">
            <a:extLst>
              <a:ext uri="{FF2B5EF4-FFF2-40B4-BE49-F238E27FC236}">
                <a16:creationId xmlns:a16="http://schemas.microsoft.com/office/drawing/2014/main" id="{4CB447CB-B923-4F26-91DE-4A95550F64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16B4FD-A619-4153-B97E-0C968FEF13D0}"/>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215426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7AD8DE-ECD6-4228-B411-8AEAF4CDE93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3249159-B47D-4211-B307-471E30688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857959A-D410-4027-AC49-0E27275B9FE9}"/>
              </a:ext>
            </a:extLst>
          </p:cNvPr>
          <p:cNvSpPr>
            <a:spLocks noGrp="1"/>
          </p:cNvSpPr>
          <p:nvPr>
            <p:ph type="dt" sz="half" idx="10"/>
          </p:nvPr>
        </p:nvSpPr>
        <p:spPr/>
        <p:txBody>
          <a:bodyPr/>
          <a:lstStyle/>
          <a:p>
            <a:r>
              <a:rPr lang="en-US" altLang="zh-CN"/>
              <a:t>8 May 2020</a:t>
            </a:r>
            <a:endParaRPr lang="zh-CN" altLang="en-US"/>
          </a:p>
        </p:txBody>
      </p:sp>
      <p:sp>
        <p:nvSpPr>
          <p:cNvPr id="5" name="页脚占位符 4">
            <a:extLst>
              <a:ext uri="{FF2B5EF4-FFF2-40B4-BE49-F238E27FC236}">
                <a16:creationId xmlns:a16="http://schemas.microsoft.com/office/drawing/2014/main" id="{38FE8889-E688-438D-B385-8A98766FB3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530793-11E2-4D60-BFD7-5F554F6DBDB2}"/>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318592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95A2CE-3C57-4D6E-A3EA-1F55E9CA0D0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6A9D020-0194-44C6-B20F-6E8845F20CA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EB69F9E-4165-49EC-BC33-E9FA5DE05A1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AF1B432-5155-4C26-A0F4-358DEEA617DE}"/>
              </a:ext>
            </a:extLst>
          </p:cNvPr>
          <p:cNvSpPr>
            <a:spLocks noGrp="1"/>
          </p:cNvSpPr>
          <p:nvPr>
            <p:ph type="dt" sz="half" idx="10"/>
          </p:nvPr>
        </p:nvSpPr>
        <p:spPr/>
        <p:txBody>
          <a:bodyPr/>
          <a:lstStyle/>
          <a:p>
            <a:r>
              <a:rPr lang="en-US" altLang="zh-CN"/>
              <a:t>8 May 2020</a:t>
            </a:r>
            <a:endParaRPr lang="zh-CN" altLang="en-US"/>
          </a:p>
        </p:txBody>
      </p:sp>
      <p:sp>
        <p:nvSpPr>
          <p:cNvPr id="6" name="页脚占位符 5">
            <a:extLst>
              <a:ext uri="{FF2B5EF4-FFF2-40B4-BE49-F238E27FC236}">
                <a16:creationId xmlns:a16="http://schemas.microsoft.com/office/drawing/2014/main" id="{44EBE352-F5EC-4097-9913-E1F688552A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58621B-DCB9-4916-A6BF-83ED2E18D1B5}"/>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424939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9ED38C-F2C7-4B60-97AC-5A1C0242DA0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46825CB-F228-4AFF-80FF-24E9098AB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914FE01-4A53-482E-89CF-5D980088804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B1669A2-A948-4770-AF98-B8A45993E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437EC0E-7394-43F7-BEBE-A573271D753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CD873B4-681E-4F77-B7CD-BE19D369C984}"/>
              </a:ext>
            </a:extLst>
          </p:cNvPr>
          <p:cNvSpPr>
            <a:spLocks noGrp="1"/>
          </p:cNvSpPr>
          <p:nvPr>
            <p:ph type="dt" sz="half" idx="10"/>
          </p:nvPr>
        </p:nvSpPr>
        <p:spPr/>
        <p:txBody>
          <a:bodyPr/>
          <a:lstStyle/>
          <a:p>
            <a:r>
              <a:rPr lang="en-US" altLang="zh-CN"/>
              <a:t>8 May 2020</a:t>
            </a:r>
            <a:endParaRPr lang="zh-CN" altLang="en-US"/>
          </a:p>
        </p:txBody>
      </p:sp>
      <p:sp>
        <p:nvSpPr>
          <p:cNvPr id="8" name="页脚占位符 7">
            <a:extLst>
              <a:ext uri="{FF2B5EF4-FFF2-40B4-BE49-F238E27FC236}">
                <a16:creationId xmlns:a16="http://schemas.microsoft.com/office/drawing/2014/main" id="{E9521980-2FA5-449B-A4DF-45B9F527850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1DA5EC5-3E4A-49D1-A70D-E823CE0F13C3}"/>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3411559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F73282-0DFB-4E85-8C76-0A225DB094D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CF01497-5D00-485F-B4A1-4C83273700B2}"/>
              </a:ext>
            </a:extLst>
          </p:cNvPr>
          <p:cNvSpPr>
            <a:spLocks noGrp="1"/>
          </p:cNvSpPr>
          <p:nvPr>
            <p:ph type="dt" sz="half" idx="10"/>
          </p:nvPr>
        </p:nvSpPr>
        <p:spPr/>
        <p:txBody>
          <a:bodyPr/>
          <a:lstStyle/>
          <a:p>
            <a:r>
              <a:rPr lang="en-US" altLang="zh-CN"/>
              <a:t>8 May 2020</a:t>
            </a:r>
            <a:endParaRPr lang="zh-CN" altLang="en-US"/>
          </a:p>
        </p:txBody>
      </p:sp>
      <p:sp>
        <p:nvSpPr>
          <p:cNvPr id="4" name="页脚占位符 3">
            <a:extLst>
              <a:ext uri="{FF2B5EF4-FFF2-40B4-BE49-F238E27FC236}">
                <a16:creationId xmlns:a16="http://schemas.microsoft.com/office/drawing/2014/main" id="{FB859340-2779-459E-B4DE-9A317A75437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0170EE3-EB72-4FFB-ADF5-012C66B1EB24}"/>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3777117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58FA83E-38AC-4EB8-B3B1-ECE342F1AA43}"/>
              </a:ext>
            </a:extLst>
          </p:cNvPr>
          <p:cNvSpPr>
            <a:spLocks noGrp="1"/>
          </p:cNvSpPr>
          <p:nvPr>
            <p:ph type="dt" sz="half" idx="10"/>
          </p:nvPr>
        </p:nvSpPr>
        <p:spPr/>
        <p:txBody>
          <a:bodyPr/>
          <a:lstStyle/>
          <a:p>
            <a:r>
              <a:rPr lang="en-US" altLang="zh-CN"/>
              <a:t>8 May 2020</a:t>
            </a:r>
            <a:endParaRPr lang="zh-CN" altLang="en-US"/>
          </a:p>
        </p:txBody>
      </p:sp>
      <p:sp>
        <p:nvSpPr>
          <p:cNvPr id="3" name="页脚占位符 2">
            <a:extLst>
              <a:ext uri="{FF2B5EF4-FFF2-40B4-BE49-F238E27FC236}">
                <a16:creationId xmlns:a16="http://schemas.microsoft.com/office/drawing/2014/main" id="{B879CC3F-004B-46BF-BA6A-C2988DED920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40987EE-9BCB-47ED-BDD7-EBA4696CA3EA}"/>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345946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71F18B-FBCF-44E5-8AF6-F5AA2D185D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F48DFA8-094B-407F-B61F-3BD51BC582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9A67B4C-F942-4372-A25D-2DC695C3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C3D8191-A3CB-468A-99DC-7909923AE39F}"/>
              </a:ext>
            </a:extLst>
          </p:cNvPr>
          <p:cNvSpPr>
            <a:spLocks noGrp="1"/>
          </p:cNvSpPr>
          <p:nvPr>
            <p:ph type="dt" sz="half" idx="10"/>
          </p:nvPr>
        </p:nvSpPr>
        <p:spPr/>
        <p:txBody>
          <a:bodyPr/>
          <a:lstStyle/>
          <a:p>
            <a:r>
              <a:rPr lang="en-US" altLang="zh-CN"/>
              <a:t>8 May 2020</a:t>
            </a:r>
            <a:endParaRPr lang="zh-CN" altLang="en-US"/>
          </a:p>
        </p:txBody>
      </p:sp>
      <p:sp>
        <p:nvSpPr>
          <p:cNvPr id="6" name="页脚占位符 5">
            <a:extLst>
              <a:ext uri="{FF2B5EF4-FFF2-40B4-BE49-F238E27FC236}">
                <a16:creationId xmlns:a16="http://schemas.microsoft.com/office/drawing/2014/main" id="{5D20DDA3-2359-4DF2-8D72-33F88F0B00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8E13FC-52DC-4CD7-87FA-4013BAD4B246}"/>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109403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DA042C-922C-413B-923D-5519F63FCF5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F5777C-B1AC-47C7-9BCB-022F1B56AC5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D90F470-9267-4260-9F1C-1CB923BABCA3}"/>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07C95F66-9DC3-4176-856C-4A68F81FB5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D2CB68-BA61-417C-A0E5-C47D481B2254}"/>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1975338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3711EF-1D08-445E-8825-964EF6DAA98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C824738-557F-47C1-A473-4E1725EF4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F02553C-8296-478F-BD20-4F929FCA3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67E007-DC2A-4A94-B004-2DB2C194B18D}"/>
              </a:ext>
            </a:extLst>
          </p:cNvPr>
          <p:cNvSpPr>
            <a:spLocks noGrp="1"/>
          </p:cNvSpPr>
          <p:nvPr>
            <p:ph type="dt" sz="half" idx="10"/>
          </p:nvPr>
        </p:nvSpPr>
        <p:spPr/>
        <p:txBody>
          <a:bodyPr/>
          <a:lstStyle/>
          <a:p>
            <a:r>
              <a:rPr lang="en-US" altLang="zh-CN"/>
              <a:t>8 May 2020</a:t>
            </a:r>
            <a:endParaRPr lang="zh-CN" altLang="en-US"/>
          </a:p>
        </p:txBody>
      </p:sp>
      <p:sp>
        <p:nvSpPr>
          <p:cNvPr id="6" name="页脚占位符 5">
            <a:extLst>
              <a:ext uri="{FF2B5EF4-FFF2-40B4-BE49-F238E27FC236}">
                <a16:creationId xmlns:a16="http://schemas.microsoft.com/office/drawing/2014/main" id="{D295819C-2DA3-47B7-9C31-BCB0DAD42F6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E5EB138-8EFA-4BC7-B2E6-87A6EE0AA42C}"/>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2037032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50FF89-AE35-4CD9-BD5E-02212843F85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76D564-B42F-4DC3-8F4D-777D4B84C5D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3E60AC8-CD34-4197-A0B9-6AC5C7CB5E49}"/>
              </a:ext>
            </a:extLst>
          </p:cNvPr>
          <p:cNvSpPr>
            <a:spLocks noGrp="1"/>
          </p:cNvSpPr>
          <p:nvPr>
            <p:ph type="dt" sz="half" idx="10"/>
          </p:nvPr>
        </p:nvSpPr>
        <p:spPr/>
        <p:txBody>
          <a:bodyPr/>
          <a:lstStyle/>
          <a:p>
            <a:r>
              <a:rPr lang="en-US" altLang="zh-CN"/>
              <a:t>8 May 2020</a:t>
            </a:r>
            <a:endParaRPr lang="zh-CN" altLang="en-US"/>
          </a:p>
        </p:txBody>
      </p:sp>
      <p:sp>
        <p:nvSpPr>
          <p:cNvPr id="5" name="页脚占位符 4">
            <a:extLst>
              <a:ext uri="{FF2B5EF4-FFF2-40B4-BE49-F238E27FC236}">
                <a16:creationId xmlns:a16="http://schemas.microsoft.com/office/drawing/2014/main" id="{C22B6BA1-E04F-4223-A1B4-F7C3B7747D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EFE6D9-060C-43EC-8A9E-629A16235C21}"/>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1924784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EE080C-D0AE-4C4F-8760-B613CB516D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6FE25D5-CEC7-4ABB-904A-48247682EEF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42E31E0-2D2B-4A3B-85AF-B22E113AE302}"/>
              </a:ext>
            </a:extLst>
          </p:cNvPr>
          <p:cNvSpPr>
            <a:spLocks noGrp="1"/>
          </p:cNvSpPr>
          <p:nvPr>
            <p:ph type="dt" sz="half" idx="10"/>
          </p:nvPr>
        </p:nvSpPr>
        <p:spPr/>
        <p:txBody>
          <a:bodyPr/>
          <a:lstStyle/>
          <a:p>
            <a:r>
              <a:rPr lang="en-US" altLang="zh-CN"/>
              <a:t>8 May 2020</a:t>
            </a:r>
            <a:endParaRPr lang="zh-CN" altLang="en-US"/>
          </a:p>
        </p:txBody>
      </p:sp>
      <p:sp>
        <p:nvSpPr>
          <p:cNvPr id="5" name="页脚占位符 4">
            <a:extLst>
              <a:ext uri="{FF2B5EF4-FFF2-40B4-BE49-F238E27FC236}">
                <a16:creationId xmlns:a16="http://schemas.microsoft.com/office/drawing/2014/main" id="{43E8114E-160C-417A-987C-C1D2486B05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B3C3E01-3205-4080-9A60-9475371BC55D}"/>
              </a:ext>
            </a:extLst>
          </p:cNvPr>
          <p:cNvSpPr>
            <a:spLocks noGrp="1"/>
          </p:cNvSpPr>
          <p:nvPr>
            <p:ph type="sldNum" sz="quarter" idx="12"/>
          </p:nvPr>
        </p:nvSpPr>
        <p:spPr/>
        <p:txBody>
          <a:bodyPr/>
          <a:lstStyle/>
          <a:p>
            <a:fld id="{D81A5892-4DC8-4C24-8E36-6364759EFE91}" type="slidenum">
              <a:rPr lang="zh-CN" altLang="en-US" smtClean="0"/>
              <a:t>‹#›</a:t>
            </a:fld>
            <a:endParaRPr lang="zh-CN" altLang="en-US"/>
          </a:p>
        </p:txBody>
      </p:sp>
    </p:spTree>
    <p:extLst>
      <p:ext uri="{BB962C8B-B14F-4D97-AF65-F5344CB8AC3E}">
        <p14:creationId xmlns:p14="http://schemas.microsoft.com/office/powerpoint/2010/main" val="310149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093688-75C3-410E-BA02-908FAA99749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CB4231C-E2B2-4909-BFBD-A48C3DED5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C5798AB-875C-48F7-87EA-FB9F3A5AE5A8}"/>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284BB5F0-C9C7-42F6-A2E5-BA357B7096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DF8963-BF5A-4C2F-B6E5-74760F11978A}"/>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337600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40701F-3AC1-49E4-AD98-99F4C34DB4E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05D52F-0C20-416D-B8A4-27AA290AF6B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D3193FF-0BCE-41A5-B298-327F2704930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A04A92F-4AEC-4717-8594-E9D662E4D2BB}"/>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6" name="页脚占位符 5">
            <a:extLst>
              <a:ext uri="{FF2B5EF4-FFF2-40B4-BE49-F238E27FC236}">
                <a16:creationId xmlns:a16="http://schemas.microsoft.com/office/drawing/2014/main" id="{79F0081E-908D-4DC2-BD4B-D0693B0CE1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0A5E76-9D88-44C4-BA48-6068DFA68B82}"/>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331503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7E4DE2-69A3-460A-96AF-146198D8FA1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4EE0A11-0BF2-4E44-AB4E-2D22D1343B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5A91D84-8C8E-4AA8-B199-584FDBEAB0B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D57EF2F-1CB8-439E-8A1D-C6F2E8A84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C0E6868-5414-4AF7-8955-E8472109CB2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2553915-D05B-44F4-918D-2982DFF80A8E}"/>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8" name="页脚占位符 7">
            <a:extLst>
              <a:ext uri="{FF2B5EF4-FFF2-40B4-BE49-F238E27FC236}">
                <a16:creationId xmlns:a16="http://schemas.microsoft.com/office/drawing/2014/main" id="{AF50D38B-B607-4573-8890-24CF3F8A50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97EAAF8-D344-412E-A809-3570DBBD71F4}"/>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58008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BC5BA0-993F-4B89-BB86-16D13947D4C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65D277-60FB-44B7-97DD-95AEEA922804}"/>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4" name="页脚占位符 3">
            <a:extLst>
              <a:ext uri="{FF2B5EF4-FFF2-40B4-BE49-F238E27FC236}">
                <a16:creationId xmlns:a16="http://schemas.microsoft.com/office/drawing/2014/main" id="{ABBD9E3C-F3EF-469E-89AE-5535D054BD7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48BD5F-F276-45AA-A2D1-6124F707F5F6}"/>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344378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FD82A47-B5E5-4A11-90B4-C06E20CC25F8}"/>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3" name="页脚占位符 2">
            <a:extLst>
              <a:ext uri="{FF2B5EF4-FFF2-40B4-BE49-F238E27FC236}">
                <a16:creationId xmlns:a16="http://schemas.microsoft.com/office/drawing/2014/main" id="{8619D5B9-601A-40EF-A310-AAA8324F3C1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7D66AFC-FF16-4C28-8071-910E31495A37}"/>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87303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EA9324-2766-4920-84A4-1EFD178A4F1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BD1B07F-56D4-417B-B501-2DFDEB388A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92542DC-45CB-4BF6-AF0F-A55472664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78297F-800F-40F7-B589-7EC0258218E7}"/>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6" name="页脚占位符 5">
            <a:extLst>
              <a:ext uri="{FF2B5EF4-FFF2-40B4-BE49-F238E27FC236}">
                <a16:creationId xmlns:a16="http://schemas.microsoft.com/office/drawing/2014/main" id="{5584098D-C53E-4AA9-90AF-1AC8DC646D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8956593-C2DC-44AF-BC4F-363C994EF6BC}"/>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195557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73DE95-44CF-48F9-9B8F-493D012C288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5B63AC0-38B2-4E5C-86C8-CD618CB88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CD4C759-355D-47CF-B719-8D7C67C92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5EB8CC0-92DF-4B52-82FD-DC44243E68D1}"/>
              </a:ext>
            </a:extLst>
          </p:cNvPr>
          <p:cNvSpPr>
            <a:spLocks noGrp="1"/>
          </p:cNvSpPr>
          <p:nvPr>
            <p:ph type="dt" sz="half" idx="10"/>
          </p:nvPr>
        </p:nvSpPr>
        <p:spPr/>
        <p:txBody>
          <a:bodyPr/>
          <a:lstStyle/>
          <a:p>
            <a:fld id="{8FCFE813-FA45-414A-8E6E-D39EA9C2586E}" type="datetimeFigureOut">
              <a:rPr lang="zh-CN" altLang="en-US" smtClean="0"/>
              <a:t>2020-10-19</a:t>
            </a:fld>
            <a:endParaRPr lang="zh-CN" altLang="en-US"/>
          </a:p>
        </p:txBody>
      </p:sp>
      <p:sp>
        <p:nvSpPr>
          <p:cNvPr id="6" name="页脚占位符 5">
            <a:extLst>
              <a:ext uri="{FF2B5EF4-FFF2-40B4-BE49-F238E27FC236}">
                <a16:creationId xmlns:a16="http://schemas.microsoft.com/office/drawing/2014/main" id="{CB25E7BF-6FBF-426A-9AF5-28391B77AAC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E60B1C-D82E-4713-A941-D8E4F94D0560}"/>
              </a:ext>
            </a:extLst>
          </p:cNvPr>
          <p:cNvSpPr>
            <a:spLocks noGrp="1"/>
          </p:cNvSpPr>
          <p:nvPr>
            <p:ph type="sldNum" sz="quarter" idx="12"/>
          </p:nvPr>
        </p:nvSpPr>
        <p:spPr/>
        <p:txBody>
          <a:body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183885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F4F43A-E57A-406D-9C65-92AC0A2A5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60E1FF7-E9E7-432B-ADDF-100347AB97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BD99F85-0BD0-4119-9C27-120427EAB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FE813-FA45-414A-8E6E-D39EA9C2586E}"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8E488D65-8155-4B04-8F57-1F89A9176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4B45DD8-7B43-43C1-93BB-7C9D77DC5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52AC7-89C0-49CB-B021-1F394B4FFC68}" type="slidenum">
              <a:rPr lang="zh-CN" altLang="en-US" smtClean="0"/>
              <a:t>‹#›</a:t>
            </a:fld>
            <a:endParaRPr lang="zh-CN" altLang="en-US"/>
          </a:p>
        </p:txBody>
      </p:sp>
    </p:spTree>
    <p:extLst>
      <p:ext uri="{BB962C8B-B14F-4D97-AF65-F5344CB8AC3E}">
        <p14:creationId xmlns:p14="http://schemas.microsoft.com/office/powerpoint/2010/main" val="3846387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0A7F6F2-DF64-4791-8C13-447B07AA9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627F2C0F-6106-491A-A1A2-4E13BC027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A372E17-3703-4631-AB83-5EB03FC9E2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ltLang="zh-CN"/>
              <a:t>8 May 2020</a:t>
            </a:r>
            <a:endParaRPr lang="zh-CN" altLang="en-US"/>
          </a:p>
        </p:txBody>
      </p:sp>
      <p:sp>
        <p:nvSpPr>
          <p:cNvPr id="5" name="页脚占位符 4">
            <a:extLst>
              <a:ext uri="{FF2B5EF4-FFF2-40B4-BE49-F238E27FC236}">
                <a16:creationId xmlns:a16="http://schemas.microsoft.com/office/drawing/2014/main" id="{FE878AAF-9340-4A1E-8CF3-1CEB0146B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zh-CN" altLang="en-US"/>
          </a:p>
        </p:txBody>
      </p:sp>
      <p:sp>
        <p:nvSpPr>
          <p:cNvPr id="6" name="灯片编号占位符 5">
            <a:extLst>
              <a:ext uri="{FF2B5EF4-FFF2-40B4-BE49-F238E27FC236}">
                <a16:creationId xmlns:a16="http://schemas.microsoft.com/office/drawing/2014/main" id="{6352607A-7D39-4CF5-843C-9C3969A13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1A5892-4DC8-4C24-8E36-6364759EFE91}" type="slidenum">
              <a:rPr lang="zh-CN" altLang="en-US" smtClean="0"/>
              <a:pPr/>
              <a:t>‹#›</a:t>
            </a:fld>
            <a:endParaRPr lang="zh-CN" altLang="en-US"/>
          </a:p>
        </p:txBody>
      </p:sp>
    </p:spTree>
    <p:extLst>
      <p:ext uri="{BB962C8B-B14F-4D97-AF65-F5344CB8AC3E}">
        <p14:creationId xmlns:p14="http://schemas.microsoft.com/office/powerpoint/2010/main" val="2984286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3DA8EE-3545-4D42-8CDD-9226B156F57F}"/>
              </a:ext>
            </a:extLst>
          </p:cNvPr>
          <p:cNvSpPr>
            <a:spLocks noGrp="1"/>
          </p:cNvSpPr>
          <p:nvPr>
            <p:ph type="ctrTitle"/>
          </p:nvPr>
        </p:nvSpPr>
        <p:spPr/>
        <p:txBody>
          <a:bodyPr>
            <a:normAutofit/>
          </a:bodyPr>
          <a:lstStyle/>
          <a:p>
            <a:pPr>
              <a:lnSpc>
                <a:spcPct val="120000"/>
              </a:lnSpc>
              <a:spcBef>
                <a:spcPts val="1200"/>
              </a:spcBef>
            </a:pPr>
            <a:r>
              <a:rPr lang="en-US" altLang="zh-CN" sz="4800" dirty="0">
                <a:latin typeface="Arial" panose="020B0604020202020204" pitchFamily="34" charset="0"/>
                <a:cs typeface="Arial" panose="020B0604020202020204" pitchFamily="34" charset="0"/>
              </a:rPr>
              <a:t>CEPC SCRF in TDR</a:t>
            </a:r>
            <a:br>
              <a:rPr lang="en-US" altLang="zh-CN" sz="4800" dirty="0">
                <a:latin typeface="Arial" panose="020B0604020202020204" pitchFamily="34" charset="0"/>
                <a:cs typeface="Arial" panose="020B0604020202020204" pitchFamily="34" charset="0"/>
              </a:rPr>
            </a:br>
            <a:r>
              <a:rPr lang="en-US" altLang="zh-CN" sz="3200" dirty="0">
                <a:latin typeface="Arial" panose="020B0604020202020204" pitchFamily="34" charset="0"/>
                <a:cs typeface="Arial" panose="020B0604020202020204" pitchFamily="34" charset="0"/>
              </a:rPr>
              <a:t>(Response to IAC and IARC recommendations) </a:t>
            </a:r>
            <a:endParaRPr lang="zh-CN" altLang="en-US" sz="4800" dirty="0">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BCCD0E70-EFD7-41A5-A3E6-CEC75E39CC08}"/>
              </a:ext>
            </a:extLst>
          </p:cNvPr>
          <p:cNvSpPr>
            <a:spLocks noGrp="1"/>
          </p:cNvSpPr>
          <p:nvPr>
            <p:ph type="subTitle" idx="1"/>
          </p:nvPr>
        </p:nvSpPr>
        <p:spPr>
          <a:xfrm>
            <a:off x="1524000" y="4158343"/>
            <a:ext cx="9144000" cy="2203127"/>
          </a:xfrm>
        </p:spPr>
        <p:txBody>
          <a:bodyPr>
            <a:normAutofit/>
          </a:bodyPr>
          <a:lstStyle/>
          <a:p>
            <a:r>
              <a:rPr lang="en-US" altLang="zh-CN" dirty="0">
                <a:latin typeface="Arial" panose="020B0604020202020204" pitchFamily="34" charset="0"/>
                <a:cs typeface="Arial" panose="020B0604020202020204" pitchFamily="34" charset="0"/>
              </a:rPr>
              <a:t>Jiyuan Zhai</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CEPC Day, October 19, 2020</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75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a:extLst>
              <a:ext uri="{FF2B5EF4-FFF2-40B4-BE49-F238E27FC236}">
                <a16:creationId xmlns:a16="http://schemas.microsoft.com/office/drawing/2014/main" id="{7F8AD9FC-B3F9-44FB-A2E1-48CC7533F35D}"/>
              </a:ext>
            </a:extLst>
          </p:cNvPr>
          <p:cNvPicPr>
            <a:picLocks noGrp="1" noChangeAspect="1"/>
          </p:cNvPicPr>
          <p:nvPr>
            <p:ph sz="half" idx="1"/>
          </p:nvPr>
        </p:nvPicPr>
        <p:blipFill>
          <a:blip r:embed="rId2"/>
          <a:stretch>
            <a:fillRect/>
          </a:stretch>
        </p:blipFill>
        <p:spPr>
          <a:xfrm>
            <a:off x="964292" y="354442"/>
            <a:ext cx="4595127" cy="6052095"/>
          </a:xfrm>
          <a:prstGeom prst="rect">
            <a:avLst/>
          </a:prstGeom>
          <a:ln>
            <a:solidFill>
              <a:schemeClr val="tx1"/>
            </a:solidFill>
          </a:ln>
        </p:spPr>
      </p:pic>
      <p:pic>
        <p:nvPicPr>
          <p:cNvPr id="8" name="内容占位符 7">
            <a:extLst>
              <a:ext uri="{FF2B5EF4-FFF2-40B4-BE49-F238E27FC236}">
                <a16:creationId xmlns:a16="http://schemas.microsoft.com/office/drawing/2014/main" id="{4310EEC0-24C7-4610-82FE-77B551176296}"/>
              </a:ext>
            </a:extLst>
          </p:cNvPr>
          <p:cNvPicPr>
            <a:picLocks noGrp="1" noChangeAspect="1"/>
          </p:cNvPicPr>
          <p:nvPr>
            <p:ph sz="half" idx="2"/>
          </p:nvPr>
        </p:nvPicPr>
        <p:blipFill>
          <a:blip r:embed="rId3"/>
          <a:stretch>
            <a:fillRect/>
          </a:stretch>
        </p:blipFill>
        <p:spPr>
          <a:xfrm>
            <a:off x="6270172" y="365125"/>
            <a:ext cx="4586678" cy="6041412"/>
          </a:xfrm>
          <a:prstGeom prst="rect">
            <a:avLst/>
          </a:prstGeom>
          <a:ln>
            <a:solidFill>
              <a:schemeClr val="tx1"/>
            </a:solidFill>
          </a:ln>
        </p:spPr>
      </p:pic>
    </p:spTree>
    <p:extLst>
      <p:ext uri="{BB962C8B-B14F-4D97-AF65-F5344CB8AC3E}">
        <p14:creationId xmlns:p14="http://schemas.microsoft.com/office/powerpoint/2010/main" val="265757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16949E-73BC-4CEB-A527-50E18A7AF627}"/>
              </a:ext>
            </a:extLst>
          </p:cNvPr>
          <p:cNvSpPr>
            <a:spLocks noGrp="1"/>
          </p:cNvSpPr>
          <p:nvPr>
            <p:ph type="title"/>
          </p:nvPr>
        </p:nvSpPr>
        <p:spPr>
          <a:xfrm>
            <a:off x="838200" y="161924"/>
            <a:ext cx="10515600" cy="1325563"/>
          </a:xfrm>
        </p:spPr>
        <p:txBody>
          <a:bodyPr>
            <a:normAutofit/>
          </a:bodyPr>
          <a:lstStyle/>
          <a:p>
            <a:pPr algn="ctr"/>
            <a:r>
              <a:rPr lang="en-US" altLang="zh-CN" sz="3600" dirty="0">
                <a:latin typeface="Arial" panose="020B0604020202020204" pitchFamily="34" charset="0"/>
                <a:cs typeface="Arial" panose="020B0604020202020204" pitchFamily="34" charset="0"/>
              </a:rPr>
              <a:t>IAC Response 3</a:t>
            </a:r>
            <a:endParaRPr lang="zh-CN" altLang="en-US" sz="36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6583B0EC-CF8E-4375-8393-6E971FF99F92}"/>
              </a:ext>
            </a:extLst>
          </p:cNvPr>
          <p:cNvSpPr>
            <a:spLocks noGrp="1"/>
          </p:cNvSpPr>
          <p:nvPr>
            <p:ph idx="1"/>
          </p:nvPr>
        </p:nvSpPr>
        <p:spPr>
          <a:xfrm>
            <a:off x="490538" y="1487487"/>
            <a:ext cx="11277600" cy="5265739"/>
          </a:xfrm>
        </p:spPr>
        <p:txBody>
          <a:bodyPr vert="horz" lIns="91440" tIns="45720" rIns="91440" bIns="45720" rtlCol="0">
            <a:normAutofit/>
          </a:bodyPr>
          <a:lstStyle/>
          <a:p>
            <a:pPr marL="0" indent="0">
              <a:lnSpc>
                <a:spcPct val="100000"/>
              </a:lnSpc>
              <a:spcBef>
                <a:spcPts val="0"/>
              </a:spcBef>
              <a:buNone/>
            </a:pPr>
            <a:r>
              <a:rPr lang="en-US" altLang="zh-CN" sz="1600" dirty="0">
                <a:latin typeface="Arial" panose="020B0604020202020204" pitchFamily="34" charset="0"/>
                <a:cs typeface="Arial" panose="020B0604020202020204" pitchFamily="34" charset="0"/>
              </a:rPr>
              <a:t>Is the accelerator TDR on track? What should be improved and how to achieve the improvement?</a:t>
            </a:r>
          </a:p>
          <a:p>
            <a:pPr marL="0" indent="0">
              <a:lnSpc>
                <a:spcPct val="100000"/>
              </a:lnSpc>
              <a:spcBef>
                <a:spcPts val="600"/>
              </a:spcBef>
              <a:buNone/>
            </a:pPr>
            <a:r>
              <a:rPr lang="en-US" altLang="zh-CN" sz="1600" dirty="0">
                <a:solidFill>
                  <a:srgbClr val="0070C0"/>
                </a:solidFill>
                <a:latin typeface="Arial" panose="020B0604020202020204" pitchFamily="34" charset="0"/>
                <a:cs typeface="Arial" panose="020B0604020202020204" pitchFamily="34" charset="0"/>
              </a:rPr>
              <a:t>The IAC was pleased to see the advancements on the work performed up to now toward the TDR. The quality of the work performed, how most important issues were addressed, even if not already solved, and the design work on-going to increase the luminosity performances at Higgs and Z were highly appreciated.</a:t>
            </a:r>
          </a:p>
          <a:p>
            <a:pPr marL="0" indent="0">
              <a:lnSpc>
                <a:spcPct val="100000"/>
              </a:lnSpc>
              <a:spcBef>
                <a:spcPts val="0"/>
              </a:spcBef>
              <a:buNone/>
            </a:pPr>
            <a:r>
              <a:rPr lang="en-US" altLang="zh-CN" sz="1600" dirty="0">
                <a:solidFill>
                  <a:srgbClr val="0070C0"/>
                </a:solidFill>
                <a:latin typeface="Arial" panose="020B0604020202020204" pitchFamily="34" charset="0"/>
                <a:cs typeface="Arial" panose="020B0604020202020204" pitchFamily="34" charset="0"/>
              </a:rPr>
              <a:t>Several improvements on the design parameters over the CDR have been presented including:</a:t>
            </a:r>
            <a:br>
              <a:rPr lang="en-US" altLang="zh-CN" sz="1600" dirty="0">
                <a:solidFill>
                  <a:srgbClr val="0070C0"/>
                </a:solidFill>
                <a:latin typeface="Arial" panose="020B0604020202020204" pitchFamily="34" charset="0"/>
                <a:cs typeface="Arial" panose="020B0604020202020204" pitchFamily="34" charset="0"/>
              </a:rPr>
            </a:br>
            <a:r>
              <a:rPr lang="en-US" altLang="zh-CN" sz="1600" dirty="0">
                <a:solidFill>
                  <a:srgbClr val="0070C0"/>
                </a:solidFill>
                <a:latin typeface="Arial" panose="020B0604020202020204" pitchFamily="34" charset="0"/>
                <a:cs typeface="Arial" panose="020B0604020202020204" pitchFamily="34" charset="0"/>
              </a:rPr>
              <a:t>• </a:t>
            </a:r>
            <a:r>
              <a:rPr lang="en-US" altLang="zh-CN" sz="1600" dirty="0">
                <a:solidFill>
                  <a:srgbClr val="FF0000"/>
                </a:solidFill>
                <a:latin typeface="Arial" panose="020B0604020202020204" pitchFamily="34" charset="0"/>
                <a:cs typeface="Arial" panose="020B0604020202020204" pitchFamily="34" charset="0"/>
              </a:rPr>
              <a:t>higher luminosity at H </a:t>
            </a:r>
            <a:r>
              <a:rPr lang="en-US" altLang="zh-CN" sz="1600" dirty="0">
                <a:solidFill>
                  <a:srgbClr val="0070C0"/>
                </a:solidFill>
                <a:latin typeface="Arial" panose="020B0604020202020204" pitchFamily="34" charset="0"/>
                <a:cs typeface="Arial" panose="020B0604020202020204" pitchFamily="34" charset="0"/>
              </a:rPr>
              <a:t>(5.2 x 10</a:t>
            </a:r>
            <a:r>
              <a:rPr lang="en-US" altLang="zh-CN" sz="1600" baseline="30000" dirty="0">
                <a:solidFill>
                  <a:srgbClr val="0070C0"/>
                </a:solidFill>
                <a:latin typeface="Arial" panose="020B0604020202020204" pitchFamily="34" charset="0"/>
                <a:cs typeface="Arial" panose="020B0604020202020204" pitchFamily="34" charset="0"/>
              </a:rPr>
              <a:t>34</a:t>
            </a:r>
            <a:r>
              <a:rPr lang="en-US" altLang="zh-CN" sz="1600" dirty="0">
                <a:solidFill>
                  <a:srgbClr val="0070C0"/>
                </a:solidFill>
                <a:latin typeface="Arial" panose="020B0604020202020204" pitchFamily="34" charset="0"/>
                <a:cs typeface="Arial" panose="020B0604020202020204" pitchFamily="34" charset="0"/>
              </a:rPr>
              <a:t> vs 2.9 x 10</a:t>
            </a:r>
            <a:r>
              <a:rPr lang="en-US" altLang="zh-CN" sz="1600" baseline="30000" dirty="0">
                <a:solidFill>
                  <a:srgbClr val="0070C0"/>
                </a:solidFill>
                <a:latin typeface="Arial" panose="020B0604020202020204" pitchFamily="34" charset="0"/>
                <a:cs typeface="Arial" panose="020B0604020202020204" pitchFamily="34" charset="0"/>
              </a:rPr>
              <a:t>34</a:t>
            </a:r>
            <a:r>
              <a:rPr lang="en-US" altLang="zh-CN" sz="1600" dirty="0">
                <a:solidFill>
                  <a:srgbClr val="0070C0"/>
                </a:solidFill>
                <a:latin typeface="Arial" panose="020B0604020202020204" pitchFamily="34" charset="0"/>
                <a:cs typeface="Arial" panose="020B0604020202020204" pitchFamily="34" charset="0"/>
              </a:rPr>
              <a:t>)</a:t>
            </a:r>
            <a:br>
              <a:rPr lang="en-US" altLang="zh-CN" sz="1600" dirty="0">
                <a:solidFill>
                  <a:srgbClr val="0070C0"/>
                </a:solidFill>
                <a:latin typeface="Arial" panose="020B0604020202020204" pitchFamily="34" charset="0"/>
                <a:cs typeface="Arial" panose="020B0604020202020204" pitchFamily="34" charset="0"/>
              </a:rPr>
            </a:br>
            <a:r>
              <a:rPr lang="en-US" altLang="zh-CN" sz="1600" dirty="0">
                <a:solidFill>
                  <a:srgbClr val="0070C0"/>
                </a:solidFill>
                <a:latin typeface="Arial" panose="020B0604020202020204" pitchFamily="34" charset="0"/>
                <a:cs typeface="Arial" panose="020B0604020202020204" pitchFamily="34" charset="0"/>
              </a:rPr>
              <a:t>• </a:t>
            </a:r>
            <a:r>
              <a:rPr lang="en-US" altLang="zh-CN" sz="1600" dirty="0">
                <a:solidFill>
                  <a:srgbClr val="FF0000"/>
                </a:solidFill>
                <a:latin typeface="Arial" panose="020B0604020202020204" pitchFamily="34" charset="0"/>
                <a:cs typeface="Arial" panose="020B0604020202020204" pitchFamily="34" charset="0"/>
              </a:rPr>
              <a:t>“High-Lumi” for Z </a:t>
            </a:r>
            <a:r>
              <a:rPr lang="en-US" altLang="zh-CN" sz="1600" dirty="0">
                <a:solidFill>
                  <a:srgbClr val="0070C0"/>
                </a:solidFill>
                <a:latin typeface="Arial" panose="020B0604020202020204" pitchFamily="34" charset="0"/>
                <a:cs typeface="Arial" panose="020B0604020202020204" pitchFamily="34" charset="0"/>
              </a:rPr>
              <a:t>(102 x 10</a:t>
            </a:r>
            <a:r>
              <a:rPr lang="en-US" altLang="zh-CN" sz="1600" baseline="30000" dirty="0">
                <a:solidFill>
                  <a:srgbClr val="0070C0"/>
                </a:solidFill>
                <a:latin typeface="Arial" panose="020B0604020202020204" pitchFamily="34" charset="0"/>
                <a:cs typeface="Arial" panose="020B0604020202020204" pitchFamily="34" charset="0"/>
              </a:rPr>
              <a:t>34</a:t>
            </a:r>
            <a:r>
              <a:rPr lang="en-US" altLang="zh-CN" sz="1600" dirty="0">
                <a:solidFill>
                  <a:srgbClr val="0070C0"/>
                </a:solidFill>
                <a:latin typeface="Arial" panose="020B0604020202020204" pitchFamily="34" charset="0"/>
                <a:cs typeface="Arial" panose="020B0604020202020204" pitchFamily="34" charset="0"/>
              </a:rPr>
              <a:t> vs 32 x 10</a:t>
            </a:r>
            <a:r>
              <a:rPr lang="en-US" altLang="zh-CN" sz="1600" baseline="30000" dirty="0">
                <a:solidFill>
                  <a:srgbClr val="0070C0"/>
                </a:solidFill>
                <a:latin typeface="Arial" panose="020B0604020202020204" pitchFamily="34" charset="0"/>
                <a:cs typeface="Arial" panose="020B0604020202020204" pitchFamily="34" charset="0"/>
              </a:rPr>
              <a:t>34</a:t>
            </a:r>
            <a:r>
              <a:rPr lang="en-US" altLang="zh-CN" sz="1600" dirty="0">
                <a:solidFill>
                  <a:srgbClr val="0070C0"/>
                </a:solidFill>
                <a:latin typeface="Arial" panose="020B0604020202020204" pitchFamily="34" charset="0"/>
                <a:cs typeface="Arial" panose="020B0604020202020204" pitchFamily="34" charset="0"/>
              </a:rPr>
              <a:t>)</a:t>
            </a:r>
            <a:br>
              <a:rPr lang="en-US" altLang="zh-CN" sz="1600" dirty="0">
                <a:solidFill>
                  <a:srgbClr val="0070C0"/>
                </a:solidFill>
                <a:latin typeface="Arial" panose="020B0604020202020204" pitchFamily="34" charset="0"/>
                <a:cs typeface="Arial" panose="020B0604020202020204" pitchFamily="34" charset="0"/>
              </a:rPr>
            </a:br>
            <a:r>
              <a:rPr lang="en-US" altLang="zh-CN" sz="1600" dirty="0">
                <a:solidFill>
                  <a:srgbClr val="0070C0"/>
                </a:solidFill>
                <a:latin typeface="Arial" panose="020B0604020202020204" pitchFamily="34" charset="0"/>
                <a:cs typeface="Arial" panose="020B0604020202020204" pitchFamily="34" charset="0"/>
              </a:rPr>
              <a:t>• assuring</a:t>
            </a:r>
            <a:r>
              <a:rPr lang="en-US" altLang="zh-CN" sz="1600" dirty="0">
                <a:solidFill>
                  <a:srgbClr val="FF0000"/>
                </a:solidFill>
                <a:latin typeface="Arial" panose="020B0604020202020204" pitchFamily="34" charset="0"/>
                <a:cs typeface="Arial" panose="020B0604020202020204" pitchFamily="34" charset="0"/>
              </a:rPr>
              <a:t> compatibility for top-pair</a:t>
            </a:r>
            <a:r>
              <a:rPr lang="en-US" altLang="zh-CN" sz="1600" dirty="0">
                <a:solidFill>
                  <a:srgbClr val="0070C0"/>
                </a:solidFill>
                <a:latin typeface="Arial" panose="020B0604020202020204" pitchFamily="34" charset="0"/>
                <a:cs typeface="Arial" panose="020B0604020202020204" pitchFamily="34" charset="0"/>
              </a:rPr>
              <a:t> production at the appropriate energy (~365 GeV)</a:t>
            </a:r>
            <a:br>
              <a:rPr lang="en-US" altLang="zh-CN" sz="1600" dirty="0">
                <a:solidFill>
                  <a:srgbClr val="0070C0"/>
                </a:solidFill>
                <a:latin typeface="Arial" panose="020B0604020202020204" pitchFamily="34" charset="0"/>
                <a:cs typeface="Arial" panose="020B0604020202020204" pitchFamily="34" charset="0"/>
              </a:rPr>
            </a:br>
            <a:r>
              <a:rPr lang="en-US" altLang="zh-CN" sz="1600" dirty="0">
                <a:solidFill>
                  <a:srgbClr val="0070C0"/>
                </a:solidFill>
                <a:latin typeface="Arial" panose="020B0604020202020204" pitchFamily="34" charset="0"/>
                <a:cs typeface="Arial" panose="020B0604020202020204" pitchFamily="34" charset="0"/>
              </a:rPr>
              <a:t>• higher energy injection into the booster with a longer </a:t>
            </a:r>
            <a:r>
              <a:rPr lang="en-US" altLang="zh-CN" sz="1600" dirty="0" err="1">
                <a:solidFill>
                  <a:srgbClr val="0070C0"/>
                </a:solidFill>
                <a:latin typeface="Arial" panose="020B0604020202020204" pitchFamily="34" charset="0"/>
                <a:cs typeface="Arial" panose="020B0604020202020204" pitchFamily="34" charset="0"/>
              </a:rPr>
              <a:t>linac</a:t>
            </a:r>
            <a:br>
              <a:rPr lang="en-US" altLang="zh-CN" sz="1600" dirty="0">
                <a:solidFill>
                  <a:srgbClr val="0070C0"/>
                </a:solidFill>
                <a:latin typeface="Arial" panose="020B0604020202020204" pitchFamily="34" charset="0"/>
                <a:cs typeface="Arial" panose="020B0604020202020204" pitchFamily="34" charset="0"/>
              </a:rPr>
            </a:br>
            <a:r>
              <a:rPr lang="en-US" altLang="zh-CN" sz="1600" dirty="0">
                <a:solidFill>
                  <a:srgbClr val="0070C0"/>
                </a:solidFill>
                <a:latin typeface="Arial" panose="020B0604020202020204" pitchFamily="34" charset="0"/>
                <a:cs typeface="Arial" panose="020B0604020202020204" pitchFamily="34" charset="0"/>
              </a:rPr>
              <a:t>• </a:t>
            </a:r>
            <a:r>
              <a:rPr lang="en-US" altLang="zh-CN" sz="1600" dirty="0">
                <a:solidFill>
                  <a:srgbClr val="FF0000"/>
                </a:solidFill>
                <a:latin typeface="Arial" panose="020B0604020202020204" pitchFamily="34" charset="0"/>
                <a:cs typeface="Arial" panose="020B0604020202020204" pitchFamily="34" charset="0"/>
              </a:rPr>
              <a:t>capability to handle 50 MW SR power</a:t>
            </a:r>
            <a:br>
              <a:rPr lang="en-US" altLang="zh-CN" sz="1600" dirty="0">
                <a:solidFill>
                  <a:srgbClr val="0070C0"/>
                </a:solidFill>
                <a:latin typeface="Arial" panose="020B0604020202020204" pitchFamily="34" charset="0"/>
                <a:cs typeface="Arial" panose="020B0604020202020204" pitchFamily="34" charset="0"/>
              </a:rPr>
            </a:br>
            <a:r>
              <a:rPr lang="en-US" altLang="zh-CN" sz="1600" dirty="0">
                <a:solidFill>
                  <a:srgbClr val="0070C0"/>
                </a:solidFill>
                <a:latin typeface="Arial" panose="020B0604020202020204" pitchFamily="34" charset="0"/>
                <a:cs typeface="Arial" panose="020B0604020202020204" pitchFamily="34" charset="0"/>
              </a:rPr>
              <a:t>• compatibility with </a:t>
            </a:r>
            <a:r>
              <a:rPr lang="en-US" altLang="zh-CN" sz="1600" dirty="0" err="1">
                <a:solidFill>
                  <a:srgbClr val="0070C0"/>
                </a:solidFill>
                <a:latin typeface="Arial" panose="020B0604020202020204" pitchFamily="34" charset="0"/>
                <a:cs typeface="Arial" panose="020B0604020202020204" pitchFamily="34" charset="0"/>
              </a:rPr>
              <a:t>SppC</a:t>
            </a:r>
            <a:r>
              <a:rPr lang="en-US" altLang="zh-CN" sz="1600" dirty="0">
                <a:solidFill>
                  <a:srgbClr val="0070C0"/>
                </a:solidFill>
                <a:latin typeface="Arial" panose="020B0604020202020204" pitchFamily="34" charset="0"/>
                <a:cs typeface="Arial" panose="020B0604020202020204" pitchFamily="34" charset="0"/>
              </a:rPr>
              <a:t> collider layout</a:t>
            </a:r>
            <a:br>
              <a:rPr lang="en-US" altLang="zh-CN" sz="1600" dirty="0">
                <a:solidFill>
                  <a:srgbClr val="0070C0"/>
                </a:solidFill>
                <a:latin typeface="Arial" panose="020B0604020202020204" pitchFamily="34" charset="0"/>
                <a:cs typeface="Arial" panose="020B0604020202020204" pitchFamily="34" charset="0"/>
              </a:rPr>
            </a:br>
            <a:r>
              <a:rPr lang="en-US" altLang="zh-CN" sz="1600" dirty="0">
                <a:solidFill>
                  <a:srgbClr val="0070C0"/>
                </a:solidFill>
                <a:latin typeface="Arial" panose="020B0604020202020204" pitchFamily="34" charset="0"/>
                <a:cs typeface="Arial" panose="020B0604020202020204" pitchFamily="34" charset="0"/>
              </a:rPr>
              <a:t>All of them expand the capability of the project with a </a:t>
            </a:r>
            <a:r>
              <a:rPr lang="en-US" altLang="zh-CN" sz="1600" b="1" dirty="0">
                <a:solidFill>
                  <a:srgbClr val="0070C0"/>
                </a:solidFill>
                <a:latin typeface="Arial" panose="020B0604020202020204" pitchFamily="34" charset="0"/>
                <a:cs typeface="Arial" panose="020B0604020202020204" pitchFamily="34" charset="0"/>
              </a:rPr>
              <a:t>moderate increase of the cost</a:t>
            </a:r>
            <a:r>
              <a:rPr lang="en-US" altLang="zh-CN" sz="1600" dirty="0">
                <a:solidFill>
                  <a:srgbClr val="0070C0"/>
                </a:solidFill>
                <a:latin typeface="Arial" panose="020B0604020202020204" pitchFamily="34" charset="0"/>
                <a:cs typeface="Arial" panose="020B0604020202020204" pitchFamily="34" charset="0"/>
              </a:rPr>
              <a:t>.</a:t>
            </a:r>
          </a:p>
          <a:p>
            <a:pPr marL="0" indent="0">
              <a:lnSpc>
                <a:spcPct val="100000"/>
              </a:lnSpc>
              <a:spcBef>
                <a:spcPts val="600"/>
              </a:spcBef>
              <a:buNone/>
            </a:pPr>
            <a:r>
              <a:rPr lang="en-US" altLang="zh-CN" sz="1800" b="1" dirty="0">
                <a:latin typeface="Arial" panose="020B0604020202020204" pitchFamily="34" charset="0"/>
                <a:cs typeface="Arial" panose="020B0604020202020204" pitchFamily="34" charset="0"/>
              </a:rPr>
              <a:t>Response:</a:t>
            </a:r>
          </a:p>
          <a:p>
            <a:pPr>
              <a:lnSpc>
                <a:spcPct val="100000"/>
              </a:lnSpc>
              <a:spcBef>
                <a:spcPts val="600"/>
              </a:spcBef>
            </a:pPr>
            <a:r>
              <a:rPr lang="en-US" altLang="zh-CN" sz="1800" dirty="0">
                <a:latin typeface="Arial" panose="020B0604020202020204" pitchFamily="34" charset="0"/>
                <a:cs typeface="Arial" panose="020B0604020202020204" pitchFamily="34" charset="0"/>
              </a:rPr>
              <a:t>TDR design of CEPC SRF system is aiming to fulfill requirements of all the above improvements over CDR. </a:t>
            </a:r>
          </a:p>
          <a:p>
            <a:pPr>
              <a:lnSpc>
                <a:spcPct val="100000"/>
              </a:lnSpc>
              <a:spcBef>
                <a:spcPts val="600"/>
              </a:spcBef>
            </a:pPr>
            <a:r>
              <a:rPr lang="en-US" altLang="zh-CN" sz="1800" dirty="0">
                <a:latin typeface="Arial" panose="020B0604020202020204" pitchFamily="34" charset="0"/>
                <a:cs typeface="Arial" panose="020B0604020202020204" pitchFamily="34" charset="0"/>
              </a:rPr>
              <a:t>SRF layout, configuration, parameters, specifications and cost will be upgraded accordingly (try to converge in the end of 2020. re-baseline time? approval procedure?).</a:t>
            </a:r>
          </a:p>
        </p:txBody>
      </p:sp>
    </p:spTree>
    <p:extLst>
      <p:ext uri="{BB962C8B-B14F-4D97-AF65-F5344CB8AC3E}">
        <p14:creationId xmlns:p14="http://schemas.microsoft.com/office/powerpoint/2010/main" val="167353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41D883-5B46-41B1-816E-8D04EAFF03B8}"/>
              </a:ext>
            </a:extLst>
          </p:cNvPr>
          <p:cNvSpPr>
            <a:spLocks noGrp="1"/>
          </p:cNvSpPr>
          <p:nvPr>
            <p:ph type="title"/>
          </p:nvPr>
        </p:nvSpPr>
        <p:spPr>
          <a:xfrm>
            <a:off x="838200" y="130175"/>
            <a:ext cx="10515600" cy="1166813"/>
          </a:xfrm>
        </p:spPr>
        <p:txBody>
          <a:bodyPr>
            <a:normAutofit/>
          </a:bodyPr>
          <a:lstStyle/>
          <a:p>
            <a:pPr algn="ctr"/>
            <a:r>
              <a:rPr lang="en-US" altLang="zh-CN" sz="3600" dirty="0">
                <a:latin typeface="Arial" panose="020B0604020202020204" pitchFamily="34" charset="0"/>
                <a:cs typeface="Arial" panose="020B0604020202020204" pitchFamily="34" charset="0"/>
              </a:rPr>
              <a:t>IAC Recommendation 8 and IARC 11-2</a:t>
            </a:r>
            <a:endParaRPr lang="zh-CN" altLang="en-US" sz="3600" dirty="0"/>
          </a:p>
        </p:txBody>
      </p:sp>
      <p:sp>
        <p:nvSpPr>
          <p:cNvPr id="3" name="内容占位符 2">
            <a:extLst>
              <a:ext uri="{FF2B5EF4-FFF2-40B4-BE49-F238E27FC236}">
                <a16:creationId xmlns:a16="http://schemas.microsoft.com/office/drawing/2014/main" id="{95BB19B5-5D18-4404-925F-61642FEF3889}"/>
              </a:ext>
            </a:extLst>
          </p:cNvPr>
          <p:cNvSpPr>
            <a:spLocks noGrp="1"/>
          </p:cNvSpPr>
          <p:nvPr>
            <p:ph idx="1"/>
          </p:nvPr>
        </p:nvSpPr>
        <p:spPr>
          <a:xfrm>
            <a:off x="556810" y="1296987"/>
            <a:ext cx="11230378" cy="4779963"/>
          </a:xfrm>
        </p:spPr>
        <p:txBody>
          <a:bodyPr>
            <a:normAutofit/>
          </a:bodyPr>
          <a:lstStyle/>
          <a:p>
            <a:pPr marL="0" indent="0" eaLnBrk="0" hangingPunct="0">
              <a:lnSpc>
                <a:spcPct val="100000"/>
              </a:lnSpc>
              <a:spcBef>
                <a:spcPts val="600"/>
              </a:spcBef>
              <a:buNone/>
            </a:pPr>
            <a:r>
              <a:rPr lang="en-US" altLang="zh-CN" sz="1600" dirty="0">
                <a:latin typeface="Arial" panose="020B0604020202020204" pitchFamily="34" charset="0"/>
                <a:cs typeface="Arial" panose="020B0604020202020204" pitchFamily="34" charset="0"/>
              </a:rPr>
              <a:t>IAC Recommendation 8: </a:t>
            </a:r>
            <a:r>
              <a:rPr lang="en-US" altLang="zh-CN" sz="1600" dirty="0">
                <a:solidFill>
                  <a:srgbClr val="0070C0"/>
                </a:solidFill>
                <a:latin typeface="Arial" panose="020B0604020202020204" pitchFamily="34" charset="0"/>
                <a:cs typeface="Arial" panose="020B0604020202020204" pitchFamily="34" charset="0"/>
              </a:rPr>
              <a:t>Define the new parameters as a “new baseline”, to make all systems consistent with them. A proper documentation database and an approval procedure for new baselines must be established, to achieve coherence through the entire project. </a:t>
            </a:r>
            <a:r>
              <a:rPr lang="en-US" altLang="zh-CN" sz="1600" dirty="0">
                <a:solidFill>
                  <a:srgbClr val="FF0000"/>
                </a:solidFill>
                <a:latin typeface="Arial" panose="020B0604020202020204" pitchFamily="34" charset="0"/>
                <a:cs typeface="Arial" panose="020B0604020202020204" pitchFamily="34" charset="0"/>
              </a:rPr>
              <a:t>All related parameters including RF</a:t>
            </a:r>
            <a:r>
              <a:rPr lang="en-US" altLang="zh-CN" sz="1600" dirty="0">
                <a:solidFill>
                  <a:srgbClr val="0070C0"/>
                </a:solidFill>
                <a:latin typeface="Arial" panose="020B0604020202020204" pitchFamily="34" charset="0"/>
                <a:cs typeface="Arial" panose="020B0604020202020204" pitchFamily="34" charset="0"/>
              </a:rPr>
              <a:t> and</a:t>
            </a:r>
            <a:br>
              <a:rPr lang="en-US" altLang="zh-CN" sz="1600" dirty="0">
                <a:solidFill>
                  <a:srgbClr val="0070C0"/>
                </a:solidFill>
                <a:latin typeface="Arial" panose="020B0604020202020204" pitchFamily="34" charset="0"/>
                <a:cs typeface="Arial" panose="020B0604020202020204" pitchFamily="34" charset="0"/>
              </a:rPr>
            </a:br>
            <a:r>
              <a:rPr lang="en-US" altLang="zh-CN" sz="1600" dirty="0">
                <a:solidFill>
                  <a:srgbClr val="0070C0"/>
                </a:solidFill>
                <a:latin typeface="Arial" panose="020B0604020202020204" pitchFamily="34" charset="0"/>
                <a:cs typeface="Arial" panose="020B0604020202020204" pitchFamily="34" charset="0"/>
              </a:rPr>
              <a:t>the injector </a:t>
            </a:r>
            <a:r>
              <a:rPr lang="en-US" altLang="zh-CN" sz="1600" dirty="0">
                <a:solidFill>
                  <a:srgbClr val="FF0000"/>
                </a:solidFill>
                <a:latin typeface="Arial" panose="020B0604020202020204" pitchFamily="34" charset="0"/>
                <a:cs typeface="Arial" panose="020B0604020202020204" pitchFamily="34" charset="0"/>
              </a:rPr>
              <a:t>should match the new baseline</a:t>
            </a:r>
            <a:r>
              <a:rPr lang="en-US" altLang="zh-CN" sz="1600" dirty="0">
                <a:solidFill>
                  <a:srgbClr val="0070C0"/>
                </a:solidFill>
                <a:latin typeface="Arial" panose="020B0604020202020204" pitchFamily="34" charset="0"/>
                <a:cs typeface="Arial" panose="020B0604020202020204" pitchFamily="34" charset="0"/>
              </a:rPr>
              <a:t>. … TDR … “goal” and time frame must be clearly stated consistently. </a:t>
            </a:r>
          </a:p>
          <a:p>
            <a:pPr marL="0" indent="0">
              <a:lnSpc>
                <a:spcPct val="100000"/>
              </a:lnSpc>
              <a:spcBef>
                <a:spcPts val="600"/>
              </a:spcBef>
              <a:buNone/>
            </a:pPr>
            <a:r>
              <a:rPr lang="en-US" altLang="zh-CN" sz="1600" dirty="0">
                <a:latin typeface="Arial" panose="020B0604020202020204" pitchFamily="34" charset="0"/>
                <a:cs typeface="Arial" panose="020B0604020202020204" pitchFamily="34" charset="0"/>
              </a:rPr>
              <a:t>IARC answers to the charges: </a:t>
            </a:r>
            <a:r>
              <a:rPr lang="en-US" altLang="zh-CN" sz="1600" dirty="0">
                <a:solidFill>
                  <a:srgbClr val="FF0000"/>
                </a:solidFill>
                <a:latin typeface="Arial" panose="020B0604020202020204" pitchFamily="34" charset="0"/>
                <a:cs typeface="Arial" panose="020B0604020202020204" pitchFamily="34" charset="0"/>
              </a:rPr>
              <a:t>Separate types of RF cavities should be optimized for each energy using bypass lines</a:t>
            </a:r>
            <a:r>
              <a:rPr lang="en-US" altLang="zh-CN" sz="1600" dirty="0">
                <a:solidFill>
                  <a:srgbClr val="0070C0"/>
                </a:solidFill>
                <a:latin typeface="Arial" panose="020B0604020202020204" pitchFamily="34" charset="0"/>
                <a:cs typeface="Arial" panose="020B0604020202020204" pitchFamily="34" charset="0"/>
              </a:rPr>
              <a:t>.</a:t>
            </a:r>
          </a:p>
          <a:p>
            <a:pPr marL="0" indent="0">
              <a:lnSpc>
                <a:spcPct val="100000"/>
              </a:lnSpc>
              <a:spcBef>
                <a:spcPts val="600"/>
              </a:spcBef>
              <a:buNone/>
            </a:pPr>
            <a:r>
              <a:rPr lang="en-US" altLang="zh-CN" sz="1600" dirty="0">
                <a:latin typeface="Arial" panose="020B0604020202020204" pitchFamily="34" charset="0"/>
                <a:cs typeface="Arial" panose="020B0604020202020204" pitchFamily="34" charset="0"/>
              </a:rPr>
              <a:t>IARC Recommendations 11-2:</a:t>
            </a:r>
            <a:r>
              <a:rPr lang="en-US" altLang="zh-CN" sz="1600" dirty="0">
                <a:solidFill>
                  <a:srgbClr val="0070C0"/>
                </a:solidFill>
                <a:latin typeface="Arial" panose="020B0604020202020204" pitchFamily="34" charset="0"/>
                <a:cs typeface="Arial" panose="020B0604020202020204" pitchFamily="34" charset="0"/>
              </a:rPr>
              <a:t> Optimization to produce the required performance for the </a:t>
            </a:r>
            <a:r>
              <a:rPr lang="en-US" altLang="zh-CN" sz="1600" dirty="0">
                <a:solidFill>
                  <a:srgbClr val="FF0000"/>
                </a:solidFill>
                <a:latin typeface="Arial" panose="020B0604020202020204" pitchFamily="34" charset="0"/>
                <a:cs typeface="Arial" panose="020B0604020202020204" pitchFamily="34" charset="0"/>
              </a:rPr>
              <a:t>higher luminosity Z</a:t>
            </a:r>
            <a:r>
              <a:rPr lang="en-US" altLang="zh-CN" sz="1600" b="1" dirty="0">
                <a:solidFill>
                  <a:srgbClr val="0070C0"/>
                </a:solidFill>
                <a:latin typeface="Arial" panose="020B0604020202020204" pitchFamily="34" charset="0"/>
                <a:cs typeface="Arial" panose="020B0604020202020204" pitchFamily="34" charset="0"/>
              </a:rPr>
              <a:t> </a:t>
            </a:r>
            <a:r>
              <a:rPr lang="en-US" altLang="zh-CN" sz="1600" dirty="0">
                <a:solidFill>
                  <a:srgbClr val="0070C0"/>
                </a:solidFill>
                <a:latin typeface="Arial" panose="020B0604020202020204" pitchFamily="34" charset="0"/>
                <a:cs typeface="Arial" panose="020B0604020202020204" pitchFamily="34" charset="0"/>
              </a:rPr>
              <a:t>running is essential. Using single-cell cavities in the collider ring also for the Higgs running gives cavity performance requirements not yet regularly achieved anywhere in the world. </a:t>
            </a:r>
            <a:r>
              <a:rPr lang="en-US" altLang="zh-CN" sz="1600" dirty="0">
                <a:solidFill>
                  <a:srgbClr val="FF0000"/>
                </a:solidFill>
                <a:latin typeface="Arial" panose="020B0604020202020204" pitchFamily="34" charset="0"/>
                <a:cs typeface="Arial" panose="020B0604020202020204" pitchFamily="34" charset="0"/>
              </a:rPr>
              <a:t>A scheme with bypasses is more realistic</a:t>
            </a:r>
            <a:r>
              <a:rPr lang="en-US" altLang="zh-CN" sz="1600" dirty="0">
                <a:solidFill>
                  <a:srgbClr val="0070C0"/>
                </a:solidFill>
                <a:latin typeface="Arial" panose="020B0604020202020204" pitchFamily="34" charset="0"/>
                <a:cs typeface="Arial" panose="020B0604020202020204" pitchFamily="34" charset="0"/>
              </a:rPr>
              <a:t>. </a:t>
            </a:r>
          </a:p>
          <a:p>
            <a:pPr marL="0" indent="0">
              <a:lnSpc>
                <a:spcPct val="100000"/>
              </a:lnSpc>
              <a:spcBef>
                <a:spcPts val="600"/>
              </a:spcBef>
              <a:buNone/>
            </a:pPr>
            <a:r>
              <a:rPr lang="en-US" altLang="zh-CN" sz="1800" b="1" dirty="0">
                <a:latin typeface="Arial" panose="020B0604020202020204" pitchFamily="34" charset="0"/>
                <a:cs typeface="Arial" panose="020B0604020202020204" pitchFamily="34" charset="0"/>
              </a:rPr>
              <a:t>Response:</a:t>
            </a:r>
          </a:p>
          <a:p>
            <a:pPr eaLnBrk="0" hangingPunct="0">
              <a:lnSpc>
                <a:spcPct val="100000"/>
              </a:lnSpc>
              <a:spcBef>
                <a:spcPts val="600"/>
              </a:spcBef>
            </a:pPr>
            <a:r>
              <a:rPr lang="en-US" altLang="zh-CN" sz="1800" dirty="0">
                <a:latin typeface="Arial" panose="020B0604020202020204" pitchFamily="34" charset="0"/>
                <a:cs typeface="Arial" panose="020B0604020202020204" pitchFamily="34" charset="0"/>
              </a:rPr>
              <a:t>Collider ring cavity by-pass scheme and counter-phase scheme recently proposed to solve the outstanding problems (HOM and beam loading) of SRF system operation in high luminosity Z mode (30</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MW)</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and the 50 MW power upgrade. </a:t>
            </a:r>
          </a:p>
          <a:p>
            <a:pPr eaLnBrk="0" hangingPunct="0">
              <a:lnSpc>
                <a:spcPct val="100000"/>
              </a:lnSpc>
              <a:spcBef>
                <a:spcPts val="600"/>
              </a:spcBef>
            </a:pPr>
            <a:r>
              <a:rPr lang="en-US" altLang="zh-CN" sz="1800" dirty="0">
                <a:latin typeface="Arial" panose="020B0604020202020204" pitchFamily="34" charset="0"/>
                <a:cs typeface="Arial" panose="020B0604020202020204" pitchFamily="34" charset="0"/>
              </a:rPr>
              <a:t>Booster ring cavity HOM issues stand out for high luminosity Z, but will be within control.  </a:t>
            </a:r>
          </a:p>
          <a:p>
            <a:pPr eaLnBrk="0" hangingPunct="0">
              <a:lnSpc>
                <a:spcPct val="100000"/>
              </a:lnSpc>
              <a:spcBef>
                <a:spcPts val="600"/>
              </a:spcBef>
            </a:pPr>
            <a:r>
              <a:rPr lang="en-US" altLang="zh-CN" sz="1800" dirty="0">
                <a:latin typeface="Arial" panose="020B0604020202020204" pitchFamily="34" charset="0"/>
                <a:cs typeface="Arial" panose="020B0604020202020204" pitchFamily="34" charset="0"/>
              </a:rPr>
              <a:t>New RF layout and parameters optimization at each energy with the new schemes is ongoing and will be presented in CEPC2020 workshop. Booster SRF issues and other issues will also be addressed.</a:t>
            </a:r>
            <a:endParaRPr lang="zh-CN"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55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99B12-5557-4271-815F-D4C17BC87780}"/>
              </a:ext>
            </a:extLst>
          </p:cNvPr>
          <p:cNvSpPr>
            <a:spLocks noGrp="1"/>
          </p:cNvSpPr>
          <p:nvPr>
            <p:ph type="title"/>
          </p:nvPr>
        </p:nvSpPr>
        <p:spPr>
          <a:xfrm>
            <a:off x="889000" y="356258"/>
            <a:ext cx="10515600" cy="1325563"/>
          </a:xfrm>
        </p:spPr>
        <p:txBody>
          <a:bodyPr/>
          <a:lstStyle/>
          <a:p>
            <a:r>
              <a:rPr lang="en-US" altLang="zh-CN" dirty="0"/>
              <a:t>New RF Section Layout for CEPC</a:t>
            </a:r>
            <a:endParaRPr lang="zh-CN" altLang="en-US" dirty="0"/>
          </a:p>
        </p:txBody>
      </p:sp>
      <p:sp>
        <p:nvSpPr>
          <p:cNvPr id="3" name="灯片编号占位符 2">
            <a:extLst>
              <a:ext uri="{FF2B5EF4-FFF2-40B4-BE49-F238E27FC236}">
                <a16:creationId xmlns:a16="http://schemas.microsoft.com/office/drawing/2014/main" id="{6748F8E8-FBB7-44F2-82D7-42CBDC7213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5" name="图片 4">
            <a:extLst>
              <a:ext uri="{FF2B5EF4-FFF2-40B4-BE49-F238E27FC236}">
                <a16:creationId xmlns:a16="http://schemas.microsoft.com/office/drawing/2014/main" id="{0A671760-8872-4239-9018-82C0A3E74264}"/>
              </a:ext>
            </a:extLst>
          </p:cNvPr>
          <p:cNvPicPr>
            <a:picLocks noChangeAspect="1"/>
          </p:cNvPicPr>
          <p:nvPr/>
        </p:nvPicPr>
        <p:blipFill>
          <a:blip r:embed="rId2"/>
          <a:stretch>
            <a:fillRect/>
          </a:stretch>
        </p:blipFill>
        <p:spPr>
          <a:xfrm>
            <a:off x="0" y="2600325"/>
            <a:ext cx="8204991" cy="2891562"/>
          </a:xfrm>
          <a:prstGeom prst="rect">
            <a:avLst/>
          </a:prstGeom>
        </p:spPr>
      </p:pic>
      <p:cxnSp>
        <p:nvCxnSpPr>
          <p:cNvPr id="8" name="直接连接符 7">
            <a:extLst>
              <a:ext uri="{FF2B5EF4-FFF2-40B4-BE49-F238E27FC236}">
                <a16:creationId xmlns:a16="http://schemas.microsoft.com/office/drawing/2014/main" id="{7CF2CE66-7F0D-4EF5-BB6F-805FF59CD175}"/>
              </a:ext>
            </a:extLst>
          </p:cNvPr>
          <p:cNvCxnSpPr>
            <a:cxnSpLocks/>
          </p:cNvCxnSpPr>
          <p:nvPr/>
        </p:nvCxnSpPr>
        <p:spPr>
          <a:xfrm>
            <a:off x="1431490" y="3995737"/>
            <a:ext cx="28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198FE85-68FA-4D73-8477-98FBBA4E88C3}"/>
              </a:ext>
            </a:extLst>
          </p:cNvPr>
          <p:cNvCxnSpPr/>
          <p:nvPr/>
        </p:nvCxnSpPr>
        <p:spPr>
          <a:xfrm flipV="1">
            <a:off x="4233069" y="3309937"/>
            <a:ext cx="0" cy="68580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5BA90A0E-3E61-4DD6-9EF2-D5C412384489}"/>
              </a:ext>
            </a:extLst>
          </p:cNvPr>
          <p:cNvCxnSpPr/>
          <p:nvPr/>
        </p:nvCxnSpPr>
        <p:spPr>
          <a:xfrm>
            <a:off x="1829594" y="3897314"/>
            <a:ext cx="0" cy="103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8EA8CF4-D5B0-478B-8D5F-2767791F725F}"/>
              </a:ext>
            </a:extLst>
          </p:cNvPr>
          <p:cNvCxnSpPr/>
          <p:nvPr/>
        </p:nvCxnSpPr>
        <p:spPr>
          <a:xfrm>
            <a:off x="2277269" y="3892550"/>
            <a:ext cx="0" cy="103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55A8443-9686-4A85-918A-1B2731EDE643}"/>
              </a:ext>
            </a:extLst>
          </p:cNvPr>
          <p:cNvCxnSpPr/>
          <p:nvPr/>
        </p:nvCxnSpPr>
        <p:spPr>
          <a:xfrm>
            <a:off x="3258344" y="3897314"/>
            <a:ext cx="0" cy="103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82CB9BF-4270-4342-B6C8-7EF207440747}"/>
              </a:ext>
            </a:extLst>
          </p:cNvPr>
          <p:cNvCxnSpPr/>
          <p:nvPr/>
        </p:nvCxnSpPr>
        <p:spPr>
          <a:xfrm>
            <a:off x="3956050" y="3892550"/>
            <a:ext cx="0" cy="103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A3405D57-5E99-4165-8C24-C06C35BA19EB}"/>
              </a:ext>
            </a:extLst>
          </p:cNvPr>
          <p:cNvSpPr txBox="1"/>
          <p:nvPr/>
        </p:nvSpPr>
        <p:spPr>
          <a:xfrm>
            <a:off x="3825353" y="3994148"/>
            <a:ext cx="5702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120 m</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1" name="文本框 20">
            <a:extLst>
              <a:ext uri="{FF2B5EF4-FFF2-40B4-BE49-F238E27FC236}">
                <a16:creationId xmlns:a16="http://schemas.microsoft.com/office/drawing/2014/main" id="{54688CB4-4149-4C07-BF4B-35ECA9B9F921}"/>
              </a:ext>
            </a:extLst>
          </p:cNvPr>
          <p:cNvSpPr txBox="1"/>
          <p:nvPr/>
        </p:nvSpPr>
        <p:spPr>
          <a:xfrm>
            <a:off x="3326569" y="3994147"/>
            <a:ext cx="5702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288 m</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2" name="文本框 21">
            <a:extLst>
              <a:ext uri="{FF2B5EF4-FFF2-40B4-BE49-F238E27FC236}">
                <a16:creationId xmlns:a16="http://schemas.microsoft.com/office/drawing/2014/main" id="{1FC774F8-BE3E-4C0D-A1A0-1A1CAA3D8E86}"/>
              </a:ext>
            </a:extLst>
          </p:cNvPr>
          <p:cNvSpPr txBox="1"/>
          <p:nvPr/>
        </p:nvSpPr>
        <p:spPr>
          <a:xfrm>
            <a:off x="2608789" y="2393221"/>
            <a:ext cx="76416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FFC000"/>
                </a:solidFill>
                <a:effectLst/>
                <a:uLnTx/>
                <a:uFillTx/>
                <a:latin typeface="Arial" panose="020B0604020202020204" pitchFamily="34" charset="0"/>
                <a:ea typeface="等线" panose="02010600030101010101" pitchFamily="2" charset="-122"/>
                <a:cs typeface="Arial" panose="020B0604020202020204" pitchFamily="34" charset="0"/>
              </a:rPr>
              <a:t>48-176 m</a:t>
            </a:r>
            <a:endParaRPr kumimoji="0" lang="zh-CN" altLang="en-US" sz="1000" b="1" i="0" u="none" strike="noStrike" kern="1200" cap="none" spc="0" normalizeH="0" baseline="0" noProof="0" dirty="0">
              <a:ln>
                <a:noFill/>
              </a:ln>
              <a:solidFill>
                <a:srgbClr val="FFC000"/>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3" name="文本框 22">
            <a:extLst>
              <a:ext uri="{FF2B5EF4-FFF2-40B4-BE49-F238E27FC236}">
                <a16:creationId xmlns:a16="http://schemas.microsoft.com/office/drawing/2014/main" id="{7990A0E5-7DD7-4240-8F97-E2D9C4FF5FE5}"/>
              </a:ext>
            </a:extLst>
          </p:cNvPr>
          <p:cNvSpPr txBox="1"/>
          <p:nvPr/>
        </p:nvSpPr>
        <p:spPr>
          <a:xfrm>
            <a:off x="2527300" y="3998055"/>
            <a:ext cx="5702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300 m</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4" name="文本框 23">
            <a:extLst>
              <a:ext uri="{FF2B5EF4-FFF2-40B4-BE49-F238E27FC236}">
                <a16:creationId xmlns:a16="http://schemas.microsoft.com/office/drawing/2014/main" id="{5732E3F5-82B6-4210-84A0-C33829A7D632}"/>
              </a:ext>
            </a:extLst>
          </p:cNvPr>
          <p:cNvSpPr txBox="1"/>
          <p:nvPr/>
        </p:nvSpPr>
        <p:spPr>
          <a:xfrm>
            <a:off x="1775601" y="3997326"/>
            <a:ext cx="5702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160 m</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5" name="文本框 24">
            <a:extLst>
              <a:ext uri="{FF2B5EF4-FFF2-40B4-BE49-F238E27FC236}">
                <a16:creationId xmlns:a16="http://schemas.microsoft.com/office/drawing/2014/main" id="{B51D7812-9A0D-487C-BFB5-E027F7E14F52}"/>
              </a:ext>
            </a:extLst>
          </p:cNvPr>
          <p:cNvSpPr txBox="1"/>
          <p:nvPr/>
        </p:nvSpPr>
        <p:spPr>
          <a:xfrm>
            <a:off x="2120150" y="1928122"/>
            <a:ext cx="437972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RF section length at IP2/IP4: ~ 2 km (similar to CDR)</a:t>
            </a:r>
            <a:endPar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27" name="直接连接符 26">
            <a:extLst>
              <a:ext uri="{FF2B5EF4-FFF2-40B4-BE49-F238E27FC236}">
                <a16:creationId xmlns:a16="http://schemas.microsoft.com/office/drawing/2014/main" id="{A4CDD9A9-040F-46D9-BD73-5EB569ED74CD}"/>
              </a:ext>
            </a:extLst>
          </p:cNvPr>
          <p:cNvCxnSpPr>
            <a:cxnSpLocks/>
          </p:cNvCxnSpPr>
          <p:nvPr/>
        </p:nvCxnSpPr>
        <p:spPr>
          <a:xfrm>
            <a:off x="1439827" y="3887423"/>
            <a:ext cx="0" cy="103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B7F762D-2B6F-4473-B494-4B0678CD3A67}"/>
              </a:ext>
            </a:extLst>
          </p:cNvPr>
          <p:cNvSpPr txBox="1"/>
          <p:nvPr/>
        </p:nvSpPr>
        <p:spPr>
          <a:xfrm>
            <a:off x="1335030" y="3995737"/>
            <a:ext cx="5702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150 m</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0" name="矩形 29">
            <a:extLst>
              <a:ext uri="{FF2B5EF4-FFF2-40B4-BE49-F238E27FC236}">
                <a16:creationId xmlns:a16="http://schemas.microsoft.com/office/drawing/2014/main" id="{F951E65E-112F-4C71-A496-D65F8E503425}"/>
              </a:ext>
            </a:extLst>
          </p:cNvPr>
          <p:cNvSpPr/>
          <p:nvPr/>
        </p:nvSpPr>
        <p:spPr>
          <a:xfrm>
            <a:off x="1480463" y="2814997"/>
            <a:ext cx="279394" cy="241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a:t>
            </a:r>
            <a:endPar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1" name="矩形 30">
            <a:extLst>
              <a:ext uri="{FF2B5EF4-FFF2-40B4-BE49-F238E27FC236}">
                <a16:creationId xmlns:a16="http://schemas.microsoft.com/office/drawing/2014/main" id="{7ACCFC2D-D961-45CF-82AA-B5396EBB47F7}"/>
              </a:ext>
            </a:extLst>
          </p:cNvPr>
          <p:cNvSpPr/>
          <p:nvPr/>
        </p:nvSpPr>
        <p:spPr>
          <a:xfrm>
            <a:off x="6708641" y="2814996"/>
            <a:ext cx="279394" cy="241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a:t>
            </a:r>
            <a:endPar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37" name="直接连接符 36">
            <a:extLst>
              <a:ext uri="{FF2B5EF4-FFF2-40B4-BE49-F238E27FC236}">
                <a16:creationId xmlns:a16="http://schemas.microsoft.com/office/drawing/2014/main" id="{91CACC7C-1CF2-44F3-9D60-0B6EB896E894}"/>
              </a:ext>
            </a:extLst>
          </p:cNvPr>
          <p:cNvCxnSpPr>
            <a:cxnSpLocks/>
          </p:cNvCxnSpPr>
          <p:nvPr/>
        </p:nvCxnSpPr>
        <p:spPr>
          <a:xfrm>
            <a:off x="1439827" y="2310757"/>
            <a:ext cx="5622616" cy="0"/>
          </a:xfrm>
          <a:prstGeom prst="line">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FB1D3C95-B84D-4ECD-BE27-E5EB26460CEA}"/>
              </a:ext>
            </a:extLst>
          </p:cNvPr>
          <p:cNvCxnSpPr>
            <a:cxnSpLocks/>
          </p:cNvCxnSpPr>
          <p:nvPr/>
        </p:nvCxnSpPr>
        <p:spPr>
          <a:xfrm>
            <a:off x="1439827" y="2201515"/>
            <a:ext cx="0" cy="9521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5CE04D8F-511A-4027-86D4-AAC2463FE665}"/>
              </a:ext>
            </a:extLst>
          </p:cNvPr>
          <p:cNvCxnSpPr>
            <a:cxnSpLocks/>
          </p:cNvCxnSpPr>
          <p:nvPr/>
        </p:nvCxnSpPr>
        <p:spPr>
          <a:xfrm>
            <a:off x="7062443" y="2203920"/>
            <a:ext cx="0" cy="9521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2F110773-44BF-414D-91EF-242DDEFA85DC}"/>
              </a:ext>
            </a:extLst>
          </p:cNvPr>
          <p:cNvSpPr/>
          <p:nvPr/>
        </p:nvSpPr>
        <p:spPr>
          <a:xfrm>
            <a:off x="8301451" y="1928122"/>
            <a:ext cx="3765237" cy="4262705"/>
          </a:xfrm>
          <a:prstGeom prst="rect">
            <a:avLst/>
          </a:prstGeom>
        </p:spPr>
        <p:txBody>
          <a:bodyPr wrap="square">
            <a:spAutoFit/>
          </a:bodyPr>
          <a:lstStyle/>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H/W/</a:t>
            </a:r>
            <a:r>
              <a:rPr kumimoji="0" lang="en-US" altLang="zh-CN" sz="16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use common cavities (2-cell for H/W, 5-cell for </a:t>
            </a:r>
            <a:r>
              <a:rPr kumimoji="0" lang="en-US" altLang="zh-CN" sz="16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for two beams. (Less than) Half filled to avoid collision in RF section. If fully filled, bunch spacing should be more than 4 km (&lt; 25 bunches per beam).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Z uses separate high current 1-cell cavities for two beams and </a:t>
            </a:r>
            <a:r>
              <a:rPr kumimoji="0" lang="en-US" altLang="zh-CN" sz="16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by-pass</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H/W/</a:t>
            </a:r>
            <a:r>
              <a:rPr kumimoji="0" lang="en-US" altLang="zh-CN" sz="16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cavities.</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Allow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seamless mode switching </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with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unrestricted performance</a:t>
            </a:r>
            <a:r>
              <a:rPr kumimoji="0" lang="en-US" altLang="zh-CN" sz="1600" b="0"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of each mode until the power limit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baseline and upgrade</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Low risk.</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 few percent more cost to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unleash  CEPC potential </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and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more flexible operation</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t>
            </a:r>
          </a:p>
        </p:txBody>
      </p:sp>
      <p:sp>
        <p:nvSpPr>
          <p:cNvPr id="47" name="文本框 46">
            <a:extLst>
              <a:ext uri="{FF2B5EF4-FFF2-40B4-BE49-F238E27FC236}">
                <a16:creationId xmlns:a16="http://schemas.microsoft.com/office/drawing/2014/main" id="{C930475A-5157-4AFD-A05C-B4715EF202CA}"/>
              </a:ext>
            </a:extLst>
          </p:cNvPr>
          <p:cNvSpPr txBox="1"/>
          <p:nvPr/>
        </p:nvSpPr>
        <p:spPr>
          <a:xfrm>
            <a:off x="1078656" y="5833130"/>
            <a:ext cx="6936632" cy="738664"/>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Could have 80 more separate 1-cells (thus 40 less 2-cells) for W and further Z optimization while keep the total cell number for a reasonable H cavity gradient.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If consider ttbar switch to other modes, more bypass is needed. Booster bypass?</a:t>
            </a:r>
            <a:endPar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401321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31899C-8598-416B-859F-29A49D664F51}"/>
              </a:ext>
            </a:extLst>
          </p:cNvPr>
          <p:cNvSpPr>
            <a:spLocks noGrp="1"/>
          </p:cNvSpPr>
          <p:nvPr>
            <p:ph type="title"/>
          </p:nvPr>
        </p:nvSpPr>
        <p:spPr>
          <a:xfrm>
            <a:off x="838200" y="136525"/>
            <a:ext cx="10515600" cy="530528"/>
          </a:xfrm>
        </p:spPr>
        <p:txBody>
          <a:bodyPr>
            <a:normAutofit/>
          </a:bodyPr>
          <a:lstStyle/>
          <a:p>
            <a:pPr algn="ctr"/>
            <a:r>
              <a:rPr lang="en-US" altLang="zh-CN" sz="2800" dirty="0">
                <a:latin typeface="Arial" panose="020B0604020202020204" pitchFamily="34" charset="0"/>
                <a:cs typeface="Arial" panose="020B0604020202020204" pitchFamily="34" charset="0"/>
              </a:rPr>
              <a:t>CEPC SRF Parameter Comparison</a:t>
            </a:r>
            <a:endParaRPr lang="zh-CN" altLang="en-US" sz="2800" dirty="0">
              <a:latin typeface="Arial" panose="020B0604020202020204" pitchFamily="34" charset="0"/>
              <a:cs typeface="Arial" panose="020B0604020202020204" pitchFamily="34" charset="0"/>
            </a:endParaRPr>
          </a:p>
        </p:txBody>
      </p:sp>
      <p:sp>
        <p:nvSpPr>
          <p:cNvPr id="4" name="灯片编号占位符 3">
            <a:extLst>
              <a:ext uri="{FF2B5EF4-FFF2-40B4-BE49-F238E27FC236}">
                <a16:creationId xmlns:a16="http://schemas.microsoft.com/office/drawing/2014/main" id="{260104C9-F2E0-43A4-9B47-64F038F664C1}"/>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72E488A-81DB-4A5F-B4BA-D0957D33564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Arial" panose="020B0604020202020204" pitchFamily="34" charset="0"/>
            </a:endParaRPr>
          </a:p>
        </p:txBody>
      </p:sp>
      <p:graphicFrame>
        <p:nvGraphicFramePr>
          <p:cNvPr id="5" name="内容占位符 4">
            <a:extLst>
              <a:ext uri="{FF2B5EF4-FFF2-40B4-BE49-F238E27FC236}">
                <a16:creationId xmlns:a16="http://schemas.microsoft.com/office/drawing/2014/main" id="{5D4F59F3-9561-4BF8-8DE7-E71CCD6A1CC1}"/>
              </a:ext>
            </a:extLst>
          </p:cNvPr>
          <p:cNvGraphicFramePr>
            <a:graphicFrameLocks noGrp="1"/>
          </p:cNvGraphicFramePr>
          <p:nvPr>
            <p:ph idx="1"/>
            <p:extLst/>
          </p:nvPr>
        </p:nvGraphicFramePr>
        <p:xfrm>
          <a:off x="159538" y="780733"/>
          <a:ext cx="11872921" cy="5652412"/>
        </p:xfrm>
        <a:graphic>
          <a:graphicData uri="http://schemas.openxmlformats.org/drawingml/2006/table">
            <a:tbl>
              <a:tblPr firstRow="1" bandRow="1">
                <a:tableStyleId>{5C22544A-7EE6-4342-B048-85BDC9FD1C3A}</a:tableStyleId>
              </a:tblPr>
              <a:tblGrid>
                <a:gridCol w="1800247">
                  <a:extLst>
                    <a:ext uri="{9D8B030D-6E8A-4147-A177-3AD203B41FA5}">
                      <a16:colId xmlns:a16="http://schemas.microsoft.com/office/drawing/2014/main" val="2722250266"/>
                    </a:ext>
                  </a:extLst>
                </a:gridCol>
                <a:gridCol w="1119186">
                  <a:extLst>
                    <a:ext uri="{9D8B030D-6E8A-4147-A177-3AD203B41FA5}">
                      <a16:colId xmlns:a16="http://schemas.microsoft.com/office/drawing/2014/main" val="368473487"/>
                    </a:ext>
                  </a:extLst>
                </a:gridCol>
                <a:gridCol w="1119186">
                  <a:extLst>
                    <a:ext uri="{9D8B030D-6E8A-4147-A177-3AD203B41FA5}">
                      <a16:colId xmlns:a16="http://schemas.microsoft.com/office/drawing/2014/main" val="3235628613"/>
                    </a:ext>
                  </a:extLst>
                </a:gridCol>
                <a:gridCol w="1119186">
                  <a:extLst>
                    <a:ext uri="{9D8B030D-6E8A-4147-A177-3AD203B41FA5}">
                      <a16:colId xmlns:a16="http://schemas.microsoft.com/office/drawing/2014/main" val="2911752610"/>
                    </a:ext>
                  </a:extLst>
                </a:gridCol>
                <a:gridCol w="1119186">
                  <a:extLst>
                    <a:ext uri="{9D8B030D-6E8A-4147-A177-3AD203B41FA5}">
                      <a16:colId xmlns:a16="http://schemas.microsoft.com/office/drawing/2014/main" val="3757812333"/>
                    </a:ext>
                  </a:extLst>
                </a:gridCol>
                <a:gridCol w="1119186">
                  <a:extLst>
                    <a:ext uri="{9D8B030D-6E8A-4147-A177-3AD203B41FA5}">
                      <a16:colId xmlns:a16="http://schemas.microsoft.com/office/drawing/2014/main" val="3393115174"/>
                    </a:ext>
                  </a:extLst>
                </a:gridCol>
                <a:gridCol w="1119186">
                  <a:extLst>
                    <a:ext uri="{9D8B030D-6E8A-4147-A177-3AD203B41FA5}">
                      <a16:colId xmlns:a16="http://schemas.microsoft.com/office/drawing/2014/main" val="109036563"/>
                    </a:ext>
                  </a:extLst>
                </a:gridCol>
                <a:gridCol w="1119186">
                  <a:extLst>
                    <a:ext uri="{9D8B030D-6E8A-4147-A177-3AD203B41FA5}">
                      <a16:colId xmlns:a16="http://schemas.microsoft.com/office/drawing/2014/main" val="3684583734"/>
                    </a:ext>
                  </a:extLst>
                </a:gridCol>
                <a:gridCol w="1119186">
                  <a:extLst>
                    <a:ext uri="{9D8B030D-6E8A-4147-A177-3AD203B41FA5}">
                      <a16:colId xmlns:a16="http://schemas.microsoft.com/office/drawing/2014/main" val="2595641792"/>
                    </a:ext>
                  </a:extLst>
                </a:gridCol>
                <a:gridCol w="1119186">
                  <a:extLst>
                    <a:ext uri="{9D8B030D-6E8A-4147-A177-3AD203B41FA5}">
                      <a16:colId xmlns:a16="http://schemas.microsoft.com/office/drawing/2014/main" val="3593295564"/>
                    </a:ext>
                  </a:extLst>
                </a:gridCol>
              </a:tblGrid>
              <a:tr h="838056">
                <a:tc>
                  <a:txBody>
                    <a:bodyPr/>
                    <a:lstStyle/>
                    <a:p>
                      <a:pPr algn="ctr"/>
                      <a:endParaRPr lang="zh-CN" altLang="en-US" sz="1400"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US" altLang="zh-CN" sz="1400" dirty="0">
                          <a:latin typeface="Arial" panose="020B0604020202020204" pitchFamily="34" charset="0"/>
                          <a:cs typeface="Arial" panose="020B0604020202020204" pitchFamily="34" charset="0"/>
                        </a:rPr>
                        <a:t>BEPCII</a:t>
                      </a:r>
                    </a:p>
                    <a:p>
                      <a:pPr algn="ctr"/>
                      <a:r>
                        <a:rPr lang="en-US" altLang="zh-CN" sz="1400" b="0" dirty="0">
                          <a:latin typeface="Arial" panose="020B0604020202020204" pitchFamily="34" charset="0"/>
                          <a:cs typeface="Arial" panose="020B0604020202020204" pitchFamily="34" charset="0"/>
                        </a:rPr>
                        <a:t>500 MHz</a:t>
                      </a:r>
                    </a:p>
                    <a:p>
                      <a:pPr algn="ctr"/>
                      <a:r>
                        <a:rPr lang="en-US" altLang="zh-CN" sz="1400" b="0" dirty="0">
                          <a:latin typeface="Arial" panose="020B0604020202020204" pitchFamily="34" charset="0"/>
                          <a:cs typeface="Arial" panose="020B0604020202020204" pitchFamily="34" charset="0"/>
                        </a:rPr>
                        <a:t>4.2 K</a:t>
                      </a:r>
                      <a:endParaRPr lang="zh-CN" altLang="en-US" sz="1400" b="0" dirty="0">
                        <a:latin typeface="Arial" panose="020B0604020202020204" pitchFamily="34" charset="0"/>
                        <a:cs typeface="Arial" panose="020B0604020202020204" pitchFamily="34" charset="0"/>
                      </a:endParaRPr>
                    </a:p>
                  </a:txBody>
                  <a:tcPr anchor="ctr">
                    <a:solidFill>
                      <a:schemeClr val="accent2">
                        <a:lumMod val="75000"/>
                      </a:schemeClr>
                    </a:solidFill>
                  </a:tcPr>
                </a:tc>
                <a:tc>
                  <a:txBody>
                    <a:bodyPr/>
                    <a:lstStyle/>
                    <a:p>
                      <a:pPr algn="ctr"/>
                      <a:r>
                        <a:rPr lang="en-US" altLang="zh-CN" sz="1400" dirty="0">
                          <a:latin typeface="Arial" panose="020B0604020202020204" pitchFamily="34" charset="0"/>
                          <a:cs typeface="Arial" panose="020B0604020202020204" pitchFamily="34" charset="0"/>
                        </a:rPr>
                        <a:t>BEPC3</a:t>
                      </a:r>
                    </a:p>
                    <a:p>
                      <a:pPr algn="ctr"/>
                      <a:r>
                        <a:rPr lang="en-US" altLang="zh-CN" sz="1400" b="0" dirty="0">
                          <a:latin typeface="Arial" panose="020B0604020202020204" pitchFamily="34" charset="0"/>
                          <a:cs typeface="Arial" panose="020B0604020202020204" pitchFamily="34" charset="0"/>
                        </a:rPr>
                        <a:t>500 MHz</a:t>
                      </a:r>
                    </a:p>
                    <a:p>
                      <a:pPr algn="ctr"/>
                      <a:r>
                        <a:rPr lang="en-US" altLang="zh-CN" sz="1400" b="0" dirty="0">
                          <a:latin typeface="Arial" panose="020B0604020202020204" pitchFamily="34" charset="0"/>
                          <a:cs typeface="Arial" panose="020B0604020202020204" pitchFamily="34" charset="0"/>
                        </a:rPr>
                        <a:t>4.2 K</a:t>
                      </a:r>
                    </a:p>
                  </a:txBody>
                  <a:tcPr anchor="ctr">
                    <a:solidFill>
                      <a:schemeClr val="accent2">
                        <a:lumMod val="75000"/>
                      </a:schemeClr>
                    </a:solidFill>
                  </a:tcPr>
                </a:tc>
                <a:tc>
                  <a:txBody>
                    <a:bodyPr/>
                    <a:lstStyle/>
                    <a:p>
                      <a:pPr algn="ctr"/>
                      <a:r>
                        <a:rPr lang="en-US" altLang="zh-CN" sz="1400" dirty="0">
                          <a:latin typeface="Arial" panose="020B0604020202020204" pitchFamily="34" charset="0"/>
                          <a:cs typeface="Arial" panose="020B0604020202020204" pitchFamily="34" charset="0"/>
                        </a:rPr>
                        <a:t>CEPC</a:t>
                      </a:r>
                    </a:p>
                    <a:p>
                      <a:pPr algn="ctr"/>
                      <a:r>
                        <a:rPr lang="en-US" altLang="zh-CN" sz="1400" dirty="0">
                          <a:latin typeface="Arial" panose="020B0604020202020204" pitchFamily="34" charset="0"/>
                          <a:cs typeface="Arial" panose="020B0604020202020204" pitchFamily="34" charset="0"/>
                        </a:rPr>
                        <a:t>CDR H</a:t>
                      </a:r>
                    </a:p>
                    <a:p>
                      <a:pPr algn="ctr"/>
                      <a:r>
                        <a:rPr lang="en-US" altLang="zh-CN" sz="1400" b="0" dirty="0">
                          <a:latin typeface="Arial" panose="020B0604020202020204" pitchFamily="34" charset="0"/>
                          <a:cs typeface="Arial" panose="020B0604020202020204" pitchFamily="34" charset="0"/>
                        </a:rPr>
                        <a:t>30 MW</a:t>
                      </a:r>
                    </a:p>
                    <a:p>
                      <a:pPr algn="ctr"/>
                      <a:r>
                        <a:rPr lang="en-US" altLang="zh-CN" sz="1400" b="0" dirty="0">
                          <a:latin typeface="Arial" panose="020B0604020202020204" pitchFamily="34" charset="0"/>
                          <a:cs typeface="Arial" panose="020B0604020202020204" pitchFamily="34" charset="0"/>
                        </a:rPr>
                        <a:t>3E34</a:t>
                      </a:r>
                    </a:p>
                  </a:txBody>
                  <a:tcPr anchor="ctr">
                    <a:solidFill>
                      <a:srgbClr val="00B050"/>
                    </a:solidFill>
                  </a:tcPr>
                </a:tc>
                <a:tc>
                  <a:txBody>
                    <a:bodyPr/>
                    <a:lstStyle/>
                    <a:p>
                      <a:pPr algn="ctr"/>
                      <a:r>
                        <a:rPr lang="en-US" altLang="zh-CN" sz="1400" dirty="0">
                          <a:latin typeface="Arial" panose="020B0604020202020204" pitchFamily="34" charset="0"/>
                          <a:cs typeface="Arial" panose="020B0604020202020204" pitchFamily="34" charset="0"/>
                        </a:rPr>
                        <a:t>CEPC</a:t>
                      </a:r>
                    </a:p>
                    <a:p>
                      <a:pPr algn="ctr"/>
                      <a:r>
                        <a:rPr lang="en-US" altLang="zh-CN" sz="1400" dirty="0">
                          <a:latin typeface="Arial" panose="020B0604020202020204" pitchFamily="34" charset="0"/>
                          <a:cs typeface="Arial" panose="020B0604020202020204" pitchFamily="34" charset="0"/>
                        </a:rPr>
                        <a:t>CDR Z</a:t>
                      </a:r>
                    </a:p>
                    <a:p>
                      <a:pPr algn="ctr"/>
                      <a:r>
                        <a:rPr lang="en-US" altLang="zh-CN" sz="1400" b="0" dirty="0">
                          <a:latin typeface="Arial" panose="020B0604020202020204" pitchFamily="34" charset="0"/>
                          <a:cs typeface="Arial" panose="020B0604020202020204" pitchFamily="34" charset="0"/>
                        </a:rPr>
                        <a:t>16.5 MW</a:t>
                      </a:r>
                    </a:p>
                    <a:p>
                      <a:pPr algn="ctr"/>
                      <a:r>
                        <a:rPr lang="en-US" altLang="zh-CN" sz="1400" b="0" dirty="0">
                          <a:latin typeface="Arial" panose="020B0604020202020204" pitchFamily="34" charset="0"/>
                          <a:cs typeface="Arial" panose="020B0604020202020204" pitchFamily="34" charset="0"/>
                        </a:rPr>
                        <a:t>32E34</a:t>
                      </a:r>
                    </a:p>
                  </a:txBody>
                  <a:tcPr anchor="ctr">
                    <a:solidFill>
                      <a:srgbClr val="00B050"/>
                    </a:solidFill>
                  </a:tcPr>
                </a:tc>
                <a:tc>
                  <a:txBody>
                    <a:bodyPr/>
                    <a:lstStyle/>
                    <a:p>
                      <a:pPr algn="ctr"/>
                      <a:r>
                        <a:rPr lang="en-US" altLang="zh-CN" sz="1400" dirty="0">
                          <a:latin typeface="Arial" panose="020B0604020202020204" pitchFamily="34" charset="0"/>
                          <a:cs typeface="Arial" panose="020B0604020202020204" pitchFamily="34" charset="0"/>
                        </a:rPr>
                        <a:t>CEPC</a:t>
                      </a:r>
                      <a:br>
                        <a:rPr lang="en-US" altLang="zh-CN" sz="1400" dirty="0">
                          <a:latin typeface="Arial" panose="020B0604020202020204" pitchFamily="34" charset="0"/>
                          <a:cs typeface="Arial" panose="020B0604020202020204" pitchFamily="34" charset="0"/>
                        </a:rPr>
                      </a:br>
                      <a:r>
                        <a:rPr lang="en-US" altLang="zh-CN" sz="1400" dirty="0">
                          <a:latin typeface="Arial" panose="020B0604020202020204" pitchFamily="34" charset="0"/>
                          <a:cs typeface="Arial" panose="020B0604020202020204" pitchFamily="34" charset="0"/>
                        </a:rPr>
                        <a:t>1-cell H</a:t>
                      </a:r>
                    </a:p>
                    <a:p>
                      <a:pPr algn="ctr"/>
                      <a:r>
                        <a:rPr lang="en-US" altLang="zh-CN" sz="1400" b="0" dirty="0">
                          <a:latin typeface="Arial" panose="020B0604020202020204" pitchFamily="34" charset="0"/>
                          <a:cs typeface="Arial" panose="020B0604020202020204" pitchFamily="34" charset="0"/>
                        </a:rPr>
                        <a:t>30 MW</a:t>
                      </a:r>
                    </a:p>
                    <a:p>
                      <a:pPr algn="ctr"/>
                      <a:r>
                        <a:rPr lang="en-US" altLang="zh-CN" sz="1400" b="0" dirty="0">
                          <a:latin typeface="Arial" panose="020B0604020202020204" pitchFamily="34" charset="0"/>
                          <a:cs typeface="Arial" panose="020B0604020202020204" pitchFamily="34" charset="0"/>
                        </a:rPr>
                        <a:t>3E34</a:t>
                      </a:r>
                    </a:p>
                  </a:txBody>
                  <a:tcPr anchor="ctr">
                    <a:solidFill>
                      <a:srgbClr val="7030A0"/>
                    </a:solidFill>
                  </a:tcPr>
                </a:tc>
                <a:tc>
                  <a:txBody>
                    <a:bodyPr/>
                    <a:lstStyle/>
                    <a:p>
                      <a:pPr algn="ctr"/>
                      <a:r>
                        <a:rPr lang="en-US" altLang="zh-CN" sz="1400" dirty="0">
                          <a:solidFill>
                            <a:srgbClr val="FFFF00"/>
                          </a:solidFill>
                          <a:latin typeface="Arial" panose="020B0604020202020204" pitchFamily="34" charset="0"/>
                          <a:cs typeface="Arial" panose="020B0604020202020204" pitchFamily="34" charset="0"/>
                        </a:rPr>
                        <a:t>CEPC</a:t>
                      </a:r>
                    </a:p>
                    <a:p>
                      <a:pPr algn="ctr"/>
                      <a:r>
                        <a:rPr lang="en-US" altLang="zh-CN" sz="1400" dirty="0">
                          <a:solidFill>
                            <a:srgbClr val="FFFF00"/>
                          </a:solidFill>
                          <a:latin typeface="Arial" panose="020B0604020202020204" pitchFamily="34" charset="0"/>
                          <a:cs typeface="Arial" panose="020B0604020202020204" pitchFamily="34" charset="0"/>
                        </a:rPr>
                        <a:t>TDR Z</a:t>
                      </a:r>
                    </a:p>
                    <a:p>
                      <a:pPr algn="ctr"/>
                      <a:r>
                        <a:rPr lang="en-US" altLang="zh-CN" sz="1400" b="0" dirty="0">
                          <a:solidFill>
                            <a:srgbClr val="FFFF00"/>
                          </a:solidFill>
                          <a:latin typeface="Arial" panose="020B0604020202020204" pitchFamily="34" charset="0"/>
                          <a:cs typeface="Arial" panose="020B0604020202020204" pitchFamily="34" charset="0"/>
                        </a:rPr>
                        <a:t>30 MW</a:t>
                      </a:r>
                    </a:p>
                    <a:p>
                      <a:pPr algn="ctr"/>
                      <a:r>
                        <a:rPr lang="en-US" altLang="zh-CN" sz="1400" b="0" dirty="0">
                          <a:solidFill>
                            <a:srgbClr val="FFFF00"/>
                          </a:solidFill>
                          <a:latin typeface="Arial" panose="020B0604020202020204" pitchFamily="34" charset="0"/>
                          <a:cs typeface="Arial" panose="020B0604020202020204" pitchFamily="34" charset="0"/>
                        </a:rPr>
                        <a:t>100E34</a:t>
                      </a:r>
                    </a:p>
                  </a:txBody>
                  <a:tcPr anchor="ctr"/>
                </a:tc>
                <a:tc>
                  <a:txBody>
                    <a:bodyPr/>
                    <a:lstStyle/>
                    <a:p>
                      <a:pPr algn="ctr"/>
                      <a:r>
                        <a:rPr lang="en-US" altLang="zh-CN" sz="1400" dirty="0">
                          <a:solidFill>
                            <a:srgbClr val="FFFF00"/>
                          </a:solidFill>
                          <a:latin typeface="Arial" panose="020B0604020202020204" pitchFamily="34" charset="0"/>
                          <a:cs typeface="Arial" panose="020B0604020202020204" pitchFamily="34" charset="0"/>
                        </a:rPr>
                        <a:t>CEPC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FFFF00"/>
                          </a:solidFill>
                          <a:latin typeface="Arial" panose="020B0604020202020204" pitchFamily="34" charset="0"/>
                          <a:cs typeface="Arial" panose="020B0604020202020204" pitchFamily="34" charset="0"/>
                        </a:rPr>
                        <a:t>TDR 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rgbClr val="FFFF00"/>
                          </a:solidFill>
                          <a:latin typeface="Arial" panose="020B0604020202020204" pitchFamily="34" charset="0"/>
                          <a:cs typeface="Arial" panose="020B0604020202020204" pitchFamily="34" charset="0"/>
                        </a:rPr>
                        <a:t>30 MW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rgbClr val="FFFF00"/>
                          </a:solidFill>
                          <a:latin typeface="Arial" panose="020B0604020202020204" pitchFamily="34" charset="0"/>
                          <a:cs typeface="Arial" panose="020B0604020202020204" pitchFamily="34" charset="0"/>
                        </a:rPr>
                        <a:t>3E34</a:t>
                      </a:r>
                    </a:p>
                  </a:txBody>
                  <a:tcPr anchor="ctr"/>
                </a:tc>
                <a:tc>
                  <a:txBody>
                    <a:bodyPr/>
                    <a:lstStyle/>
                    <a:p>
                      <a:pPr algn="ctr"/>
                      <a:r>
                        <a:rPr lang="en-US" altLang="zh-CN" sz="1400" dirty="0">
                          <a:solidFill>
                            <a:srgbClr val="FFFF00"/>
                          </a:solidFill>
                          <a:latin typeface="Arial" panose="020B0604020202020204" pitchFamily="34" charset="0"/>
                          <a:cs typeface="Arial" panose="020B0604020202020204" pitchFamily="34" charset="0"/>
                        </a:rPr>
                        <a:t>CEPC</a:t>
                      </a:r>
                      <a:br>
                        <a:rPr lang="en-US" altLang="zh-CN" sz="1400" dirty="0">
                          <a:solidFill>
                            <a:srgbClr val="FFFF00"/>
                          </a:solidFill>
                          <a:latin typeface="Arial" panose="020B0604020202020204" pitchFamily="34" charset="0"/>
                          <a:cs typeface="Arial" panose="020B0604020202020204" pitchFamily="34" charset="0"/>
                        </a:rPr>
                      </a:br>
                      <a:r>
                        <a:rPr lang="en-US" altLang="zh-CN" sz="1400" dirty="0">
                          <a:solidFill>
                            <a:srgbClr val="FFFF00"/>
                          </a:solidFill>
                          <a:latin typeface="Arial" panose="020B0604020202020204" pitchFamily="34" charset="0"/>
                          <a:cs typeface="Arial" panose="020B0604020202020204" pitchFamily="34" charset="0"/>
                        </a:rPr>
                        <a:t>TDR W</a:t>
                      </a:r>
                    </a:p>
                    <a:p>
                      <a:pPr algn="ctr"/>
                      <a:r>
                        <a:rPr lang="en-US" altLang="zh-CN" sz="1400" b="0" dirty="0">
                          <a:solidFill>
                            <a:srgbClr val="FFFF00"/>
                          </a:solidFill>
                          <a:latin typeface="Arial" panose="020B0604020202020204" pitchFamily="34" charset="0"/>
                          <a:cs typeface="Arial" panose="020B0604020202020204" pitchFamily="34" charset="0"/>
                        </a:rPr>
                        <a:t>30 MW</a:t>
                      </a:r>
                    </a:p>
                    <a:p>
                      <a:pPr algn="ctr"/>
                      <a:r>
                        <a:rPr lang="en-US" altLang="zh-CN" sz="1400" b="0" dirty="0">
                          <a:solidFill>
                            <a:srgbClr val="FFFF00"/>
                          </a:solidFill>
                          <a:latin typeface="Arial" panose="020B0604020202020204" pitchFamily="34" charset="0"/>
                          <a:cs typeface="Arial" panose="020B0604020202020204" pitchFamily="34" charset="0"/>
                        </a:rPr>
                        <a:t>10E34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CEPC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Ultimate Z</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50 MW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167E34</a:t>
                      </a:r>
                    </a:p>
                  </a:txBody>
                  <a:tcPr anchor="ctr">
                    <a:solidFill>
                      <a:schemeClr val="tx2">
                        <a:lumMod val="50000"/>
                      </a:schemeClr>
                    </a:solidFill>
                  </a:tcPr>
                </a:tc>
                <a:extLst>
                  <a:ext uri="{0D108BD9-81ED-4DB2-BD59-A6C34878D82A}">
                    <a16:rowId xmlns:a16="http://schemas.microsoft.com/office/drawing/2014/main" val="4195656589"/>
                  </a:ext>
                </a:extLst>
              </a:tr>
              <a:tr h="380852">
                <a:tc>
                  <a:txBody>
                    <a:bodyPr/>
                    <a:lstStyle/>
                    <a:p>
                      <a:pPr algn="l"/>
                      <a:r>
                        <a:rPr lang="en-US" altLang="zh-CN" sz="1400" dirty="0">
                          <a:latin typeface="Arial" panose="020B0604020202020204" pitchFamily="34" charset="0"/>
                          <a:cs typeface="Arial" panose="020B0604020202020204" pitchFamily="34" charset="0"/>
                        </a:rPr>
                        <a:t>Beam current (mA)</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400 (600)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900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 x 17.4</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460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 x 17.4</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panose="020B0604020202020204" pitchFamily="34" charset="0"/>
                          <a:cs typeface="Arial" panose="020B0604020202020204" pitchFamily="34" charset="0"/>
                        </a:rPr>
                        <a:t>838</a:t>
                      </a:r>
                      <a:endParaRPr lang="zh-CN" altLang="en-US" sz="14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2 x 17.4</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2 x 87.7</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1400</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5892654"/>
                  </a:ext>
                </a:extLst>
              </a:tr>
              <a:tr h="380852">
                <a:tc>
                  <a:txBody>
                    <a:bodyPr/>
                    <a:lstStyle/>
                    <a:p>
                      <a:pPr algn="l"/>
                      <a:r>
                        <a:rPr lang="en-US" altLang="zh-CN" sz="1400" dirty="0">
                          <a:latin typeface="Arial" panose="020B0604020202020204" pitchFamily="34" charset="0"/>
                          <a:cs typeface="Arial" panose="020B0604020202020204" pitchFamily="34" charset="0"/>
                        </a:rPr>
                        <a:t>Cell number</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tc gridSpan="2">
                  <a:txBody>
                    <a:bodyPr/>
                    <a:lstStyle/>
                    <a:p>
                      <a:pPr algn="ctr"/>
                      <a:r>
                        <a:rPr lang="en-US" altLang="zh-CN" sz="1400" dirty="0">
                          <a:latin typeface="Arial" panose="020B0604020202020204" pitchFamily="34" charset="0"/>
                          <a:cs typeface="Arial" panose="020B0604020202020204" pitchFamily="34" charset="0"/>
                        </a:rPr>
                        <a:t>2</a:t>
                      </a:r>
                      <a:endParaRPr lang="zh-CN" altLang="en-US" sz="14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22890417"/>
                  </a:ext>
                </a:extLst>
              </a:tr>
              <a:tr h="380852">
                <a:tc>
                  <a:txBody>
                    <a:bodyPr/>
                    <a:lstStyle/>
                    <a:p>
                      <a:pPr algn="l"/>
                      <a:r>
                        <a:rPr lang="en-US" altLang="zh-CN" sz="1400" dirty="0">
                          <a:latin typeface="Arial" panose="020B0604020202020204" pitchFamily="34" charset="0"/>
                          <a:cs typeface="Arial" panose="020B0604020202020204" pitchFamily="34" charset="0"/>
                        </a:rPr>
                        <a:t>Cavity number / ring</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 x 120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60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 x 120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60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2x(90+60)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2x(90+60)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60</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03628622"/>
                  </a:ext>
                </a:extLst>
              </a:tr>
              <a:tr h="380852">
                <a:tc>
                  <a:txBody>
                    <a:bodyPr/>
                    <a:lstStyle/>
                    <a:p>
                      <a:pPr algn="l"/>
                      <a:r>
                        <a:rPr lang="en-US" altLang="zh-CN" sz="1400" dirty="0" err="1">
                          <a:latin typeface="Arial" panose="020B0604020202020204" pitchFamily="34" charset="0"/>
                          <a:cs typeface="Arial" panose="020B0604020202020204" pitchFamily="34" charset="0"/>
                        </a:rPr>
                        <a:t>Eacc</a:t>
                      </a:r>
                      <a:r>
                        <a:rPr lang="en-US" altLang="zh-CN" sz="1400" dirty="0">
                          <a:latin typeface="Arial" panose="020B0604020202020204" pitchFamily="34" charset="0"/>
                          <a:cs typeface="Arial" panose="020B0604020202020204" pitchFamily="34" charset="0"/>
                        </a:rPr>
                        <a:t> (MV/m)</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6 (1.5 MV)</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10 (2.5 MV)</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b="1" dirty="0">
                          <a:latin typeface="Arial" panose="020B0604020202020204" pitchFamily="34" charset="0"/>
                          <a:cs typeface="Arial" panose="020B0604020202020204" pitchFamily="34" charset="0"/>
                        </a:rPr>
                        <a:t>19.7</a:t>
                      </a:r>
                      <a:endParaRPr lang="zh-CN" altLang="en-US" sz="1400" b="1"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3.6</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b="1" dirty="0">
                          <a:solidFill>
                            <a:srgbClr val="FF0000"/>
                          </a:solidFill>
                          <a:latin typeface="Arial" panose="020B0604020202020204" pitchFamily="34" charset="0"/>
                          <a:cs typeface="Arial" panose="020B0604020202020204" pitchFamily="34" charset="0"/>
                        </a:rPr>
                        <a:t>40</a:t>
                      </a:r>
                      <a:endParaRPr lang="zh-CN" altLang="en-US" sz="1400" b="1" dirty="0">
                        <a:solidFill>
                          <a:srgbClr val="FF0000"/>
                        </a:solidFill>
                        <a:latin typeface="Arial" panose="020B0604020202020204" pitchFamily="34" charset="0"/>
                        <a:cs typeface="Arial" panose="020B0604020202020204" pitchFamily="34" charset="0"/>
                      </a:endParaRPr>
                    </a:p>
                  </a:txBody>
                  <a:tcPr anchor="ctr"/>
                </a:tc>
                <a:tc>
                  <a:txBody>
                    <a:bodyPr/>
                    <a:lstStyle/>
                    <a:p>
                      <a:pPr algn="ctr"/>
                      <a:r>
                        <a:rPr lang="en-US" altLang="zh-CN" sz="1400" b="1" dirty="0">
                          <a:latin typeface="Arial" panose="020B0604020202020204" pitchFamily="34" charset="0"/>
                          <a:cs typeface="Arial" panose="020B0604020202020204" pitchFamily="34" charset="0"/>
                        </a:rPr>
                        <a:t>9.4</a:t>
                      </a:r>
                      <a:endParaRPr lang="zh-CN" altLang="en-US" sz="14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panose="020B0604020202020204" pitchFamily="34" charset="0"/>
                          <a:cs typeface="Arial" panose="020B0604020202020204" pitchFamily="34" charset="0"/>
                        </a:rPr>
                        <a:t>19.7</a:t>
                      </a:r>
                      <a:endParaRPr lang="zh-CN" altLang="en-US" sz="1400" b="1"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4.2</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9.4</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75970182"/>
                  </a:ext>
                </a:extLst>
              </a:tr>
              <a:tr h="380852">
                <a:tc>
                  <a:txBody>
                    <a:bodyPr/>
                    <a:lstStyle/>
                    <a:p>
                      <a:pPr algn="l"/>
                      <a:r>
                        <a:rPr lang="en-US" altLang="zh-CN" sz="1400" dirty="0">
                          <a:latin typeface="Arial" panose="020B0604020202020204" pitchFamily="34" charset="0"/>
                          <a:cs typeface="Arial" panose="020B0604020202020204" pitchFamily="34" charset="0"/>
                        </a:rPr>
                        <a:t>Q</a:t>
                      </a:r>
                      <a:r>
                        <a:rPr lang="en-US" altLang="zh-CN" sz="1400" baseline="-25000" dirty="0">
                          <a:latin typeface="Arial" panose="020B0604020202020204" pitchFamily="34" charset="0"/>
                          <a:cs typeface="Arial" panose="020B0604020202020204" pitchFamily="34" charset="0"/>
                        </a:rPr>
                        <a:t>0 </a:t>
                      </a:r>
                      <a:r>
                        <a:rPr lang="en-US" altLang="zh-CN" sz="1400" baseline="0" dirty="0">
                          <a:latin typeface="Arial" panose="020B0604020202020204" pitchFamily="34" charset="0"/>
                          <a:cs typeface="Arial" panose="020B0604020202020204" pitchFamily="34" charset="0"/>
                        </a:rPr>
                        <a:t>@ 4.2 K / 2 K</a:t>
                      </a:r>
                      <a:endParaRPr lang="zh-CN" altLang="en-US" sz="1400" baseline="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1E9</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1E9</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b="1" dirty="0">
                          <a:latin typeface="Arial" panose="020B0604020202020204" pitchFamily="34" charset="0"/>
                          <a:cs typeface="Arial" panose="020B0604020202020204" pitchFamily="34" charset="0"/>
                        </a:rPr>
                        <a:t>1.5E10</a:t>
                      </a:r>
                      <a:endParaRPr lang="zh-CN" altLang="en-US" sz="14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1.5E10</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solidFill>
                            <a:srgbClr val="FF0000"/>
                          </a:solidFill>
                          <a:latin typeface="Arial" panose="020B0604020202020204" pitchFamily="34" charset="0"/>
                          <a:cs typeface="Arial" panose="020B0604020202020204" pitchFamily="34" charset="0"/>
                        </a:rPr>
                        <a:t>3E10</a:t>
                      </a:r>
                      <a:endParaRPr lang="zh-CN" altLang="en-US" sz="1400" b="1" dirty="0">
                        <a:solidFill>
                          <a:srgbClr val="FF0000"/>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panose="020B0604020202020204" pitchFamily="34" charset="0"/>
                          <a:cs typeface="Arial" panose="020B0604020202020204" pitchFamily="34" charset="0"/>
                        </a:rPr>
                        <a:t>1.5E10</a:t>
                      </a:r>
                      <a:endParaRPr lang="zh-CN" altLang="en-US" sz="14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panose="020B0604020202020204" pitchFamily="34" charset="0"/>
                          <a:cs typeface="Arial" panose="020B0604020202020204" pitchFamily="34" charset="0"/>
                        </a:rPr>
                        <a:t>1.5E10</a:t>
                      </a:r>
                      <a:endParaRPr lang="zh-CN" altLang="en-US" sz="14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1.5E10</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1.5E10</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84814680"/>
                  </a:ext>
                </a:extLst>
              </a:tr>
              <a:tr h="380852">
                <a:tc>
                  <a:txBody>
                    <a:bodyPr/>
                    <a:lstStyle/>
                    <a:p>
                      <a:pPr algn="l"/>
                      <a:r>
                        <a:rPr lang="en-US" altLang="zh-CN" sz="1400" dirty="0">
                          <a:latin typeface="Arial" panose="020B0604020202020204" pitchFamily="34" charset="0"/>
                          <a:cs typeface="Arial" panose="020B0604020202020204" pitchFamily="34" charset="0"/>
                        </a:rPr>
                        <a:t>Total wall loss (kW)</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endParaRPr lang="zh-CN" altLang="en-US" sz="1400" dirty="0">
                        <a:latin typeface="Arial" panose="020B0604020202020204" pitchFamily="34" charset="0"/>
                        <a:cs typeface="Arial" panose="020B0604020202020204" pitchFamily="34" charset="0"/>
                      </a:endParaRPr>
                    </a:p>
                  </a:txBody>
                  <a:tcPr anchor="ctr"/>
                </a:tc>
                <a:tc>
                  <a:txBody>
                    <a:bodyPr/>
                    <a:lstStyle/>
                    <a:p>
                      <a:pPr algn="ct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6.1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0.1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6.1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0.35</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6.1</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0.27</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0.35</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91569700"/>
                  </a:ext>
                </a:extLst>
              </a:tr>
              <a:tr h="380852">
                <a:tc>
                  <a:txBody>
                    <a:bodyPr/>
                    <a:lstStyle/>
                    <a:p>
                      <a:pPr algn="l"/>
                      <a:r>
                        <a:rPr lang="en-US" altLang="zh-CN" sz="1400" dirty="0">
                          <a:latin typeface="Arial" panose="020B0604020202020204" pitchFamily="34" charset="0"/>
                          <a:cs typeface="Arial" panose="020B0604020202020204" pitchFamily="34" charset="0"/>
                        </a:rPr>
                        <a:t>Input power (kW)</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110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150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250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275</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250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b="1" dirty="0">
                          <a:latin typeface="Arial" panose="020B0604020202020204" pitchFamily="34" charset="0"/>
                          <a:cs typeface="Arial" panose="020B0604020202020204" pitchFamily="34" charset="0"/>
                        </a:rPr>
                        <a:t>500</a:t>
                      </a:r>
                      <a:endParaRPr lang="zh-CN" altLang="en-US" sz="1400" b="1"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250/125</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250/125</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panose="020B0604020202020204" pitchFamily="34" charset="0"/>
                          <a:cs typeface="Arial" panose="020B0604020202020204" pitchFamily="34" charset="0"/>
                        </a:rPr>
                        <a:t>835</a:t>
                      </a:r>
                      <a:endParaRPr lang="zh-CN" altLang="en-US"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23157445"/>
                  </a:ext>
                </a:extLst>
              </a:tr>
              <a:tr h="380852">
                <a:tc>
                  <a:txBody>
                    <a:bodyPr/>
                    <a:lstStyle/>
                    <a:p>
                      <a:pPr algn="l"/>
                      <a:r>
                        <a:rPr lang="en-US" altLang="zh-CN" sz="1400" dirty="0">
                          <a:latin typeface="Arial" panose="020B0604020202020204" pitchFamily="34" charset="0"/>
                          <a:cs typeface="Arial" panose="020B0604020202020204" pitchFamily="34" charset="0"/>
                        </a:rPr>
                        <a:t>Cavity# / klystron</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 SSA</a:t>
                      </a:r>
                      <a:endParaRPr lang="zh-CN" altLang="en-US" sz="1400" dirty="0">
                        <a:latin typeface="Arial" panose="020B0604020202020204" pitchFamily="34" charset="0"/>
                        <a:cs typeface="Arial" panose="020B0604020202020204" pitchFamily="34" charset="0"/>
                      </a:endParaRPr>
                    </a:p>
                  </a:txBody>
                  <a:tcPr anchor="ctr"/>
                </a:tc>
                <a:tc gridSpan="2">
                  <a:txBody>
                    <a:bodyPr/>
                    <a:lstStyle/>
                    <a:p>
                      <a:pPr algn="ctr"/>
                      <a:r>
                        <a:rPr lang="en-US" altLang="zh-CN" sz="1400" dirty="0">
                          <a:latin typeface="Arial" panose="020B0604020202020204" pitchFamily="34" charset="0"/>
                          <a:cs typeface="Arial" panose="020B0604020202020204" pitchFamily="34" charset="0"/>
                        </a:rPr>
                        <a:t>2</a:t>
                      </a:r>
                      <a:endParaRPr lang="zh-CN" altLang="en-US" sz="14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46630527"/>
                  </a:ext>
                </a:extLst>
              </a:tr>
              <a:tr h="380852">
                <a:tc>
                  <a:txBody>
                    <a:bodyPr/>
                    <a:lstStyle/>
                    <a:p>
                      <a:pPr algn="l"/>
                      <a:r>
                        <a:rPr lang="en-US" altLang="zh-CN" sz="1400" dirty="0">
                          <a:latin typeface="Arial" panose="020B0604020202020204" pitchFamily="34" charset="0"/>
                          <a:cs typeface="Arial" panose="020B0604020202020204" pitchFamily="34" charset="0"/>
                        </a:rPr>
                        <a:t>Klystron power (kW)</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250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150 SSA</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800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800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800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800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800</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800</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1200</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66638967"/>
                  </a:ext>
                </a:extLst>
              </a:tr>
              <a:tr h="380852">
                <a:tc>
                  <a:txBody>
                    <a:bodyPr/>
                    <a:lstStyle/>
                    <a:p>
                      <a:pPr algn="l"/>
                      <a:r>
                        <a:rPr lang="en-US" altLang="zh-CN" sz="1400" dirty="0">
                          <a:latin typeface="Arial" panose="020B0604020202020204" pitchFamily="34" charset="0"/>
                          <a:cs typeface="Arial" panose="020B0604020202020204" pitchFamily="34" charset="0"/>
                        </a:rPr>
                        <a:t>Total KLY number</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4</a:t>
                      </a:r>
                      <a:endParaRPr lang="zh-CN" altLang="en-US" sz="1400" dirty="0">
                        <a:latin typeface="Arial" panose="020B0604020202020204" pitchFamily="34" charset="0"/>
                        <a:cs typeface="Arial" panose="020B0604020202020204" pitchFamily="34" charset="0"/>
                      </a:endParaRPr>
                    </a:p>
                  </a:txBody>
                  <a:tcPr anchor="ctr"/>
                </a:tc>
                <a:tc gridSpan="2">
                  <a:txBody>
                    <a:bodyPr/>
                    <a:lstStyle/>
                    <a:p>
                      <a:pPr algn="ctr"/>
                      <a:r>
                        <a:rPr lang="en-US" altLang="zh-CN" sz="1400" dirty="0">
                          <a:latin typeface="Arial" panose="020B0604020202020204" pitchFamily="34" charset="0"/>
                          <a:cs typeface="Arial" panose="020B0604020202020204" pitchFamily="34" charset="0"/>
                        </a:rPr>
                        <a:t>120</a:t>
                      </a:r>
                      <a:endParaRPr lang="zh-CN" altLang="en-US" sz="14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60+120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120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b="0" dirty="0">
                          <a:latin typeface="Arial" panose="020B0604020202020204" pitchFamily="34" charset="0"/>
                          <a:cs typeface="Arial" panose="020B0604020202020204" pitchFamily="34" charset="0"/>
                        </a:rPr>
                        <a:t>90+120</a:t>
                      </a:r>
                      <a:endParaRPr lang="zh-CN" altLang="en-US" sz="1400" b="0" dirty="0">
                        <a:latin typeface="Arial" panose="020B0604020202020204" pitchFamily="34" charset="0"/>
                        <a:cs typeface="Arial" panose="020B0604020202020204" pitchFamily="34" charset="0"/>
                      </a:endParaRPr>
                    </a:p>
                  </a:txBody>
                  <a:tcPr anchor="ctr"/>
                </a:tc>
                <a:tc>
                  <a:txBody>
                    <a:bodyPr/>
                    <a:lstStyle/>
                    <a:p>
                      <a:pPr algn="ctr"/>
                      <a:r>
                        <a:rPr lang="en-US" altLang="zh-CN" sz="1400" b="0" dirty="0">
                          <a:latin typeface="Arial" panose="020B0604020202020204" pitchFamily="34" charset="0"/>
                          <a:cs typeface="Arial" panose="020B0604020202020204" pitchFamily="34" charset="0"/>
                        </a:rPr>
                        <a:t>90+120</a:t>
                      </a:r>
                      <a:endParaRPr lang="zh-CN" altLang="en-US" sz="1400" b="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120</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485477"/>
                  </a:ext>
                </a:extLst>
              </a:tr>
              <a:tr h="465490">
                <a:tc>
                  <a:txBody>
                    <a:bodyPr/>
                    <a:lstStyle/>
                    <a:p>
                      <a:pPr algn="l"/>
                      <a:r>
                        <a:rPr lang="en-US" altLang="zh-CN" sz="1400" dirty="0">
                          <a:latin typeface="Arial" panose="020B0604020202020204" pitchFamily="34" charset="0"/>
                          <a:cs typeface="Arial" panose="020B0604020202020204" pitchFamily="34" charset="0"/>
                        </a:rPr>
                        <a:t>HOM damper</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Absorber</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Absorber</a:t>
                      </a:r>
                      <a:endParaRPr lang="zh-CN" altLang="en-US" sz="1400" dirty="0">
                        <a:latin typeface="Arial" panose="020B0604020202020204" pitchFamily="34" charset="0"/>
                        <a:cs typeface="Arial" panose="020B0604020202020204" pitchFamily="34" charset="0"/>
                      </a:endParaRPr>
                    </a:p>
                  </a:txBody>
                  <a:tcPr anchor="ctr"/>
                </a:tc>
                <a:tc gridSpan="2">
                  <a:txBody>
                    <a:bodyPr/>
                    <a:lstStyle/>
                    <a:p>
                      <a:pPr algn="ctr"/>
                      <a:r>
                        <a:rPr lang="en-US" altLang="zh-CN" sz="1400" dirty="0">
                          <a:latin typeface="Arial" panose="020B0604020202020204" pitchFamily="34" charset="0"/>
                          <a:cs typeface="Arial" panose="020B0604020202020204" pitchFamily="34" charset="0"/>
                        </a:rPr>
                        <a:t>Hook+</a:t>
                      </a:r>
                    </a:p>
                    <a:p>
                      <a:pPr algn="ctr"/>
                      <a:r>
                        <a:rPr lang="en-US" altLang="zh-CN" sz="1400" dirty="0">
                          <a:latin typeface="Arial" panose="020B0604020202020204" pitchFamily="34" charset="0"/>
                          <a:cs typeface="Arial" panose="020B0604020202020204" pitchFamily="34" charset="0"/>
                        </a:rPr>
                        <a:t>Absorber</a:t>
                      </a:r>
                      <a:endParaRPr lang="zh-CN" altLang="en-US" sz="14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Hook+</a:t>
                      </a:r>
                    </a:p>
                    <a:p>
                      <a:pPr algn="ctr"/>
                      <a:r>
                        <a:rPr lang="en-US" altLang="zh-CN" sz="1400" dirty="0">
                          <a:latin typeface="Arial" panose="020B0604020202020204" pitchFamily="34" charset="0"/>
                          <a:cs typeface="Arial" panose="020B0604020202020204" pitchFamily="34" charset="0"/>
                        </a:rPr>
                        <a:t>Absorber</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Absorber</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Hook+</a:t>
                      </a:r>
                    </a:p>
                    <a:p>
                      <a:pPr algn="ctr"/>
                      <a:r>
                        <a:rPr lang="en-US" altLang="zh-CN" sz="1400" dirty="0">
                          <a:latin typeface="Arial" panose="020B0604020202020204" pitchFamily="34" charset="0"/>
                          <a:cs typeface="Arial" panose="020B0604020202020204" pitchFamily="34" charset="0"/>
                        </a:rPr>
                        <a:t>Absorber</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Hook+</a:t>
                      </a:r>
                    </a:p>
                    <a:p>
                      <a:pPr algn="ctr"/>
                      <a:r>
                        <a:rPr lang="en-US" altLang="zh-CN" sz="1400" dirty="0">
                          <a:latin typeface="Arial" panose="020B0604020202020204" pitchFamily="34" charset="0"/>
                          <a:cs typeface="Arial" panose="020B0604020202020204" pitchFamily="34" charset="0"/>
                        </a:rPr>
                        <a:t>Absorber</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Absorber</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09527628"/>
                  </a:ext>
                </a:extLst>
              </a:tr>
              <a:tr h="380852">
                <a:tc>
                  <a:txBody>
                    <a:bodyPr/>
                    <a:lstStyle/>
                    <a:p>
                      <a:pPr algn="l"/>
                      <a:r>
                        <a:rPr lang="en-US" altLang="zh-CN" sz="1400" dirty="0">
                          <a:latin typeface="Arial" panose="020B0604020202020204" pitchFamily="34" charset="0"/>
                          <a:cs typeface="Arial" panose="020B0604020202020204" pitchFamily="34" charset="0"/>
                        </a:rPr>
                        <a:t>HOM power (kW)</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8</a:t>
                      </a:r>
                      <a:r>
                        <a:rPr lang="zh-CN" altLang="en-US" sz="1400" dirty="0">
                          <a:latin typeface="Arial" panose="020B0604020202020204" pitchFamily="34" charset="0"/>
                          <a:cs typeface="Arial" panose="020B0604020202020204" pitchFamily="34" charset="0"/>
                        </a:rPr>
                        <a:t>*</a:t>
                      </a:r>
                    </a:p>
                  </a:txBody>
                  <a:tcPr anchor="ctr"/>
                </a:tc>
                <a:tc>
                  <a:txBody>
                    <a:bodyPr/>
                    <a:lstStyle/>
                    <a:p>
                      <a:pPr algn="ctr"/>
                      <a:r>
                        <a:rPr lang="en-US" altLang="zh-CN" sz="1400" dirty="0">
                          <a:latin typeface="Arial" panose="020B0604020202020204" pitchFamily="34" charset="0"/>
                          <a:cs typeface="Arial" panose="020B0604020202020204" pitchFamily="34" charset="0"/>
                        </a:rPr>
                        <a:t>20</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0.6</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1.9</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0.23</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2.4</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latin typeface="Arial" panose="020B0604020202020204" pitchFamily="34" charset="0"/>
                          <a:cs typeface="Arial" panose="020B0604020202020204" pitchFamily="34" charset="0"/>
                        </a:rPr>
                        <a:t>0.46 / 0.23</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panose="020B0604020202020204" pitchFamily="34" charset="0"/>
                          <a:cs typeface="Arial" panose="020B0604020202020204" pitchFamily="34" charset="0"/>
                        </a:rPr>
                        <a:t>1.5</a:t>
                      </a:r>
                      <a:r>
                        <a:rPr lang="en-US" altLang="zh-CN" sz="1400" dirty="0">
                          <a:latin typeface="Arial" panose="020B0604020202020204" pitchFamily="34" charset="0"/>
                          <a:cs typeface="Arial" panose="020B0604020202020204" pitchFamily="34" charset="0"/>
                        </a:rPr>
                        <a:t> / 0.75</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panose="020B0604020202020204" pitchFamily="34" charset="0"/>
                          <a:cs typeface="Arial" panose="020B0604020202020204" pitchFamily="34" charset="0"/>
                        </a:rPr>
                        <a:t>4</a:t>
                      </a:r>
                      <a:endParaRPr lang="zh-CN" altLang="en-US"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45022875"/>
                  </a:ext>
                </a:extLst>
              </a:tr>
            </a:tbl>
          </a:graphicData>
        </a:graphic>
      </p:graphicFrame>
      <p:sp>
        <p:nvSpPr>
          <p:cNvPr id="6" name="文本框 5">
            <a:extLst>
              <a:ext uri="{FF2B5EF4-FFF2-40B4-BE49-F238E27FC236}">
                <a16:creationId xmlns:a16="http://schemas.microsoft.com/office/drawing/2014/main" id="{CA36E6A7-772F-42C1-9550-F38A1DA9A48A}"/>
              </a:ext>
            </a:extLst>
          </p:cNvPr>
          <p:cNvSpPr txBox="1"/>
          <p:nvPr/>
        </p:nvSpPr>
        <p:spPr>
          <a:xfrm>
            <a:off x="159538" y="6516215"/>
            <a:ext cx="85867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Bunch length 15 mm, cavity cell HOM loss factor 0.1 V/</a:t>
            </a:r>
            <a:r>
              <a:rPr kumimoji="0" lang="en-US" altLang="zh-CN" sz="1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pC</a:t>
            </a: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tapers 0.06 V/</a:t>
            </a:r>
            <a:r>
              <a:rPr kumimoji="0" lang="en-US" altLang="zh-CN" sz="1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pC</a:t>
            </a: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absorbers 0.26 V/</a:t>
            </a:r>
            <a:r>
              <a:rPr kumimoji="0" lang="en-US" altLang="zh-CN" sz="1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pC</a:t>
            </a: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t>
            </a: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72273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85643E-96E4-41F5-98FD-EB7FA6AB1669}"/>
              </a:ext>
            </a:extLst>
          </p:cNvPr>
          <p:cNvSpPr>
            <a:spLocks noGrp="1"/>
          </p:cNvSpPr>
          <p:nvPr>
            <p:ph type="title"/>
          </p:nvPr>
        </p:nvSpPr>
        <p:spPr>
          <a:xfrm>
            <a:off x="838200" y="18256"/>
            <a:ext cx="10515600" cy="992780"/>
          </a:xfrm>
        </p:spPr>
        <p:txBody>
          <a:bodyPr>
            <a:normAutofit/>
          </a:bodyPr>
          <a:lstStyle/>
          <a:p>
            <a:pPr algn="ctr"/>
            <a:r>
              <a:rPr lang="en-US" altLang="zh-CN" sz="3600" dirty="0">
                <a:latin typeface="Arial" panose="020B0604020202020204" pitchFamily="34" charset="0"/>
                <a:cs typeface="Arial" panose="020B0604020202020204" pitchFamily="34" charset="0"/>
              </a:rPr>
              <a:t>IAC Recommendation 9 and IARC 11-1</a:t>
            </a:r>
            <a:endParaRPr lang="zh-CN" altLang="en-US" sz="3600" dirty="0"/>
          </a:p>
        </p:txBody>
      </p:sp>
      <p:sp>
        <p:nvSpPr>
          <p:cNvPr id="3" name="内容占位符 2">
            <a:extLst>
              <a:ext uri="{FF2B5EF4-FFF2-40B4-BE49-F238E27FC236}">
                <a16:creationId xmlns:a16="http://schemas.microsoft.com/office/drawing/2014/main" id="{949AE73A-725B-4076-BC89-B7D5259F5004}"/>
              </a:ext>
            </a:extLst>
          </p:cNvPr>
          <p:cNvSpPr>
            <a:spLocks noGrp="1"/>
          </p:cNvSpPr>
          <p:nvPr>
            <p:ph idx="1"/>
          </p:nvPr>
        </p:nvSpPr>
        <p:spPr>
          <a:xfrm>
            <a:off x="336411" y="1011035"/>
            <a:ext cx="11519178" cy="5615796"/>
          </a:xfrm>
        </p:spPr>
        <p:txBody>
          <a:bodyPr>
            <a:normAutofit lnSpcReduction="10000"/>
          </a:bodyPr>
          <a:lstStyle/>
          <a:p>
            <a:pPr marL="0" indent="0">
              <a:lnSpc>
                <a:spcPct val="100000"/>
              </a:lnSpc>
              <a:spcBef>
                <a:spcPts val="0"/>
              </a:spcBef>
              <a:buNone/>
            </a:pPr>
            <a:r>
              <a:rPr lang="en-US" altLang="zh-CN" sz="1600" dirty="0">
                <a:latin typeface="Arial" panose="020B0604020202020204" pitchFamily="34" charset="0"/>
                <a:cs typeface="Arial" panose="020B0604020202020204" pitchFamily="34" charset="0"/>
              </a:rPr>
              <a:t>IAC Recommendation 9:</a:t>
            </a:r>
            <a:r>
              <a:rPr lang="en-US" altLang="zh-CN" sz="1600" dirty="0">
                <a:solidFill>
                  <a:srgbClr val="0070C0"/>
                </a:solidFill>
                <a:latin typeface="Arial" panose="020B0604020202020204" pitchFamily="34" charset="0"/>
                <a:cs typeface="Arial" panose="020B0604020202020204" pitchFamily="34" charset="0"/>
              </a:rPr>
              <a:t> Clarify the </a:t>
            </a:r>
            <a:r>
              <a:rPr lang="en-US" altLang="zh-CN" sz="1600" b="1" dirty="0">
                <a:solidFill>
                  <a:srgbClr val="0070C0"/>
                </a:solidFill>
                <a:latin typeface="Arial" panose="020B0604020202020204" pitchFamily="34" charset="0"/>
                <a:cs typeface="Arial" panose="020B0604020202020204" pitchFamily="34" charset="0"/>
              </a:rPr>
              <a:t>timetable with appropriate milestones</a:t>
            </a:r>
            <a:r>
              <a:rPr lang="en-US" altLang="zh-CN" sz="1600" dirty="0">
                <a:solidFill>
                  <a:srgbClr val="0070C0"/>
                </a:solidFill>
                <a:latin typeface="Arial" panose="020B0604020202020204" pitchFamily="34" charset="0"/>
                <a:cs typeface="Arial" panose="020B0604020202020204" pitchFamily="34" charset="0"/>
              </a:rPr>
              <a:t>, </a:t>
            </a:r>
            <a:r>
              <a:rPr lang="en-US" altLang="zh-CN" sz="1600" b="1" dirty="0">
                <a:solidFill>
                  <a:srgbClr val="0070C0"/>
                </a:solidFill>
                <a:latin typeface="Arial" panose="020B0604020202020204" pitchFamily="34" charset="0"/>
                <a:cs typeface="Arial" panose="020B0604020202020204" pitchFamily="34" charset="0"/>
              </a:rPr>
              <a:t>including prototyping</a:t>
            </a:r>
            <a:r>
              <a:rPr lang="en-US" altLang="zh-CN" sz="1600" dirty="0">
                <a:solidFill>
                  <a:srgbClr val="0070C0"/>
                </a:solidFill>
                <a:latin typeface="Arial" panose="020B0604020202020204" pitchFamily="34" charset="0"/>
                <a:cs typeface="Arial" panose="020B0604020202020204" pitchFamily="34" charset="0"/>
              </a:rPr>
              <a:t>. Not every technical detail and drawing will be necessary at the completion of the TDR.</a:t>
            </a:r>
          </a:p>
          <a:p>
            <a:pPr marL="0" indent="0">
              <a:lnSpc>
                <a:spcPct val="100000"/>
              </a:lnSpc>
              <a:spcBef>
                <a:spcPts val="0"/>
              </a:spcBef>
              <a:buNone/>
            </a:pPr>
            <a:r>
              <a:rPr lang="en-US" altLang="zh-CN" sz="1600" dirty="0">
                <a:latin typeface="Arial" panose="020B0604020202020204" pitchFamily="34" charset="0"/>
                <a:cs typeface="Arial" panose="020B0604020202020204" pitchFamily="34" charset="0"/>
              </a:rPr>
              <a:t>IARC Recommendations 11-1: </a:t>
            </a:r>
            <a:r>
              <a:rPr lang="en-US" altLang="zh-CN" sz="1600" dirty="0">
                <a:solidFill>
                  <a:srgbClr val="0070C0"/>
                </a:solidFill>
                <a:latin typeface="Arial" panose="020B0604020202020204" pitchFamily="34" charset="0"/>
                <a:cs typeface="Arial" panose="020B0604020202020204" pitchFamily="34" charset="0"/>
              </a:rPr>
              <a:t>It is important to make a clear distinction between long-term R&amp;D, such as high-Tc coating of cavities, peripheral development, such as Centrifugal Barrel Polishing, and high-priority items to produce </a:t>
            </a:r>
            <a:r>
              <a:rPr lang="en-US" altLang="zh-CN" sz="1600" b="1" dirty="0">
                <a:solidFill>
                  <a:srgbClr val="0070C0"/>
                </a:solidFill>
                <a:latin typeface="Arial" panose="020B0604020202020204" pitchFamily="34" charset="0"/>
                <a:cs typeface="Arial" panose="020B0604020202020204" pitchFamily="34" charset="0"/>
              </a:rPr>
              <a:t>industrial-scale production </a:t>
            </a:r>
            <a:r>
              <a:rPr lang="en-US" altLang="zh-CN" sz="1600" dirty="0">
                <a:solidFill>
                  <a:srgbClr val="0070C0"/>
                </a:solidFill>
                <a:latin typeface="Arial" panose="020B0604020202020204" pitchFamily="34" charset="0"/>
                <a:cs typeface="Arial" panose="020B0604020202020204" pitchFamily="34" charset="0"/>
              </a:rPr>
              <a:t>required for CEPC construction. Given limited resources, particularly of staff, </a:t>
            </a:r>
            <a:r>
              <a:rPr lang="en-US" altLang="zh-CN" sz="1600" b="1" dirty="0">
                <a:solidFill>
                  <a:srgbClr val="0070C0"/>
                </a:solidFill>
                <a:latin typeface="Arial" panose="020B0604020202020204" pitchFamily="34" charset="0"/>
                <a:cs typeface="Arial" panose="020B0604020202020204" pitchFamily="34" charset="0"/>
              </a:rPr>
              <a:t>priority must be given to the latter</a:t>
            </a:r>
            <a:r>
              <a:rPr lang="en-US" altLang="zh-CN" sz="1600" dirty="0">
                <a:solidFill>
                  <a:srgbClr val="0070C0"/>
                </a:solidFill>
                <a:latin typeface="Arial" panose="020B0604020202020204" pitchFamily="34" charset="0"/>
                <a:cs typeface="Arial" panose="020B0604020202020204" pitchFamily="34" charset="0"/>
              </a:rPr>
              <a:t>.</a:t>
            </a:r>
          </a:p>
          <a:p>
            <a:pPr marL="0" indent="0">
              <a:lnSpc>
                <a:spcPct val="120000"/>
              </a:lnSpc>
              <a:spcBef>
                <a:spcPts val="1200"/>
              </a:spcBef>
              <a:buNone/>
            </a:pPr>
            <a:r>
              <a:rPr lang="en-US" altLang="zh-CN" sz="1800" b="1" dirty="0">
                <a:latin typeface="Arial" panose="020B0604020202020204" pitchFamily="34" charset="0"/>
                <a:cs typeface="Arial" panose="020B0604020202020204" pitchFamily="34" charset="0"/>
              </a:rPr>
              <a:t>Response: CEPC SRF system TDR R&amp;D and Industrialization Plan</a:t>
            </a:r>
          </a:p>
          <a:p>
            <a:pPr marL="0" indent="0" eaLnBrk="0" hangingPunct="0">
              <a:lnSpc>
                <a:spcPct val="120000"/>
              </a:lnSpc>
              <a:spcBef>
                <a:spcPts val="600"/>
              </a:spcBef>
              <a:buNone/>
            </a:pPr>
            <a:r>
              <a:rPr lang="en-US" altLang="zh-CN" sz="1800" b="1" dirty="0">
                <a:latin typeface="Arial" panose="020B0604020202020204" pitchFamily="34" charset="0"/>
                <a:cs typeface="Arial" panose="020B0604020202020204" pitchFamily="34" charset="0"/>
              </a:rPr>
              <a:t>2019-2020: </a:t>
            </a:r>
          </a:p>
          <a:p>
            <a:pPr eaLnBrk="0" hangingPunct="0">
              <a:lnSpc>
                <a:spcPct val="120000"/>
              </a:lnSpc>
              <a:spcBef>
                <a:spcPts val="0"/>
              </a:spcBef>
            </a:pPr>
            <a:r>
              <a:rPr lang="en-US" altLang="zh-CN" sz="1800" dirty="0">
                <a:latin typeface="Arial" panose="020B0604020202020204" pitchFamily="34" charset="0"/>
                <a:cs typeface="Arial" panose="020B0604020202020204" pitchFamily="34" charset="0"/>
              </a:rPr>
              <a:t>SRF system TDR design and optimization</a:t>
            </a:r>
          </a:p>
          <a:p>
            <a:pPr eaLnBrk="0" hangingPunct="0">
              <a:lnSpc>
                <a:spcPct val="120000"/>
              </a:lnSpc>
              <a:spcBef>
                <a:spcPts val="0"/>
              </a:spcBef>
            </a:pPr>
            <a:r>
              <a:rPr lang="en-US" altLang="zh-CN" sz="1800" dirty="0">
                <a:latin typeface="Arial" panose="020B0604020202020204" pitchFamily="34" charset="0"/>
                <a:cs typeface="Arial" panose="020B0604020202020204" pitchFamily="34" charset="0"/>
              </a:rPr>
              <a:t>High Q, high gradient cavity, high power components and other key technology R&amp;D</a:t>
            </a:r>
          </a:p>
          <a:p>
            <a:pPr eaLnBrk="0" hangingPunct="0">
              <a:lnSpc>
                <a:spcPct val="120000"/>
              </a:lnSpc>
              <a:spcBef>
                <a:spcPts val="0"/>
              </a:spcBef>
            </a:pPr>
            <a:r>
              <a:rPr lang="en-US" altLang="zh-CN" sz="1800" dirty="0">
                <a:latin typeface="Arial" panose="020B0604020202020204" pitchFamily="34" charset="0"/>
                <a:cs typeface="Arial" panose="020B0604020202020204" pitchFamily="34" charset="0"/>
              </a:rPr>
              <a:t>650 MHz high Q short cryomodule prototyping</a:t>
            </a:r>
          </a:p>
          <a:p>
            <a:pPr eaLnBrk="0" hangingPunct="0">
              <a:lnSpc>
                <a:spcPct val="120000"/>
              </a:lnSpc>
              <a:spcBef>
                <a:spcPts val="0"/>
              </a:spcBef>
            </a:pPr>
            <a:r>
              <a:rPr lang="en-US" altLang="zh-CN" sz="1800" dirty="0">
                <a:latin typeface="Arial" panose="020B0604020202020204" pitchFamily="34" charset="0"/>
                <a:cs typeface="Arial" panose="020B0604020202020204" pitchFamily="34" charset="0"/>
              </a:rPr>
              <a:t>PAPS SRF facility construction</a:t>
            </a:r>
          </a:p>
          <a:p>
            <a:pPr marL="0" indent="0" eaLnBrk="0" hangingPunct="0">
              <a:lnSpc>
                <a:spcPct val="120000"/>
              </a:lnSpc>
              <a:spcBef>
                <a:spcPts val="600"/>
              </a:spcBef>
              <a:buNone/>
            </a:pPr>
            <a:r>
              <a:rPr lang="en-US" altLang="zh-CN" sz="1800" b="1" dirty="0">
                <a:latin typeface="Arial" panose="020B0604020202020204" pitchFamily="34" charset="0"/>
                <a:ea typeface="微软雅黑" panose="020B0503020204020204" pitchFamily="34" charset="-122"/>
                <a:cs typeface="Arial" panose="020B0604020202020204" pitchFamily="34" charset="0"/>
              </a:rPr>
              <a:t>2021-2022:</a:t>
            </a:r>
          </a:p>
          <a:p>
            <a:pPr eaLnBrk="0" hangingPunct="0">
              <a:lnSpc>
                <a:spcPct val="120000"/>
              </a:lnSpc>
              <a:spcBef>
                <a:spcPts val="0"/>
              </a:spcBef>
            </a:pPr>
            <a:r>
              <a:rPr lang="en-US" altLang="zh-CN" sz="1800" dirty="0">
                <a:latin typeface="Arial" panose="020B0604020202020204" pitchFamily="34" charset="0"/>
                <a:ea typeface="微软雅黑" panose="020B0503020204020204" pitchFamily="34" charset="-122"/>
                <a:cs typeface="Arial" panose="020B0604020202020204" pitchFamily="34" charset="0"/>
              </a:rPr>
              <a:t>SRF system TDR design re-baseline, engineering design</a:t>
            </a:r>
          </a:p>
          <a:p>
            <a:pPr eaLnBrk="0" hangingPunct="0">
              <a:lnSpc>
                <a:spcPct val="120000"/>
              </a:lnSpc>
              <a:spcBef>
                <a:spcPts val="0"/>
              </a:spcBef>
            </a:pPr>
            <a:r>
              <a:rPr lang="en-US" altLang="zh-CN" sz="1800" dirty="0">
                <a:latin typeface="Arial" panose="020B0604020202020204" pitchFamily="34" charset="0"/>
                <a:ea typeface="微软雅黑" panose="020B0503020204020204" pitchFamily="34" charset="-122"/>
                <a:cs typeface="Arial" panose="020B0604020202020204" pitchFamily="34" charset="0"/>
              </a:rPr>
              <a:t>650 MHz high Q short cryomodule operation and improvement</a:t>
            </a:r>
          </a:p>
          <a:p>
            <a:pPr eaLnBrk="0" hangingPunct="0">
              <a:lnSpc>
                <a:spcPct val="120000"/>
              </a:lnSpc>
              <a:spcBef>
                <a:spcPts val="0"/>
              </a:spcBef>
            </a:pPr>
            <a:r>
              <a:rPr lang="en-US" altLang="zh-CN" sz="1800" dirty="0">
                <a:latin typeface="Arial" panose="020B0604020202020204" pitchFamily="34" charset="0"/>
                <a:ea typeface="微软雅黑" panose="020B0503020204020204" pitchFamily="34" charset="-122"/>
                <a:cs typeface="Arial" panose="020B0604020202020204" pitchFamily="34" charset="0"/>
              </a:rPr>
              <a:t>1.3 GHz high Q full cryomodule prototyping</a:t>
            </a:r>
          </a:p>
          <a:p>
            <a:pPr eaLnBrk="0" hangingPunct="0">
              <a:lnSpc>
                <a:spcPct val="120000"/>
              </a:lnSpc>
              <a:spcBef>
                <a:spcPts val="0"/>
              </a:spcBef>
            </a:pPr>
            <a:r>
              <a:rPr lang="en-US" altLang="zh-CN" sz="1800" dirty="0">
                <a:latin typeface="Arial" panose="020B0604020202020204" pitchFamily="34" charset="0"/>
                <a:ea typeface="微软雅黑" panose="020B0503020204020204" pitchFamily="34" charset="-122"/>
                <a:cs typeface="Arial" panose="020B0604020202020204" pitchFamily="34" charset="0"/>
              </a:rPr>
              <a:t>650 MHz high current cryomodule design (and prototyping?)</a:t>
            </a:r>
          </a:p>
          <a:p>
            <a:pPr eaLnBrk="0" hangingPunct="0">
              <a:lnSpc>
                <a:spcPct val="120000"/>
              </a:lnSpc>
              <a:spcBef>
                <a:spcPts val="0"/>
              </a:spcBef>
            </a:pPr>
            <a:r>
              <a:rPr lang="en-US" altLang="zh-CN" sz="1800" dirty="0">
                <a:latin typeface="Arial" panose="020B0604020202020204" pitchFamily="34" charset="0"/>
                <a:ea typeface="微软雅黑" panose="020B0503020204020204" pitchFamily="34" charset="-122"/>
                <a:cs typeface="Arial" panose="020B0604020202020204" pitchFamily="34" charset="0"/>
              </a:rPr>
              <a:t>PAPS SRF facility commissioning, operation and upgrade</a:t>
            </a:r>
          </a:p>
          <a:p>
            <a:pPr eaLnBrk="0" hangingPunct="0">
              <a:lnSpc>
                <a:spcPct val="120000"/>
              </a:lnSpc>
              <a:spcBef>
                <a:spcPts val="0"/>
              </a:spcBef>
            </a:pPr>
            <a:r>
              <a:rPr lang="en-US" altLang="zh-CN" sz="1800" dirty="0">
                <a:latin typeface="Arial" panose="020B0604020202020204" pitchFamily="34" charset="0"/>
                <a:ea typeface="微软雅黑" panose="020B0503020204020204" pitchFamily="34" charset="-122"/>
                <a:cs typeface="Arial" panose="020B0604020202020204" pitchFamily="34" charset="0"/>
              </a:rPr>
              <a:t>Industrialization in synergy with other SRF projects in China</a:t>
            </a:r>
          </a:p>
          <a:p>
            <a:pPr marL="0" indent="0" eaLnBrk="0" hangingPunct="0">
              <a:lnSpc>
                <a:spcPct val="120000"/>
              </a:lnSpc>
              <a:spcBef>
                <a:spcPts val="0"/>
              </a:spcBef>
              <a:buNone/>
            </a:pPr>
            <a:endParaRPr lang="en-US" altLang="zh-CN" sz="18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altLang="zh-CN" sz="1600" dirty="0">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altLang="zh-CN" sz="1800" dirty="0">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altLang="zh-CN" sz="1800" dirty="0">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211256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BE995E-656C-41B2-87D3-67FF9D2CE0CF}"/>
              </a:ext>
            </a:extLst>
          </p:cNvPr>
          <p:cNvSpPr>
            <a:spLocks noGrp="1"/>
          </p:cNvSpPr>
          <p:nvPr>
            <p:ph type="title"/>
          </p:nvPr>
        </p:nvSpPr>
        <p:spPr>
          <a:xfrm>
            <a:off x="834775" y="195012"/>
            <a:ext cx="10515600" cy="1325563"/>
          </a:xfrm>
        </p:spPr>
        <p:txBody>
          <a:bodyPr>
            <a:normAutofit/>
          </a:bodyPr>
          <a:lstStyle/>
          <a:p>
            <a:pPr algn="ctr"/>
            <a:r>
              <a:rPr lang="en-US" altLang="zh-CN" sz="3600" dirty="0">
                <a:latin typeface="Arial" panose="020B0604020202020204" pitchFamily="34" charset="0"/>
                <a:cs typeface="Arial" panose="020B0604020202020204" pitchFamily="34" charset="0"/>
              </a:rPr>
              <a:t>IAC Recommendation 10</a:t>
            </a:r>
            <a:endParaRPr lang="zh-CN" altLang="en-US" sz="3600" dirty="0"/>
          </a:p>
        </p:txBody>
      </p:sp>
      <p:sp>
        <p:nvSpPr>
          <p:cNvPr id="3" name="内容占位符 2">
            <a:extLst>
              <a:ext uri="{FF2B5EF4-FFF2-40B4-BE49-F238E27FC236}">
                <a16:creationId xmlns:a16="http://schemas.microsoft.com/office/drawing/2014/main" id="{7B7899D5-465D-4D2D-A3A8-06BBB0EA3BED}"/>
              </a:ext>
            </a:extLst>
          </p:cNvPr>
          <p:cNvSpPr>
            <a:spLocks noGrp="1"/>
          </p:cNvSpPr>
          <p:nvPr>
            <p:ph idx="1"/>
          </p:nvPr>
        </p:nvSpPr>
        <p:spPr>
          <a:xfrm>
            <a:off x="380144" y="1520574"/>
            <a:ext cx="11424863" cy="4994525"/>
          </a:xfrm>
        </p:spPr>
        <p:txBody>
          <a:bodyPr>
            <a:normAutofit lnSpcReduction="10000"/>
          </a:bodyPr>
          <a:lstStyle/>
          <a:p>
            <a:pPr marL="0" indent="0">
              <a:buNone/>
            </a:pPr>
            <a:r>
              <a:rPr lang="en-US" altLang="zh-CN" sz="1600" dirty="0">
                <a:solidFill>
                  <a:srgbClr val="0070C0"/>
                </a:solidFill>
                <a:latin typeface="Arial" panose="020B0604020202020204" pitchFamily="34" charset="0"/>
                <a:cs typeface="Arial" panose="020B0604020202020204" pitchFamily="34" charset="0"/>
              </a:rPr>
              <a:t>In order to build up </a:t>
            </a:r>
            <a:r>
              <a:rPr lang="en-US" altLang="zh-CN" sz="1600" b="1" dirty="0">
                <a:solidFill>
                  <a:srgbClr val="0070C0"/>
                </a:solidFill>
                <a:latin typeface="Arial" panose="020B0604020202020204" pitchFamily="34" charset="0"/>
                <a:cs typeface="Arial" panose="020B0604020202020204" pitchFamily="34" charset="0"/>
              </a:rPr>
              <a:t>international involvement </a:t>
            </a:r>
            <a:r>
              <a:rPr lang="en-US" altLang="zh-CN" sz="1600" dirty="0">
                <a:solidFill>
                  <a:srgbClr val="0070C0"/>
                </a:solidFill>
                <a:latin typeface="Arial" panose="020B0604020202020204" pitchFamily="34" charset="0"/>
                <a:cs typeface="Arial" panose="020B0604020202020204" pitchFamily="34" charset="0"/>
              </a:rPr>
              <a:t>in the project, draw up a </a:t>
            </a:r>
            <a:r>
              <a:rPr lang="en-US" altLang="zh-CN" sz="1600" b="1" dirty="0">
                <a:solidFill>
                  <a:srgbClr val="0070C0"/>
                </a:solidFill>
                <a:latin typeface="Arial" panose="020B0604020202020204" pitchFamily="34" charset="0"/>
                <a:cs typeface="Arial" panose="020B0604020202020204" pitchFamily="34" charset="0"/>
              </a:rPr>
              <a:t>list of components likely to require a second source</a:t>
            </a:r>
            <a:r>
              <a:rPr lang="en-US" altLang="zh-CN" sz="1600" dirty="0">
                <a:solidFill>
                  <a:srgbClr val="0070C0"/>
                </a:solidFill>
                <a:latin typeface="Arial" panose="020B0604020202020204" pitchFamily="34" charset="0"/>
                <a:cs typeface="Arial" panose="020B0604020202020204" pitchFamily="34" charset="0"/>
              </a:rPr>
              <a:t>, and identify </a:t>
            </a:r>
            <a:r>
              <a:rPr lang="en-US" altLang="zh-CN" sz="1600" b="1" dirty="0">
                <a:solidFill>
                  <a:srgbClr val="0070C0"/>
                </a:solidFill>
                <a:latin typeface="Arial" panose="020B0604020202020204" pitchFamily="34" charset="0"/>
                <a:cs typeface="Arial" panose="020B0604020202020204" pitchFamily="34" charset="0"/>
              </a:rPr>
              <a:t>potential international suppliers</a:t>
            </a:r>
            <a:r>
              <a:rPr lang="en-US" altLang="zh-CN" sz="1600" dirty="0">
                <a:solidFill>
                  <a:srgbClr val="0070C0"/>
                </a:solidFill>
                <a:latin typeface="Arial" panose="020B0604020202020204" pitchFamily="34" charset="0"/>
                <a:cs typeface="Arial" panose="020B0604020202020204" pitchFamily="34" charset="0"/>
              </a:rPr>
              <a:t>.</a:t>
            </a:r>
          </a:p>
          <a:p>
            <a:pPr marL="0" indent="0">
              <a:lnSpc>
                <a:spcPct val="100000"/>
              </a:lnSpc>
              <a:spcBef>
                <a:spcPts val="1200"/>
              </a:spcBef>
              <a:buNone/>
            </a:pPr>
            <a:r>
              <a:rPr lang="en-US" altLang="zh-CN" sz="1800" b="1" dirty="0">
                <a:latin typeface="Arial" panose="020B0604020202020204" pitchFamily="34" charset="0"/>
                <a:cs typeface="Arial" panose="020B0604020202020204" pitchFamily="34" charset="0"/>
              </a:rPr>
              <a:t>Response: </a:t>
            </a:r>
          </a:p>
          <a:p>
            <a:pPr marL="0" indent="0">
              <a:lnSpc>
                <a:spcPct val="100000"/>
              </a:lnSpc>
              <a:spcBef>
                <a:spcPts val="1200"/>
              </a:spcBef>
              <a:buNone/>
            </a:pPr>
            <a:r>
              <a:rPr lang="en-US" altLang="zh-CN" sz="1800" b="1" dirty="0">
                <a:latin typeface="Arial" panose="020B0604020202020204" pitchFamily="34" charset="0"/>
                <a:cs typeface="Arial" panose="020B0604020202020204" pitchFamily="34" charset="0"/>
              </a:rPr>
              <a:t>In-kind contribution: </a:t>
            </a:r>
            <a:r>
              <a:rPr lang="en-US" altLang="zh-CN" sz="1800" dirty="0">
                <a:latin typeface="Arial" panose="020B0604020202020204" pitchFamily="34" charset="0"/>
                <a:cs typeface="Arial" panose="020B0604020202020204" pitchFamily="34" charset="0"/>
              </a:rPr>
              <a:t>high-</a:t>
            </a:r>
            <a:r>
              <a:rPr lang="en-US" altLang="zh-CN" sz="1800" dirty="0" err="1">
                <a:latin typeface="Arial" panose="020B0604020202020204" pitchFamily="34" charset="0"/>
                <a:cs typeface="Arial" panose="020B0604020202020204" pitchFamily="34" charset="0"/>
              </a:rPr>
              <a:t>lumi</a:t>
            </a:r>
            <a:r>
              <a:rPr lang="en-US" altLang="zh-CN" sz="1800" dirty="0">
                <a:latin typeface="Arial" panose="020B0604020202020204" pitchFamily="34" charset="0"/>
                <a:cs typeface="Arial" panose="020B0604020202020204" pitchFamily="34" charset="0"/>
              </a:rPr>
              <a:t> and high power Z cavity cryomodules, ttbar cavity cryomodules (RF source, cryogenics …)</a:t>
            </a:r>
          </a:p>
          <a:p>
            <a:pPr marL="0" indent="0">
              <a:lnSpc>
                <a:spcPct val="100000"/>
              </a:lnSpc>
              <a:spcBef>
                <a:spcPts val="600"/>
              </a:spcBef>
              <a:spcAft>
                <a:spcPts val="600"/>
              </a:spcAft>
              <a:buNone/>
            </a:pPr>
            <a:r>
              <a:rPr lang="en-US" altLang="zh-CN" sz="1800" b="1" dirty="0">
                <a:latin typeface="Arial" panose="020B0604020202020204" pitchFamily="34" charset="0"/>
                <a:cs typeface="Arial" panose="020B0604020202020204" pitchFamily="34" charset="0"/>
              </a:rPr>
              <a:t>Import components:</a:t>
            </a:r>
          </a:p>
          <a:p>
            <a:pPr>
              <a:lnSpc>
                <a:spcPct val="110000"/>
              </a:lnSpc>
              <a:spcBef>
                <a:spcPts val="0"/>
              </a:spcBef>
            </a:pPr>
            <a:r>
              <a:rPr lang="en-US" altLang="zh-CN" sz="1800" dirty="0">
                <a:latin typeface="Arial" panose="020B0604020202020204" pitchFamily="34" charset="0"/>
                <a:cs typeface="Arial" panose="020B0604020202020204" pitchFamily="34" charset="0"/>
              </a:rPr>
              <a:t>Feedthroughs, HOM antennas and pickup antennas, KYOCERA, Japan</a:t>
            </a:r>
          </a:p>
          <a:p>
            <a:pPr>
              <a:lnSpc>
                <a:spcPct val="110000"/>
              </a:lnSpc>
              <a:spcBef>
                <a:spcPts val="0"/>
              </a:spcBef>
            </a:pPr>
            <a:r>
              <a:rPr lang="en-US" altLang="zh-CN" sz="1800" dirty="0">
                <a:latin typeface="Arial" panose="020B0604020202020204" pitchFamily="34" charset="0"/>
                <a:cs typeface="Arial" panose="020B0604020202020204" pitchFamily="34" charset="0"/>
              </a:rPr>
              <a:t>All metal gate valves (RF-shielded, class-10 clean, 2 K), VAT, Switzerland</a:t>
            </a:r>
          </a:p>
          <a:p>
            <a:pPr>
              <a:lnSpc>
                <a:spcPct val="110000"/>
              </a:lnSpc>
              <a:spcBef>
                <a:spcPts val="0"/>
              </a:spcBef>
            </a:pPr>
            <a:r>
              <a:rPr lang="en-US" altLang="zh-CN" sz="1800" dirty="0">
                <a:latin typeface="Arial" panose="020B0604020202020204" pitchFamily="34" charset="0"/>
                <a:cs typeface="Arial" panose="020B0604020202020204" pitchFamily="34" charset="0"/>
              </a:rPr>
              <a:t>All metal angle valves (class-10 clean, 2 K), ULVAC, Japan</a:t>
            </a:r>
          </a:p>
          <a:p>
            <a:pPr>
              <a:lnSpc>
                <a:spcPct val="110000"/>
              </a:lnSpc>
              <a:spcBef>
                <a:spcPts val="0"/>
              </a:spcBef>
            </a:pPr>
            <a:r>
              <a:rPr lang="en-US" altLang="zh-CN" sz="1800" dirty="0">
                <a:latin typeface="Arial" panose="020B0604020202020204" pitchFamily="34" charset="0"/>
                <a:cs typeface="Arial" panose="020B0604020202020204" pitchFamily="34" charset="0"/>
              </a:rPr>
              <a:t>Vacuum gauges, RGA, leak detector, PFEIFFER, INFICON, Germany</a:t>
            </a:r>
          </a:p>
          <a:p>
            <a:pPr>
              <a:lnSpc>
                <a:spcPct val="110000"/>
              </a:lnSpc>
              <a:spcBef>
                <a:spcPts val="0"/>
              </a:spcBef>
            </a:pPr>
            <a:r>
              <a:rPr lang="en-US" altLang="zh-CN" sz="1800" dirty="0">
                <a:latin typeface="Arial" panose="020B0604020202020204" pitchFamily="34" charset="0"/>
                <a:cs typeface="Arial" panose="020B0604020202020204" pitchFamily="34" charset="0"/>
              </a:rPr>
              <a:t>Vacuum pumps, LEYBONBL, Germany</a:t>
            </a:r>
            <a:endParaRPr lang="zh-CN" altLang="en-US" sz="1800" dirty="0">
              <a:latin typeface="Arial" panose="020B0604020202020204" pitchFamily="34" charset="0"/>
              <a:cs typeface="Arial" panose="020B0604020202020204" pitchFamily="34" charset="0"/>
            </a:endParaRPr>
          </a:p>
          <a:p>
            <a:pPr>
              <a:lnSpc>
                <a:spcPct val="110000"/>
              </a:lnSpc>
              <a:spcBef>
                <a:spcPts val="0"/>
              </a:spcBef>
            </a:pPr>
            <a:r>
              <a:rPr lang="en-US" altLang="zh-CN" sz="1800" dirty="0">
                <a:latin typeface="Arial" panose="020B0604020202020204" pitchFamily="34" charset="0"/>
                <a:cs typeface="Arial" panose="020B0604020202020204" pitchFamily="34" charset="0"/>
              </a:rPr>
              <a:t>Ceramics for input coupler windows, MOGAN, Germany</a:t>
            </a:r>
          </a:p>
          <a:p>
            <a:pPr>
              <a:lnSpc>
                <a:spcPct val="110000"/>
              </a:lnSpc>
              <a:spcBef>
                <a:spcPts val="0"/>
              </a:spcBef>
            </a:pPr>
            <a:r>
              <a:rPr lang="en-US" altLang="zh-CN" sz="1800" dirty="0">
                <a:latin typeface="Arial" panose="020B0604020202020204" pitchFamily="34" charset="0"/>
                <a:cs typeface="Arial" panose="020B0604020202020204" pitchFamily="34" charset="0"/>
              </a:rPr>
              <a:t>OFHC copper material for input coupler windows, LUVATA, Finland</a:t>
            </a:r>
          </a:p>
          <a:p>
            <a:pPr>
              <a:lnSpc>
                <a:spcPct val="110000"/>
              </a:lnSpc>
              <a:spcBef>
                <a:spcPts val="0"/>
              </a:spcBef>
            </a:pPr>
            <a:r>
              <a:rPr lang="en-US" altLang="zh-CN" sz="1800" dirty="0">
                <a:latin typeface="Arial" panose="020B0604020202020204" pitchFamily="34" charset="0"/>
                <a:cs typeface="Arial" panose="020B0604020202020204" pitchFamily="34" charset="0"/>
              </a:rPr>
              <a:t>Cryogenic step motors, PHYTRON, Germany</a:t>
            </a:r>
          </a:p>
          <a:p>
            <a:pPr>
              <a:lnSpc>
                <a:spcPct val="110000"/>
              </a:lnSpc>
              <a:spcBef>
                <a:spcPts val="0"/>
              </a:spcBef>
            </a:pPr>
            <a:r>
              <a:rPr lang="en-US" altLang="zh-CN" sz="1800" dirty="0">
                <a:latin typeface="Arial" panose="020B0604020202020204" pitchFamily="34" charset="0"/>
                <a:cs typeface="Arial" panose="020B0604020202020204" pitchFamily="34" charset="0"/>
              </a:rPr>
              <a:t>Piezo actuators, PI, Germany</a:t>
            </a:r>
          </a:p>
          <a:p>
            <a:pPr>
              <a:lnSpc>
                <a:spcPct val="110000"/>
              </a:lnSpc>
              <a:spcBef>
                <a:spcPts val="0"/>
              </a:spcBef>
            </a:pPr>
            <a:r>
              <a:rPr lang="en-US" altLang="zh-CN" sz="1800" dirty="0">
                <a:latin typeface="Arial" panose="020B0604020202020204" pitchFamily="34" charset="0"/>
                <a:cs typeface="Arial" panose="020B0604020202020204" pitchFamily="34" charset="0"/>
              </a:rPr>
              <a:t>Flux gates, BARTINGTON, UK</a:t>
            </a:r>
          </a:p>
        </p:txBody>
      </p:sp>
    </p:spTree>
    <p:extLst>
      <p:ext uri="{BB962C8B-B14F-4D97-AF65-F5344CB8AC3E}">
        <p14:creationId xmlns:p14="http://schemas.microsoft.com/office/powerpoint/2010/main" val="335432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5E7C75-2B3D-489E-B31B-9B231AA4CD4B}"/>
              </a:ext>
            </a:extLst>
          </p:cNvPr>
          <p:cNvSpPr>
            <a:spLocks noGrp="1"/>
          </p:cNvSpPr>
          <p:nvPr>
            <p:ph type="title"/>
          </p:nvPr>
        </p:nvSpPr>
        <p:spPr>
          <a:xfrm>
            <a:off x="800100" y="258763"/>
            <a:ext cx="10515600" cy="1325563"/>
          </a:xfrm>
        </p:spPr>
        <p:txBody>
          <a:bodyPr>
            <a:normAutofit/>
          </a:bodyPr>
          <a:lstStyle/>
          <a:p>
            <a:pPr algn="ctr"/>
            <a:r>
              <a:rPr lang="en-US" altLang="zh-CN" sz="3600" dirty="0">
                <a:latin typeface="Arial" panose="020B0604020202020204" pitchFamily="34" charset="0"/>
                <a:cs typeface="Arial" panose="020B0604020202020204" pitchFamily="34" charset="0"/>
              </a:rPr>
              <a:t>IAC Recommendation 11</a:t>
            </a:r>
            <a:endParaRPr lang="zh-CN" altLang="en-US" sz="3600" dirty="0"/>
          </a:p>
        </p:txBody>
      </p:sp>
      <p:sp>
        <p:nvSpPr>
          <p:cNvPr id="3" name="内容占位符 2">
            <a:extLst>
              <a:ext uri="{FF2B5EF4-FFF2-40B4-BE49-F238E27FC236}">
                <a16:creationId xmlns:a16="http://schemas.microsoft.com/office/drawing/2014/main" id="{040C17EE-B3DB-4927-A2B4-25250258CA01}"/>
              </a:ext>
            </a:extLst>
          </p:cNvPr>
          <p:cNvSpPr>
            <a:spLocks noGrp="1"/>
          </p:cNvSpPr>
          <p:nvPr>
            <p:ph idx="1"/>
          </p:nvPr>
        </p:nvSpPr>
        <p:spPr>
          <a:xfrm>
            <a:off x="321468" y="1479551"/>
            <a:ext cx="11549063" cy="4859337"/>
          </a:xfrm>
        </p:spPr>
        <p:txBody>
          <a:bodyPr>
            <a:noAutofit/>
          </a:bodyPr>
          <a:lstStyle/>
          <a:p>
            <a:pPr marL="0" indent="0">
              <a:lnSpc>
                <a:spcPct val="110000"/>
              </a:lnSpc>
              <a:spcBef>
                <a:spcPts val="600"/>
              </a:spcBef>
              <a:buNone/>
            </a:pPr>
            <a:r>
              <a:rPr lang="en-US" altLang="zh-CN" sz="1600" dirty="0">
                <a:solidFill>
                  <a:srgbClr val="0070C0"/>
                </a:solidFill>
                <a:latin typeface="Arial" panose="020B0604020202020204" pitchFamily="34" charset="0"/>
                <a:cs typeface="Arial" panose="020B0604020202020204" pitchFamily="34" charset="0"/>
              </a:rPr>
              <a:t>Build </a:t>
            </a:r>
            <a:r>
              <a:rPr lang="en-US" altLang="zh-CN" sz="1600" b="1" dirty="0">
                <a:solidFill>
                  <a:srgbClr val="0070C0"/>
                </a:solidFill>
                <a:latin typeface="Arial" panose="020B0604020202020204" pitchFamily="34" charset="0"/>
                <a:cs typeface="Arial" panose="020B0604020202020204" pitchFamily="34" charset="0"/>
              </a:rPr>
              <a:t>international and domestic collaborations </a:t>
            </a:r>
            <a:r>
              <a:rPr lang="en-US" altLang="zh-CN" sz="1600" dirty="0">
                <a:solidFill>
                  <a:srgbClr val="0070C0"/>
                </a:solidFill>
                <a:latin typeface="Arial" panose="020B0604020202020204" pitchFamily="34" charset="0"/>
                <a:cs typeface="Arial" panose="020B0604020202020204" pitchFamily="34" charset="0"/>
              </a:rPr>
              <a:t>in several critical areas, e.g., MDI, </a:t>
            </a:r>
            <a:r>
              <a:rPr lang="en-US" altLang="zh-CN" sz="1600" b="1" dirty="0">
                <a:solidFill>
                  <a:srgbClr val="0070C0"/>
                </a:solidFill>
                <a:latin typeface="Arial" panose="020B0604020202020204" pitchFamily="34" charset="0"/>
                <a:cs typeface="Arial" panose="020B0604020202020204" pitchFamily="34" charset="0"/>
              </a:rPr>
              <a:t>SC-RF</a:t>
            </a:r>
            <a:r>
              <a:rPr lang="en-US" altLang="zh-CN" sz="1600" dirty="0">
                <a:solidFill>
                  <a:srgbClr val="0070C0"/>
                </a:solidFill>
                <a:latin typeface="Arial" panose="020B0604020202020204" pitchFamily="34" charset="0"/>
                <a:cs typeface="Arial" panose="020B0604020202020204" pitchFamily="34" charset="0"/>
              </a:rPr>
              <a:t>, polarization, beam dynamics (beam-beam, dynamic aperture, etc.), C-band </a:t>
            </a:r>
            <a:r>
              <a:rPr lang="en-US" altLang="zh-CN" sz="1600" dirty="0" err="1">
                <a:solidFill>
                  <a:srgbClr val="0070C0"/>
                </a:solidFill>
                <a:latin typeface="Arial" panose="020B0604020202020204" pitchFamily="34" charset="0"/>
                <a:cs typeface="Arial" panose="020B0604020202020204" pitchFamily="34" charset="0"/>
              </a:rPr>
              <a:t>linac</a:t>
            </a:r>
            <a:r>
              <a:rPr lang="en-US" altLang="zh-CN" sz="1600" dirty="0">
                <a:solidFill>
                  <a:srgbClr val="0070C0"/>
                </a:solidFill>
                <a:latin typeface="Arial" panose="020B0604020202020204" pitchFamily="34" charset="0"/>
                <a:cs typeface="Arial" panose="020B0604020202020204" pitchFamily="34" charset="0"/>
              </a:rPr>
              <a:t>, and RF sources.</a:t>
            </a:r>
          </a:p>
          <a:p>
            <a:pPr marL="0" indent="0">
              <a:lnSpc>
                <a:spcPct val="110000"/>
              </a:lnSpc>
              <a:spcBef>
                <a:spcPts val="1200"/>
              </a:spcBef>
              <a:buNone/>
            </a:pPr>
            <a:r>
              <a:rPr lang="en-US" altLang="zh-CN" sz="1800" b="1" dirty="0">
                <a:latin typeface="Arial" panose="020B0604020202020204" pitchFamily="34" charset="0"/>
                <a:cs typeface="Arial" panose="020B0604020202020204" pitchFamily="34" charset="0"/>
              </a:rPr>
              <a:t>Response:</a:t>
            </a:r>
          </a:p>
          <a:p>
            <a:pPr>
              <a:lnSpc>
                <a:spcPct val="110000"/>
              </a:lnSpc>
              <a:spcBef>
                <a:spcPts val="1200"/>
              </a:spcBef>
            </a:pPr>
            <a:r>
              <a:rPr lang="en-US" altLang="zh-CN" sz="1800" b="1" dirty="0">
                <a:latin typeface="Arial" panose="020B0604020202020204" pitchFamily="34" charset="0"/>
                <a:cs typeface="Arial" panose="020B0604020202020204" pitchFamily="34" charset="0"/>
              </a:rPr>
              <a:t>CEPC SRF domestic collaboration</a:t>
            </a:r>
          </a:p>
          <a:p>
            <a:pPr lvl="1">
              <a:lnSpc>
                <a:spcPct val="110000"/>
              </a:lnSpc>
              <a:spcBef>
                <a:spcPts val="0"/>
              </a:spcBef>
            </a:pPr>
            <a:r>
              <a:rPr lang="en-US" altLang="zh-CN" sz="1800" dirty="0">
                <a:latin typeface="Arial" panose="020B0604020202020204" pitchFamily="34" charset="0"/>
                <a:cs typeface="Arial" panose="020B0604020202020204" pitchFamily="34" charset="0"/>
              </a:rPr>
              <a:t>Organization: CEPC SRF Collaboration kick-off soon. Members: IHEP, PKU and 5 companies.  </a:t>
            </a:r>
          </a:p>
          <a:p>
            <a:pPr lvl="1">
              <a:lnSpc>
                <a:spcPct val="110000"/>
              </a:lnSpc>
              <a:spcBef>
                <a:spcPts val="0"/>
              </a:spcBef>
            </a:pPr>
            <a:r>
              <a:rPr lang="en-US" altLang="zh-CN" sz="1800" dirty="0">
                <a:latin typeface="Arial" panose="020B0604020202020204" pitchFamily="34" charset="0"/>
                <a:cs typeface="Arial" panose="020B0604020202020204" pitchFamily="34" charset="0"/>
              </a:rPr>
              <a:t>Activities: Already have collaborations on CEPC SRF technology and various SRF projects.</a:t>
            </a:r>
          </a:p>
          <a:p>
            <a:pPr lvl="1">
              <a:lnSpc>
                <a:spcPct val="110000"/>
              </a:lnSpc>
              <a:spcBef>
                <a:spcPts val="0"/>
              </a:spcBef>
            </a:pPr>
            <a:r>
              <a:rPr lang="en-US" altLang="zh-CN" sz="1800" dirty="0">
                <a:latin typeface="Arial" panose="020B0604020202020204" pitchFamily="34" charset="0"/>
                <a:cs typeface="Arial" panose="020B0604020202020204" pitchFamily="34" charset="0"/>
              </a:rPr>
              <a:t>Future collaborations: SHINE and other CW SRF FEL projects in China.</a:t>
            </a:r>
          </a:p>
          <a:p>
            <a:pPr>
              <a:lnSpc>
                <a:spcPct val="110000"/>
              </a:lnSpc>
              <a:spcBef>
                <a:spcPts val="600"/>
              </a:spcBef>
            </a:pPr>
            <a:r>
              <a:rPr lang="en-US" altLang="zh-CN" sz="1800" b="1" dirty="0">
                <a:latin typeface="Arial" panose="020B0604020202020204" pitchFamily="34" charset="0"/>
                <a:cs typeface="Arial" panose="020B0604020202020204" pitchFamily="34" charset="0"/>
              </a:rPr>
              <a:t>CEPC SRF international collaboration</a:t>
            </a:r>
          </a:p>
          <a:p>
            <a:pPr lvl="1">
              <a:lnSpc>
                <a:spcPct val="110000"/>
              </a:lnSpc>
              <a:spcBef>
                <a:spcPts val="0"/>
              </a:spcBef>
            </a:pPr>
            <a:r>
              <a:rPr lang="en-US" altLang="zh-CN" sz="1800" dirty="0">
                <a:latin typeface="Arial" panose="020B0604020202020204" pitchFamily="34" charset="0"/>
                <a:cs typeface="Arial" panose="020B0604020202020204" pitchFamily="34" charset="0"/>
              </a:rPr>
              <a:t>Organization: TBD</a:t>
            </a:r>
          </a:p>
          <a:p>
            <a:pPr lvl="1">
              <a:lnSpc>
                <a:spcPct val="110000"/>
              </a:lnSpc>
              <a:spcBef>
                <a:spcPts val="0"/>
              </a:spcBef>
            </a:pPr>
            <a:r>
              <a:rPr lang="en-US" altLang="zh-CN" sz="1800" dirty="0">
                <a:latin typeface="Arial" panose="020B0604020202020204" pitchFamily="34" charset="0"/>
                <a:cs typeface="Arial" panose="020B0604020202020204" pitchFamily="34" charset="0"/>
              </a:rPr>
              <a:t>Funding: apply for </a:t>
            </a:r>
            <a:r>
              <a:rPr lang="en-US" altLang="zh-CN" sz="1800" dirty="0" err="1">
                <a:latin typeface="Arial" panose="020B0604020202020204" pitchFamily="34" charset="0"/>
                <a:cs typeface="Arial" panose="020B0604020202020204" pitchFamily="34" charset="0"/>
              </a:rPr>
              <a:t>i</a:t>
            </a:r>
            <a:r>
              <a:rPr lang="zh-CN" altLang="zh-CN" sz="1800" dirty="0">
                <a:latin typeface="Arial" panose="020B0604020202020204" pitchFamily="34" charset="0"/>
                <a:cs typeface="Arial" panose="020B0604020202020204" pitchFamily="34" charset="0"/>
              </a:rPr>
              <a:t>nternational </a:t>
            </a:r>
            <a:r>
              <a:rPr lang="en-US" altLang="zh-CN" sz="1800" dirty="0">
                <a:latin typeface="Arial" panose="020B0604020202020204" pitchFamily="34" charset="0"/>
                <a:cs typeface="Arial" panose="020B0604020202020204" pitchFamily="34" charset="0"/>
              </a:rPr>
              <a:t>t</a:t>
            </a:r>
            <a:r>
              <a:rPr lang="zh-CN" altLang="zh-CN" sz="1800" dirty="0">
                <a:latin typeface="Arial" panose="020B0604020202020204" pitchFamily="34" charset="0"/>
                <a:cs typeface="Arial" panose="020B0604020202020204" pitchFamily="34" charset="0"/>
              </a:rPr>
              <a:t>eam </a:t>
            </a:r>
            <a:r>
              <a:rPr lang="en-US" altLang="zh-CN" sz="1800" dirty="0">
                <a:latin typeface="Arial" panose="020B0604020202020204" pitchFamily="34" charset="0"/>
                <a:cs typeface="Arial" panose="020B0604020202020204" pitchFamily="34" charset="0"/>
              </a:rPr>
              <a:t>program</a:t>
            </a:r>
            <a:r>
              <a:rPr lang="zh-CN" altLang="zh-CN"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CAS </a:t>
            </a:r>
            <a:r>
              <a:rPr lang="zh-CN" altLang="zh-CN" sz="1800" dirty="0">
                <a:latin typeface="Arial" panose="020B0604020202020204" pitchFamily="34" charset="0"/>
                <a:cs typeface="Arial" panose="020B0604020202020204" pitchFamily="34" charset="0"/>
              </a:rPr>
              <a:t>Lu Jiaxi</a:t>
            </a:r>
            <a:r>
              <a:rPr lang="en-US" altLang="zh-CN" sz="1800" dirty="0">
                <a:latin typeface="Arial" panose="020B0604020202020204" pitchFamily="34" charset="0"/>
                <a:cs typeface="Arial" panose="020B0604020202020204" pitchFamily="34" charset="0"/>
              </a:rPr>
              <a:t> etc.</a:t>
            </a:r>
            <a:r>
              <a:rPr lang="zh-CN" altLang="zh-CN" sz="1800" dirty="0">
                <a:latin typeface="Arial" panose="020B0604020202020204" pitchFamily="34" charset="0"/>
                <a:cs typeface="Arial" panose="020B0604020202020204" pitchFamily="34" charset="0"/>
              </a:rPr>
              <a:t>)</a:t>
            </a:r>
            <a:r>
              <a:rPr lang="en-US" altLang="zh-CN" sz="1800" dirty="0">
                <a:latin typeface="Arial" panose="020B0604020202020204" pitchFamily="34" charset="0"/>
                <a:cs typeface="Arial" panose="020B0604020202020204" pitchFamily="34" charset="0"/>
              </a:rPr>
              <a:t> to support personal exchanges.</a:t>
            </a:r>
            <a:endParaRPr lang="zh-CN" altLang="zh-CN" sz="1800" dirty="0">
              <a:latin typeface="Arial" panose="020B0604020202020204" pitchFamily="34" charset="0"/>
              <a:cs typeface="Arial" panose="020B0604020202020204" pitchFamily="34" charset="0"/>
            </a:endParaRPr>
          </a:p>
          <a:p>
            <a:pPr lvl="1">
              <a:lnSpc>
                <a:spcPct val="110000"/>
              </a:lnSpc>
              <a:spcBef>
                <a:spcPts val="0"/>
              </a:spcBef>
            </a:pPr>
            <a:r>
              <a:rPr lang="en-US" altLang="zh-CN" sz="1800" dirty="0">
                <a:latin typeface="Arial" panose="020B0604020202020204" pitchFamily="34" charset="0"/>
                <a:cs typeface="Arial" panose="020B0604020202020204" pitchFamily="34" charset="0"/>
              </a:rPr>
              <a:t>Activities: ILC/</a:t>
            </a:r>
            <a:r>
              <a:rPr lang="en-US" altLang="zh-CN" sz="1800" dirty="0" err="1">
                <a:latin typeface="Arial" panose="020B0604020202020204" pitchFamily="34" charset="0"/>
                <a:cs typeface="Arial" panose="020B0604020202020204" pitchFamily="34" charset="0"/>
              </a:rPr>
              <a:t>SuperKEKB</a:t>
            </a:r>
            <a:r>
              <a:rPr lang="en-US" altLang="zh-CN" sz="1800" dirty="0">
                <a:latin typeface="Arial" panose="020B0604020202020204" pitchFamily="34" charset="0"/>
                <a:cs typeface="Arial" panose="020B0604020202020204" pitchFamily="34" charset="0"/>
              </a:rPr>
              <a:t> (KEK),  INFN-LASA, JLAB: SRF system design, technology and infrastructure, annual SRF collaboration meeting with KEK, personal exchanges.</a:t>
            </a:r>
          </a:p>
          <a:p>
            <a:pPr lvl="1">
              <a:lnSpc>
                <a:spcPct val="110000"/>
              </a:lnSpc>
              <a:spcBef>
                <a:spcPts val="0"/>
              </a:spcBef>
            </a:pPr>
            <a:r>
              <a:rPr lang="en-US" altLang="zh-CN" sz="1800" dirty="0">
                <a:latin typeface="Arial" panose="020B0604020202020204" pitchFamily="34" charset="0"/>
                <a:cs typeface="Arial" panose="020B0604020202020204" pitchFamily="34" charset="0"/>
              </a:rPr>
              <a:t>Future collaborations: FCC-</a:t>
            </a:r>
            <a:r>
              <a:rPr lang="en-US" altLang="zh-CN" sz="1800" dirty="0" err="1">
                <a:latin typeface="Arial" panose="020B0604020202020204" pitchFamily="34" charset="0"/>
                <a:cs typeface="Arial" panose="020B0604020202020204" pitchFamily="34" charset="0"/>
              </a:rPr>
              <a:t>ee</a:t>
            </a:r>
            <a:r>
              <a:rPr lang="en-US" altLang="zh-CN" sz="1800" dirty="0">
                <a:latin typeface="Arial" panose="020B0604020202020204" pitchFamily="34" charset="0"/>
                <a:cs typeface="Arial" panose="020B0604020202020204" pitchFamily="34" charset="0"/>
              </a:rPr>
              <a:t> (CERN, Univ. Rostock), EIC (JLAB, BNL), PIP-II and LCLS-II-HE (FNAL), DESY, CEA-</a:t>
            </a:r>
            <a:r>
              <a:rPr lang="en-US" altLang="zh-CN" sz="1800" dirty="0" err="1">
                <a:latin typeface="Arial" panose="020B0604020202020204" pitchFamily="34" charset="0"/>
                <a:cs typeface="Arial" panose="020B0604020202020204" pitchFamily="34" charset="0"/>
              </a:rPr>
              <a:t>Saclay</a:t>
            </a:r>
            <a:r>
              <a:rPr lang="en-US" altLang="zh-CN" sz="1800" dirty="0">
                <a:latin typeface="Arial" panose="020B0604020202020204" pitchFamily="34" charset="0"/>
                <a:cs typeface="Arial" panose="020B0604020202020204" pitchFamily="34" charset="0"/>
              </a:rPr>
              <a:t> etc.</a:t>
            </a:r>
            <a:br>
              <a:rPr lang="en-US" altLang="zh-CN" sz="1800" dirty="0">
                <a:latin typeface="Arial" panose="020B0604020202020204" pitchFamily="34" charset="0"/>
                <a:cs typeface="Arial" panose="020B0604020202020204" pitchFamily="34" charset="0"/>
              </a:rPr>
            </a:br>
            <a:endParaRPr lang="zh-CN"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9057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1681</Words>
  <Application>Microsoft Office PowerPoint</Application>
  <PresentationFormat>宽屏</PresentationFormat>
  <Paragraphs>236</Paragraphs>
  <Slides>9</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9</vt:i4>
      </vt:variant>
    </vt:vector>
  </HeadingPairs>
  <TitlesOfParts>
    <vt:vector size="16" baseType="lpstr">
      <vt:lpstr>等线</vt:lpstr>
      <vt:lpstr>等线 Light</vt:lpstr>
      <vt:lpstr>微软雅黑</vt:lpstr>
      <vt:lpstr>Arial</vt:lpstr>
      <vt:lpstr>Calibri</vt:lpstr>
      <vt:lpstr>Office 主题​​</vt:lpstr>
      <vt:lpstr>1_Office 主题​​</vt:lpstr>
      <vt:lpstr>CEPC SCRF in TDR (Response to IAC and IARC recommendations) </vt:lpstr>
      <vt:lpstr>PowerPoint 演示文稿</vt:lpstr>
      <vt:lpstr>IAC Response 3</vt:lpstr>
      <vt:lpstr>IAC Recommendation 8 and IARC 11-2</vt:lpstr>
      <vt:lpstr>New RF Section Layout for CEPC</vt:lpstr>
      <vt:lpstr>CEPC SRF Parameter Comparison</vt:lpstr>
      <vt:lpstr>IAC Recommendation 9 and IARC 11-1</vt:lpstr>
      <vt:lpstr>IAC Recommendation 10</vt:lpstr>
      <vt:lpstr>IAC Recommendation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Zhai</dc:creator>
  <cp:lastModifiedBy>Zhai</cp:lastModifiedBy>
  <cp:revision>254</cp:revision>
  <dcterms:created xsi:type="dcterms:W3CDTF">2020-10-14T12:59:31Z</dcterms:created>
  <dcterms:modified xsi:type="dcterms:W3CDTF">2020-10-19T01:54:45Z</dcterms:modified>
</cp:coreProperties>
</file>