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9" r:id="rId2"/>
    <p:sldMasterId id="2147483724" r:id="rId3"/>
    <p:sldMasterId id="2147483748" r:id="rId4"/>
    <p:sldMasterId id="2147483760" r:id="rId5"/>
    <p:sldMasterId id="2147483774" r:id="rId6"/>
    <p:sldMasterId id="2147483786" r:id="rId7"/>
    <p:sldMasterId id="2147483800" r:id="rId8"/>
    <p:sldMasterId id="2147483812" r:id="rId9"/>
    <p:sldMasterId id="2147483825" r:id="rId10"/>
  </p:sldMasterIdLst>
  <p:notesMasterIdLst>
    <p:notesMasterId r:id="rId55"/>
  </p:notesMasterIdLst>
  <p:sldIdLst>
    <p:sldId id="426" r:id="rId11"/>
    <p:sldId id="428" r:id="rId12"/>
    <p:sldId id="442" r:id="rId13"/>
    <p:sldId id="427" r:id="rId14"/>
    <p:sldId id="268" r:id="rId15"/>
    <p:sldId id="439" r:id="rId16"/>
    <p:sldId id="436" r:id="rId17"/>
    <p:sldId id="437" r:id="rId18"/>
    <p:sldId id="438" r:id="rId19"/>
    <p:sldId id="392" r:id="rId20"/>
    <p:sldId id="435" r:id="rId21"/>
    <p:sldId id="393" r:id="rId22"/>
    <p:sldId id="447" r:id="rId23"/>
    <p:sldId id="448" r:id="rId24"/>
    <p:sldId id="449" r:id="rId25"/>
    <p:sldId id="450" r:id="rId26"/>
    <p:sldId id="478" r:id="rId27"/>
    <p:sldId id="451" r:id="rId28"/>
    <p:sldId id="452" r:id="rId29"/>
    <p:sldId id="453" r:id="rId30"/>
    <p:sldId id="477" r:id="rId31"/>
    <p:sldId id="410" r:id="rId32"/>
    <p:sldId id="411" r:id="rId33"/>
    <p:sldId id="475" r:id="rId34"/>
    <p:sldId id="412" r:id="rId35"/>
    <p:sldId id="413" r:id="rId36"/>
    <p:sldId id="429" r:id="rId37"/>
    <p:sldId id="430" r:id="rId38"/>
    <p:sldId id="431" r:id="rId39"/>
    <p:sldId id="432" r:id="rId40"/>
    <p:sldId id="433" r:id="rId41"/>
    <p:sldId id="414" r:id="rId42"/>
    <p:sldId id="415" r:id="rId43"/>
    <p:sldId id="416" r:id="rId44"/>
    <p:sldId id="417" r:id="rId45"/>
    <p:sldId id="418" r:id="rId46"/>
    <p:sldId id="419" r:id="rId47"/>
    <p:sldId id="425" r:id="rId48"/>
    <p:sldId id="479" r:id="rId49"/>
    <p:sldId id="421" r:id="rId50"/>
    <p:sldId id="422" r:id="rId51"/>
    <p:sldId id="476" r:id="rId52"/>
    <p:sldId id="424" r:id="rId53"/>
    <p:sldId id="394"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37" autoAdjust="0"/>
    <p:restoredTop sz="94660"/>
  </p:normalViewPr>
  <p:slideViewPr>
    <p:cSldViewPr snapToGrid="0">
      <p:cViewPr varScale="1">
        <p:scale>
          <a:sx n="66" d="100"/>
          <a:sy n="66" d="100"/>
        </p:scale>
        <p:origin x="582"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093A60-0494-40AF-A1C8-F6BEEEA64C54}" type="datetimeFigureOut">
              <a:rPr lang="zh-CN" altLang="en-US" smtClean="0"/>
              <a:t>2021/6/3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B805E7-A969-4F90-B8C3-9093EAABD2A8}" type="slidenum">
              <a:rPr lang="zh-CN" altLang="en-US" smtClean="0"/>
              <a:t>‹#›</a:t>
            </a:fld>
            <a:endParaRPr lang="zh-CN" altLang="en-US"/>
          </a:p>
        </p:txBody>
      </p:sp>
    </p:spTree>
    <p:extLst>
      <p:ext uri="{BB962C8B-B14F-4D97-AF65-F5344CB8AC3E}">
        <p14:creationId xmlns:p14="http://schemas.microsoft.com/office/powerpoint/2010/main" val="659320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C85A00E-BB72-43F6-88FB-A82F1C2D846F}" type="slidenum">
              <a:rPr kumimoji="0" lang="zh-CN" altLang="en-GB" sz="1800" b="0" i="0" u="none" strike="noStrike" kern="0" cap="none" spc="0" normalizeH="0" baseline="0" noProof="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GB" altLang="zh-CN" sz="1800" b="0" i="0" u="none" strike="noStrike" kern="0" cap="none" spc="0" normalizeH="0" baseline="0" noProof="0">
              <a:ln>
                <a:noFill/>
              </a:ln>
              <a:solidFill>
                <a:prstClr val="black"/>
              </a:solidFill>
              <a:effectLst/>
              <a:uLnTx/>
              <a:uFillTx/>
            </a:endParaRPr>
          </a:p>
        </p:txBody>
      </p:sp>
      <p:sp>
        <p:nvSpPr>
          <p:cNvPr id="223234" name="Rectangle 2"/>
          <p:cNvSpPr>
            <a:spLocks noGrp="1" noRot="1" noChangeAspect="1" noChangeArrowheads="1" noTextEdit="1"/>
          </p:cNvSpPr>
          <p:nvPr>
            <p:ph type="sldImg"/>
          </p:nvPr>
        </p:nvSpPr>
        <p:spPr>
          <a:xfrm>
            <a:off x="368300" y="703263"/>
            <a:ext cx="6126163" cy="3446462"/>
          </a:xfrm>
          <a:ln/>
        </p:spPr>
      </p:sp>
      <p:sp>
        <p:nvSpPr>
          <p:cNvPr id="223235" name="Rectangle 3"/>
          <p:cNvSpPr>
            <a:spLocks noGrp="1" noChangeArrowheads="1"/>
          </p:cNvSpPr>
          <p:nvPr>
            <p:ph type="body" idx="1"/>
          </p:nvPr>
        </p:nvSpPr>
        <p:spPr>
          <a:xfrm>
            <a:off x="923925" y="4360863"/>
            <a:ext cx="5010150" cy="4079875"/>
          </a:xfrm>
        </p:spPr>
        <p:txBody>
          <a:bodyPr/>
          <a:lstStyle/>
          <a:p>
            <a:endParaRPr lang="zh-CN" altLang="en-US"/>
          </a:p>
        </p:txBody>
      </p:sp>
    </p:spTree>
    <p:extLst>
      <p:ext uri="{BB962C8B-B14F-4D97-AF65-F5344CB8AC3E}">
        <p14:creationId xmlns:p14="http://schemas.microsoft.com/office/powerpoint/2010/main" val="3832454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AC85FEC-3160-40E6-81A9-3037EA3B81F5}" type="slidenum">
              <a:rPr kumimoji="0"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zh-CN"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24716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endParaRPr lang="en-GB"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GB"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42C01068-B8BE-442C-B378-B9339F306026}"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3800033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GB"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GB"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6934F9C6-DA21-402E-997D-C5CE25AAE5F0}"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33613627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A0E0039-1E2C-4225-9ACC-BEF7ED1C9D8A}" type="datetime1">
              <a:rPr lang="zh-CN" altLang="en-US" smtClean="0"/>
              <a:pPr/>
              <a:t>2021/6/6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1486ED6-E1CA-49CC-BABB-847F18FA6E6B}" type="slidenum">
              <a:rPr lang="zh-CN" altLang="en-US" smtClean="0"/>
              <a:pPr/>
              <a:t>‹#›</a:t>
            </a:fld>
            <a:endParaRPr lang="zh-CN" altLang="en-US"/>
          </a:p>
        </p:txBody>
      </p:sp>
    </p:spTree>
    <p:extLst>
      <p:ext uri="{BB962C8B-B14F-4D97-AF65-F5344CB8AC3E}">
        <p14:creationId xmlns:p14="http://schemas.microsoft.com/office/powerpoint/2010/main" val="27102048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65798EA-BDC7-474C-9525-1F8C38E6B9EF}" type="datetime1">
              <a:rPr lang="zh-CN" altLang="en-US" smtClean="0"/>
              <a:pPr/>
              <a:t>2021/6/6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1486ED6-E1CA-49CC-BABB-847F18FA6E6B}" type="slidenum">
              <a:rPr lang="zh-CN" altLang="en-US" smtClean="0"/>
              <a:pPr/>
              <a:t>‹#›</a:t>
            </a:fld>
            <a:endParaRPr lang="zh-CN" altLang="en-US"/>
          </a:p>
        </p:txBody>
      </p:sp>
    </p:spTree>
    <p:extLst>
      <p:ext uri="{BB962C8B-B14F-4D97-AF65-F5344CB8AC3E}">
        <p14:creationId xmlns:p14="http://schemas.microsoft.com/office/powerpoint/2010/main" val="314661320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E586AD8-4A67-4BFB-A296-7BDA5E584FBB}" type="datetime1">
              <a:rPr lang="zh-CN" altLang="en-US" smtClean="0"/>
              <a:pPr/>
              <a:t>2021/6/6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486ED6-E1CA-49CC-BABB-847F18FA6E6B}" type="slidenum">
              <a:rPr lang="zh-CN" altLang="en-US" smtClean="0"/>
              <a:pPr/>
              <a:t>‹#›</a:t>
            </a:fld>
            <a:endParaRPr lang="zh-CN" altLang="en-US"/>
          </a:p>
        </p:txBody>
      </p:sp>
    </p:spTree>
    <p:extLst>
      <p:ext uri="{BB962C8B-B14F-4D97-AF65-F5344CB8AC3E}">
        <p14:creationId xmlns:p14="http://schemas.microsoft.com/office/powerpoint/2010/main" val="222041851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A8A09AE-596D-4618-85D3-F109E237DFC3}" type="datetime1">
              <a:rPr lang="zh-CN" altLang="en-US" smtClean="0"/>
              <a:pPr/>
              <a:t>2021/6/6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486ED6-E1CA-49CC-BABB-847F18FA6E6B}" type="slidenum">
              <a:rPr lang="zh-CN" altLang="en-US" smtClean="0"/>
              <a:pPr/>
              <a:t>‹#›</a:t>
            </a:fld>
            <a:endParaRPr lang="zh-CN" altLang="en-US"/>
          </a:p>
        </p:txBody>
      </p:sp>
    </p:spTree>
    <p:extLst>
      <p:ext uri="{BB962C8B-B14F-4D97-AF65-F5344CB8AC3E}">
        <p14:creationId xmlns:p14="http://schemas.microsoft.com/office/powerpoint/2010/main" val="404709295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2B95D93-A61C-442B-8D4D-231AE9B9D472}" type="datetime1">
              <a:rPr lang="zh-CN" altLang="en-US" smtClean="0"/>
              <a:pPr/>
              <a:t>2021/6/6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486ED6-E1CA-49CC-BABB-847F18FA6E6B}" type="slidenum">
              <a:rPr lang="zh-CN" altLang="en-US" smtClean="0"/>
              <a:pPr/>
              <a:t>‹#›</a:t>
            </a:fld>
            <a:endParaRPr lang="zh-CN" altLang="en-US"/>
          </a:p>
        </p:txBody>
      </p:sp>
    </p:spTree>
    <p:extLst>
      <p:ext uri="{BB962C8B-B14F-4D97-AF65-F5344CB8AC3E}">
        <p14:creationId xmlns:p14="http://schemas.microsoft.com/office/powerpoint/2010/main" val="374831269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066F00-5AD7-48F1-B527-5FBC8AE8656B}" type="datetime1">
              <a:rPr lang="zh-CN" altLang="en-US" smtClean="0"/>
              <a:pPr/>
              <a:t>2021/6/6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486ED6-E1CA-49CC-BABB-847F18FA6E6B}" type="slidenum">
              <a:rPr lang="zh-CN" altLang="en-US" smtClean="0"/>
              <a:pPr/>
              <a:t>‹#›</a:t>
            </a:fld>
            <a:endParaRPr lang="zh-CN" altLang="en-US"/>
          </a:p>
        </p:txBody>
      </p:sp>
    </p:spTree>
    <p:extLst>
      <p:ext uri="{BB962C8B-B14F-4D97-AF65-F5344CB8AC3E}">
        <p14:creationId xmlns:p14="http://schemas.microsoft.com/office/powerpoint/2010/main" val="31947429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28601"/>
            <a:ext cx="10972800" cy="868363"/>
          </a:xfrm>
        </p:spPr>
        <p:txBody>
          <a:bodyPr/>
          <a:lstStyle/>
          <a:p>
            <a:r>
              <a:rPr lang="zh-CN" altLang="en-US"/>
              <a:t>单击此处编辑母版标题样式</a:t>
            </a:r>
          </a:p>
        </p:txBody>
      </p:sp>
      <p:sp>
        <p:nvSpPr>
          <p:cNvPr id="3" name="Rectangle 5"/>
          <p:cNvSpPr>
            <a:spLocks noGrp="1" noChangeArrowheads="1"/>
          </p:cNvSpPr>
          <p:nvPr>
            <p:ph type="dt" sz="half" idx="10"/>
          </p:nvPr>
        </p:nvSpPr>
        <p:spPr/>
        <p:txBody>
          <a:bodyPr/>
          <a:lstStyle>
            <a:lvl1pPr>
              <a:defRPr/>
            </a:lvl1pPr>
          </a:lstStyle>
          <a:p>
            <a:pPr>
              <a:defRPr/>
            </a:pPr>
            <a:endParaRPr lang="zh-CN" altLang="zh-CN">
              <a:solidFill>
                <a:srgbClr val="080808"/>
              </a:solidFill>
            </a:endParaRPr>
          </a:p>
        </p:txBody>
      </p:sp>
      <p:sp>
        <p:nvSpPr>
          <p:cNvPr id="4" name="Rectangle 6"/>
          <p:cNvSpPr>
            <a:spLocks noGrp="1" noChangeArrowheads="1"/>
          </p:cNvSpPr>
          <p:nvPr>
            <p:ph type="ftr" sz="quarter" idx="11"/>
          </p:nvPr>
        </p:nvSpPr>
        <p:spPr/>
        <p:txBody>
          <a:bodyPr/>
          <a:lstStyle>
            <a:lvl1pPr>
              <a:defRPr/>
            </a:lvl1pPr>
          </a:lstStyle>
          <a:p>
            <a:pPr>
              <a:defRPr/>
            </a:pPr>
            <a:endParaRPr lang="zh-CN" altLang="zh-CN">
              <a:solidFill>
                <a:srgbClr val="080808"/>
              </a:solidFill>
            </a:endParaRPr>
          </a:p>
        </p:txBody>
      </p:sp>
      <p:sp>
        <p:nvSpPr>
          <p:cNvPr id="5" name="Rectangle 7"/>
          <p:cNvSpPr>
            <a:spLocks noGrp="1" noChangeArrowheads="1"/>
          </p:cNvSpPr>
          <p:nvPr>
            <p:ph type="sldNum" sz="quarter" idx="12"/>
          </p:nvPr>
        </p:nvSpPr>
        <p:spPr/>
        <p:txBody>
          <a:bodyPr/>
          <a:lstStyle>
            <a:lvl1pPr>
              <a:defRPr smtClean="0"/>
            </a:lvl1pPr>
          </a:lstStyle>
          <a:p>
            <a:pPr>
              <a:defRPr/>
            </a:pPr>
            <a:fld id="{36135932-1E07-4E17-9D27-391F854434E3}" type="slidenum">
              <a:rPr lang="zh-CN" altLang="en-US">
                <a:solidFill>
                  <a:srgbClr val="080808"/>
                </a:solidFill>
              </a:rPr>
              <a:pPr>
                <a:defRPr/>
              </a:pPr>
              <a:t>‹#›</a:t>
            </a:fld>
            <a:endParaRPr lang="en-US" altLang="zh-CN" sz="1800">
              <a:solidFill>
                <a:srgbClr val="080808"/>
              </a:solidFill>
            </a:endParaRPr>
          </a:p>
        </p:txBody>
      </p:sp>
    </p:spTree>
    <p:extLst>
      <p:ext uri="{BB962C8B-B14F-4D97-AF65-F5344CB8AC3E}">
        <p14:creationId xmlns:p14="http://schemas.microsoft.com/office/powerpoint/2010/main" val="59971865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6" name="Rectangle 6"/>
          <p:cNvSpPr>
            <a:spLocks noGrp="1" noChangeArrowheads="1"/>
          </p:cNvSpPr>
          <p:nvPr>
            <p:ph type="sldNum" sz="quarter" idx="12"/>
          </p:nvPr>
        </p:nvSpPr>
        <p:spPr/>
        <p:txBody>
          <a:bodyPr/>
          <a:lstStyle>
            <a:lvl1pPr>
              <a:defRPr/>
            </a:lvl1pPr>
          </a:lstStyle>
          <a:p>
            <a:fld id="{67643AB6-EDFF-4FB1-8880-6C3450EDF516}" type="slidenum">
              <a:rPr lang="zh-CN" altLang="en-GB"/>
              <a:pPr/>
              <a:t>‹#›</a:t>
            </a:fld>
            <a:endParaRPr lang="en-GB" altLang="zh-CN"/>
          </a:p>
        </p:txBody>
      </p:sp>
    </p:spTree>
    <p:extLst>
      <p:ext uri="{BB962C8B-B14F-4D97-AF65-F5344CB8AC3E}">
        <p14:creationId xmlns:p14="http://schemas.microsoft.com/office/powerpoint/2010/main" val="117117779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6" name="Rectangle 6"/>
          <p:cNvSpPr>
            <a:spLocks noGrp="1" noChangeArrowheads="1"/>
          </p:cNvSpPr>
          <p:nvPr>
            <p:ph type="sldNum" sz="quarter" idx="12"/>
          </p:nvPr>
        </p:nvSpPr>
        <p:spPr/>
        <p:txBody>
          <a:bodyPr/>
          <a:lstStyle>
            <a:lvl1pPr>
              <a:defRPr/>
            </a:lvl1pPr>
          </a:lstStyle>
          <a:p>
            <a:fld id="{31541D78-3462-437C-B14F-4F32ABE33AE7}" type="slidenum">
              <a:rPr lang="zh-CN" altLang="en-GB"/>
              <a:pPr/>
              <a:t>‹#›</a:t>
            </a:fld>
            <a:endParaRPr lang="en-GB" altLang="zh-CN"/>
          </a:p>
        </p:txBody>
      </p:sp>
    </p:spTree>
    <p:extLst>
      <p:ext uri="{BB962C8B-B14F-4D97-AF65-F5344CB8AC3E}">
        <p14:creationId xmlns:p14="http://schemas.microsoft.com/office/powerpoint/2010/main" val="174692943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6" name="Rectangle 6"/>
          <p:cNvSpPr>
            <a:spLocks noGrp="1" noChangeArrowheads="1"/>
          </p:cNvSpPr>
          <p:nvPr>
            <p:ph type="sldNum" sz="quarter" idx="12"/>
          </p:nvPr>
        </p:nvSpPr>
        <p:spPr/>
        <p:txBody>
          <a:bodyPr/>
          <a:lstStyle>
            <a:lvl1pPr>
              <a:defRPr/>
            </a:lvl1pPr>
          </a:lstStyle>
          <a:p>
            <a:fld id="{028782D5-2C41-4BE0-8FA9-1C41F9F9993B}" type="slidenum">
              <a:rPr lang="zh-CN" altLang="en-GB"/>
              <a:pPr/>
              <a:t>‹#›</a:t>
            </a:fld>
            <a:endParaRPr lang="en-GB" altLang="zh-CN"/>
          </a:p>
        </p:txBody>
      </p:sp>
    </p:spTree>
    <p:extLst>
      <p:ext uri="{BB962C8B-B14F-4D97-AF65-F5344CB8AC3E}">
        <p14:creationId xmlns:p14="http://schemas.microsoft.com/office/powerpoint/2010/main" val="2018807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1"/>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GB"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GB"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414B1F76-EFC8-4C34-979E-45D536F13E11}"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346777387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7" name="Rectangle 6"/>
          <p:cNvSpPr>
            <a:spLocks noGrp="1" noChangeArrowheads="1"/>
          </p:cNvSpPr>
          <p:nvPr>
            <p:ph type="sldNum" sz="quarter" idx="12"/>
          </p:nvPr>
        </p:nvSpPr>
        <p:spPr/>
        <p:txBody>
          <a:bodyPr/>
          <a:lstStyle>
            <a:lvl1pPr>
              <a:defRPr/>
            </a:lvl1pPr>
          </a:lstStyle>
          <a:p>
            <a:fld id="{A4293555-0717-4CA7-AD03-4901CA720463}" type="slidenum">
              <a:rPr lang="zh-CN" altLang="en-GB"/>
              <a:pPr/>
              <a:t>‹#›</a:t>
            </a:fld>
            <a:endParaRPr lang="en-GB" altLang="zh-CN"/>
          </a:p>
        </p:txBody>
      </p:sp>
    </p:spTree>
    <p:extLst>
      <p:ext uri="{BB962C8B-B14F-4D97-AF65-F5344CB8AC3E}">
        <p14:creationId xmlns:p14="http://schemas.microsoft.com/office/powerpoint/2010/main" val="414800023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9" name="Rectangle 6"/>
          <p:cNvSpPr>
            <a:spLocks noGrp="1" noChangeArrowheads="1"/>
          </p:cNvSpPr>
          <p:nvPr>
            <p:ph type="sldNum" sz="quarter" idx="12"/>
          </p:nvPr>
        </p:nvSpPr>
        <p:spPr/>
        <p:txBody>
          <a:bodyPr/>
          <a:lstStyle>
            <a:lvl1pPr>
              <a:defRPr/>
            </a:lvl1pPr>
          </a:lstStyle>
          <a:p>
            <a:fld id="{B4C2CC4F-AB67-4CEB-BF93-815EC70BB19D}" type="slidenum">
              <a:rPr lang="zh-CN" altLang="en-GB"/>
              <a:pPr/>
              <a:t>‹#›</a:t>
            </a:fld>
            <a:endParaRPr lang="en-GB" altLang="zh-CN"/>
          </a:p>
        </p:txBody>
      </p:sp>
    </p:spTree>
    <p:extLst>
      <p:ext uri="{BB962C8B-B14F-4D97-AF65-F5344CB8AC3E}">
        <p14:creationId xmlns:p14="http://schemas.microsoft.com/office/powerpoint/2010/main" val="40222534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5" name="Rectangle 6"/>
          <p:cNvSpPr>
            <a:spLocks noGrp="1" noChangeArrowheads="1"/>
          </p:cNvSpPr>
          <p:nvPr>
            <p:ph type="sldNum" sz="quarter" idx="12"/>
          </p:nvPr>
        </p:nvSpPr>
        <p:spPr/>
        <p:txBody>
          <a:bodyPr/>
          <a:lstStyle>
            <a:lvl1pPr>
              <a:defRPr/>
            </a:lvl1pPr>
          </a:lstStyle>
          <a:p>
            <a:fld id="{A30795BD-A09C-4956-9111-9D937ECEE1F3}" type="slidenum">
              <a:rPr lang="zh-CN" altLang="en-GB"/>
              <a:pPr/>
              <a:t>‹#›</a:t>
            </a:fld>
            <a:endParaRPr lang="en-GB" altLang="zh-CN"/>
          </a:p>
        </p:txBody>
      </p:sp>
    </p:spTree>
    <p:extLst>
      <p:ext uri="{BB962C8B-B14F-4D97-AF65-F5344CB8AC3E}">
        <p14:creationId xmlns:p14="http://schemas.microsoft.com/office/powerpoint/2010/main" val="403729240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4" name="Rectangle 6"/>
          <p:cNvSpPr>
            <a:spLocks noGrp="1" noChangeArrowheads="1"/>
          </p:cNvSpPr>
          <p:nvPr>
            <p:ph type="sldNum" sz="quarter" idx="12"/>
          </p:nvPr>
        </p:nvSpPr>
        <p:spPr/>
        <p:txBody>
          <a:bodyPr/>
          <a:lstStyle>
            <a:lvl1pPr>
              <a:defRPr/>
            </a:lvl1pPr>
          </a:lstStyle>
          <a:p>
            <a:fld id="{3A95D72C-87A2-4FC6-AC8C-88F56B22C0EF}" type="slidenum">
              <a:rPr lang="zh-CN" altLang="en-GB"/>
              <a:pPr/>
              <a:t>‹#›</a:t>
            </a:fld>
            <a:endParaRPr lang="en-GB" altLang="zh-CN"/>
          </a:p>
        </p:txBody>
      </p:sp>
    </p:spTree>
    <p:extLst>
      <p:ext uri="{BB962C8B-B14F-4D97-AF65-F5344CB8AC3E}">
        <p14:creationId xmlns:p14="http://schemas.microsoft.com/office/powerpoint/2010/main" val="366871693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7" name="Rectangle 6"/>
          <p:cNvSpPr>
            <a:spLocks noGrp="1" noChangeArrowheads="1"/>
          </p:cNvSpPr>
          <p:nvPr>
            <p:ph type="sldNum" sz="quarter" idx="12"/>
          </p:nvPr>
        </p:nvSpPr>
        <p:spPr/>
        <p:txBody>
          <a:bodyPr/>
          <a:lstStyle>
            <a:lvl1pPr>
              <a:defRPr/>
            </a:lvl1pPr>
          </a:lstStyle>
          <a:p>
            <a:fld id="{A9EC4ED2-FCFA-40E9-BD73-5BE2772BCC69}" type="slidenum">
              <a:rPr lang="zh-CN" altLang="en-GB"/>
              <a:pPr/>
              <a:t>‹#›</a:t>
            </a:fld>
            <a:endParaRPr lang="en-GB" altLang="zh-CN"/>
          </a:p>
        </p:txBody>
      </p:sp>
    </p:spTree>
    <p:extLst>
      <p:ext uri="{BB962C8B-B14F-4D97-AF65-F5344CB8AC3E}">
        <p14:creationId xmlns:p14="http://schemas.microsoft.com/office/powerpoint/2010/main" val="225207745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7" name="Rectangle 6"/>
          <p:cNvSpPr>
            <a:spLocks noGrp="1" noChangeArrowheads="1"/>
          </p:cNvSpPr>
          <p:nvPr>
            <p:ph type="sldNum" sz="quarter" idx="12"/>
          </p:nvPr>
        </p:nvSpPr>
        <p:spPr/>
        <p:txBody>
          <a:bodyPr/>
          <a:lstStyle>
            <a:lvl1pPr>
              <a:defRPr/>
            </a:lvl1pPr>
          </a:lstStyle>
          <a:p>
            <a:fld id="{3BA43827-0DAA-4E93-9B20-83E04B13617C}" type="slidenum">
              <a:rPr lang="zh-CN" altLang="en-GB"/>
              <a:pPr/>
              <a:t>‹#›</a:t>
            </a:fld>
            <a:endParaRPr lang="en-GB" altLang="zh-CN"/>
          </a:p>
        </p:txBody>
      </p:sp>
    </p:spTree>
    <p:extLst>
      <p:ext uri="{BB962C8B-B14F-4D97-AF65-F5344CB8AC3E}">
        <p14:creationId xmlns:p14="http://schemas.microsoft.com/office/powerpoint/2010/main" val="47547766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6" name="Rectangle 6"/>
          <p:cNvSpPr>
            <a:spLocks noGrp="1" noChangeArrowheads="1"/>
          </p:cNvSpPr>
          <p:nvPr>
            <p:ph type="sldNum" sz="quarter" idx="12"/>
          </p:nvPr>
        </p:nvSpPr>
        <p:spPr/>
        <p:txBody>
          <a:bodyPr/>
          <a:lstStyle>
            <a:lvl1pPr>
              <a:defRPr/>
            </a:lvl1pPr>
          </a:lstStyle>
          <a:p>
            <a:fld id="{107E781A-525B-4695-8DEF-1F6D8E4B2079}" type="slidenum">
              <a:rPr lang="zh-CN" altLang="en-GB"/>
              <a:pPr/>
              <a:t>‹#›</a:t>
            </a:fld>
            <a:endParaRPr lang="en-GB" altLang="zh-CN"/>
          </a:p>
        </p:txBody>
      </p:sp>
    </p:spTree>
    <p:extLst>
      <p:ext uri="{BB962C8B-B14F-4D97-AF65-F5344CB8AC3E}">
        <p14:creationId xmlns:p14="http://schemas.microsoft.com/office/powerpoint/2010/main" val="412145837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6" name="Rectangle 6"/>
          <p:cNvSpPr>
            <a:spLocks noGrp="1" noChangeArrowheads="1"/>
          </p:cNvSpPr>
          <p:nvPr>
            <p:ph type="sldNum" sz="quarter" idx="12"/>
          </p:nvPr>
        </p:nvSpPr>
        <p:spPr/>
        <p:txBody>
          <a:bodyPr/>
          <a:lstStyle>
            <a:lvl1pPr>
              <a:defRPr/>
            </a:lvl1pPr>
          </a:lstStyle>
          <a:p>
            <a:fld id="{F8C0658C-8120-4FE7-BB1E-FBDD3AC81EA1}" type="slidenum">
              <a:rPr lang="zh-CN" altLang="en-GB"/>
              <a:pPr/>
              <a:t>‹#›</a:t>
            </a:fld>
            <a:endParaRPr lang="en-GB" altLang="zh-CN"/>
          </a:p>
        </p:txBody>
      </p:sp>
    </p:spTree>
    <p:extLst>
      <p:ext uri="{BB962C8B-B14F-4D97-AF65-F5344CB8AC3E}">
        <p14:creationId xmlns:p14="http://schemas.microsoft.com/office/powerpoint/2010/main" val="1363038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41"/>
            <a:ext cx="10972800" cy="58515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a:xfrm>
            <a:off x="609600" y="6245225"/>
            <a:ext cx="2844800" cy="476250"/>
          </a:xfrm>
        </p:spPr>
        <p:txBody>
          <a:bodyPr/>
          <a:lstStyle>
            <a:lvl1pPr>
              <a:defRPr/>
            </a:lvl1pPr>
          </a:lstStyle>
          <a:p>
            <a:endParaRPr lang="en-GB" altLang="zh-CN">
              <a:solidFill>
                <a:srgbClr val="000000"/>
              </a:solidFill>
            </a:endParaRPr>
          </a:p>
        </p:txBody>
      </p:sp>
      <p:sp>
        <p:nvSpPr>
          <p:cNvPr id="4" name="页脚占位符 3"/>
          <p:cNvSpPr>
            <a:spLocks noGrp="1"/>
          </p:cNvSpPr>
          <p:nvPr>
            <p:ph type="ftr" sz="quarter" idx="11"/>
          </p:nvPr>
        </p:nvSpPr>
        <p:spPr>
          <a:xfrm>
            <a:off x="4165600" y="6245225"/>
            <a:ext cx="3860800" cy="476250"/>
          </a:xfrm>
        </p:spPr>
        <p:txBody>
          <a:bodyPr/>
          <a:lstStyle>
            <a:lvl1pPr>
              <a:defRPr/>
            </a:lvl1pPr>
          </a:lstStyle>
          <a:p>
            <a:endParaRPr lang="en-GB" altLang="zh-CN">
              <a:solidFill>
                <a:srgbClr val="000000"/>
              </a:solidFill>
            </a:endParaRPr>
          </a:p>
        </p:txBody>
      </p:sp>
      <p:sp>
        <p:nvSpPr>
          <p:cNvPr id="5" name="灯片编号占位符 4"/>
          <p:cNvSpPr>
            <a:spLocks noGrp="1"/>
          </p:cNvSpPr>
          <p:nvPr>
            <p:ph type="sldNum" sz="quarter" idx="12"/>
          </p:nvPr>
        </p:nvSpPr>
        <p:spPr>
          <a:xfrm>
            <a:off x="8737600" y="6245225"/>
            <a:ext cx="2844800" cy="476250"/>
          </a:xfrm>
        </p:spPr>
        <p:txBody>
          <a:bodyPr/>
          <a:lstStyle>
            <a:lvl1pPr>
              <a:defRPr/>
            </a:lvl1pPr>
          </a:lstStyle>
          <a:p>
            <a:fld id="{08BFFF78-F6B2-469A-9A80-E9CC5B7A44AD}"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2776996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609600" y="1600203"/>
            <a:ext cx="53848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97600" y="1600200"/>
            <a:ext cx="5384800" cy="21859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97600" y="3938591"/>
            <a:ext cx="5384800" cy="21875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日期占位符 5"/>
          <p:cNvSpPr>
            <a:spLocks noGrp="1"/>
          </p:cNvSpPr>
          <p:nvPr>
            <p:ph type="dt" sz="half" idx="10"/>
          </p:nvPr>
        </p:nvSpPr>
        <p:spPr>
          <a:xfrm>
            <a:off x="609600" y="6245225"/>
            <a:ext cx="2844800" cy="476250"/>
          </a:xfrm>
        </p:spPr>
        <p:txBody>
          <a:bodyPr/>
          <a:lstStyle>
            <a:lvl1pPr>
              <a:defRPr/>
            </a:lvl1pPr>
          </a:lstStyle>
          <a:p>
            <a:endParaRPr lang="en-GB" altLang="zh-CN">
              <a:solidFill>
                <a:srgbClr val="000000"/>
              </a:solidFill>
            </a:endParaRPr>
          </a:p>
        </p:txBody>
      </p:sp>
      <p:sp>
        <p:nvSpPr>
          <p:cNvPr id="7" name="页脚占位符 6"/>
          <p:cNvSpPr>
            <a:spLocks noGrp="1"/>
          </p:cNvSpPr>
          <p:nvPr>
            <p:ph type="ftr" sz="quarter" idx="11"/>
          </p:nvPr>
        </p:nvSpPr>
        <p:spPr>
          <a:xfrm>
            <a:off x="4165600" y="6245225"/>
            <a:ext cx="3860800" cy="476250"/>
          </a:xfrm>
        </p:spPr>
        <p:txBody>
          <a:bodyPr/>
          <a:lstStyle>
            <a:lvl1pPr>
              <a:defRPr/>
            </a:lvl1pPr>
          </a:lstStyle>
          <a:p>
            <a:endParaRPr lang="en-GB" altLang="zh-CN">
              <a:solidFill>
                <a:srgbClr val="000000"/>
              </a:solidFill>
            </a:endParaRPr>
          </a:p>
        </p:txBody>
      </p:sp>
      <p:sp>
        <p:nvSpPr>
          <p:cNvPr id="8" name="灯片编号占位符 7"/>
          <p:cNvSpPr>
            <a:spLocks noGrp="1"/>
          </p:cNvSpPr>
          <p:nvPr>
            <p:ph type="sldNum" sz="quarter" idx="12"/>
          </p:nvPr>
        </p:nvSpPr>
        <p:spPr>
          <a:xfrm>
            <a:off x="8737600" y="6245225"/>
            <a:ext cx="2844800" cy="476250"/>
          </a:xfrm>
        </p:spPr>
        <p:txBody>
          <a:bodyPr/>
          <a:lstStyle>
            <a:lvl1pPr>
              <a:defRPr/>
            </a:lvl1pPr>
          </a:lstStyle>
          <a:p>
            <a:fld id="{A5FB9BBC-8A85-4CE9-A706-35B2B04D7065}"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2089747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40C315E-36B1-4FAD-89D5-2415EEE64A33}" type="slidenum">
              <a:rPr lang="zh-CN" altLang="en-GB"/>
              <a:pPr>
                <a:defRPr/>
              </a:pPr>
              <a:t>‹#›</a:t>
            </a:fld>
            <a:endParaRPr lang="en-GB" altLang="zh-CN"/>
          </a:p>
        </p:txBody>
      </p:sp>
    </p:spTree>
    <p:extLst>
      <p:ext uri="{BB962C8B-B14F-4D97-AF65-F5344CB8AC3E}">
        <p14:creationId xmlns:p14="http://schemas.microsoft.com/office/powerpoint/2010/main" val="774005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07DF5F6-0141-44BB-8D9A-8E6ED45BE9FF}" type="slidenum">
              <a:rPr lang="zh-CN" altLang="en-GB"/>
              <a:pPr>
                <a:defRPr/>
              </a:pPr>
              <a:t>‹#›</a:t>
            </a:fld>
            <a:endParaRPr lang="en-GB" altLang="zh-CN"/>
          </a:p>
        </p:txBody>
      </p:sp>
    </p:spTree>
    <p:extLst>
      <p:ext uri="{BB962C8B-B14F-4D97-AF65-F5344CB8AC3E}">
        <p14:creationId xmlns:p14="http://schemas.microsoft.com/office/powerpoint/2010/main" val="539724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D716A94-8FB1-4F5B-B166-DAA68524FDED}" type="slidenum">
              <a:rPr lang="zh-CN" altLang="en-GB"/>
              <a:pPr>
                <a:defRPr/>
              </a:pPr>
              <a:t>‹#›</a:t>
            </a:fld>
            <a:endParaRPr lang="en-GB" altLang="zh-CN"/>
          </a:p>
        </p:txBody>
      </p:sp>
    </p:spTree>
    <p:extLst>
      <p:ext uri="{BB962C8B-B14F-4D97-AF65-F5344CB8AC3E}">
        <p14:creationId xmlns:p14="http://schemas.microsoft.com/office/powerpoint/2010/main" val="2735968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D726F3E-5AA9-4DE8-AAEE-6B90BE1D7C35}" type="slidenum">
              <a:rPr lang="zh-CN" altLang="en-GB"/>
              <a:pPr>
                <a:defRPr/>
              </a:pPr>
              <a:t>‹#›</a:t>
            </a:fld>
            <a:endParaRPr lang="en-GB" altLang="zh-CN"/>
          </a:p>
        </p:txBody>
      </p:sp>
    </p:spTree>
    <p:extLst>
      <p:ext uri="{BB962C8B-B14F-4D97-AF65-F5344CB8AC3E}">
        <p14:creationId xmlns:p14="http://schemas.microsoft.com/office/powerpoint/2010/main" val="2640875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02B9A85-C6E2-406E-912E-3D094C7067E0}" type="slidenum">
              <a:rPr lang="zh-CN" altLang="en-GB"/>
              <a:pPr>
                <a:defRPr/>
              </a:pPr>
              <a:t>‹#›</a:t>
            </a:fld>
            <a:endParaRPr lang="en-GB" altLang="zh-CN"/>
          </a:p>
        </p:txBody>
      </p:sp>
    </p:spTree>
    <p:extLst>
      <p:ext uri="{BB962C8B-B14F-4D97-AF65-F5344CB8AC3E}">
        <p14:creationId xmlns:p14="http://schemas.microsoft.com/office/powerpoint/2010/main" val="1892209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EEDE7FF-34C5-472D-AF73-E1C8AF6D408A}" type="slidenum">
              <a:rPr lang="zh-CN" altLang="en-GB"/>
              <a:pPr>
                <a:defRPr/>
              </a:pPr>
              <a:t>‹#›</a:t>
            </a:fld>
            <a:endParaRPr lang="en-GB" altLang="zh-CN"/>
          </a:p>
        </p:txBody>
      </p:sp>
    </p:spTree>
    <p:extLst>
      <p:ext uri="{BB962C8B-B14F-4D97-AF65-F5344CB8AC3E}">
        <p14:creationId xmlns:p14="http://schemas.microsoft.com/office/powerpoint/2010/main" val="2331249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GB"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GB"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BBCE455D-037D-4ECB-B92A-01CCA3CE6B76}"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2331803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2A42FD3-5501-4466-B0EF-C693BF37ED6B}" type="slidenum">
              <a:rPr lang="zh-CN" altLang="en-GB"/>
              <a:pPr>
                <a:defRPr/>
              </a:pPr>
              <a:t>‹#›</a:t>
            </a:fld>
            <a:endParaRPr lang="en-GB" altLang="zh-CN"/>
          </a:p>
        </p:txBody>
      </p:sp>
    </p:spTree>
    <p:extLst>
      <p:ext uri="{BB962C8B-B14F-4D97-AF65-F5344CB8AC3E}">
        <p14:creationId xmlns:p14="http://schemas.microsoft.com/office/powerpoint/2010/main" val="628841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F58A9E8-C34F-41AF-9746-A1FB7A48180C}" type="slidenum">
              <a:rPr lang="zh-CN" altLang="en-GB"/>
              <a:pPr>
                <a:defRPr/>
              </a:pPr>
              <a:t>‹#›</a:t>
            </a:fld>
            <a:endParaRPr lang="en-GB" altLang="zh-CN"/>
          </a:p>
        </p:txBody>
      </p:sp>
    </p:spTree>
    <p:extLst>
      <p:ext uri="{BB962C8B-B14F-4D97-AF65-F5344CB8AC3E}">
        <p14:creationId xmlns:p14="http://schemas.microsoft.com/office/powerpoint/2010/main" val="23864389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E732A00-4582-4C21-9DFB-866BDFB9CEBD}" type="slidenum">
              <a:rPr lang="zh-CN" altLang="en-GB"/>
              <a:pPr>
                <a:defRPr/>
              </a:pPr>
              <a:t>‹#›</a:t>
            </a:fld>
            <a:endParaRPr lang="en-GB" altLang="zh-CN"/>
          </a:p>
        </p:txBody>
      </p:sp>
    </p:spTree>
    <p:extLst>
      <p:ext uri="{BB962C8B-B14F-4D97-AF65-F5344CB8AC3E}">
        <p14:creationId xmlns:p14="http://schemas.microsoft.com/office/powerpoint/2010/main" val="8039913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7060A92-70B3-4902-B975-49C587C007B9}" type="slidenum">
              <a:rPr lang="zh-CN" altLang="en-GB"/>
              <a:pPr>
                <a:defRPr/>
              </a:pPr>
              <a:t>‹#›</a:t>
            </a:fld>
            <a:endParaRPr lang="en-GB" altLang="zh-CN"/>
          </a:p>
        </p:txBody>
      </p:sp>
    </p:spTree>
    <p:extLst>
      <p:ext uri="{BB962C8B-B14F-4D97-AF65-F5344CB8AC3E}">
        <p14:creationId xmlns:p14="http://schemas.microsoft.com/office/powerpoint/2010/main" val="41268472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86A5C3A-53CC-4F9C-B68F-FBE0D5585B02}" type="slidenum">
              <a:rPr lang="zh-CN" altLang="en-GB"/>
              <a:pPr>
                <a:defRPr/>
              </a:pPr>
              <a:t>‹#›</a:t>
            </a:fld>
            <a:endParaRPr lang="en-GB" altLang="zh-CN"/>
          </a:p>
        </p:txBody>
      </p:sp>
    </p:spTree>
    <p:extLst>
      <p:ext uri="{BB962C8B-B14F-4D97-AF65-F5344CB8AC3E}">
        <p14:creationId xmlns:p14="http://schemas.microsoft.com/office/powerpoint/2010/main" val="5452662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F0486A0C-B05D-4235-91D6-AD626C67AB80}" type="datetimeFigureOut">
              <a:rPr lang="zh-CN" altLang="en-US" smtClean="0"/>
              <a:t>2021/6/3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AFA5A19-31B9-4749-ABD7-AC00A8349CB9}" type="slidenum">
              <a:rPr lang="zh-CN" altLang="en-US" smtClean="0"/>
              <a:t>‹#›</a:t>
            </a:fld>
            <a:endParaRPr lang="zh-CN" altLang="en-US"/>
          </a:p>
        </p:txBody>
      </p:sp>
    </p:spTree>
    <p:extLst>
      <p:ext uri="{BB962C8B-B14F-4D97-AF65-F5344CB8AC3E}">
        <p14:creationId xmlns:p14="http://schemas.microsoft.com/office/powerpoint/2010/main" val="41223730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0486A0C-B05D-4235-91D6-AD626C67AB80}" type="datetimeFigureOut">
              <a:rPr lang="zh-CN" altLang="en-US" smtClean="0"/>
              <a:t>2021/6/3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AFA5A19-31B9-4749-ABD7-AC00A8349CB9}" type="slidenum">
              <a:rPr lang="zh-CN" altLang="en-US" smtClean="0"/>
              <a:t>‹#›</a:t>
            </a:fld>
            <a:endParaRPr lang="zh-CN" altLang="en-US"/>
          </a:p>
        </p:txBody>
      </p:sp>
    </p:spTree>
    <p:extLst>
      <p:ext uri="{BB962C8B-B14F-4D97-AF65-F5344CB8AC3E}">
        <p14:creationId xmlns:p14="http://schemas.microsoft.com/office/powerpoint/2010/main" val="6398674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F0486A0C-B05D-4235-91D6-AD626C67AB80}" type="datetimeFigureOut">
              <a:rPr lang="zh-CN" altLang="en-US" smtClean="0"/>
              <a:t>2021/6/3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AFA5A19-31B9-4749-ABD7-AC00A8349CB9}" type="slidenum">
              <a:rPr lang="zh-CN" altLang="en-US" smtClean="0"/>
              <a:t>‹#›</a:t>
            </a:fld>
            <a:endParaRPr lang="zh-CN" altLang="en-US"/>
          </a:p>
        </p:txBody>
      </p:sp>
    </p:spTree>
    <p:extLst>
      <p:ext uri="{BB962C8B-B14F-4D97-AF65-F5344CB8AC3E}">
        <p14:creationId xmlns:p14="http://schemas.microsoft.com/office/powerpoint/2010/main" val="17779516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F0486A0C-B05D-4235-91D6-AD626C67AB80}" type="datetimeFigureOut">
              <a:rPr lang="zh-CN" altLang="en-US" smtClean="0"/>
              <a:t>2021/6/3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AFA5A19-31B9-4749-ABD7-AC00A8349CB9}" type="slidenum">
              <a:rPr lang="zh-CN" altLang="en-US" smtClean="0"/>
              <a:t>‹#›</a:t>
            </a:fld>
            <a:endParaRPr lang="zh-CN" altLang="en-US"/>
          </a:p>
        </p:txBody>
      </p:sp>
    </p:spTree>
    <p:extLst>
      <p:ext uri="{BB962C8B-B14F-4D97-AF65-F5344CB8AC3E}">
        <p14:creationId xmlns:p14="http://schemas.microsoft.com/office/powerpoint/2010/main" val="35034025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F0486A0C-B05D-4235-91D6-AD626C67AB80}" type="datetimeFigureOut">
              <a:rPr lang="zh-CN" altLang="en-US" smtClean="0"/>
              <a:t>2021/6/3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AFA5A19-31B9-4749-ABD7-AC00A8349CB9}" type="slidenum">
              <a:rPr lang="zh-CN" altLang="en-US" smtClean="0"/>
              <a:t>‹#›</a:t>
            </a:fld>
            <a:endParaRPr lang="zh-CN" altLang="en-US"/>
          </a:p>
        </p:txBody>
      </p:sp>
    </p:spTree>
    <p:extLst>
      <p:ext uri="{BB962C8B-B14F-4D97-AF65-F5344CB8AC3E}">
        <p14:creationId xmlns:p14="http://schemas.microsoft.com/office/powerpoint/2010/main" val="2312738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endParaRPr lang="en-GB"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GB"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9369E267-1337-449A-8E15-FC27D4CDCBF1}"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7830091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F0486A0C-B05D-4235-91D6-AD626C67AB80}" type="datetimeFigureOut">
              <a:rPr lang="zh-CN" altLang="en-US" smtClean="0"/>
              <a:t>2021/6/3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AFA5A19-31B9-4749-ABD7-AC00A8349CB9}" type="slidenum">
              <a:rPr lang="zh-CN" altLang="en-US" smtClean="0"/>
              <a:t>‹#›</a:t>
            </a:fld>
            <a:endParaRPr lang="zh-CN" altLang="en-US"/>
          </a:p>
        </p:txBody>
      </p:sp>
    </p:spTree>
    <p:extLst>
      <p:ext uri="{BB962C8B-B14F-4D97-AF65-F5344CB8AC3E}">
        <p14:creationId xmlns:p14="http://schemas.microsoft.com/office/powerpoint/2010/main" val="40042557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486A0C-B05D-4235-91D6-AD626C67AB80}" type="datetimeFigureOut">
              <a:rPr lang="zh-CN" altLang="en-US" smtClean="0"/>
              <a:t>2021/6/3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AFA5A19-31B9-4749-ABD7-AC00A8349CB9}" type="slidenum">
              <a:rPr lang="zh-CN" altLang="en-US" smtClean="0"/>
              <a:t>‹#›</a:t>
            </a:fld>
            <a:endParaRPr lang="zh-CN" altLang="en-US"/>
          </a:p>
        </p:txBody>
      </p:sp>
    </p:spTree>
    <p:extLst>
      <p:ext uri="{BB962C8B-B14F-4D97-AF65-F5344CB8AC3E}">
        <p14:creationId xmlns:p14="http://schemas.microsoft.com/office/powerpoint/2010/main" val="6487175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F0486A0C-B05D-4235-91D6-AD626C67AB80}" type="datetimeFigureOut">
              <a:rPr lang="zh-CN" altLang="en-US" smtClean="0"/>
              <a:t>2021/6/3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AFA5A19-31B9-4749-ABD7-AC00A8349CB9}" type="slidenum">
              <a:rPr lang="zh-CN" altLang="en-US" smtClean="0"/>
              <a:t>‹#›</a:t>
            </a:fld>
            <a:endParaRPr lang="zh-CN" altLang="en-US"/>
          </a:p>
        </p:txBody>
      </p:sp>
    </p:spTree>
    <p:extLst>
      <p:ext uri="{BB962C8B-B14F-4D97-AF65-F5344CB8AC3E}">
        <p14:creationId xmlns:p14="http://schemas.microsoft.com/office/powerpoint/2010/main" val="26194086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F0486A0C-B05D-4235-91D6-AD626C67AB80}" type="datetimeFigureOut">
              <a:rPr lang="zh-CN" altLang="en-US" smtClean="0"/>
              <a:t>2021/6/3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AFA5A19-31B9-4749-ABD7-AC00A8349CB9}" type="slidenum">
              <a:rPr lang="zh-CN" altLang="en-US" smtClean="0"/>
              <a:t>‹#›</a:t>
            </a:fld>
            <a:endParaRPr lang="zh-CN" altLang="en-US"/>
          </a:p>
        </p:txBody>
      </p:sp>
    </p:spTree>
    <p:extLst>
      <p:ext uri="{BB962C8B-B14F-4D97-AF65-F5344CB8AC3E}">
        <p14:creationId xmlns:p14="http://schemas.microsoft.com/office/powerpoint/2010/main" val="22143523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0486A0C-B05D-4235-91D6-AD626C67AB80}" type="datetimeFigureOut">
              <a:rPr lang="zh-CN" altLang="en-US" smtClean="0"/>
              <a:t>2021/6/3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AFA5A19-31B9-4749-ABD7-AC00A8349CB9}" type="slidenum">
              <a:rPr lang="zh-CN" altLang="en-US" smtClean="0"/>
              <a:t>‹#›</a:t>
            </a:fld>
            <a:endParaRPr lang="zh-CN" altLang="en-US"/>
          </a:p>
        </p:txBody>
      </p:sp>
    </p:spTree>
    <p:extLst>
      <p:ext uri="{BB962C8B-B14F-4D97-AF65-F5344CB8AC3E}">
        <p14:creationId xmlns:p14="http://schemas.microsoft.com/office/powerpoint/2010/main" val="5777430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0486A0C-B05D-4235-91D6-AD626C67AB80}" type="datetimeFigureOut">
              <a:rPr lang="zh-CN" altLang="en-US" smtClean="0"/>
              <a:t>2021/6/3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AFA5A19-31B9-4749-ABD7-AC00A8349CB9}" type="slidenum">
              <a:rPr lang="zh-CN" altLang="en-US" smtClean="0"/>
              <a:t>‹#›</a:t>
            </a:fld>
            <a:endParaRPr lang="zh-CN" altLang="en-US"/>
          </a:p>
        </p:txBody>
      </p:sp>
    </p:spTree>
    <p:extLst>
      <p:ext uri="{BB962C8B-B14F-4D97-AF65-F5344CB8AC3E}">
        <p14:creationId xmlns:p14="http://schemas.microsoft.com/office/powerpoint/2010/main" val="14512682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30"/>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5BAB67-0A15-4481-9B18-C5591E7799E1}"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16778547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52831A-88C3-43DF-9D78-9E1CD613AC8C}"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3906621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5"/>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3E4B10-301A-49D6-BF5C-334714563638}"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37211151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16D907-78CA-4D7D-BB13-B718EA2EEC87}"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1255735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endParaRPr lang="en-GB"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GB"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0107513F-117B-43A3-ADA0-59D02EB089A1}"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25183352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88ED32A-1AF6-4216-B5F3-7B6E1F0CC5A2}"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14577781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312A8AC-17C7-4517-AEB0-F6D70020F634}"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32962992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CAB407-02ED-44D7-B56D-28B4EB760913}"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35184224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0EC494-F163-4651-AC55-DB4D1511408C}"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14726279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D68C77C-A96C-40B9-935E-E53166232C09}"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18269884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607CAC-95AA-4580-A1BB-AF5BD7F47EA8}"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15130791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3"/>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3"/>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17AA4D-AAF9-4CE6-8FD0-FB94466DBAFF}"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18239046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8A5861-2714-4902-ABC5-9E6A11E7719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3124277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69C02E-8C5A-47C3-9CBC-0AA1695AF5F8}"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9724531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84DC99-81A3-4A57-81AF-94988DA5904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51493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endParaRPr lang="en-GB" altLang="zh-CN">
              <a:solidFill>
                <a:srgbClr val="000000"/>
              </a:solidFill>
            </a:endParaRPr>
          </a:p>
        </p:txBody>
      </p:sp>
      <p:sp>
        <p:nvSpPr>
          <p:cNvPr id="8" name="页脚占位符 7"/>
          <p:cNvSpPr>
            <a:spLocks noGrp="1"/>
          </p:cNvSpPr>
          <p:nvPr>
            <p:ph type="ftr" sz="quarter" idx="11"/>
          </p:nvPr>
        </p:nvSpPr>
        <p:spPr/>
        <p:txBody>
          <a:bodyPr/>
          <a:lstStyle>
            <a:lvl1pPr>
              <a:defRPr/>
            </a:lvl1pPr>
          </a:lstStyle>
          <a:p>
            <a:endParaRPr lang="en-GB" altLang="zh-CN">
              <a:solidFill>
                <a:srgbClr val="000000"/>
              </a:solidFill>
            </a:endParaRPr>
          </a:p>
        </p:txBody>
      </p:sp>
      <p:sp>
        <p:nvSpPr>
          <p:cNvPr id="9" name="灯片编号占位符 8"/>
          <p:cNvSpPr>
            <a:spLocks noGrp="1"/>
          </p:cNvSpPr>
          <p:nvPr>
            <p:ph type="sldNum" sz="quarter" idx="12"/>
          </p:nvPr>
        </p:nvSpPr>
        <p:spPr/>
        <p:txBody>
          <a:bodyPr/>
          <a:lstStyle>
            <a:lvl1pPr>
              <a:defRPr/>
            </a:lvl1pPr>
          </a:lstStyle>
          <a:p>
            <a:fld id="{9BA080C4-CBF2-4D1E-A3B5-880F360F0FD0}"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20393237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0370D60-53A6-43A0-A4A3-98BF191ED2E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2065831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DBD0D74-8D10-4937-B65E-4419A16BD24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0948716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B776919-3C29-41E7-AF63-65504E8723E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0484835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874C81F-56F1-4961-BE06-E85F3C604B4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169396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56486AA-6C05-4D97-A595-381EDD77E37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1459137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AE2196-5E48-4ED5-B61C-2B73FD2A44A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7942352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E094BF-17E8-403C-9CA3-3D83AE61490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4097215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678ADB-326D-4D0B-B5C1-EA28EDADD05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9676832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mediaAndTx" preserve="1">
  <p:cSld name="标题，媒体剪辑与文本">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a:t>单击此处编辑母版标题样式</a:t>
            </a:r>
          </a:p>
        </p:txBody>
      </p:sp>
      <p:sp>
        <p:nvSpPr>
          <p:cNvPr id="3" name="媒体占位符 2"/>
          <p:cNvSpPr>
            <a:spLocks noGrp="1"/>
          </p:cNvSpPr>
          <p:nvPr>
            <p:ph type="media" sz="half" idx="1"/>
          </p:nvPr>
        </p:nvSpPr>
        <p:spPr>
          <a:xfrm>
            <a:off x="609600" y="1600201"/>
            <a:ext cx="5384800" cy="4525963"/>
          </a:xfrm>
        </p:spPr>
        <p:txBody>
          <a:bodyPr/>
          <a:lstStyle/>
          <a:p>
            <a:pPr lvl="0"/>
            <a:endParaRPr lang="zh-CN" altLang="en-US" noProof="0"/>
          </a:p>
        </p:txBody>
      </p:sp>
      <p:sp>
        <p:nvSpPr>
          <p:cNvPr id="4" name="文本占位符 3"/>
          <p:cNvSpPr>
            <a:spLocks noGrp="1"/>
          </p:cNvSpPr>
          <p:nvPr>
            <p:ph type="body" sz="half" idx="2"/>
          </p:nvPr>
        </p:nvSpPr>
        <p:spPr>
          <a:xfrm>
            <a:off x="6197600" y="1600201"/>
            <a:ext cx="53848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D4E9EE1-9C81-4A10-A25F-EB9F74641DFE}"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4107994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AndTx" preserve="1">
  <p:cSld name="标题，内容与文本">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197600" y="1600201"/>
            <a:ext cx="53848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C3F46E7-F1ED-49DD-9757-BA897AF22576}"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68895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endParaRPr lang="en-GB"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endParaRPr lang="en-GB" altLang="zh-CN">
              <a:solidFill>
                <a:srgbClr val="000000"/>
              </a:solidFill>
            </a:endParaRPr>
          </a:p>
        </p:txBody>
      </p:sp>
      <p:sp>
        <p:nvSpPr>
          <p:cNvPr id="5" name="灯片编号占位符 4"/>
          <p:cNvSpPr>
            <a:spLocks noGrp="1"/>
          </p:cNvSpPr>
          <p:nvPr>
            <p:ph type="sldNum" sz="quarter" idx="12"/>
          </p:nvPr>
        </p:nvSpPr>
        <p:spPr/>
        <p:txBody>
          <a:bodyPr/>
          <a:lstStyle>
            <a:lvl1pPr>
              <a:defRPr/>
            </a:lvl1pPr>
          </a:lstStyle>
          <a:p>
            <a:fld id="{D00F83A3-73FE-4CEE-B803-B03CC30F4AAF}"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21989432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30"/>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9A89FBB-7581-4649-9973-5A064396EF50}" type="slidenum">
              <a:rPr lang="zh-CN" altLang="en-GB"/>
              <a:pPr>
                <a:defRPr/>
              </a:pPr>
              <a:t>‹#›</a:t>
            </a:fld>
            <a:endParaRPr lang="en-GB" altLang="zh-CN"/>
          </a:p>
        </p:txBody>
      </p:sp>
    </p:spTree>
    <p:extLst>
      <p:ext uri="{BB962C8B-B14F-4D97-AF65-F5344CB8AC3E}">
        <p14:creationId xmlns:p14="http://schemas.microsoft.com/office/powerpoint/2010/main" val="37063277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2F1AD7C-461D-46A9-B852-12D5A545C143}" type="slidenum">
              <a:rPr lang="zh-CN" altLang="en-GB"/>
              <a:pPr>
                <a:defRPr/>
              </a:pPr>
              <a:t>‹#›</a:t>
            </a:fld>
            <a:endParaRPr lang="en-GB" altLang="zh-CN"/>
          </a:p>
        </p:txBody>
      </p:sp>
    </p:spTree>
    <p:extLst>
      <p:ext uri="{BB962C8B-B14F-4D97-AF65-F5344CB8AC3E}">
        <p14:creationId xmlns:p14="http://schemas.microsoft.com/office/powerpoint/2010/main" val="19362076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5"/>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E95F685-E0E4-4ACC-B467-7C904CDC0AA0}" type="slidenum">
              <a:rPr lang="zh-CN" altLang="en-GB"/>
              <a:pPr>
                <a:defRPr/>
              </a:pPr>
              <a:t>‹#›</a:t>
            </a:fld>
            <a:endParaRPr lang="en-GB" altLang="zh-CN"/>
          </a:p>
        </p:txBody>
      </p:sp>
    </p:spTree>
    <p:extLst>
      <p:ext uri="{BB962C8B-B14F-4D97-AF65-F5344CB8AC3E}">
        <p14:creationId xmlns:p14="http://schemas.microsoft.com/office/powerpoint/2010/main" val="18807074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24BEB6D-CF76-4B00-91D6-9F1F2F01F4AD}" type="slidenum">
              <a:rPr lang="zh-CN" altLang="en-GB"/>
              <a:pPr>
                <a:defRPr/>
              </a:pPr>
              <a:t>‹#›</a:t>
            </a:fld>
            <a:endParaRPr lang="en-GB" altLang="zh-CN"/>
          </a:p>
        </p:txBody>
      </p:sp>
    </p:spTree>
    <p:extLst>
      <p:ext uri="{BB962C8B-B14F-4D97-AF65-F5344CB8AC3E}">
        <p14:creationId xmlns:p14="http://schemas.microsoft.com/office/powerpoint/2010/main" val="13917492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2B1DC68-C0F4-4CE6-9CEB-A0315D17FDC4}" type="slidenum">
              <a:rPr lang="zh-CN" altLang="en-GB"/>
              <a:pPr>
                <a:defRPr/>
              </a:pPr>
              <a:t>‹#›</a:t>
            </a:fld>
            <a:endParaRPr lang="en-GB" altLang="zh-CN"/>
          </a:p>
        </p:txBody>
      </p:sp>
    </p:spTree>
    <p:extLst>
      <p:ext uri="{BB962C8B-B14F-4D97-AF65-F5344CB8AC3E}">
        <p14:creationId xmlns:p14="http://schemas.microsoft.com/office/powerpoint/2010/main" val="15392541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7A54096-90A7-434B-A204-BC7387543595}" type="slidenum">
              <a:rPr lang="zh-CN" altLang="en-GB"/>
              <a:pPr>
                <a:defRPr/>
              </a:pPr>
              <a:t>‹#›</a:t>
            </a:fld>
            <a:endParaRPr lang="en-GB" altLang="zh-CN"/>
          </a:p>
        </p:txBody>
      </p:sp>
    </p:spTree>
    <p:extLst>
      <p:ext uri="{BB962C8B-B14F-4D97-AF65-F5344CB8AC3E}">
        <p14:creationId xmlns:p14="http://schemas.microsoft.com/office/powerpoint/2010/main" val="13902637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813DFC8-4B18-4E2B-8095-7CA6717A9B0E}" type="slidenum">
              <a:rPr lang="zh-CN" altLang="en-GB"/>
              <a:pPr>
                <a:defRPr/>
              </a:pPr>
              <a:t>‹#›</a:t>
            </a:fld>
            <a:endParaRPr lang="en-GB" altLang="zh-CN"/>
          </a:p>
        </p:txBody>
      </p:sp>
    </p:spTree>
    <p:extLst>
      <p:ext uri="{BB962C8B-B14F-4D97-AF65-F5344CB8AC3E}">
        <p14:creationId xmlns:p14="http://schemas.microsoft.com/office/powerpoint/2010/main" val="37986652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3952A55-C133-44FD-9D23-1A0D0408ACF1}" type="slidenum">
              <a:rPr lang="zh-CN" altLang="en-GB"/>
              <a:pPr>
                <a:defRPr/>
              </a:pPr>
              <a:t>‹#›</a:t>
            </a:fld>
            <a:endParaRPr lang="en-GB" altLang="zh-CN"/>
          </a:p>
        </p:txBody>
      </p:sp>
    </p:spTree>
    <p:extLst>
      <p:ext uri="{BB962C8B-B14F-4D97-AF65-F5344CB8AC3E}">
        <p14:creationId xmlns:p14="http://schemas.microsoft.com/office/powerpoint/2010/main" val="42357000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C48493D-B210-4B01-B22F-E4E6CDF6BA8A}" type="slidenum">
              <a:rPr lang="zh-CN" altLang="en-GB"/>
              <a:pPr>
                <a:defRPr/>
              </a:pPr>
              <a:t>‹#›</a:t>
            </a:fld>
            <a:endParaRPr lang="en-GB" altLang="zh-CN"/>
          </a:p>
        </p:txBody>
      </p:sp>
    </p:spTree>
    <p:extLst>
      <p:ext uri="{BB962C8B-B14F-4D97-AF65-F5344CB8AC3E}">
        <p14:creationId xmlns:p14="http://schemas.microsoft.com/office/powerpoint/2010/main" val="29992124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AA1CCDF-A1CA-436A-B5DE-77B82E51B7E7}" type="slidenum">
              <a:rPr lang="zh-CN" altLang="en-GB"/>
              <a:pPr>
                <a:defRPr/>
              </a:pPr>
              <a:t>‹#›</a:t>
            </a:fld>
            <a:endParaRPr lang="en-GB" altLang="zh-CN"/>
          </a:p>
        </p:txBody>
      </p:sp>
    </p:spTree>
    <p:extLst>
      <p:ext uri="{BB962C8B-B14F-4D97-AF65-F5344CB8AC3E}">
        <p14:creationId xmlns:p14="http://schemas.microsoft.com/office/powerpoint/2010/main" val="2122785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GB" altLang="zh-CN">
              <a:solidFill>
                <a:srgbClr val="000000"/>
              </a:solidFill>
            </a:endParaRPr>
          </a:p>
        </p:txBody>
      </p:sp>
      <p:sp>
        <p:nvSpPr>
          <p:cNvPr id="3" name="页脚占位符 2"/>
          <p:cNvSpPr>
            <a:spLocks noGrp="1"/>
          </p:cNvSpPr>
          <p:nvPr>
            <p:ph type="ftr" sz="quarter" idx="11"/>
          </p:nvPr>
        </p:nvSpPr>
        <p:spPr/>
        <p:txBody>
          <a:bodyPr/>
          <a:lstStyle>
            <a:lvl1pPr>
              <a:defRPr/>
            </a:lvl1pPr>
          </a:lstStyle>
          <a:p>
            <a:endParaRPr lang="en-GB" altLang="zh-CN">
              <a:solidFill>
                <a:srgbClr val="000000"/>
              </a:solidFill>
            </a:endParaRPr>
          </a:p>
        </p:txBody>
      </p:sp>
      <p:sp>
        <p:nvSpPr>
          <p:cNvPr id="4" name="灯片编号占位符 3"/>
          <p:cNvSpPr>
            <a:spLocks noGrp="1"/>
          </p:cNvSpPr>
          <p:nvPr>
            <p:ph type="sldNum" sz="quarter" idx="12"/>
          </p:nvPr>
        </p:nvSpPr>
        <p:spPr/>
        <p:txBody>
          <a:bodyPr/>
          <a:lstStyle>
            <a:lvl1pPr>
              <a:defRPr/>
            </a:lvl1pPr>
          </a:lstStyle>
          <a:p>
            <a:fld id="{B527D597-F47B-41B3-ADE8-88A1CDF6D9DF}"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23419015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3"/>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3"/>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C171AFD-F8EE-4F27-82C3-1A85638CA456}" type="slidenum">
              <a:rPr lang="zh-CN" altLang="en-GB"/>
              <a:pPr>
                <a:defRPr/>
              </a:pPr>
              <a:t>‹#›</a:t>
            </a:fld>
            <a:endParaRPr lang="en-GB" altLang="zh-CN"/>
          </a:p>
        </p:txBody>
      </p:sp>
    </p:spTree>
    <p:extLst>
      <p:ext uri="{BB962C8B-B14F-4D97-AF65-F5344CB8AC3E}">
        <p14:creationId xmlns:p14="http://schemas.microsoft.com/office/powerpoint/2010/main" val="79646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79336F33-1EB0-425E-8FA2-C52373995731}" type="slidenum">
              <a:rPr lang="en-US" altLang="zh-CN"/>
              <a:pPr/>
              <a:t>‹#›</a:t>
            </a:fld>
            <a:endParaRPr lang="en-US" altLang="zh-CN"/>
          </a:p>
        </p:txBody>
      </p:sp>
    </p:spTree>
    <p:extLst>
      <p:ext uri="{BB962C8B-B14F-4D97-AF65-F5344CB8AC3E}">
        <p14:creationId xmlns:p14="http://schemas.microsoft.com/office/powerpoint/2010/main" val="25076548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DF1A946A-CE48-46C2-9592-C81AAA072D7E}" type="slidenum">
              <a:rPr lang="en-US" altLang="zh-CN"/>
              <a:pPr/>
              <a:t>‹#›</a:t>
            </a:fld>
            <a:endParaRPr lang="en-US" altLang="zh-CN"/>
          </a:p>
        </p:txBody>
      </p:sp>
    </p:spTree>
    <p:extLst>
      <p:ext uri="{BB962C8B-B14F-4D97-AF65-F5344CB8AC3E}">
        <p14:creationId xmlns:p14="http://schemas.microsoft.com/office/powerpoint/2010/main" val="27458489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11820E25-EE1E-4C4C-8E18-2CC7E3BC1663}" type="slidenum">
              <a:rPr lang="en-US" altLang="zh-CN"/>
              <a:pPr/>
              <a:t>‹#›</a:t>
            </a:fld>
            <a:endParaRPr lang="en-US" altLang="zh-CN"/>
          </a:p>
        </p:txBody>
      </p:sp>
    </p:spTree>
    <p:extLst>
      <p:ext uri="{BB962C8B-B14F-4D97-AF65-F5344CB8AC3E}">
        <p14:creationId xmlns:p14="http://schemas.microsoft.com/office/powerpoint/2010/main" val="41196576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FB4865C4-E759-45B7-A7BA-F70B2A618E20}" type="slidenum">
              <a:rPr lang="en-US" altLang="zh-CN"/>
              <a:pPr/>
              <a:t>‹#›</a:t>
            </a:fld>
            <a:endParaRPr lang="en-US" altLang="zh-CN"/>
          </a:p>
        </p:txBody>
      </p:sp>
    </p:spTree>
    <p:extLst>
      <p:ext uri="{BB962C8B-B14F-4D97-AF65-F5344CB8AC3E}">
        <p14:creationId xmlns:p14="http://schemas.microsoft.com/office/powerpoint/2010/main" val="30635071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fld id="{4772C95C-9788-4EF2-A0A7-B483F874BC00}" type="slidenum">
              <a:rPr lang="en-US" altLang="zh-CN"/>
              <a:pPr/>
              <a:t>‹#›</a:t>
            </a:fld>
            <a:endParaRPr lang="en-US" altLang="zh-CN"/>
          </a:p>
        </p:txBody>
      </p:sp>
    </p:spTree>
    <p:extLst>
      <p:ext uri="{BB962C8B-B14F-4D97-AF65-F5344CB8AC3E}">
        <p14:creationId xmlns:p14="http://schemas.microsoft.com/office/powerpoint/2010/main" val="23939050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fld id="{B16E70E6-0F66-4176-A9E9-317096FDD897}" type="slidenum">
              <a:rPr lang="en-US" altLang="zh-CN"/>
              <a:pPr/>
              <a:t>‹#›</a:t>
            </a:fld>
            <a:endParaRPr lang="en-US" altLang="zh-CN"/>
          </a:p>
        </p:txBody>
      </p:sp>
    </p:spTree>
    <p:extLst>
      <p:ext uri="{BB962C8B-B14F-4D97-AF65-F5344CB8AC3E}">
        <p14:creationId xmlns:p14="http://schemas.microsoft.com/office/powerpoint/2010/main" val="32102903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fld id="{4D83228A-6485-4BDC-A73C-B269065543B0}" type="slidenum">
              <a:rPr lang="en-US" altLang="zh-CN"/>
              <a:pPr/>
              <a:t>‹#›</a:t>
            </a:fld>
            <a:endParaRPr lang="en-US" altLang="zh-CN"/>
          </a:p>
        </p:txBody>
      </p:sp>
    </p:spTree>
    <p:extLst>
      <p:ext uri="{BB962C8B-B14F-4D97-AF65-F5344CB8AC3E}">
        <p14:creationId xmlns:p14="http://schemas.microsoft.com/office/powerpoint/2010/main" val="21624855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23415F3C-47FF-40C9-811C-84DEDA078765}" type="slidenum">
              <a:rPr lang="en-US" altLang="zh-CN"/>
              <a:pPr/>
              <a:t>‹#›</a:t>
            </a:fld>
            <a:endParaRPr lang="en-US" altLang="zh-CN"/>
          </a:p>
        </p:txBody>
      </p:sp>
    </p:spTree>
    <p:extLst>
      <p:ext uri="{BB962C8B-B14F-4D97-AF65-F5344CB8AC3E}">
        <p14:creationId xmlns:p14="http://schemas.microsoft.com/office/powerpoint/2010/main" val="32470971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4D723D69-D1AD-4EDF-8962-C0F1259887AC}" type="slidenum">
              <a:rPr lang="en-US" altLang="zh-CN"/>
              <a:pPr/>
              <a:t>‹#›</a:t>
            </a:fld>
            <a:endParaRPr lang="en-US" altLang="zh-CN"/>
          </a:p>
        </p:txBody>
      </p:sp>
    </p:spTree>
    <p:extLst>
      <p:ext uri="{BB962C8B-B14F-4D97-AF65-F5344CB8AC3E}">
        <p14:creationId xmlns:p14="http://schemas.microsoft.com/office/powerpoint/2010/main" val="3343132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GB"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GB"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B5418212-4B14-4400-8E48-55F51D195426}"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146647243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89BF3563-FCC4-46B1-A843-1421735AE5E3}" type="slidenum">
              <a:rPr lang="en-US" altLang="zh-CN"/>
              <a:pPr/>
              <a:t>‹#›</a:t>
            </a:fld>
            <a:endParaRPr lang="en-US" altLang="zh-CN"/>
          </a:p>
        </p:txBody>
      </p:sp>
    </p:spTree>
    <p:extLst>
      <p:ext uri="{BB962C8B-B14F-4D97-AF65-F5344CB8AC3E}">
        <p14:creationId xmlns:p14="http://schemas.microsoft.com/office/powerpoint/2010/main" val="40140664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80CFE83F-D249-498F-AECB-239BB93FED72}" type="slidenum">
              <a:rPr lang="en-US" altLang="zh-CN"/>
              <a:pPr/>
              <a:t>‹#›</a:t>
            </a:fld>
            <a:endParaRPr lang="en-US" altLang="zh-CN"/>
          </a:p>
        </p:txBody>
      </p:sp>
    </p:spTree>
    <p:extLst>
      <p:ext uri="{BB962C8B-B14F-4D97-AF65-F5344CB8AC3E}">
        <p14:creationId xmlns:p14="http://schemas.microsoft.com/office/powerpoint/2010/main" val="29115966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mediaAndTx" preserve="1">
  <p:cSld name="标题，媒体剪辑与文本">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a:t>单击此处编辑母版标题样式</a:t>
            </a:r>
          </a:p>
        </p:txBody>
      </p:sp>
      <p:sp>
        <p:nvSpPr>
          <p:cNvPr id="3" name="媒体占位符 2"/>
          <p:cNvSpPr>
            <a:spLocks noGrp="1"/>
          </p:cNvSpPr>
          <p:nvPr>
            <p:ph type="media" sz="half" idx="1"/>
          </p:nvPr>
        </p:nvSpPr>
        <p:spPr>
          <a:xfrm>
            <a:off x="609600" y="1600201"/>
            <a:ext cx="5384800" cy="4525963"/>
          </a:xfrm>
        </p:spPr>
        <p:txBody>
          <a:bodyPr/>
          <a:lstStyle/>
          <a:p>
            <a:pPr lvl="0"/>
            <a:endParaRPr lang="zh-CN" altLang="en-US" noProof="0"/>
          </a:p>
        </p:txBody>
      </p:sp>
      <p:sp>
        <p:nvSpPr>
          <p:cNvPr id="4" name="文本占位符 3"/>
          <p:cNvSpPr>
            <a:spLocks noGrp="1"/>
          </p:cNvSpPr>
          <p:nvPr>
            <p:ph type="body" sz="half" idx="2"/>
          </p:nvPr>
        </p:nvSpPr>
        <p:spPr>
          <a:xfrm>
            <a:off x="6197600" y="1600201"/>
            <a:ext cx="53848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DAD39AEA-C27C-40DF-A5E5-C46CDE8BBACB}" type="slidenum">
              <a:rPr lang="en-US" altLang="zh-CN"/>
              <a:pPr/>
              <a:t>‹#›</a:t>
            </a:fld>
            <a:endParaRPr lang="en-US" altLang="zh-CN"/>
          </a:p>
        </p:txBody>
      </p:sp>
    </p:spTree>
    <p:extLst>
      <p:ext uri="{BB962C8B-B14F-4D97-AF65-F5344CB8AC3E}">
        <p14:creationId xmlns:p14="http://schemas.microsoft.com/office/powerpoint/2010/main" val="3294887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AndTx" preserve="1">
  <p:cSld name="标题，内容与文本">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197600" y="1600201"/>
            <a:ext cx="53848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6BDBC784-E0D4-4397-A8CA-46D24DFE065C}" type="slidenum">
              <a:rPr lang="en-US" altLang="zh-CN"/>
              <a:pPr/>
              <a:t>‹#›</a:t>
            </a:fld>
            <a:endParaRPr lang="en-US" altLang="zh-CN"/>
          </a:p>
        </p:txBody>
      </p:sp>
    </p:spTree>
    <p:extLst>
      <p:ext uri="{BB962C8B-B14F-4D97-AF65-F5344CB8AC3E}">
        <p14:creationId xmlns:p14="http://schemas.microsoft.com/office/powerpoint/2010/main" val="367908250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1FBE612-B222-4DBA-A6BE-897CCAA55B99}" type="slidenum">
              <a:rPr lang="zh-CN" altLang="en-GB"/>
              <a:pPr>
                <a:defRPr/>
              </a:pPr>
              <a:t>‹#›</a:t>
            </a:fld>
            <a:endParaRPr lang="en-GB" altLang="zh-CN"/>
          </a:p>
        </p:txBody>
      </p:sp>
    </p:spTree>
    <p:extLst>
      <p:ext uri="{BB962C8B-B14F-4D97-AF65-F5344CB8AC3E}">
        <p14:creationId xmlns:p14="http://schemas.microsoft.com/office/powerpoint/2010/main" val="4575519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B39DE15-DDDB-42DF-A081-0E9579ACB863}" type="slidenum">
              <a:rPr lang="zh-CN" altLang="en-GB"/>
              <a:pPr>
                <a:defRPr/>
              </a:pPr>
              <a:t>‹#›</a:t>
            </a:fld>
            <a:endParaRPr lang="en-GB" altLang="zh-CN"/>
          </a:p>
        </p:txBody>
      </p:sp>
    </p:spTree>
    <p:extLst>
      <p:ext uri="{BB962C8B-B14F-4D97-AF65-F5344CB8AC3E}">
        <p14:creationId xmlns:p14="http://schemas.microsoft.com/office/powerpoint/2010/main" val="18528537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5851B3F-B730-49C5-B9E0-69FF75A30C49}" type="slidenum">
              <a:rPr lang="zh-CN" altLang="en-GB"/>
              <a:pPr>
                <a:defRPr/>
              </a:pPr>
              <a:t>‹#›</a:t>
            </a:fld>
            <a:endParaRPr lang="en-GB" altLang="zh-CN"/>
          </a:p>
        </p:txBody>
      </p:sp>
    </p:spTree>
    <p:extLst>
      <p:ext uri="{BB962C8B-B14F-4D97-AF65-F5344CB8AC3E}">
        <p14:creationId xmlns:p14="http://schemas.microsoft.com/office/powerpoint/2010/main" val="4609090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64F02BA-B279-4BE6-BE39-DA961CD410EE}" type="slidenum">
              <a:rPr lang="zh-CN" altLang="en-GB"/>
              <a:pPr>
                <a:defRPr/>
              </a:pPr>
              <a:t>‹#›</a:t>
            </a:fld>
            <a:endParaRPr lang="en-GB" altLang="zh-CN"/>
          </a:p>
        </p:txBody>
      </p:sp>
    </p:spTree>
    <p:extLst>
      <p:ext uri="{BB962C8B-B14F-4D97-AF65-F5344CB8AC3E}">
        <p14:creationId xmlns:p14="http://schemas.microsoft.com/office/powerpoint/2010/main" val="33800011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5B3BA4E-82CE-43A1-B0CD-9E132D4FFC83}" type="slidenum">
              <a:rPr lang="zh-CN" altLang="en-GB"/>
              <a:pPr>
                <a:defRPr/>
              </a:pPr>
              <a:t>‹#›</a:t>
            </a:fld>
            <a:endParaRPr lang="en-GB" altLang="zh-CN"/>
          </a:p>
        </p:txBody>
      </p:sp>
    </p:spTree>
    <p:extLst>
      <p:ext uri="{BB962C8B-B14F-4D97-AF65-F5344CB8AC3E}">
        <p14:creationId xmlns:p14="http://schemas.microsoft.com/office/powerpoint/2010/main" val="11520153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D078E14-7F09-434C-BBB3-72F3D0B6B2C7}" type="slidenum">
              <a:rPr lang="zh-CN" altLang="en-GB"/>
              <a:pPr>
                <a:defRPr/>
              </a:pPr>
              <a:t>‹#›</a:t>
            </a:fld>
            <a:endParaRPr lang="en-GB" altLang="zh-CN"/>
          </a:p>
        </p:txBody>
      </p:sp>
    </p:spTree>
    <p:extLst>
      <p:ext uri="{BB962C8B-B14F-4D97-AF65-F5344CB8AC3E}">
        <p14:creationId xmlns:p14="http://schemas.microsoft.com/office/powerpoint/2010/main" val="3725583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GB"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GB"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B99A7DA4-2129-417B-818A-CCA9B45E70EE}"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130724223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CE9581B-F658-4AB4-904E-BA714EF88C05}" type="slidenum">
              <a:rPr lang="zh-CN" altLang="en-GB"/>
              <a:pPr>
                <a:defRPr/>
              </a:pPr>
              <a:t>‹#›</a:t>
            </a:fld>
            <a:endParaRPr lang="en-GB" altLang="zh-CN"/>
          </a:p>
        </p:txBody>
      </p:sp>
    </p:spTree>
    <p:extLst>
      <p:ext uri="{BB962C8B-B14F-4D97-AF65-F5344CB8AC3E}">
        <p14:creationId xmlns:p14="http://schemas.microsoft.com/office/powerpoint/2010/main" val="416213124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C0E4A37-9F71-4983-B32D-B5F7C8F8F733}" type="slidenum">
              <a:rPr lang="zh-CN" altLang="en-GB"/>
              <a:pPr>
                <a:defRPr/>
              </a:pPr>
              <a:t>‹#›</a:t>
            </a:fld>
            <a:endParaRPr lang="en-GB" altLang="zh-CN"/>
          </a:p>
        </p:txBody>
      </p:sp>
    </p:spTree>
    <p:extLst>
      <p:ext uri="{BB962C8B-B14F-4D97-AF65-F5344CB8AC3E}">
        <p14:creationId xmlns:p14="http://schemas.microsoft.com/office/powerpoint/2010/main" val="2309158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37C1041-D113-4A79-8663-8DB1189BED57}" type="slidenum">
              <a:rPr lang="zh-CN" altLang="en-GB"/>
              <a:pPr>
                <a:defRPr/>
              </a:pPr>
              <a:t>‹#›</a:t>
            </a:fld>
            <a:endParaRPr lang="en-GB" altLang="zh-CN"/>
          </a:p>
        </p:txBody>
      </p:sp>
    </p:spTree>
    <p:extLst>
      <p:ext uri="{BB962C8B-B14F-4D97-AF65-F5344CB8AC3E}">
        <p14:creationId xmlns:p14="http://schemas.microsoft.com/office/powerpoint/2010/main" val="24741363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F59A1E7-5E0A-4BCC-8A1F-6D434A0E807E}" type="slidenum">
              <a:rPr lang="zh-CN" altLang="en-GB"/>
              <a:pPr>
                <a:defRPr/>
              </a:pPr>
              <a:t>‹#›</a:t>
            </a:fld>
            <a:endParaRPr lang="en-GB" altLang="zh-CN"/>
          </a:p>
        </p:txBody>
      </p:sp>
    </p:spTree>
    <p:extLst>
      <p:ext uri="{BB962C8B-B14F-4D97-AF65-F5344CB8AC3E}">
        <p14:creationId xmlns:p14="http://schemas.microsoft.com/office/powerpoint/2010/main" val="316133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4CA79E9-90E5-46AC-9D9F-868CB6DC116B}" type="slidenum">
              <a:rPr lang="zh-CN" altLang="en-GB"/>
              <a:pPr>
                <a:defRPr/>
              </a:pPr>
              <a:t>‹#›</a:t>
            </a:fld>
            <a:endParaRPr lang="en-GB" altLang="zh-CN"/>
          </a:p>
        </p:txBody>
      </p:sp>
    </p:spTree>
    <p:extLst>
      <p:ext uri="{BB962C8B-B14F-4D97-AF65-F5344CB8AC3E}">
        <p14:creationId xmlns:p14="http://schemas.microsoft.com/office/powerpoint/2010/main" val="418277387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6CCAE38-2893-4B5F-9C00-B099E3A3D0B5}" type="datetime1">
              <a:rPr lang="zh-CN" altLang="en-US" smtClean="0"/>
              <a:pPr/>
              <a:t>2021/6/6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486ED6-E1CA-49CC-BABB-847F18FA6E6B}" type="slidenum">
              <a:rPr lang="zh-CN" altLang="en-US" smtClean="0"/>
              <a:pPr/>
              <a:t>‹#›</a:t>
            </a:fld>
            <a:endParaRPr lang="zh-CN" altLang="en-US"/>
          </a:p>
        </p:txBody>
      </p:sp>
    </p:spTree>
    <p:extLst>
      <p:ext uri="{BB962C8B-B14F-4D97-AF65-F5344CB8AC3E}">
        <p14:creationId xmlns:p14="http://schemas.microsoft.com/office/powerpoint/2010/main" val="84597862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13C1EF8-30A1-4C6D-A755-C7DCF9753E18}" type="datetime1">
              <a:rPr lang="zh-CN" altLang="en-US" smtClean="0"/>
              <a:pPr/>
              <a:t>2021/6/6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486ED6-E1CA-49CC-BABB-847F18FA6E6B}" type="slidenum">
              <a:rPr lang="zh-CN" altLang="en-US" smtClean="0"/>
              <a:pPr/>
              <a:t>‹#›</a:t>
            </a:fld>
            <a:endParaRPr lang="zh-CN" altLang="en-US"/>
          </a:p>
        </p:txBody>
      </p:sp>
    </p:spTree>
    <p:extLst>
      <p:ext uri="{BB962C8B-B14F-4D97-AF65-F5344CB8AC3E}">
        <p14:creationId xmlns:p14="http://schemas.microsoft.com/office/powerpoint/2010/main" val="29994979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B9E398F-12CD-433E-9906-085431C6C745}" type="datetime1">
              <a:rPr lang="zh-CN" altLang="en-US" smtClean="0"/>
              <a:pPr/>
              <a:t>2021/6/6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486ED6-E1CA-49CC-BABB-847F18FA6E6B}" type="slidenum">
              <a:rPr lang="zh-CN" altLang="en-US" smtClean="0"/>
              <a:pPr/>
              <a:t>‹#›</a:t>
            </a:fld>
            <a:endParaRPr lang="zh-CN" altLang="en-US"/>
          </a:p>
        </p:txBody>
      </p:sp>
    </p:spTree>
    <p:extLst>
      <p:ext uri="{BB962C8B-B14F-4D97-AF65-F5344CB8AC3E}">
        <p14:creationId xmlns:p14="http://schemas.microsoft.com/office/powerpoint/2010/main" val="23591045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288E789-F735-4B57-AC67-9ABC974D3CA2}" type="datetime1">
              <a:rPr lang="zh-CN" altLang="en-US" smtClean="0"/>
              <a:pPr/>
              <a:t>2021/6/6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486ED6-E1CA-49CC-BABB-847F18FA6E6B}" type="slidenum">
              <a:rPr lang="zh-CN" altLang="en-US" smtClean="0"/>
              <a:pPr/>
              <a:t>‹#›</a:t>
            </a:fld>
            <a:endParaRPr lang="zh-CN" altLang="en-US"/>
          </a:p>
        </p:txBody>
      </p:sp>
    </p:spTree>
    <p:extLst>
      <p:ext uri="{BB962C8B-B14F-4D97-AF65-F5344CB8AC3E}">
        <p14:creationId xmlns:p14="http://schemas.microsoft.com/office/powerpoint/2010/main" val="13603124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EC096CD-46C8-438A-A307-9222DBE25F95}" type="datetime1">
              <a:rPr lang="zh-CN" altLang="en-US" smtClean="0"/>
              <a:pPr/>
              <a:t>2021/6/6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486ED6-E1CA-49CC-BABB-847F18FA6E6B}" type="slidenum">
              <a:rPr lang="zh-CN" altLang="en-US" smtClean="0"/>
              <a:pPr/>
              <a:t>‹#›</a:t>
            </a:fld>
            <a:endParaRPr lang="zh-CN" altLang="en-US"/>
          </a:p>
        </p:txBody>
      </p:sp>
    </p:spTree>
    <p:extLst>
      <p:ext uri="{BB962C8B-B14F-4D97-AF65-F5344CB8AC3E}">
        <p14:creationId xmlns:p14="http://schemas.microsoft.com/office/powerpoint/2010/main" val="1527513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0.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theme" Target="../theme/theme9.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zh-CN"/>
              <a:t>Click to edit Master title style</a:t>
            </a:r>
          </a:p>
        </p:txBody>
      </p:sp>
      <p:sp>
        <p:nvSpPr>
          <p:cNvPr id="1027" name="Rectangle 3"/>
          <p:cNvSpPr>
            <a:spLocks noGrp="1" noChangeArrowheads="1"/>
          </p:cNvSpPr>
          <p:nvPr>
            <p:ph type="body" idx="1"/>
          </p:nvPr>
        </p:nvSpPr>
        <p:spPr bwMode="auto">
          <a:xfrm>
            <a:off x="609600" y="1600203"/>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ea typeface="宋体" charset="-122"/>
              </a:defRPr>
            </a:lvl1pPr>
          </a:lstStyle>
          <a:p>
            <a:pPr fontAlgn="base">
              <a:spcBef>
                <a:spcPct val="0"/>
              </a:spcBef>
              <a:spcAft>
                <a:spcPct val="0"/>
              </a:spcAft>
            </a:pPr>
            <a:endParaRPr lang="en-GB" altLang="zh-CN">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ea typeface="宋体" charset="-122"/>
              </a:defRPr>
            </a:lvl1pPr>
          </a:lstStyle>
          <a:p>
            <a:pPr fontAlgn="base">
              <a:spcBef>
                <a:spcPct val="0"/>
              </a:spcBef>
              <a:spcAft>
                <a:spcPct val="0"/>
              </a:spcAft>
            </a:pPr>
            <a:endParaRPr lang="en-GB" altLang="zh-CN">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ea typeface="宋体" charset="-122"/>
              </a:defRPr>
            </a:lvl1pPr>
          </a:lstStyle>
          <a:p>
            <a:pPr fontAlgn="base">
              <a:spcBef>
                <a:spcPct val="0"/>
              </a:spcBef>
              <a:spcAft>
                <a:spcPct val="0"/>
              </a:spcAft>
            </a:pPr>
            <a:fld id="{6975524F-C991-480D-AC43-5ECA7E168D21}" type="slidenum">
              <a:rPr lang="zh-CN" altLang="en-GB">
                <a:solidFill>
                  <a:srgbClr val="000000"/>
                </a:solidFill>
              </a:rPr>
              <a:pPr fontAlgn="base">
                <a:spcBef>
                  <a:spcPct val="0"/>
                </a:spcBef>
                <a:spcAft>
                  <a:spcPct val="0"/>
                </a:spcAft>
              </a:pPr>
              <a:t>‹#›</a:t>
            </a:fld>
            <a:endParaRPr lang="en-GB" altLang="zh-CN">
              <a:solidFill>
                <a:srgbClr val="000000"/>
              </a:solidFill>
            </a:endParaRPr>
          </a:p>
        </p:txBody>
      </p:sp>
    </p:spTree>
    <p:extLst>
      <p:ext uri="{BB962C8B-B14F-4D97-AF65-F5344CB8AC3E}">
        <p14:creationId xmlns:p14="http://schemas.microsoft.com/office/powerpoint/2010/main" val="11767382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zh-CN"/>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ea typeface="宋体" pitchFamily="2" charset="-122"/>
              </a:defRPr>
            </a:lvl1pPr>
          </a:lstStyle>
          <a:p>
            <a:pPr>
              <a:defRPr/>
            </a:pPr>
            <a:endParaRPr lang="en-GB" altLang="zh-CN"/>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ea typeface="宋体" pitchFamily="2" charset="-122"/>
              </a:defRPr>
            </a:lvl1pPr>
          </a:lstStyle>
          <a:p>
            <a:pPr>
              <a:defRPr/>
            </a:pPr>
            <a:endParaRPr lang="en-GB" altLang="zh-CN"/>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193896D8-6D42-4DF9-A1CD-2419784FB3B0}" type="slidenum">
              <a:rPr lang="zh-CN" altLang="en-GB"/>
              <a:pPr/>
              <a:t>‹#›</a:t>
            </a:fld>
            <a:endParaRPr lang="en-GB" altLang="zh-CN"/>
          </a:p>
        </p:txBody>
      </p:sp>
    </p:spTree>
    <p:extLst>
      <p:ext uri="{BB962C8B-B14F-4D97-AF65-F5344CB8AC3E}">
        <p14:creationId xmlns:p14="http://schemas.microsoft.com/office/powerpoint/2010/main" val="3618259695"/>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zh-CN"/>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ea typeface="宋体" pitchFamily="2" charset="-122"/>
              </a:defRPr>
            </a:lvl1pPr>
          </a:lstStyle>
          <a:p>
            <a:pPr fontAlgn="base">
              <a:spcBef>
                <a:spcPct val="0"/>
              </a:spcBef>
              <a:spcAft>
                <a:spcPct val="0"/>
              </a:spcAft>
              <a:defRPr/>
            </a:pPr>
            <a:endParaRPr lang="en-GB" altLang="zh-CN"/>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ea typeface="宋体" pitchFamily="2" charset="-122"/>
              </a:defRPr>
            </a:lvl1pPr>
          </a:lstStyle>
          <a:p>
            <a:pPr fontAlgn="base">
              <a:spcBef>
                <a:spcPct val="0"/>
              </a:spcBef>
              <a:spcAft>
                <a:spcPct val="0"/>
              </a:spcAft>
              <a:defRPr/>
            </a:pPr>
            <a:endParaRPr lang="en-GB" altLang="zh-CN"/>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ea typeface="宋体" pitchFamily="2" charset="-122"/>
              </a:defRPr>
            </a:lvl1pPr>
          </a:lstStyle>
          <a:p>
            <a:pPr fontAlgn="base">
              <a:spcBef>
                <a:spcPct val="0"/>
              </a:spcBef>
              <a:spcAft>
                <a:spcPct val="0"/>
              </a:spcAft>
              <a:defRPr/>
            </a:pPr>
            <a:fld id="{359BE0D1-A52E-4683-BD66-0D7424BBFB46}" type="slidenum">
              <a:rPr lang="zh-CN" altLang="en-GB"/>
              <a:pPr fontAlgn="base">
                <a:spcBef>
                  <a:spcPct val="0"/>
                </a:spcBef>
                <a:spcAft>
                  <a:spcPct val="0"/>
                </a:spcAft>
                <a:defRPr/>
              </a:pPr>
              <a:t>‹#›</a:t>
            </a:fld>
            <a:endParaRPr lang="en-GB" altLang="zh-CN"/>
          </a:p>
        </p:txBody>
      </p:sp>
    </p:spTree>
    <p:extLst>
      <p:ext uri="{BB962C8B-B14F-4D97-AF65-F5344CB8AC3E}">
        <p14:creationId xmlns:p14="http://schemas.microsoft.com/office/powerpoint/2010/main" val="276246149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486A0C-B05D-4235-91D6-AD626C67AB80}" type="datetimeFigureOut">
              <a:rPr lang="zh-CN" altLang="en-US" smtClean="0"/>
              <a:t>2021/6/3</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FA5A19-31B9-4749-ABD7-AC00A8349CB9}" type="slidenum">
              <a:rPr lang="zh-CN" altLang="en-US" smtClean="0"/>
              <a:t>‹#›</a:t>
            </a:fld>
            <a:endParaRPr lang="zh-CN" altLang="en-US"/>
          </a:p>
        </p:txBody>
      </p:sp>
    </p:spTree>
    <p:extLst>
      <p:ext uri="{BB962C8B-B14F-4D97-AF65-F5344CB8AC3E}">
        <p14:creationId xmlns:p14="http://schemas.microsoft.com/office/powerpoint/2010/main" val="295238784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zh-CN"/>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ea typeface="宋体" charset="-122"/>
              </a:defRPr>
            </a:lvl1pPr>
          </a:lstStyle>
          <a:p>
            <a:pPr fontAlgn="base">
              <a:spcBef>
                <a:spcPct val="0"/>
              </a:spcBef>
              <a:spcAft>
                <a:spcPct val="0"/>
              </a:spcAft>
              <a:defRPr/>
            </a:pPr>
            <a:endParaRPr lang="en-GB" altLang="zh-CN">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ea typeface="宋体" charset="-122"/>
              </a:defRPr>
            </a:lvl1pPr>
          </a:lstStyle>
          <a:p>
            <a:pPr fontAlgn="base">
              <a:spcBef>
                <a:spcPct val="0"/>
              </a:spcBef>
              <a:spcAft>
                <a:spcPct val="0"/>
              </a:spcAft>
              <a:defRPr/>
            </a:pPr>
            <a:endParaRPr lang="en-GB" altLang="zh-CN">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ea typeface="宋体" charset="-122"/>
              </a:defRPr>
            </a:lvl1pPr>
          </a:lstStyle>
          <a:p>
            <a:pPr fontAlgn="base">
              <a:spcBef>
                <a:spcPct val="0"/>
              </a:spcBef>
              <a:spcAft>
                <a:spcPct val="0"/>
              </a:spcAft>
              <a:defRPr/>
            </a:pPr>
            <a:fld id="{7A0BA886-AFF3-43E5-A569-EB9A7D2998C7}" type="slidenum">
              <a:rPr lang="zh-CN" altLang="en-GB">
                <a:solidFill>
                  <a:srgbClr val="000000"/>
                </a:solidFill>
              </a:rPr>
              <a:pPr fontAlgn="base">
                <a:spcBef>
                  <a:spcPct val="0"/>
                </a:spcBef>
                <a:spcAft>
                  <a:spcPct val="0"/>
                </a:spcAft>
                <a:defRPr/>
              </a:pPr>
              <a:t>‹#›</a:t>
            </a:fld>
            <a:endParaRPr lang="en-GB" altLang="zh-CN">
              <a:solidFill>
                <a:srgbClr val="000000"/>
              </a:solidFill>
            </a:endParaRPr>
          </a:p>
        </p:txBody>
      </p:sp>
    </p:spTree>
    <p:extLst>
      <p:ext uri="{BB962C8B-B14F-4D97-AF65-F5344CB8AC3E}">
        <p14:creationId xmlns:p14="http://schemas.microsoft.com/office/powerpoint/2010/main" val="213848866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宋体" pitchFamily="2" charset="-122"/>
              </a:defRPr>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a typeface="宋体" pitchFamily="2" charset="-122"/>
              </a:defRPr>
            </a:lvl1pPr>
          </a:lstStyle>
          <a:p>
            <a:pP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a typeface="宋体" pitchFamily="2" charset="-122"/>
              </a:defRPr>
            </a:lvl1pPr>
          </a:lstStyle>
          <a:p>
            <a:pPr fontAlgn="base">
              <a:spcBef>
                <a:spcPct val="0"/>
              </a:spcBef>
              <a:spcAft>
                <a:spcPct val="0"/>
              </a:spcAft>
              <a:defRPr/>
            </a:pPr>
            <a:fld id="{40224F21-D4FA-4518-8064-C9B4C4EB4B98}"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2454679830"/>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Lst>
  <p:txStyles>
    <p:titleStyle>
      <a:lvl1pPr algn="ctr" rtl="0" eaLnBrk="0" fontAlgn="base" hangingPunct="0">
        <a:spcBef>
          <a:spcPct val="0"/>
        </a:spcBef>
        <a:spcAft>
          <a:spcPct val="0"/>
        </a:spcAft>
        <a:defRPr sz="4400">
          <a:solidFill>
            <a:schemeClr val="tx2"/>
          </a:solidFill>
          <a:latin typeface="+mj-lt"/>
          <a:ea typeface="宋体" pitchFamily="2" charset="-122"/>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SimSun" pitchFamily="2" charset="-122"/>
        </a:defRPr>
      </a:lvl6pPr>
      <a:lvl7pPr marL="914400" algn="ctr" rtl="0" fontAlgn="base">
        <a:spcBef>
          <a:spcPct val="0"/>
        </a:spcBef>
        <a:spcAft>
          <a:spcPct val="0"/>
        </a:spcAft>
        <a:defRPr sz="4400">
          <a:solidFill>
            <a:schemeClr val="tx2"/>
          </a:solidFill>
          <a:latin typeface="Arial" charset="0"/>
          <a:ea typeface="SimSun" pitchFamily="2" charset="-122"/>
        </a:defRPr>
      </a:lvl7pPr>
      <a:lvl8pPr marL="1371600" algn="ctr" rtl="0" fontAlgn="base">
        <a:spcBef>
          <a:spcPct val="0"/>
        </a:spcBef>
        <a:spcAft>
          <a:spcPct val="0"/>
        </a:spcAft>
        <a:defRPr sz="4400">
          <a:solidFill>
            <a:schemeClr val="tx2"/>
          </a:solidFill>
          <a:latin typeface="Arial" charset="0"/>
          <a:ea typeface="SimSun" pitchFamily="2" charset="-122"/>
        </a:defRPr>
      </a:lvl8pPr>
      <a:lvl9pPr marL="1828800" algn="ctr" rtl="0" fontAlgn="base">
        <a:spcBef>
          <a:spcPct val="0"/>
        </a:spcBef>
        <a:spcAft>
          <a:spcPct val="0"/>
        </a:spcAft>
        <a:defRPr sz="4400">
          <a:solidFill>
            <a:schemeClr val="tx2"/>
          </a:solidFill>
          <a:latin typeface="Arial" charset="0"/>
          <a:ea typeface="SimSun"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宋体" pitchFamily="2" charset="-122"/>
          <a:cs typeface="+mn-cs"/>
        </a:defRPr>
      </a:lvl1pPr>
      <a:lvl2pPr marL="742950" indent="-285750" algn="l" rtl="0" eaLnBrk="0" fontAlgn="base" hangingPunct="0">
        <a:spcBef>
          <a:spcPct val="20000"/>
        </a:spcBef>
        <a:spcAft>
          <a:spcPct val="0"/>
        </a:spcAft>
        <a:buChar char="–"/>
        <a:defRPr sz="2800">
          <a:solidFill>
            <a:schemeClr val="tx1"/>
          </a:solidFill>
          <a:latin typeface="+mn-lt"/>
          <a:ea typeface="宋体" pitchFamily="2"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zh-CN"/>
              <a:t>Click to edit Master title style</a:t>
            </a:r>
          </a:p>
        </p:txBody>
      </p:sp>
      <p:sp>
        <p:nvSpPr>
          <p:cNvPr id="4099"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ea typeface="宋体" pitchFamily="2" charset="-122"/>
              </a:defRPr>
            </a:lvl1pPr>
          </a:lstStyle>
          <a:p>
            <a:pPr fontAlgn="base">
              <a:spcBef>
                <a:spcPct val="0"/>
              </a:spcBef>
              <a:spcAft>
                <a:spcPct val="0"/>
              </a:spcAft>
              <a:defRPr/>
            </a:pPr>
            <a:endParaRPr lang="en-GB" altLang="zh-CN"/>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ea typeface="宋体" pitchFamily="2" charset="-122"/>
              </a:defRPr>
            </a:lvl1pPr>
          </a:lstStyle>
          <a:p>
            <a:pPr fontAlgn="base">
              <a:spcBef>
                <a:spcPct val="0"/>
              </a:spcBef>
              <a:spcAft>
                <a:spcPct val="0"/>
              </a:spcAft>
              <a:defRPr/>
            </a:pPr>
            <a:endParaRPr lang="en-GB" altLang="zh-CN"/>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ea typeface="宋体" pitchFamily="2" charset="-122"/>
              </a:defRPr>
            </a:lvl1pPr>
          </a:lstStyle>
          <a:p>
            <a:pPr fontAlgn="base">
              <a:spcBef>
                <a:spcPct val="0"/>
              </a:spcBef>
              <a:spcAft>
                <a:spcPct val="0"/>
              </a:spcAft>
              <a:defRPr/>
            </a:pPr>
            <a:fld id="{0D310F38-E9CA-4859-B26F-A87564B46264}" type="slidenum">
              <a:rPr lang="zh-CN" altLang="en-GB"/>
              <a:pPr fontAlgn="base">
                <a:spcBef>
                  <a:spcPct val="0"/>
                </a:spcBef>
                <a:spcAft>
                  <a:spcPct val="0"/>
                </a:spcAft>
                <a:defRPr/>
              </a:pPr>
              <a:t>‹#›</a:t>
            </a:fld>
            <a:endParaRPr lang="en-GB" altLang="zh-CN"/>
          </a:p>
        </p:txBody>
      </p:sp>
    </p:spTree>
    <p:extLst>
      <p:ext uri="{BB962C8B-B14F-4D97-AF65-F5344CB8AC3E}">
        <p14:creationId xmlns:p14="http://schemas.microsoft.com/office/powerpoint/2010/main" val="1631893324"/>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ltLang="zh-CN"/>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ltLang="zh-CN"/>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CBA84A9-E1DD-428D-9755-0EA2EA9D7C4A}" type="slidenum">
              <a:rPr lang="en-US" altLang="zh-CN"/>
              <a:pPr/>
              <a:t>‹#›</a:t>
            </a:fld>
            <a:endParaRPr lang="en-US" altLang="zh-CN"/>
          </a:p>
        </p:txBody>
      </p:sp>
    </p:spTree>
    <p:extLst>
      <p:ext uri="{BB962C8B-B14F-4D97-AF65-F5344CB8AC3E}">
        <p14:creationId xmlns:p14="http://schemas.microsoft.com/office/powerpoint/2010/main" val="536297268"/>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Lst>
  <p:txStyles>
    <p:titleStyle>
      <a:lvl1pPr algn="ctr" rtl="0" eaLnBrk="0" fontAlgn="base" hangingPunct="0">
        <a:spcBef>
          <a:spcPct val="0"/>
        </a:spcBef>
        <a:spcAft>
          <a:spcPct val="0"/>
        </a:spcAft>
        <a:defRPr sz="4400">
          <a:solidFill>
            <a:schemeClr val="tx2"/>
          </a:solidFill>
          <a:latin typeface="+mj-lt"/>
          <a:ea typeface="宋体" pitchFamily="2" charset="-122"/>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SimSun" pitchFamily="2" charset="-122"/>
        </a:defRPr>
      </a:lvl6pPr>
      <a:lvl7pPr marL="914400" algn="ctr" rtl="0" fontAlgn="base">
        <a:spcBef>
          <a:spcPct val="0"/>
        </a:spcBef>
        <a:spcAft>
          <a:spcPct val="0"/>
        </a:spcAft>
        <a:defRPr sz="4400">
          <a:solidFill>
            <a:schemeClr val="tx2"/>
          </a:solidFill>
          <a:latin typeface="Arial" charset="0"/>
          <a:ea typeface="SimSun" pitchFamily="2" charset="-122"/>
        </a:defRPr>
      </a:lvl7pPr>
      <a:lvl8pPr marL="1371600" algn="ctr" rtl="0" fontAlgn="base">
        <a:spcBef>
          <a:spcPct val="0"/>
        </a:spcBef>
        <a:spcAft>
          <a:spcPct val="0"/>
        </a:spcAft>
        <a:defRPr sz="4400">
          <a:solidFill>
            <a:schemeClr val="tx2"/>
          </a:solidFill>
          <a:latin typeface="Arial" charset="0"/>
          <a:ea typeface="SimSun" pitchFamily="2" charset="-122"/>
        </a:defRPr>
      </a:lvl8pPr>
      <a:lvl9pPr marL="1828800" algn="ctr" rtl="0" fontAlgn="base">
        <a:spcBef>
          <a:spcPct val="0"/>
        </a:spcBef>
        <a:spcAft>
          <a:spcPct val="0"/>
        </a:spcAft>
        <a:defRPr sz="4400">
          <a:solidFill>
            <a:schemeClr val="tx2"/>
          </a:solidFill>
          <a:latin typeface="Arial" charset="0"/>
          <a:ea typeface="SimSun"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宋体" pitchFamily="2" charset="-122"/>
          <a:cs typeface="+mn-cs"/>
        </a:defRPr>
      </a:lvl1pPr>
      <a:lvl2pPr marL="742950" indent="-285750" algn="l" rtl="0" eaLnBrk="0" fontAlgn="base" hangingPunct="0">
        <a:spcBef>
          <a:spcPct val="20000"/>
        </a:spcBef>
        <a:spcAft>
          <a:spcPct val="0"/>
        </a:spcAft>
        <a:buChar char="–"/>
        <a:defRPr sz="2800">
          <a:solidFill>
            <a:schemeClr val="tx1"/>
          </a:solidFill>
          <a:latin typeface="+mn-lt"/>
          <a:ea typeface="宋体" pitchFamily="2"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zh-CN"/>
              <a:t>Click to edit Master title style</a:t>
            </a:r>
          </a:p>
        </p:txBody>
      </p:sp>
      <p:sp>
        <p:nvSpPr>
          <p:cNvPr id="5123" name="Rectangle 3"/>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ea typeface="宋体" pitchFamily="2" charset="-122"/>
              </a:defRPr>
            </a:lvl1pPr>
          </a:lstStyle>
          <a:p>
            <a:pPr>
              <a:defRPr/>
            </a:pPr>
            <a:endParaRPr lang="en-GB" altLang="zh-CN"/>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ea typeface="宋体" pitchFamily="2" charset="-122"/>
              </a:defRPr>
            </a:lvl1pPr>
          </a:lstStyle>
          <a:p>
            <a:pPr>
              <a:defRPr/>
            </a:pPr>
            <a:endParaRPr lang="en-GB" altLang="zh-CN"/>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ea typeface="宋体" pitchFamily="2" charset="-122"/>
              </a:defRPr>
            </a:lvl1pPr>
          </a:lstStyle>
          <a:p>
            <a:pPr>
              <a:defRPr/>
            </a:pPr>
            <a:fld id="{8F6AECF7-FF91-486E-A80B-71510F4130B0}" type="slidenum">
              <a:rPr lang="zh-CN" altLang="en-GB"/>
              <a:pPr>
                <a:defRPr/>
              </a:pPr>
              <a:t>‹#›</a:t>
            </a:fld>
            <a:endParaRPr lang="en-GB" altLang="zh-CN"/>
          </a:p>
        </p:txBody>
      </p:sp>
    </p:spTree>
    <p:extLst>
      <p:ext uri="{BB962C8B-B14F-4D97-AF65-F5344CB8AC3E}">
        <p14:creationId xmlns:p14="http://schemas.microsoft.com/office/powerpoint/2010/main" val="1278116655"/>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684A33-1EC7-488E-B9B9-538C9F9A949B}" type="datetime1">
              <a:rPr lang="zh-CN" altLang="en-US" smtClean="0"/>
              <a:pPr/>
              <a:t>2021/6/6</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486ED6-E1CA-49CC-BABB-847F18FA6E6B}" type="slidenum">
              <a:rPr lang="zh-CN" altLang="en-US" smtClean="0"/>
              <a:pPr/>
              <a:t>‹#›</a:t>
            </a:fld>
            <a:endParaRPr lang="zh-CN" altLang="en-US"/>
          </a:p>
        </p:txBody>
      </p:sp>
    </p:spTree>
    <p:extLst>
      <p:ext uri="{BB962C8B-B14F-4D97-AF65-F5344CB8AC3E}">
        <p14:creationId xmlns:p14="http://schemas.microsoft.com/office/powerpoint/2010/main" val="2406063733"/>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image" Target="../media/image28.emf"/><Relationship Id="rId3" Type="http://schemas.openxmlformats.org/officeDocument/2006/relationships/image" Target="../media/image18.emf"/><Relationship Id="rId7" Type="http://schemas.openxmlformats.org/officeDocument/2006/relationships/image" Target="../media/image22.emf"/><Relationship Id="rId12" Type="http://schemas.openxmlformats.org/officeDocument/2006/relationships/image" Target="../media/image27.emf"/><Relationship Id="rId2" Type="http://schemas.openxmlformats.org/officeDocument/2006/relationships/image" Target="../media/image17.emf"/><Relationship Id="rId1" Type="http://schemas.openxmlformats.org/officeDocument/2006/relationships/slideLayout" Target="../slideLayouts/slideLayout31.xml"/><Relationship Id="rId6" Type="http://schemas.openxmlformats.org/officeDocument/2006/relationships/image" Target="../media/image21.emf"/><Relationship Id="rId11" Type="http://schemas.openxmlformats.org/officeDocument/2006/relationships/image" Target="../media/image26.emf"/><Relationship Id="rId5" Type="http://schemas.openxmlformats.org/officeDocument/2006/relationships/image" Target="../media/image20.emf"/><Relationship Id="rId10" Type="http://schemas.openxmlformats.org/officeDocument/2006/relationships/image" Target="../media/image25.emf"/><Relationship Id="rId4" Type="http://schemas.openxmlformats.org/officeDocument/2006/relationships/image" Target="../media/image19.emf"/><Relationship Id="rId9" Type="http://schemas.openxmlformats.org/officeDocument/2006/relationships/image" Target="../media/image24.emf"/></Relationships>
</file>

<file path=ppt/slides/_rels/slide1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30.emf"/><Relationship Id="rId1" Type="http://schemas.openxmlformats.org/officeDocument/2006/relationships/slideLayout" Target="../slideLayouts/slideLayout31.xml"/><Relationship Id="rId4" Type="http://schemas.openxmlformats.org/officeDocument/2006/relationships/image" Target="../media/image31.emf"/></Relationships>
</file>

<file path=ppt/slides/_rels/slide1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2.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tags" Target="../tags/tag3.xml"/><Relationship Id="rId7" Type="http://schemas.openxmlformats.org/officeDocument/2006/relationships/slideLayout" Target="../slideLayouts/slideLayout20.xml"/><Relationship Id="rId12" Type="http://schemas.openxmlformats.org/officeDocument/2006/relationships/image" Target="../media/image3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36.png"/><Relationship Id="rId5" Type="http://schemas.openxmlformats.org/officeDocument/2006/relationships/tags" Target="../tags/tag5.xml"/><Relationship Id="rId10" Type="http://schemas.openxmlformats.org/officeDocument/2006/relationships/image" Target="../media/image35.png"/><Relationship Id="rId4" Type="http://schemas.openxmlformats.org/officeDocument/2006/relationships/tags" Target="../tags/tag4.xml"/><Relationship Id="rId9" Type="http://schemas.openxmlformats.org/officeDocument/2006/relationships/image" Target="../media/image34.png"/><Relationship Id="rId1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6.png"/><Relationship Id="rId1" Type="http://schemas.openxmlformats.org/officeDocument/2006/relationships/slideLayout" Target="../slideLayouts/slideLayout11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image" Target="../media/image48.emf"/><Relationship Id="rId7" Type="http://schemas.openxmlformats.org/officeDocument/2006/relationships/image" Target="../media/image52.emf"/><Relationship Id="rId2" Type="http://schemas.openxmlformats.org/officeDocument/2006/relationships/image" Target="../media/image47.emf"/><Relationship Id="rId1" Type="http://schemas.openxmlformats.org/officeDocument/2006/relationships/slideLayout" Target="../slideLayouts/slideLayout31.xml"/><Relationship Id="rId6" Type="http://schemas.openxmlformats.org/officeDocument/2006/relationships/image" Target="../media/image51.emf"/><Relationship Id="rId11" Type="http://schemas.openxmlformats.org/officeDocument/2006/relationships/image" Target="../media/image56.emf"/><Relationship Id="rId5" Type="http://schemas.openxmlformats.org/officeDocument/2006/relationships/image" Target="../media/image50.emf"/><Relationship Id="rId10" Type="http://schemas.openxmlformats.org/officeDocument/2006/relationships/image" Target="../media/image55.emf"/><Relationship Id="rId4" Type="http://schemas.openxmlformats.org/officeDocument/2006/relationships/image" Target="../media/image49.emf"/><Relationship Id="rId9" Type="http://schemas.openxmlformats.org/officeDocument/2006/relationships/image" Target="../media/image54.emf"/></Relationships>
</file>

<file path=ppt/slides/_rels/slide1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8.emf"/><Relationship Id="rId7" Type="http://schemas.openxmlformats.org/officeDocument/2006/relationships/image" Target="../media/image54.emf"/><Relationship Id="rId2" Type="http://schemas.openxmlformats.org/officeDocument/2006/relationships/image" Target="../media/image57.emf"/><Relationship Id="rId1" Type="http://schemas.openxmlformats.org/officeDocument/2006/relationships/slideLayout" Target="../slideLayouts/slideLayout31.xml"/><Relationship Id="rId6" Type="http://schemas.openxmlformats.org/officeDocument/2006/relationships/image" Target="../media/image61.emf"/><Relationship Id="rId11" Type="http://schemas.openxmlformats.org/officeDocument/2006/relationships/image" Target="../media/image65.emf"/><Relationship Id="rId5" Type="http://schemas.openxmlformats.org/officeDocument/2006/relationships/image" Target="../media/image60.emf"/><Relationship Id="rId10" Type="http://schemas.openxmlformats.org/officeDocument/2006/relationships/image" Target="../media/image64.emf"/><Relationship Id="rId4" Type="http://schemas.openxmlformats.org/officeDocument/2006/relationships/image" Target="../media/image59.emf"/><Relationship Id="rId9" Type="http://schemas.openxmlformats.org/officeDocument/2006/relationships/image" Target="../media/image6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44.emf"/><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0.png"/><Relationship Id="rId3" Type="http://schemas.openxmlformats.org/officeDocument/2006/relationships/image" Target="../media/image68.emf"/><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0.png"/><Relationship Id="rId2" Type="http://schemas.openxmlformats.org/officeDocument/2006/relationships/image" Target="../media/image67.png"/><Relationship Id="rId16"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10.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19" Type="http://schemas.openxmlformats.org/officeDocument/2006/relationships/image" Target="../media/image340.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70.wmf"/><Relationship Id="rId7" Type="http://schemas.openxmlformats.org/officeDocument/2006/relationships/image" Target="../media/image74.emf"/><Relationship Id="rId2" Type="http://schemas.openxmlformats.org/officeDocument/2006/relationships/image" Target="../media/image69.png"/><Relationship Id="rId1" Type="http://schemas.openxmlformats.org/officeDocument/2006/relationships/slideLayout" Target="../slideLayouts/slideLayout4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23.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png"/><Relationship Id="rId1" Type="http://schemas.openxmlformats.org/officeDocument/2006/relationships/slideLayout" Target="../slideLayouts/slideLayout20.xml"/><Relationship Id="rId6" Type="http://schemas.openxmlformats.org/officeDocument/2006/relationships/image" Target="../media/image79.emf"/><Relationship Id="rId5" Type="http://schemas.openxmlformats.org/officeDocument/2006/relationships/image" Target="../media/image78.emf"/><Relationship Id="rId4" Type="http://schemas.openxmlformats.org/officeDocument/2006/relationships/image" Target="../media/image77.emf"/></Relationships>
</file>

<file path=ppt/slides/_rels/slide24.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slideLayout" Target="../slideLayouts/slideLayout53.xml"/></Relationships>
</file>

<file path=ppt/slides/_rels/slide27.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image" Target="../media/image83.png"/><Relationship Id="rId1" Type="http://schemas.openxmlformats.org/officeDocument/2006/relationships/slideLayout" Target="../slideLayouts/slideLayout53.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2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66.xml"/><Relationship Id="rId4" Type="http://schemas.openxmlformats.org/officeDocument/2006/relationships/image" Target="../media/image92.png"/></Relationships>
</file>

<file path=ppt/slides/_rels/slide29.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notesSlide" Target="../notesSlides/notesSlide2.xml"/><Relationship Id="rId1" Type="http://schemas.openxmlformats.org/officeDocument/2006/relationships/slideLayout" Target="../slideLayouts/slideLayout66.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 Id="rId9" Type="http://schemas.openxmlformats.org/officeDocument/2006/relationships/image" Target="../media/image99.png"/></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01.xml"/></Relationships>
</file>

<file path=ppt/slides/_rels/slide30.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1.png"/><Relationship Id="rId7" Type="http://schemas.openxmlformats.org/officeDocument/2006/relationships/image" Target="../media/image104.png"/><Relationship Id="rId2" Type="http://schemas.openxmlformats.org/officeDocument/2006/relationships/image" Target="../media/image100.png"/><Relationship Id="rId1" Type="http://schemas.openxmlformats.org/officeDocument/2006/relationships/slideLayout" Target="../slideLayouts/slideLayout66.xml"/><Relationship Id="rId6" Type="http://schemas.openxmlformats.org/officeDocument/2006/relationships/image" Target="../media/image103.png"/><Relationship Id="rId5" Type="http://schemas.openxmlformats.org/officeDocument/2006/relationships/image" Target="../media/image102.png"/><Relationship Id="rId10" Type="http://schemas.openxmlformats.org/officeDocument/2006/relationships/image" Target="../media/image107.png"/><Relationship Id="rId4" Type="http://schemas.openxmlformats.org/officeDocument/2006/relationships/image" Target="../media/image90.png"/><Relationship Id="rId9" Type="http://schemas.openxmlformats.org/officeDocument/2006/relationships/image" Target="../media/image106.png"/></Relationships>
</file>

<file path=ppt/slides/_rels/slide31.xml.rels><?xml version="1.0" encoding="UTF-8" standalone="yes"?>
<Relationships xmlns="http://schemas.openxmlformats.org/package/2006/relationships"><Relationship Id="rId3" Type="http://schemas.openxmlformats.org/officeDocument/2006/relationships/image" Target="../media/image109.emf"/><Relationship Id="rId2" Type="http://schemas.openxmlformats.org/officeDocument/2006/relationships/image" Target="../media/image108.emf"/><Relationship Id="rId1" Type="http://schemas.openxmlformats.org/officeDocument/2006/relationships/slideLayout" Target="../slideLayouts/slideLayout66.xml"/><Relationship Id="rId5" Type="http://schemas.openxmlformats.org/officeDocument/2006/relationships/image" Target="../media/image111.emf"/><Relationship Id="rId4" Type="http://schemas.openxmlformats.org/officeDocument/2006/relationships/image" Target="../media/image110.emf"/></Relationships>
</file>

<file path=ppt/slides/_rels/slide32.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66.xml"/><Relationship Id="rId5" Type="http://schemas.openxmlformats.org/officeDocument/2006/relationships/image" Target="../media/image115.emf"/><Relationship Id="rId4" Type="http://schemas.openxmlformats.org/officeDocument/2006/relationships/image" Target="../media/image114.emf"/></Relationships>
</file>

<file path=ppt/slides/_rels/slide33.xml.rels><?xml version="1.0" encoding="UTF-8" standalone="yes"?>
<Relationships xmlns="http://schemas.openxmlformats.org/package/2006/relationships"><Relationship Id="rId3" Type="http://schemas.openxmlformats.org/officeDocument/2006/relationships/image" Target="../media/image117.emf"/><Relationship Id="rId2" Type="http://schemas.openxmlformats.org/officeDocument/2006/relationships/image" Target="../media/image116.png"/><Relationship Id="rId1" Type="http://schemas.openxmlformats.org/officeDocument/2006/relationships/slideLayout" Target="../slideLayouts/slideLayout66.xml"/><Relationship Id="rId5" Type="http://schemas.openxmlformats.org/officeDocument/2006/relationships/image" Target="../media/image114.emf"/><Relationship Id="rId4" Type="http://schemas.openxmlformats.org/officeDocument/2006/relationships/image" Target="../media/image118.emf"/></Relationships>
</file>

<file path=ppt/slides/_rels/slide3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66.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s>
</file>

<file path=ppt/slides/_rels/slide35.xml.rels><?xml version="1.0" encoding="UTF-8" standalone="yes"?>
<Relationships xmlns="http://schemas.openxmlformats.org/package/2006/relationships"><Relationship Id="rId3" Type="http://schemas.openxmlformats.org/officeDocument/2006/relationships/image" Target="../media/image930.png"/><Relationship Id="rId2" Type="http://schemas.openxmlformats.org/officeDocument/2006/relationships/image" Target="../media/image124.emf"/><Relationship Id="rId1" Type="http://schemas.openxmlformats.org/officeDocument/2006/relationships/slideLayout" Target="../slideLayouts/slideLayout20.xml"/><Relationship Id="rId4" Type="http://schemas.openxmlformats.org/officeDocument/2006/relationships/image" Target="../media/image76.png"/></Relationships>
</file>

<file path=ppt/slides/_rels/slide36.xml.rels><?xml version="1.0" encoding="UTF-8" standalone="yes"?>
<Relationships xmlns="http://schemas.openxmlformats.org/package/2006/relationships"><Relationship Id="rId3" Type="http://schemas.openxmlformats.org/officeDocument/2006/relationships/image" Target="../media/image126.emf"/><Relationship Id="rId2" Type="http://schemas.openxmlformats.org/officeDocument/2006/relationships/image" Target="../media/image125.emf"/><Relationship Id="rId1" Type="http://schemas.openxmlformats.org/officeDocument/2006/relationships/slideLayout" Target="../slideLayouts/slideLayout20.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79.emf"/></Relationships>
</file>

<file path=ppt/slides/_rels/slide37.xml.rels><?xml version="1.0" encoding="UTF-8" standalone="yes"?>
<Relationships xmlns="http://schemas.openxmlformats.org/package/2006/relationships"><Relationship Id="rId3" Type="http://schemas.openxmlformats.org/officeDocument/2006/relationships/image" Target="../media/image130.emf"/><Relationship Id="rId2" Type="http://schemas.openxmlformats.org/officeDocument/2006/relationships/image" Target="../media/image129.emf"/><Relationship Id="rId1" Type="http://schemas.openxmlformats.org/officeDocument/2006/relationships/slideLayout" Target="../slideLayouts/slideLayout20.xml"/><Relationship Id="rId5" Type="http://schemas.openxmlformats.org/officeDocument/2006/relationships/image" Target="../media/image132.png"/><Relationship Id="rId4" Type="http://schemas.openxmlformats.org/officeDocument/2006/relationships/image" Target="../media/image131.emf"/></Relationships>
</file>

<file path=ppt/slides/_rels/slide38.xml.rels><?xml version="1.0" encoding="UTF-8" standalone="yes"?>
<Relationships xmlns="http://schemas.openxmlformats.org/package/2006/relationships"><Relationship Id="rId3" Type="http://schemas.openxmlformats.org/officeDocument/2006/relationships/image" Target="../media/image134.emf"/><Relationship Id="rId2" Type="http://schemas.openxmlformats.org/officeDocument/2006/relationships/image" Target="../media/image133.emf"/><Relationship Id="rId1" Type="http://schemas.openxmlformats.org/officeDocument/2006/relationships/slideLayout" Target="../slideLayouts/slideLayout77.xml"/><Relationship Id="rId6" Type="http://schemas.openxmlformats.org/officeDocument/2006/relationships/image" Target="../media/image136.emf"/><Relationship Id="rId5" Type="http://schemas.openxmlformats.org/officeDocument/2006/relationships/image" Target="../media/image135.emf"/><Relationship Id="rId4" Type="http://schemas.openxmlformats.org/officeDocument/2006/relationships/image" Target="../media/image153.png"/></Relationships>
</file>

<file path=ppt/slides/_rels/slide39.xml.rels><?xml version="1.0" encoding="UTF-8" standalone="yes"?>
<Relationships xmlns="http://schemas.openxmlformats.org/package/2006/relationships"><Relationship Id="rId3" Type="http://schemas.openxmlformats.org/officeDocument/2006/relationships/image" Target="../media/image138.emf"/><Relationship Id="rId2" Type="http://schemas.openxmlformats.org/officeDocument/2006/relationships/image" Target="../media/image137.png"/><Relationship Id="rId1" Type="http://schemas.openxmlformats.org/officeDocument/2006/relationships/slideLayout" Target="../slideLayouts/slideLayout20.xml"/><Relationship Id="rId5" Type="http://schemas.openxmlformats.org/officeDocument/2006/relationships/image" Target="../media/image140.png"/><Relationship Id="rId4" Type="http://schemas.openxmlformats.org/officeDocument/2006/relationships/image" Target="../media/image139.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8" Type="http://schemas.openxmlformats.org/officeDocument/2006/relationships/image" Target="../media/image147.emf"/><Relationship Id="rId3" Type="http://schemas.openxmlformats.org/officeDocument/2006/relationships/image" Target="../media/image142.emf"/><Relationship Id="rId7" Type="http://schemas.openxmlformats.org/officeDocument/2006/relationships/image" Target="../media/image146.emf"/><Relationship Id="rId2" Type="http://schemas.openxmlformats.org/officeDocument/2006/relationships/image" Target="../media/image141.emf"/><Relationship Id="rId1" Type="http://schemas.openxmlformats.org/officeDocument/2006/relationships/slideLayout" Target="../slideLayouts/slideLayout77.xml"/><Relationship Id="rId6" Type="http://schemas.openxmlformats.org/officeDocument/2006/relationships/image" Target="../media/image145.emf"/><Relationship Id="rId5" Type="http://schemas.openxmlformats.org/officeDocument/2006/relationships/image" Target="../media/image144.emf"/><Relationship Id="rId4" Type="http://schemas.openxmlformats.org/officeDocument/2006/relationships/image" Target="../media/image143.emf"/></Relationships>
</file>

<file path=ppt/slides/_rels/slide41.xml.rels><?xml version="1.0" encoding="UTF-8" standalone="yes"?>
<Relationships xmlns="http://schemas.openxmlformats.org/package/2006/relationships"><Relationship Id="rId3" Type="http://schemas.openxmlformats.org/officeDocument/2006/relationships/image" Target="../media/image149.emf"/><Relationship Id="rId2" Type="http://schemas.openxmlformats.org/officeDocument/2006/relationships/image" Target="../media/image148.emf"/><Relationship Id="rId1" Type="http://schemas.openxmlformats.org/officeDocument/2006/relationships/slideLayout" Target="../slideLayouts/slideLayout7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90.xml"/><Relationship Id="rId5" Type="http://schemas.openxmlformats.org/officeDocument/2006/relationships/image" Target="../media/image12.emf"/><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90.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2" name="AutoShape 4" descr="photo_original_bridge_FCPPL_rogne"/>
          <p:cNvSpPr>
            <a:spLocks noChangeAspect="1" noChangeArrowheads="1"/>
          </p:cNvSpPr>
          <p:nvPr/>
        </p:nvSpPr>
        <p:spPr bwMode="auto">
          <a:xfrm>
            <a:off x="4667250" y="200025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endParaRPr>
          </a:p>
        </p:txBody>
      </p:sp>
      <p:sp>
        <p:nvSpPr>
          <p:cNvPr id="222213" name="AutoShape 5" descr="photo_original_bridge_FCPPL_rogne"/>
          <p:cNvSpPr>
            <a:spLocks noChangeAspect="1" noChangeArrowheads="1"/>
          </p:cNvSpPr>
          <p:nvPr/>
        </p:nvSpPr>
        <p:spPr bwMode="auto">
          <a:xfrm>
            <a:off x="4667250" y="200025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endParaRPr>
          </a:p>
        </p:txBody>
      </p:sp>
      <p:pic>
        <p:nvPicPr>
          <p:cNvPr id="222214" name="Picture 6" descr="ihep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8" y="90488"/>
            <a:ext cx="1139825" cy="766762"/>
          </a:xfrm>
          <a:prstGeom prst="rect">
            <a:avLst/>
          </a:prstGeom>
          <a:noFill/>
          <a:extLst>
            <a:ext uri="{909E8E84-426E-40DD-AFC4-6F175D3DCCD1}">
              <a14:hiddenFill xmlns:a14="http://schemas.microsoft.com/office/drawing/2010/main">
                <a:solidFill>
                  <a:srgbClr val="FFFFFF"/>
                </a:solidFill>
              </a14:hiddenFill>
            </a:ext>
          </a:extLst>
        </p:spPr>
      </p:pic>
      <p:pic>
        <p:nvPicPr>
          <p:cNvPr id="222215" name="Picture 7" descr="ihep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5913" y="115888"/>
            <a:ext cx="3200400" cy="476250"/>
          </a:xfrm>
          <a:prstGeom prst="rect">
            <a:avLst/>
          </a:prstGeom>
          <a:noFill/>
          <a:extLst>
            <a:ext uri="{909E8E84-426E-40DD-AFC4-6F175D3DCCD1}">
              <a14:hiddenFill xmlns:a14="http://schemas.microsoft.com/office/drawing/2010/main">
                <a:solidFill>
                  <a:srgbClr val="FFFFFF"/>
                </a:solidFill>
              </a14:hiddenFill>
            </a:ext>
          </a:extLst>
        </p:spPr>
      </p:pic>
      <p:sp>
        <p:nvSpPr>
          <p:cNvPr id="222216" name="Text Box 8"/>
          <p:cNvSpPr txBox="1">
            <a:spLocks noChangeArrowheads="1"/>
          </p:cNvSpPr>
          <p:nvPr/>
        </p:nvSpPr>
        <p:spPr bwMode="auto">
          <a:xfrm>
            <a:off x="2840038" y="573088"/>
            <a:ext cx="32496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600" b="1" i="1" u="none" strike="noStrike" kern="0" cap="none" spc="0" normalizeH="0" baseline="0" noProof="0">
                <a:ln>
                  <a:noFill/>
                </a:ln>
                <a:solidFill>
                  <a:srgbClr val="969696"/>
                </a:solidFill>
                <a:effectLst>
                  <a:outerShdw blurRad="38100" dist="38100" dir="2700000" algn="tl">
                    <a:srgbClr val="C0C0C0"/>
                  </a:outerShdw>
                </a:effectLst>
                <a:uLnTx/>
                <a:uFillTx/>
                <a:latin typeface="Calibri" pitchFamily="34" charset="0"/>
                <a:ea typeface="宋体" charset="-122"/>
              </a:rPr>
              <a:t>Institute of High Energy Physics, CAS</a:t>
            </a:r>
            <a:endParaRPr kumimoji="0" lang="en-GB" altLang="zh-CN" sz="1600" b="1" i="1" u="none" strike="noStrike" kern="0" cap="none" spc="0" normalizeH="0" baseline="0" noProof="0">
              <a:ln>
                <a:noFill/>
              </a:ln>
              <a:solidFill>
                <a:srgbClr val="969696"/>
              </a:solidFill>
              <a:effectLst>
                <a:outerShdw blurRad="38100" dist="38100" dir="2700000" algn="tl">
                  <a:srgbClr val="C0C0C0"/>
                </a:outerShdw>
              </a:effectLst>
              <a:uLnTx/>
              <a:uFillTx/>
              <a:latin typeface="Calibri" pitchFamily="34" charset="0"/>
              <a:ea typeface="宋体" charset="-122"/>
            </a:endParaRPr>
          </a:p>
        </p:txBody>
      </p:sp>
      <p:sp>
        <p:nvSpPr>
          <p:cNvPr id="222217" name="Text Box 9"/>
          <p:cNvSpPr txBox="1">
            <a:spLocks noChangeArrowheads="1"/>
          </p:cNvSpPr>
          <p:nvPr/>
        </p:nvSpPr>
        <p:spPr bwMode="auto">
          <a:xfrm>
            <a:off x="3264921" y="5950631"/>
            <a:ext cx="8519658" cy="64633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r" defTabSz="914400">
              <a:spcBef>
                <a:spcPct val="0"/>
              </a:spcBef>
            </a:pPr>
            <a:r>
              <a:rPr lang="en-US" altLang="zh-CN" b="1" kern="0" dirty="0">
                <a:solidFill>
                  <a:srgbClr val="333399"/>
                </a:solidFill>
                <a:latin typeface="Calibri" panose="020F0502020204030204" pitchFamily="34" charset="0"/>
                <a:ea typeface="SimHei" panose="02010609060101010101" pitchFamily="49" charset="-122"/>
              </a:rPr>
              <a:t>Conference on Flavor Physics and CP Violation</a:t>
            </a:r>
          </a:p>
          <a:p>
            <a:pPr marL="0" marR="0" lvl="0" indent="0" algn="r" defTabSz="914400" eaLnBrk="1" fontAlgn="auto" latinLnBrk="0" hangingPunct="1">
              <a:lnSpc>
                <a:spcPct val="100000"/>
              </a:lnSpc>
              <a:spcBef>
                <a:spcPct val="0"/>
              </a:spcBef>
              <a:spcAft>
                <a:spcPts val="0"/>
              </a:spcAft>
              <a:buClrTx/>
              <a:buSzTx/>
              <a:buFontTx/>
              <a:buNone/>
              <a:tabLst/>
              <a:defRPr/>
            </a:pPr>
            <a:r>
              <a:rPr kumimoji="0" lang="en-US" altLang="zh-CN" sz="1800" b="1" i="0" u="none" strike="noStrike" kern="0" cap="none" spc="0" normalizeH="0" baseline="0" noProof="0" dirty="0" err="1">
                <a:ln>
                  <a:noFill/>
                </a:ln>
                <a:solidFill>
                  <a:srgbClr val="333399"/>
                </a:solidFill>
                <a:effectLst/>
                <a:uLnTx/>
                <a:uFillTx/>
                <a:latin typeface="Calibri" panose="020F0502020204030204" pitchFamily="34" charset="0"/>
                <a:ea typeface="SimHei" panose="02010609060101010101" pitchFamily="49" charset="-122"/>
              </a:rPr>
              <a:t>Fudan</a:t>
            </a:r>
            <a:r>
              <a:rPr kumimoji="0" lang="en-US" altLang="zh-CN" sz="1800" b="1" i="0" u="none" strike="noStrike" kern="0" cap="none" spc="0" normalizeH="0" baseline="0" noProof="0" dirty="0">
                <a:ln>
                  <a:noFill/>
                </a:ln>
                <a:solidFill>
                  <a:srgbClr val="333399"/>
                </a:solidFill>
                <a:effectLst/>
                <a:uLnTx/>
                <a:uFillTx/>
                <a:latin typeface="Calibri" panose="020F0502020204030204" pitchFamily="34" charset="0"/>
                <a:ea typeface="SimHei" panose="02010609060101010101" pitchFamily="49" charset="-122"/>
              </a:rPr>
              <a:t> University, June 7-11, 2021</a:t>
            </a:r>
            <a:endParaRPr kumimoji="0" lang="en-US" altLang="zh-CN" sz="1800" b="1" i="0" u="none" strike="noStrike" kern="0" cap="none" spc="0" normalizeH="0" baseline="0" noProof="0" dirty="0">
              <a:ln>
                <a:noFill/>
              </a:ln>
              <a:solidFill>
                <a:srgbClr val="0000CC"/>
              </a:solidFill>
              <a:effectLst/>
              <a:uLnTx/>
              <a:uFillTx/>
            </a:endParaRPr>
          </a:p>
        </p:txBody>
      </p:sp>
      <p:pic>
        <p:nvPicPr>
          <p:cNvPr id="222218" name="Picture 10" descr="cas_logo"/>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67666" y="44453"/>
            <a:ext cx="2592387" cy="10017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37759" y="80466"/>
            <a:ext cx="1215135" cy="1207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 Box 3"/>
          <p:cNvSpPr txBox="1">
            <a:spLocks noChangeArrowheads="1"/>
          </p:cNvSpPr>
          <p:nvPr/>
        </p:nvSpPr>
        <p:spPr bwMode="auto">
          <a:xfrm>
            <a:off x="783771" y="1550597"/>
            <a:ext cx="10689772" cy="769441"/>
          </a:xfrm>
          <a:prstGeom prst="rect">
            <a:avLst/>
          </a:prstGeom>
          <a:solidFill>
            <a:srgbClr val="CCECFF"/>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FFCC"/>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zh-CN" sz="4400" b="1" i="0" u="none" strike="noStrike" kern="0" cap="none" spc="0" normalizeH="0" baseline="0" noProof="0" dirty="0">
                <a:ln>
                  <a:noFill/>
                </a:ln>
                <a:solidFill>
                  <a:srgbClr val="333399"/>
                </a:solidFill>
                <a:effectLst/>
                <a:uLnTx/>
                <a:uFillTx/>
                <a:latin typeface="Calibri" panose="020F0502020204030204" pitchFamily="34" charset="0"/>
                <a:ea typeface="SimHei" panose="02010609060101010101" pitchFamily="49" charset="-122"/>
              </a:rPr>
              <a:t>Some theoretical issues about the XYZ</a:t>
            </a:r>
            <a:r>
              <a:rPr kumimoji="0" lang="en-US" altLang="zh-CN" sz="4400" b="1" i="0" u="none" strike="noStrike" kern="0" cap="none" spc="0" normalizeH="0" noProof="0" dirty="0">
                <a:ln>
                  <a:noFill/>
                </a:ln>
                <a:solidFill>
                  <a:srgbClr val="333399"/>
                </a:solidFill>
                <a:effectLst/>
                <a:uLnTx/>
                <a:uFillTx/>
                <a:latin typeface="Calibri" panose="020F0502020204030204" pitchFamily="34" charset="0"/>
                <a:ea typeface="SimHei" panose="02010609060101010101" pitchFamily="49" charset="-122"/>
              </a:rPr>
              <a:t> states</a:t>
            </a:r>
            <a:endParaRPr kumimoji="0" lang="zh-CN" altLang="en-GB" sz="4400" b="1" i="1" u="none" strike="noStrike" kern="0" cap="none" spc="0" normalizeH="0" baseline="0" noProof="0" dirty="0">
              <a:ln>
                <a:noFill/>
              </a:ln>
              <a:solidFill>
                <a:srgbClr val="333399"/>
              </a:solidFill>
              <a:effectLst/>
              <a:uLnTx/>
              <a:uFillTx/>
              <a:latin typeface="Calibri" panose="020F0502020204030204" pitchFamily="34" charset="0"/>
              <a:ea typeface="SimHei" panose="02010609060101010101" pitchFamily="49" charset="-122"/>
            </a:endParaRPr>
          </a:p>
        </p:txBody>
      </p:sp>
      <p:sp>
        <p:nvSpPr>
          <p:cNvPr id="15" name="副标题 1"/>
          <p:cNvSpPr>
            <a:spLocks noGrp="1"/>
          </p:cNvSpPr>
          <p:nvPr>
            <p:ph type="subTitle" idx="1"/>
          </p:nvPr>
        </p:nvSpPr>
        <p:spPr>
          <a:xfrm>
            <a:off x="1571628" y="3110650"/>
            <a:ext cx="9328600" cy="2303463"/>
          </a:xfrm>
        </p:spPr>
        <p:txBody>
          <a:bodyPr/>
          <a:lstStyle/>
          <a:p>
            <a:pPr eaLnBrk="1" hangingPunct="1">
              <a:lnSpc>
                <a:spcPct val="80000"/>
              </a:lnSpc>
              <a:spcBef>
                <a:spcPct val="25000"/>
              </a:spcBef>
              <a:spcAft>
                <a:spcPct val="20000"/>
              </a:spcAft>
            </a:pPr>
            <a:r>
              <a:rPr lang="en-GB" altLang="zh-CN" sz="2800" b="1" dirty="0">
                <a:solidFill>
                  <a:schemeClr val="accent2"/>
                </a:solidFill>
                <a:latin typeface="Calibri" panose="020F0502020204030204" pitchFamily="34" charset="0"/>
                <a:ea typeface="宋体" panose="02010600030101010101" pitchFamily="2" charset="-122"/>
              </a:rPr>
              <a:t>Qiang Zhao</a:t>
            </a:r>
          </a:p>
          <a:p>
            <a:pPr eaLnBrk="1" hangingPunct="1">
              <a:lnSpc>
                <a:spcPct val="80000"/>
              </a:lnSpc>
              <a:spcBef>
                <a:spcPct val="30000"/>
              </a:spcBef>
              <a:spcAft>
                <a:spcPct val="20000"/>
              </a:spcAft>
            </a:pPr>
            <a:r>
              <a:rPr lang="en-GB" altLang="zh-CN" sz="2400" b="1" dirty="0">
                <a:solidFill>
                  <a:schemeClr val="accent2"/>
                </a:solidFill>
                <a:latin typeface="Calibri" panose="020F0502020204030204" pitchFamily="34" charset="0"/>
                <a:ea typeface="宋体" panose="02010600030101010101" pitchFamily="2" charset="-122"/>
              </a:rPr>
              <a:t>Division of Theoretical Physics</a:t>
            </a:r>
          </a:p>
          <a:p>
            <a:pPr eaLnBrk="1" hangingPunct="1">
              <a:lnSpc>
                <a:spcPct val="80000"/>
              </a:lnSpc>
              <a:spcBef>
                <a:spcPct val="30000"/>
              </a:spcBef>
              <a:spcAft>
                <a:spcPct val="20000"/>
              </a:spcAft>
            </a:pPr>
            <a:r>
              <a:rPr lang="en-GB" altLang="zh-CN" sz="2400" b="1" dirty="0">
                <a:solidFill>
                  <a:schemeClr val="accent2"/>
                </a:solidFill>
                <a:latin typeface="Calibri" panose="020F0502020204030204" pitchFamily="34" charset="0"/>
                <a:ea typeface="宋体" panose="02010600030101010101" pitchFamily="2" charset="-122"/>
              </a:rPr>
              <a:t>Institute of High Energy Physics, CAS</a:t>
            </a:r>
          </a:p>
          <a:p>
            <a:pPr eaLnBrk="1" hangingPunct="1">
              <a:lnSpc>
                <a:spcPct val="90000"/>
              </a:lnSpc>
              <a:spcBef>
                <a:spcPct val="30000"/>
              </a:spcBef>
            </a:pPr>
            <a:r>
              <a:rPr lang="en-GB" altLang="zh-CN" sz="2400" b="1" i="1" dirty="0">
                <a:solidFill>
                  <a:schemeClr val="accent2"/>
                </a:solidFill>
                <a:latin typeface="Calibri" panose="020F0502020204030204" pitchFamily="34" charset="0"/>
                <a:ea typeface="宋体" panose="02010600030101010101" pitchFamily="2" charset="-122"/>
              </a:rPr>
              <a:t>zhaoq</a:t>
            </a:r>
            <a:r>
              <a:rPr lang="en-GB" altLang="zh-CN" sz="2400" b="1" dirty="0">
                <a:solidFill>
                  <a:schemeClr val="accent2"/>
                </a:solidFill>
                <a:latin typeface="Calibri" panose="020F0502020204030204" pitchFamily="34" charset="0"/>
                <a:ea typeface="宋体" panose="02010600030101010101" pitchFamily="2" charset="-122"/>
              </a:rPr>
              <a:t>@</a:t>
            </a:r>
            <a:r>
              <a:rPr lang="en-GB" altLang="zh-CN" sz="2400" b="1" i="1" dirty="0">
                <a:solidFill>
                  <a:schemeClr val="accent2"/>
                </a:solidFill>
                <a:latin typeface="Calibri" panose="020F0502020204030204" pitchFamily="34" charset="0"/>
                <a:ea typeface="宋体" panose="02010600030101010101" pitchFamily="2" charset="-122"/>
              </a:rPr>
              <a:t>ihep.ac.cn </a:t>
            </a:r>
            <a:endParaRPr lang="zh-CN" altLang="en-US" dirty="0">
              <a:ea typeface="宋体" panose="02010600030101010101" pitchFamily="2" charset="-122"/>
            </a:endParaRPr>
          </a:p>
        </p:txBody>
      </p:sp>
    </p:spTree>
    <p:extLst>
      <p:ext uri="{BB962C8B-B14F-4D97-AF65-F5344CB8AC3E}">
        <p14:creationId xmlns:p14="http://schemas.microsoft.com/office/powerpoint/2010/main" val="2702730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45886" y="201198"/>
            <a:ext cx="10849428" cy="89255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2800" b="1" kern="0" dirty="0">
                <a:solidFill>
                  <a:srgbClr val="0000CC"/>
                </a:solidFill>
              </a:rPr>
              <a:t>Success of potential quark model:</a:t>
            </a:r>
            <a:r>
              <a:rPr kumimoji="0" lang="en-US" altLang="zh-CN" sz="2800" b="1" i="0" u="none" strike="noStrike" kern="0" cap="none" spc="0" normalizeH="0" baseline="0" noProof="0" dirty="0">
                <a:ln>
                  <a:noFill/>
                </a:ln>
                <a:solidFill>
                  <a:srgbClr val="0000CC"/>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0000CC"/>
                </a:solidFill>
                <a:effectLst/>
                <a:uLnTx/>
                <a:uFillTx/>
              </a:rPr>
              <a:t>Hadrons are made of quarks (antiquarks) as </a:t>
            </a:r>
            <a:r>
              <a:rPr kumimoji="0" lang="en-US" altLang="zh-CN" sz="2400" b="1" i="0" u="none" strike="noStrike" kern="0" cap="none" spc="0" normalizeH="0" baseline="0" noProof="0" dirty="0">
                <a:ln>
                  <a:noFill/>
                </a:ln>
                <a:solidFill>
                  <a:srgbClr val="FF0000"/>
                </a:solidFill>
                <a:effectLst/>
                <a:uLnTx/>
                <a:uFillTx/>
              </a:rPr>
              <a:t>Q</a:t>
            </a:r>
            <a:r>
              <a:rPr kumimoji="0" lang="en-US" altLang="zh-CN" sz="2400" b="1" i="0" u="none" strike="noStrike" kern="0" cap="none" spc="0" normalizeH="0" baseline="0" noProof="0" dirty="0">
                <a:ln>
                  <a:noFill/>
                </a:ln>
                <a:solidFill>
                  <a:srgbClr val="0000CC"/>
                </a:solidFill>
                <a:effectLst/>
                <a:uLnTx/>
                <a:uFillTx/>
              </a:rPr>
              <a:t>C</a:t>
            </a:r>
            <a:r>
              <a:rPr kumimoji="0" lang="en-US" altLang="zh-CN" sz="2400" b="1" i="0" u="none" strike="noStrike" kern="0" cap="none" spc="0" normalizeH="0" baseline="0" noProof="0" dirty="0">
                <a:ln>
                  <a:noFill/>
                </a:ln>
                <a:solidFill>
                  <a:schemeClr val="accent6">
                    <a:lumMod val="75000"/>
                  </a:schemeClr>
                </a:solidFill>
                <a:effectLst/>
                <a:uLnTx/>
                <a:uFillTx/>
              </a:rPr>
              <a:t>D</a:t>
            </a:r>
            <a:r>
              <a:rPr kumimoji="0" lang="en-US" altLang="zh-CN" sz="2400" b="1" i="0" u="none" strike="noStrike" kern="0" cap="none" spc="0" normalizeH="0" baseline="0" noProof="0" dirty="0">
                <a:ln>
                  <a:noFill/>
                </a:ln>
                <a:solidFill>
                  <a:srgbClr val="0000CC"/>
                </a:solidFill>
                <a:effectLst/>
                <a:uLnTx/>
                <a:uFillTx/>
              </a:rPr>
              <a:t> color singlet </a:t>
            </a:r>
          </a:p>
        </p:txBody>
      </p:sp>
      <p:pic>
        <p:nvPicPr>
          <p:cNvPr id="6" name="图片 5"/>
          <p:cNvPicPr>
            <a:picLocks noChangeAspect="1"/>
          </p:cNvPicPr>
          <p:nvPr/>
        </p:nvPicPr>
        <p:blipFill>
          <a:blip r:embed="rId2"/>
          <a:stretch>
            <a:fillRect/>
          </a:stretch>
        </p:blipFill>
        <p:spPr>
          <a:xfrm>
            <a:off x="709947" y="1927919"/>
            <a:ext cx="3185233" cy="365154"/>
          </a:xfrm>
          <a:prstGeom prst="rect">
            <a:avLst/>
          </a:prstGeom>
        </p:spPr>
      </p:pic>
      <p:pic>
        <p:nvPicPr>
          <p:cNvPr id="7" name="图片 6"/>
          <p:cNvPicPr>
            <a:picLocks noChangeAspect="1"/>
          </p:cNvPicPr>
          <p:nvPr/>
        </p:nvPicPr>
        <p:blipFill>
          <a:blip r:embed="rId3"/>
          <a:stretch>
            <a:fillRect/>
          </a:stretch>
        </p:blipFill>
        <p:spPr>
          <a:xfrm>
            <a:off x="709947" y="2518400"/>
            <a:ext cx="3446127" cy="404936"/>
          </a:xfrm>
          <a:prstGeom prst="rect">
            <a:avLst/>
          </a:prstGeom>
        </p:spPr>
      </p:pic>
      <p:pic>
        <p:nvPicPr>
          <p:cNvPr id="8" name="图片 7"/>
          <p:cNvPicPr>
            <a:picLocks noChangeAspect="1"/>
          </p:cNvPicPr>
          <p:nvPr/>
        </p:nvPicPr>
        <p:blipFill>
          <a:blip r:embed="rId4"/>
          <a:stretch>
            <a:fillRect/>
          </a:stretch>
        </p:blipFill>
        <p:spPr>
          <a:xfrm>
            <a:off x="4603350" y="2343873"/>
            <a:ext cx="1836287" cy="701444"/>
          </a:xfrm>
          <a:prstGeom prst="rect">
            <a:avLst/>
          </a:prstGeom>
        </p:spPr>
      </p:pic>
      <p:pic>
        <p:nvPicPr>
          <p:cNvPr id="9" name="图片 8"/>
          <p:cNvPicPr>
            <a:picLocks noChangeAspect="1"/>
          </p:cNvPicPr>
          <p:nvPr/>
        </p:nvPicPr>
        <p:blipFill>
          <a:blip r:embed="rId5"/>
          <a:stretch>
            <a:fillRect/>
          </a:stretch>
        </p:blipFill>
        <p:spPr>
          <a:xfrm>
            <a:off x="709946" y="3294639"/>
            <a:ext cx="3367469" cy="376239"/>
          </a:xfrm>
          <a:prstGeom prst="rect">
            <a:avLst/>
          </a:prstGeom>
        </p:spPr>
      </p:pic>
      <p:pic>
        <p:nvPicPr>
          <p:cNvPr id="10" name="图片 9"/>
          <p:cNvPicPr>
            <a:picLocks noChangeAspect="1"/>
          </p:cNvPicPr>
          <p:nvPr/>
        </p:nvPicPr>
        <p:blipFill>
          <a:blip r:embed="rId6"/>
          <a:stretch>
            <a:fillRect/>
          </a:stretch>
        </p:blipFill>
        <p:spPr>
          <a:xfrm>
            <a:off x="1001487" y="3923166"/>
            <a:ext cx="3093863" cy="609000"/>
          </a:xfrm>
          <a:prstGeom prst="rect">
            <a:avLst/>
          </a:prstGeom>
          <a:ln>
            <a:solidFill>
              <a:srgbClr val="FF0000"/>
            </a:solidFill>
          </a:ln>
        </p:spPr>
      </p:pic>
      <p:pic>
        <p:nvPicPr>
          <p:cNvPr id="12" name="图片 11"/>
          <p:cNvPicPr>
            <a:picLocks noChangeAspect="1"/>
          </p:cNvPicPr>
          <p:nvPr/>
        </p:nvPicPr>
        <p:blipFill>
          <a:blip r:embed="rId7"/>
          <a:stretch>
            <a:fillRect/>
          </a:stretch>
        </p:blipFill>
        <p:spPr>
          <a:xfrm>
            <a:off x="1001486" y="5374836"/>
            <a:ext cx="1894556" cy="339300"/>
          </a:xfrm>
          <a:prstGeom prst="rect">
            <a:avLst/>
          </a:prstGeom>
        </p:spPr>
      </p:pic>
      <p:pic>
        <p:nvPicPr>
          <p:cNvPr id="13" name="图片 12"/>
          <p:cNvPicPr>
            <a:picLocks noChangeAspect="1"/>
          </p:cNvPicPr>
          <p:nvPr/>
        </p:nvPicPr>
        <p:blipFill>
          <a:blip r:embed="rId8"/>
          <a:stretch>
            <a:fillRect/>
          </a:stretch>
        </p:blipFill>
        <p:spPr>
          <a:xfrm>
            <a:off x="1055291" y="5780182"/>
            <a:ext cx="4623413" cy="652500"/>
          </a:xfrm>
          <a:prstGeom prst="rect">
            <a:avLst/>
          </a:prstGeom>
        </p:spPr>
      </p:pic>
      <p:pic>
        <p:nvPicPr>
          <p:cNvPr id="14" name="图片 13"/>
          <p:cNvPicPr>
            <a:picLocks noChangeAspect="1"/>
          </p:cNvPicPr>
          <p:nvPr/>
        </p:nvPicPr>
        <p:blipFill>
          <a:blip r:embed="rId9"/>
          <a:stretch>
            <a:fillRect/>
          </a:stretch>
        </p:blipFill>
        <p:spPr>
          <a:xfrm>
            <a:off x="1001487" y="4664226"/>
            <a:ext cx="2711475" cy="578550"/>
          </a:xfrm>
          <a:prstGeom prst="rect">
            <a:avLst/>
          </a:prstGeom>
        </p:spPr>
      </p:pic>
      <p:pic>
        <p:nvPicPr>
          <p:cNvPr id="15" name="图片 14"/>
          <p:cNvPicPr>
            <a:picLocks noChangeAspect="1"/>
          </p:cNvPicPr>
          <p:nvPr/>
        </p:nvPicPr>
        <p:blipFill>
          <a:blip r:embed="rId10"/>
          <a:stretch>
            <a:fillRect/>
          </a:stretch>
        </p:blipFill>
        <p:spPr>
          <a:xfrm>
            <a:off x="3712962" y="4598976"/>
            <a:ext cx="2833144" cy="643800"/>
          </a:xfrm>
          <a:prstGeom prst="rect">
            <a:avLst/>
          </a:prstGeom>
        </p:spPr>
      </p:pic>
      <p:pic>
        <p:nvPicPr>
          <p:cNvPr id="16" name="图片 15"/>
          <p:cNvPicPr>
            <a:picLocks noChangeAspect="1"/>
          </p:cNvPicPr>
          <p:nvPr/>
        </p:nvPicPr>
        <p:blipFill>
          <a:blip r:embed="rId11"/>
          <a:stretch>
            <a:fillRect/>
          </a:stretch>
        </p:blipFill>
        <p:spPr>
          <a:xfrm>
            <a:off x="6058735" y="5810632"/>
            <a:ext cx="3267675" cy="622050"/>
          </a:xfrm>
          <a:prstGeom prst="rect">
            <a:avLst/>
          </a:prstGeom>
        </p:spPr>
      </p:pic>
      <p:sp>
        <p:nvSpPr>
          <p:cNvPr id="3" name="文本框 2"/>
          <p:cNvSpPr txBox="1"/>
          <p:nvPr/>
        </p:nvSpPr>
        <p:spPr>
          <a:xfrm>
            <a:off x="645886" y="1239072"/>
            <a:ext cx="7918130"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0000CC"/>
                </a:solidFill>
                <a:effectLst/>
                <a:uLnTx/>
                <a:uFillTx/>
              </a:rPr>
              <a:t>Typical quark model prescription (e.g. Godfrey-</a:t>
            </a:r>
            <a:r>
              <a:rPr kumimoji="0" lang="en-US" altLang="zh-CN" sz="2400" b="1" i="0" u="none" strike="noStrike" kern="0" cap="none" spc="0" normalizeH="0" baseline="0" noProof="0" dirty="0" err="1">
                <a:ln>
                  <a:noFill/>
                </a:ln>
                <a:solidFill>
                  <a:srgbClr val="0000CC"/>
                </a:solidFill>
                <a:effectLst/>
                <a:uLnTx/>
                <a:uFillTx/>
              </a:rPr>
              <a:t>Isgur</a:t>
            </a:r>
            <a:r>
              <a:rPr kumimoji="0" lang="en-US" altLang="zh-CN" sz="2400" b="1" i="0" u="none" strike="noStrike" kern="0" cap="none" spc="0" normalizeH="0" baseline="0" noProof="0" dirty="0">
                <a:ln>
                  <a:noFill/>
                </a:ln>
                <a:solidFill>
                  <a:srgbClr val="0000CC"/>
                </a:solidFill>
                <a:effectLst/>
                <a:uLnTx/>
                <a:uFillTx/>
              </a:rPr>
              <a:t> model): </a:t>
            </a:r>
            <a:endParaRPr kumimoji="0" lang="zh-CN" altLang="en-US" sz="2400" b="1" i="0" u="none" strike="noStrike" kern="0" cap="none" spc="0" normalizeH="0" baseline="0" noProof="0" dirty="0">
              <a:ln>
                <a:noFill/>
              </a:ln>
              <a:solidFill>
                <a:srgbClr val="0000CC"/>
              </a:solidFill>
              <a:effectLst/>
              <a:uLnTx/>
              <a:uFillTx/>
            </a:endParaRPr>
          </a:p>
        </p:txBody>
      </p:sp>
      <p:sp>
        <p:nvSpPr>
          <p:cNvPr id="4" name="左大括号 3"/>
          <p:cNvSpPr/>
          <p:nvPr/>
        </p:nvSpPr>
        <p:spPr>
          <a:xfrm>
            <a:off x="645886" y="4227666"/>
            <a:ext cx="174171" cy="2027996"/>
          </a:xfrm>
          <a:prstGeom prst="leftBrace">
            <a:avLst/>
          </a:prstGeom>
          <a:ln w="19050">
            <a:solidFill>
              <a:srgbClr val="0000CC"/>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pic>
        <p:nvPicPr>
          <p:cNvPr id="17" name="图片 16"/>
          <p:cNvPicPr>
            <a:picLocks noChangeAspect="1"/>
          </p:cNvPicPr>
          <p:nvPr/>
        </p:nvPicPr>
        <p:blipFill>
          <a:blip r:embed="rId12"/>
          <a:stretch>
            <a:fillRect/>
          </a:stretch>
        </p:blipFill>
        <p:spPr>
          <a:xfrm>
            <a:off x="8068221" y="2017878"/>
            <a:ext cx="3597919" cy="3306000"/>
          </a:xfrm>
          <a:prstGeom prst="rect">
            <a:avLst/>
          </a:prstGeom>
        </p:spPr>
      </p:pic>
      <p:pic>
        <p:nvPicPr>
          <p:cNvPr id="18" name="图片 17"/>
          <p:cNvPicPr>
            <a:picLocks noChangeAspect="1"/>
          </p:cNvPicPr>
          <p:nvPr/>
        </p:nvPicPr>
        <p:blipFill>
          <a:blip r:embed="rId13"/>
          <a:stretch>
            <a:fillRect/>
          </a:stretch>
        </p:blipFill>
        <p:spPr>
          <a:xfrm>
            <a:off x="9583069" y="5643157"/>
            <a:ext cx="2555044" cy="957000"/>
          </a:xfrm>
          <a:prstGeom prst="rect">
            <a:avLst/>
          </a:prstGeom>
          <a:ln>
            <a:solidFill>
              <a:srgbClr val="0000FF"/>
            </a:solidFill>
          </a:ln>
        </p:spPr>
      </p:pic>
    </p:spTree>
    <p:extLst>
      <p:ext uri="{BB962C8B-B14F-4D97-AF65-F5344CB8AC3E}">
        <p14:creationId xmlns:p14="http://schemas.microsoft.com/office/powerpoint/2010/main" val="3790457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90287" y="201198"/>
            <a:ext cx="11742056"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2400" b="1" kern="0" dirty="0">
                <a:solidFill>
                  <a:srgbClr val="0000CC"/>
                </a:solidFill>
              </a:rPr>
              <a:t>The same form of quark potential should account for the X(3872) as a </a:t>
            </a:r>
            <a:r>
              <a:rPr lang="en-US" altLang="zh-CN" sz="2400" b="1" kern="0" dirty="0" err="1">
                <a:solidFill>
                  <a:srgbClr val="0000CC"/>
                </a:solidFill>
              </a:rPr>
              <a:t>tetraquark</a:t>
            </a:r>
            <a:r>
              <a:rPr lang="en-US" altLang="zh-CN" sz="2400" b="1" kern="0" dirty="0">
                <a:solidFill>
                  <a:srgbClr val="0000CC"/>
                </a:solidFill>
              </a:rPr>
              <a:t> state!</a:t>
            </a:r>
            <a:endParaRPr kumimoji="0" lang="en-US" altLang="zh-CN" sz="2400" b="1" i="0" u="none" strike="noStrike" kern="0" cap="none" spc="0" normalizeH="0" baseline="0" noProof="0" dirty="0">
              <a:ln>
                <a:noFill/>
              </a:ln>
              <a:solidFill>
                <a:srgbClr val="0000CC"/>
              </a:solidFill>
              <a:effectLst/>
              <a:uLnTx/>
              <a:uFillTx/>
            </a:endParaRPr>
          </a:p>
        </p:txBody>
      </p:sp>
      <p:pic>
        <p:nvPicPr>
          <p:cNvPr id="3" name="图片 2"/>
          <p:cNvPicPr>
            <a:picLocks noChangeAspect="1"/>
          </p:cNvPicPr>
          <p:nvPr/>
        </p:nvPicPr>
        <p:blipFill>
          <a:blip r:embed="rId2"/>
          <a:stretch>
            <a:fillRect/>
          </a:stretch>
        </p:blipFill>
        <p:spPr>
          <a:xfrm>
            <a:off x="4701454" y="724418"/>
            <a:ext cx="7330889" cy="7693186"/>
          </a:xfrm>
          <a:prstGeom prst="rect">
            <a:avLst/>
          </a:prstGeom>
        </p:spPr>
      </p:pic>
      <p:sp>
        <p:nvSpPr>
          <p:cNvPr id="5" name="文本框 4"/>
          <p:cNvSpPr txBox="1"/>
          <p:nvPr/>
        </p:nvSpPr>
        <p:spPr>
          <a:xfrm>
            <a:off x="217715" y="6161315"/>
            <a:ext cx="4483739" cy="584775"/>
          </a:xfrm>
          <a:prstGeom prst="rect">
            <a:avLst/>
          </a:prstGeom>
          <a:noFill/>
        </p:spPr>
        <p:txBody>
          <a:bodyPr wrap="square" rtlCol="0">
            <a:spAutoFit/>
          </a:bodyPr>
          <a:lstStyle/>
          <a:p>
            <a:r>
              <a:rPr lang="en-US" altLang="zh-CN" sz="1600" dirty="0">
                <a:solidFill>
                  <a:srgbClr val="0000CC"/>
                </a:solidFill>
              </a:rPr>
              <a:t>M.N. Anwar, J. Ferretti, E. </a:t>
            </a:r>
            <a:r>
              <a:rPr lang="en-US" altLang="zh-CN" sz="1600" dirty="0" err="1">
                <a:solidFill>
                  <a:srgbClr val="0000CC"/>
                </a:solidFill>
              </a:rPr>
              <a:t>Santopinto</a:t>
            </a:r>
            <a:r>
              <a:rPr lang="en-US" altLang="zh-CN" sz="1600" dirty="0">
                <a:solidFill>
                  <a:srgbClr val="0000CC"/>
                </a:solidFill>
              </a:rPr>
              <a:t>, PRD 98, 094015 (2018)</a:t>
            </a:r>
            <a:endParaRPr lang="zh-CN" altLang="en-US" sz="1600" dirty="0">
              <a:solidFill>
                <a:srgbClr val="0000CC"/>
              </a:solidFill>
            </a:endParaRPr>
          </a:p>
        </p:txBody>
      </p:sp>
      <p:sp>
        <p:nvSpPr>
          <p:cNvPr id="6" name="矩形 5"/>
          <p:cNvSpPr/>
          <p:nvPr/>
        </p:nvSpPr>
        <p:spPr bwMode="auto">
          <a:xfrm>
            <a:off x="4701454" y="2605315"/>
            <a:ext cx="7280089" cy="994228"/>
          </a:xfrm>
          <a:prstGeom prst="rect">
            <a:avLst/>
          </a:prstGeom>
          <a:solidFill>
            <a:srgbClr val="FFC000">
              <a:alpha val="2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defRPr/>
            </a:pPr>
            <a:endParaRPr lang="zh-CN" altLang="en-US" b="1" kern="0">
              <a:latin typeface="Arial" charset="0"/>
            </a:endParaRPr>
          </a:p>
        </p:txBody>
      </p:sp>
      <p:sp>
        <p:nvSpPr>
          <p:cNvPr id="7" name="文本框 6"/>
          <p:cNvSpPr txBox="1"/>
          <p:nvPr/>
        </p:nvSpPr>
        <p:spPr>
          <a:xfrm>
            <a:off x="217715" y="1319702"/>
            <a:ext cx="4483739" cy="5555367"/>
          </a:xfrm>
          <a:prstGeom prst="rect">
            <a:avLst/>
          </a:prstGeom>
          <a:noFill/>
        </p:spPr>
        <p:txBody>
          <a:bodyPr wrap="square" rtlCol="0">
            <a:spAutoFit/>
          </a:bodyPr>
          <a:lstStyle/>
          <a:p>
            <a:pPr>
              <a:spcBef>
                <a:spcPts val="600"/>
              </a:spcBef>
            </a:pPr>
            <a:r>
              <a:rPr lang="en-US" altLang="zh-CN" sz="2000" b="1" dirty="0">
                <a:solidFill>
                  <a:srgbClr val="0000CC"/>
                </a:solidFill>
              </a:rPr>
              <a:t>Very rich spectra are expected in the </a:t>
            </a:r>
            <a:r>
              <a:rPr lang="en-US" altLang="zh-CN" sz="2000" b="1" dirty="0" err="1">
                <a:solidFill>
                  <a:srgbClr val="0000CC"/>
                </a:solidFill>
              </a:rPr>
              <a:t>diquark-antidiquark</a:t>
            </a:r>
            <a:r>
              <a:rPr lang="en-US" altLang="zh-CN" sz="2000" b="1" dirty="0">
                <a:solidFill>
                  <a:srgbClr val="0000CC"/>
                </a:solidFill>
              </a:rPr>
              <a:t> model!</a:t>
            </a:r>
          </a:p>
          <a:p>
            <a:pPr>
              <a:spcBef>
                <a:spcPts val="600"/>
              </a:spcBef>
            </a:pPr>
            <a:r>
              <a:rPr lang="en-US" altLang="zh-CN" sz="2000" b="1" dirty="0">
                <a:solidFill>
                  <a:srgbClr val="FF0000"/>
                </a:solidFill>
              </a:rPr>
              <a:t>To be understood: </a:t>
            </a:r>
          </a:p>
          <a:p>
            <a:pPr marL="342900" indent="-342900">
              <a:spcBef>
                <a:spcPts val="600"/>
              </a:spcBef>
              <a:buFont typeface="Arial" panose="020B0604020202020204" pitchFamily="34" charset="0"/>
              <a:buChar char="•"/>
            </a:pPr>
            <a:r>
              <a:rPr lang="en-US" altLang="zh-CN" sz="2000" dirty="0">
                <a:solidFill>
                  <a:srgbClr val="FF0000"/>
                </a:solidFill>
              </a:rPr>
              <a:t>Can </a:t>
            </a:r>
            <a:r>
              <a:rPr lang="en-US" altLang="zh-CN" sz="2000" dirty="0" err="1">
                <a:solidFill>
                  <a:srgbClr val="FF0000"/>
                </a:solidFill>
              </a:rPr>
              <a:t>diquarks</a:t>
            </a:r>
            <a:r>
              <a:rPr lang="en-US" altLang="zh-CN" sz="2000" dirty="0">
                <a:solidFill>
                  <a:srgbClr val="FF0000"/>
                </a:solidFill>
              </a:rPr>
              <a:t> be treated as a compact object? </a:t>
            </a:r>
          </a:p>
          <a:p>
            <a:pPr marL="342900" indent="-342900">
              <a:spcBef>
                <a:spcPts val="600"/>
              </a:spcBef>
              <a:buFont typeface="Arial" panose="020B0604020202020204" pitchFamily="34" charset="0"/>
              <a:buChar char="•"/>
            </a:pPr>
            <a:r>
              <a:rPr lang="en-US" altLang="zh-CN" sz="2000" dirty="0">
                <a:solidFill>
                  <a:srgbClr val="FF0000"/>
                </a:solidFill>
              </a:rPr>
              <a:t>Mass may not be sufficient criteria for assigning a candidate into the spectrum, e.g. the mass location of X(3872) in the </a:t>
            </a:r>
            <a:r>
              <a:rPr lang="en-US" altLang="zh-CN" sz="2000" dirty="0" err="1">
                <a:solidFill>
                  <a:srgbClr val="FF0000"/>
                </a:solidFill>
              </a:rPr>
              <a:t>tetraquark</a:t>
            </a:r>
            <a:r>
              <a:rPr lang="en-US" altLang="zh-CN" sz="2000" dirty="0">
                <a:solidFill>
                  <a:srgbClr val="FF0000"/>
                </a:solidFill>
              </a:rPr>
              <a:t> scenario does not tell whether X(3872) is compact or loosely bound?</a:t>
            </a:r>
          </a:p>
          <a:p>
            <a:pPr marL="342900" indent="-342900">
              <a:spcBef>
                <a:spcPts val="600"/>
              </a:spcBef>
              <a:buFont typeface="Arial" panose="020B0604020202020204" pitchFamily="34" charset="0"/>
              <a:buChar char="•"/>
            </a:pPr>
            <a:r>
              <a:rPr lang="en-US" altLang="zh-CN" sz="2000" dirty="0">
                <a:solidFill>
                  <a:srgbClr val="FF0000"/>
                </a:solidFill>
              </a:rPr>
              <a:t>Observables sensitive to the internal structures?</a:t>
            </a:r>
          </a:p>
          <a:p>
            <a:pPr marL="342900" indent="-342900">
              <a:spcBef>
                <a:spcPts val="600"/>
              </a:spcBef>
              <a:buFont typeface="Arial" panose="020B0604020202020204" pitchFamily="34" charset="0"/>
              <a:buChar char="•"/>
            </a:pPr>
            <a:r>
              <a:rPr lang="en-US" altLang="zh-CN" sz="2000" dirty="0">
                <a:solidFill>
                  <a:srgbClr val="FF0000"/>
                </a:solidFill>
              </a:rPr>
              <a:t>How about the widths?</a:t>
            </a:r>
          </a:p>
          <a:p>
            <a:pPr>
              <a:spcBef>
                <a:spcPts val="600"/>
              </a:spcBef>
            </a:pPr>
            <a:endParaRPr lang="en-US" altLang="zh-CN" sz="2000" dirty="0"/>
          </a:p>
          <a:p>
            <a:pPr>
              <a:spcBef>
                <a:spcPts val="600"/>
              </a:spcBef>
            </a:pPr>
            <a:endParaRPr lang="zh-CN" altLang="en-US" sz="2000" dirty="0"/>
          </a:p>
        </p:txBody>
      </p:sp>
    </p:spTree>
    <p:extLst>
      <p:ext uri="{BB962C8B-B14F-4D97-AF65-F5344CB8AC3E}">
        <p14:creationId xmlns:p14="http://schemas.microsoft.com/office/powerpoint/2010/main" val="182199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31361" y="1623363"/>
            <a:ext cx="4015069" cy="3345150"/>
          </a:xfrm>
          <a:prstGeom prst="rect">
            <a:avLst/>
          </a:prstGeom>
        </p:spPr>
      </p:pic>
      <p:pic>
        <p:nvPicPr>
          <p:cNvPr id="4" name="图片 3"/>
          <p:cNvPicPr>
            <a:picLocks noChangeAspect="1"/>
          </p:cNvPicPr>
          <p:nvPr/>
        </p:nvPicPr>
        <p:blipFill>
          <a:blip r:embed="rId3"/>
          <a:stretch>
            <a:fillRect/>
          </a:stretch>
        </p:blipFill>
        <p:spPr>
          <a:xfrm>
            <a:off x="3945068" y="1676462"/>
            <a:ext cx="3597919" cy="3306000"/>
          </a:xfrm>
          <a:prstGeom prst="rect">
            <a:avLst/>
          </a:prstGeom>
        </p:spPr>
      </p:pic>
      <p:sp>
        <p:nvSpPr>
          <p:cNvPr id="5" name="文本框 4"/>
          <p:cNvSpPr txBox="1"/>
          <p:nvPr/>
        </p:nvSpPr>
        <p:spPr>
          <a:xfrm>
            <a:off x="558798" y="5855147"/>
            <a:ext cx="10370457"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Text" lastClr="000000"/>
                </a:solidFill>
                <a:effectLst/>
                <a:uLnTx/>
                <a:uFillTx/>
              </a:rPr>
              <a:t>G. S. Bali, et al., Phys. Rev. D62, 054503 (2000)</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Text" lastClr="000000"/>
                </a:solidFill>
                <a:effectLst/>
                <a:uLnTx/>
                <a:uFillTx/>
              </a:rPr>
              <a:t>J. </a:t>
            </a:r>
            <a:r>
              <a:rPr kumimoji="0" lang="en-US" altLang="zh-CN" sz="1800" b="0" i="0" u="none" strike="noStrike" kern="0" cap="none" spc="0" normalizeH="0" baseline="0" noProof="0" dirty="0" err="1">
                <a:ln>
                  <a:noFill/>
                </a:ln>
                <a:solidFill>
                  <a:sysClr val="windowText" lastClr="000000"/>
                </a:solidFill>
                <a:effectLst/>
                <a:uLnTx/>
                <a:uFillTx/>
              </a:rPr>
              <a:t>Bulava</a:t>
            </a:r>
            <a:r>
              <a:rPr kumimoji="0" lang="en-US" altLang="zh-CN" sz="1800" b="0" i="0" u="none" strike="noStrike" kern="0" cap="none" spc="0" normalizeH="0" baseline="0" noProof="0" dirty="0">
                <a:ln>
                  <a:noFill/>
                </a:ln>
                <a:solidFill>
                  <a:sysClr val="windowText" lastClr="000000"/>
                </a:solidFill>
                <a:effectLst/>
                <a:uLnTx/>
                <a:uFillTx/>
              </a:rPr>
              <a:t>, et al., Phys. Lett. B793, 493 (2019),</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Text" lastClr="000000"/>
                </a:solidFill>
                <a:effectLst/>
                <a:uLnTx/>
                <a:uFillTx/>
              </a:rPr>
              <a:t>M. Foster and C. Michael (UKQCD), Phys. Rev. D59, 094509 (1999)</a:t>
            </a:r>
            <a:endParaRPr kumimoji="0" lang="zh-CN" altLang="en-US" sz="1800" b="0" i="0" u="none" strike="noStrike" kern="0" cap="none" spc="0" normalizeH="0" baseline="0" noProof="0" dirty="0">
              <a:ln>
                <a:noFill/>
              </a:ln>
              <a:solidFill>
                <a:sysClr val="windowText" lastClr="000000"/>
              </a:solidFill>
              <a:effectLst/>
              <a:uLnTx/>
              <a:uFillTx/>
            </a:endParaRPr>
          </a:p>
        </p:txBody>
      </p:sp>
      <p:pic>
        <p:nvPicPr>
          <p:cNvPr id="6" name="图片 5"/>
          <p:cNvPicPr>
            <a:picLocks noChangeAspect="1"/>
          </p:cNvPicPr>
          <p:nvPr/>
        </p:nvPicPr>
        <p:blipFill>
          <a:blip r:embed="rId4"/>
          <a:stretch>
            <a:fillRect/>
          </a:stretch>
        </p:blipFill>
        <p:spPr>
          <a:xfrm>
            <a:off x="7432164" y="1693016"/>
            <a:ext cx="4759836" cy="3205844"/>
          </a:xfrm>
          <a:prstGeom prst="rect">
            <a:avLst/>
          </a:prstGeom>
        </p:spPr>
      </p:pic>
      <p:sp>
        <p:nvSpPr>
          <p:cNvPr id="7" name="文本框 6"/>
          <p:cNvSpPr txBox="1"/>
          <p:nvPr/>
        </p:nvSpPr>
        <p:spPr>
          <a:xfrm>
            <a:off x="362857" y="246743"/>
            <a:ext cx="11364686"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0000CC"/>
                </a:solidFill>
                <a:effectLst/>
                <a:uLnTx/>
                <a:uFillTx/>
              </a:rPr>
              <a:t>The connection between the quark model and QCD </a:t>
            </a:r>
            <a:r>
              <a:rPr kumimoji="0" lang="en-US" altLang="zh-CN" sz="2400" b="1" i="0" u="none" strike="noStrike" kern="0" cap="none" spc="0" normalizeH="0" baseline="0" noProof="0" dirty="0">
                <a:ln>
                  <a:noFill/>
                </a:ln>
                <a:solidFill>
                  <a:srgbClr val="0000CC"/>
                </a:solidFill>
                <a:effectLst/>
                <a:uLnTx/>
                <a:uFillTx/>
              </a:rPr>
              <a:t>ONLY</a:t>
            </a:r>
            <a:r>
              <a:rPr kumimoji="0" lang="en-US" altLang="zh-CN" sz="2400" b="0" i="0" u="none" strike="noStrike" kern="0" cap="none" spc="0" normalizeH="0" baseline="0" noProof="0" dirty="0">
                <a:ln>
                  <a:noFill/>
                </a:ln>
                <a:solidFill>
                  <a:srgbClr val="0000CC"/>
                </a:solidFill>
                <a:effectLst/>
                <a:uLnTx/>
                <a:uFillTx/>
              </a:rPr>
              <a:t> becomes clear in certain circumstances: in the heavy quark limit the soft QCD for quark-antiquark or quark-quark interactions can become much simpler.</a:t>
            </a:r>
            <a:endParaRPr kumimoji="0" lang="zh-CN" altLang="en-US" sz="2400" b="0" i="0" u="none" strike="noStrike" kern="0" cap="none" spc="0" normalizeH="0" baseline="0" noProof="0" dirty="0">
              <a:ln>
                <a:noFill/>
              </a:ln>
              <a:solidFill>
                <a:srgbClr val="0000CC"/>
              </a:solidFill>
              <a:effectLst/>
              <a:uLnTx/>
              <a:uFillTx/>
            </a:endParaRPr>
          </a:p>
        </p:txBody>
      </p:sp>
      <p:sp>
        <p:nvSpPr>
          <p:cNvPr id="8" name="文本框 7"/>
          <p:cNvSpPr txBox="1"/>
          <p:nvPr/>
        </p:nvSpPr>
        <p:spPr>
          <a:xfrm>
            <a:off x="558798" y="5192337"/>
            <a:ext cx="10636694"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FF0000"/>
                </a:solidFill>
                <a:effectLst/>
                <a:uLnTx/>
                <a:uFillTx/>
              </a:rPr>
              <a:t>However, the effects of the open channels on the soft QCD potential is also evident!</a:t>
            </a:r>
            <a:endParaRPr kumimoji="0" lang="zh-CN" altLang="en-US" sz="2400" b="0" i="0" u="none" strike="noStrike" kern="0" cap="none" spc="0" normalizeH="0" baseline="0" noProof="0" dirty="0">
              <a:ln>
                <a:noFill/>
              </a:ln>
              <a:solidFill>
                <a:srgbClr val="FF0000"/>
              </a:solidFill>
              <a:effectLst/>
              <a:uLnTx/>
              <a:uFillTx/>
            </a:endParaRPr>
          </a:p>
        </p:txBody>
      </p:sp>
    </p:spTree>
    <p:extLst>
      <p:ext uri="{BB962C8B-B14F-4D97-AF65-F5344CB8AC3E}">
        <p14:creationId xmlns:p14="http://schemas.microsoft.com/office/powerpoint/2010/main" val="115063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546" y="1441493"/>
            <a:ext cx="4681537"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939" name="TextBox 1"/>
          <p:cNvSpPr txBox="1">
            <a:spLocks noChangeArrowheads="1"/>
          </p:cNvSpPr>
          <p:nvPr/>
        </p:nvSpPr>
        <p:spPr bwMode="auto">
          <a:xfrm>
            <a:off x="1160850" y="1391488"/>
            <a:ext cx="2209259" cy="461665"/>
          </a:xfrm>
          <a:prstGeom prst="rect">
            <a:avLst/>
          </a:prstGeom>
          <a:solidFill>
            <a:schemeClr val="bg1"/>
          </a:solidFill>
          <a:ln w="9525">
            <a:solidFill>
              <a:srgbClr val="0000FF"/>
            </a:solidFill>
            <a:miter lim="800000"/>
            <a:headEnd/>
            <a:tailEnd/>
          </a:ln>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a:ln>
                  <a:noFill/>
                </a:ln>
                <a:solidFill>
                  <a:srgbClr val="0000FF"/>
                </a:solidFill>
                <a:effectLst/>
                <a:uLnTx/>
                <a:uFillTx/>
                <a:latin typeface="Calibri" panose="020F0502020204030204" pitchFamily="34" charset="0"/>
                <a:ea typeface="宋体" pitchFamily="2" charset="-122"/>
                <a:cs typeface="Calibri" panose="020F0502020204030204" pitchFamily="34" charset="0"/>
              </a:rPr>
              <a:t>V(</a:t>
            </a:r>
            <a:r>
              <a:rPr kumimoji="0" lang="en-US" altLang="zh-CN" sz="2400" b="1" i="1" u="none" strike="noStrike" kern="0" cap="none" spc="0" normalizeH="0" baseline="0" noProof="0">
                <a:ln>
                  <a:noFill/>
                </a:ln>
                <a:solidFill>
                  <a:srgbClr val="0000FF"/>
                </a:solidFill>
                <a:effectLst/>
                <a:uLnTx/>
                <a:uFillTx/>
                <a:latin typeface="Calibri" panose="020F0502020204030204" pitchFamily="34" charset="0"/>
                <a:ea typeface="宋体" pitchFamily="2" charset="-122"/>
                <a:cs typeface="Calibri" panose="020F0502020204030204" pitchFamily="34" charset="0"/>
              </a:rPr>
              <a:t>r</a:t>
            </a:r>
            <a:r>
              <a:rPr kumimoji="0" lang="en-US" altLang="zh-CN" sz="2400" b="1" i="0" u="none" strike="noStrike" kern="0" cap="none" spc="0" normalizeH="0" baseline="0" noProof="0">
                <a:ln>
                  <a:noFill/>
                </a:ln>
                <a:solidFill>
                  <a:srgbClr val="0000FF"/>
                </a:solidFill>
                <a:effectLst/>
                <a:uLnTx/>
                <a:uFillTx/>
                <a:latin typeface="Calibri" panose="020F0502020204030204" pitchFamily="34" charset="0"/>
                <a:ea typeface="宋体" pitchFamily="2" charset="-122"/>
                <a:cs typeface="Calibri" panose="020F0502020204030204" pitchFamily="34" charset="0"/>
              </a:rPr>
              <a:t>) = </a:t>
            </a:r>
            <a:r>
              <a:rPr kumimoji="0" lang="en-US" altLang="zh-CN" sz="2400" b="1" i="0" u="none" strike="noStrike" kern="0" cap="none" spc="0" normalizeH="0" baseline="0" noProof="0">
                <a:ln>
                  <a:noFill/>
                </a:ln>
                <a:solidFill>
                  <a:srgbClr val="FF0000"/>
                </a:solidFill>
                <a:effectLst/>
                <a:uLnTx/>
                <a:uFillTx/>
                <a:latin typeface="Calibri" panose="020F0502020204030204" pitchFamily="34" charset="0"/>
                <a:ea typeface="宋体" pitchFamily="2" charset="-122"/>
                <a:cs typeface="Calibri" panose="020F0502020204030204" pitchFamily="34" charset="0"/>
                <a:sym typeface="Symbol" pitchFamily="18" charset="2"/>
              </a:rPr>
              <a:t>/</a:t>
            </a:r>
            <a:r>
              <a:rPr kumimoji="0" lang="en-US" altLang="zh-CN" sz="2400" b="1" i="1" u="none" strike="noStrike" kern="0" cap="none" spc="0" normalizeH="0" baseline="0" noProof="0">
                <a:ln>
                  <a:noFill/>
                </a:ln>
                <a:solidFill>
                  <a:srgbClr val="FF0000"/>
                </a:solidFill>
                <a:effectLst/>
                <a:uLnTx/>
                <a:uFillTx/>
                <a:latin typeface="Calibri" panose="020F0502020204030204" pitchFamily="34" charset="0"/>
                <a:ea typeface="宋体" pitchFamily="2" charset="-122"/>
                <a:cs typeface="Calibri" panose="020F0502020204030204" pitchFamily="34" charset="0"/>
                <a:sym typeface="Symbol" pitchFamily="18" charset="2"/>
              </a:rPr>
              <a:t>r</a:t>
            </a:r>
            <a:r>
              <a:rPr kumimoji="0" lang="en-US" altLang="zh-CN" sz="2400" b="1" i="0" u="none" strike="noStrike" kern="0" cap="none" spc="0" normalizeH="0" baseline="0" noProof="0">
                <a:ln>
                  <a:noFill/>
                </a:ln>
                <a:solidFill>
                  <a:srgbClr val="0000FF"/>
                </a:solidFill>
                <a:effectLst/>
                <a:uLnTx/>
                <a:uFillTx/>
                <a:latin typeface="Calibri" panose="020F0502020204030204" pitchFamily="34" charset="0"/>
                <a:ea typeface="宋体" pitchFamily="2" charset="-122"/>
                <a:cs typeface="Calibri" panose="020F0502020204030204" pitchFamily="34" charset="0"/>
                <a:sym typeface="Symbol" pitchFamily="18" charset="2"/>
              </a:rPr>
              <a:t>   </a:t>
            </a:r>
            <a:r>
              <a:rPr kumimoji="0" lang="en-US" altLang="zh-CN" sz="2400" b="1" i="1" u="none" strike="noStrike" kern="0" cap="none" spc="0" normalizeH="0" baseline="0" noProof="0">
                <a:ln>
                  <a:noFill/>
                </a:ln>
                <a:solidFill>
                  <a:srgbClr val="0000FF"/>
                </a:solidFill>
                <a:effectLst/>
                <a:uLnTx/>
                <a:uFillTx/>
                <a:latin typeface="Calibri" panose="020F0502020204030204" pitchFamily="34" charset="0"/>
                <a:ea typeface="宋体" pitchFamily="2" charset="-122"/>
                <a:cs typeface="Calibri" panose="020F0502020204030204" pitchFamily="34" charset="0"/>
                <a:sym typeface="Symbol" pitchFamily="18" charset="2"/>
              </a:rPr>
              <a:t>r</a:t>
            </a:r>
            <a:endParaRPr kumimoji="0" lang="zh-CN" altLang="en-US" sz="2400" b="1" i="1" u="none" strike="noStrike" kern="0" cap="none" spc="0" normalizeH="0" baseline="0" noProof="0">
              <a:ln>
                <a:noFill/>
              </a:ln>
              <a:solidFill>
                <a:srgbClr val="0000FF"/>
              </a:solidFill>
              <a:effectLst/>
              <a:uLnTx/>
              <a:uFillTx/>
              <a:latin typeface="Calibri" panose="020F0502020204030204" pitchFamily="34" charset="0"/>
              <a:ea typeface="宋体" pitchFamily="2" charset="-122"/>
              <a:cs typeface="Calibri" panose="020F0502020204030204" pitchFamily="34" charset="0"/>
            </a:endParaRPr>
          </a:p>
        </p:txBody>
      </p:sp>
      <p:cxnSp>
        <p:nvCxnSpPr>
          <p:cNvPr id="6" name="直接箭头连接符 5"/>
          <p:cNvCxnSpPr/>
          <p:nvPr/>
        </p:nvCxnSpPr>
        <p:spPr>
          <a:xfrm>
            <a:off x="1448707" y="3097257"/>
            <a:ext cx="0" cy="504825"/>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a:off x="4113177" y="1607512"/>
            <a:ext cx="0" cy="504825"/>
          </a:xfrm>
          <a:prstGeom prst="straightConnector1">
            <a:avLst/>
          </a:prstGeom>
          <a:ln w="762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942" name="TextBox 6"/>
          <p:cNvSpPr txBox="1">
            <a:spLocks noChangeArrowheads="1"/>
          </p:cNvSpPr>
          <p:nvPr/>
        </p:nvSpPr>
        <p:spPr bwMode="auto">
          <a:xfrm>
            <a:off x="1232807" y="2594018"/>
            <a:ext cx="11817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0" i="0" u="none" strike="noStrike" kern="0" cap="none" spc="0" normalizeH="0" baseline="0" noProof="0">
                <a:ln>
                  <a:noFill/>
                </a:ln>
                <a:solidFill>
                  <a:srgbClr val="FF0000"/>
                </a:solidFill>
                <a:effectLst/>
                <a:uLnTx/>
                <a:uFillTx/>
                <a:latin typeface="Calibri" panose="020F0502020204030204" pitchFamily="34" charset="0"/>
                <a:ea typeface="宋体" pitchFamily="2" charset="-122"/>
                <a:cs typeface="Calibri" panose="020F0502020204030204" pitchFamily="34" charset="0"/>
              </a:rPr>
              <a:t>Coulomb </a:t>
            </a:r>
            <a:endParaRPr kumimoji="0" lang="zh-CN" altLang="en-US" sz="2000" b="0" i="0" u="none" strike="noStrike" kern="0" cap="none" spc="0" normalizeH="0" baseline="0" noProof="0">
              <a:ln>
                <a:noFill/>
              </a:ln>
              <a:solidFill>
                <a:srgbClr val="FF0000"/>
              </a:solidFill>
              <a:effectLst/>
              <a:uLnTx/>
              <a:uFillTx/>
              <a:latin typeface="Calibri" panose="020F0502020204030204" pitchFamily="34" charset="0"/>
              <a:ea typeface="宋体" pitchFamily="2" charset="-122"/>
              <a:cs typeface="Calibri" panose="020F0502020204030204" pitchFamily="34" charset="0"/>
            </a:endParaRPr>
          </a:p>
        </p:txBody>
      </p:sp>
      <p:sp>
        <p:nvSpPr>
          <p:cNvPr id="39943" name="TextBox 9"/>
          <p:cNvSpPr txBox="1">
            <a:spLocks noChangeArrowheads="1"/>
          </p:cNvSpPr>
          <p:nvPr/>
        </p:nvSpPr>
        <p:spPr bwMode="auto">
          <a:xfrm>
            <a:off x="4319527" y="1823535"/>
            <a:ext cx="1463862" cy="400110"/>
          </a:xfrm>
          <a:prstGeom prst="rect">
            <a:avLst/>
          </a:prstGeom>
          <a:solidFill>
            <a:schemeClr val="bg1"/>
          </a:solidFill>
          <a:ln w="9525">
            <a:noFill/>
            <a:miter lim="800000"/>
            <a:headEnd/>
            <a:tailEnd/>
          </a:ln>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0" i="0" u="none" strike="noStrike" kern="0" cap="none" spc="0" normalizeH="0" baseline="0" noProof="0">
                <a:ln>
                  <a:noFill/>
                </a:ln>
                <a:solidFill>
                  <a:srgbClr val="0000FF"/>
                </a:solidFill>
                <a:effectLst/>
                <a:uLnTx/>
                <a:uFillTx/>
                <a:latin typeface="Calibri" panose="020F0502020204030204" pitchFamily="34" charset="0"/>
                <a:ea typeface="宋体" pitchFamily="2" charset="-122"/>
                <a:cs typeface="Calibri" panose="020F0502020204030204" pitchFamily="34" charset="0"/>
              </a:rPr>
              <a:t>Linear conf. </a:t>
            </a:r>
            <a:endParaRPr kumimoji="0" lang="zh-CN" altLang="en-US" sz="2000" b="0" i="0" u="none" strike="noStrike" kern="0" cap="none" spc="0" normalizeH="0" baseline="0" noProof="0">
              <a:ln>
                <a:noFill/>
              </a:ln>
              <a:solidFill>
                <a:srgbClr val="0000FF"/>
              </a:solidFill>
              <a:effectLst/>
              <a:uLnTx/>
              <a:uFillTx/>
              <a:latin typeface="Calibri" panose="020F0502020204030204" pitchFamily="34" charset="0"/>
              <a:ea typeface="宋体" pitchFamily="2" charset="-122"/>
              <a:cs typeface="Calibri" panose="020F0502020204030204" pitchFamily="34" charset="0"/>
            </a:endParaRPr>
          </a:p>
        </p:txBody>
      </p:sp>
      <p:cxnSp>
        <p:nvCxnSpPr>
          <p:cNvPr id="11" name="直接箭头连接符 10"/>
          <p:cNvCxnSpPr/>
          <p:nvPr/>
        </p:nvCxnSpPr>
        <p:spPr>
          <a:xfrm flipH="1">
            <a:off x="3718833" y="2994068"/>
            <a:ext cx="1223963" cy="0"/>
          </a:xfrm>
          <a:prstGeom prst="straightConnector1">
            <a:avLst/>
          </a:prstGeom>
          <a:ln w="76200">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945" name="TextBox 11"/>
          <p:cNvSpPr txBox="1">
            <a:spLocks noChangeArrowheads="1"/>
          </p:cNvSpPr>
          <p:nvPr/>
        </p:nvSpPr>
        <p:spPr bwMode="auto">
          <a:xfrm>
            <a:off x="656545" y="4829218"/>
            <a:ext cx="10718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285750" marR="0" lvl="0" indent="-285750" defTabSz="914400" eaLnBrk="1" fontAlgn="base" latinLnBrk="0" hangingPunct="1">
              <a:lnSpc>
                <a:spcPct val="100000"/>
              </a:lnSpc>
              <a:spcBef>
                <a:spcPct val="0"/>
              </a:spcBef>
              <a:spcAft>
                <a:spcPct val="0"/>
              </a:spcAft>
              <a:buClrTx/>
              <a:buSzTx/>
              <a:buFontTx/>
              <a:buChar char="•"/>
              <a:tabLst/>
              <a:defRPr/>
            </a:pPr>
            <a:r>
              <a:rPr kumimoji="0" lang="en-US" altLang="zh-CN" sz="1800" b="1" i="0" u="none" strike="noStrike" kern="0" cap="none" spc="0" normalizeH="0" baseline="0" noProof="0" dirty="0">
                <a:ln>
                  <a:noFill/>
                </a:ln>
                <a:solidFill>
                  <a:srgbClr val="0000FF"/>
                </a:solidFill>
                <a:effectLst/>
                <a:uLnTx/>
                <a:uFillTx/>
                <a:latin typeface="Calibri" panose="020F0502020204030204" pitchFamily="34" charset="0"/>
                <a:ea typeface="宋体" pitchFamily="2" charset="-122"/>
                <a:cs typeface="Calibri" panose="020F0502020204030204" pitchFamily="34" charset="0"/>
              </a:rPr>
              <a:t>The effect of vacuum polarization due to dynamical quark pair creation may be manifested by the strong coupling to open thresholds and compensated by that of the hadron loops, i.e. coupled-channel effects.  </a:t>
            </a:r>
            <a:endParaRPr kumimoji="0" lang="zh-CN" altLang="en-US" sz="1800" b="1" i="0" u="none" strike="noStrike" kern="0" cap="none" spc="0" normalizeH="0" baseline="0" noProof="0" dirty="0">
              <a:ln>
                <a:noFill/>
              </a:ln>
              <a:solidFill>
                <a:srgbClr val="0000FF"/>
              </a:solidFill>
              <a:effectLst/>
              <a:uLnTx/>
              <a:uFillTx/>
              <a:latin typeface="Calibri" panose="020F0502020204030204" pitchFamily="34" charset="0"/>
              <a:ea typeface="宋体" pitchFamily="2" charset="-122"/>
              <a:cs typeface="Calibri" panose="020F0502020204030204" pitchFamily="34" charset="0"/>
            </a:endParaRPr>
          </a:p>
        </p:txBody>
      </p:sp>
      <p:sp>
        <p:nvSpPr>
          <p:cNvPr id="39946" name="TextBox 12"/>
          <p:cNvSpPr txBox="1">
            <a:spLocks noChangeArrowheads="1"/>
          </p:cNvSpPr>
          <p:nvPr/>
        </p:nvSpPr>
        <p:spPr bwMode="auto">
          <a:xfrm>
            <a:off x="656545" y="5607975"/>
            <a:ext cx="102872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1" fontAlgn="base" latinLnBrk="0" hangingPunct="1">
              <a:lnSpc>
                <a:spcPct val="100000"/>
              </a:lnSpc>
              <a:spcBef>
                <a:spcPts val="0"/>
              </a:spcBef>
              <a:spcAft>
                <a:spcPct val="0"/>
              </a:spcAft>
              <a:buClrTx/>
              <a:buSzTx/>
              <a:buFontTx/>
              <a:buNone/>
              <a:tabLst/>
              <a:defRPr/>
            </a:pPr>
            <a:r>
              <a:rPr kumimoji="0" lang="en-US" altLang="zh-CN" sz="1600" b="0" i="0" u="none" strike="noStrike" kern="0" cap="none" spc="0" normalizeH="0" baseline="0" noProof="0" dirty="0">
                <a:ln>
                  <a:noFill/>
                </a:ln>
                <a:solidFill>
                  <a:srgbClr val="0000FF"/>
                </a:solidFill>
                <a:effectLst/>
                <a:uLnTx/>
                <a:uFillTx/>
                <a:latin typeface="Calibri" panose="020F0502020204030204" pitchFamily="34" charset="0"/>
                <a:ea typeface="宋体" pitchFamily="2" charset="-122"/>
                <a:cs typeface="Calibri" panose="020F0502020204030204" pitchFamily="34" charset="0"/>
              </a:rPr>
              <a:t>E. </a:t>
            </a:r>
            <a:r>
              <a:rPr kumimoji="0" lang="en-US" altLang="zh-CN" sz="1600" b="0" i="0" u="none" strike="noStrike" kern="0" cap="none" spc="0" normalizeH="0" baseline="0" noProof="0" dirty="0" err="1">
                <a:ln>
                  <a:noFill/>
                </a:ln>
                <a:solidFill>
                  <a:srgbClr val="0000FF"/>
                </a:solidFill>
                <a:effectLst/>
                <a:uLnTx/>
                <a:uFillTx/>
                <a:latin typeface="Calibri" panose="020F0502020204030204" pitchFamily="34" charset="0"/>
                <a:ea typeface="宋体" pitchFamily="2" charset="-122"/>
                <a:cs typeface="Calibri" panose="020F0502020204030204" pitchFamily="34" charset="0"/>
              </a:rPr>
              <a:t>Eichten</a:t>
            </a:r>
            <a:r>
              <a:rPr kumimoji="0" lang="en-US" altLang="zh-CN" sz="1600" b="0" i="0" u="none" strike="noStrike" kern="0" cap="none" spc="0" normalizeH="0" baseline="0" noProof="0" dirty="0">
                <a:ln>
                  <a:noFill/>
                </a:ln>
                <a:solidFill>
                  <a:srgbClr val="0000FF"/>
                </a:solidFill>
                <a:effectLst/>
                <a:uLnTx/>
                <a:uFillTx/>
                <a:latin typeface="Calibri" panose="020F0502020204030204" pitchFamily="34" charset="0"/>
                <a:ea typeface="宋体" pitchFamily="2" charset="-122"/>
                <a:cs typeface="Calibri" panose="020F0502020204030204" pitchFamily="34" charset="0"/>
              </a:rPr>
              <a:t> et al., PRD17, 3090 (1987)</a:t>
            </a:r>
          </a:p>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rgbClr val="0000FF"/>
                </a:solidFill>
                <a:effectLst/>
                <a:uLnTx/>
                <a:uFillTx/>
                <a:latin typeface="Calibri" panose="020F0502020204030204" pitchFamily="34" charset="0"/>
                <a:ea typeface="宋体" pitchFamily="2" charset="-122"/>
                <a:cs typeface="Calibri" panose="020F0502020204030204" pitchFamily="34" charset="0"/>
              </a:rPr>
              <a:t>E. J. </a:t>
            </a:r>
            <a:r>
              <a:rPr kumimoji="0" lang="en-US" altLang="zh-CN" sz="1600" b="0" i="0" u="none" strike="noStrike" kern="0" cap="none" spc="0" normalizeH="0" baseline="0" noProof="0" dirty="0" err="1">
                <a:ln>
                  <a:noFill/>
                </a:ln>
                <a:solidFill>
                  <a:srgbClr val="0000FF"/>
                </a:solidFill>
                <a:effectLst/>
                <a:uLnTx/>
                <a:uFillTx/>
                <a:latin typeface="Calibri" panose="020F0502020204030204" pitchFamily="34" charset="0"/>
                <a:ea typeface="宋体" pitchFamily="2" charset="-122"/>
                <a:cs typeface="Calibri" panose="020F0502020204030204" pitchFamily="34" charset="0"/>
              </a:rPr>
              <a:t>Eichten</a:t>
            </a:r>
            <a:r>
              <a:rPr kumimoji="0" lang="en-US" altLang="zh-CN" sz="1600" b="0" i="0" u="none" strike="noStrike" kern="0" cap="none" spc="0" normalizeH="0" baseline="0" noProof="0" dirty="0">
                <a:ln>
                  <a:noFill/>
                </a:ln>
                <a:solidFill>
                  <a:srgbClr val="0000FF"/>
                </a:solidFill>
                <a:effectLst/>
                <a:uLnTx/>
                <a:uFillTx/>
                <a:latin typeface="Calibri" panose="020F0502020204030204" pitchFamily="34" charset="0"/>
                <a:ea typeface="宋体" pitchFamily="2" charset="-122"/>
                <a:cs typeface="Calibri" panose="020F0502020204030204" pitchFamily="34" charset="0"/>
              </a:rPr>
              <a:t>, K. Lane, and C. </a:t>
            </a:r>
            <a:r>
              <a:rPr kumimoji="0" lang="en-US" altLang="zh-CN" sz="1600" b="0" i="0" u="none" strike="noStrike" kern="0" cap="none" spc="0" normalizeH="0" baseline="0" noProof="0" dirty="0" err="1">
                <a:ln>
                  <a:noFill/>
                </a:ln>
                <a:solidFill>
                  <a:srgbClr val="0000FF"/>
                </a:solidFill>
                <a:effectLst/>
                <a:uLnTx/>
                <a:uFillTx/>
                <a:latin typeface="Calibri" panose="020F0502020204030204" pitchFamily="34" charset="0"/>
                <a:ea typeface="宋体" pitchFamily="2" charset="-122"/>
                <a:cs typeface="Calibri" panose="020F0502020204030204" pitchFamily="34" charset="0"/>
              </a:rPr>
              <a:t>Quigg</a:t>
            </a:r>
            <a:r>
              <a:rPr kumimoji="0" lang="en-US" altLang="zh-CN" sz="1600" b="0" i="0" u="none" strike="noStrike" kern="0" cap="none" spc="0" normalizeH="0" baseline="0" noProof="0" dirty="0">
                <a:ln>
                  <a:noFill/>
                </a:ln>
                <a:solidFill>
                  <a:srgbClr val="0000FF"/>
                </a:solidFill>
                <a:effectLst/>
                <a:uLnTx/>
                <a:uFillTx/>
                <a:latin typeface="Calibri" panose="020F0502020204030204" pitchFamily="34" charset="0"/>
                <a:ea typeface="宋体" pitchFamily="2" charset="-122"/>
                <a:cs typeface="Calibri" panose="020F0502020204030204" pitchFamily="34" charset="0"/>
              </a:rPr>
              <a:t>, Phys. Rev. D 69, 094019 (2004)</a:t>
            </a:r>
          </a:p>
          <a:p>
            <a:pPr marL="0" marR="0" lvl="0" indent="0" defTabSz="914400" eaLnBrk="1" fontAlgn="base" latinLnBrk="0" hangingPunct="1">
              <a:lnSpc>
                <a:spcPct val="100000"/>
              </a:lnSpc>
              <a:spcBef>
                <a:spcPts val="0"/>
              </a:spcBef>
              <a:spcAft>
                <a:spcPct val="0"/>
              </a:spcAft>
              <a:buClrTx/>
              <a:buSzTx/>
              <a:buFontTx/>
              <a:buNone/>
              <a:tabLst/>
              <a:defRPr/>
            </a:pPr>
            <a:r>
              <a:rPr kumimoji="0" lang="en-US" altLang="zh-CN" sz="1600" b="0" i="0" u="none" strike="noStrike" kern="0" cap="none" spc="0" normalizeH="0" baseline="0" noProof="0" dirty="0">
                <a:ln>
                  <a:noFill/>
                </a:ln>
                <a:solidFill>
                  <a:srgbClr val="0000FF"/>
                </a:solidFill>
                <a:effectLst/>
                <a:uLnTx/>
                <a:uFillTx/>
                <a:latin typeface="Calibri" panose="020F0502020204030204" pitchFamily="34" charset="0"/>
                <a:ea typeface="宋体" pitchFamily="2" charset="-122"/>
                <a:cs typeface="Calibri" panose="020F0502020204030204" pitchFamily="34" charset="0"/>
              </a:rPr>
              <a:t>B.-Q. Li and K.-T. Chao, Phys. Rev. </a:t>
            </a:r>
            <a:r>
              <a:rPr kumimoji="0" lang="zh-CN" altLang="zh-CN" sz="1600" b="0" i="0" u="none" strike="noStrike" kern="0" cap="none" spc="0" normalizeH="0" baseline="0" noProof="0" dirty="0">
                <a:ln>
                  <a:noFill/>
                </a:ln>
                <a:solidFill>
                  <a:srgbClr val="0000FF"/>
                </a:solidFill>
                <a:effectLst/>
                <a:uLnTx/>
                <a:uFillTx/>
                <a:latin typeface="Calibri" panose="020F0502020204030204" pitchFamily="34" charset="0"/>
                <a:ea typeface="宋体" pitchFamily="2" charset="-122"/>
                <a:cs typeface="Calibri" panose="020F0502020204030204" pitchFamily="34" charset="0"/>
              </a:rPr>
              <a:t>D79</a:t>
            </a:r>
            <a:r>
              <a:rPr kumimoji="0" lang="en-US" altLang="zh-CN" sz="1600" b="0" i="0" u="none" strike="noStrike" kern="0" cap="none" spc="0" normalizeH="0" baseline="0" noProof="0" dirty="0">
                <a:ln>
                  <a:noFill/>
                </a:ln>
                <a:solidFill>
                  <a:srgbClr val="0000FF"/>
                </a:solidFill>
                <a:effectLst/>
                <a:uLnTx/>
                <a:uFillTx/>
                <a:latin typeface="Calibri" panose="020F0502020204030204" pitchFamily="34" charset="0"/>
                <a:ea typeface="宋体" pitchFamily="2" charset="-122"/>
                <a:cs typeface="Calibri" panose="020F0502020204030204" pitchFamily="34" charset="0"/>
              </a:rPr>
              <a:t>,</a:t>
            </a:r>
            <a:r>
              <a:rPr kumimoji="0" lang="zh-CN" altLang="zh-CN" sz="1600" b="0" i="0" u="none" strike="noStrike" kern="0" cap="none" spc="0" normalizeH="0" baseline="0" noProof="0" dirty="0">
                <a:ln>
                  <a:noFill/>
                </a:ln>
                <a:solidFill>
                  <a:srgbClr val="0000FF"/>
                </a:solidFill>
                <a:effectLst/>
                <a:uLnTx/>
                <a:uFillTx/>
                <a:latin typeface="Calibri" panose="020F0502020204030204" pitchFamily="34" charset="0"/>
                <a:ea typeface="宋体" pitchFamily="2" charset="-122"/>
                <a:cs typeface="Calibri" panose="020F0502020204030204" pitchFamily="34" charset="0"/>
              </a:rPr>
              <a:t> 094004</a:t>
            </a:r>
            <a:r>
              <a:rPr kumimoji="0" lang="en-US" altLang="zh-CN" sz="1600" b="0" i="0" u="none" strike="noStrike" kern="0" cap="none" spc="0" normalizeH="0" baseline="0" noProof="0" dirty="0">
                <a:ln>
                  <a:noFill/>
                </a:ln>
                <a:solidFill>
                  <a:srgbClr val="0000FF"/>
                </a:solidFill>
                <a:effectLst/>
                <a:uLnTx/>
                <a:uFillTx/>
                <a:latin typeface="Calibri" panose="020F0502020204030204" pitchFamily="34" charset="0"/>
                <a:ea typeface="宋体" pitchFamily="2" charset="-122"/>
                <a:cs typeface="Calibri" panose="020F0502020204030204" pitchFamily="34" charset="0"/>
              </a:rPr>
              <a:t> </a:t>
            </a:r>
            <a:r>
              <a:rPr kumimoji="0" lang="zh-CN" altLang="zh-CN" sz="1600" b="0" i="0" u="none" strike="noStrike" kern="0" cap="none" spc="0" normalizeH="0" baseline="0" noProof="0" dirty="0">
                <a:ln>
                  <a:noFill/>
                </a:ln>
                <a:solidFill>
                  <a:srgbClr val="0000FF"/>
                </a:solidFill>
                <a:effectLst/>
                <a:uLnTx/>
                <a:uFillTx/>
                <a:latin typeface="Calibri" panose="020F0502020204030204" pitchFamily="34" charset="0"/>
                <a:ea typeface="宋体" pitchFamily="2" charset="-122"/>
                <a:cs typeface="Calibri" panose="020F0502020204030204" pitchFamily="34" charset="0"/>
              </a:rPr>
              <a:t>(2009)</a:t>
            </a:r>
            <a:r>
              <a:rPr kumimoji="0" lang="en-US" altLang="zh-CN" sz="1600" b="0" i="0" u="none" strike="noStrike" kern="0" cap="none" spc="0" normalizeH="0" baseline="0" noProof="0" dirty="0">
                <a:ln>
                  <a:noFill/>
                </a:ln>
                <a:solidFill>
                  <a:srgbClr val="0000FF"/>
                </a:solidFill>
                <a:effectLst/>
                <a:uLnTx/>
                <a:uFillTx/>
                <a:latin typeface="Calibri" panose="020F0502020204030204" pitchFamily="34" charset="0"/>
                <a:ea typeface="宋体" pitchFamily="2" charset="-122"/>
                <a:cs typeface="Calibri" panose="020F0502020204030204" pitchFamily="34" charset="0"/>
              </a:rPr>
              <a:t>; </a:t>
            </a:r>
          </a:p>
          <a:p>
            <a:pPr marL="0" marR="0" lvl="0" indent="0" defTabSz="914400" eaLnBrk="1" fontAlgn="base" latinLnBrk="0" hangingPunct="1">
              <a:lnSpc>
                <a:spcPct val="100000"/>
              </a:lnSpc>
              <a:spcBef>
                <a:spcPts val="0"/>
              </a:spcBef>
              <a:spcAft>
                <a:spcPct val="0"/>
              </a:spcAft>
              <a:buClrTx/>
              <a:buSzTx/>
              <a:buFontTx/>
              <a:buNone/>
              <a:tabLst/>
              <a:defRPr/>
            </a:pPr>
            <a:r>
              <a:rPr kumimoji="0" lang="en-US" altLang="zh-CN" sz="1600" b="0" i="0" u="none" strike="noStrike" kern="0" cap="none" spc="0" normalizeH="0" baseline="0" noProof="0" dirty="0">
                <a:ln>
                  <a:noFill/>
                </a:ln>
                <a:solidFill>
                  <a:srgbClr val="0000FF"/>
                </a:solidFill>
                <a:effectLst/>
                <a:uLnTx/>
                <a:uFillTx/>
                <a:latin typeface="Calibri" panose="020F0502020204030204" pitchFamily="34" charset="0"/>
                <a:ea typeface="宋体" pitchFamily="2" charset="-122"/>
                <a:cs typeface="Calibri" panose="020F0502020204030204" pitchFamily="34" charset="0"/>
              </a:rPr>
              <a:t>T. Barnes and E. Swanson, </a:t>
            </a:r>
            <a:r>
              <a:rPr kumimoji="0" lang="zh-CN" altLang="zh-CN" sz="1600" b="0" i="0" u="none" strike="noStrike" kern="0" cap="none" spc="0" normalizeH="0" baseline="0" noProof="0" dirty="0">
                <a:ln>
                  <a:noFill/>
                </a:ln>
                <a:solidFill>
                  <a:srgbClr val="0000FF"/>
                </a:solidFill>
                <a:effectLst/>
                <a:uLnTx/>
                <a:uFillTx/>
                <a:latin typeface="Calibri" panose="020F0502020204030204" pitchFamily="34" charset="0"/>
                <a:ea typeface="宋体" pitchFamily="2" charset="-122"/>
                <a:cs typeface="Calibri" panose="020F0502020204030204" pitchFamily="34" charset="0"/>
              </a:rPr>
              <a:t>Phys.Rev. C77</a:t>
            </a:r>
            <a:r>
              <a:rPr kumimoji="0" lang="en-US" altLang="zh-CN" sz="1600" b="0" i="0" u="none" strike="noStrike" kern="0" cap="none" spc="0" normalizeH="0" baseline="0" noProof="0" dirty="0">
                <a:ln>
                  <a:noFill/>
                </a:ln>
                <a:solidFill>
                  <a:srgbClr val="0000FF"/>
                </a:solidFill>
                <a:effectLst/>
                <a:uLnTx/>
                <a:uFillTx/>
                <a:latin typeface="Calibri" panose="020F0502020204030204" pitchFamily="34" charset="0"/>
                <a:ea typeface="宋体" pitchFamily="2" charset="-122"/>
                <a:cs typeface="Calibri" panose="020F0502020204030204" pitchFamily="34" charset="0"/>
              </a:rPr>
              <a:t>,</a:t>
            </a:r>
            <a:r>
              <a:rPr kumimoji="0" lang="zh-CN" altLang="zh-CN" sz="1600" b="0" i="0" u="none" strike="noStrike" kern="0" cap="none" spc="0" normalizeH="0" baseline="0" noProof="0" dirty="0">
                <a:ln>
                  <a:noFill/>
                </a:ln>
                <a:solidFill>
                  <a:srgbClr val="0000FF"/>
                </a:solidFill>
                <a:effectLst/>
                <a:uLnTx/>
                <a:uFillTx/>
                <a:latin typeface="Calibri" panose="020F0502020204030204" pitchFamily="34" charset="0"/>
                <a:ea typeface="宋体" pitchFamily="2" charset="-122"/>
                <a:cs typeface="Calibri" panose="020F0502020204030204" pitchFamily="34" charset="0"/>
              </a:rPr>
              <a:t> 055206 (2008) </a:t>
            </a:r>
            <a:endParaRPr kumimoji="0" lang="zh-CN" altLang="en-US" sz="1600" b="0" i="0" u="none" strike="noStrike" kern="0" cap="none" spc="0" normalizeH="0" baseline="0" noProof="0" dirty="0">
              <a:ln>
                <a:noFill/>
              </a:ln>
              <a:solidFill>
                <a:srgbClr val="0000FF"/>
              </a:solidFill>
              <a:effectLst/>
              <a:uLnTx/>
              <a:uFillTx/>
              <a:latin typeface="Calibri" panose="020F0502020204030204" pitchFamily="34" charset="0"/>
              <a:ea typeface="宋体" pitchFamily="2" charset="-122"/>
              <a:cs typeface="Calibri" panose="020F0502020204030204" pitchFamily="34" charset="0"/>
            </a:endParaRPr>
          </a:p>
        </p:txBody>
      </p:sp>
      <p:sp>
        <p:nvSpPr>
          <p:cNvPr id="39947" name="TextBox 13"/>
          <p:cNvSpPr txBox="1">
            <a:spLocks noChangeArrowheads="1"/>
          </p:cNvSpPr>
          <p:nvPr/>
        </p:nvSpPr>
        <p:spPr bwMode="auto">
          <a:xfrm>
            <a:off x="2096407" y="2224131"/>
            <a:ext cx="15792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2000" b="1" i="0" u="none" strike="noStrike" kern="0" cap="none" spc="0" normalizeH="0" baseline="0" noProof="0">
                <a:ln>
                  <a:noFill/>
                </a:ln>
                <a:solidFill>
                  <a:srgbClr val="FF0000"/>
                </a:solidFill>
                <a:effectLst/>
                <a:uLnTx/>
                <a:uFillTx/>
                <a:latin typeface="Calibri" panose="020F0502020204030204" pitchFamily="34" charset="0"/>
                <a:ea typeface="宋体" pitchFamily="2" charset="-122"/>
                <a:cs typeface="Calibri" panose="020F0502020204030204" pitchFamily="34" charset="0"/>
                <a:sym typeface="Symbol" pitchFamily="18" charset="2"/>
              </a:rPr>
              <a:t></a:t>
            </a:r>
            <a:r>
              <a:rPr kumimoji="0" lang="en-US" altLang="zh-CN" sz="2000" b="1" i="1" u="none" strike="noStrike" kern="0" cap="none" spc="0" normalizeH="0" baseline="0" noProof="0">
                <a:ln>
                  <a:noFill/>
                </a:ln>
                <a:solidFill>
                  <a:srgbClr val="FF0000"/>
                </a:solidFill>
                <a:effectLst/>
                <a:uLnTx/>
                <a:uFillTx/>
                <a:latin typeface="Calibri" panose="020F0502020204030204" pitchFamily="34" charset="0"/>
                <a:ea typeface="宋体" pitchFamily="2" charset="-122"/>
                <a:cs typeface="Calibri" panose="020F0502020204030204" pitchFamily="34" charset="0"/>
                <a:sym typeface="Symbol" pitchFamily="18" charset="2"/>
              </a:rPr>
              <a:t>qq</a:t>
            </a:r>
            <a:r>
              <a:rPr kumimoji="0" lang="en-US" altLang="zh-CN" sz="2000" b="1" i="0" u="none" strike="noStrike" kern="0" cap="none" spc="0" normalizeH="0" baseline="0" noProof="0">
                <a:ln>
                  <a:noFill/>
                </a:ln>
                <a:solidFill>
                  <a:srgbClr val="FF0000"/>
                </a:solidFill>
                <a:effectLst/>
                <a:uLnTx/>
                <a:uFillTx/>
                <a:latin typeface="Calibri" panose="020F0502020204030204" pitchFamily="34" charset="0"/>
                <a:ea typeface="宋体" pitchFamily="2" charset="-122"/>
                <a:cs typeface="Calibri" panose="020F0502020204030204" pitchFamily="34" charset="0"/>
                <a:sym typeface="Symbol" pitchFamily="18" charset="2"/>
              </a:rPr>
              <a:t> creation </a:t>
            </a:r>
            <a:endParaRPr kumimoji="0" lang="zh-CN" altLang="en-US" sz="2000" b="1" i="0" u="none" strike="noStrike" kern="0" cap="none" spc="0" normalizeH="0" baseline="0" noProof="0">
              <a:ln>
                <a:noFill/>
              </a:ln>
              <a:solidFill>
                <a:srgbClr val="FF0000"/>
              </a:solidFill>
              <a:effectLst/>
              <a:uLnTx/>
              <a:uFillTx/>
              <a:latin typeface="Calibri" panose="020F0502020204030204" pitchFamily="34" charset="0"/>
              <a:ea typeface="宋体" pitchFamily="2" charset="-122"/>
              <a:cs typeface="Calibri" panose="020F0502020204030204" pitchFamily="34" charset="0"/>
            </a:endParaRPr>
          </a:p>
        </p:txBody>
      </p:sp>
      <p:sp>
        <p:nvSpPr>
          <p:cNvPr id="39948" name="TextBox 15"/>
          <p:cNvSpPr txBox="1">
            <a:spLocks noChangeArrowheads="1"/>
          </p:cNvSpPr>
          <p:nvPr/>
        </p:nvSpPr>
        <p:spPr bwMode="auto">
          <a:xfrm>
            <a:off x="544422" y="921884"/>
            <a:ext cx="71844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285750" marR="0" lvl="0" indent="-285750" defTabSz="914400" eaLnBrk="1" fontAlgn="base" latinLnBrk="0" hangingPunct="1">
              <a:lnSpc>
                <a:spcPct val="100000"/>
              </a:lnSpc>
              <a:spcBef>
                <a:spcPct val="0"/>
              </a:spcBef>
              <a:spcAft>
                <a:spcPct val="0"/>
              </a:spcAft>
              <a:buClrTx/>
              <a:buSzTx/>
              <a:buFontTx/>
              <a:buChar char="•"/>
              <a:tabLst/>
              <a:defRPr/>
            </a:pPr>
            <a:r>
              <a:rPr kumimoji="0" lang="en-US" altLang="zh-CN" sz="2000" b="1" i="0" u="none" strike="noStrike" kern="0" cap="none" spc="0" normalizeH="0" baseline="0" noProof="0" dirty="0">
                <a:ln>
                  <a:noFill/>
                </a:ln>
                <a:solidFill>
                  <a:srgbClr val="008000"/>
                </a:solidFill>
                <a:effectLst/>
                <a:uLnTx/>
                <a:uFillTx/>
                <a:latin typeface="Calibri" panose="020F0502020204030204" pitchFamily="34" charset="0"/>
                <a:ea typeface="宋体" pitchFamily="2" charset="-122"/>
                <a:cs typeface="Calibri" panose="020F0502020204030204" pitchFamily="34" charset="0"/>
              </a:rPr>
              <a:t>Color screening effects? String breaking effects?   </a:t>
            </a:r>
            <a:endParaRPr kumimoji="0" lang="zh-CN" altLang="en-US" sz="2000" b="1" i="0" u="none" strike="noStrike" kern="0" cap="none" spc="0" normalizeH="0" baseline="0" noProof="0" dirty="0">
              <a:ln>
                <a:noFill/>
              </a:ln>
              <a:solidFill>
                <a:srgbClr val="008000"/>
              </a:solidFill>
              <a:effectLst/>
              <a:uLnTx/>
              <a:uFillTx/>
              <a:latin typeface="Calibri" panose="020F0502020204030204" pitchFamily="34" charset="0"/>
              <a:ea typeface="宋体" pitchFamily="2" charset="-122"/>
              <a:cs typeface="Calibri" panose="020F0502020204030204" pitchFamily="34" charset="0"/>
            </a:endParaRPr>
          </a:p>
        </p:txBody>
      </p:sp>
      <p:sp>
        <p:nvSpPr>
          <p:cNvPr id="39949" name="TextBox 14"/>
          <p:cNvSpPr txBox="1">
            <a:spLocks noChangeArrowheads="1"/>
          </p:cNvSpPr>
          <p:nvPr/>
        </p:nvSpPr>
        <p:spPr bwMode="auto">
          <a:xfrm>
            <a:off x="1823674" y="206059"/>
            <a:ext cx="7704955" cy="523220"/>
          </a:xfrm>
          <a:prstGeom prst="rect">
            <a:avLst/>
          </a:prstGeom>
          <a:solidFill>
            <a:srgbClr val="99CCFF"/>
          </a:solidFill>
          <a:ln>
            <a:noFill/>
          </a:ln>
          <a:effectLst>
            <a:outerShdw blurRad="50800" dist="38100" dir="2700000" algn="tl" rotWithShape="0">
              <a:prstClr val="black">
                <a:alpha val="40000"/>
              </a:prstClr>
            </a:outerShdw>
          </a:effectLst>
          <a:extLst/>
        </p:spPr>
        <p:txBody>
          <a:bodyPr wrap="square" rtlCol="0">
            <a:spAutoFit/>
          </a:bodyPr>
          <a:lstStyle>
            <a:defPPr>
              <a:defRPr lang="en-US"/>
            </a:defPPr>
            <a:lvl1pPr marL="609600" indent="-609600">
              <a:spcBef>
                <a:spcPct val="35000"/>
              </a:spcBef>
              <a:buSzPct val="130000"/>
              <a:buNone/>
              <a:defRPr sz="3600" b="1">
                <a:solidFill>
                  <a:schemeClr val="accent2"/>
                </a:solidFill>
                <a:latin typeface="Calibri" panose="020F0502020204030204" pitchFamily="34" charset="0"/>
                <a:ea typeface="宋体" panose="02010600030101010101" pitchFamily="2" charset="-122"/>
              </a:defRPr>
            </a:lvl1pPr>
          </a:lstStyle>
          <a:p>
            <a:pPr marL="609600" marR="0" lvl="0" indent="-609600" defTabSz="914400" eaLnBrk="1" fontAlgn="auto" latinLnBrk="0" hangingPunct="1">
              <a:lnSpc>
                <a:spcPct val="100000"/>
              </a:lnSpc>
              <a:spcBef>
                <a:spcPct val="35000"/>
              </a:spcBef>
              <a:spcAft>
                <a:spcPts val="0"/>
              </a:spcAft>
              <a:buClrTx/>
              <a:buSzPct val="130000"/>
              <a:buFontTx/>
              <a:buNone/>
              <a:tabLst/>
              <a:defRPr/>
            </a:pPr>
            <a:r>
              <a:rPr kumimoji="0" lang="en-US" altLang="zh-CN" sz="2800" b="1" i="0" u="none" strike="noStrike" kern="0" cap="none" spc="0" normalizeH="0" baseline="0" noProof="0" dirty="0">
                <a:ln>
                  <a:noFill/>
                </a:ln>
                <a:solidFill>
                  <a:schemeClr val="accent2"/>
                </a:solidFill>
                <a:effectLst/>
                <a:uLnTx/>
                <a:uFillTx/>
                <a:latin typeface="Calibri" panose="020F0502020204030204" pitchFamily="34" charset="0"/>
                <a:ea typeface="宋体" panose="02010600030101010101" pitchFamily="2" charset="-122"/>
              </a:rPr>
              <a:t>2. Threshold phenomena and dynamics</a:t>
            </a:r>
          </a:p>
        </p:txBody>
      </p:sp>
      <p:pic>
        <p:nvPicPr>
          <p:cNvPr id="18" name="图片 17"/>
          <p:cNvPicPr>
            <a:picLocks noChangeAspect="1"/>
          </p:cNvPicPr>
          <p:nvPr/>
        </p:nvPicPr>
        <p:blipFill>
          <a:blip r:embed="rId3"/>
          <a:stretch>
            <a:fillRect/>
          </a:stretch>
        </p:blipFill>
        <p:spPr>
          <a:xfrm>
            <a:off x="6414796" y="1430992"/>
            <a:ext cx="4759836" cy="3205844"/>
          </a:xfrm>
          <a:prstGeom prst="rect">
            <a:avLst/>
          </a:prstGeom>
        </p:spPr>
      </p:pic>
      <p:sp>
        <p:nvSpPr>
          <p:cNvPr id="19" name="TextBox 1"/>
          <p:cNvSpPr txBox="1">
            <a:spLocks noChangeArrowheads="1"/>
          </p:cNvSpPr>
          <p:nvPr/>
        </p:nvSpPr>
        <p:spPr bwMode="auto">
          <a:xfrm>
            <a:off x="7058965" y="1592702"/>
            <a:ext cx="952505" cy="461665"/>
          </a:xfrm>
          <a:prstGeom prst="rect">
            <a:avLst/>
          </a:prstGeom>
          <a:solidFill>
            <a:schemeClr val="bg1"/>
          </a:solidFill>
          <a:ln w="9525">
            <a:solidFill>
              <a:srgbClr val="0000FF"/>
            </a:solidFill>
            <a:miter lim="800000"/>
            <a:headEnd/>
            <a:tailEnd/>
          </a:ln>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rgbClr val="0000FF"/>
                </a:solidFill>
                <a:effectLst/>
                <a:uLnTx/>
                <a:uFillTx/>
                <a:latin typeface="Calibri" panose="020F0502020204030204" pitchFamily="34" charset="0"/>
                <a:ea typeface="宋体" pitchFamily="2" charset="-122"/>
                <a:cs typeface="Calibri" panose="020F0502020204030204" pitchFamily="34" charset="0"/>
              </a:rPr>
              <a:t>LQCD </a:t>
            </a:r>
            <a:endParaRPr kumimoji="0" lang="zh-CN" altLang="en-US" sz="2400" b="1" i="1" u="none" strike="noStrike" kern="0" cap="none" spc="0" normalizeH="0" baseline="0" noProof="0" dirty="0">
              <a:ln>
                <a:noFill/>
              </a:ln>
              <a:solidFill>
                <a:srgbClr val="0000FF"/>
              </a:solidFill>
              <a:effectLst/>
              <a:uLnTx/>
              <a:uFillTx/>
              <a:latin typeface="Calibri" panose="020F0502020204030204" pitchFamily="34" charset="0"/>
              <a:ea typeface="宋体" pitchFamily="2" charset="-122"/>
              <a:cs typeface="Calibri" panose="020F0502020204030204" pitchFamily="34" charset="0"/>
            </a:endParaRPr>
          </a:p>
        </p:txBody>
      </p:sp>
    </p:spTree>
    <p:extLst>
      <p:ext uri="{BB962C8B-B14F-4D97-AF65-F5344CB8AC3E}">
        <p14:creationId xmlns:p14="http://schemas.microsoft.com/office/powerpoint/2010/main" val="392253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02" name="Picture 58" descr="txp_fig"/>
          <p:cNvPicPr>
            <a:picLocks noChangeAspect="1" noChangeArrowheads="1"/>
          </p:cNvPicPr>
          <p:nvPr>
            <p:custDataLst>
              <p:tags r:id="rId1"/>
            </p:custDataLst>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46610" y="2850925"/>
            <a:ext cx="15113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3" name="Picture 59" descr="txp_fig"/>
          <p:cNvPicPr>
            <a:picLocks noChangeAspect="1" noChangeArrowheads="1"/>
          </p:cNvPicPr>
          <p:nvPr>
            <p:custDataLst>
              <p:tags r:id="rId2"/>
            </p:custDataLst>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1673" y="2268311"/>
            <a:ext cx="2303462"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4" name="Picture 61" descr="txp_fig"/>
          <p:cNvPicPr>
            <a:picLocks noChangeAspect="1" noChangeArrowheads="1"/>
          </p:cNvPicPr>
          <p:nvPr>
            <p:custDataLst>
              <p:tags r:id="rId3"/>
            </p:custDataLst>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1674" y="1511074"/>
            <a:ext cx="21605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5" name="Picture 62" descr="txp_fig"/>
          <p:cNvPicPr>
            <a:picLocks noChangeAspect="1" noChangeArrowheads="1"/>
          </p:cNvPicPr>
          <p:nvPr>
            <p:custDataLst>
              <p:tags r:id="rId4"/>
            </p:custDataLst>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10099" y="3882799"/>
            <a:ext cx="2232025"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6" name="Picture 64" descr="txp_fig"/>
          <p:cNvPicPr>
            <a:picLocks noChangeAspect="1" noChangeArrowheads="1"/>
          </p:cNvPicPr>
          <p:nvPr>
            <p:custDataLst>
              <p:tags r:id="rId5"/>
            </p:custDataLst>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10098" y="3498625"/>
            <a:ext cx="24495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7" name="Picture 65" descr="txp_fig"/>
          <p:cNvPicPr>
            <a:picLocks noChangeAspect="1" noChangeArrowheads="1"/>
          </p:cNvPicPr>
          <p:nvPr>
            <p:custDataLst>
              <p:tags r:id="rId6"/>
            </p:custDataLst>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10296" y="5370286"/>
            <a:ext cx="21605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8" name="Text Box 66"/>
          <p:cNvSpPr txBox="1">
            <a:spLocks noChangeArrowheads="1"/>
          </p:cNvSpPr>
          <p:nvPr/>
        </p:nvSpPr>
        <p:spPr bwMode="auto">
          <a:xfrm>
            <a:off x="5999249" y="2850925"/>
            <a:ext cx="2663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zh-CN" sz="1000" b="0" i="0" u="none" strike="noStrike" kern="0" cap="none" spc="0" normalizeH="0" baseline="0" noProof="0">
                <a:ln>
                  <a:noFill/>
                </a:ln>
                <a:solidFill>
                  <a:srgbClr val="3333FF"/>
                </a:solidFill>
                <a:effectLst/>
                <a:uLnTx/>
                <a:uFillTx/>
                <a:latin typeface="Verdana" pitchFamily="34" charset="0"/>
                <a:ea typeface="宋体" pitchFamily="2" charset="-122"/>
              </a:rPr>
              <a:t>Q. Wang et al, PRD2012</a:t>
            </a:r>
          </a:p>
        </p:txBody>
      </p:sp>
      <p:sp>
        <p:nvSpPr>
          <p:cNvPr id="42009" name="Text Box 68"/>
          <p:cNvSpPr txBox="1">
            <a:spLocks noChangeArrowheads="1"/>
          </p:cNvSpPr>
          <p:nvPr/>
        </p:nvSpPr>
        <p:spPr bwMode="auto">
          <a:xfrm>
            <a:off x="5999248" y="1482500"/>
            <a:ext cx="30591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zh-CN" sz="1000" b="0" i="0" u="none" strike="noStrike" kern="0" cap="none" spc="0" normalizeH="0" baseline="0" noProof="0" dirty="0">
                <a:ln>
                  <a:noFill/>
                </a:ln>
                <a:solidFill>
                  <a:srgbClr val="3333FF"/>
                </a:solidFill>
                <a:effectLst/>
                <a:uLnTx/>
                <a:uFillTx/>
                <a:latin typeface="Verdana" pitchFamily="34" charset="0"/>
                <a:ea typeface="宋体" pitchFamily="2" charset="-122"/>
              </a:rPr>
              <a:t>Y.J. Zhang, G. Li, Q. Zhao, PRL(2009);</a:t>
            </a:r>
          </a:p>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zh-CN" sz="1000" b="0" i="0" u="none" strike="noStrike" kern="0" cap="none" spc="0" normalizeH="0" baseline="0" noProof="0" dirty="0">
                <a:ln>
                  <a:noFill/>
                </a:ln>
                <a:solidFill>
                  <a:srgbClr val="3333FF"/>
                </a:solidFill>
                <a:effectLst/>
                <a:uLnTx/>
                <a:uFillTx/>
                <a:latin typeface="Verdana" pitchFamily="34" charset="0"/>
                <a:ea typeface="宋体" pitchFamily="2" charset="-122"/>
              </a:rPr>
              <a:t>X. Liu, B. Zhang, X.Q. Li, PLB(2009)</a:t>
            </a:r>
          </a:p>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zh-CN" sz="1000" b="0" i="0" u="none" strike="noStrike" kern="0" cap="none" spc="0" normalizeH="0" baseline="0" noProof="0" dirty="0">
                <a:ln>
                  <a:noFill/>
                </a:ln>
                <a:solidFill>
                  <a:srgbClr val="3333FF"/>
                </a:solidFill>
                <a:effectLst/>
                <a:uLnTx/>
                <a:uFillTx/>
                <a:latin typeface="Verdana" pitchFamily="34" charset="0"/>
                <a:ea typeface="宋体" pitchFamily="2" charset="-122"/>
              </a:rPr>
              <a:t>Q. Wang et al. PRD(2012), PLB(2012)</a:t>
            </a:r>
          </a:p>
        </p:txBody>
      </p:sp>
      <p:sp>
        <p:nvSpPr>
          <p:cNvPr id="42010" name="Text Box 70"/>
          <p:cNvSpPr txBox="1">
            <a:spLocks noChangeArrowheads="1"/>
          </p:cNvSpPr>
          <p:nvPr/>
        </p:nvSpPr>
        <p:spPr bwMode="auto">
          <a:xfrm>
            <a:off x="3766280" y="5659212"/>
            <a:ext cx="47879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zh-CN" sz="1600" b="0" i="0" u="none" strike="noStrike" kern="0" cap="none" spc="0" normalizeH="0" baseline="0" noProof="0" dirty="0">
                <a:ln>
                  <a:noFill/>
                </a:ln>
                <a:solidFill>
                  <a:srgbClr val="000000"/>
                </a:solidFill>
                <a:effectLst/>
                <a:uLnTx/>
                <a:uFillTx/>
                <a:latin typeface="Verdana" pitchFamily="34" charset="0"/>
                <a:ea typeface="宋体" pitchFamily="2" charset="-122"/>
              </a:rPr>
              <a:t>The mass shift in </a:t>
            </a:r>
            <a:r>
              <a:rPr kumimoji="0" lang="en-US" altLang="zh-CN" sz="1600" b="0" i="0" u="none" strike="noStrike" kern="0" cap="none" spc="0" normalizeH="0" baseline="0" noProof="0" dirty="0" err="1">
                <a:ln>
                  <a:noFill/>
                </a:ln>
                <a:solidFill>
                  <a:srgbClr val="000000"/>
                </a:solidFill>
                <a:effectLst/>
                <a:uLnTx/>
                <a:uFillTx/>
                <a:latin typeface="Verdana" pitchFamily="34" charset="0"/>
                <a:ea typeface="宋体" pitchFamily="2" charset="-122"/>
              </a:rPr>
              <a:t>charmonia</a:t>
            </a:r>
            <a:r>
              <a:rPr kumimoji="0" lang="en-US" altLang="zh-CN" sz="1600" b="0" i="0" u="none" strike="noStrike" kern="0" cap="none" spc="0" normalizeH="0" baseline="0" noProof="0" dirty="0">
                <a:ln>
                  <a:noFill/>
                </a:ln>
                <a:solidFill>
                  <a:srgbClr val="000000"/>
                </a:solidFill>
                <a:effectLst/>
                <a:uLnTx/>
                <a:uFillTx/>
                <a:latin typeface="Verdana" pitchFamily="34" charset="0"/>
                <a:ea typeface="宋体" pitchFamily="2" charset="-122"/>
              </a:rPr>
              <a:t> and charmed mesons</a:t>
            </a:r>
            <a:r>
              <a:rPr kumimoji="0" lang="en-US" altLang="zh-CN" sz="1000" b="0" i="0" u="none" strike="noStrike" kern="0" cap="none" spc="0" normalizeH="0" baseline="0" noProof="0" dirty="0">
                <a:ln>
                  <a:noFill/>
                </a:ln>
                <a:solidFill>
                  <a:srgbClr val="3333FF"/>
                </a:solidFill>
                <a:effectLst/>
                <a:uLnTx/>
                <a:uFillTx/>
                <a:latin typeface="Verdana" pitchFamily="34" charset="0"/>
                <a:ea typeface="宋体" pitchFamily="2" charset="-122"/>
              </a:rPr>
              <a:t>, </a:t>
            </a:r>
            <a:r>
              <a:rPr kumimoji="0" lang="en-US" altLang="zh-CN" sz="1000" b="0" i="0" u="none" strike="noStrike" kern="0" cap="none" spc="0" normalizeH="0" baseline="0" noProof="0" dirty="0" err="1">
                <a:ln>
                  <a:noFill/>
                </a:ln>
                <a:solidFill>
                  <a:srgbClr val="3333FF"/>
                </a:solidFill>
                <a:effectLst/>
                <a:uLnTx/>
                <a:uFillTx/>
                <a:latin typeface="Verdana" pitchFamily="34" charset="0"/>
                <a:ea typeface="宋体" pitchFamily="2" charset="-122"/>
              </a:rPr>
              <a:t>E.Eichten</a:t>
            </a:r>
            <a:r>
              <a:rPr kumimoji="0" lang="en-US" altLang="zh-CN" sz="1000" b="0" i="0" u="none" strike="noStrike" kern="0" cap="none" spc="0" normalizeH="0" baseline="0" noProof="0" dirty="0">
                <a:ln>
                  <a:noFill/>
                </a:ln>
                <a:solidFill>
                  <a:srgbClr val="3333FF"/>
                </a:solidFill>
                <a:effectLst/>
                <a:uLnTx/>
                <a:uFillTx/>
                <a:latin typeface="Verdana" pitchFamily="34" charset="0"/>
                <a:ea typeface="宋体" pitchFamily="2" charset="-122"/>
              </a:rPr>
              <a:t> et al., PRD17(1987)3090</a:t>
            </a:r>
          </a:p>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zh-CN" sz="1000" b="0" i="0" u="none" strike="noStrike" kern="0" cap="none" spc="0" normalizeH="0" baseline="0" noProof="0" dirty="0">
                <a:ln>
                  <a:noFill/>
                </a:ln>
                <a:solidFill>
                  <a:srgbClr val="3333FF"/>
                </a:solidFill>
                <a:effectLst/>
                <a:uLnTx/>
                <a:uFillTx/>
                <a:latin typeface="Verdana" pitchFamily="34" charset="0"/>
                <a:ea typeface="宋体" pitchFamily="2" charset="-122"/>
              </a:rPr>
              <a:t>X.-G. Wu and Q. Zhao, PRD85, 034040 (2012) </a:t>
            </a:r>
          </a:p>
        </p:txBody>
      </p:sp>
      <p:sp>
        <p:nvSpPr>
          <p:cNvPr id="42011" name="Text Box 71"/>
          <p:cNvSpPr txBox="1">
            <a:spLocks noChangeArrowheads="1"/>
          </p:cNvSpPr>
          <p:nvPr/>
        </p:nvSpPr>
        <p:spPr bwMode="auto">
          <a:xfrm>
            <a:off x="3730710" y="4290787"/>
            <a:ext cx="489585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zh-CN" sz="1000" b="0" i="0" u="none" strike="noStrike" kern="0" cap="none" spc="0" normalizeH="0" baseline="0" noProof="0" dirty="0">
                <a:ln>
                  <a:noFill/>
                </a:ln>
                <a:solidFill>
                  <a:srgbClr val="3333FF"/>
                </a:solidFill>
                <a:effectLst/>
                <a:uLnTx/>
                <a:uFillTx/>
                <a:latin typeface="Verdana" pitchFamily="34" charset="0"/>
                <a:ea typeface="宋体" pitchFamily="2" charset="-122"/>
              </a:rPr>
              <a:t>G. Li and Q. Zhao, PRD(2011)074005</a:t>
            </a:r>
          </a:p>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zh-CN" sz="1000" b="0" i="0" u="none" strike="noStrike" kern="0" cap="none" spc="0" normalizeH="0" baseline="0" noProof="0" dirty="0">
                <a:ln>
                  <a:noFill/>
                </a:ln>
                <a:solidFill>
                  <a:srgbClr val="3333FF"/>
                </a:solidFill>
                <a:effectLst/>
                <a:uLnTx/>
                <a:uFillTx/>
                <a:latin typeface="Verdana" pitchFamily="34" charset="0"/>
                <a:ea typeface="宋体" pitchFamily="2" charset="-122"/>
              </a:rPr>
              <a:t>F.K. </a:t>
            </a:r>
            <a:r>
              <a:rPr kumimoji="0" lang="en-US" altLang="zh-CN" sz="1000" b="0" i="0" u="none" strike="noStrike" kern="0" cap="none" spc="0" normalizeH="0" baseline="0" noProof="0" dirty="0" err="1">
                <a:ln>
                  <a:noFill/>
                </a:ln>
                <a:solidFill>
                  <a:srgbClr val="3333FF"/>
                </a:solidFill>
                <a:effectLst/>
                <a:uLnTx/>
                <a:uFillTx/>
                <a:latin typeface="Verdana" pitchFamily="34" charset="0"/>
                <a:ea typeface="宋体" pitchFamily="2" charset="-122"/>
              </a:rPr>
              <a:t>Guo</a:t>
            </a:r>
            <a:r>
              <a:rPr kumimoji="0" lang="en-US" altLang="zh-CN" sz="1000" b="0" i="0" u="none" strike="noStrike" kern="0" cap="none" spc="0" normalizeH="0" baseline="0" noProof="0" dirty="0">
                <a:ln>
                  <a:noFill/>
                </a:ln>
                <a:solidFill>
                  <a:srgbClr val="3333FF"/>
                </a:solidFill>
                <a:effectLst/>
                <a:uLnTx/>
                <a:uFillTx/>
                <a:latin typeface="Verdana" pitchFamily="34" charset="0"/>
                <a:ea typeface="宋体" pitchFamily="2" charset="-122"/>
              </a:rPr>
              <a:t>, C. </a:t>
            </a:r>
            <a:r>
              <a:rPr kumimoji="0" lang="en-US" altLang="zh-CN" sz="1000" b="0" i="0" u="none" strike="noStrike" kern="0" cap="none" spc="0" normalizeH="0" baseline="0" noProof="0" dirty="0" err="1">
                <a:ln>
                  <a:noFill/>
                </a:ln>
                <a:solidFill>
                  <a:srgbClr val="3333FF"/>
                </a:solidFill>
                <a:effectLst/>
                <a:uLnTx/>
                <a:uFillTx/>
                <a:latin typeface="Verdana" pitchFamily="34" charset="0"/>
                <a:ea typeface="宋体" pitchFamily="2" charset="-122"/>
              </a:rPr>
              <a:t>Hanhart</a:t>
            </a:r>
            <a:r>
              <a:rPr kumimoji="0" lang="en-US" altLang="zh-CN" sz="1000" b="0" i="0" u="none" strike="noStrike" kern="0" cap="none" spc="0" normalizeH="0" baseline="0" noProof="0" dirty="0">
                <a:ln>
                  <a:noFill/>
                </a:ln>
                <a:solidFill>
                  <a:srgbClr val="3333FF"/>
                </a:solidFill>
                <a:effectLst/>
                <a:uLnTx/>
                <a:uFillTx/>
                <a:latin typeface="Verdana" pitchFamily="34" charset="0"/>
                <a:ea typeface="宋体" pitchFamily="2" charset="-122"/>
              </a:rPr>
              <a:t>, G. Li, U.-G. </a:t>
            </a:r>
            <a:r>
              <a:rPr kumimoji="0" lang="en-US" altLang="zh-CN" sz="1000" b="0" i="0" u="none" strike="noStrike" kern="0" cap="none" spc="0" normalizeH="0" baseline="0" noProof="0" dirty="0" err="1">
                <a:ln>
                  <a:noFill/>
                </a:ln>
                <a:solidFill>
                  <a:srgbClr val="3333FF"/>
                </a:solidFill>
                <a:effectLst/>
                <a:uLnTx/>
                <a:uFillTx/>
                <a:latin typeface="Verdana" pitchFamily="34" charset="0"/>
                <a:ea typeface="宋体" pitchFamily="2" charset="-122"/>
              </a:rPr>
              <a:t>Mei</a:t>
            </a:r>
            <a:r>
              <a:rPr kumimoji="0" lang="en-US" altLang="zh-CN" sz="1000" b="0" i="0" u="none" strike="noStrike" kern="0" cap="none" spc="0" normalizeH="0" baseline="0" noProof="0" dirty="0" err="1">
                <a:ln>
                  <a:noFill/>
                </a:ln>
                <a:solidFill>
                  <a:srgbClr val="3333FF"/>
                </a:solidFill>
                <a:effectLst/>
                <a:uLnTx/>
                <a:uFillTx/>
                <a:latin typeface="Verdana" pitchFamily="34" charset="0"/>
                <a:ea typeface="宋体" pitchFamily="2" charset="-122"/>
                <a:sym typeface="Symbol" panose="05050102010706020507" pitchFamily="18" charset="2"/>
              </a:rPr>
              <a:t></a:t>
            </a:r>
            <a:r>
              <a:rPr kumimoji="0" lang="en-US" altLang="zh-CN" sz="1000" b="0" i="0" u="none" strike="noStrike" kern="0" cap="none" spc="0" normalizeH="0" baseline="0" noProof="0" dirty="0" err="1">
                <a:ln>
                  <a:noFill/>
                </a:ln>
                <a:solidFill>
                  <a:srgbClr val="3333FF"/>
                </a:solidFill>
                <a:effectLst/>
                <a:uLnTx/>
                <a:uFillTx/>
                <a:latin typeface="Verdana" pitchFamily="34" charset="0"/>
                <a:ea typeface="宋体" pitchFamily="2" charset="-122"/>
              </a:rPr>
              <a:t>ner</a:t>
            </a:r>
            <a:r>
              <a:rPr kumimoji="0" lang="en-US" altLang="zh-CN" sz="1000" b="0" i="0" u="none" strike="noStrike" kern="0" cap="none" spc="0" normalizeH="0" baseline="0" noProof="0" dirty="0">
                <a:ln>
                  <a:noFill/>
                </a:ln>
                <a:solidFill>
                  <a:srgbClr val="3333FF"/>
                </a:solidFill>
                <a:effectLst/>
                <a:uLnTx/>
                <a:uFillTx/>
                <a:latin typeface="Verdana" pitchFamily="34" charset="0"/>
                <a:ea typeface="宋体" pitchFamily="2" charset="-122"/>
              </a:rPr>
              <a:t> and Q. Zhao, PRD82, 034025 (2010); PRD83, 034013 (2011)</a:t>
            </a:r>
          </a:p>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zh-CN" sz="1000" b="0" i="0" u="none" strike="noStrike" kern="0" cap="none" spc="0" normalizeH="0" baseline="0" noProof="0" dirty="0">
                <a:ln>
                  <a:noFill/>
                </a:ln>
                <a:solidFill>
                  <a:srgbClr val="3333FF"/>
                </a:solidFill>
                <a:effectLst/>
                <a:uLnTx/>
                <a:uFillTx/>
                <a:latin typeface="Verdana" pitchFamily="34" charset="0"/>
                <a:ea typeface="宋体" pitchFamily="2" charset="-122"/>
              </a:rPr>
              <a:t>F.K. </a:t>
            </a:r>
            <a:r>
              <a:rPr kumimoji="0" lang="en-US" altLang="zh-CN" sz="1000" b="0" i="0" u="none" strike="noStrike" kern="0" cap="none" spc="0" normalizeH="0" baseline="0" noProof="0" dirty="0" err="1">
                <a:ln>
                  <a:noFill/>
                </a:ln>
                <a:solidFill>
                  <a:srgbClr val="3333FF"/>
                </a:solidFill>
                <a:effectLst/>
                <a:uLnTx/>
                <a:uFillTx/>
                <a:latin typeface="Verdana" pitchFamily="34" charset="0"/>
                <a:ea typeface="宋体" pitchFamily="2" charset="-122"/>
              </a:rPr>
              <a:t>Guo</a:t>
            </a:r>
            <a:r>
              <a:rPr kumimoji="0" lang="en-US" altLang="zh-CN" sz="1000" b="0" i="0" u="none" strike="noStrike" kern="0" cap="none" spc="0" normalizeH="0" baseline="0" noProof="0" dirty="0">
                <a:ln>
                  <a:noFill/>
                </a:ln>
                <a:solidFill>
                  <a:srgbClr val="3333FF"/>
                </a:solidFill>
                <a:effectLst/>
                <a:uLnTx/>
                <a:uFillTx/>
                <a:latin typeface="Verdana" pitchFamily="34" charset="0"/>
                <a:ea typeface="宋体" pitchFamily="2" charset="-122"/>
              </a:rPr>
              <a:t> and Ulf-G Mei</a:t>
            </a:r>
            <a:r>
              <a:rPr kumimoji="0" lang="en-US" altLang="zh-CN" sz="1000" b="0" i="0" u="none" strike="noStrike" kern="0" cap="none" spc="0" normalizeH="0" baseline="0" noProof="0" dirty="0">
                <a:ln>
                  <a:noFill/>
                </a:ln>
                <a:solidFill>
                  <a:srgbClr val="3333FF"/>
                </a:solidFill>
                <a:effectLst/>
                <a:uLnTx/>
                <a:uFillTx/>
                <a:latin typeface="Verdana" pitchFamily="34" charset="0"/>
                <a:ea typeface="宋体" pitchFamily="2" charset="-122"/>
                <a:sym typeface="Symbol" panose="05050102010706020507" pitchFamily="18" charset="2"/>
              </a:rPr>
              <a:t></a:t>
            </a:r>
            <a:r>
              <a:rPr kumimoji="0" lang="en-US" altLang="zh-CN" sz="1000" b="0" i="0" u="none" strike="noStrike" kern="0" cap="none" spc="0" normalizeH="0" baseline="0" noProof="0" dirty="0" err="1">
                <a:ln>
                  <a:noFill/>
                </a:ln>
                <a:solidFill>
                  <a:srgbClr val="3333FF"/>
                </a:solidFill>
                <a:effectLst/>
                <a:uLnTx/>
                <a:uFillTx/>
                <a:latin typeface="Verdana" pitchFamily="34" charset="0"/>
                <a:ea typeface="宋体" pitchFamily="2" charset="-122"/>
              </a:rPr>
              <a:t>ner</a:t>
            </a:r>
            <a:r>
              <a:rPr kumimoji="0" lang="en-US" altLang="zh-CN" sz="1000" b="0" i="0" u="none" strike="noStrike" kern="0" cap="none" spc="0" normalizeH="0" baseline="0" noProof="0" dirty="0">
                <a:ln>
                  <a:noFill/>
                </a:ln>
                <a:solidFill>
                  <a:srgbClr val="3333FF"/>
                </a:solidFill>
                <a:effectLst/>
                <a:uLnTx/>
                <a:uFillTx/>
                <a:latin typeface="Verdana" pitchFamily="34" charset="0"/>
                <a:ea typeface="宋体" pitchFamily="2" charset="-122"/>
              </a:rPr>
              <a:t>, PRL108(2012)112002 </a:t>
            </a:r>
          </a:p>
        </p:txBody>
      </p:sp>
      <p:sp>
        <p:nvSpPr>
          <p:cNvPr id="42012" name="AutoShape 84"/>
          <p:cNvSpPr>
            <a:spLocks/>
          </p:cNvSpPr>
          <p:nvPr/>
        </p:nvSpPr>
        <p:spPr bwMode="auto">
          <a:xfrm>
            <a:off x="3478248" y="1555103"/>
            <a:ext cx="144512" cy="1540297"/>
          </a:xfrm>
          <a:prstGeom prst="leftBrace">
            <a:avLst>
              <a:gd name="adj1" fmla="val 83880"/>
              <a:gd name="adj2" fmla="val 50000"/>
            </a:avLst>
          </a:prstGeom>
          <a:noFill/>
          <a:ln w="31750">
            <a:solidFill>
              <a:srgbClr val="3333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zh-CN" sz="1800" b="1" i="0" u="none" strike="noStrike" kern="0" cap="none" spc="0" normalizeH="0" baseline="0" noProof="0">
              <a:ln>
                <a:noFill/>
              </a:ln>
              <a:solidFill>
                <a:srgbClr val="000000"/>
              </a:solidFill>
              <a:effectLst/>
              <a:uLnTx/>
              <a:uFillTx/>
              <a:latin typeface="Verdana" pitchFamily="34" charset="0"/>
              <a:ea typeface="宋体" pitchFamily="2" charset="-122"/>
            </a:endParaRPr>
          </a:p>
        </p:txBody>
      </p:sp>
      <p:sp>
        <p:nvSpPr>
          <p:cNvPr id="42013" name="AutoShape 85"/>
          <p:cNvSpPr>
            <a:spLocks/>
          </p:cNvSpPr>
          <p:nvPr/>
        </p:nvSpPr>
        <p:spPr bwMode="auto">
          <a:xfrm>
            <a:off x="3478248" y="3499318"/>
            <a:ext cx="144512" cy="1581150"/>
          </a:xfrm>
          <a:prstGeom prst="leftBrace">
            <a:avLst>
              <a:gd name="adj1" fmla="val 114770"/>
              <a:gd name="adj2" fmla="val 50000"/>
            </a:avLst>
          </a:prstGeom>
          <a:noFill/>
          <a:ln w="31750">
            <a:solidFill>
              <a:srgbClr val="3333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zh-CN" sz="1800" b="1" i="0" u="none" strike="noStrike" kern="0" cap="none" spc="0" normalizeH="0" baseline="0" noProof="0">
              <a:ln>
                <a:noFill/>
              </a:ln>
              <a:solidFill>
                <a:srgbClr val="000000"/>
              </a:solidFill>
              <a:effectLst/>
              <a:uLnTx/>
              <a:uFillTx/>
              <a:latin typeface="Verdana" pitchFamily="34" charset="0"/>
              <a:ea typeface="宋体" pitchFamily="2" charset="-122"/>
            </a:endParaRPr>
          </a:p>
        </p:txBody>
      </p:sp>
      <p:sp>
        <p:nvSpPr>
          <p:cNvPr id="42014" name="AutoShape 86"/>
          <p:cNvSpPr>
            <a:spLocks/>
          </p:cNvSpPr>
          <p:nvPr/>
        </p:nvSpPr>
        <p:spPr bwMode="auto">
          <a:xfrm>
            <a:off x="3478248" y="5370287"/>
            <a:ext cx="144512" cy="720725"/>
          </a:xfrm>
          <a:prstGeom prst="leftBrace">
            <a:avLst>
              <a:gd name="adj1" fmla="val 82246"/>
              <a:gd name="adj2" fmla="val 50000"/>
            </a:avLst>
          </a:prstGeom>
          <a:noFill/>
          <a:ln w="31750">
            <a:solidFill>
              <a:srgbClr val="3333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zh-CN" sz="1800" b="1" i="0" u="none" strike="noStrike" kern="0" cap="none" spc="0" normalizeH="0" baseline="0" noProof="0">
              <a:ln>
                <a:noFill/>
              </a:ln>
              <a:solidFill>
                <a:srgbClr val="000000"/>
              </a:solidFill>
              <a:effectLst/>
              <a:uLnTx/>
              <a:uFillTx/>
              <a:latin typeface="Verdana" pitchFamily="34" charset="0"/>
              <a:ea typeface="宋体" pitchFamily="2" charset="-122"/>
            </a:endParaRPr>
          </a:p>
        </p:txBody>
      </p:sp>
      <p:sp>
        <p:nvSpPr>
          <p:cNvPr id="42015" name="Text Box 67"/>
          <p:cNvSpPr txBox="1">
            <a:spLocks noChangeArrowheads="1"/>
          </p:cNvSpPr>
          <p:nvPr/>
        </p:nvSpPr>
        <p:spPr bwMode="auto">
          <a:xfrm>
            <a:off x="6286586" y="2203225"/>
            <a:ext cx="255587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zh-CN" sz="1000" b="0" i="0" u="none" strike="noStrike" kern="0" cap="none" spc="0" normalizeH="0" baseline="0" noProof="0" dirty="0">
                <a:ln>
                  <a:noFill/>
                </a:ln>
                <a:solidFill>
                  <a:srgbClr val="3333FF"/>
                </a:solidFill>
                <a:effectLst/>
                <a:uLnTx/>
                <a:uFillTx/>
                <a:latin typeface="Verdana" pitchFamily="34" charset="0"/>
                <a:ea typeface="宋体" pitchFamily="2" charset="-122"/>
              </a:rPr>
              <a:t>X.-H.  Liu et  al, PRD81, 014017(2010);</a:t>
            </a:r>
          </a:p>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zh-CN" sz="1000" b="0" i="0" u="none" strike="noStrike" kern="0" cap="none" spc="0" normalizeH="0" baseline="0" noProof="0" dirty="0">
                <a:ln>
                  <a:noFill/>
                </a:ln>
                <a:solidFill>
                  <a:srgbClr val="3333FF"/>
                </a:solidFill>
                <a:effectLst/>
                <a:uLnTx/>
                <a:uFillTx/>
                <a:latin typeface="Verdana" pitchFamily="34" charset="0"/>
                <a:ea typeface="宋体" pitchFamily="2" charset="-122"/>
              </a:rPr>
              <a:t>X. Liu et al, PRD81, 074006(2010)</a:t>
            </a:r>
          </a:p>
        </p:txBody>
      </p:sp>
      <p:sp>
        <p:nvSpPr>
          <p:cNvPr id="42016" name="Text Box 87"/>
          <p:cNvSpPr txBox="1">
            <a:spLocks noChangeArrowheads="1"/>
          </p:cNvSpPr>
          <p:nvPr/>
        </p:nvSpPr>
        <p:spPr bwMode="auto">
          <a:xfrm>
            <a:off x="754743" y="296864"/>
            <a:ext cx="10559143" cy="46166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rgbClr val="333399"/>
                </a:solidFill>
                <a:effectLst/>
                <a:uLnTx/>
                <a:uFillTx/>
                <a:latin typeface="Calibri" pitchFamily="34" charset="0"/>
                <a:ea typeface="宋体" pitchFamily="2" charset="-122"/>
              </a:rPr>
              <a:t> Typical processes where the </a:t>
            </a:r>
            <a:r>
              <a:rPr kumimoji="0" lang="en-US" altLang="zh-CN" sz="2400" b="1" i="0" u="none" strike="noStrike" kern="0" cap="none" spc="0" normalizeH="0" baseline="0" noProof="0" dirty="0">
                <a:ln>
                  <a:noFill/>
                </a:ln>
                <a:solidFill>
                  <a:srgbClr val="FF0000"/>
                </a:solidFill>
                <a:effectLst/>
                <a:uLnTx/>
                <a:uFillTx/>
                <a:latin typeface="Calibri" pitchFamily="34" charset="0"/>
                <a:ea typeface="宋体" pitchFamily="2" charset="-122"/>
              </a:rPr>
              <a:t>open threshold coupled channels</a:t>
            </a:r>
            <a:r>
              <a:rPr kumimoji="0" lang="en-US" altLang="zh-CN" sz="2400" b="1" i="0" u="none" strike="noStrike" kern="0" cap="none" spc="0" normalizeH="0" baseline="0" noProof="0" dirty="0">
                <a:ln>
                  <a:noFill/>
                </a:ln>
                <a:solidFill>
                  <a:srgbClr val="333399"/>
                </a:solidFill>
                <a:effectLst/>
                <a:uLnTx/>
                <a:uFillTx/>
                <a:latin typeface="Calibri" pitchFamily="34" charset="0"/>
                <a:ea typeface="宋体" pitchFamily="2" charset="-122"/>
              </a:rPr>
              <a:t> can play a role</a:t>
            </a:r>
          </a:p>
        </p:txBody>
      </p:sp>
      <p:sp>
        <p:nvSpPr>
          <p:cNvPr id="42017" name="Text Box 39"/>
          <p:cNvSpPr txBox="1">
            <a:spLocks noChangeArrowheads="1"/>
          </p:cNvSpPr>
          <p:nvPr/>
        </p:nvSpPr>
        <p:spPr bwMode="auto">
          <a:xfrm>
            <a:off x="3779924" y="1765074"/>
            <a:ext cx="14890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000000"/>
                </a:solidFill>
                <a:effectLst/>
                <a:uLnTx/>
                <a:uFillTx/>
                <a:latin typeface="Arial" pitchFamily="34" charset="0"/>
                <a:ea typeface="宋体" pitchFamily="2" charset="-122"/>
                <a:sym typeface="Symbol" pitchFamily="18" charset="2"/>
              </a:rPr>
              <a:t>“ puzzle” </a:t>
            </a:r>
          </a:p>
        </p:txBody>
      </p:sp>
      <p:sp>
        <p:nvSpPr>
          <p:cNvPr id="40" name="任意多边形 5"/>
          <p:cNvSpPr>
            <a:spLocks/>
          </p:cNvSpPr>
          <p:nvPr/>
        </p:nvSpPr>
        <p:spPr bwMode="auto">
          <a:xfrm>
            <a:off x="592249" y="1843076"/>
            <a:ext cx="1228725" cy="723900"/>
          </a:xfrm>
          <a:custGeom>
            <a:avLst/>
            <a:gdLst>
              <a:gd name="T0" fmla="*/ 0 w 1511585"/>
              <a:gd name="T1" fmla="*/ 210423 h 795738"/>
              <a:gd name="T2" fmla="*/ 426799 w 1511585"/>
              <a:gd name="T3" fmla="*/ 201529 h 795738"/>
              <a:gd name="T4" fmla="*/ 810919 w 1511585"/>
              <a:gd name="T5" fmla="*/ 14719 h 795738"/>
              <a:gd name="T6" fmla="*/ 988751 w 1511585"/>
              <a:gd name="T7" fmla="*/ 646312 h 795738"/>
              <a:gd name="T8" fmla="*/ 512158 w 1511585"/>
              <a:gd name="T9" fmla="*/ 423920 h 795738"/>
              <a:gd name="T10" fmla="*/ 14226 w 1511585"/>
              <a:gd name="T11" fmla="*/ 406129 h 7957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11585" h="795738">
                <a:moveTo>
                  <a:pt x="0" y="254468"/>
                </a:moveTo>
                <a:cubicBezTo>
                  <a:pt x="220532" y="268812"/>
                  <a:pt x="441064" y="283156"/>
                  <a:pt x="645459" y="243711"/>
                </a:cubicBezTo>
                <a:cubicBezTo>
                  <a:pt x="849854" y="204266"/>
                  <a:pt x="1084730" y="-71847"/>
                  <a:pt x="1226372" y="17800"/>
                </a:cubicBezTo>
                <a:cubicBezTo>
                  <a:pt x="1368014" y="107447"/>
                  <a:pt x="1570617" y="699118"/>
                  <a:pt x="1495313" y="781593"/>
                </a:cubicBezTo>
                <a:cubicBezTo>
                  <a:pt x="1420009" y="864068"/>
                  <a:pt x="1020183" y="561061"/>
                  <a:pt x="774550" y="512652"/>
                </a:cubicBezTo>
                <a:cubicBezTo>
                  <a:pt x="528917" y="464243"/>
                  <a:pt x="275216" y="477690"/>
                  <a:pt x="21515" y="491137"/>
                </a:cubicBezTo>
              </a:path>
            </a:pathLst>
          </a:cu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1" name="任意多边形 6"/>
          <p:cNvSpPr>
            <a:spLocks/>
          </p:cNvSpPr>
          <p:nvPr/>
        </p:nvSpPr>
        <p:spPr bwMode="auto">
          <a:xfrm>
            <a:off x="1084374" y="1560501"/>
            <a:ext cx="1157287" cy="1379538"/>
          </a:xfrm>
          <a:custGeom>
            <a:avLst/>
            <a:gdLst>
              <a:gd name="T0" fmla="*/ 834524 w 1421372"/>
              <a:gd name="T1" fmla="*/ 0 h 1516829"/>
              <a:gd name="T2" fmla="*/ 442651 w 1421372"/>
              <a:gd name="T3" fmla="*/ 97828 h 1516829"/>
              <a:gd name="T4" fmla="*/ 50777 w 1421372"/>
              <a:gd name="T5" fmla="*/ 382415 h 1516829"/>
              <a:gd name="T6" fmla="*/ 79277 w 1421372"/>
              <a:gd name="T7" fmla="*/ 755937 h 1516829"/>
              <a:gd name="T8" fmla="*/ 727650 w 1421372"/>
              <a:gd name="T9" fmla="*/ 1120566 h 1516829"/>
              <a:gd name="T10" fmla="*/ 941399 w 1421372"/>
              <a:gd name="T11" fmla="*/ 1253967 h 15168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21372" h="1516829">
                <a:moveTo>
                  <a:pt x="1260007" y="0"/>
                </a:moveTo>
                <a:cubicBezTo>
                  <a:pt x="1062783" y="20619"/>
                  <a:pt x="865560" y="41239"/>
                  <a:pt x="668337" y="118335"/>
                </a:cubicBezTo>
                <a:cubicBezTo>
                  <a:pt x="471114" y="195431"/>
                  <a:pt x="168106" y="329901"/>
                  <a:pt x="76666" y="462579"/>
                </a:cubicBezTo>
                <a:cubicBezTo>
                  <a:pt x="-14774" y="595257"/>
                  <a:pt x="-50632" y="765586"/>
                  <a:pt x="119697" y="914400"/>
                </a:cubicBezTo>
                <a:cubicBezTo>
                  <a:pt x="290026" y="1063214"/>
                  <a:pt x="881697" y="1255059"/>
                  <a:pt x="1098643" y="1355464"/>
                </a:cubicBezTo>
                <a:cubicBezTo>
                  <a:pt x="1315589" y="1455869"/>
                  <a:pt x="1368480" y="1486349"/>
                  <a:pt x="1421372" y="1516829"/>
                </a:cubicBezTo>
              </a:path>
            </a:pathLst>
          </a:custGeom>
          <a:noFill/>
          <a:ln w="28575"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2" name="任意多边形 7"/>
          <p:cNvSpPr>
            <a:spLocks/>
          </p:cNvSpPr>
          <p:nvPr/>
        </p:nvSpPr>
        <p:spPr bwMode="auto">
          <a:xfrm>
            <a:off x="1786049" y="1716076"/>
            <a:ext cx="439737" cy="952500"/>
          </a:xfrm>
          <a:custGeom>
            <a:avLst/>
            <a:gdLst>
              <a:gd name="T0" fmla="*/ 243702 w 540060"/>
              <a:gd name="T1" fmla="*/ 3973 h 1048303"/>
              <a:gd name="T2" fmla="*/ 94071 w 540060"/>
              <a:gd name="T3" fmla="*/ 12858 h 1048303"/>
              <a:gd name="T4" fmla="*/ 1443 w 540060"/>
              <a:gd name="T5" fmla="*/ 110592 h 1048303"/>
              <a:gd name="T6" fmla="*/ 165324 w 540060"/>
              <a:gd name="T7" fmla="*/ 688103 h 1048303"/>
              <a:gd name="T8" fmla="*/ 357706 w 540060"/>
              <a:gd name="T9" fmla="*/ 865799 h 10483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0060" h="1048303">
                <a:moveTo>
                  <a:pt x="367938" y="4811"/>
                </a:moveTo>
                <a:cubicBezTo>
                  <a:pt x="285463" y="-568"/>
                  <a:pt x="202988" y="-5947"/>
                  <a:pt x="142028" y="15568"/>
                </a:cubicBezTo>
                <a:cubicBezTo>
                  <a:pt x="81068" y="37083"/>
                  <a:pt x="-15751" y="-2361"/>
                  <a:pt x="2178" y="133903"/>
                </a:cubicBezTo>
                <a:cubicBezTo>
                  <a:pt x="20107" y="270167"/>
                  <a:pt x="159957" y="680750"/>
                  <a:pt x="249604" y="833150"/>
                </a:cubicBezTo>
                <a:cubicBezTo>
                  <a:pt x="339251" y="985550"/>
                  <a:pt x="439655" y="1016926"/>
                  <a:pt x="540060" y="1048303"/>
                </a:cubicBezTo>
              </a:path>
            </a:pathLst>
          </a:custGeom>
          <a:noFill/>
          <a:ln w="28575"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3" name="任意多边形 8"/>
          <p:cNvSpPr>
            <a:spLocks/>
          </p:cNvSpPr>
          <p:nvPr/>
        </p:nvSpPr>
        <p:spPr bwMode="auto">
          <a:xfrm>
            <a:off x="663685" y="3358221"/>
            <a:ext cx="1346200" cy="319088"/>
          </a:xfrm>
          <a:custGeom>
            <a:avLst/>
            <a:gdLst>
              <a:gd name="T0" fmla="*/ 0 w 1796527"/>
              <a:gd name="T1" fmla="*/ 248894 h 408791"/>
              <a:gd name="T2" fmla="*/ 380764 w 1796527"/>
              <a:gd name="T3" fmla="*/ 242344 h 408791"/>
              <a:gd name="T4" fmla="*/ 707132 w 1796527"/>
              <a:gd name="T5" fmla="*/ 170296 h 408791"/>
              <a:gd name="T6" fmla="*/ 1009325 w 1796527"/>
              <a:gd name="T7" fmla="*/ 0 h 408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96527" h="408791">
                <a:moveTo>
                  <a:pt x="0" y="408791"/>
                </a:moveTo>
                <a:lnTo>
                  <a:pt x="677732" y="398033"/>
                </a:lnTo>
                <a:cubicBezTo>
                  <a:pt x="887506" y="376518"/>
                  <a:pt x="1072179" y="346038"/>
                  <a:pt x="1258645" y="279699"/>
                </a:cubicBezTo>
                <a:cubicBezTo>
                  <a:pt x="1445111" y="213360"/>
                  <a:pt x="1620819" y="106680"/>
                  <a:pt x="1796527" y="0"/>
                </a:cubicBezTo>
              </a:path>
            </a:pathLst>
          </a:cu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4" name="任意多边形 9"/>
          <p:cNvSpPr>
            <a:spLocks/>
          </p:cNvSpPr>
          <p:nvPr/>
        </p:nvSpPr>
        <p:spPr bwMode="auto">
          <a:xfrm>
            <a:off x="674799" y="3551896"/>
            <a:ext cx="1450975" cy="1017588"/>
          </a:xfrm>
          <a:custGeom>
            <a:avLst/>
            <a:gdLst>
              <a:gd name="T0" fmla="*/ 0 w 1936376"/>
              <a:gd name="T1" fmla="*/ 314488 h 1303256"/>
              <a:gd name="T2" fmla="*/ 386802 w 1936376"/>
              <a:gd name="T3" fmla="*/ 301384 h 1303256"/>
              <a:gd name="T4" fmla="*/ 537897 w 1936376"/>
              <a:gd name="T5" fmla="*/ 366903 h 1303256"/>
              <a:gd name="T6" fmla="*/ 761517 w 1936376"/>
              <a:gd name="T7" fmla="*/ 740359 h 1303256"/>
              <a:gd name="T8" fmla="*/ 954918 w 1936376"/>
              <a:gd name="T9" fmla="*/ 733806 h 1303256"/>
              <a:gd name="T10" fmla="*/ 948874 w 1936376"/>
              <a:gd name="T11" fmla="*/ 203108 h 1303256"/>
              <a:gd name="T12" fmla="*/ 1087881 w 1936376"/>
              <a:gd name="T13" fmla="*/ 0 h 13032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36376" h="1303256">
                <a:moveTo>
                  <a:pt x="0" y="516367"/>
                </a:moveTo>
                <a:cubicBezTo>
                  <a:pt x="264458" y="498437"/>
                  <a:pt x="528917" y="480507"/>
                  <a:pt x="688489" y="494851"/>
                </a:cubicBezTo>
                <a:cubicBezTo>
                  <a:pt x="848061" y="509195"/>
                  <a:pt x="846268" y="482301"/>
                  <a:pt x="957430" y="602428"/>
                </a:cubicBezTo>
                <a:cubicBezTo>
                  <a:pt x="1068592" y="722555"/>
                  <a:pt x="1231750" y="1115209"/>
                  <a:pt x="1355463" y="1215614"/>
                </a:cubicBezTo>
                <a:cubicBezTo>
                  <a:pt x="1479176" y="1316019"/>
                  <a:pt x="1644127" y="1351877"/>
                  <a:pt x="1699708" y="1204856"/>
                </a:cubicBezTo>
                <a:cubicBezTo>
                  <a:pt x="1755289" y="1057835"/>
                  <a:pt x="1649505" y="534296"/>
                  <a:pt x="1688950" y="333487"/>
                </a:cubicBezTo>
                <a:cubicBezTo>
                  <a:pt x="1728395" y="132678"/>
                  <a:pt x="1832385" y="66339"/>
                  <a:pt x="1936376" y="0"/>
                </a:cubicBezTo>
              </a:path>
            </a:pathLst>
          </a:cu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5" name="任意多边形 10"/>
          <p:cNvSpPr>
            <a:spLocks/>
          </p:cNvSpPr>
          <p:nvPr/>
        </p:nvSpPr>
        <p:spPr bwMode="auto">
          <a:xfrm>
            <a:off x="1524111" y="3704296"/>
            <a:ext cx="582613" cy="1023938"/>
          </a:xfrm>
          <a:custGeom>
            <a:avLst/>
            <a:gdLst>
              <a:gd name="T0" fmla="*/ 436819 w 777286"/>
              <a:gd name="T1" fmla="*/ 694002 h 1313170"/>
              <a:gd name="T2" fmla="*/ 279634 w 777286"/>
              <a:gd name="T3" fmla="*/ 445369 h 1313170"/>
              <a:gd name="T4" fmla="*/ 219178 w 777286"/>
              <a:gd name="T5" fmla="*/ 72421 h 1313170"/>
              <a:gd name="T6" fmla="*/ 110357 w 777286"/>
              <a:gd name="T7" fmla="*/ 6991 h 1313170"/>
              <a:gd name="T8" fmla="*/ 1537 w 777286"/>
              <a:gd name="T9" fmla="*/ 170565 h 1313170"/>
              <a:gd name="T10" fmla="*/ 194996 w 777286"/>
              <a:gd name="T11" fmla="*/ 543514 h 1313170"/>
              <a:gd name="T12" fmla="*/ 370318 w 777286"/>
              <a:gd name="T13" fmla="*/ 798689 h 13131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7286" h="1313170">
                <a:moveTo>
                  <a:pt x="777286" y="1141048"/>
                </a:moveTo>
                <a:cubicBezTo>
                  <a:pt x="669709" y="1021817"/>
                  <a:pt x="562133" y="902586"/>
                  <a:pt x="497587" y="732257"/>
                </a:cubicBezTo>
                <a:cubicBezTo>
                  <a:pt x="433041" y="561928"/>
                  <a:pt x="440213" y="239199"/>
                  <a:pt x="390011" y="119072"/>
                </a:cubicBezTo>
                <a:cubicBezTo>
                  <a:pt x="339809" y="-1055"/>
                  <a:pt x="260919" y="-15399"/>
                  <a:pt x="196373" y="11495"/>
                </a:cubicBezTo>
                <a:cubicBezTo>
                  <a:pt x="131827" y="38389"/>
                  <a:pt x="-22366" y="133415"/>
                  <a:pt x="2735" y="280436"/>
                </a:cubicBezTo>
                <a:cubicBezTo>
                  <a:pt x="27836" y="427457"/>
                  <a:pt x="237611" y="721500"/>
                  <a:pt x="346980" y="893622"/>
                </a:cubicBezTo>
                <a:cubicBezTo>
                  <a:pt x="456349" y="1065744"/>
                  <a:pt x="557650" y="1189457"/>
                  <a:pt x="658952" y="1313170"/>
                </a:cubicBezTo>
              </a:path>
            </a:pathLst>
          </a:custGeom>
          <a:noFill/>
          <a:ln w="28575"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6" name="任意多边形 15"/>
          <p:cNvSpPr>
            <a:spLocks/>
          </p:cNvSpPr>
          <p:nvPr/>
        </p:nvSpPr>
        <p:spPr bwMode="auto">
          <a:xfrm>
            <a:off x="592248" y="5255285"/>
            <a:ext cx="1935162" cy="390525"/>
          </a:xfrm>
          <a:custGeom>
            <a:avLst/>
            <a:gdLst>
              <a:gd name="T0" fmla="*/ 0 w 1936376"/>
              <a:gd name="T1" fmla="*/ 176928 h 455989"/>
              <a:gd name="T2" fmla="*/ 494541 w 1936376"/>
              <a:gd name="T3" fmla="*/ 200635 h 455989"/>
              <a:gd name="T4" fmla="*/ 860071 w 1936376"/>
              <a:gd name="T5" fmla="*/ 10965 h 455989"/>
              <a:gd name="T6" fmla="*/ 1247105 w 1936376"/>
              <a:gd name="T7" fmla="*/ 50480 h 455989"/>
              <a:gd name="T8" fmla="*/ 1462123 w 1936376"/>
              <a:gd name="T9" fmla="*/ 279665 h 455989"/>
              <a:gd name="T10" fmla="*/ 1935162 w 1936376"/>
              <a:gd name="T11" fmla="*/ 334985 h 4559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36376" h="455989">
                <a:moveTo>
                  <a:pt x="0" y="240837"/>
                </a:moveTo>
                <a:cubicBezTo>
                  <a:pt x="175708" y="275799"/>
                  <a:pt x="351416" y="310761"/>
                  <a:pt x="494851" y="273109"/>
                </a:cubicBezTo>
                <a:cubicBezTo>
                  <a:pt x="638286" y="235457"/>
                  <a:pt x="735105" y="48992"/>
                  <a:pt x="860611" y="14926"/>
                </a:cubicBezTo>
                <a:cubicBezTo>
                  <a:pt x="986117" y="-19140"/>
                  <a:pt x="1147482" y="7754"/>
                  <a:pt x="1247887" y="68714"/>
                </a:cubicBezTo>
                <a:cubicBezTo>
                  <a:pt x="1348292" y="129674"/>
                  <a:pt x="1348292" y="316140"/>
                  <a:pt x="1463040" y="380686"/>
                </a:cubicBezTo>
                <a:cubicBezTo>
                  <a:pt x="1577788" y="445232"/>
                  <a:pt x="1757082" y="450610"/>
                  <a:pt x="1936376" y="455989"/>
                </a:cubicBezTo>
              </a:path>
            </a:pathLst>
          </a:cu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7" name="任意多边形 16"/>
          <p:cNvSpPr>
            <a:spLocks/>
          </p:cNvSpPr>
          <p:nvPr/>
        </p:nvSpPr>
        <p:spPr bwMode="auto">
          <a:xfrm>
            <a:off x="1300273" y="5468010"/>
            <a:ext cx="627062" cy="365125"/>
          </a:xfrm>
          <a:custGeom>
            <a:avLst/>
            <a:gdLst>
              <a:gd name="T0" fmla="*/ 1324 w 627346"/>
              <a:gd name="T1" fmla="*/ 146074 h 365579"/>
              <a:gd name="T2" fmla="*/ 227133 w 627346"/>
              <a:gd name="T3" fmla="*/ 6398 h 365579"/>
              <a:gd name="T4" fmla="*/ 452942 w 627346"/>
              <a:gd name="T5" fmla="*/ 49376 h 365579"/>
              <a:gd name="T6" fmla="*/ 624986 w 627346"/>
              <a:gd name="T7" fmla="*/ 275005 h 365579"/>
              <a:gd name="T8" fmla="*/ 334660 w 627346"/>
              <a:gd name="T9" fmla="*/ 360959 h 365579"/>
              <a:gd name="T10" fmla="*/ 1324 w 627346"/>
              <a:gd name="T11" fmla="*/ 146074 h 3655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7346" h="365579">
                <a:moveTo>
                  <a:pt x="1325" y="146256"/>
                </a:moveTo>
                <a:cubicBezTo>
                  <a:pt x="-16604" y="87089"/>
                  <a:pt x="151932" y="22542"/>
                  <a:pt x="227236" y="6406"/>
                </a:cubicBezTo>
                <a:cubicBezTo>
                  <a:pt x="302540" y="-9730"/>
                  <a:pt x="386808" y="4613"/>
                  <a:pt x="453147" y="49437"/>
                </a:cubicBezTo>
                <a:cubicBezTo>
                  <a:pt x="519486" y="94260"/>
                  <a:pt x="644991" y="223352"/>
                  <a:pt x="625269" y="275347"/>
                </a:cubicBezTo>
                <a:cubicBezTo>
                  <a:pt x="605547" y="327342"/>
                  <a:pt x="438803" y="381130"/>
                  <a:pt x="334812" y="361408"/>
                </a:cubicBezTo>
                <a:cubicBezTo>
                  <a:pt x="230821" y="341686"/>
                  <a:pt x="19254" y="205423"/>
                  <a:pt x="1325" y="146256"/>
                </a:cubicBezTo>
                <a:close/>
              </a:path>
            </a:pathLst>
          </a:custGeom>
          <a:noFill/>
          <a:ln w="28575" cap="flat" cmpd="sng" algn="ctr">
            <a:solidFill>
              <a:srgbClr val="00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8" name="任意多边形 17"/>
          <p:cNvSpPr>
            <a:spLocks/>
          </p:cNvSpPr>
          <p:nvPr/>
        </p:nvSpPr>
        <p:spPr bwMode="auto">
          <a:xfrm>
            <a:off x="623998" y="5739471"/>
            <a:ext cx="1871662" cy="285750"/>
          </a:xfrm>
          <a:custGeom>
            <a:avLst/>
            <a:gdLst>
              <a:gd name="T0" fmla="*/ 0 w 1871830"/>
              <a:gd name="T1" fmla="*/ 26162 h 286105"/>
              <a:gd name="T2" fmla="*/ 473294 w 1871830"/>
              <a:gd name="T3" fmla="*/ 15418 h 286105"/>
              <a:gd name="T4" fmla="*/ 795995 w 1871830"/>
              <a:gd name="T5" fmla="*/ 208816 h 286105"/>
              <a:gd name="T6" fmla="*/ 1183235 w 1871830"/>
              <a:gd name="T7" fmla="*/ 284025 h 286105"/>
              <a:gd name="T8" fmla="*/ 1495179 w 1871830"/>
              <a:gd name="T9" fmla="*/ 144350 h 286105"/>
              <a:gd name="T10" fmla="*/ 1871662 w 1871830"/>
              <a:gd name="T11" fmla="*/ 133605 h 2861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71830" h="286105">
                <a:moveTo>
                  <a:pt x="0" y="26195"/>
                </a:moveTo>
                <a:cubicBezTo>
                  <a:pt x="170329" y="5576"/>
                  <a:pt x="340658" y="-15043"/>
                  <a:pt x="473336" y="15437"/>
                </a:cubicBezTo>
                <a:cubicBezTo>
                  <a:pt x="606014" y="45917"/>
                  <a:pt x="677732" y="164252"/>
                  <a:pt x="796066" y="209075"/>
                </a:cubicBezTo>
                <a:cubicBezTo>
                  <a:pt x="914400" y="253898"/>
                  <a:pt x="1066800" y="295136"/>
                  <a:pt x="1183341" y="284378"/>
                </a:cubicBezTo>
                <a:cubicBezTo>
                  <a:pt x="1299882" y="273620"/>
                  <a:pt x="1380565" y="169630"/>
                  <a:pt x="1495313" y="144529"/>
                </a:cubicBezTo>
                <a:cubicBezTo>
                  <a:pt x="1610061" y="119428"/>
                  <a:pt x="1740945" y="126599"/>
                  <a:pt x="1871830" y="133771"/>
                </a:cubicBezTo>
              </a:path>
            </a:pathLst>
          </a:cu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 name="虚尾箭头 1"/>
          <p:cNvSpPr/>
          <p:nvPr/>
        </p:nvSpPr>
        <p:spPr bwMode="auto">
          <a:xfrm>
            <a:off x="2686160" y="2059158"/>
            <a:ext cx="504056" cy="313928"/>
          </a:xfrm>
          <a:prstGeom prst="strip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ysClr val="windowText" lastClr="000000"/>
              </a:solidFill>
              <a:effectLst/>
              <a:uLnTx/>
              <a:uFillTx/>
              <a:latin typeface="Arial" charset="0"/>
            </a:endParaRPr>
          </a:p>
        </p:txBody>
      </p:sp>
      <p:sp>
        <p:nvSpPr>
          <p:cNvPr id="31" name="虚尾箭头 30"/>
          <p:cNvSpPr/>
          <p:nvPr/>
        </p:nvSpPr>
        <p:spPr bwMode="auto">
          <a:xfrm>
            <a:off x="2686160" y="3931366"/>
            <a:ext cx="504056" cy="313928"/>
          </a:xfrm>
          <a:prstGeom prst="strip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ysClr val="windowText" lastClr="000000"/>
              </a:solidFill>
              <a:effectLst/>
              <a:uLnTx/>
              <a:uFillTx/>
              <a:latin typeface="Arial" charset="0"/>
            </a:endParaRPr>
          </a:p>
        </p:txBody>
      </p:sp>
      <p:sp>
        <p:nvSpPr>
          <p:cNvPr id="32" name="虚尾箭头 31"/>
          <p:cNvSpPr/>
          <p:nvPr/>
        </p:nvSpPr>
        <p:spPr bwMode="auto">
          <a:xfrm>
            <a:off x="2686160" y="5587550"/>
            <a:ext cx="504056" cy="313928"/>
          </a:xfrm>
          <a:prstGeom prst="strip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ysClr val="windowText" lastClr="000000"/>
              </a:solidFill>
              <a:effectLst/>
              <a:uLnTx/>
              <a:uFillTx/>
              <a:latin typeface="Arial" charset="0"/>
            </a:endParaRPr>
          </a:p>
        </p:txBody>
      </p:sp>
      <p:sp>
        <p:nvSpPr>
          <p:cNvPr id="3" name="文本框 2"/>
          <p:cNvSpPr txBox="1"/>
          <p:nvPr/>
        </p:nvSpPr>
        <p:spPr>
          <a:xfrm>
            <a:off x="8778961" y="992017"/>
            <a:ext cx="3236686" cy="2246769"/>
          </a:xfrm>
          <a:prstGeom prst="rect">
            <a:avLst/>
          </a:prstGeom>
          <a:solidFill>
            <a:schemeClr val="accent3">
              <a:lumMod val="85000"/>
            </a:schemeClr>
          </a:solidFill>
          <a:effectLst>
            <a:outerShdw blurRad="50800" dist="38100" dir="2700000" algn="tl"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altLang="zh-CN" sz="20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The open channel couplings introduce NOT ONLY additional dynamics (add. effective DOF) into the hadron structures, BUT ALSO novel kinematic effects, i.e. triangle singularity … </a:t>
            </a:r>
            <a:endParaRPr kumimoji="0" lang="zh-CN" altLang="en-US" sz="20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33"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778961" y="3458235"/>
            <a:ext cx="3181350"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4" name="直接连接符 14"/>
          <p:cNvCxnSpPr>
            <a:cxnSpLocks noChangeShapeType="1"/>
          </p:cNvCxnSpPr>
          <p:nvPr/>
        </p:nvCxnSpPr>
        <p:spPr bwMode="auto">
          <a:xfrm>
            <a:off x="10194517" y="3776746"/>
            <a:ext cx="0" cy="998538"/>
          </a:xfrm>
          <a:prstGeom prst="line">
            <a:avLst/>
          </a:prstGeom>
          <a:noFill/>
          <a:ln w="28575" algn="ctr">
            <a:solidFill>
              <a:srgbClr val="FF0000"/>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直接连接符 15"/>
          <p:cNvCxnSpPr>
            <a:cxnSpLocks noChangeShapeType="1"/>
          </p:cNvCxnSpPr>
          <p:nvPr/>
        </p:nvCxnSpPr>
        <p:spPr bwMode="auto">
          <a:xfrm flipH="1">
            <a:off x="10194517" y="4383171"/>
            <a:ext cx="647700" cy="450850"/>
          </a:xfrm>
          <a:prstGeom prst="line">
            <a:avLst/>
          </a:prstGeom>
          <a:noFill/>
          <a:ln w="28575" algn="ctr">
            <a:solidFill>
              <a:srgbClr val="FF0000"/>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6683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A95D72C-87A2-4FC6-AC8C-88F56B22C0EF}" type="slidenum">
              <a:rPr kumimoji="0" lang="zh-CN" altLang="en-GB"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GB" altLang="zh-CN" sz="1800" b="0" i="0" u="none" strike="noStrike" kern="0" cap="none" spc="0" normalizeH="0" baseline="0" noProof="0">
              <a:ln>
                <a:noFill/>
              </a:ln>
              <a:solidFill>
                <a:sysClr val="windowText" lastClr="000000"/>
              </a:solidFill>
              <a:effectLst/>
              <a:uLnTx/>
              <a:uFillTx/>
            </a:endParaRPr>
          </a:p>
        </p:txBody>
      </p:sp>
      <p:sp>
        <p:nvSpPr>
          <p:cNvPr id="3" name="Text Box 5"/>
          <p:cNvSpPr txBox="1">
            <a:spLocks noChangeArrowheads="1"/>
          </p:cNvSpPr>
          <p:nvPr/>
        </p:nvSpPr>
        <p:spPr bwMode="auto">
          <a:xfrm>
            <a:off x="1059543" y="188914"/>
            <a:ext cx="9993086" cy="1200329"/>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zh-CN" sz="2400" b="1" i="0" u="none" strike="noStrike" kern="0" cap="none" spc="0" normalizeH="0" baseline="0" noProof="0" dirty="0">
                <a:ln>
                  <a:noFill/>
                </a:ln>
                <a:solidFill>
                  <a:srgbClr val="FF0000"/>
                </a:solidFill>
                <a:effectLst/>
                <a:uLnTx/>
                <a:uFillTx/>
                <a:latin typeface="Arial" panose="020B0604020202020204" pitchFamily="34" charset="0"/>
                <a:ea typeface="宋体" panose="02010600030101010101" pitchFamily="2" charset="-122"/>
              </a:rPr>
              <a:t>Exotics of Type-III: </a:t>
            </a:r>
          </a:p>
          <a:p>
            <a:pPr marL="0" marR="0" lvl="0" indent="0" defTabSz="914400" eaLnBrk="1" fontAlgn="auto" latinLnBrk="0" hangingPunct="1">
              <a:lnSpc>
                <a:spcPct val="100000"/>
              </a:lnSpc>
              <a:spcBef>
                <a:spcPts val="0"/>
              </a:spcBef>
              <a:spcAft>
                <a:spcPts val="0"/>
              </a:spcAft>
              <a:buClrTx/>
              <a:buSzTx/>
              <a:buFontTx/>
              <a:buNone/>
              <a:tabLst/>
              <a:defRPr/>
            </a:pPr>
            <a:r>
              <a:rPr kumimoji="0" lang="en-GB" altLang="zh-CN" sz="24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rPr>
              <a:t>Peak structures caused by kinematic effects, in particular, by </a:t>
            </a:r>
            <a:r>
              <a:rPr kumimoji="0" lang="en-GB" altLang="zh-CN" sz="2400" b="1" i="0" u="none" strike="noStrike" kern="0" cap="none" spc="0" normalizeH="0" baseline="0" noProof="0" dirty="0">
                <a:ln>
                  <a:noFill/>
                </a:ln>
                <a:solidFill>
                  <a:srgbClr val="FF0000"/>
                </a:solidFill>
                <a:effectLst/>
                <a:uLnTx/>
                <a:uFillTx/>
                <a:latin typeface="Arial" panose="020B0604020202020204" pitchFamily="34" charset="0"/>
                <a:ea typeface="宋体" panose="02010600030101010101" pitchFamily="2" charset="-122"/>
              </a:rPr>
              <a:t>triangle singularity</a:t>
            </a:r>
            <a:r>
              <a:rPr kumimoji="0" lang="en-GB" altLang="zh-CN" sz="24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rPr>
              <a:t>.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7294" y="2592964"/>
            <a:ext cx="3181350"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4160" y="1619713"/>
            <a:ext cx="6609357" cy="1291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2818" y="2990850"/>
            <a:ext cx="4536504" cy="751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3"/>
          <p:cNvSpPr txBox="1"/>
          <p:nvPr/>
        </p:nvSpPr>
        <p:spPr>
          <a:xfrm>
            <a:off x="1994160" y="3910126"/>
            <a:ext cx="6747370"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rgbClr val="0000CC"/>
                </a:solidFill>
                <a:effectLst/>
                <a:uLnTx/>
                <a:uFillTx/>
                <a:latin typeface="Calibri" panose="020F0502020204030204" pitchFamily="34" charset="0"/>
              </a:rPr>
              <a:t>The TS occurs when all the three internal particles can approach their on-shell condition simultaneously: </a:t>
            </a:r>
            <a:endParaRPr kumimoji="0" lang="zh-CN" altLang="en-US" sz="2000" b="0" i="0" u="none" strike="noStrike" kern="0" cap="none" spc="0" normalizeH="0" baseline="0" noProof="0" dirty="0">
              <a:ln>
                <a:noFill/>
              </a:ln>
              <a:solidFill>
                <a:srgbClr val="0000CC"/>
              </a:solidFill>
              <a:effectLst/>
              <a:uLnTx/>
              <a:uFillTx/>
              <a:latin typeface="Calibri" panose="020F0502020204030204" pitchFamily="34" charset="0"/>
            </a:endParaRPr>
          </a:p>
        </p:txBody>
      </p:sp>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2738" y="4825362"/>
            <a:ext cx="1590280" cy="401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右箭头 4"/>
          <p:cNvSpPr/>
          <p:nvPr/>
        </p:nvSpPr>
        <p:spPr bwMode="auto">
          <a:xfrm>
            <a:off x="6365266" y="4825362"/>
            <a:ext cx="504056" cy="401586"/>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endParaRPr>
          </a:p>
        </p:txBody>
      </p:sp>
      <p:pic>
        <p:nvPicPr>
          <p:cNvPr id="1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5984" y="4753355"/>
            <a:ext cx="1655546" cy="554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5"/>
          <p:cNvSpPr txBox="1"/>
          <p:nvPr/>
        </p:nvSpPr>
        <p:spPr>
          <a:xfrm>
            <a:off x="4349043" y="4785292"/>
            <a:ext cx="1869423"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rgbClr val="0000CC"/>
                </a:solidFill>
                <a:effectLst/>
                <a:uLnTx/>
                <a:uFillTx/>
              </a:rPr>
              <a:t>for all j=1,2,3. </a:t>
            </a:r>
            <a:endParaRPr kumimoji="0" lang="zh-CN" altLang="en-US" sz="2000" b="0" i="0" u="none" strike="noStrike" kern="0" cap="none" spc="0" normalizeH="0" baseline="0" noProof="0" dirty="0">
              <a:ln>
                <a:noFill/>
              </a:ln>
              <a:solidFill>
                <a:srgbClr val="0000CC"/>
              </a:solidFill>
              <a:effectLst/>
              <a:uLnTx/>
              <a:uFillTx/>
            </a:endParaRPr>
          </a:p>
        </p:txBody>
      </p:sp>
      <p:sp>
        <p:nvSpPr>
          <p:cNvPr id="12" name="TextBox 6"/>
          <p:cNvSpPr txBox="1"/>
          <p:nvPr/>
        </p:nvSpPr>
        <p:spPr>
          <a:xfrm>
            <a:off x="1059543" y="5315305"/>
            <a:ext cx="9993085" cy="15696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a:ln>
                  <a:noFill/>
                </a:ln>
                <a:solidFill>
                  <a:srgbClr val="0000CC"/>
                </a:solidFill>
                <a:effectLst/>
                <a:uLnTx/>
                <a:uFillTx/>
                <a:latin typeface="Calibri" panose="020F0502020204030204" pitchFamily="34" charset="0"/>
              </a:rPr>
              <a:t>L. D. Landau, </a:t>
            </a:r>
            <a:r>
              <a:rPr kumimoji="0" lang="en-US" altLang="zh-CN" sz="1600" b="1" i="0" u="none" strike="noStrike" kern="0" cap="none" spc="0" normalizeH="0" baseline="0" noProof="0" dirty="0" err="1">
                <a:ln>
                  <a:noFill/>
                </a:ln>
                <a:solidFill>
                  <a:srgbClr val="0000CC"/>
                </a:solidFill>
                <a:effectLst/>
                <a:uLnTx/>
                <a:uFillTx/>
                <a:latin typeface="Calibri" panose="020F0502020204030204" pitchFamily="34" charset="0"/>
              </a:rPr>
              <a:t>Nucl</a:t>
            </a:r>
            <a:r>
              <a:rPr kumimoji="0" lang="en-US" altLang="zh-CN" sz="1600" b="1" i="0" u="none" strike="noStrike" kern="0" cap="none" spc="0" normalizeH="0" baseline="0" noProof="0" dirty="0">
                <a:ln>
                  <a:noFill/>
                </a:ln>
                <a:solidFill>
                  <a:srgbClr val="0000CC"/>
                </a:solidFill>
                <a:effectLst/>
                <a:uLnTx/>
                <a:uFillTx/>
                <a:latin typeface="Calibri" panose="020F0502020204030204" pitchFamily="34" charset="0"/>
              </a:rPr>
              <a:t>. Phys. 13, 181 (1959);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rgbClr val="0000CC"/>
                </a:solidFill>
                <a:effectLst/>
                <a:uLnTx/>
                <a:uFillTx/>
                <a:latin typeface="Calibri" panose="020F0502020204030204" pitchFamily="34" charset="0"/>
              </a:rPr>
              <a:t>J.J. Wu, X.-H. Liu, Q. Zhao, B.-S. Zou, Phys. Rev. Lett. 108, 081003 (2012);</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rgbClr val="0000CC"/>
                </a:solidFill>
                <a:effectLst/>
                <a:uLnTx/>
                <a:uFillTx/>
                <a:latin typeface="Calibri" panose="020F0502020204030204" pitchFamily="34" charset="0"/>
              </a:rPr>
              <a:t>Q. Wang, C. </a:t>
            </a:r>
            <a:r>
              <a:rPr kumimoji="0" lang="en-US" altLang="zh-CN" sz="1600" b="0" i="0" u="none" strike="noStrike" kern="0" cap="none" spc="0" normalizeH="0" baseline="0" noProof="0" dirty="0" err="1">
                <a:ln>
                  <a:noFill/>
                </a:ln>
                <a:solidFill>
                  <a:srgbClr val="0000CC"/>
                </a:solidFill>
                <a:effectLst/>
                <a:uLnTx/>
                <a:uFillTx/>
                <a:latin typeface="Calibri" panose="020F0502020204030204" pitchFamily="34" charset="0"/>
              </a:rPr>
              <a:t>Hanhart</a:t>
            </a:r>
            <a:r>
              <a:rPr kumimoji="0" lang="en-US" altLang="zh-CN" sz="1600" b="0" i="0" u="none" strike="noStrike" kern="0" cap="none" spc="0" normalizeH="0" baseline="0" noProof="0" dirty="0">
                <a:ln>
                  <a:noFill/>
                </a:ln>
                <a:solidFill>
                  <a:srgbClr val="0000CC"/>
                </a:solidFill>
                <a:effectLst/>
                <a:uLnTx/>
                <a:uFillTx/>
                <a:latin typeface="Calibri" panose="020F0502020204030204" pitchFamily="34" charset="0"/>
              </a:rPr>
              <a:t>, Q. Zhao, Phys. Rev. Lett. 111, 132003 (2013); Phys. Lett. B 725, 106 (2013)</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rgbClr val="0000CC"/>
                </a:solidFill>
                <a:effectLst/>
                <a:uLnTx/>
                <a:uFillTx/>
                <a:latin typeface="Calibri" panose="020F0502020204030204" pitchFamily="34" charset="0"/>
              </a:rPr>
              <a:t>X.-H. Liu, M. Oka and Q. Zhao, PLB753, 297(2016);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rgbClr val="0000CC"/>
                </a:solidFill>
                <a:effectLst/>
                <a:uLnTx/>
                <a:uFillTx/>
                <a:latin typeface="Calibri" panose="020F0502020204030204" pitchFamily="34" charset="0"/>
              </a:rPr>
              <a:t>F.-K. </a:t>
            </a:r>
            <a:r>
              <a:rPr kumimoji="0" lang="en-US" altLang="zh-CN" sz="1600" b="0" i="0" u="none" strike="noStrike" kern="0" cap="none" spc="0" normalizeH="0" baseline="0" noProof="0" dirty="0" err="1">
                <a:ln>
                  <a:noFill/>
                </a:ln>
                <a:solidFill>
                  <a:srgbClr val="0000CC"/>
                </a:solidFill>
                <a:effectLst/>
                <a:uLnTx/>
                <a:uFillTx/>
                <a:latin typeface="Calibri" panose="020F0502020204030204" pitchFamily="34" charset="0"/>
              </a:rPr>
              <a:t>Guo</a:t>
            </a:r>
            <a:r>
              <a:rPr kumimoji="0" lang="en-US" altLang="zh-CN" sz="1600" b="0" i="0" u="none" strike="noStrike" kern="0" cap="none" spc="0" normalizeH="0" baseline="0" noProof="0" dirty="0">
                <a:ln>
                  <a:noFill/>
                </a:ln>
                <a:solidFill>
                  <a:srgbClr val="0000CC"/>
                </a:solidFill>
                <a:effectLst/>
                <a:uLnTx/>
                <a:uFillTx/>
                <a:latin typeface="Calibri" panose="020F0502020204030204" pitchFamily="34" charset="0"/>
              </a:rPr>
              <a:t>, C. </a:t>
            </a:r>
            <a:r>
              <a:rPr kumimoji="0" lang="en-US" altLang="zh-CN" sz="1600" b="0" i="0" u="none" strike="noStrike" kern="0" cap="none" spc="0" normalizeH="0" baseline="0" noProof="0" dirty="0" err="1">
                <a:ln>
                  <a:noFill/>
                </a:ln>
                <a:solidFill>
                  <a:srgbClr val="0000CC"/>
                </a:solidFill>
                <a:effectLst/>
                <a:uLnTx/>
                <a:uFillTx/>
                <a:latin typeface="Calibri" panose="020F0502020204030204" pitchFamily="34" charset="0"/>
              </a:rPr>
              <a:t>Hanhart</a:t>
            </a:r>
            <a:r>
              <a:rPr kumimoji="0" lang="en-US" altLang="zh-CN" sz="1600" b="0" i="0" u="none" strike="noStrike" kern="0" cap="none" spc="0" normalizeH="0" baseline="0" noProof="0" dirty="0">
                <a:ln>
                  <a:noFill/>
                </a:ln>
                <a:solidFill>
                  <a:srgbClr val="0000CC"/>
                </a:solidFill>
                <a:effectLst/>
                <a:uLnTx/>
                <a:uFillTx/>
                <a:latin typeface="Calibri" panose="020F0502020204030204" pitchFamily="34" charset="0"/>
              </a:rPr>
              <a:t>, U.-G. Meissner, Q. Wang, Q. Zhao, B.-S. Zou, </a:t>
            </a:r>
            <a:r>
              <a:rPr kumimoji="0" lang="en-US" altLang="zh-CN" sz="1600" b="0" i="0" u="none" strike="noStrike" kern="0" cap="none" spc="0" normalizeH="0" baseline="0" noProof="0" dirty="0">
                <a:ln>
                  <a:noFill/>
                </a:ln>
                <a:solidFill>
                  <a:srgbClr val="0000CC"/>
                </a:solidFill>
                <a:effectLst/>
                <a:uLnTx/>
                <a:uFillTx/>
                <a:latin typeface="Calibri" panose="020F0502020204030204" pitchFamily="34" charset="0"/>
                <a:sym typeface="Symbol" panose="05050102010706020507" pitchFamily="18" charset="2"/>
              </a:rPr>
              <a:t>arXiv:1705.00141[</a:t>
            </a:r>
            <a:r>
              <a:rPr kumimoji="0" lang="en-US" altLang="zh-CN" sz="1600" b="0" i="0" u="none" strike="noStrike" kern="0" cap="none" spc="0" normalizeH="0" baseline="0" noProof="0" dirty="0" err="1">
                <a:ln>
                  <a:noFill/>
                </a:ln>
                <a:solidFill>
                  <a:srgbClr val="0000CC"/>
                </a:solidFill>
                <a:effectLst/>
                <a:uLnTx/>
                <a:uFillTx/>
                <a:latin typeface="Calibri" panose="020F0502020204030204" pitchFamily="34" charset="0"/>
                <a:sym typeface="Symbol" panose="05050102010706020507" pitchFamily="18" charset="2"/>
              </a:rPr>
              <a:t>hep-ph</a:t>
            </a:r>
            <a:r>
              <a:rPr kumimoji="0" lang="en-US" altLang="zh-CN" sz="1600" b="0" i="0" u="none" strike="noStrike" kern="0" cap="none" spc="0" normalizeH="0" baseline="0" noProof="0" dirty="0">
                <a:ln>
                  <a:noFill/>
                </a:ln>
                <a:solidFill>
                  <a:srgbClr val="0000CC"/>
                </a:solidFill>
                <a:effectLst/>
                <a:uLnTx/>
                <a:uFillTx/>
                <a:latin typeface="Calibri" panose="020F0502020204030204" pitchFamily="34" charset="0"/>
                <a:sym typeface="Symbol" panose="05050102010706020507" pitchFamily="18" charset="2"/>
              </a:rPr>
              <a:t>], Rev. Mod. Phys. 90, 015004 (2018)</a:t>
            </a:r>
            <a:r>
              <a:rPr kumimoji="0" lang="en-US" altLang="zh-CN" sz="1600" b="0" i="0" u="none" strike="noStrike" kern="0" cap="none" spc="0" normalizeH="0" baseline="0" noProof="0" dirty="0">
                <a:ln>
                  <a:noFill/>
                </a:ln>
                <a:solidFill>
                  <a:srgbClr val="0000CC"/>
                </a:solidFill>
                <a:effectLst/>
                <a:uLnTx/>
                <a:uFillTx/>
                <a:latin typeface="Calibri" panose="020F0502020204030204" pitchFamily="34" charset="0"/>
              </a:rPr>
              <a:t> </a:t>
            </a:r>
            <a:endParaRPr kumimoji="0" lang="zh-CN" altLang="en-US" sz="1600" b="0" i="0" u="none" strike="noStrike" kern="0" cap="none" spc="0" normalizeH="0" baseline="0" noProof="0" dirty="0">
              <a:ln>
                <a:noFill/>
              </a:ln>
              <a:solidFill>
                <a:srgbClr val="0000CC"/>
              </a:solidFill>
              <a:effectLst/>
              <a:uLnTx/>
              <a:uFillTx/>
              <a:latin typeface="Calibri" panose="020F0502020204030204" pitchFamily="34" charset="0"/>
            </a:endParaRPr>
          </a:p>
        </p:txBody>
      </p:sp>
      <p:cxnSp>
        <p:nvCxnSpPr>
          <p:cNvPr id="13" name="直接连接符 14"/>
          <p:cNvCxnSpPr>
            <a:cxnSpLocks noChangeShapeType="1"/>
          </p:cNvCxnSpPr>
          <p:nvPr/>
        </p:nvCxnSpPr>
        <p:spPr bwMode="auto">
          <a:xfrm>
            <a:off x="8832850" y="2911475"/>
            <a:ext cx="0" cy="998538"/>
          </a:xfrm>
          <a:prstGeom prst="line">
            <a:avLst/>
          </a:prstGeom>
          <a:noFill/>
          <a:ln w="28575" algn="ctr">
            <a:solidFill>
              <a:srgbClr val="FF0000"/>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接连接符 15"/>
          <p:cNvCxnSpPr>
            <a:cxnSpLocks noChangeShapeType="1"/>
          </p:cNvCxnSpPr>
          <p:nvPr/>
        </p:nvCxnSpPr>
        <p:spPr bwMode="auto">
          <a:xfrm flipH="1">
            <a:off x="8832850" y="3517900"/>
            <a:ext cx="647700" cy="450850"/>
          </a:xfrm>
          <a:prstGeom prst="line">
            <a:avLst/>
          </a:prstGeom>
          <a:noFill/>
          <a:ln w="28575" algn="ctr">
            <a:solidFill>
              <a:srgbClr val="FF0000"/>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76535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2A42FD3-5501-4466-B0EF-C693BF37ED6B}" type="slidenum">
              <a:rPr kumimoji="0" lang="zh-CN" alt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GB" altLang="zh-CN" sz="1800" b="0" i="0" u="none" strike="noStrike" kern="0" cap="none" spc="0" normalizeH="0" baseline="0" noProof="0">
              <a:ln>
                <a:noFill/>
              </a:ln>
              <a:solidFill>
                <a:sysClr val="windowText" lastClr="000000"/>
              </a:solidFill>
              <a:effectLst/>
              <a:uLnTx/>
              <a:uFillTx/>
            </a:endParaRPr>
          </a:p>
        </p:txBody>
      </p:sp>
      <p:sp>
        <p:nvSpPr>
          <p:cNvPr id="3" name="TextBox 14"/>
          <p:cNvSpPr txBox="1">
            <a:spLocks noChangeArrowheads="1"/>
          </p:cNvSpPr>
          <p:nvPr/>
        </p:nvSpPr>
        <p:spPr bwMode="auto">
          <a:xfrm>
            <a:off x="378394" y="337791"/>
            <a:ext cx="6370749" cy="1154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1" fontAlgn="base" latinLnBrk="0" hangingPunct="1">
              <a:lnSpc>
                <a:spcPct val="100000"/>
              </a:lnSpc>
              <a:spcBef>
                <a:spcPts val="600"/>
              </a:spcBef>
              <a:spcAft>
                <a:spcPct val="0"/>
              </a:spcAft>
              <a:buClrTx/>
              <a:buSzTx/>
              <a:buFontTx/>
              <a:buNone/>
              <a:tabLst/>
              <a:defRPr/>
            </a:pPr>
            <a:r>
              <a:rPr kumimoji="0" lang="en-US" altLang="zh-CN" sz="2400" b="1" i="0" u="none" strike="noStrike" kern="0" cap="none" spc="0" normalizeH="0" baseline="0" noProof="0" dirty="0">
                <a:ln>
                  <a:noFill/>
                </a:ln>
                <a:solidFill>
                  <a:srgbClr val="0000FF"/>
                </a:solidFill>
                <a:effectLst/>
                <a:uLnTx/>
                <a:uFillTx/>
                <a:latin typeface="Calibri" panose="020F0502020204030204" pitchFamily="34" charset="0"/>
                <a:ea typeface="宋体" pitchFamily="2" charset="-122"/>
                <a:cs typeface="Calibri" panose="020F0502020204030204" pitchFamily="34" charset="0"/>
              </a:rPr>
              <a:t>The narrow two-body open thresholds:</a:t>
            </a:r>
          </a:p>
          <a:p>
            <a:pPr marL="0" marR="0" lvl="0" indent="0" defTabSz="914400" eaLnBrk="1" fontAlgn="base" latinLnBrk="0" hangingPunct="1">
              <a:lnSpc>
                <a:spcPct val="100000"/>
              </a:lnSpc>
              <a:spcBef>
                <a:spcPts val="600"/>
              </a:spcBef>
              <a:spcAft>
                <a:spcPct val="0"/>
              </a:spcAft>
              <a:buClrTx/>
              <a:buSzTx/>
              <a:buFontTx/>
              <a:buNone/>
              <a:tabLst/>
              <a:defRPr/>
            </a:pPr>
            <a:r>
              <a:rPr kumimoji="0" lang="en-US" altLang="zh-CN" sz="2000" b="1" i="0" u="none" strike="noStrike" kern="0" cap="none" spc="0" normalizeH="0" baseline="0" noProof="0" dirty="0">
                <a:ln>
                  <a:noFill/>
                </a:ln>
                <a:solidFill>
                  <a:srgbClr val="0000FF"/>
                </a:solidFill>
                <a:effectLst/>
                <a:uLnTx/>
                <a:uFillTx/>
                <a:latin typeface="Calibri" panose="020F0502020204030204" pitchFamily="34" charset="0"/>
                <a:ea typeface="宋体" pitchFamily="2" charset="-122"/>
                <a:cs typeface="Calibri" panose="020F0502020204030204" pitchFamily="34" charset="0"/>
              </a:rPr>
              <a:t>Their possible impact on the spectrum should be systematically investigated.  </a:t>
            </a:r>
            <a:endParaRPr kumimoji="0" lang="zh-CN" altLang="en-US" sz="2000" b="1" i="0" u="none" strike="noStrike" kern="0" cap="none" spc="0" normalizeH="0" baseline="0" noProof="0" dirty="0">
              <a:ln>
                <a:noFill/>
              </a:ln>
              <a:solidFill>
                <a:srgbClr val="0000FF"/>
              </a:solidFill>
              <a:effectLst/>
              <a:uLnTx/>
              <a:uFillTx/>
              <a:latin typeface="Calibri" panose="020F0502020204030204" pitchFamily="34" charset="0"/>
              <a:ea typeface="宋体" pitchFamily="2" charset="-122"/>
              <a:cs typeface="Calibri" panose="020F0502020204030204" pitchFamily="34" charset="0"/>
            </a:endParaRPr>
          </a:p>
        </p:txBody>
      </p:sp>
      <p:pic>
        <p:nvPicPr>
          <p:cNvPr id="5" name="图片 4"/>
          <p:cNvPicPr>
            <a:picLocks noChangeAspect="1"/>
          </p:cNvPicPr>
          <p:nvPr/>
        </p:nvPicPr>
        <p:blipFill>
          <a:blip r:embed="rId2"/>
          <a:stretch>
            <a:fillRect/>
          </a:stretch>
        </p:blipFill>
        <p:spPr>
          <a:xfrm>
            <a:off x="378394" y="1629262"/>
            <a:ext cx="5822719" cy="3018900"/>
          </a:xfrm>
          <a:prstGeom prst="rect">
            <a:avLst/>
          </a:prstGeom>
        </p:spPr>
      </p:pic>
      <p:pic>
        <p:nvPicPr>
          <p:cNvPr id="7" name="图片 6"/>
          <p:cNvPicPr>
            <a:picLocks noChangeAspect="1"/>
          </p:cNvPicPr>
          <p:nvPr/>
        </p:nvPicPr>
        <p:blipFill>
          <a:blip r:embed="rId3"/>
          <a:stretch>
            <a:fillRect/>
          </a:stretch>
        </p:blipFill>
        <p:spPr>
          <a:xfrm>
            <a:off x="6819575" y="337791"/>
            <a:ext cx="4365306" cy="6466855"/>
          </a:xfrm>
          <a:prstGeom prst="rect">
            <a:avLst/>
          </a:prstGeom>
        </p:spPr>
      </p:pic>
      <p:sp>
        <p:nvSpPr>
          <p:cNvPr id="8" name="矩形 7"/>
          <p:cNvSpPr/>
          <p:nvPr/>
        </p:nvSpPr>
        <p:spPr bwMode="auto">
          <a:xfrm>
            <a:off x="9630229" y="3084282"/>
            <a:ext cx="805543" cy="3243943"/>
          </a:xfrm>
          <a:prstGeom prst="rect">
            <a:avLst/>
          </a:prstGeom>
          <a:solidFill>
            <a:srgbClr val="00B0F0">
              <a:alpha val="2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ysClr val="windowText" lastClr="000000"/>
              </a:solidFill>
              <a:effectLst/>
              <a:uLnTx/>
              <a:uFillTx/>
              <a:latin typeface="Arial" charset="0"/>
            </a:endParaRPr>
          </a:p>
        </p:txBody>
      </p:sp>
      <p:sp>
        <p:nvSpPr>
          <p:cNvPr id="9" name="矩形 8"/>
          <p:cNvSpPr/>
          <p:nvPr/>
        </p:nvSpPr>
        <p:spPr bwMode="auto">
          <a:xfrm>
            <a:off x="9630228" y="471715"/>
            <a:ext cx="1255487" cy="2612568"/>
          </a:xfrm>
          <a:prstGeom prst="rect">
            <a:avLst/>
          </a:prstGeom>
          <a:solidFill>
            <a:srgbClr val="FFC000">
              <a:alpha val="2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ysClr val="windowText" lastClr="000000"/>
              </a:solidFill>
              <a:effectLst/>
              <a:uLnTx/>
              <a:uFillTx/>
              <a:latin typeface="Arial" charset="0"/>
            </a:endParaRPr>
          </a:p>
        </p:txBody>
      </p:sp>
      <p:sp>
        <p:nvSpPr>
          <p:cNvPr id="10" name="文本框 9"/>
          <p:cNvSpPr txBox="1"/>
          <p:nvPr/>
        </p:nvSpPr>
        <p:spPr>
          <a:xfrm>
            <a:off x="10160000" y="4371205"/>
            <a:ext cx="2052165"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P-wave thresh.</a:t>
            </a:r>
            <a:endParaRPr kumimoji="0" lang="zh-CN" altLang="en-US" sz="2400" b="0" i="0" u="none" strike="noStrike" kern="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p:txBody>
      </p:sp>
      <p:sp>
        <p:nvSpPr>
          <p:cNvPr id="11" name="文本框 10"/>
          <p:cNvSpPr txBox="1"/>
          <p:nvPr/>
        </p:nvSpPr>
        <p:spPr>
          <a:xfrm>
            <a:off x="10257971" y="2324823"/>
            <a:ext cx="2034531"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S-wave thresh.</a:t>
            </a:r>
            <a:endParaRPr kumimoji="0" lang="zh-CN" altLang="en-US" sz="24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2" name="Line 6"/>
          <p:cNvSpPr>
            <a:spLocks noChangeShapeType="1"/>
          </p:cNvSpPr>
          <p:nvPr/>
        </p:nvSpPr>
        <p:spPr bwMode="auto">
          <a:xfrm>
            <a:off x="943393" y="5902388"/>
            <a:ext cx="792162"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mn-ea"/>
            </a:endParaRPr>
          </a:p>
        </p:txBody>
      </p:sp>
      <p:sp>
        <p:nvSpPr>
          <p:cNvPr id="13" name="Line 7"/>
          <p:cNvSpPr>
            <a:spLocks noChangeShapeType="1"/>
          </p:cNvSpPr>
          <p:nvPr/>
        </p:nvSpPr>
        <p:spPr bwMode="auto">
          <a:xfrm>
            <a:off x="1880018" y="5953188"/>
            <a:ext cx="647700" cy="360363"/>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mn-ea"/>
            </a:endParaRPr>
          </a:p>
        </p:txBody>
      </p:sp>
      <p:sp>
        <p:nvSpPr>
          <p:cNvPr id="14" name="Text Box 14"/>
          <p:cNvSpPr txBox="1">
            <a:spLocks noChangeArrowheads="1"/>
          </p:cNvSpPr>
          <p:nvPr/>
        </p:nvSpPr>
        <p:spPr bwMode="auto">
          <a:xfrm>
            <a:off x="870559" y="5491070"/>
            <a:ext cx="52450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zh-CN" sz="2000" b="1" i="0" u="none" strike="noStrike" kern="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sym typeface="Symbol" panose="05050102010706020507" pitchFamily="18" charset="2"/>
              </a:rPr>
              <a:t>M  </a:t>
            </a:r>
            <a:endParaRPr kumimoji="0" lang="en-GB" altLang="zh-CN" sz="2000" b="1" i="0" u="none" strike="noStrike" kern="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endParaRPr>
          </a:p>
        </p:txBody>
      </p:sp>
      <p:sp>
        <p:nvSpPr>
          <p:cNvPr id="15" name="Line 7"/>
          <p:cNvSpPr>
            <a:spLocks noChangeShapeType="1"/>
          </p:cNvSpPr>
          <p:nvPr/>
        </p:nvSpPr>
        <p:spPr bwMode="auto">
          <a:xfrm flipV="1">
            <a:off x="1887807" y="5443646"/>
            <a:ext cx="639911" cy="420096"/>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mn-ea"/>
            </a:endParaRPr>
          </a:p>
        </p:txBody>
      </p:sp>
      <p:sp>
        <p:nvSpPr>
          <p:cNvPr id="16" name="Oval 10"/>
          <p:cNvSpPr>
            <a:spLocks noChangeArrowheads="1"/>
          </p:cNvSpPr>
          <p:nvPr/>
        </p:nvSpPr>
        <p:spPr bwMode="auto">
          <a:xfrm>
            <a:off x="1700630" y="5750284"/>
            <a:ext cx="358775" cy="2873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mn-ea"/>
            </a:endParaRPr>
          </a:p>
        </p:txBody>
      </p:sp>
      <p:sp>
        <p:nvSpPr>
          <p:cNvPr id="17" name="Text Box 14"/>
          <p:cNvSpPr txBox="1">
            <a:spLocks noChangeArrowheads="1"/>
          </p:cNvSpPr>
          <p:nvPr/>
        </p:nvSpPr>
        <p:spPr bwMode="auto">
          <a:xfrm>
            <a:off x="2537638" y="5258868"/>
            <a:ext cx="168187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zh-CN" sz="2000" b="1" i="0" u="none" strike="noStrike" kern="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sym typeface="Symbol" panose="05050102010706020507" pitchFamily="18" charset="2"/>
              </a:rPr>
              <a:t>h</a:t>
            </a:r>
            <a:r>
              <a:rPr kumimoji="0" lang="en-GB" altLang="zh-CN" sz="2000" b="1" i="0" u="none" strike="noStrike" kern="0" cap="none" spc="0" normalizeH="0" baseline="-25000" noProof="0" dirty="0">
                <a:ln>
                  <a:noFill/>
                </a:ln>
                <a:solidFill>
                  <a:srgbClr val="0000FF"/>
                </a:solidFill>
                <a:effectLst/>
                <a:uLnTx/>
                <a:uFillTx/>
                <a:latin typeface="Calibri" panose="020F0502020204030204" pitchFamily="34" charset="0"/>
                <a:ea typeface="宋体" panose="02010600030101010101" pitchFamily="2" charset="-122"/>
                <a:sym typeface="Symbol" panose="05050102010706020507" pitchFamily="18" charset="2"/>
              </a:rPr>
              <a:t>1</a:t>
            </a:r>
            <a:r>
              <a:rPr kumimoji="0" lang="en-GB" altLang="zh-CN" sz="2000" b="1" i="0" u="none" strike="noStrike" kern="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sym typeface="Symbol" panose="05050102010706020507" pitchFamily="18" charset="2"/>
              </a:rPr>
              <a:t> (P, V, A, …) </a:t>
            </a:r>
            <a:endParaRPr kumimoji="0" lang="en-GB" altLang="zh-CN" sz="2000" b="1" i="0" u="none" strike="noStrike" kern="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endParaRPr>
          </a:p>
        </p:txBody>
      </p:sp>
      <p:sp>
        <p:nvSpPr>
          <p:cNvPr id="18" name="Text Box 14"/>
          <p:cNvSpPr txBox="1">
            <a:spLocks noChangeArrowheads="1"/>
          </p:cNvSpPr>
          <p:nvPr/>
        </p:nvSpPr>
        <p:spPr bwMode="auto">
          <a:xfrm>
            <a:off x="2525352" y="6072178"/>
            <a:ext cx="16161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zh-CN" sz="2000" b="1" i="0" u="none" strike="noStrike" kern="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sym typeface="Symbol" panose="05050102010706020507" pitchFamily="18" charset="2"/>
              </a:rPr>
              <a:t>h</a:t>
            </a:r>
            <a:r>
              <a:rPr kumimoji="0" lang="en-GB" altLang="zh-CN" sz="2000" b="1" i="0" u="none" strike="noStrike" kern="0" cap="none" spc="0" normalizeH="0" baseline="-25000" noProof="0" dirty="0">
                <a:ln>
                  <a:noFill/>
                </a:ln>
                <a:solidFill>
                  <a:srgbClr val="0000FF"/>
                </a:solidFill>
                <a:effectLst/>
                <a:uLnTx/>
                <a:uFillTx/>
                <a:latin typeface="Calibri" panose="020F0502020204030204" pitchFamily="34" charset="0"/>
                <a:ea typeface="宋体" panose="02010600030101010101" pitchFamily="2" charset="-122"/>
                <a:sym typeface="Symbol" panose="05050102010706020507" pitchFamily="18" charset="2"/>
              </a:rPr>
              <a:t>2</a:t>
            </a:r>
            <a:r>
              <a:rPr kumimoji="0" lang="en-GB" altLang="zh-CN" sz="2000" b="1" i="0" u="none" strike="noStrike" kern="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sym typeface="Symbol" panose="05050102010706020507" pitchFamily="18" charset="2"/>
              </a:rPr>
              <a:t> (P, V, A …) </a:t>
            </a:r>
            <a:endParaRPr kumimoji="0" lang="en-GB" altLang="zh-CN" sz="2000" b="1" i="0" u="none" strike="noStrike" kern="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endParaRPr>
          </a:p>
        </p:txBody>
      </p:sp>
      <p:sp>
        <p:nvSpPr>
          <p:cNvPr id="19" name="Text Box 14"/>
          <p:cNvSpPr txBox="1">
            <a:spLocks noChangeArrowheads="1"/>
          </p:cNvSpPr>
          <p:nvPr/>
        </p:nvSpPr>
        <p:spPr bwMode="auto">
          <a:xfrm>
            <a:off x="1452198" y="5353426"/>
            <a:ext cx="6174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zh-CN" sz="2000" b="1" i="0" u="none" strike="noStrike" kern="0" cap="none" spc="0" normalizeH="0" baseline="0" noProof="0" dirty="0" err="1">
                <a:ln>
                  <a:noFill/>
                </a:ln>
                <a:solidFill>
                  <a:srgbClr val="0000FF"/>
                </a:solidFill>
                <a:effectLst/>
                <a:uLnTx/>
                <a:uFillTx/>
                <a:latin typeface="Calibri" panose="020F0502020204030204" pitchFamily="34" charset="0"/>
                <a:ea typeface="宋体" panose="02010600030101010101" pitchFamily="2" charset="-122"/>
                <a:sym typeface="Symbol" panose="05050102010706020507" pitchFamily="18" charset="2"/>
              </a:rPr>
              <a:t>g</a:t>
            </a:r>
            <a:r>
              <a:rPr kumimoji="0" lang="en-GB" altLang="zh-CN" sz="2000" b="1" i="0" u="none" strike="noStrike" kern="0" cap="none" spc="0" normalizeH="0" baseline="-25000" noProof="0" dirty="0" err="1">
                <a:ln>
                  <a:noFill/>
                </a:ln>
                <a:solidFill>
                  <a:srgbClr val="0000FF"/>
                </a:solidFill>
                <a:effectLst/>
                <a:uLnTx/>
                <a:uFillTx/>
                <a:latin typeface="Calibri" panose="020F0502020204030204" pitchFamily="34" charset="0"/>
                <a:ea typeface="宋体" panose="02010600030101010101" pitchFamily="2" charset="-122"/>
                <a:sym typeface="Symbol" panose="05050102010706020507" pitchFamily="18" charset="2"/>
              </a:rPr>
              <a:t>eff</a:t>
            </a:r>
            <a:r>
              <a:rPr kumimoji="0" lang="en-GB" altLang="zh-CN" sz="2000" b="1" i="0" u="none" strike="noStrike" kern="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sym typeface="Symbol" panose="05050102010706020507" pitchFamily="18" charset="2"/>
              </a:rPr>
              <a:t>  </a:t>
            </a:r>
            <a:endParaRPr kumimoji="0" lang="en-GB" altLang="zh-CN" sz="2000" b="1" i="0" u="none" strike="noStrike" kern="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endParaRPr>
          </a:p>
        </p:txBody>
      </p:sp>
      <p:sp>
        <p:nvSpPr>
          <p:cNvPr id="4" name="矩形 3"/>
          <p:cNvSpPr/>
          <p:nvPr/>
        </p:nvSpPr>
        <p:spPr bwMode="auto">
          <a:xfrm>
            <a:off x="378394" y="2598057"/>
            <a:ext cx="2357549" cy="326572"/>
          </a:xfrm>
          <a:prstGeom prst="rect">
            <a:avLst/>
          </a:prstGeom>
          <a:solidFill>
            <a:srgbClr val="00B050">
              <a:alpha val="2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ysClr val="windowText" lastClr="000000"/>
              </a:solidFill>
              <a:effectLst/>
              <a:uLnTx/>
              <a:uFillTx/>
              <a:latin typeface="Arial" charset="0"/>
            </a:endParaRPr>
          </a:p>
        </p:txBody>
      </p:sp>
      <p:sp>
        <p:nvSpPr>
          <p:cNvPr id="20" name="矩形 19"/>
          <p:cNvSpPr/>
          <p:nvPr/>
        </p:nvSpPr>
        <p:spPr bwMode="auto">
          <a:xfrm>
            <a:off x="7251602" y="5130800"/>
            <a:ext cx="3706684" cy="349891"/>
          </a:xfrm>
          <a:prstGeom prst="rect">
            <a:avLst/>
          </a:prstGeom>
          <a:solidFill>
            <a:srgbClr val="00B050">
              <a:alpha val="2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ysClr val="windowText" lastClr="000000"/>
              </a:solidFill>
              <a:effectLst/>
              <a:uLnTx/>
              <a:uFillTx/>
              <a:latin typeface="Arial" charset="0"/>
            </a:endParaRPr>
          </a:p>
        </p:txBody>
      </p:sp>
    </p:spTree>
    <p:extLst>
      <p:ext uri="{BB962C8B-B14F-4D97-AF65-F5344CB8AC3E}">
        <p14:creationId xmlns:p14="http://schemas.microsoft.com/office/powerpoint/2010/main" val="298364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92A42FD3-5501-4466-B0EF-C693BF37ED6B}" type="slidenum">
              <a:rPr lang="zh-CN" altLang="en-GB" smtClean="0"/>
              <a:pPr>
                <a:defRPr/>
              </a:pPr>
              <a:t>17</a:t>
            </a:fld>
            <a:endParaRPr lang="en-GB" altLang="zh-CN"/>
          </a:p>
        </p:txBody>
      </p:sp>
      <p:pic>
        <p:nvPicPr>
          <p:cNvPr id="3" name="图片 2">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749" y="1056036"/>
            <a:ext cx="5415002" cy="5595978"/>
          </a:xfrm>
          <a:prstGeom prst="rect">
            <a:avLst/>
          </a:prstGeom>
        </p:spPr>
      </p:pic>
      <p:pic>
        <p:nvPicPr>
          <p:cNvPr id="4" name="图片 3" descr="图表&#10;&#10;描述已自动生成">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9056" y="684937"/>
            <a:ext cx="4817087" cy="5981350"/>
          </a:xfrm>
          <a:prstGeom prst="rect">
            <a:avLst/>
          </a:prstGeom>
        </p:spPr>
      </p:pic>
      <p:sp>
        <p:nvSpPr>
          <p:cNvPr id="5" name="文本框 4">
            <a:extLst/>
          </p:cNvPr>
          <p:cNvSpPr txBox="1"/>
          <p:nvPr/>
        </p:nvSpPr>
        <p:spPr>
          <a:xfrm>
            <a:off x="858420" y="168084"/>
            <a:ext cx="7879179" cy="461665"/>
          </a:xfrm>
          <a:prstGeom prst="rect">
            <a:avLst/>
          </a:prstGeom>
          <a:noFill/>
        </p:spPr>
        <p:txBody>
          <a:bodyPr wrap="square">
            <a:spAutoFit/>
          </a:bodyPr>
          <a:lstStyle/>
          <a:p>
            <a:pPr algn="l">
              <a:lnSpc>
                <a:spcPct val="150000"/>
              </a:lnSpc>
              <a:spcBef>
                <a:spcPts val="0"/>
              </a:spcBef>
            </a:pPr>
            <a:r>
              <a:rPr lang="en-US" altLang="zh-CN" sz="1600" dirty="0">
                <a:solidFill>
                  <a:srgbClr val="0000FF"/>
                </a:solidFill>
                <a:ea typeface="Arial Unicode MS" panose="020B0604020202020204" pitchFamily="34" charset="-122"/>
                <a:cs typeface="Arial Unicode MS" panose="020B0604020202020204" pitchFamily="34" charset="-122"/>
              </a:rPr>
              <a:t>X.-K. Dong, F.-K. </a:t>
            </a:r>
            <a:r>
              <a:rPr lang="en-US" altLang="zh-CN" sz="1600" dirty="0" err="1">
                <a:solidFill>
                  <a:srgbClr val="0000FF"/>
                </a:solidFill>
                <a:ea typeface="Arial Unicode MS" panose="020B0604020202020204" pitchFamily="34" charset="-122"/>
                <a:cs typeface="Arial Unicode MS" panose="020B0604020202020204" pitchFamily="34" charset="-122"/>
              </a:rPr>
              <a:t>Guo</a:t>
            </a:r>
            <a:r>
              <a:rPr lang="en-US" altLang="zh-CN" sz="1600" dirty="0">
                <a:solidFill>
                  <a:srgbClr val="0000FF"/>
                </a:solidFill>
                <a:ea typeface="Arial Unicode MS" panose="020B0604020202020204" pitchFamily="34" charset="-122"/>
                <a:cs typeface="Arial Unicode MS" panose="020B0604020202020204" pitchFamily="34" charset="-122"/>
              </a:rPr>
              <a:t>, B.-S. Zou, </a:t>
            </a:r>
            <a:r>
              <a:rPr lang="en-US" altLang="zh-CN" sz="1600" dirty="0" err="1">
                <a:solidFill>
                  <a:srgbClr val="0000FF"/>
                </a:solidFill>
                <a:ea typeface="Arial Unicode MS" panose="020B0604020202020204" pitchFamily="34" charset="-122"/>
                <a:cs typeface="Arial Unicode MS" panose="020B0604020202020204" pitchFamily="34" charset="-122"/>
              </a:rPr>
              <a:t>Progr</a:t>
            </a:r>
            <a:r>
              <a:rPr lang="en-US" altLang="zh-CN" sz="1600" dirty="0">
                <a:solidFill>
                  <a:srgbClr val="0000FF"/>
                </a:solidFill>
                <a:ea typeface="Arial Unicode MS" panose="020B0604020202020204" pitchFamily="34" charset="-122"/>
                <a:cs typeface="Arial Unicode MS" panose="020B0604020202020204" pitchFamily="34" charset="-122"/>
              </a:rPr>
              <a:t>. Phys. 41 (2021) 65 [arXiv:2101.01021]</a:t>
            </a:r>
          </a:p>
        </p:txBody>
      </p:sp>
    </p:spTree>
    <p:extLst>
      <p:ext uri="{BB962C8B-B14F-4D97-AF65-F5344CB8AC3E}">
        <p14:creationId xmlns:p14="http://schemas.microsoft.com/office/powerpoint/2010/main" val="238360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89426" y="174804"/>
            <a:ext cx="10943771" cy="461665"/>
          </a:xfrm>
          <a:prstGeom prst="rect">
            <a:avLst/>
          </a:prstGeom>
          <a:noFill/>
        </p:spPr>
        <p:txBody>
          <a:bodyPr wrap="square" rtlCol="0">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altLang="zh-CN" sz="2400" b="1" i="0" u="none" strike="noStrike" kern="0" cap="none" spc="0" normalizeH="0" baseline="0" noProof="0" dirty="0">
                <a:ln>
                  <a:noFill/>
                </a:ln>
                <a:solidFill>
                  <a:srgbClr val="0000CC"/>
                </a:solidFill>
                <a:effectLst/>
                <a:uLnTx/>
                <a:uFillTx/>
              </a:rPr>
              <a:t>Dynamics that can contribute in additional to the potential quark model Hamiltonian  </a:t>
            </a:r>
          </a:p>
        </p:txBody>
      </p:sp>
      <p:pic>
        <p:nvPicPr>
          <p:cNvPr id="3" name="图片 2"/>
          <p:cNvPicPr>
            <a:picLocks noChangeAspect="1"/>
          </p:cNvPicPr>
          <p:nvPr/>
        </p:nvPicPr>
        <p:blipFill>
          <a:blip r:embed="rId2"/>
          <a:stretch>
            <a:fillRect/>
          </a:stretch>
        </p:blipFill>
        <p:spPr>
          <a:xfrm>
            <a:off x="711001" y="2018082"/>
            <a:ext cx="4258407" cy="887400"/>
          </a:xfrm>
          <a:prstGeom prst="rect">
            <a:avLst/>
          </a:prstGeom>
        </p:spPr>
      </p:pic>
      <p:sp>
        <p:nvSpPr>
          <p:cNvPr id="4" name="文本框 3"/>
          <p:cNvSpPr txBox="1"/>
          <p:nvPr/>
        </p:nvSpPr>
        <p:spPr>
          <a:xfrm>
            <a:off x="7205037" y="2136414"/>
            <a:ext cx="3165225"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ysClr val="windowText" lastClr="000000"/>
                </a:solidFill>
                <a:effectLst/>
                <a:uLnTx/>
                <a:uFillTx/>
              </a:rPr>
              <a:t>: two-hadron kinetic energy. </a:t>
            </a:r>
            <a:endParaRPr kumimoji="0" lang="zh-CN" altLang="en-US" sz="2000" b="0" i="0" u="none" strike="noStrike" kern="0" cap="none" spc="0" normalizeH="0" baseline="0" noProof="0" dirty="0">
              <a:ln>
                <a:noFill/>
              </a:ln>
              <a:solidFill>
                <a:sysClr val="windowText" lastClr="000000"/>
              </a:solidFill>
              <a:effectLst/>
              <a:uLnTx/>
              <a:uFillTx/>
            </a:endParaRPr>
          </a:p>
        </p:txBody>
      </p:sp>
      <p:pic>
        <p:nvPicPr>
          <p:cNvPr id="5" name="图片 4"/>
          <p:cNvPicPr>
            <a:picLocks noChangeAspect="1"/>
          </p:cNvPicPr>
          <p:nvPr/>
        </p:nvPicPr>
        <p:blipFill>
          <a:blip r:embed="rId3"/>
          <a:stretch>
            <a:fillRect/>
          </a:stretch>
        </p:blipFill>
        <p:spPr>
          <a:xfrm>
            <a:off x="5486169" y="2162656"/>
            <a:ext cx="1685981" cy="369750"/>
          </a:xfrm>
          <a:prstGeom prst="rect">
            <a:avLst/>
          </a:prstGeom>
        </p:spPr>
      </p:pic>
      <p:pic>
        <p:nvPicPr>
          <p:cNvPr id="6" name="图片 5"/>
          <p:cNvPicPr>
            <a:picLocks noChangeAspect="1"/>
          </p:cNvPicPr>
          <p:nvPr/>
        </p:nvPicPr>
        <p:blipFill>
          <a:blip r:embed="rId4"/>
          <a:stretch>
            <a:fillRect/>
          </a:stretch>
        </p:blipFill>
        <p:spPr>
          <a:xfrm>
            <a:off x="5519056" y="2653057"/>
            <a:ext cx="2485519" cy="330600"/>
          </a:xfrm>
          <a:prstGeom prst="rect">
            <a:avLst/>
          </a:prstGeom>
        </p:spPr>
      </p:pic>
      <p:sp>
        <p:nvSpPr>
          <p:cNvPr id="7" name="文本框 6"/>
          <p:cNvSpPr txBox="1"/>
          <p:nvPr/>
        </p:nvSpPr>
        <p:spPr>
          <a:xfrm>
            <a:off x="8004575" y="2618302"/>
            <a:ext cx="316278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ysClr val="windowText" lastClr="000000"/>
                </a:solidFill>
                <a:effectLst/>
                <a:uLnTx/>
                <a:uFillTx/>
              </a:rPr>
              <a:t>: two-hadron reduced mass. </a:t>
            </a:r>
            <a:endParaRPr kumimoji="0" lang="zh-CN" altLang="en-US" sz="2000" b="0" i="0" u="none" strike="noStrike" kern="0" cap="none" spc="0" normalizeH="0" baseline="0" noProof="0" dirty="0">
              <a:ln>
                <a:noFill/>
              </a:ln>
              <a:solidFill>
                <a:sysClr val="windowText" lastClr="000000"/>
              </a:solidFill>
              <a:effectLst/>
              <a:uLnTx/>
              <a:uFillTx/>
            </a:endParaRPr>
          </a:p>
        </p:txBody>
      </p:sp>
      <p:pic>
        <p:nvPicPr>
          <p:cNvPr id="8" name="图片 7"/>
          <p:cNvPicPr>
            <a:picLocks noChangeAspect="1"/>
          </p:cNvPicPr>
          <p:nvPr/>
        </p:nvPicPr>
        <p:blipFill>
          <a:blip r:embed="rId5"/>
          <a:stretch>
            <a:fillRect/>
          </a:stretch>
        </p:blipFill>
        <p:spPr>
          <a:xfrm>
            <a:off x="1163121" y="3023652"/>
            <a:ext cx="2242181" cy="469800"/>
          </a:xfrm>
          <a:prstGeom prst="rect">
            <a:avLst/>
          </a:prstGeom>
        </p:spPr>
      </p:pic>
      <p:sp>
        <p:nvSpPr>
          <p:cNvPr id="9" name="文本框 8"/>
          <p:cNvSpPr txBox="1"/>
          <p:nvPr/>
        </p:nvSpPr>
        <p:spPr>
          <a:xfrm>
            <a:off x="3526971" y="3013842"/>
            <a:ext cx="8592458"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ysClr val="windowText" lastClr="000000"/>
                </a:solidFill>
                <a:effectLst/>
                <a:uLnTx/>
                <a:uFillTx/>
              </a:rPr>
              <a:t>: transition amplitude between the elementary component and two-hadron state.  </a:t>
            </a:r>
            <a:endParaRPr kumimoji="0" lang="zh-CN" altLang="en-US" sz="2000" b="0" i="0" u="none" strike="noStrike" kern="0" cap="none" spc="0" normalizeH="0" baseline="0" noProof="0" dirty="0">
              <a:ln>
                <a:noFill/>
              </a:ln>
              <a:solidFill>
                <a:sysClr val="windowText" lastClr="000000"/>
              </a:solidFill>
              <a:effectLst/>
              <a:uLnTx/>
              <a:uFillTx/>
            </a:endParaRPr>
          </a:p>
        </p:txBody>
      </p:sp>
      <p:sp>
        <p:nvSpPr>
          <p:cNvPr id="10" name="文本框 9"/>
          <p:cNvSpPr txBox="1"/>
          <p:nvPr/>
        </p:nvSpPr>
        <p:spPr>
          <a:xfrm>
            <a:off x="1066568" y="3629682"/>
            <a:ext cx="3940828"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ysClr val="windowText" lastClr="000000"/>
                </a:solidFill>
                <a:effectLst/>
                <a:uLnTx/>
                <a:uFillTx/>
              </a:rPr>
              <a:t>Wave function in momentum space: </a:t>
            </a:r>
            <a:endParaRPr kumimoji="0" lang="zh-CN" altLang="en-US" sz="2000" b="0" i="0" u="none" strike="noStrike" kern="0" cap="none" spc="0" normalizeH="0" baseline="0" noProof="0" dirty="0">
              <a:ln>
                <a:noFill/>
              </a:ln>
              <a:solidFill>
                <a:sysClr val="windowText" lastClr="000000"/>
              </a:solidFill>
              <a:effectLst/>
              <a:uLnTx/>
              <a:uFillTx/>
            </a:endParaRPr>
          </a:p>
        </p:txBody>
      </p:sp>
      <p:pic>
        <p:nvPicPr>
          <p:cNvPr id="11" name="图片 10"/>
          <p:cNvPicPr>
            <a:picLocks noChangeAspect="1"/>
          </p:cNvPicPr>
          <p:nvPr/>
        </p:nvPicPr>
        <p:blipFill>
          <a:blip r:embed="rId6"/>
          <a:stretch>
            <a:fillRect/>
          </a:stretch>
        </p:blipFill>
        <p:spPr>
          <a:xfrm>
            <a:off x="5248536" y="3504678"/>
            <a:ext cx="2381231" cy="787350"/>
          </a:xfrm>
          <a:prstGeom prst="rect">
            <a:avLst/>
          </a:prstGeom>
          <a:ln>
            <a:solidFill>
              <a:srgbClr val="FF0000"/>
            </a:solidFill>
          </a:ln>
        </p:spPr>
      </p:pic>
      <p:pic>
        <p:nvPicPr>
          <p:cNvPr id="12" name="图片 11"/>
          <p:cNvPicPr>
            <a:picLocks noChangeAspect="1"/>
          </p:cNvPicPr>
          <p:nvPr/>
        </p:nvPicPr>
        <p:blipFill>
          <a:blip r:embed="rId7"/>
          <a:stretch>
            <a:fillRect/>
          </a:stretch>
        </p:blipFill>
        <p:spPr>
          <a:xfrm>
            <a:off x="711001" y="4830250"/>
            <a:ext cx="5944388" cy="1505100"/>
          </a:xfrm>
          <a:prstGeom prst="rect">
            <a:avLst/>
          </a:prstGeom>
        </p:spPr>
      </p:pic>
      <p:sp>
        <p:nvSpPr>
          <p:cNvPr id="13" name="文本框 12"/>
          <p:cNvSpPr txBox="1"/>
          <p:nvPr/>
        </p:nvSpPr>
        <p:spPr>
          <a:xfrm>
            <a:off x="689426" y="4321780"/>
            <a:ext cx="10276117"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ysClr val="windowText" lastClr="000000"/>
                </a:solidFill>
                <a:effectLst/>
                <a:uLnTx/>
                <a:uFillTx/>
              </a:rPr>
              <a:t>Normalization of the physical </a:t>
            </a:r>
            <a:r>
              <a:rPr kumimoji="0" lang="en-US" altLang="zh-CN" sz="2000" b="0" i="0" u="none" strike="noStrike" kern="0" cap="none" spc="0" normalizeH="0" baseline="0" noProof="0" dirty="0" err="1">
                <a:ln>
                  <a:noFill/>
                </a:ln>
                <a:solidFill>
                  <a:sysClr val="windowText" lastClr="000000"/>
                </a:solidFill>
                <a:effectLst/>
                <a:uLnTx/>
                <a:uFillTx/>
              </a:rPr>
              <a:t>wavefunction</a:t>
            </a:r>
            <a:r>
              <a:rPr kumimoji="0" lang="en-US" altLang="zh-CN" sz="2000" b="0" i="0" u="none" strike="noStrike" kern="0" cap="none" spc="0" normalizeH="0" baseline="0" noProof="0" dirty="0">
                <a:ln>
                  <a:noFill/>
                </a:ln>
                <a:solidFill>
                  <a:sysClr val="windowText" lastClr="000000"/>
                </a:solidFill>
                <a:effectLst/>
                <a:uLnTx/>
                <a:uFillTx/>
              </a:rPr>
              <a:t> leads to the interpretation of the states mixings: </a:t>
            </a:r>
            <a:endParaRPr kumimoji="0" lang="zh-CN" altLang="en-US" sz="2000" b="0" i="0" u="none" strike="noStrike" kern="0" cap="none" spc="0" normalizeH="0" baseline="0" noProof="0" dirty="0">
              <a:ln>
                <a:noFill/>
              </a:ln>
              <a:solidFill>
                <a:sysClr val="windowText" lastClr="000000"/>
              </a:solidFill>
              <a:effectLst/>
              <a:uLnTx/>
              <a:uFillTx/>
            </a:endParaRPr>
          </a:p>
        </p:txBody>
      </p:sp>
      <p:pic>
        <p:nvPicPr>
          <p:cNvPr id="14" name="图片 13"/>
          <p:cNvPicPr>
            <a:picLocks noChangeAspect="1"/>
          </p:cNvPicPr>
          <p:nvPr/>
        </p:nvPicPr>
        <p:blipFill>
          <a:blip r:embed="rId8"/>
          <a:stretch>
            <a:fillRect/>
          </a:stretch>
        </p:blipFill>
        <p:spPr>
          <a:xfrm>
            <a:off x="6786143" y="5622010"/>
            <a:ext cx="2276944" cy="456750"/>
          </a:xfrm>
          <a:prstGeom prst="rect">
            <a:avLst/>
          </a:prstGeom>
        </p:spPr>
      </p:pic>
      <p:pic>
        <p:nvPicPr>
          <p:cNvPr id="15" name="图片 14"/>
          <p:cNvPicPr>
            <a:picLocks noChangeAspect="1"/>
          </p:cNvPicPr>
          <p:nvPr/>
        </p:nvPicPr>
        <p:blipFill>
          <a:blip r:embed="rId9"/>
          <a:stretch>
            <a:fillRect/>
          </a:stretch>
        </p:blipFill>
        <p:spPr>
          <a:xfrm>
            <a:off x="6786143" y="6037203"/>
            <a:ext cx="1425263" cy="465450"/>
          </a:xfrm>
          <a:prstGeom prst="rect">
            <a:avLst/>
          </a:prstGeom>
        </p:spPr>
      </p:pic>
      <p:pic>
        <p:nvPicPr>
          <p:cNvPr id="16" name="图片 15"/>
          <p:cNvPicPr>
            <a:picLocks noChangeAspect="1"/>
          </p:cNvPicPr>
          <p:nvPr/>
        </p:nvPicPr>
        <p:blipFill>
          <a:blip r:embed="rId10"/>
          <a:stretch>
            <a:fillRect/>
          </a:stretch>
        </p:blipFill>
        <p:spPr>
          <a:xfrm>
            <a:off x="3936877" y="933657"/>
            <a:ext cx="2398613" cy="843900"/>
          </a:xfrm>
          <a:prstGeom prst="rect">
            <a:avLst/>
          </a:prstGeom>
        </p:spPr>
      </p:pic>
      <p:sp>
        <p:nvSpPr>
          <p:cNvPr id="17" name="文本框 16"/>
          <p:cNvSpPr txBox="1"/>
          <p:nvPr/>
        </p:nvSpPr>
        <p:spPr>
          <a:xfrm>
            <a:off x="689426" y="930643"/>
            <a:ext cx="3084288"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ysClr val="windowText" lastClr="000000"/>
                </a:solidFill>
                <a:effectLst/>
                <a:uLnTx/>
                <a:uFillTx/>
              </a:rPr>
              <a:t>Weinberg’s compositeness theorem:</a:t>
            </a:r>
            <a:endParaRPr kumimoji="0" lang="zh-CN" altLang="en-US" sz="2000" b="0" i="0" u="none" strike="noStrike" kern="0" cap="none" spc="0" normalizeH="0" baseline="0" noProof="0" dirty="0">
              <a:ln>
                <a:noFill/>
              </a:ln>
              <a:solidFill>
                <a:sysClr val="windowText" lastClr="000000"/>
              </a:solidFill>
              <a:effectLst/>
              <a:uLnTx/>
              <a:uFillTx/>
            </a:endParaRPr>
          </a:p>
        </p:txBody>
      </p:sp>
      <p:sp>
        <p:nvSpPr>
          <p:cNvPr id="18" name="Line 6"/>
          <p:cNvSpPr>
            <a:spLocks noChangeShapeType="1"/>
          </p:cNvSpPr>
          <p:nvPr/>
        </p:nvSpPr>
        <p:spPr bwMode="auto">
          <a:xfrm>
            <a:off x="7702601" y="1366673"/>
            <a:ext cx="792162"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mn-ea"/>
            </a:endParaRPr>
          </a:p>
        </p:txBody>
      </p:sp>
      <p:sp>
        <p:nvSpPr>
          <p:cNvPr id="19" name="Line 7"/>
          <p:cNvSpPr>
            <a:spLocks noChangeShapeType="1"/>
          </p:cNvSpPr>
          <p:nvPr/>
        </p:nvSpPr>
        <p:spPr bwMode="auto">
          <a:xfrm>
            <a:off x="8639226" y="1417473"/>
            <a:ext cx="647700" cy="360363"/>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mn-ea"/>
            </a:endParaRPr>
          </a:p>
        </p:txBody>
      </p:sp>
      <p:sp>
        <p:nvSpPr>
          <p:cNvPr id="21" name="Text Box 14"/>
          <p:cNvSpPr txBox="1">
            <a:spLocks noChangeArrowheads="1"/>
          </p:cNvSpPr>
          <p:nvPr/>
        </p:nvSpPr>
        <p:spPr bwMode="auto">
          <a:xfrm>
            <a:off x="7629767" y="955355"/>
            <a:ext cx="50366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zh-CN" sz="2000" b="1" i="0" u="none" strike="noStrike" kern="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sym typeface="Symbol" panose="05050102010706020507" pitchFamily="18" charset="2"/>
              </a:rPr>
              <a:t>  </a:t>
            </a:r>
            <a:endParaRPr kumimoji="0" lang="en-GB" altLang="zh-CN" sz="2000" b="1" i="0" u="none" strike="noStrike" kern="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endParaRPr>
          </a:p>
        </p:txBody>
      </p:sp>
      <p:sp>
        <p:nvSpPr>
          <p:cNvPr id="22" name="Line 7"/>
          <p:cNvSpPr>
            <a:spLocks noChangeShapeType="1"/>
          </p:cNvSpPr>
          <p:nvPr/>
        </p:nvSpPr>
        <p:spPr bwMode="auto">
          <a:xfrm flipV="1">
            <a:off x="8647015" y="907931"/>
            <a:ext cx="639911" cy="420096"/>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mn-ea"/>
            </a:endParaRPr>
          </a:p>
        </p:txBody>
      </p:sp>
      <p:sp>
        <p:nvSpPr>
          <p:cNvPr id="23" name="Oval 10"/>
          <p:cNvSpPr>
            <a:spLocks noChangeArrowheads="1"/>
          </p:cNvSpPr>
          <p:nvPr/>
        </p:nvSpPr>
        <p:spPr bwMode="auto">
          <a:xfrm>
            <a:off x="8459838" y="1214569"/>
            <a:ext cx="358775" cy="2873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mn-ea"/>
            </a:endParaRPr>
          </a:p>
        </p:txBody>
      </p:sp>
      <p:sp>
        <p:nvSpPr>
          <p:cNvPr id="24" name="Text Box 14"/>
          <p:cNvSpPr txBox="1">
            <a:spLocks noChangeArrowheads="1"/>
          </p:cNvSpPr>
          <p:nvPr/>
        </p:nvSpPr>
        <p:spPr bwMode="auto">
          <a:xfrm>
            <a:off x="9296846" y="723153"/>
            <a:ext cx="52450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zh-CN" sz="2000" b="1" i="0" u="none" strike="noStrike" kern="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sym typeface="Symbol" panose="05050102010706020507" pitchFamily="18" charset="2"/>
              </a:rPr>
              <a:t>h</a:t>
            </a:r>
            <a:r>
              <a:rPr kumimoji="0" lang="en-GB" altLang="zh-CN" sz="2000" b="1" i="0" u="none" strike="noStrike" kern="0" cap="none" spc="0" normalizeH="0" baseline="-25000" noProof="0" dirty="0">
                <a:ln>
                  <a:noFill/>
                </a:ln>
                <a:solidFill>
                  <a:srgbClr val="0000FF"/>
                </a:solidFill>
                <a:effectLst/>
                <a:uLnTx/>
                <a:uFillTx/>
                <a:latin typeface="Calibri" panose="020F0502020204030204" pitchFamily="34" charset="0"/>
                <a:ea typeface="宋体" panose="02010600030101010101" pitchFamily="2" charset="-122"/>
                <a:sym typeface="Symbol" panose="05050102010706020507" pitchFamily="18" charset="2"/>
              </a:rPr>
              <a:t>1</a:t>
            </a:r>
            <a:r>
              <a:rPr kumimoji="0" lang="en-GB" altLang="zh-CN" sz="2000" b="1" i="0" u="none" strike="noStrike" kern="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sym typeface="Symbol" panose="05050102010706020507" pitchFamily="18" charset="2"/>
              </a:rPr>
              <a:t>  </a:t>
            </a:r>
            <a:endParaRPr kumimoji="0" lang="en-GB" altLang="zh-CN" sz="2000" b="1" i="0" u="none" strike="noStrike" kern="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endParaRPr>
          </a:p>
        </p:txBody>
      </p:sp>
      <p:sp>
        <p:nvSpPr>
          <p:cNvPr id="25" name="Text Box 14"/>
          <p:cNvSpPr txBox="1">
            <a:spLocks noChangeArrowheads="1"/>
          </p:cNvSpPr>
          <p:nvPr/>
        </p:nvSpPr>
        <p:spPr bwMode="auto">
          <a:xfrm>
            <a:off x="9284560" y="1536463"/>
            <a:ext cx="52450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zh-CN" sz="2000" b="1" i="0" u="none" strike="noStrike" kern="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sym typeface="Symbol" panose="05050102010706020507" pitchFamily="18" charset="2"/>
              </a:rPr>
              <a:t>h</a:t>
            </a:r>
            <a:r>
              <a:rPr kumimoji="0" lang="en-GB" altLang="zh-CN" sz="2000" b="1" i="0" u="none" strike="noStrike" kern="0" cap="none" spc="0" normalizeH="0" baseline="-25000" noProof="0" dirty="0">
                <a:ln>
                  <a:noFill/>
                </a:ln>
                <a:solidFill>
                  <a:srgbClr val="0000FF"/>
                </a:solidFill>
                <a:effectLst/>
                <a:uLnTx/>
                <a:uFillTx/>
                <a:latin typeface="Calibri" panose="020F0502020204030204" pitchFamily="34" charset="0"/>
                <a:ea typeface="宋体" panose="02010600030101010101" pitchFamily="2" charset="-122"/>
                <a:sym typeface="Symbol" panose="05050102010706020507" pitchFamily="18" charset="2"/>
              </a:rPr>
              <a:t>2</a:t>
            </a:r>
            <a:r>
              <a:rPr kumimoji="0" lang="en-GB" altLang="zh-CN" sz="2000" b="1" i="0" u="none" strike="noStrike" kern="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sym typeface="Symbol" panose="05050102010706020507" pitchFamily="18" charset="2"/>
              </a:rPr>
              <a:t>  </a:t>
            </a:r>
            <a:endParaRPr kumimoji="0" lang="en-GB" altLang="zh-CN" sz="2000" b="1" i="0" u="none" strike="noStrike" kern="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endParaRPr>
          </a:p>
        </p:txBody>
      </p:sp>
      <p:sp>
        <p:nvSpPr>
          <p:cNvPr id="26" name="Text Box 14"/>
          <p:cNvSpPr txBox="1">
            <a:spLocks noChangeArrowheads="1"/>
          </p:cNvSpPr>
          <p:nvPr/>
        </p:nvSpPr>
        <p:spPr bwMode="auto">
          <a:xfrm>
            <a:off x="8211406" y="817711"/>
            <a:ext cx="6174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zh-CN" sz="2000" b="1" i="0" u="none" strike="noStrike" kern="0" cap="none" spc="0" normalizeH="0" baseline="0" noProof="0" dirty="0" err="1">
                <a:ln>
                  <a:noFill/>
                </a:ln>
                <a:solidFill>
                  <a:srgbClr val="0000FF"/>
                </a:solidFill>
                <a:effectLst/>
                <a:uLnTx/>
                <a:uFillTx/>
                <a:latin typeface="Calibri" panose="020F0502020204030204" pitchFamily="34" charset="0"/>
                <a:ea typeface="宋体" panose="02010600030101010101" pitchFamily="2" charset="-122"/>
                <a:sym typeface="Symbol" panose="05050102010706020507" pitchFamily="18" charset="2"/>
              </a:rPr>
              <a:t>g</a:t>
            </a:r>
            <a:r>
              <a:rPr kumimoji="0" lang="en-GB" altLang="zh-CN" sz="2000" b="1" i="0" u="none" strike="noStrike" kern="0" cap="none" spc="0" normalizeH="0" baseline="-25000" noProof="0" dirty="0" err="1">
                <a:ln>
                  <a:noFill/>
                </a:ln>
                <a:solidFill>
                  <a:srgbClr val="0000FF"/>
                </a:solidFill>
                <a:effectLst/>
                <a:uLnTx/>
                <a:uFillTx/>
                <a:latin typeface="Calibri" panose="020F0502020204030204" pitchFamily="34" charset="0"/>
                <a:ea typeface="宋体" panose="02010600030101010101" pitchFamily="2" charset="-122"/>
                <a:sym typeface="Symbol" panose="05050102010706020507" pitchFamily="18" charset="2"/>
              </a:rPr>
              <a:t>eff</a:t>
            </a:r>
            <a:r>
              <a:rPr kumimoji="0" lang="en-GB" altLang="zh-CN" sz="2000" b="1" i="0" u="none" strike="noStrike" kern="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sym typeface="Symbol" panose="05050102010706020507" pitchFamily="18" charset="2"/>
              </a:rPr>
              <a:t>  </a:t>
            </a:r>
            <a:endParaRPr kumimoji="0" lang="en-GB" altLang="zh-CN" sz="2000" b="1" i="0" u="none" strike="noStrike" kern="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endParaRPr>
          </a:p>
        </p:txBody>
      </p:sp>
      <p:pic>
        <p:nvPicPr>
          <p:cNvPr id="27" name="图片 26"/>
          <p:cNvPicPr>
            <a:picLocks noChangeAspect="1"/>
          </p:cNvPicPr>
          <p:nvPr/>
        </p:nvPicPr>
        <p:blipFill>
          <a:blip r:embed="rId11"/>
          <a:stretch>
            <a:fillRect/>
          </a:stretch>
        </p:blipFill>
        <p:spPr>
          <a:xfrm>
            <a:off x="8639225" y="3525359"/>
            <a:ext cx="2790775" cy="732242"/>
          </a:xfrm>
          <a:prstGeom prst="rect">
            <a:avLst/>
          </a:prstGeom>
          <a:ln>
            <a:solidFill>
              <a:srgbClr val="0000FF"/>
            </a:solidFill>
          </a:ln>
        </p:spPr>
      </p:pic>
    </p:spTree>
    <p:extLst>
      <p:ext uri="{BB962C8B-B14F-4D97-AF65-F5344CB8AC3E}">
        <p14:creationId xmlns:p14="http://schemas.microsoft.com/office/powerpoint/2010/main" val="2213410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76515" y="268514"/>
            <a:ext cx="7790915"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err="1">
                <a:ln>
                  <a:noFill/>
                </a:ln>
                <a:solidFill>
                  <a:srgbClr val="0000CC"/>
                </a:solidFill>
                <a:effectLst/>
                <a:uLnTx/>
                <a:uFillTx/>
              </a:rPr>
              <a:t>Unitarization</a:t>
            </a:r>
            <a:r>
              <a:rPr kumimoji="0" lang="en-US" altLang="zh-CN" sz="2800" b="1" i="0" u="none" strike="noStrike" kern="0" cap="none" spc="0" normalizeH="0" baseline="0" noProof="0" dirty="0">
                <a:ln>
                  <a:noFill/>
                </a:ln>
                <a:solidFill>
                  <a:srgbClr val="0000CC"/>
                </a:solidFill>
                <a:effectLst/>
                <a:uLnTx/>
                <a:uFillTx/>
              </a:rPr>
              <a:t> and formation of hadronic molecules</a:t>
            </a:r>
            <a:endParaRPr kumimoji="0" lang="zh-CN" altLang="en-US" sz="2800" b="1" i="0" u="none" strike="noStrike" kern="0" cap="none" spc="0" normalizeH="0" baseline="0" noProof="0" dirty="0">
              <a:ln>
                <a:noFill/>
              </a:ln>
              <a:solidFill>
                <a:srgbClr val="0000CC"/>
              </a:solidFill>
              <a:effectLst/>
              <a:uLnTx/>
              <a:uFillTx/>
            </a:endParaRPr>
          </a:p>
        </p:txBody>
      </p:sp>
      <p:sp>
        <p:nvSpPr>
          <p:cNvPr id="3" name="文本框 2"/>
          <p:cNvSpPr txBox="1"/>
          <p:nvPr/>
        </p:nvSpPr>
        <p:spPr>
          <a:xfrm>
            <a:off x="776515" y="896408"/>
            <a:ext cx="10276117"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ysClr val="windowText" lastClr="000000"/>
                </a:solidFill>
                <a:effectLst/>
                <a:uLnTx/>
                <a:uFillTx/>
              </a:rPr>
              <a:t>Given that the inverse range of force </a:t>
            </a:r>
            <a:r>
              <a:rPr kumimoji="0" lang="en-US" altLang="zh-CN" sz="2000" b="0" i="0" u="none" strike="noStrike" kern="0" cap="none" spc="0" normalizeH="0" baseline="0" noProof="0" dirty="0">
                <a:ln>
                  <a:noFill/>
                </a:ln>
                <a:solidFill>
                  <a:sysClr val="windowText" lastClr="000000"/>
                </a:solidFill>
                <a:effectLst/>
                <a:uLnTx/>
                <a:uFillTx/>
                <a:sym typeface="Symbol" panose="05050102010706020507" pitchFamily="18" charset="2"/>
              </a:rPr>
              <a:t> &gt;&gt;  (=(2E</a:t>
            </a:r>
            <a:r>
              <a:rPr kumimoji="0" lang="en-US" altLang="zh-CN" sz="2000" b="0" i="0" u="none" strike="noStrike" kern="0" cap="none" spc="0" normalizeH="0" baseline="-25000" noProof="0" dirty="0">
                <a:ln>
                  <a:noFill/>
                </a:ln>
                <a:solidFill>
                  <a:sysClr val="windowText" lastClr="000000"/>
                </a:solidFill>
                <a:effectLst/>
                <a:uLnTx/>
                <a:uFillTx/>
                <a:sym typeface="Symbol" panose="05050102010706020507" pitchFamily="18" charset="2"/>
              </a:rPr>
              <a:t>B</a:t>
            </a:r>
            <a:r>
              <a:rPr kumimoji="0" lang="en-US" altLang="zh-CN" sz="2000" b="0" i="0" u="none" strike="noStrike" kern="0" cap="none" spc="0" normalizeH="0" baseline="0" noProof="0" dirty="0">
                <a:ln>
                  <a:noFill/>
                </a:ln>
                <a:solidFill>
                  <a:sysClr val="windowText" lastClr="000000"/>
                </a:solidFill>
                <a:effectLst/>
                <a:uLnTx/>
                <a:uFillTx/>
                <a:sym typeface="Symbol" panose="05050102010706020507" pitchFamily="18" charset="2"/>
              </a:rPr>
              <a:t>)</a:t>
            </a:r>
            <a:r>
              <a:rPr kumimoji="0" lang="en-US" altLang="zh-CN" sz="2000" b="0" i="0" u="none" strike="noStrike" kern="0" cap="none" spc="0" normalizeH="0" baseline="30000" noProof="0" dirty="0">
                <a:ln>
                  <a:noFill/>
                </a:ln>
                <a:solidFill>
                  <a:sysClr val="windowText" lastClr="000000"/>
                </a:solidFill>
                <a:effectLst/>
                <a:uLnTx/>
                <a:uFillTx/>
                <a:sym typeface="Symbol" panose="05050102010706020507" pitchFamily="18" charset="2"/>
              </a:rPr>
              <a:t>1/2</a:t>
            </a:r>
            <a:r>
              <a:rPr kumimoji="0" lang="en-US" altLang="zh-CN" sz="2000" b="0" i="0" u="none" strike="noStrike" kern="0" cap="none" spc="0" normalizeH="0" baseline="0" noProof="0" dirty="0">
                <a:ln>
                  <a:noFill/>
                </a:ln>
                <a:solidFill>
                  <a:sysClr val="windowText" lastClr="000000"/>
                </a:solidFill>
                <a:effectLst/>
                <a:uLnTx/>
                <a:uFillTx/>
                <a:sym typeface="Symbol" panose="05050102010706020507" pitchFamily="18" charset="2"/>
              </a:rPr>
              <a:t>), the</a:t>
            </a:r>
            <a:r>
              <a:rPr kumimoji="0" lang="en-US" altLang="zh-CN" sz="2000" b="0" i="0" u="none" strike="noStrike" kern="0" cap="none" spc="0" normalizeH="0" baseline="0" noProof="0" dirty="0">
                <a:ln>
                  <a:noFill/>
                </a:ln>
                <a:solidFill>
                  <a:sysClr val="windowText" lastClr="000000"/>
                </a:solidFill>
                <a:effectLst/>
                <a:uLnTx/>
                <a:uFillTx/>
              </a:rPr>
              <a:t> integral can be evaluated model independently for the case of </a:t>
            </a:r>
            <a:r>
              <a:rPr lang="en-US" altLang="zh-CN" sz="2000" kern="0" dirty="0">
                <a:solidFill>
                  <a:sysClr val="windowText" lastClr="000000"/>
                </a:solidFill>
              </a:rPr>
              <a:t>the </a:t>
            </a:r>
            <a:r>
              <a:rPr kumimoji="0" lang="en-US" altLang="zh-CN" sz="2000" b="0" i="0" u="none" strike="noStrike" kern="0" cap="none" spc="0" normalizeH="0" baseline="0" noProof="0" dirty="0">
                <a:ln>
                  <a:noFill/>
                </a:ln>
                <a:solidFill>
                  <a:sysClr val="windowText" lastClr="000000"/>
                </a:solidFill>
                <a:effectLst/>
                <a:uLnTx/>
                <a:uFillTx/>
              </a:rPr>
              <a:t>S-wave coupling:</a:t>
            </a:r>
            <a:endParaRPr kumimoji="0" lang="zh-CN" altLang="en-US" sz="2000" b="0" i="0" u="none" strike="noStrike" kern="0" cap="none" spc="0" normalizeH="0" baseline="0" noProof="0" dirty="0">
              <a:ln>
                <a:noFill/>
              </a:ln>
              <a:solidFill>
                <a:sysClr val="windowText" lastClr="000000"/>
              </a:solidFill>
              <a:effectLst/>
              <a:uLnTx/>
              <a:uFillTx/>
            </a:endParaRPr>
          </a:p>
        </p:txBody>
      </p:sp>
      <p:pic>
        <p:nvPicPr>
          <p:cNvPr id="4" name="图片 3"/>
          <p:cNvPicPr>
            <a:picLocks noChangeAspect="1"/>
          </p:cNvPicPr>
          <p:nvPr/>
        </p:nvPicPr>
        <p:blipFill>
          <a:blip r:embed="rId2"/>
          <a:stretch>
            <a:fillRect/>
          </a:stretch>
        </p:blipFill>
        <p:spPr>
          <a:xfrm>
            <a:off x="923748" y="1700080"/>
            <a:ext cx="3563157" cy="774300"/>
          </a:xfrm>
          <a:prstGeom prst="rect">
            <a:avLst/>
          </a:prstGeom>
        </p:spPr>
      </p:pic>
      <p:pic>
        <p:nvPicPr>
          <p:cNvPr id="5" name="图片 4"/>
          <p:cNvPicPr>
            <a:picLocks noChangeAspect="1"/>
          </p:cNvPicPr>
          <p:nvPr/>
        </p:nvPicPr>
        <p:blipFill>
          <a:blip r:embed="rId3"/>
          <a:stretch>
            <a:fillRect/>
          </a:stretch>
        </p:blipFill>
        <p:spPr>
          <a:xfrm>
            <a:off x="5000489" y="2072829"/>
            <a:ext cx="1112400" cy="317550"/>
          </a:xfrm>
          <a:prstGeom prst="rect">
            <a:avLst/>
          </a:prstGeom>
        </p:spPr>
      </p:pic>
      <p:pic>
        <p:nvPicPr>
          <p:cNvPr id="6" name="图片 5"/>
          <p:cNvPicPr>
            <a:picLocks noChangeAspect="1"/>
          </p:cNvPicPr>
          <p:nvPr/>
        </p:nvPicPr>
        <p:blipFill>
          <a:blip r:embed="rId4"/>
          <a:stretch>
            <a:fillRect/>
          </a:stretch>
        </p:blipFill>
        <p:spPr>
          <a:xfrm>
            <a:off x="1584241" y="2690577"/>
            <a:ext cx="2172656" cy="717750"/>
          </a:xfrm>
          <a:prstGeom prst="rect">
            <a:avLst/>
          </a:prstGeom>
        </p:spPr>
      </p:pic>
      <p:sp>
        <p:nvSpPr>
          <p:cNvPr id="7" name="箭头: 右 6"/>
          <p:cNvSpPr/>
          <p:nvPr/>
        </p:nvSpPr>
        <p:spPr>
          <a:xfrm>
            <a:off x="904841" y="2871652"/>
            <a:ext cx="537028" cy="355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 name="Line 6"/>
          <p:cNvSpPr>
            <a:spLocks noChangeShapeType="1"/>
          </p:cNvSpPr>
          <p:nvPr/>
        </p:nvSpPr>
        <p:spPr bwMode="auto">
          <a:xfrm>
            <a:off x="9287953" y="2122136"/>
            <a:ext cx="792162"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mn-ea"/>
            </a:endParaRPr>
          </a:p>
        </p:txBody>
      </p:sp>
      <p:sp>
        <p:nvSpPr>
          <p:cNvPr id="9" name="Line 7"/>
          <p:cNvSpPr>
            <a:spLocks noChangeShapeType="1"/>
          </p:cNvSpPr>
          <p:nvPr/>
        </p:nvSpPr>
        <p:spPr bwMode="auto">
          <a:xfrm>
            <a:off x="10224578" y="2172936"/>
            <a:ext cx="647700" cy="360363"/>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mn-ea"/>
            </a:endParaRPr>
          </a:p>
        </p:txBody>
      </p:sp>
      <p:sp>
        <p:nvSpPr>
          <p:cNvPr id="10" name="Text Box 14"/>
          <p:cNvSpPr txBox="1">
            <a:spLocks noChangeArrowheads="1"/>
          </p:cNvSpPr>
          <p:nvPr/>
        </p:nvSpPr>
        <p:spPr bwMode="auto">
          <a:xfrm>
            <a:off x="9215119" y="1710818"/>
            <a:ext cx="50366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zh-CN" sz="2000" b="1" i="0" u="none" strike="noStrike" kern="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sym typeface="Symbol" panose="05050102010706020507" pitchFamily="18" charset="2"/>
              </a:rPr>
              <a:t>  </a:t>
            </a:r>
            <a:endParaRPr kumimoji="0" lang="en-GB" altLang="zh-CN" sz="2000" b="1" i="0" u="none" strike="noStrike" kern="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endParaRPr>
          </a:p>
        </p:txBody>
      </p:sp>
      <p:sp>
        <p:nvSpPr>
          <p:cNvPr id="11" name="Line 7"/>
          <p:cNvSpPr>
            <a:spLocks noChangeShapeType="1"/>
          </p:cNvSpPr>
          <p:nvPr/>
        </p:nvSpPr>
        <p:spPr bwMode="auto">
          <a:xfrm flipV="1">
            <a:off x="10232367" y="1663394"/>
            <a:ext cx="639911" cy="420096"/>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mn-ea"/>
            </a:endParaRPr>
          </a:p>
        </p:txBody>
      </p:sp>
      <p:sp>
        <p:nvSpPr>
          <p:cNvPr id="12" name="Oval 10"/>
          <p:cNvSpPr>
            <a:spLocks noChangeArrowheads="1"/>
          </p:cNvSpPr>
          <p:nvPr/>
        </p:nvSpPr>
        <p:spPr bwMode="auto">
          <a:xfrm>
            <a:off x="10045190" y="1970032"/>
            <a:ext cx="358775" cy="2873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mn-ea"/>
            </a:endParaRPr>
          </a:p>
        </p:txBody>
      </p:sp>
      <p:sp>
        <p:nvSpPr>
          <p:cNvPr id="13" name="Text Box 14"/>
          <p:cNvSpPr txBox="1">
            <a:spLocks noChangeArrowheads="1"/>
          </p:cNvSpPr>
          <p:nvPr/>
        </p:nvSpPr>
        <p:spPr bwMode="auto">
          <a:xfrm>
            <a:off x="10882198" y="1478616"/>
            <a:ext cx="52450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zh-CN" sz="2000" b="1" i="0" u="none" strike="noStrike" kern="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sym typeface="Symbol" panose="05050102010706020507" pitchFamily="18" charset="2"/>
              </a:rPr>
              <a:t>h</a:t>
            </a:r>
            <a:r>
              <a:rPr kumimoji="0" lang="en-GB" altLang="zh-CN" sz="2000" b="1" i="0" u="none" strike="noStrike" kern="0" cap="none" spc="0" normalizeH="0" baseline="-25000" noProof="0" dirty="0">
                <a:ln>
                  <a:noFill/>
                </a:ln>
                <a:solidFill>
                  <a:srgbClr val="0000FF"/>
                </a:solidFill>
                <a:effectLst/>
                <a:uLnTx/>
                <a:uFillTx/>
                <a:latin typeface="Calibri" panose="020F0502020204030204" pitchFamily="34" charset="0"/>
                <a:ea typeface="宋体" panose="02010600030101010101" pitchFamily="2" charset="-122"/>
                <a:sym typeface="Symbol" panose="05050102010706020507" pitchFamily="18" charset="2"/>
              </a:rPr>
              <a:t>1</a:t>
            </a:r>
            <a:r>
              <a:rPr kumimoji="0" lang="en-GB" altLang="zh-CN" sz="2000" b="1" i="0" u="none" strike="noStrike" kern="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sym typeface="Symbol" panose="05050102010706020507" pitchFamily="18" charset="2"/>
              </a:rPr>
              <a:t>  </a:t>
            </a:r>
            <a:endParaRPr kumimoji="0" lang="en-GB" altLang="zh-CN" sz="2000" b="1" i="0" u="none" strike="noStrike" kern="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endParaRPr>
          </a:p>
        </p:txBody>
      </p:sp>
      <p:sp>
        <p:nvSpPr>
          <p:cNvPr id="14" name="Text Box 14"/>
          <p:cNvSpPr txBox="1">
            <a:spLocks noChangeArrowheads="1"/>
          </p:cNvSpPr>
          <p:nvPr/>
        </p:nvSpPr>
        <p:spPr bwMode="auto">
          <a:xfrm>
            <a:off x="10869912" y="2291926"/>
            <a:ext cx="52450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zh-CN" sz="2000" b="1" i="0" u="none" strike="noStrike" kern="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sym typeface="Symbol" panose="05050102010706020507" pitchFamily="18" charset="2"/>
              </a:rPr>
              <a:t>h</a:t>
            </a:r>
            <a:r>
              <a:rPr kumimoji="0" lang="en-GB" altLang="zh-CN" sz="2000" b="1" i="0" u="none" strike="noStrike" kern="0" cap="none" spc="0" normalizeH="0" baseline="-25000" noProof="0" dirty="0">
                <a:ln>
                  <a:noFill/>
                </a:ln>
                <a:solidFill>
                  <a:srgbClr val="0000FF"/>
                </a:solidFill>
                <a:effectLst/>
                <a:uLnTx/>
                <a:uFillTx/>
                <a:latin typeface="Calibri" panose="020F0502020204030204" pitchFamily="34" charset="0"/>
                <a:ea typeface="宋体" panose="02010600030101010101" pitchFamily="2" charset="-122"/>
                <a:sym typeface="Symbol" panose="05050102010706020507" pitchFamily="18" charset="2"/>
              </a:rPr>
              <a:t>2</a:t>
            </a:r>
            <a:r>
              <a:rPr kumimoji="0" lang="en-GB" altLang="zh-CN" sz="2000" b="1" i="0" u="none" strike="noStrike" kern="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sym typeface="Symbol" panose="05050102010706020507" pitchFamily="18" charset="2"/>
              </a:rPr>
              <a:t>  </a:t>
            </a:r>
            <a:endParaRPr kumimoji="0" lang="en-GB" altLang="zh-CN" sz="2000" b="1" i="0" u="none" strike="noStrike" kern="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endParaRPr>
          </a:p>
        </p:txBody>
      </p:sp>
      <p:sp>
        <p:nvSpPr>
          <p:cNvPr id="16" name="Line 39"/>
          <p:cNvSpPr>
            <a:spLocks noChangeShapeType="1"/>
          </p:cNvSpPr>
          <p:nvPr/>
        </p:nvSpPr>
        <p:spPr bwMode="auto">
          <a:xfrm flipV="1">
            <a:off x="10301322" y="6188384"/>
            <a:ext cx="653226" cy="1184"/>
          </a:xfrm>
          <a:prstGeom prst="line">
            <a:avLst/>
          </a:prstGeom>
          <a:noFill/>
          <a:ln w="762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 name="Line 39"/>
          <p:cNvSpPr>
            <a:spLocks noChangeShapeType="1"/>
          </p:cNvSpPr>
          <p:nvPr/>
        </p:nvSpPr>
        <p:spPr bwMode="auto">
          <a:xfrm flipV="1">
            <a:off x="6413132" y="4856026"/>
            <a:ext cx="832565" cy="1185"/>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9" name="椭圆 18"/>
          <p:cNvSpPr>
            <a:spLocks noChangeArrowheads="1"/>
          </p:cNvSpPr>
          <p:nvPr/>
        </p:nvSpPr>
        <p:spPr bwMode="auto">
          <a:xfrm>
            <a:off x="6788406" y="4804453"/>
            <a:ext cx="175777" cy="142132"/>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20" name="Oval 38"/>
          <p:cNvSpPr>
            <a:spLocks noChangeArrowheads="1"/>
          </p:cNvSpPr>
          <p:nvPr/>
        </p:nvSpPr>
        <p:spPr bwMode="auto">
          <a:xfrm>
            <a:off x="10351799" y="4692833"/>
            <a:ext cx="552273" cy="281894"/>
          </a:xfrm>
          <a:prstGeom prst="ellipse">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zh-CN" altLang="zh-CN" sz="1800" b="0" i="0" u="none" strike="noStrike" kern="0" cap="none" spc="0" normalizeH="0" baseline="0" noProof="0">
              <a:ln>
                <a:noFill/>
              </a:ln>
              <a:solidFill>
                <a:srgbClr val="0000FF"/>
              </a:solidFill>
              <a:effectLst/>
              <a:uLnTx/>
              <a:uFillTx/>
              <a:latin typeface="Arial" panose="020B0604020202020204" pitchFamily="34" charset="0"/>
              <a:ea typeface="宋体" panose="02010600030101010101" pitchFamily="2" charset="-122"/>
            </a:endParaRPr>
          </a:p>
        </p:txBody>
      </p:sp>
      <p:sp>
        <p:nvSpPr>
          <p:cNvPr id="21" name="Line 39"/>
          <p:cNvSpPr>
            <a:spLocks noChangeShapeType="1"/>
          </p:cNvSpPr>
          <p:nvPr/>
        </p:nvSpPr>
        <p:spPr bwMode="auto">
          <a:xfrm flipV="1">
            <a:off x="9966844" y="4836419"/>
            <a:ext cx="355117" cy="1184"/>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2" name="椭圆 18"/>
          <p:cNvSpPr>
            <a:spLocks noChangeArrowheads="1"/>
          </p:cNvSpPr>
          <p:nvPr/>
        </p:nvSpPr>
        <p:spPr bwMode="auto">
          <a:xfrm>
            <a:off x="10278775" y="4762392"/>
            <a:ext cx="121144" cy="150423"/>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23" name="Line 39"/>
          <p:cNvSpPr>
            <a:spLocks noChangeShapeType="1"/>
          </p:cNvSpPr>
          <p:nvPr/>
        </p:nvSpPr>
        <p:spPr bwMode="auto">
          <a:xfrm flipV="1">
            <a:off x="10899867" y="4830265"/>
            <a:ext cx="361056"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4" name="椭圆 2"/>
          <p:cNvSpPr>
            <a:spLocks noChangeArrowheads="1"/>
          </p:cNvSpPr>
          <p:nvPr/>
        </p:nvSpPr>
        <p:spPr bwMode="auto">
          <a:xfrm>
            <a:off x="10852243" y="4762392"/>
            <a:ext cx="121144" cy="150423"/>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25" name="Line 39"/>
          <p:cNvSpPr>
            <a:spLocks noChangeShapeType="1"/>
          </p:cNvSpPr>
          <p:nvPr/>
        </p:nvSpPr>
        <p:spPr bwMode="auto">
          <a:xfrm flipV="1">
            <a:off x="8175693" y="4839419"/>
            <a:ext cx="832566" cy="1185"/>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6" name="Oval 38"/>
          <p:cNvSpPr>
            <a:spLocks noChangeArrowheads="1"/>
          </p:cNvSpPr>
          <p:nvPr/>
        </p:nvSpPr>
        <p:spPr bwMode="auto">
          <a:xfrm>
            <a:off x="8363012" y="5259974"/>
            <a:ext cx="551085" cy="281894"/>
          </a:xfrm>
          <a:prstGeom prst="ellipse">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zh-CN" altLang="zh-CN" sz="1800" b="0" i="0" u="none" strike="noStrike" kern="0" cap="none" spc="0" normalizeH="0" baseline="0" noProof="0">
              <a:ln>
                <a:noFill/>
              </a:ln>
              <a:solidFill>
                <a:srgbClr val="0000FF"/>
              </a:solidFill>
              <a:effectLst/>
              <a:uLnTx/>
              <a:uFillTx/>
              <a:latin typeface="Arial" panose="020B0604020202020204" pitchFamily="34" charset="0"/>
              <a:ea typeface="宋体" panose="02010600030101010101" pitchFamily="2" charset="-122"/>
            </a:endParaRPr>
          </a:p>
        </p:txBody>
      </p:sp>
      <p:sp>
        <p:nvSpPr>
          <p:cNvPr id="27" name="Line 39"/>
          <p:cNvSpPr>
            <a:spLocks noChangeShapeType="1"/>
          </p:cNvSpPr>
          <p:nvPr/>
        </p:nvSpPr>
        <p:spPr bwMode="auto">
          <a:xfrm flipV="1">
            <a:off x="7974147" y="5400921"/>
            <a:ext cx="356305" cy="1185"/>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8" name="椭圆 18"/>
          <p:cNvSpPr>
            <a:spLocks noChangeArrowheads="1"/>
          </p:cNvSpPr>
          <p:nvPr/>
        </p:nvSpPr>
        <p:spPr bwMode="auto">
          <a:xfrm>
            <a:off x="8289988" y="5329533"/>
            <a:ext cx="121144" cy="150422"/>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29" name="Line 39"/>
          <p:cNvSpPr>
            <a:spLocks noChangeShapeType="1"/>
          </p:cNvSpPr>
          <p:nvPr/>
        </p:nvSpPr>
        <p:spPr bwMode="auto">
          <a:xfrm flipV="1">
            <a:off x="8913193" y="5397405"/>
            <a:ext cx="361056"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0" name="椭圆 2"/>
          <p:cNvSpPr>
            <a:spLocks noChangeArrowheads="1"/>
          </p:cNvSpPr>
          <p:nvPr/>
        </p:nvSpPr>
        <p:spPr bwMode="auto">
          <a:xfrm>
            <a:off x="8867157" y="5329533"/>
            <a:ext cx="121144" cy="150422"/>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31" name="Oval 38"/>
          <p:cNvSpPr>
            <a:spLocks noChangeArrowheads="1"/>
          </p:cNvSpPr>
          <p:nvPr/>
        </p:nvSpPr>
        <p:spPr bwMode="auto">
          <a:xfrm>
            <a:off x="9334091" y="5255375"/>
            <a:ext cx="551085" cy="281894"/>
          </a:xfrm>
          <a:prstGeom prst="ellipse">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zh-CN" altLang="zh-CN" sz="1800" b="0" i="0" u="none" strike="noStrike" kern="0" cap="none" spc="0" normalizeH="0" baseline="0" noProof="0">
              <a:ln>
                <a:noFill/>
              </a:ln>
              <a:solidFill>
                <a:srgbClr val="0000FF"/>
              </a:solidFill>
              <a:effectLst/>
              <a:uLnTx/>
              <a:uFillTx/>
              <a:latin typeface="Arial" panose="020B0604020202020204" pitchFamily="34" charset="0"/>
              <a:ea typeface="宋体" panose="02010600030101010101" pitchFamily="2" charset="-122"/>
            </a:endParaRPr>
          </a:p>
        </p:txBody>
      </p:sp>
      <p:sp>
        <p:nvSpPr>
          <p:cNvPr id="32" name="椭圆 18"/>
          <p:cNvSpPr>
            <a:spLocks noChangeArrowheads="1"/>
          </p:cNvSpPr>
          <p:nvPr/>
        </p:nvSpPr>
        <p:spPr bwMode="auto">
          <a:xfrm>
            <a:off x="9261067" y="5324934"/>
            <a:ext cx="121144" cy="150422"/>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33" name="Line 39"/>
          <p:cNvSpPr>
            <a:spLocks noChangeShapeType="1"/>
          </p:cNvSpPr>
          <p:nvPr/>
        </p:nvSpPr>
        <p:spPr bwMode="auto">
          <a:xfrm flipV="1">
            <a:off x="9947754" y="5384071"/>
            <a:ext cx="361056"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4" name="椭圆 2"/>
          <p:cNvSpPr>
            <a:spLocks noChangeArrowheads="1"/>
          </p:cNvSpPr>
          <p:nvPr/>
        </p:nvSpPr>
        <p:spPr bwMode="auto">
          <a:xfrm>
            <a:off x="9845700" y="5322194"/>
            <a:ext cx="121144" cy="150422"/>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35" name="Oval 38"/>
          <p:cNvSpPr>
            <a:spLocks noChangeArrowheads="1"/>
          </p:cNvSpPr>
          <p:nvPr/>
        </p:nvSpPr>
        <p:spPr bwMode="auto">
          <a:xfrm>
            <a:off x="8363012" y="6052136"/>
            <a:ext cx="551085" cy="281894"/>
          </a:xfrm>
          <a:prstGeom prst="ellipse">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zh-CN" altLang="zh-CN" sz="1800" b="0" i="0" u="none" strike="noStrike" kern="0" cap="none" spc="0" normalizeH="0" baseline="0" noProof="0">
              <a:ln>
                <a:noFill/>
              </a:ln>
              <a:solidFill>
                <a:srgbClr val="0000FF"/>
              </a:solidFill>
              <a:effectLst/>
              <a:uLnTx/>
              <a:uFillTx/>
              <a:latin typeface="Arial" panose="020B0604020202020204" pitchFamily="34" charset="0"/>
              <a:ea typeface="宋体" panose="02010600030101010101" pitchFamily="2" charset="-122"/>
            </a:endParaRPr>
          </a:p>
        </p:txBody>
      </p:sp>
      <p:sp>
        <p:nvSpPr>
          <p:cNvPr id="36" name="Line 39"/>
          <p:cNvSpPr>
            <a:spLocks noChangeShapeType="1"/>
          </p:cNvSpPr>
          <p:nvPr/>
        </p:nvSpPr>
        <p:spPr bwMode="auto">
          <a:xfrm>
            <a:off x="7927744" y="6186795"/>
            <a:ext cx="362244"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7" name="椭圆 18"/>
          <p:cNvSpPr>
            <a:spLocks noChangeArrowheads="1"/>
          </p:cNvSpPr>
          <p:nvPr/>
        </p:nvSpPr>
        <p:spPr bwMode="auto">
          <a:xfrm>
            <a:off x="8289988" y="6121695"/>
            <a:ext cx="121144" cy="150423"/>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38" name="Line 39"/>
          <p:cNvSpPr>
            <a:spLocks noChangeShapeType="1"/>
          </p:cNvSpPr>
          <p:nvPr/>
        </p:nvSpPr>
        <p:spPr bwMode="auto">
          <a:xfrm flipV="1">
            <a:off x="8923127" y="6189568"/>
            <a:ext cx="361056"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9" name="椭圆 2"/>
          <p:cNvSpPr>
            <a:spLocks noChangeArrowheads="1"/>
          </p:cNvSpPr>
          <p:nvPr/>
        </p:nvSpPr>
        <p:spPr bwMode="auto">
          <a:xfrm>
            <a:off x="8877091" y="6121695"/>
            <a:ext cx="121144" cy="150423"/>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40" name="Oval 38"/>
          <p:cNvSpPr>
            <a:spLocks noChangeArrowheads="1"/>
          </p:cNvSpPr>
          <p:nvPr/>
        </p:nvSpPr>
        <p:spPr bwMode="auto">
          <a:xfrm>
            <a:off x="9323894" y="6052136"/>
            <a:ext cx="551085" cy="281894"/>
          </a:xfrm>
          <a:prstGeom prst="ellipse">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zh-CN" altLang="zh-CN" sz="1800" b="0" i="0" u="none" strike="noStrike" kern="0" cap="none" spc="0" normalizeH="0" baseline="0" noProof="0">
              <a:ln>
                <a:noFill/>
              </a:ln>
              <a:solidFill>
                <a:srgbClr val="0000FF"/>
              </a:solidFill>
              <a:effectLst/>
              <a:uLnTx/>
              <a:uFillTx/>
              <a:latin typeface="Arial" panose="020B0604020202020204" pitchFamily="34" charset="0"/>
              <a:ea typeface="宋体" panose="02010600030101010101" pitchFamily="2" charset="-122"/>
            </a:endParaRPr>
          </a:p>
        </p:txBody>
      </p:sp>
      <p:sp>
        <p:nvSpPr>
          <p:cNvPr id="41" name="椭圆 18"/>
          <p:cNvSpPr>
            <a:spLocks noChangeArrowheads="1"/>
          </p:cNvSpPr>
          <p:nvPr/>
        </p:nvSpPr>
        <p:spPr bwMode="auto">
          <a:xfrm>
            <a:off x="9250870" y="6121695"/>
            <a:ext cx="121144" cy="150423"/>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42" name="Line 39"/>
          <p:cNvSpPr>
            <a:spLocks noChangeShapeType="1"/>
          </p:cNvSpPr>
          <p:nvPr/>
        </p:nvSpPr>
        <p:spPr bwMode="auto">
          <a:xfrm flipV="1">
            <a:off x="9885571" y="6189568"/>
            <a:ext cx="361056"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3" name="椭圆 2"/>
          <p:cNvSpPr>
            <a:spLocks noChangeArrowheads="1"/>
          </p:cNvSpPr>
          <p:nvPr/>
        </p:nvSpPr>
        <p:spPr bwMode="auto">
          <a:xfrm>
            <a:off x="9837947" y="6121695"/>
            <a:ext cx="121144" cy="150423"/>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44" name="Oval 38"/>
          <p:cNvSpPr>
            <a:spLocks noChangeArrowheads="1"/>
          </p:cNvSpPr>
          <p:nvPr/>
        </p:nvSpPr>
        <p:spPr bwMode="auto">
          <a:xfrm>
            <a:off x="10994499" y="6059393"/>
            <a:ext cx="551085" cy="281894"/>
          </a:xfrm>
          <a:prstGeom prst="ellipse">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zh-CN" altLang="zh-CN" sz="1800" b="0" i="0" u="none" strike="noStrike" kern="0" cap="none" spc="0" normalizeH="0" baseline="0" noProof="0">
              <a:ln>
                <a:noFill/>
              </a:ln>
              <a:solidFill>
                <a:srgbClr val="0000FF"/>
              </a:solidFill>
              <a:effectLst/>
              <a:uLnTx/>
              <a:uFillTx/>
              <a:latin typeface="Arial" panose="020B0604020202020204" pitchFamily="34" charset="0"/>
              <a:ea typeface="宋体" panose="02010600030101010101" pitchFamily="2" charset="-122"/>
            </a:endParaRPr>
          </a:p>
        </p:txBody>
      </p:sp>
      <p:sp>
        <p:nvSpPr>
          <p:cNvPr id="45" name="椭圆 18"/>
          <p:cNvSpPr>
            <a:spLocks noChangeArrowheads="1"/>
          </p:cNvSpPr>
          <p:nvPr/>
        </p:nvSpPr>
        <p:spPr bwMode="auto">
          <a:xfrm>
            <a:off x="10921475" y="6128952"/>
            <a:ext cx="121144" cy="150423"/>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46" name="Line 39"/>
          <p:cNvSpPr>
            <a:spLocks noChangeShapeType="1"/>
          </p:cNvSpPr>
          <p:nvPr/>
        </p:nvSpPr>
        <p:spPr bwMode="auto">
          <a:xfrm flipV="1">
            <a:off x="11560463" y="6189568"/>
            <a:ext cx="362244"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7" name="椭圆 2"/>
          <p:cNvSpPr>
            <a:spLocks noChangeArrowheads="1"/>
          </p:cNvSpPr>
          <p:nvPr/>
        </p:nvSpPr>
        <p:spPr bwMode="auto">
          <a:xfrm>
            <a:off x="11514427" y="6121695"/>
            <a:ext cx="121144" cy="150423"/>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48" name="TextBox 4"/>
          <p:cNvSpPr txBox="1">
            <a:spLocks noChangeArrowheads="1"/>
          </p:cNvSpPr>
          <p:nvPr/>
        </p:nvSpPr>
        <p:spPr bwMode="auto">
          <a:xfrm>
            <a:off x="7411746" y="4426051"/>
            <a:ext cx="36937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zh-CN" altLang="en-US" sz="4400" b="0"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sym typeface="Symbol" panose="05050102010706020507" pitchFamily="18" charset="2"/>
              </a:rPr>
              <a:t></a:t>
            </a:r>
            <a:endParaRPr kumimoji="0" lang="zh-CN" altLang="en-US" sz="4400" b="0"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endParaRPr>
          </a:p>
        </p:txBody>
      </p:sp>
      <p:sp>
        <p:nvSpPr>
          <p:cNvPr id="49" name="TextBox 74"/>
          <p:cNvSpPr txBox="1">
            <a:spLocks noChangeArrowheads="1"/>
          </p:cNvSpPr>
          <p:nvPr/>
        </p:nvSpPr>
        <p:spPr bwMode="auto">
          <a:xfrm>
            <a:off x="9193275" y="4368932"/>
            <a:ext cx="36936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zh-CN" altLang="en-US" sz="4400" b="0" i="0" u="none" strike="noStrike" kern="0" cap="none" spc="0" normalizeH="0" baseline="0" noProof="0">
                <a:ln>
                  <a:noFill/>
                </a:ln>
                <a:solidFill>
                  <a:srgbClr val="0000FF"/>
                </a:solidFill>
                <a:effectLst/>
                <a:uLnTx/>
                <a:uFillTx/>
                <a:latin typeface="Arial" panose="020B0604020202020204" pitchFamily="34" charset="0"/>
                <a:ea typeface="宋体" panose="02010600030101010101" pitchFamily="2" charset="-122"/>
                <a:sym typeface="Symbol" panose="05050102010706020507" pitchFamily="18" charset="2"/>
              </a:rPr>
              <a:t></a:t>
            </a:r>
            <a:endParaRPr kumimoji="0" lang="zh-CN" altLang="en-US" sz="4400" b="0" i="0" u="none" strike="noStrike" kern="0" cap="none" spc="0" normalizeH="0" baseline="0" noProof="0">
              <a:ln>
                <a:noFill/>
              </a:ln>
              <a:solidFill>
                <a:srgbClr val="0000FF"/>
              </a:solidFill>
              <a:effectLst/>
              <a:uLnTx/>
              <a:uFillTx/>
              <a:latin typeface="Arial" panose="020B0604020202020204" pitchFamily="34" charset="0"/>
              <a:ea typeface="宋体" panose="02010600030101010101" pitchFamily="2" charset="-122"/>
            </a:endParaRPr>
          </a:p>
        </p:txBody>
      </p:sp>
      <p:sp>
        <p:nvSpPr>
          <p:cNvPr id="50" name="TextBox 75"/>
          <p:cNvSpPr txBox="1">
            <a:spLocks noChangeArrowheads="1"/>
          </p:cNvSpPr>
          <p:nvPr/>
        </p:nvSpPr>
        <p:spPr bwMode="auto">
          <a:xfrm>
            <a:off x="7382869" y="4974727"/>
            <a:ext cx="37055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zh-CN" altLang="en-US" sz="4400" b="0"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sym typeface="Symbol" panose="05050102010706020507" pitchFamily="18" charset="2"/>
              </a:rPr>
              <a:t></a:t>
            </a:r>
            <a:endParaRPr kumimoji="0" lang="zh-CN" altLang="en-US" sz="4400" b="0"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endParaRPr>
          </a:p>
        </p:txBody>
      </p:sp>
      <p:sp>
        <p:nvSpPr>
          <p:cNvPr id="51" name="TextBox 76"/>
          <p:cNvSpPr txBox="1">
            <a:spLocks noChangeArrowheads="1"/>
          </p:cNvSpPr>
          <p:nvPr/>
        </p:nvSpPr>
        <p:spPr bwMode="auto">
          <a:xfrm>
            <a:off x="10403965" y="4941308"/>
            <a:ext cx="14993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zh-CN" altLang="en-US" sz="4400" b="0"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sym typeface="Symbol" panose="05050102010706020507" pitchFamily="18" charset="2"/>
              </a:rPr>
              <a:t> </a:t>
            </a:r>
            <a:r>
              <a:rPr kumimoji="0" lang="en-US" altLang="zh-CN" sz="4400" b="0"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sym typeface="Symbol" panose="05050102010706020507" pitchFamily="18" charset="2"/>
              </a:rPr>
              <a:t>…</a:t>
            </a:r>
            <a:endParaRPr kumimoji="0" lang="zh-CN" altLang="en-US" sz="4400" b="0"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endParaRPr>
          </a:p>
        </p:txBody>
      </p:sp>
      <p:sp>
        <p:nvSpPr>
          <p:cNvPr id="52" name="TextBox 77"/>
          <p:cNvSpPr txBox="1">
            <a:spLocks noChangeArrowheads="1"/>
          </p:cNvSpPr>
          <p:nvPr/>
        </p:nvSpPr>
        <p:spPr bwMode="auto">
          <a:xfrm>
            <a:off x="7390445" y="5742412"/>
            <a:ext cx="37055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zh-CN" altLang="en-US" sz="4400" b="0"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sym typeface="Symbol" panose="05050102010706020507" pitchFamily="18" charset="2"/>
              </a:rPr>
              <a:t></a:t>
            </a:r>
            <a:endParaRPr kumimoji="0" lang="zh-CN" altLang="en-US" sz="4400" b="0"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endParaRPr>
          </a:p>
        </p:txBody>
      </p:sp>
      <p:pic>
        <p:nvPicPr>
          <p:cNvPr id="55" name="图片 54"/>
          <p:cNvPicPr>
            <a:picLocks noChangeAspect="1"/>
          </p:cNvPicPr>
          <p:nvPr/>
        </p:nvPicPr>
        <p:blipFill>
          <a:blip r:embed="rId5"/>
          <a:stretch>
            <a:fillRect/>
          </a:stretch>
        </p:blipFill>
        <p:spPr>
          <a:xfrm>
            <a:off x="777763" y="4830265"/>
            <a:ext cx="4901513" cy="722100"/>
          </a:xfrm>
          <a:prstGeom prst="rect">
            <a:avLst/>
          </a:prstGeom>
        </p:spPr>
      </p:pic>
      <p:sp>
        <p:nvSpPr>
          <p:cNvPr id="56" name="文本框 55"/>
          <p:cNvSpPr txBox="1"/>
          <p:nvPr/>
        </p:nvSpPr>
        <p:spPr>
          <a:xfrm>
            <a:off x="776515" y="4433232"/>
            <a:ext cx="6493237"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ysClr val="windowText" lastClr="000000"/>
                </a:solidFill>
                <a:effectLst/>
                <a:uLnTx/>
                <a:uFillTx/>
              </a:rPr>
              <a:t>T matrix for the two continuum hadron scattering:  </a:t>
            </a:r>
            <a:endParaRPr kumimoji="0" lang="zh-CN" altLang="en-US" sz="2000" b="0" i="0" u="none" strike="noStrike" kern="0" cap="none" spc="0" normalizeH="0" baseline="0" noProof="0" dirty="0">
              <a:ln>
                <a:noFill/>
              </a:ln>
              <a:solidFill>
                <a:sysClr val="windowText" lastClr="000000"/>
              </a:solidFill>
              <a:effectLst/>
              <a:uLnTx/>
              <a:uFillTx/>
            </a:endParaRPr>
          </a:p>
        </p:txBody>
      </p:sp>
      <p:pic>
        <p:nvPicPr>
          <p:cNvPr id="57" name="图片 56"/>
          <p:cNvPicPr>
            <a:picLocks noChangeAspect="1"/>
          </p:cNvPicPr>
          <p:nvPr/>
        </p:nvPicPr>
        <p:blipFill>
          <a:blip r:embed="rId6"/>
          <a:stretch>
            <a:fillRect/>
          </a:stretch>
        </p:blipFill>
        <p:spPr>
          <a:xfrm>
            <a:off x="1671812" y="5682416"/>
            <a:ext cx="3302438" cy="761250"/>
          </a:xfrm>
          <a:prstGeom prst="rect">
            <a:avLst/>
          </a:prstGeom>
        </p:spPr>
      </p:pic>
      <p:pic>
        <p:nvPicPr>
          <p:cNvPr id="58" name="图片 57"/>
          <p:cNvPicPr>
            <a:picLocks noChangeAspect="1"/>
          </p:cNvPicPr>
          <p:nvPr/>
        </p:nvPicPr>
        <p:blipFill>
          <a:blip r:embed="rId7"/>
          <a:stretch>
            <a:fillRect/>
          </a:stretch>
        </p:blipFill>
        <p:spPr>
          <a:xfrm>
            <a:off x="6571599" y="1955713"/>
            <a:ext cx="1425263" cy="465450"/>
          </a:xfrm>
          <a:prstGeom prst="rect">
            <a:avLst/>
          </a:prstGeom>
        </p:spPr>
      </p:pic>
      <mc:AlternateContent xmlns:mc="http://schemas.openxmlformats.org/markup-compatibility/2006">
        <mc:Choice xmlns:a14="http://schemas.microsoft.com/office/drawing/2010/main" Requires="a14">
          <p:sp>
            <p:nvSpPr>
              <p:cNvPr id="18" name="文本框 17"/>
              <p:cNvSpPr txBox="1"/>
              <p:nvPr/>
            </p:nvSpPr>
            <p:spPr>
              <a:xfrm>
                <a:off x="4318000" y="2699554"/>
                <a:ext cx="3320204" cy="718723"/>
              </a:xfrm>
              <a:prstGeom prst="rect">
                <a:avLst/>
              </a:prstGeom>
              <a:noFill/>
              <a:ln>
                <a:solidFill>
                  <a:srgbClr val="FF0000"/>
                </a:solidFill>
              </a:ln>
            </p:spPr>
            <p:txBody>
              <a:bodyPr wrap="none" rtlCol="0">
                <a:spAutoFit/>
              </a:bodyPr>
              <a:lstStyle/>
              <a:p>
                <a14:m>
                  <m:oMathPara xmlns:m="http://schemas.openxmlformats.org/officeDocument/2006/math">
                    <m:oMathParaPr>
                      <m:jc m:val="centerGroup"/>
                    </m:oMathParaPr>
                    <m:oMath xmlns:m="http://schemas.openxmlformats.org/officeDocument/2006/math">
                      <m:sSubSup>
                        <m:sSubSupPr>
                          <m:ctrlPr>
                            <a:rPr lang="en-US" altLang="zh-CN" sz="2000" b="0" i="1" smtClean="0">
                              <a:latin typeface="Cambria Math" panose="02040503050406030204" pitchFamily="18" charset="0"/>
                            </a:rPr>
                          </m:ctrlPr>
                        </m:sSubSupPr>
                        <m:e>
                          <m:r>
                            <a:rPr lang="en-US" altLang="zh-CN" sz="2000" b="0" i="1" smtClean="0">
                              <a:latin typeface="Cambria Math" panose="02040503050406030204" pitchFamily="18" charset="0"/>
                            </a:rPr>
                            <m:t>𝑔</m:t>
                          </m:r>
                        </m:e>
                        <m:sub>
                          <m:r>
                            <a:rPr lang="en-US" altLang="zh-CN" sz="2000" b="0" i="1" smtClean="0">
                              <a:latin typeface="Cambria Math" panose="02040503050406030204" pitchFamily="18" charset="0"/>
                            </a:rPr>
                            <m:t>𝑒𝑓𝑓</m:t>
                          </m:r>
                        </m:sub>
                        <m:sup>
                          <m:r>
                            <a:rPr lang="en-US" altLang="zh-CN" sz="2000" b="0" i="1" smtClean="0">
                              <a:latin typeface="Cambria Math" panose="02040503050406030204" pitchFamily="18" charset="0"/>
                            </a:rPr>
                            <m:t>2</m:t>
                          </m:r>
                        </m:sup>
                      </m:sSubSup>
                      <m:r>
                        <a:rPr lang="en-US" altLang="zh-CN" sz="2000" b="0" i="1" smtClean="0">
                          <a:latin typeface="Cambria Math" panose="02040503050406030204" pitchFamily="18" charset="0"/>
                        </a:rPr>
                        <m:t>=</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𝜆</m:t>
                          </m:r>
                        </m:e>
                        <m:sup>
                          <m:r>
                            <a:rPr lang="en-US" altLang="zh-CN" sz="2000" b="0" i="1" smtClean="0">
                              <a:latin typeface="Cambria Math" panose="02040503050406030204" pitchFamily="18" charset="0"/>
                            </a:rPr>
                            <m:t>2</m:t>
                          </m:r>
                        </m:sup>
                      </m:sSup>
                      <m:sSubSup>
                        <m:sSubSupPr>
                          <m:ctrlPr>
                            <a:rPr lang="en-US" altLang="zh-CN" sz="2000" b="0" i="1" smtClean="0">
                              <a:latin typeface="Cambria Math" panose="02040503050406030204" pitchFamily="18" charset="0"/>
                            </a:rPr>
                          </m:ctrlPr>
                        </m:sSubSupPr>
                        <m:e>
                          <m:r>
                            <a:rPr lang="en-US" altLang="zh-CN" sz="2000" b="0" i="1" smtClean="0">
                              <a:latin typeface="Cambria Math" panose="02040503050406030204" pitchFamily="18" charset="0"/>
                            </a:rPr>
                            <m:t>𝑔</m:t>
                          </m:r>
                        </m:e>
                        <m:sub>
                          <m:r>
                            <a:rPr lang="en-US" altLang="zh-CN" sz="2000" b="0" i="1" smtClean="0">
                              <a:latin typeface="Cambria Math" panose="02040503050406030204" pitchFamily="18" charset="0"/>
                            </a:rPr>
                            <m:t>0</m:t>
                          </m:r>
                        </m:sub>
                        <m:sup>
                          <m:r>
                            <a:rPr lang="en-US" altLang="zh-CN" sz="2000" b="0" i="1" smtClean="0">
                              <a:latin typeface="Cambria Math" panose="02040503050406030204" pitchFamily="18" charset="0"/>
                            </a:rPr>
                            <m:t>2</m:t>
                          </m:r>
                        </m:sup>
                      </m:sSubSup>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2</m:t>
                          </m:r>
                          <m:r>
                            <a:rPr lang="en-US" altLang="zh-CN" sz="2000" b="0" i="1" smtClean="0">
                              <a:latin typeface="Cambria Math" panose="02040503050406030204" pitchFamily="18" charset="0"/>
                            </a:rPr>
                            <m:t>𝜋𝛾</m:t>
                          </m:r>
                        </m:num>
                        <m:den>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𝜇</m:t>
                              </m:r>
                            </m:e>
                            <m:sup>
                              <m:r>
                                <a:rPr lang="en-US" altLang="zh-CN" sz="2000" b="0" i="1" smtClean="0">
                                  <a:latin typeface="Cambria Math" panose="02040503050406030204" pitchFamily="18" charset="0"/>
                                </a:rPr>
                                <m:t>2</m:t>
                              </m:r>
                            </m:sup>
                          </m:sSup>
                        </m:den>
                      </m:f>
                      <m:r>
                        <a:rPr lang="en-US" altLang="zh-CN" sz="2000" b="0" i="1" smtClean="0">
                          <a:latin typeface="Cambria Math" panose="02040503050406030204" pitchFamily="18" charset="0"/>
                        </a:rPr>
                        <m:t>(1−</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𝜆</m:t>
                          </m:r>
                        </m:e>
                        <m:sup>
                          <m:r>
                            <a:rPr lang="en-US" altLang="zh-CN" sz="2000" b="0" i="1" smtClean="0">
                              <a:latin typeface="Cambria Math" panose="02040503050406030204" pitchFamily="18" charset="0"/>
                            </a:rPr>
                            <m:t>2</m:t>
                          </m:r>
                        </m:sup>
                      </m:sSup>
                      <m:r>
                        <a:rPr lang="en-US" altLang="zh-CN" sz="2000" b="0" i="1" smtClean="0">
                          <a:latin typeface="Cambria Math" panose="02040503050406030204" pitchFamily="18" charset="0"/>
                        </a:rPr>
                        <m:t>)</m:t>
                      </m:r>
                    </m:oMath>
                  </m:oMathPara>
                </a14:m>
                <a:endParaRPr lang="zh-CN" altLang="en-US" sz="2000" dirty="0"/>
              </a:p>
            </p:txBody>
          </p:sp>
        </mc:Choice>
        <mc:Fallback>
          <p:sp>
            <p:nvSpPr>
              <p:cNvPr id="18" name="文本框 17"/>
              <p:cNvSpPr txBox="1">
                <a:spLocks noRot="1" noChangeAspect="1" noMove="1" noResize="1" noEditPoints="1" noAdjustHandles="1" noChangeArrowheads="1" noChangeShapeType="1" noTextEdit="1"/>
              </p:cNvSpPr>
              <p:nvPr/>
            </p:nvSpPr>
            <p:spPr>
              <a:xfrm>
                <a:off x="4318000" y="2699554"/>
                <a:ext cx="3320204" cy="718723"/>
              </a:xfrm>
              <a:prstGeom prst="rect">
                <a:avLst/>
              </a:prstGeom>
              <a:blipFill>
                <a:blip r:embed="rId8"/>
                <a:stretch>
                  <a:fillRect/>
                </a:stretch>
              </a:blipFill>
              <a:ln>
                <a:solidFill>
                  <a:srgbClr val="FF0000"/>
                </a:solid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9" name="文本框 58"/>
              <p:cNvSpPr txBox="1"/>
              <p:nvPr/>
            </p:nvSpPr>
            <p:spPr>
              <a:xfrm>
                <a:off x="9464434" y="1320953"/>
                <a:ext cx="1456104" cy="414281"/>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Sup>
                        <m:sSubSupPr>
                          <m:ctrlPr>
                            <a:rPr lang="en-US" altLang="zh-CN" b="0" i="1" smtClean="0">
                              <a:solidFill>
                                <a:srgbClr val="0000FF"/>
                              </a:solidFill>
                              <a:latin typeface="Cambria Math" panose="02040503050406030204" pitchFamily="18" charset="0"/>
                            </a:rPr>
                          </m:ctrlPr>
                        </m:sSubSupPr>
                        <m:e>
                          <m:r>
                            <a:rPr lang="en-US" altLang="zh-CN" b="0" i="1" smtClean="0">
                              <a:solidFill>
                                <a:srgbClr val="0000FF"/>
                              </a:solidFill>
                              <a:latin typeface="Cambria Math" panose="02040503050406030204" pitchFamily="18" charset="0"/>
                            </a:rPr>
                            <m:t>𝑔</m:t>
                          </m:r>
                        </m:e>
                        <m:sub>
                          <m:r>
                            <a:rPr lang="en-US" altLang="zh-CN" b="0" i="1" smtClean="0">
                              <a:solidFill>
                                <a:srgbClr val="0000FF"/>
                              </a:solidFill>
                              <a:latin typeface="Cambria Math" panose="02040503050406030204" pitchFamily="18" charset="0"/>
                            </a:rPr>
                            <m:t>𝑒𝑓𝑓</m:t>
                          </m:r>
                        </m:sub>
                        <m:sup>
                          <m:r>
                            <a:rPr lang="en-US" altLang="zh-CN" b="0" i="1" smtClean="0">
                              <a:solidFill>
                                <a:srgbClr val="0000FF"/>
                              </a:solidFill>
                              <a:latin typeface="Cambria Math" panose="02040503050406030204" pitchFamily="18" charset="0"/>
                            </a:rPr>
                            <m:t>2</m:t>
                          </m:r>
                        </m:sup>
                      </m:sSubSup>
                      <m:r>
                        <a:rPr lang="en-US" altLang="zh-CN" b="0" i="1" smtClean="0">
                          <a:solidFill>
                            <a:srgbClr val="0000FF"/>
                          </a:solidFill>
                          <a:latin typeface="Cambria Math" panose="02040503050406030204" pitchFamily="18" charset="0"/>
                        </a:rPr>
                        <m:t>=</m:t>
                      </m:r>
                      <m:sSup>
                        <m:sSupPr>
                          <m:ctrlPr>
                            <a:rPr lang="en-US" altLang="zh-CN" b="0" i="1" smtClean="0">
                              <a:solidFill>
                                <a:srgbClr val="0000FF"/>
                              </a:solidFill>
                              <a:latin typeface="Cambria Math" panose="02040503050406030204" pitchFamily="18" charset="0"/>
                            </a:rPr>
                          </m:ctrlPr>
                        </m:sSupPr>
                        <m:e>
                          <m:r>
                            <a:rPr lang="en-US" altLang="zh-CN" b="0" i="1" smtClean="0">
                              <a:solidFill>
                                <a:srgbClr val="0000FF"/>
                              </a:solidFill>
                              <a:latin typeface="Cambria Math" panose="02040503050406030204" pitchFamily="18" charset="0"/>
                            </a:rPr>
                            <m:t>𝜆</m:t>
                          </m:r>
                        </m:e>
                        <m:sup>
                          <m:r>
                            <a:rPr lang="en-US" altLang="zh-CN" b="0" i="1" smtClean="0">
                              <a:solidFill>
                                <a:srgbClr val="0000FF"/>
                              </a:solidFill>
                              <a:latin typeface="Cambria Math" panose="02040503050406030204" pitchFamily="18" charset="0"/>
                            </a:rPr>
                            <m:t>2</m:t>
                          </m:r>
                        </m:sup>
                      </m:sSup>
                      <m:sSubSup>
                        <m:sSubSupPr>
                          <m:ctrlPr>
                            <a:rPr lang="en-US" altLang="zh-CN" b="0" i="1" smtClean="0">
                              <a:solidFill>
                                <a:srgbClr val="0000FF"/>
                              </a:solidFill>
                              <a:latin typeface="Cambria Math" panose="02040503050406030204" pitchFamily="18" charset="0"/>
                            </a:rPr>
                          </m:ctrlPr>
                        </m:sSubSupPr>
                        <m:e>
                          <m:r>
                            <a:rPr lang="en-US" altLang="zh-CN" b="0" i="1" smtClean="0">
                              <a:solidFill>
                                <a:srgbClr val="0000FF"/>
                              </a:solidFill>
                              <a:latin typeface="Cambria Math" panose="02040503050406030204" pitchFamily="18" charset="0"/>
                            </a:rPr>
                            <m:t>𝑔</m:t>
                          </m:r>
                        </m:e>
                        <m:sub>
                          <m:r>
                            <a:rPr lang="en-US" altLang="zh-CN" b="0" i="1" smtClean="0">
                              <a:solidFill>
                                <a:srgbClr val="0000FF"/>
                              </a:solidFill>
                              <a:latin typeface="Cambria Math" panose="02040503050406030204" pitchFamily="18" charset="0"/>
                            </a:rPr>
                            <m:t>0</m:t>
                          </m:r>
                        </m:sub>
                        <m:sup>
                          <m:r>
                            <a:rPr lang="en-US" altLang="zh-CN" b="0" i="1" smtClean="0">
                              <a:solidFill>
                                <a:srgbClr val="0000FF"/>
                              </a:solidFill>
                              <a:latin typeface="Cambria Math" panose="02040503050406030204" pitchFamily="18" charset="0"/>
                            </a:rPr>
                            <m:t>2</m:t>
                          </m:r>
                        </m:sup>
                      </m:sSubSup>
                    </m:oMath>
                  </m:oMathPara>
                </a14:m>
                <a:endParaRPr lang="zh-CN" altLang="en-US" dirty="0">
                  <a:solidFill>
                    <a:srgbClr val="0000FF"/>
                  </a:solidFill>
                </a:endParaRPr>
              </a:p>
            </p:txBody>
          </p:sp>
        </mc:Choice>
        <mc:Fallback>
          <p:sp>
            <p:nvSpPr>
              <p:cNvPr id="59" name="文本框 58"/>
              <p:cNvSpPr txBox="1">
                <a:spLocks noRot="1" noChangeAspect="1" noMove="1" noResize="1" noEditPoints="1" noAdjustHandles="1" noChangeArrowheads="1" noChangeShapeType="1" noTextEdit="1"/>
              </p:cNvSpPr>
              <p:nvPr/>
            </p:nvSpPr>
            <p:spPr>
              <a:xfrm>
                <a:off x="9464434" y="1320953"/>
                <a:ext cx="1456104" cy="414281"/>
              </a:xfrm>
              <a:prstGeom prst="rect">
                <a:avLst/>
              </a:prstGeom>
              <a:blipFill>
                <a:blip r:embed="rId9"/>
                <a:stretch>
                  <a:fillRect b="-8824"/>
                </a:stretch>
              </a:blipFill>
            </p:spPr>
            <p:txBody>
              <a:bodyPr/>
              <a:lstStyle/>
              <a:p>
                <a:r>
                  <a:rPr lang="zh-CN" altLang="en-US">
                    <a:noFill/>
                  </a:rPr>
                  <a:t> </a:t>
                </a:r>
              </a:p>
            </p:txBody>
          </p:sp>
        </mc:Fallback>
      </mc:AlternateContent>
      <p:pic>
        <p:nvPicPr>
          <p:cNvPr id="60" name="图片 59"/>
          <p:cNvPicPr>
            <a:picLocks noChangeAspect="1"/>
          </p:cNvPicPr>
          <p:nvPr/>
        </p:nvPicPr>
        <p:blipFill>
          <a:blip r:embed="rId10"/>
          <a:stretch>
            <a:fillRect/>
          </a:stretch>
        </p:blipFill>
        <p:spPr>
          <a:xfrm>
            <a:off x="2270306" y="3518558"/>
            <a:ext cx="3533558" cy="661993"/>
          </a:xfrm>
          <a:prstGeom prst="rect">
            <a:avLst/>
          </a:prstGeom>
        </p:spPr>
      </p:pic>
      <p:pic>
        <p:nvPicPr>
          <p:cNvPr id="61" name="图片 60"/>
          <p:cNvPicPr>
            <a:picLocks noChangeAspect="1"/>
          </p:cNvPicPr>
          <p:nvPr/>
        </p:nvPicPr>
        <p:blipFill>
          <a:blip r:embed="rId11"/>
          <a:stretch>
            <a:fillRect/>
          </a:stretch>
        </p:blipFill>
        <p:spPr>
          <a:xfrm>
            <a:off x="5845886" y="3533069"/>
            <a:ext cx="4266636" cy="674988"/>
          </a:xfrm>
          <a:prstGeom prst="rect">
            <a:avLst/>
          </a:prstGeom>
        </p:spPr>
      </p:pic>
      <p:sp>
        <p:nvSpPr>
          <p:cNvPr id="62" name="文本框 61"/>
          <p:cNvSpPr txBox="1"/>
          <p:nvPr/>
        </p:nvSpPr>
        <p:spPr>
          <a:xfrm>
            <a:off x="782719" y="3612668"/>
            <a:ext cx="1487587" cy="400110"/>
          </a:xfrm>
          <a:prstGeom prst="rect">
            <a:avLst/>
          </a:prstGeom>
          <a:noFill/>
        </p:spPr>
        <p:txBody>
          <a:bodyPr wrap="none" rtlCol="0">
            <a:spAutoFit/>
          </a:bodyPr>
          <a:lstStyle/>
          <a:p>
            <a:r>
              <a:rPr lang="en-US" altLang="zh-CN" sz="2000" dirty="0"/>
              <a:t>Self-energy: </a:t>
            </a:r>
            <a:endParaRPr lang="zh-CN" altLang="en-US" sz="2000" dirty="0"/>
          </a:p>
        </p:txBody>
      </p:sp>
    </p:spTree>
    <p:extLst>
      <p:ext uri="{BB962C8B-B14F-4D97-AF65-F5344CB8AC3E}">
        <p14:creationId xmlns:p14="http://schemas.microsoft.com/office/powerpoint/2010/main" val="2271467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altLang="zh-CN" sz="5400" b="1" u="sng">
                <a:solidFill>
                  <a:schemeClr val="accent2"/>
                </a:solidFill>
                <a:latin typeface="Calibri" panose="020F0502020204030204" pitchFamily="34" charset="0"/>
                <a:ea typeface="宋体" panose="02010600030101010101" pitchFamily="2" charset="-122"/>
              </a:rPr>
              <a:t>Outline </a:t>
            </a:r>
          </a:p>
        </p:txBody>
      </p:sp>
      <p:sp>
        <p:nvSpPr>
          <p:cNvPr id="14339" name="Rectangle 3"/>
          <p:cNvSpPr>
            <a:spLocks noGrp="1" noChangeArrowheads="1"/>
          </p:cNvSpPr>
          <p:nvPr>
            <p:ph type="body" idx="1"/>
          </p:nvPr>
        </p:nvSpPr>
        <p:spPr>
          <a:xfrm>
            <a:off x="1037772" y="1628776"/>
            <a:ext cx="10072914" cy="4525963"/>
          </a:xfrm>
        </p:spPr>
        <p:txBody>
          <a:bodyPr/>
          <a:lstStyle/>
          <a:p>
            <a:pPr marL="609600" indent="-609600">
              <a:spcBef>
                <a:spcPct val="35000"/>
              </a:spcBef>
              <a:buSzPct val="130000"/>
              <a:buNone/>
            </a:pPr>
            <a:r>
              <a:rPr lang="en-US" altLang="zh-CN" sz="4000" b="1" dirty="0">
                <a:solidFill>
                  <a:schemeClr val="accent2"/>
                </a:solidFill>
                <a:latin typeface="Calibri" panose="020F0502020204030204" pitchFamily="34" charset="0"/>
                <a:ea typeface="宋体" panose="02010600030101010101" pitchFamily="2" charset="-122"/>
              </a:rPr>
              <a:t>1</a:t>
            </a:r>
            <a:r>
              <a:rPr lang="en-US" altLang="zh-CN" b="1" dirty="0">
                <a:solidFill>
                  <a:schemeClr val="accent2"/>
                </a:solidFill>
                <a:latin typeface="Calibri" panose="020F0502020204030204" pitchFamily="34" charset="0"/>
                <a:ea typeface="宋体" panose="02010600030101010101" pitchFamily="2" charset="-122"/>
              </a:rPr>
              <a:t>. Hadrons beyond the conventional quark model </a:t>
            </a:r>
          </a:p>
          <a:p>
            <a:pPr marL="609600" indent="-609600">
              <a:spcBef>
                <a:spcPct val="35000"/>
              </a:spcBef>
              <a:buSzPct val="130000"/>
              <a:buNone/>
            </a:pPr>
            <a:r>
              <a:rPr lang="en-US" altLang="zh-CN" sz="4000" b="1" dirty="0">
                <a:solidFill>
                  <a:schemeClr val="accent2"/>
                </a:solidFill>
                <a:latin typeface="Calibri" panose="020F0502020204030204" pitchFamily="34" charset="0"/>
                <a:ea typeface="宋体" panose="02010600030101010101" pitchFamily="2" charset="-122"/>
              </a:rPr>
              <a:t>2</a:t>
            </a:r>
            <a:r>
              <a:rPr lang="en-US" altLang="zh-CN" b="1" dirty="0">
                <a:solidFill>
                  <a:schemeClr val="accent2"/>
                </a:solidFill>
                <a:latin typeface="Calibri" panose="020F0502020204030204" pitchFamily="34" charset="0"/>
                <a:ea typeface="宋体" panose="02010600030101010101" pitchFamily="2" charset="-122"/>
              </a:rPr>
              <a:t>. Threshold phenomena and dynamics</a:t>
            </a:r>
          </a:p>
          <a:p>
            <a:pPr marL="609600" indent="-609600">
              <a:spcBef>
                <a:spcPct val="35000"/>
              </a:spcBef>
              <a:buSzPct val="130000"/>
              <a:buNone/>
            </a:pPr>
            <a:r>
              <a:rPr lang="en-US" altLang="zh-CN" sz="4000" b="1" dirty="0">
                <a:solidFill>
                  <a:schemeClr val="accent2"/>
                </a:solidFill>
                <a:latin typeface="Calibri" panose="020F0502020204030204" pitchFamily="34" charset="0"/>
                <a:ea typeface="宋体" panose="02010600030101010101" pitchFamily="2" charset="-122"/>
              </a:rPr>
              <a:t>3</a:t>
            </a:r>
            <a:r>
              <a:rPr lang="en-US" altLang="zh-CN" b="1" dirty="0">
                <a:solidFill>
                  <a:schemeClr val="accent2"/>
                </a:solidFill>
                <a:latin typeface="Calibri" panose="020F0502020204030204" pitchFamily="34" charset="0"/>
                <a:ea typeface="宋体" panose="02010600030101010101" pitchFamily="2" charset="-122"/>
              </a:rPr>
              <a:t>. Phenomenology for Y(4260) and </a:t>
            </a:r>
            <a:r>
              <a:rPr lang="en-US" altLang="zh-CN" b="1" dirty="0" err="1">
                <a:solidFill>
                  <a:schemeClr val="accent2"/>
                </a:solidFill>
                <a:latin typeface="Calibri" panose="020F0502020204030204" pitchFamily="34" charset="0"/>
                <a:ea typeface="宋体" panose="02010600030101010101" pitchFamily="2" charset="-122"/>
              </a:rPr>
              <a:t>Zc</a:t>
            </a:r>
            <a:r>
              <a:rPr lang="en-US" altLang="zh-CN" b="1" dirty="0">
                <a:solidFill>
                  <a:schemeClr val="accent2"/>
                </a:solidFill>
                <a:latin typeface="Calibri" panose="020F0502020204030204" pitchFamily="34" charset="0"/>
                <a:ea typeface="宋体" panose="02010600030101010101" pitchFamily="2" charset="-122"/>
              </a:rPr>
              <a:t>(3900)/X(3872)</a:t>
            </a:r>
          </a:p>
          <a:p>
            <a:pPr marL="609600" indent="-609600">
              <a:spcBef>
                <a:spcPct val="35000"/>
              </a:spcBef>
              <a:buSzPct val="130000"/>
              <a:buNone/>
            </a:pPr>
            <a:r>
              <a:rPr lang="en-US" altLang="zh-CN" sz="4000" b="1" dirty="0">
                <a:solidFill>
                  <a:schemeClr val="accent2"/>
                </a:solidFill>
                <a:latin typeface="Calibri" panose="020F0502020204030204" pitchFamily="34" charset="0"/>
                <a:ea typeface="宋体" panose="02010600030101010101" pitchFamily="2" charset="-122"/>
              </a:rPr>
              <a:t>4</a:t>
            </a:r>
            <a:r>
              <a:rPr lang="en-US" altLang="zh-CN" b="1" dirty="0">
                <a:solidFill>
                  <a:schemeClr val="accent2"/>
                </a:solidFill>
                <a:latin typeface="Calibri" panose="020F0502020204030204" pitchFamily="34" charset="0"/>
                <a:ea typeface="宋体" panose="02010600030101010101" pitchFamily="2" charset="-122"/>
              </a:rPr>
              <a:t>. </a:t>
            </a:r>
            <a:r>
              <a:rPr lang="en-US" altLang="zh-CN" b="1" dirty="0">
                <a:solidFill>
                  <a:schemeClr val="accent2"/>
                </a:solidFill>
                <a:latin typeface="Calibri" pitchFamily="34" charset="0"/>
                <a:ea typeface="宋体" charset="-122"/>
              </a:rPr>
              <a:t>Reminder of s</a:t>
            </a:r>
            <a:r>
              <a:rPr lang="en-US" altLang="zh-CN" b="1" dirty="0">
                <a:solidFill>
                  <a:schemeClr val="accent2"/>
                </a:solidFill>
              </a:rPr>
              <a:t>ome crucial issues</a:t>
            </a:r>
            <a:endParaRPr lang="en-US" altLang="zh-CN" b="1" dirty="0">
              <a:solidFill>
                <a:schemeClr val="accent2"/>
              </a:solidFill>
              <a:latin typeface="Calibri" panose="020F0502020204030204" pitchFamily="34" charset="0"/>
              <a:ea typeface="宋体" panose="02010600030101010101" pitchFamily="2" charset="-122"/>
            </a:endParaRPr>
          </a:p>
          <a:p>
            <a:pPr marL="609600" indent="-609600">
              <a:spcBef>
                <a:spcPct val="35000"/>
              </a:spcBef>
              <a:buSzPct val="130000"/>
              <a:buNone/>
            </a:pPr>
            <a:endParaRPr lang="en-US" altLang="zh-CN" b="1" dirty="0">
              <a:solidFill>
                <a:schemeClr val="accent2"/>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923422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2A42FD3-5501-4466-B0EF-C693BF37ED6B}" type="slidenum">
              <a:rPr kumimoji="0" lang="zh-CN" altLang="en-GB"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GB" altLang="zh-CN" sz="1800" b="0" i="0" u="none" strike="noStrike" kern="0" cap="none" spc="0" normalizeH="0" baseline="0" noProof="0">
              <a:ln>
                <a:noFill/>
              </a:ln>
              <a:solidFill>
                <a:sysClr val="windowText" lastClr="000000"/>
              </a:solidFill>
              <a:effectLst/>
              <a:uLnTx/>
              <a:uFillTx/>
            </a:endParaRPr>
          </a:p>
        </p:txBody>
      </p:sp>
      <p:pic>
        <p:nvPicPr>
          <p:cNvPr id="4" name="图片 3"/>
          <p:cNvPicPr>
            <a:picLocks noChangeAspect="1"/>
          </p:cNvPicPr>
          <p:nvPr/>
        </p:nvPicPr>
        <p:blipFill>
          <a:blip r:embed="rId2"/>
          <a:stretch>
            <a:fillRect/>
          </a:stretch>
        </p:blipFill>
        <p:spPr>
          <a:xfrm>
            <a:off x="295404" y="254620"/>
            <a:ext cx="4365306" cy="6466855"/>
          </a:xfrm>
          <a:prstGeom prst="rect">
            <a:avLst/>
          </a:prstGeom>
        </p:spPr>
      </p:pic>
      <p:sp>
        <p:nvSpPr>
          <p:cNvPr id="5" name="矩形 4"/>
          <p:cNvSpPr/>
          <p:nvPr/>
        </p:nvSpPr>
        <p:spPr bwMode="auto">
          <a:xfrm>
            <a:off x="3106058" y="2968171"/>
            <a:ext cx="805543" cy="3243943"/>
          </a:xfrm>
          <a:prstGeom prst="rect">
            <a:avLst/>
          </a:prstGeom>
          <a:solidFill>
            <a:srgbClr val="00B0F0">
              <a:alpha val="2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ysClr val="windowText" lastClr="000000"/>
              </a:solidFill>
              <a:effectLst/>
              <a:uLnTx/>
              <a:uFillTx/>
              <a:latin typeface="Arial" charset="0"/>
            </a:endParaRPr>
          </a:p>
        </p:txBody>
      </p:sp>
      <p:sp>
        <p:nvSpPr>
          <p:cNvPr id="6" name="矩形 5"/>
          <p:cNvSpPr/>
          <p:nvPr/>
        </p:nvSpPr>
        <p:spPr bwMode="auto">
          <a:xfrm>
            <a:off x="3106057" y="696686"/>
            <a:ext cx="1255487" cy="2271485"/>
          </a:xfrm>
          <a:prstGeom prst="rect">
            <a:avLst/>
          </a:prstGeom>
          <a:solidFill>
            <a:srgbClr val="FFC000">
              <a:alpha val="2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ysClr val="windowText" lastClr="000000"/>
              </a:solidFill>
              <a:effectLst/>
              <a:uLnTx/>
              <a:uFillTx/>
              <a:latin typeface="Arial" charset="0"/>
            </a:endParaRPr>
          </a:p>
        </p:txBody>
      </p:sp>
      <p:pic>
        <p:nvPicPr>
          <p:cNvPr id="12" name="图片 11"/>
          <p:cNvPicPr>
            <a:picLocks noChangeAspect="1"/>
          </p:cNvPicPr>
          <p:nvPr/>
        </p:nvPicPr>
        <p:blipFill>
          <a:blip r:embed="rId3"/>
          <a:stretch>
            <a:fillRect/>
          </a:stretch>
        </p:blipFill>
        <p:spPr>
          <a:xfrm>
            <a:off x="5183114" y="696686"/>
            <a:ext cx="5467302" cy="5159974"/>
          </a:xfrm>
          <a:prstGeom prst="rect">
            <a:avLst/>
          </a:prstGeom>
        </p:spPr>
      </p:pic>
      <p:sp>
        <p:nvSpPr>
          <p:cNvPr id="13" name="文本框 12"/>
          <p:cNvSpPr txBox="1"/>
          <p:nvPr/>
        </p:nvSpPr>
        <p:spPr>
          <a:xfrm>
            <a:off x="5006093" y="202663"/>
            <a:ext cx="6894286"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srgbClr val="FF0000"/>
                </a:solidFill>
                <a:effectLst/>
                <a:uLnTx/>
                <a:uFillTx/>
              </a:rPr>
              <a:t>S wave thresholds and effects on the </a:t>
            </a:r>
            <a:r>
              <a:rPr kumimoji="0" lang="en-US" altLang="zh-CN" sz="2000" b="1" i="0" u="none" strike="noStrike" kern="0" cap="none" spc="0" normalizeH="0" baseline="0" noProof="0" dirty="0" err="1">
                <a:ln>
                  <a:noFill/>
                </a:ln>
                <a:solidFill>
                  <a:srgbClr val="FF0000"/>
                </a:solidFill>
                <a:effectLst/>
                <a:uLnTx/>
                <a:uFillTx/>
              </a:rPr>
              <a:t>lineshapes</a:t>
            </a:r>
            <a:endParaRPr kumimoji="0" lang="zh-CN" altLang="en-US" sz="2000" b="1" i="0" u="none" strike="noStrike" kern="0" cap="none" spc="0" normalizeH="0" baseline="0" noProof="0" dirty="0">
              <a:ln>
                <a:noFill/>
              </a:ln>
              <a:solidFill>
                <a:srgbClr val="FF0000"/>
              </a:solidFill>
              <a:effectLst/>
              <a:uLnTx/>
              <a:uFillTx/>
            </a:endParaRPr>
          </a:p>
        </p:txBody>
      </p:sp>
      <p:sp>
        <p:nvSpPr>
          <p:cNvPr id="14" name="TextBox 6"/>
          <p:cNvSpPr txBox="1"/>
          <p:nvPr/>
        </p:nvSpPr>
        <p:spPr>
          <a:xfrm>
            <a:off x="4788159" y="6212114"/>
            <a:ext cx="6257212"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rgbClr val="0000CC"/>
                </a:solidFill>
                <a:effectLst/>
                <a:uLnTx/>
                <a:uFillTx/>
                <a:latin typeface="Calibri" panose="020F0502020204030204" pitchFamily="34" charset="0"/>
              </a:rPr>
              <a:t>F.-K. </a:t>
            </a:r>
            <a:r>
              <a:rPr kumimoji="0" lang="en-US" altLang="zh-CN" sz="1600" b="0" i="0" u="none" strike="noStrike" kern="0" cap="none" spc="0" normalizeH="0" baseline="0" noProof="0" dirty="0" err="1">
                <a:ln>
                  <a:noFill/>
                </a:ln>
                <a:solidFill>
                  <a:srgbClr val="0000CC"/>
                </a:solidFill>
                <a:effectLst/>
                <a:uLnTx/>
                <a:uFillTx/>
                <a:latin typeface="Calibri" panose="020F0502020204030204" pitchFamily="34" charset="0"/>
              </a:rPr>
              <a:t>Guo</a:t>
            </a:r>
            <a:r>
              <a:rPr kumimoji="0" lang="en-US" altLang="zh-CN" sz="1600" b="0" i="0" u="none" strike="noStrike" kern="0" cap="none" spc="0" normalizeH="0" baseline="0" noProof="0" dirty="0">
                <a:ln>
                  <a:noFill/>
                </a:ln>
                <a:solidFill>
                  <a:srgbClr val="0000CC"/>
                </a:solidFill>
                <a:effectLst/>
                <a:uLnTx/>
                <a:uFillTx/>
                <a:latin typeface="Calibri" panose="020F0502020204030204" pitchFamily="34" charset="0"/>
              </a:rPr>
              <a:t>, C. </a:t>
            </a:r>
            <a:r>
              <a:rPr kumimoji="0" lang="en-US" altLang="zh-CN" sz="1600" b="0" i="0" u="none" strike="noStrike" kern="0" cap="none" spc="0" normalizeH="0" baseline="0" noProof="0" dirty="0" err="1">
                <a:ln>
                  <a:noFill/>
                </a:ln>
                <a:solidFill>
                  <a:srgbClr val="0000CC"/>
                </a:solidFill>
                <a:effectLst/>
                <a:uLnTx/>
                <a:uFillTx/>
                <a:latin typeface="Calibri" panose="020F0502020204030204" pitchFamily="34" charset="0"/>
              </a:rPr>
              <a:t>Hanhart</a:t>
            </a:r>
            <a:r>
              <a:rPr kumimoji="0" lang="en-US" altLang="zh-CN" sz="1600" b="0" i="0" u="none" strike="noStrike" kern="0" cap="none" spc="0" normalizeH="0" baseline="0" noProof="0" dirty="0">
                <a:ln>
                  <a:noFill/>
                </a:ln>
                <a:solidFill>
                  <a:srgbClr val="0000CC"/>
                </a:solidFill>
                <a:effectLst/>
                <a:uLnTx/>
                <a:uFillTx/>
                <a:latin typeface="Calibri" panose="020F0502020204030204" pitchFamily="34" charset="0"/>
              </a:rPr>
              <a:t>, U.-G. Meissner, Q. Wang, Q. Zhao, B.-S. Zou, </a:t>
            </a:r>
            <a:r>
              <a:rPr kumimoji="0" lang="en-US" altLang="zh-CN" sz="1600" b="0" i="0" u="none" strike="noStrike" kern="0" cap="none" spc="0" normalizeH="0" baseline="0" noProof="0" dirty="0">
                <a:ln>
                  <a:noFill/>
                </a:ln>
                <a:solidFill>
                  <a:srgbClr val="0000CC"/>
                </a:solidFill>
                <a:effectLst/>
                <a:uLnTx/>
                <a:uFillTx/>
                <a:latin typeface="Calibri" panose="020F0502020204030204" pitchFamily="34" charset="0"/>
                <a:sym typeface="Symbol" panose="05050102010706020507" pitchFamily="18" charset="2"/>
              </a:rPr>
              <a:t>Rev. Mod. Phys. 90, 015004 (2018)</a:t>
            </a:r>
            <a:r>
              <a:rPr kumimoji="0" lang="en-US" altLang="zh-CN" sz="1600" b="0" i="0" u="none" strike="noStrike" kern="0" cap="none" spc="0" normalizeH="0" baseline="0" noProof="0" dirty="0">
                <a:ln>
                  <a:noFill/>
                </a:ln>
                <a:solidFill>
                  <a:srgbClr val="0000CC"/>
                </a:solidFill>
                <a:effectLst/>
                <a:uLnTx/>
                <a:uFillTx/>
                <a:latin typeface="Calibri" panose="020F0502020204030204" pitchFamily="34" charset="0"/>
              </a:rPr>
              <a:t> </a:t>
            </a:r>
            <a:endParaRPr kumimoji="0" lang="zh-CN" altLang="en-US" sz="1600" b="0" i="0" u="none" strike="noStrike" kern="0" cap="none" spc="0" normalizeH="0" baseline="0" noProof="0" dirty="0">
              <a:ln>
                <a:noFill/>
              </a:ln>
              <a:solidFill>
                <a:srgbClr val="0000CC"/>
              </a:solidFill>
              <a:effectLst/>
              <a:uLnTx/>
              <a:uFillTx/>
              <a:latin typeface="Calibri" panose="020F0502020204030204" pitchFamily="34" charset="0"/>
            </a:endParaRPr>
          </a:p>
        </p:txBody>
      </p:sp>
    </p:spTree>
    <p:extLst>
      <p:ext uri="{BB962C8B-B14F-4D97-AF65-F5344CB8AC3E}">
        <p14:creationId xmlns:p14="http://schemas.microsoft.com/office/powerpoint/2010/main" val="435369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TextBox 2"/>
              <p:cNvSpPr txBox="1"/>
              <p:nvPr/>
            </p:nvSpPr>
            <p:spPr>
              <a:xfrm>
                <a:off x="875978" y="171345"/>
                <a:ext cx="5763693" cy="584775"/>
              </a:xfrm>
              <a:prstGeom prst="rect">
                <a:avLst/>
              </a:prstGeom>
              <a:solidFill>
                <a:srgbClr val="99CCFF"/>
              </a:solidFill>
              <a:ln>
                <a:noFill/>
              </a:ln>
              <a:effectLst>
                <a:outerShdw blurRad="50800" dist="38100" dir="2700000" algn="tl"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kumimoji="0" lang="en-US" altLang="zh-CN" sz="3200" b="1" i="1" u="none" strike="noStrike" kern="0" cap="none" spc="0" normalizeH="0" baseline="0" noProof="0" smtClean="0">
                            <a:ln>
                              <a:noFill/>
                            </a:ln>
                            <a:solidFill>
                              <a:srgbClr val="0000FF"/>
                            </a:solidFill>
                            <a:effectLst/>
                            <a:uLnTx/>
                            <a:uFillTx/>
                            <a:latin typeface="Cambria Math" panose="02040503050406030204" pitchFamily="18" charset="0"/>
                          </a:rPr>
                        </m:ctrlPr>
                      </m:sSupPr>
                      <m:e>
                        <m:r>
                          <a:rPr kumimoji="0" lang="en-US" altLang="zh-CN" sz="3200" b="1" i="1" u="none" strike="noStrike" kern="0" cap="none" spc="0" normalizeH="0" baseline="0" noProof="0" smtClean="0">
                            <a:ln>
                              <a:noFill/>
                            </a:ln>
                            <a:solidFill>
                              <a:srgbClr val="0000FF"/>
                            </a:solidFill>
                            <a:effectLst/>
                            <a:uLnTx/>
                            <a:uFillTx/>
                            <a:latin typeface="Cambria Math" panose="02040503050406030204" pitchFamily="18" charset="0"/>
                          </a:rPr>
                          <m:t>𝒆</m:t>
                        </m:r>
                      </m:e>
                      <m:sup>
                        <m:r>
                          <a:rPr kumimoji="0" lang="en-US" altLang="zh-CN" sz="3200" b="1" i="1" u="none" strike="noStrike" kern="0" cap="none" spc="0" normalizeH="0" baseline="0" noProof="0" smtClean="0">
                            <a:ln>
                              <a:noFill/>
                            </a:ln>
                            <a:solidFill>
                              <a:srgbClr val="0000FF"/>
                            </a:solidFill>
                            <a:effectLst/>
                            <a:uLnTx/>
                            <a:uFillTx/>
                            <a:latin typeface="Cambria Math" panose="02040503050406030204" pitchFamily="18" charset="0"/>
                          </a:rPr>
                          <m:t>+</m:t>
                        </m:r>
                      </m:sup>
                    </m:sSup>
                    <m:sSup>
                      <m:sSupPr>
                        <m:ctrlPr>
                          <a:rPr kumimoji="0" lang="en-US" altLang="zh-CN" sz="3200" b="1" i="1" u="none" strike="noStrike" kern="0" cap="none" spc="0" normalizeH="0" baseline="0" noProof="0" smtClean="0">
                            <a:ln>
                              <a:noFill/>
                            </a:ln>
                            <a:solidFill>
                              <a:srgbClr val="0000FF"/>
                            </a:solidFill>
                            <a:effectLst/>
                            <a:uLnTx/>
                            <a:uFillTx/>
                            <a:latin typeface="Cambria Math" panose="02040503050406030204" pitchFamily="18" charset="0"/>
                          </a:rPr>
                        </m:ctrlPr>
                      </m:sSupPr>
                      <m:e>
                        <m:r>
                          <a:rPr kumimoji="0" lang="en-US" altLang="zh-CN" sz="3200" b="1" i="1" u="none" strike="noStrike" kern="0" cap="none" spc="0" normalizeH="0" baseline="0" noProof="0" smtClean="0">
                            <a:ln>
                              <a:noFill/>
                            </a:ln>
                            <a:solidFill>
                              <a:srgbClr val="0000FF"/>
                            </a:solidFill>
                            <a:effectLst/>
                            <a:uLnTx/>
                            <a:uFillTx/>
                            <a:latin typeface="Cambria Math" panose="02040503050406030204" pitchFamily="18" charset="0"/>
                          </a:rPr>
                          <m:t>𝒆</m:t>
                        </m:r>
                      </m:e>
                      <m:sup>
                        <m:r>
                          <a:rPr kumimoji="0" lang="en-US" altLang="zh-CN" sz="3200" b="1" i="1" u="none" strike="noStrike" kern="0" cap="none" spc="0" normalizeH="0" baseline="0" noProof="0" smtClean="0">
                            <a:ln>
                              <a:noFill/>
                            </a:ln>
                            <a:solidFill>
                              <a:srgbClr val="0000FF"/>
                            </a:solidFill>
                            <a:effectLst/>
                            <a:uLnTx/>
                            <a:uFillTx/>
                            <a:latin typeface="Cambria Math" panose="02040503050406030204" pitchFamily="18" charset="0"/>
                          </a:rPr>
                          <m:t>−</m:t>
                        </m:r>
                      </m:sup>
                    </m:sSup>
                  </m:oMath>
                </a14:m>
                <a:r>
                  <a:rPr kumimoji="0" lang="zh-CN" altLang="en-US" sz="3200" b="1" i="0" u="none" strike="noStrike" kern="0" cap="none" spc="0" normalizeH="0" baseline="0" noProof="0" dirty="0">
                    <a:ln>
                      <a:noFill/>
                    </a:ln>
                    <a:solidFill>
                      <a:srgbClr val="0000FF"/>
                    </a:solidFill>
                    <a:effectLst/>
                    <a:uLnTx/>
                    <a:uFillTx/>
                    <a:latin typeface="Calibri" panose="020F0502020204030204" pitchFamily="34" charset="0"/>
                  </a:rPr>
                  <a:t> </a:t>
                </a:r>
                <a:r>
                  <a:rPr kumimoji="0" lang="en-US" altLang="zh-CN" sz="3200" b="1" i="0" u="none" strike="noStrike" kern="0" cap="none" spc="0" normalizeH="0" baseline="0" noProof="0" dirty="0">
                    <a:ln>
                      <a:noFill/>
                    </a:ln>
                    <a:solidFill>
                      <a:srgbClr val="0000FF"/>
                    </a:solidFill>
                    <a:effectLst/>
                    <a:uLnTx/>
                    <a:uFillTx/>
                    <a:latin typeface="Calibri" panose="020F0502020204030204" pitchFamily="34" charset="0"/>
                  </a:rPr>
                  <a:t>annihilations</a:t>
                </a:r>
                <a:r>
                  <a:rPr kumimoji="0" lang="en-US" altLang="zh-CN" sz="3200" b="1" i="0" u="none" strike="noStrike" kern="0" cap="none" spc="0" normalizeH="0" noProof="0" dirty="0">
                    <a:ln>
                      <a:noFill/>
                    </a:ln>
                    <a:solidFill>
                      <a:srgbClr val="0000FF"/>
                    </a:solidFill>
                    <a:effectLst/>
                    <a:uLnTx/>
                    <a:uFillTx/>
                    <a:latin typeface="Calibri" panose="020F0502020204030204" pitchFamily="34" charset="0"/>
                  </a:rPr>
                  <a:t> </a:t>
                </a:r>
                <a:endParaRPr kumimoji="0" lang="zh-CN" altLang="en-US" sz="3200" b="1" i="0" u="none" strike="noStrike" kern="0" cap="none" spc="0" normalizeH="0" baseline="0" noProof="0" dirty="0">
                  <a:ln>
                    <a:noFill/>
                  </a:ln>
                  <a:solidFill>
                    <a:srgbClr val="0000FF"/>
                  </a:solidFill>
                  <a:effectLst/>
                  <a:uLnTx/>
                  <a:uFillTx/>
                  <a:latin typeface="Calibri" panose="020F0502020204030204" pitchFamily="34" charset="0"/>
                </a:endParaRPr>
              </a:p>
            </p:txBody>
          </p:sp>
        </mc:Choice>
        <mc:Fallback>
          <p:sp>
            <p:nvSpPr>
              <p:cNvPr id="6" name="TextBox 2"/>
              <p:cNvSpPr txBox="1">
                <a:spLocks noRot="1" noChangeAspect="1" noMove="1" noResize="1" noEditPoints="1" noAdjustHandles="1" noChangeArrowheads="1" noChangeShapeType="1" noTextEdit="1"/>
              </p:cNvSpPr>
              <p:nvPr/>
            </p:nvSpPr>
            <p:spPr>
              <a:xfrm>
                <a:off x="875978" y="171345"/>
                <a:ext cx="5763693" cy="584775"/>
              </a:xfrm>
              <a:prstGeom prst="rect">
                <a:avLst/>
              </a:prstGeom>
              <a:blipFill>
                <a:blip r:embed="rId2"/>
                <a:stretch>
                  <a:fillRect/>
                </a:stretch>
              </a:blipFill>
              <a:ln>
                <a:noFill/>
              </a:ln>
              <a:effectLst>
                <a:outerShdw blurRad="50800" dist="38100" dir="2700000" algn="tl" rotWithShape="0">
                  <a:prstClr val="black">
                    <a:alpha val="40000"/>
                  </a:prstClr>
                </a:outerShdw>
              </a:effectLst>
            </p:spPr>
            <p:txBody>
              <a:bodyPr/>
              <a:lstStyle/>
              <a:p>
                <a:r>
                  <a:rPr lang="zh-CN" altLang="en-US">
                    <a:noFill/>
                  </a:rPr>
                  <a:t> </a:t>
                </a:r>
              </a:p>
            </p:txBody>
          </p:sp>
        </mc:Fallback>
      </mc:AlternateContent>
      <p:pic>
        <p:nvPicPr>
          <p:cNvPr id="3" name="图片 2"/>
          <p:cNvPicPr>
            <a:picLocks noChangeAspect="1"/>
          </p:cNvPicPr>
          <p:nvPr/>
        </p:nvPicPr>
        <p:blipFill>
          <a:blip r:embed="rId3"/>
          <a:stretch>
            <a:fillRect/>
          </a:stretch>
        </p:blipFill>
        <p:spPr>
          <a:xfrm>
            <a:off x="158145" y="1428149"/>
            <a:ext cx="10698541" cy="4360151"/>
          </a:xfrm>
          <a:prstGeom prst="rect">
            <a:avLst/>
          </a:prstGeom>
        </p:spPr>
      </p:pic>
      <p:sp>
        <p:nvSpPr>
          <p:cNvPr id="5" name="矩形 4"/>
          <p:cNvSpPr/>
          <p:nvPr/>
        </p:nvSpPr>
        <p:spPr bwMode="auto">
          <a:xfrm>
            <a:off x="2184400" y="1582054"/>
            <a:ext cx="3468914" cy="3875313"/>
          </a:xfrm>
          <a:prstGeom prst="rect">
            <a:avLst/>
          </a:prstGeom>
          <a:solidFill>
            <a:srgbClr val="FFC000">
              <a:alpha val="2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ysClr val="windowText" lastClr="000000"/>
              </a:solidFill>
              <a:effectLst/>
              <a:uLnTx/>
              <a:uFillTx/>
              <a:latin typeface="Arial" charset="0"/>
            </a:endParaRPr>
          </a:p>
        </p:txBody>
      </p:sp>
      <p:sp>
        <p:nvSpPr>
          <p:cNvPr id="7" name="矩形 6"/>
          <p:cNvSpPr/>
          <p:nvPr/>
        </p:nvSpPr>
        <p:spPr bwMode="auto">
          <a:xfrm>
            <a:off x="5674017" y="1582054"/>
            <a:ext cx="3274040" cy="3875313"/>
          </a:xfrm>
          <a:prstGeom prst="rect">
            <a:avLst/>
          </a:prstGeom>
          <a:solidFill>
            <a:srgbClr val="00B0F0">
              <a:alpha val="2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ysClr val="windowText" lastClr="000000"/>
              </a:solidFill>
              <a:effectLst/>
              <a:uLnTx/>
              <a:uFillTx/>
              <a:latin typeface="Arial" charset="0"/>
            </a:endParaRPr>
          </a:p>
        </p:txBody>
      </p:sp>
      <p:sp>
        <p:nvSpPr>
          <p:cNvPr id="8" name="矩形 7"/>
          <p:cNvSpPr/>
          <p:nvPr/>
        </p:nvSpPr>
        <p:spPr bwMode="auto">
          <a:xfrm>
            <a:off x="8955314" y="1582053"/>
            <a:ext cx="3185886" cy="3875313"/>
          </a:xfrm>
          <a:prstGeom prst="rect">
            <a:avLst/>
          </a:prstGeom>
          <a:solidFill>
            <a:srgbClr val="00B050">
              <a:alpha val="2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ysClr val="windowText" lastClr="000000"/>
              </a:solidFill>
              <a:effectLst/>
              <a:uLnTx/>
              <a:uFillTx/>
              <a:latin typeface="Arial" charset="0"/>
            </a:endParaRPr>
          </a:p>
        </p:txBody>
      </p:sp>
      <p:sp>
        <p:nvSpPr>
          <p:cNvPr id="9" name="文本框 8"/>
          <p:cNvSpPr txBox="1"/>
          <p:nvPr/>
        </p:nvSpPr>
        <p:spPr>
          <a:xfrm>
            <a:off x="2343558" y="1103689"/>
            <a:ext cx="2045945" cy="400110"/>
          </a:xfrm>
          <a:prstGeom prst="rect">
            <a:avLst/>
          </a:prstGeom>
          <a:solidFill>
            <a:srgbClr val="FFC000"/>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ysClr val="windowText" lastClr="000000"/>
                </a:solidFill>
                <a:effectLst/>
                <a:uLnTx/>
                <a:uFillTx/>
              </a:rPr>
              <a:t>(I) Well explored</a:t>
            </a:r>
            <a:endParaRPr kumimoji="0" lang="zh-CN" altLang="en-US" sz="2000" b="0" i="0" u="none" strike="noStrike" kern="0" cap="none" spc="0" normalizeH="0" baseline="0" noProof="0" dirty="0">
              <a:ln>
                <a:noFill/>
              </a:ln>
              <a:solidFill>
                <a:sysClr val="windowText" lastClr="000000"/>
              </a:solidFill>
              <a:effectLst/>
              <a:uLnTx/>
              <a:uFillTx/>
            </a:endParaRPr>
          </a:p>
        </p:txBody>
      </p:sp>
      <p:sp>
        <p:nvSpPr>
          <p:cNvPr id="11" name="文本框 10"/>
          <p:cNvSpPr txBox="1"/>
          <p:nvPr/>
        </p:nvSpPr>
        <p:spPr>
          <a:xfrm>
            <a:off x="5400599" y="1108259"/>
            <a:ext cx="2605200" cy="400110"/>
          </a:xfrm>
          <a:prstGeom prst="rect">
            <a:avLst/>
          </a:prstGeom>
          <a:solidFill>
            <a:srgbClr val="66CC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ysClr val="windowText" lastClr="000000"/>
                </a:solidFill>
                <a:effectLst/>
                <a:uLnTx/>
                <a:uFillTx/>
              </a:rPr>
              <a:t>(II) Recently scanned</a:t>
            </a:r>
            <a:endParaRPr kumimoji="0" lang="zh-CN" altLang="en-US" sz="2000" b="0" i="0" u="none" strike="noStrike" kern="0" cap="none" spc="0" normalizeH="0" baseline="0" noProof="0" dirty="0">
              <a:ln>
                <a:noFill/>
              </a:ln>
              <a:solidFill>
                <a:sysClr val="windowText" lastClr="000000"/>
              </a:solidFill>
              <a:effectLst/>
              <a:uLnTx/>
              <a:uFillTx/>
            </a:endParaRPr>
          </a:p>
        </p:txBody>
      </p:sp>
      <p:sp>
        <p:nvSpPr>
          <p:cNvPr id="12" name="文本框 11"/>
          <p:cNvSpPr txBox="1"/>
          <p:nvPr/>
        </p:nvSpPr>
        <p:spPr>
          <a:xfrm>
            <a:off x="9226389" y="796794"/>
            <a:ext cx="2229752" cy="707886"/>
          </a:xfrm>
          <a:prstGeom prst="rect">
            <a:avLst/>
          </a:prstGeom>
          <a:solidFill>
            <a:srgbClr val="92D050"/>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ysClr val="windowText" lastClr="000000"/>
                </a:solidFill>
                <a:effectLst/>
                <a:uLnTx/>
                <a:uFillTx/>
              </a:rPr>
              <a:t>(III) Rich physics, but lack of data</a:t>
            </a:r>
            <a:endParaRPr kumimoji="0" lang="zh-CN" altLang="en-US" sz="2000" b="0" i="0" u="none" strike="noStrike" kern="0" cap="none" spc="0" normalizeH="0" baseline="0" noProof="0" dirty="0">
              <a:ln>
                <a:noFill/>
              </a:ln>
              <a:solidFill>
                <a:sysClr val="windowText" lastClr="000000"/>
              </a:solidFill>
              <a:effectLst/>
              <a:uLnTx/>
              <a:uFillTx/>
            </a:endParaRPr>
          </a:p>
        </p:txBody>
      </p:sp>
      <p:sp>
        <p:nvSpPr>
          <p:cNvPr id="13" name="Line 14"/>
          <p:cNvSpPr>
            <a:spLocks noChangeShapeType="1"/>
          </p:cNvSpPr>
          <p:nvPr/>
        </p:nvSpPr>
        <p:spPr bwMode="auto">
          <a:xfrm flipV="1">
            <a:off x="5788802" y="2020380"/>
            <a:ext cx="1" cy="3436986"/>
          </a:xfrm>
          <a:prstGeom prst="line">
            <a:avLst/>
          </a:prstGeom>
          <a:noFill/>
          <a:ln w="19050">
            <a:solidFill>
              <a:srgbClr val="0000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14" name="Line 14"/>
          <p:cNvSpPr>
            <a:spLocks noChangeShapeType="1"/>
          </p:cNvSpPr>
          <p:nvPr/>
        </p:nvSpPr>
        <p:spPr bwMode="auto">
          <a:xfrm flipV="1">
            <a:off x="6405656" y="2020380"/>
            <a:ext cx="1" cy="3436986"/>
          </a:xfrm>
          <a:prstGeom prst="line">
            <a:avLst/>
          </a:prstGeom>
          <a:noFill/>
          <a:ln w="19050">
            <a:solidFill>
              <a:srgbClr val="0000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15" name="Line 14"/>
          <p:cNvSpPr>
            <a:spLocks noChangeShapeType="1"/>
          </p:cNvSpPr>
          <p:nvPr/>
        </p:nvSpPr>
        <p:spPr bwMode="auto">
          <a:xfrm flipV="1">
            <a:off x="5151401" y="2020380"/>
            <a:ext cx="1" cy="3436986"/>
          </a:xfrm>
          <a:prstGeom prst="line">
            <a:avLst/>
          </a:prstGeom>
          <a:noFill/>
          <a:ln w="19050">
            <a:solidFill>
              <a:srgbClr val="0000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16" name="Line 14"/>
          <p:cNvSpPr>
            <a:spLocks noChangeShapeType="1"/>
          </p:cNvSpPr>
          <p:nvPr/>
        </p:nvSpPr>
        <p:spPr bwMode="auto">
          <a:xfrm flipV="1">
            <a:off x="6703199" y="2020380"/>
            <a:ext cx="1" cy="3436986"/>
          </a:xfrm>
          <a:prstGeom prst="line">
            <a:avLst/>
          </a:prstGeom>
          <a:noFill/>
          <a:ln w="19050">
            <a:solidFill>
              <a:srgbClr val="FF99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C6600"/>
              </a:solidFill>
              <a:effectLst/>
              <a:uLnTx/>
              <a:uFillTx/>
            </a:endParaRPr>
          </a:p>
        </p:txBody>
      </p:sp>
      <p:sp>
        <p:nvSpPr>
          <p:cNvPr id="17" name="Line 14"/>
          <p:cNvSpPr>
            <a:spLocks noChangeShapeType="1"/>
          </p:cNvSpPr>
          <p:nvPr/>
        </p:nvSpPr>
        <p:spPr bwMode="auto">
          <a:xfrm flipV="1">
            <a:off x="5983546" y="2020380"/>
            <a:ext cx="1" cy="3436986"/>
          </a:xfrm>
          <a:prstGeom prst="line">
            <a:avLst/>
          </a:prstGeom>
          <a:noFill/>
          <a:ln w="19050">
            <a:solidFill>
              <a:srgbClr val="FF99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C6600"/>
              </a:solidFill>
              <a:effectLst/>
              <a:uLnTx/>
              <a:uFillTx/>
            </a:endParaRPr>
          </a:p>
        </p:txBody>
      </p:sp>
      <p:sp>
        <p:nvSpPr>
          <p:cNvPr id="18" name="Line 14"/>
          <p:cNvSpPr>
            <a:spLocks noChangeShapeType="1"/>
          </p:cNvSpPr>
          <p:nvPr/>
        </p:nvSpPr>
        <p:spPr bwMode="auto">
          <a:xfrm flipV="1">
            <a:off x="7304313" y="2020380"/>
            <a:ext cx="1" cy="3436986"/>
          </a:xfrm>
          <a:prstGeom prst="line">
            <a:avLst/>
          </a:prstGeom>
          <a:noFill/>
          <a:ln w="19050">
            <a:solidFill>
              <a:srgbClr val="FF99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C6600"/>
              </a:solidFill>
              <a:effectLst/>
              <a:uLnTx/>
              <a:uFillTx/>
            </a:endParaRPr>
          </a:p>
        </p:txBody>
      </p:sp>
      <p:sp>
        <p:nvSpPr>
          <p:cNvPr id="19" name="Line 14"/>
          <p:cNvSpPr>
            <a:spLocks noChangeShapeType="1"/>
          </p:cNvSpPr>
          <p:nvPr/>
        </p:nvSpPr>
        <p:spPr bwMode="auto">
          <a:xfrm flipV="1">
            <a:off x="7572828" y="2020380"/>
            <a:ext cx="1" cy="3436986"/>
          </a:xfrm>
          <a:prstGeom prst="line">
            <a:avLst/>
          </a:prstGeom>
          <a:noFill/>
          <a:ln w="19050">
            <a:solidFill>
              <a:srgbClr val="FF0000"/>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endParaRPr>
          </a:p>
        </p:txBody>
      </p:sp>
      <mc:AlternateContent xmlns:mc="http://schemas.openxmlformats.org/markup-compatibility/2006" xmlns:a14="http://schemas.microsoft.com/office/drawing/2010/main">
        <mc:Choice Requires="a14">
          <p:sp>
            <p:nvSpPr>
              <p:cNvPr id="20" name="文本框 19"/>
              <p:cNvSpPr txBox="1"/>
              <p:nvPr/>
            </p:nvSpPr>
            <p:spPr>
              <a:xfrm rot="17995784">
                <a:off x="6775606" y="5922222"/>
                <a:ext cx="1369156" cy="369332"/>
              </a:xfrm>
              <a:prstGeom prst="rect">
                <a:avLst/>
              </a:prstGeom>
              <a:noFill/>
              <a:ln>
                <a:solidFill>
                  <a:srgbClr val="FF000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ctrlPr>
                        </m:sSubPr>
                        <m:e>
                          <m: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t>𝐷</m:t>
                          </m:r>
                        </m:e>
                        <m:sub>
                          <m: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t>1</m:t>
                          </m:r>
                        </m:sub>
                      </m:sSub>
                      <m:d>
                        <m:dPr>
                          <m:ctrlP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ctrlPr>
                        </m:dPr>
                        <m:e>
                          <m: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t>2420</m:t>
                          </m:r>
                        </m:e>
                      </m:d>
                      <m:acc>
                        <m:accPr>
                          <m:chr m:val="̅"/>
                          <m:ctrlP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ctrlPr>
                        </m:accPr>
                        <m:e>
                          <m: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t>𝐷</m:t>
                          </m:r>
                        </m:e>
                      </m:acc>
                    </m:oMath>
                  </m:oMathPara>
                </a14:m>
                <a:endParaRPr kumimoji="0" lang="zh-CN" altLang="en-US" sz="1800" b="0" i="0" u="none" strike="noStrike" kern="0" cap="none" spc="0" normalizeH="0" baseline="0" noProof="0" dirty="0">
                  <a:ln>
                    <a:noFill/>
                  </a:ln>
                  <a:solidFill>
                    <a:srgbClr val="FF0000"/>
                  </a:solidFill>
                  <a:effectLst/>
                  <a:uLnTx/>
                  <a:uFillTx/>
                </a:endParaRPr>
              </a:p>
            </p:txBody>
          </p:sp>
        </mc:Choice>
        <mc:Fallback xmlns="">
          <p:sp>
            <p:nvSpPr>
              <p:cNvPr id="20" name="文本框 19"/>
              <p:cNvSpPr txBox="1">
                <a:spLocks noRot="1" noChangeAspect="1" noMove="1" noResize="1" noEditPoints="1" noAdjustHandles="1" noChangeArrowheads="1" noChangeShapeType="1" noTextEdit="1"/>
              </p:cNvSpPr>
              <p:nvPr/>
            </p:nvSpPr>
            <p:spPr>
              <a:xfrm rot="17995784">
                <a:off x="6775606" y="5922222"/>
                <a:ext cx="1369156" cy="369332"/>
              </a:xfrm>
              <a:prstGeom prst="rect">
                <a:avLst/>
              </a:prstGeom>
              <a:blipFill>
                <a:blip r:embed="rId4"/>
                <a:stretch>
                  <a:fillRect t="-16228"/>
                </a:stretch>
              </a:blipFill>
              <a:ln>
                <a:solidFill>
                  <a:srgbClr val="FF0000"/>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p:cNvSpPr txBox="1"/>
              <p:nvPr/>
            </p:nvSpPr>
            <p:spPr>
              <a:xfrm rot="17995784">
                <a:off x="6810847" y="5711026"/>
                <a:ext cx="76546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altLang="zh-CN" sz="1800" b="0" i="1" u="none" strike="noStrike" kern="0" cap="none" spc="0" normalizeH="0" baseline="0" noProof="0" smtClean="0">
                              <a:ln>
                                <a:noFill/>
                              </a:ln>
                              <a:solidFill>
                                <a:srgbClr val="CC6600"/>
                              </a:solidFill>
                              <a:effectLst/>
                              <a:uLnTx/>
                              <a:uFillTx/>
                              <a:latin typeface="Cambria Math" panose="02040503050406030204" pitchFamily="18" charset="0"/>
                            </a:rPr>
                          </m:ctrlPr>
                        </m:sSubSupPr>
                        <m:e>
                          <m:r>
                            <a:rPr kumimoji="0" lang="en-US" altLang="zh-CN" sz="1800" b="0" i="1" u="none" strike="noStrike" kern="0" cap="none" spc="0" normalizeH="0" baseline="0" noProof="0" smtClean="0">
                              <a:ln>
                                <a:noFill/>
                              </a:ln>
                              <a:solidFill>
                                <a:srgbClr val="CC6600"/>
                              </a:solidFill>
                              <a:effectLst/>
                              <a:uLnTx/>
                              <a:uFillTx/>
                              <a:latin typeface="Cambria Math" panose="02040503050406030204" pitchFamily="18" charset="0"/>
                            </a:rPr>
                            <m:t>𝐷</m:t>
                          </m:r>
                        </m:e>
                        <m:sub>
                          <m:r>
                            <a:rPr kumimoji="0" lang="en-US" altLang="zh-CN" sz="1800" b="0" i="1" u="none" strike="noStrike" kern="0" cap="none" spc="0" normalizeH="0" baseline="0" noProof="0" smtClean="0">
                              <a:ln>
                                <a:noFill/>
                              </a:ln>
                              <a:solidFill>
                                <a:srgbClr val="CC6600"/>
                              </a:solidFill>
                              <a:effectLst/>
                              <a:uLnTx/>
                              <a:uFillTx/>
                              <a:latin typeface="Cambria Math" panose="02040503050406030204" pitchFamily="18" charset="0"/>
                            </a:rPr>
                            <m:t>𝑠</m:t>
                          </m:r>
                        </m:sub>
                        <m:sup>
                          <m:r>
                            <a:rPr kumimoji="0" lang="en-US" altLang="zh-CN" sz="1800" b="0" i="1" u="none" strike="noStrike" kern="0" cap="none" spc="0" normalizeH="0" baseline="0" noProof="0" smtClean="0">
                              <a:ln>
                                <a:noFill/>
                              </a:ln>
                              <a:solidFill>
                                <a:srgbClr val="CC6600"/>
                              </a:solidFill>
                              <a:effectLst/>
                              <a:uLnTx/>
                              <a:uFillTx/>
                              <a:latin typeface="Cambria Math" panose="02040503050406030204" pitchFamily="18" charset="0"/>
                            </a:rPr>
                            <m:t>∗</m:t>
                          </m:r>
                        </m:sup>
                      </m:sSubSup>
                      <m:sSubSup>
                        <m:sSubSupPr>
                          <m:ctrlPr>
                            <a:rPr kumimoji="0" lang="en-US" altLang="zh-CN" sz="1800" b="0" i="1" u="none" strike="noStrike" kern="0" cap="none" spc="0" normalizeH="0" baseline="0" noProof="0" smtClean="0">
                              <a:ln>
                                <a:noFill/>
                              </a:ln>
                              <a:solidFill>
                                <a:srgbClr val="CC6600"/>
                              </a:solidFill>
                              <a:effectLst/>
                              <a:uLnTx/>
                              <a:uFillTx/>
                              <a:latin typeface="Cambria Math" panose="02040503050406030204" pitchFamily="18" charset="0"/>
                            </a:rPr>
                          </m:ctrlPr>
                        </m:sSubSupPr>
                        <m:e>
                          <m:acc>
                            <m:accPr>
                              <m:chr m:val="̅"/>
                              <m:ctrlPr>
                                <a:rPr kumimoji="0" lang="en-US" altLang="zh-CN" sz="1800" b="0" i="1" u="none" strike="noStrike" kern="0" cap="none" spc="0" normalizeH="0" baseline="0" noProof="0" smtClean="0">
                                  <a:ln>
                                    <a:noFill/>
                                  </a:ln>
                                  <a:solidFill>
                                    <a:srgbClr val="CC6600"/>
                                  </a:solidFill>
                                  <a:effectLst/>
                                  <a:uLnTx/>
                                  <a:uFillTx/>
                                  <a:latin typeface="Cambria Math" panose="02040503050406030204" pitchFamily="18" charset="0"/>
                                </a:rPr>
                              </m:ctrlPr>
                            </m:accPr>
                            <m:e>
                              <m:r>
                                <a:rPr kumimoji="0" lang="en-US" altLang="zh-CN" sz="1800" b="0" i="1" u="none" strike="noStrike" kern="0" cap="none" spc="0" normalizeH="0" baseline="0" noProof="0" smtClean="0">
                                  <a:ln>
                                    <a:noFill/>
                                  </a:ln>
                                  <a:solidFill>
                                    <a:srgbClr val="CC6600"/>
                                  </a:solidFill>
                                  <a:effectLst/>
                                  <a:uLnTx/>
                                  <a:uFillTx/>
                                  <a:latin typeface="Cambria Math" panose="02040503050406030204" pitchFamily="18" charset="0"/>
                                </a:rPr>
                                <m:t>𝐷</m:t>
                              </m:r>
                            </m:e>
                          </m:acc>
                        </m:e>
                        <m:sub>
                          <m:r>
                            <a:rPr kumimoji="0" lang="en-US" altLang="zh-CN" sz="1800" b="0" i="1" u="none" strike="noStrike" kern="0" cap="none" spc="0" normalizeH="0" baseline="0" noProof="0" smtClean="0">
                              <a:ln>
                                <a:noFill/>
                              </a:ln>
                              <a:solidFill>
                                <a:srgbClr val="CC6600"/>
                              </a:solidFill>
                              <a:effectLst/>
                              <a:uLnTx/>
                              <a:uFillTx/>
                              <a:latin typeface="Cambria Math" panose="02040503050406030204" pitchFamily="18" charset="0"/>
                            </a:rPr>
                            <m:t>𝑠</m:t>
                          </m:r>
                        </m:sub>
                        <m:sup>
                          <m:r>
                            <a:rPr kumimoji="0" lang="en-US" altLang="zh-CN" sz="1800" b="0" i="1" u="none" strike="noStrike" kern="0" cap="none" spc="0" normalizeH="0" baseline="0" noProof="0" smtClean="0">
                              <a:ln>
                                <a:noFill/>
                              </a:ln>
                              <a:solidFill>
                                <a:srgbClr val="CC6600"/>
                              </a:solidFill>
                              <a:effectLst/>
                              <a:uLnTx/>
                              <a:uFillTx/>
                              <a:latin typeface="Cambria Math" panose="02040503050406030204" pitchFamily="18" charset="0"/>
                            </a:rPr>
                            <m:t>∗</m:t>
                          </m:r>
                        </m:sup>
                      </m:sSubSup>
                    </m:oMath>
                  </m:oMathPara>
                </a14:m>
                <a:endParaRPr kumimoji="0" lang="zh-CN" altLang="en-US" sz="1800" b="0" i="0" u="none" strike="noStrike" kern="0" cap="none" spc="0" normalizeH="0" baseline="0" noProof="0" dirty="0">
                  <a:ln>
                    <a:noFill/>
                  </a:ln>
                  <a:solidFill>
                    <a:srgbClr val="CC6600"/>
                  </a:solidFill>
                  <a:effectLst/>
                  <a:uLnTx/>
                  <a:uFillTx/>
                </a:endParaRPr>
              </a:p>
            </p:txBody>
          </p:sp>
        </mc:Choice>
        <mc:Fallback xmlns="">
          <p:sp>
            <p:nvSpPr>
              <p:cNvPr id="21" name="文本框 20"/>
              <p:cNvSpPr txBox="1">
                <a:spLocks noRot="1" noChangeAspect="1" noMove="1" noResize="1" noEditPoints="1" noAdjustHandles="1" noChangeArrowheads="1" noChangeShapeType="1" noTextEdit="1"/>
              </p:cNvSpPr>
              <p:nvPr/>
            </p:nvSpPr>
            <p:spPr>
              <a:xfrm rot="17995784">
                <a:off x="6810847" y="5711026"/>
                <a:ext cx="765466" cy="369332"/>
              </a:xfrm>
              <a:prstGeom prst="rect">
                <a:avLst/>
              </a:prstGeom>
              <a:blipFill>
                <a:blip r:embed="rId5"/>
                <a:stretch>
                  <a:fillRect t="-1857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p:cNvSpPr txBox="1"/>
              <p:nvPr/>
            </p:nvSpPr>
            <p:spPr>
              <a:xfrm rot="17995784">
                <a:off x="6283597" y="5728239"/>
                <a:ext cx="839204" cy="39299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altLang="zh-CN" sz="1800" b="0" i="1" u="none" strike="noStrike" kern="0" cap="none" spc="0" normalizeH="0" baseline="0" noProof="0" smtClean="0">
                              <a:ln>
                                <a:noFill/>
                              </a:ln>
                              <a:solidFill>
                                <a:srgbClr val="CC6600"/>
                              </a:solidFill>
                              <a:effectLst/>
                              <a:uLnTx/>
                              <a:uFillTx/>
                              <a:latin typeface="Cambria Math" panose="02040503050406030204" pitchFamily="18" charset="0"/>
                            </a:rPr>
                          </m:ctrlPr>
                        </m:sSubSupPr>
                        <m:e>
                          <m:r>
                            <a:rPr kumimoji="0" lang="en-US" altLang="zh-CN" sz="1800" b="0" i="1" u="none" strike="noStrike" kern="0" cap="none" spc="0" normalizeH="0" baseline="0" noProof="0" smtClean="0">
                              <a:ln>
                                <a:noFill/>
                              </a:ln>
                              <a:solidFill>
                                <a:srgbClr val="CC6600"/>
                              </a:solidFill>
                              <a:effectLst/>
                              <a:uLnTx/>
                              <a:uFillTx/>
                              <a:latin typeface="Cambria Math" panose="02040503050406030204" pitchFamily="18" charset="0"/>
                            </a:rPr>
                            <m:t>𝐷</m:t>
                          </m:r>
                        </m:e>
                        <m:sub>
                          <m:r>
                            <a:rPr kumimoji="0" lang="en-US" altLang="zh-CN" sz="1800" b="0" i="1" u="none" strike="noStrike" kern="0" cap="none" spc="0" normalizeH="0" baseline="0" noProof="0" smtClean="0">
                              <a:ln>
                                <a:noFill/>
                              </a:ln>
                              <a:solidFill>
                                <a:srgbClr val="CC6600"/>
                              </a:solidFill>
                              <a:effectLst/>
                              <a:uLnTx/>
                              <a:uFillTx/>
                              <a:latin typeface="Cambria Math" panose="02040503050406030204" pitchFamily="18" charset="0"/>
                            </a:rPr>
                            <m:t>𝑠</m:t>
                          </m:r>
                        </m:sub>
                        <m:sup>
                          <m:r>
                            <a:rPr kumimoji="0" lang="en-US" altLang="zh-CN" sz="1800" b="0" i="1" u="none" strike="noStrike" kern="0" cap="none" spc="0" normalizeH="0" baseline="0" noProof="0" smtClean="0">
                              <a:ln>
                                <a:noFill/>
                              </a:ln>
                              <a:solidFill>
                                <a:srgbClr val="CC6600"/>
                              </a:solidFill>
                              <a:effectLst/>
                              <a:uLnTx/>
                              <a:uFillTx/>
                              <a:latin typeface="Cambria Math" panose="02040503050406030204" pitchFamily="18" charset="0"/>
                            </a:rPr>
                            <m:t>∗</m:t>
                          </m:r>
                        </m:sup>
                      </m:sSubSup>
                      <m:sSubSup>
                        <m:sSubSupPr>
                          <m:ctrlPr>
                            <a:rPr kumimoji="0" lang="en-US" altLang="zh-CN" sz="1800" b="0" i="1" u="none" strike="noStrike" kern="0" cap="none" spc="0" normalizeH="0" baseline="0" noProof="0" smtClean="0">
                              <a:ln>
                                <a:noFill/>
                              </a:ln>
                              <a:solidFill>
                                <a:srgbClr val="CC6600"/>
                              </a:solidFill>
                              <a:effectLst/>
                              <a:uLnTx/>
                              <a:uFillTx/>
                              <a:latin typeface="Cambria Math" panose="02040503050406030204" pitchFamily="18" charset="0"/>
                            </a:rPr>
                          </m:ctrlPr>
                        </m:sSubSupPr>
                        <m:e>
                          <m:acc>
                            <m:accPr>
                              <m:chr m:val="̅"/>
                              <m:ctrlPr>
                                <a:rPr kumimoji="0" lang="en-US" altLang="zh-CN" sz="1800" b="0" i="1" u="none" strike="noStrike" kern="0" cap="none" spc="0" normalizeH="0" baseline="0" noProof="0" smtClean="0">
                                  <a:ln>
                                    <a:noFill/>
                                  </a:ln>
                                  <a:solidFill>
                                    <a:srgbClr val="CC6600"/>
                                  </a:solidFill>
                                  <a:effectLst/>
                                  <a:uLnTx/>
                                  <a:uFillTx/>
                                  <a:latin typeface="Cambria Math" panose="02040503050406030204" pitchFamily="18" charset="0"/>
                                </a:rPr>
                              </m:ctrlPr>
                            </m:accPr>
                            <m:e>
                              <m:r>
                                <a:rPr kumimoji="0" lang="en-US" altLang="zh-CN" sz="1800" b="0" i="1" u="none" strike="noStrike" kern="0" cap="none" spc="0" normalizeH="0" baseline="0" noProof="0" smtClean="0">
                                  <a:ln>
                                    <a:noFill/>
                                  </a:ln>
                                  <a:solidFill>
                                    <a:srgbClr val="CC6600"/>
                                  </a:solidFill>
                                  <a:effectLst/>
                                  <a:uLnTx/>
                                  <a:uFillTx/>
                                  <a:latin typeface="Cambria Math" panose="02040503050406030204" pitchFamily="18" charset="0"/>
                                </a:rPr>
                                <m:t>𝐷</m:t>
                              </m:r>
                            </m:e>
                          </m:acc>
                        </m:e>
                        <m:sub>
                          <m:r>
                            <a:rPr kumimoji="0" lang="en-US" altLang="zh-CN" sz="1800" b="0" i="1" u="none" strike="noStrike" kern="0" cap="none" spc="0" normalizeH="0" baseline="0" noProof="0" smtClean="0">
                              <a:ln>
                                <a:noFill/>
                              </a:ln>
                              <a:solidFill>
                                <a:srgbClr val="CC6600"/>
                              </a:solidFill>
                              <a:effectLst/>
                              <a:uLnTx/>
                              <a:uFillTx/>
                              <a:latin typeface="Cambria Math" panose="02040503050406030204" pitchFamily="18" charset="0"/>
                            </a:rPr>
                            <m:t>𝑠</m:t>
                          </m:r>
                        </m:sub>
                        <m:sup/>
                      </m:sSubSup>
                    </m:oMath>
                  </m:oMathPara>
                </a14:m>
                <a:endParaRPr kumimoji="0" lang="zh-CN" altLang="en-US" sz="1800" b="0" i="0" u="none" strike="noStrike" kern="0" cap="none" spc="0" normalizeH="0" baseline="0" noProof="0" dirty="0">
                  <a:ln>
                    <a:noFill/>
                  </a:ln>
                  <a:solidFill>
                    <a:srgbClr val="CC6600"/>
                  </a:solidFill>
                  <a:effectLst/>
                  <a:uLnTx/>
                  <a:uFillTx/>
                </a:endParaRPr>
              </a:p>
            </p:txBody>
          </p:sp>
        </mc:Choice>
        <mc:Fallback xmlns="">
          <p:sp>
            <p:nvSpPr>
              <p:cNvPr id="22" name="文本框 21"/>
              <p:cNvSpPr txBox="1">
                <a:spLocks noRot="1" noChangeAspect="1" noMove="1" noResize="1" noEditPoints="1" noAdjustHandles="1" noChangeArrowheads="1" noChangeShapeType="1" noTextEdit="1"/>
              </p:cNvSpPr>
              <p:nvPr/>
            </p:nvSpPr>
            <p:spPr>
              <a:xfrm rot="17995784">
                <a:off x="6283597" y="5728239"/>
                <a:ext cx="839204" cy="392993"/>
              </a:xfrm>
              <a:prstGeom prst="rect">
                <a:avLst/>
              </a:prstGeom>
              <a:blipFill>
                <a:blip r:embed="rId6"/>
                <a:stretch>
                  <a:fillRect t="-92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p:cNvSpPr txBox="1"/>
              <p:nvPr/>
            </p:nvSpPr>
            <p:spPr>
              <a:xfrm rot="17995784">
                <a:off x="5472612" y="5681582"/>
                <a:ext cx="912942" cy="39299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altLang="zh-CN" sz="1800" b="0" i="1" u="none" strike="noStrike" kern="0" cap="none" spc="0" normalizeH="0" baseline="0" noProof="0" smtClean="0">
                              <a:ln>
                                <a:noFill/>
                              </a:ln>
                              <a:solidFill>
                                <a:srgbClr val="CC6600"/>
                              </a:solidFill>
                              <a:effectLst/>
                              <a:uLnTx/>
                              <a:uFillTx/>
                              <a:latin typeface="Cambria Math" panose="02040503050406030204" pitchFamily="18" charset="0"/>
                            </a:rPr>
                          </m:ctrlPr>
                        </m:sSubSupPr>
                        <m:e>
                          <m:r>
                            <a:rPr kumimoji="0" lang="en-US" altLang="zh-CN" sz="1800" b="0" i="1" u="none" strike="noStrike" kern="0" cap="none" spc="0" normalizeH="0" baseline="0" noProof="0" smtClean="0">
                              <a:ln>
                                <a:noFill/>
                              </a:ln>
                              <a:solidFill>
                                <a:srgbClr val="CC6600"/>
                              </a:solidFill>
                              <a:effectLst/>
                              <a:uLnTx/>
                              <a:uFillTx/>
                              <a:latin typeface="Cambria Math" panose="02040503050406030204" pitchFamily="18" charset="0"/>
                            </a:rPr>
                            <m:t>𝐷</m:t>
                          </m:r>
                        </m:e>
                        <m:sub>
                          <m:r>
                            <a:rPr kumimoji="0" lang="en-US" altLang="zh-CN" sz="1800" b="0" i="1" u="none" strike="noStrike" kern="0" cap="none" spc="0" normalizeH="0" baseline="0" noProof="0" smtClean="0">
                              <a:ln>
                                <a:noFill/>
                              </a:ln>
                              <a:solidFill>
                                <a:srgbClr val="CC6600"/>
                              </a:solidFill>
                              <a:effectLst/>
                              <a:uLnTx/>
                              <a:uFillTx/>
                              <a:latin typeface="Cambria Math" panose="02040503050406030204" pitchFamily="18" charset="0"/>
                            </a:rPr>
                            <m:t>𝑠</m:t>
                          </m:r>
                        </m:sub>
                        <m:sup/>
                      </m:sSubSup>
                      <m:sSubSup>
                        <m:sSubSupPr>
                          <m:ctrlPr>
                            <a:rPr kumimoji="0" lang="en-US" altLang="zh-CN" sz="1800" b="0" i="1" u="none" strike="noStrike" kern="0" cap="none" spc="0" normalizeH="0" baseline="0" noProof="0" smtClean="0">
                              <a:ln>
                                <a:noFill/>
                              </a:ln>
                              <a:solidFill>
                                <a:srgbClr val="CC6600"/>
                              </a:solidFill>
                              <a:effectLst/>
                              <a:uLnTx/>
                              <a:uFillTx/>
                              <a:latin typeface="Cambria Math" panose="02040503050406030204" pitchFamily="18" charset="0"/>
                            </a:rPr>
                          </m:ctrlPr>
                        </m:sSubSupPr>
                        <m:e>
                          <m:acc>
                            <m:accPr>
                              <m:chr m:val="̅"/>
                              <m:ctrlPr>
                                <a:rPr kumimoji="0" lang="en-US" altLang="zh-CN" sz="1800" b="0" i="1" u="none" strike="noStrike" kern="0" cap="none" spc="0" normalizeH="0" baseline="0" noProof="0" smtClean="0">
                                  <a:ln>
                                    <a:noFill/>
                                  </a:ln>
                                  <a:solidFill>
                                    <a:srgbClr val="CC6600"/>
                                  </a:solidFill>
                                  <a:effectLst/>
                                  <a:uLnTx/>
                                  <a:uFillTx/>
                                  <a:latin typeface="Cambria Math" panose="02040503050406030204" pitchFamily="18" charset="0"/>
                                </a:rPr>
                              </m:ctrlPr>
                            </m:accPr>
                            <m:e>
                              <m:r>
                                <a:rPr kumimoji="0" lang="en-US" altLang="zh-CN" sz="1800" b="0" i="1" u="none" strike="noStrike" kern="0" cap="none" spc="0" normalizeH="0" baseline="0" noProof="0" smtClean="0">
                                  <a:ln>
                                    <a:noFill/>
                                  </a:ln>
                                  <a:solidFill>
                                    <a:srgbClr val="CC6600"/>
                                  </a:solidFill>
                                  <a:effectLst/>
                                  <a:uLnTx/>
                                  <a:uFillTx/>
                                  <a:latin typeface="Cambria Math" panose="02040503050406030204" pitchFamily="18" charset="0"/>
                                </a:rPr>
                                <m:t>𝐷</m:t>
                              </m:r>
                            </m:e>
                          </m:acc>
                        </m:e>
                        <m:sub>
                          <m:r>
                            <a:rPr kumimoji="0" lang="en-US" altLang="zh-CN" sz="1800" b="0" i="1" u="none" strike="noStrike" kern="0" cap="none" spc="0" normalizeH="0" baseline="0" noProof="0" smtClean="0">
                              <a:ln>
                                <a:noFill/>
                              </a:ln>
                              <a:solidFill>
                                <a:srgbClr val="CC6600"/>
                              </a:solidFill>
                              <a:effectLst/>
                              <a:uLnTx/>
                              <a:uFillTx/>
                              <a:latin typeface="Cambria Math" panose="02040503050406030204" pitchFamily="18" charset="0"/>
                            </a:rPr>
                            <m:t>𝑠</m:t>
                          </m:r>
                        </m:sub>
                        <m:sup/>
                      </m:sSubSup>
                    </m:oMath>
                  </m:oMathPara>
                </a14:m>
                <a:endParaRPr kumimoji="0" lang="zh-CN" altLang="en-US" sz="1800" b="0" i="0" u="none" strike="noStrike" kern="0" cap="none" spc="0" normalizeH="0" baseline="0" noProof="0" dirty="0">
                  <a:ln>
                    <a:noFill/>
                  </a:ln>
                  <a:solidFill>
                    <a:srgbClr val="CC6600"/>
                  </a:solidFill>
                  <a:effectLst/>
                  <a:uLnTx/>
                  <a:uFillTx/>
                </a:endParaRPr>
              </a:p>
            </p:txBody>
          </p:sp>
        </mc:Choice>
        <mc:Fallback xmlns="">
          <p:sp>
            <p:nvSpPr>
              <p:cNvPr id="23" name="文本框 22"/>
              <p:cNvSpPr txBox="1">
                <a:spLocks noRot="1" noChangeAspect="1" noMove="1" noResize="1" noEditPoints="1" noAdjustHandles="1" noChangeArrowheads="1" noChangeShapeType="1" noTextEdit="1"/>
              </p:cNvSpPr>
              <p:nvPr/>
            </p:nvSpPr>
            <p:spPr>
              <a:xfrm rot="17995784">
                <a:off x="5472612" y="5681582"/>
                <a:ext cx="912942" cy="392993"/>
              </a:xfrm>
              <a:prstGeom prst="rect">
                <a:avLst/>
              </a:prstGeom>
              <a:blipFill>
                <a:blip r:embed="rId7"/>
                <a:stretch>
                  <a:fillRect t="-797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p:cNvSpPr txBox="1"/>
              <p:nvPr/>
            </p:nvSpPr>
            <p:spPr>
              <a:xfrm rot="18108948">
                <a:off x="4759055" y="5659795"/>
                <a:ext cx="58285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800" b="0" i="1" u="none" strike="noStrike" kern="0" cap="none" spc="0" normalizeH="0" baseline="0" noProof="0" smtClean="0">
                          <a:ln>
                            <a:noFill/>
                          </a:ln>
                          <a:solidFill>
                            <a:srgbClr val="0000FF"/>
                          </a:solidFill>
                          <a:effectLst/>
                          <a:uLnTx/>
                          <a:uFillTx/>
                          <a:latin typeface="Cambria Math" panose="02040503050406030204" pitchFamily="18" charset="0"/>
                        </a:rPr>
                        <m:t>𝐷</m:t>
                      </m:r>
                      <m:acc>
                        <m:accPr>
                          <m:chr m:val="̅"/>
                          <m:ctrlPr>
                            <a:rPr kumimoji="0" lang="en-US" altLang="zh-CN" sz="1800" b="0" i="1" u="none" strike="noStrike" kern="0" cap="none" spc="0" normalizeH="0" baseline="0" noProof="0" smtClean="0">
                              <a:ln>
                                <a:noFill/>
                              </a:ln>
                              <a:solidFill>
                                <a:srgbClr val="0000FF"/>
                              </a:solidFill>
                              <a:effectLst/>
                              <a:uLnTx/>
                              <a:uFillTx/>
                              <a:latin typeface="Cambria Math" panose="02040503050406030204" pitchFamily="18" charset="0"/>
                            </a:rPr>
                          </m:ctrlPr>
                        </m:accPr>
                        <m:e>
                          <m:r>
                            <a:rPr kumimoji="0" lang="en-US" altLang="zh-CN" sz="1800" b="0" i="1" u="none" strike="noStrike" kern="0" cap="none" spc="0" normalizeH="0" baseline="0" noProof="0" smtClean="0">
                              <a:ln>
                                <a:noFill/>
                              </a:ln>
                              <a:solidFill>
                                <a:srgbClr val="0000FF"/>
                              </a:solidFill>
                              <a:effectLst/>
                              <a:uLnTx/>
                              <a:uFillTx/>
                              <a:latin typeface="Cambria Math" panose="02040503050406030204" pitchFamily="18" charset="0"/>
                            </a:rPr>
                            <m:t>𝐷</m:t>
                          </m:r>
                        </m:e>
                      </m:acc>
                    </m:oMath>
                  </m:oMathPara>
                </a14:m>
                <a:endParaRPr kumimoji="0" lang="zh-CN" altLang="en-US" sz="1800" b="0" i="0" u="none" strike="noStrike" kern="0" cap="none" spc="0" normalizeH="0" baseline="0" noProof="0" dirty="0">
                  <a:ln>
                    <a:noFill/>
                  </a:ln>
                  <a:solidFill>
                    <a:srgbClr val="0000FF"/>
                  </a:solidFill>
                  <a:effectLst/>
                  <a:uLnTx/>
                  <a:uFillTx/>
                </a:endParaRPr>
              </a:p>
            </p:txBody>
          </p:sp>
        </mc:Choice>
        <mc:Fallback xmlns="">
          <p:sp>
            <p:nvSpPr>
              <p:cNvPr id="24" name="文本框 23"/>
              <p:cNvSpPr txBox="1">
                <a:spLocks noRot="1" noChangeAspect="1" noMove="1" noResize="1" noEditPoints="1" noAdjustHandles="1" noChangeArrowheads="1" noChangeShapeType="1" noTextEdit="1"/>
              </p:cNvSpPr>
              <p:nvPr/>
            </p:nvSpPr>
            <p:spPr>
              <a:xfrm rot="18108948">
                <a:off x="4759055" y="5659795"/>
                <a:ext cx="582852" cy="369332"/>
              </a:xfrm>
              <a:prstGeom prst="rect">
                <a:avLst/>
              </a:prstGeom>
              <a:blipFill>
                <a:blip r:embed="rId8"/>
                <a:stretch>
                  <a:fillRect t="-1578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p:cNvSpPr txBox="1"/>
              <p:nvPr/>
            </p:nvSpPr>
            <p:spPr>
              <a:xfrm rot="18108948">
                <a:off x="5248151" y="5645734"/>
                <a:ext cx="67415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zh-CN" sz="1800" b="0" i="1" u="none" strike="noStrike" kern="0" cap="none" spc="0" normalizeH="0" baseline="0" noProof="0" smtClean="0">
                              <a:ln>
                                <a:noFill/>
                              </a:ln>
                              <a:solidFill>
                                <a:srgbClr val="0000FF"/>
                              </a:solidFill>
                              <a:effectLst/>
                              <a:uLnTx/>
                              <a:uFillTx/>
                              <a:latin typeface="Cambria Math" panose="02040503050406030204" pitchFamily="18" charset="0"/>
                            </a:rPr>
                          </m:ctrlPr>
                        </m:sSupPr>
                        <m:e>
                          <m:r>
                            <a:rPr kumimoji="0" lang="en-US" altLang="zh-CN" sz="1800" b="0" i="1" u="none" strike="noStrike" kern="0" cap="none" spc="0" normalizeH="0" baseline="0" noProof="0" smtClean="0">
                              <a:ln>
                                <a:noFill/>
                              </a:ln>
                              <a:solidFill>
                                <a:srgbClr val="0000FF"/>
                              </a:solidFill>
                              <a:effectLst/>
                              <a:uLnTx/>
                              <a:uFillTx/>
                              <a:latin typeface="Cambria Math" panose="02040503050406030204" pitchFamily="18" charset="0"/>
                            </a:rPr>
                            <m:t>𝐷</m:t>
                          </m:r>
                        </m:e>
                        <m:sup>
                          <m:r>
                            <a:rPr kumimoji="0" lang="en-US" altLang="zh-CN" sz="1800" b="0" i="1" u="none" strike="noStrike" kern="0" cap="none" spc="0" normalizeH="0" baseline="0" noProof="0" smtClean="0">
                              <a:ln>
                                <a:noFill/>
                              </a:ln>
                              <a:solidFill>
                                <a:srgbClr val="0000FF"/>
                              </a:solidFill>
                              <a:effectLst/>
                              <a:uLnTx/>
                              <a:uFillTx/>
                              <a:latin typeface="Cambria Math" panose="02040503050406030204" pitchFamily="18" charset="0"/>
                            </a:rPr>
                            <m:t>∗</m:t>
                          </m:r>
                        </m:sup>
                      </m:sSup>
                      <m:acc>
                        <m:accPr>
                          <m:chr m:val="̅"/>
                          <m:ctrlPr>
                            <a:rPr kumimoji="0" lang="en-US" altLang="zh-CN" sz="1800" b="0" i="1" u="none" strike="noStrike" kern="0" cap="none" spc="0" normalizeH="0" baseline="0" noProof="0" smtClean="0">
                              <a:ln>
                                <a:noFill/>
                              </a:ln>
                              <a:solidFill>
                                <a:srgbClr val="0000FF"/>
                              </a:solidFill>
                              <a:effectLst/>
                              <a:uLnTx/>
                              <a:uFillTx/>
                              <a:latin typeface="Cambria Math" panose="02040503050406030204" pitchFamily="18" charset="0"/>
                            </a:rPr>
                          </m:ctrlPr>
                        </m:accPr>
                        <m:e>
                          <m:r>
                            <a:rPr kumimoji="0" lang="en-US" altLang="zh-CN" sz="1800" b="0" i="1" u="none" strike="noStrike" kern="0" cap="none" spc="0" normalizeH="0" baseline="0" noProof="0" smtClean="0">
                              <a:ln>
                                <a:noFill/>
                              </a:ln>
                              <a:solidFill>
                                <a:srgbClr val="0000FF"/>
                              </a:solidFill>
                              <a:effectLst/>
                              <a:uLnTx/>
                              <a:uFillTx/>
                              <a:latin typeface="Cambria Math" panose="02040503050406030204" pitchFamily="18" charset="0"/>
                            </a:rPr>
                            <m:t>𝐷</m:t>
                          </m:r>
                        </m:e>
                      </m:acc>
                    </m:oMath>
                  </m:oMathPara>
                </a14:m>
                <a:endParaRPr kumimoji="0" lang="zh-CN" altLang="en-US" sz="1800" b="0" i="0" u="none" strike="noStrike" kern="0" cap="none" spc="0" normalizeH="0" baseline="0" noProof="0" dirty="0">
                  <a:ln>
                    <a:noFill/>
                  </a:ln>
                  <a:solidFill>
                    <a:srgbClr val="0000FF"/>
                  </a:solidFill>
                  <a:effectLst/>
                  <a:uLnTx/>
                  <a:uFillTx/>
                </a:endParaRPr>
              </a:p>
            </p:txBody>
          </p:sp>
        </mc:Choice>
        <mc:Fallback xmlns="">
          <p:sp>
            <p:nvSpPr>
              <p:cNvPr id="25" name="文本框 24"/>
              <p:cNvSpPr txBox="1">
                <a:spLocks noRot="1" noChangeAspect="1" noMove="1" noResize="1" noEditPoints="1" noAdjustHandles="1" noChangeArrowheads="1" noChangeShapeType="1" noTextEdit="1"/>
              </p:cNvSpPr>
              <p:nvPr/>
            </p:nvSpPr>
            <p:spPr>
              <a:xfrm rot="18108948">
                <a:off x="5248151" y="5645734"/>
                <a:ext cx="674159" cy="369332"/>
              </a:xfrm>
              <a:prstGeom prst="rect">
                <a:avLst/>
              </a:prstGeom>
              <a:blipFill>
                <a:blip r:embed="rId9"/>
                <a:stretch>
                  <a:fillRect t="-2440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p:cNvSpPr txBox="1"/>
              <p:nvPr/>
            </p:nvSpPr>
            <p:spPr>
              <a:xfrm rot="18108948">
                <a:off x="5898245" y="5817966"/>
                <a:ext cx="76546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zh-CN" sz="1800" b="0" i="1" u="none" strike="noStrike" kern="0" cap="none" spc="0" normalizeH="0" baseline="0" noProof="0" smtClean="0">
                              <a:ln>
                                <a:noFill/>
                              </a:ln>
                              <a:solidFill>
                                <a:srgbClr val="0000FF"/>
                              </a:solidFill>
                              <a:effectLst/>
                              <a:uLnTx/>
                              <a:uFillTx/>
                              <a:latin typeface="Cambria Math" panose="02040503050406030204" pitchFamily="18" charset="0"/>
                            </a:rPr>
                          </m:ctrlPr>
                        </m:sSupPr>
                        <m:e>
                          <m:r>
                            <a:rPr kumimoji="0" lang="en-US" altLang="zh-CN" sz="1800" b="0" i="1" u="none" strike="noStrike" kern="0" cap="none" spc="0" normalizeH="0" baseline="0" noProof="0" smtClean="0">
                              <a:ln>
                                <a:noFill/>
                              </a:ln>
                              <a:solidFill>
                                <a:srgbClr val="0000FF"/>
                              </a:solidFill>
                              <a:effectLst/>
                              <a:uLnTx/>
                              <a:uFillTx/>
                              <a:latin typeface="Cambria Math" panose="02040503050406030204" pitchFamily="18" charset="0"/>
                            </a:rPr>
                            <m:t>𝐷</m:t>
                          </m:r>
                        </m:e>
                        <m:sup>
                          <m:r>
                            <a:rPr kumimoji="0" lang="en-US" altLang="zh-CN" sz="1800" b="0" i="1" u="none" strike="noStrike" kern="0" cap="none" spc="0" normalizeH="0" baseline="0" noProof="0" smtClean="0">
                              <a:ln>
                                <a:noFill/>
                              </a:ln>
                              <a:solidFill>
                                <a:srgbClr val="0000FF"/>
                              </a:solidFill>
                              <a:effectLst/>
                              <a:uLnTx/>
                              <a:uFillTx/>
                              <a:latin typeface="Cambria Math" panose="02040503050406030204" pitchFamily="18" charset="0"/>
                            </a:rPr>
                            <m:t>∗</m:t>
                          </m:r>
                        </m:sup>
                      </m:sSup>
                      <m:sSup>
                        <m:sSupPr>
                          <m:ctrlPr>
                            <a:rPr kumimoji="0" lang="en-US" altLang="zh-CN" sz="1800" b="0" i="1" u="none" strike="noStrike" kern="0" cap="none" spc="0" normalizeH="0" baseline="0" noProof="0" smtClean="0">
                              <a:ln>
                                <a:noFill/>
                              </a:ln>
                              <a:solidFill>
                                <a:srgbClr val="0000FF"/>
                              </a:solidFill>
                              <a:effectLst/>
                              <a:uLnTx/>
                              <a:uFillTx/>
                              <a:latin typeface="Cambria Math" panose="02040503050406030204" pitchFamily="18" charset="0"/>
                            </a:rPr>
                          </m:ctrlPr>
                        </m:sSupPr>
                        <m:e>
                          <m:acc>
                            <m:accPr>
                              <m:chr m:val="̅"/>
                              <m:ctrlPr>
                                <a:rPr kumimoji="0" lang="en-US" altLang="zh-CN" sz="1800" b="0" i="1" u="none" strike="noStrike" kern="0" cap="none" spc="0" normalizeH="0" baseline="0" noProof="0" smtClean="0">
                                  <a:ln>
                                    <a:noFill/>
                                  </a:ln>
                                  <a:solidFill>
                                    <a:srgbClr val="0000FF"/>
                                  </a:solidFill>
                                  <a:effectLst/>
                                  <a:uLnTx/>
                                  <a:uFillTx/>
                                  <a:latin typeface="Cambria Math" panose="02040503050406030204" pitchFamily="18" charset="0"/>
                                </a:rPr>
                              </m:ctrlPr>
                            </m:accPr>
                            <m:e>
                              <m:r>
                                <a:rPr kumimoji="0" lang="en-US" altLang="zh-CN" sz="1800" b="0" i="1" u="none" strike="noStrike" kern="0" cap="none" spc="0" normalizeH="0" baseline="0" noProof="0" smtClean="0">
                                  <a:ln>
                                    <a:noFill/>
                                  </a:ln>
                                  <a:solidFill>
                                    <a:srgbClr val="0000FF"/>
                                  </a:solidFill>
                                  <a:effectLst/>
                                  <a:uLnTx/>
                                  <a:uFillTx/>
                                  <a:latin typeface="Cambria Math" panose="02040503050406030204" pitchFamily="18" charset="0"/>
                                </a:rPr>
                                <m:t>𝐷</m:t>
                              </m:r>
                            </m:e>
                          </m:acc>
                        </m:e>
                        <m:sup>
                          <m:r>
                            <a:rPr kumimoji="0" lang="en-US" altLang="zh-CN" sz="1800" b="0" i="1" u="none" strike="noStrike" kern="0" cap="none" spc="0" normalizeH="0" baseline="0" noProof="0" smtClean="0">
                              <a:ln>
                                <a:noFill/>
                              </a:ln>
                              <a:solidFill>
                                <a:srgbClr val="0000FF"/>
                              </a:solidFill>
                              <a:effectLst/>
                              <a:uLnTx/>
                              <a:uFillTx/>
                              <a:latin typeface="Cambria Math" panose="02040503050406030204" pitchFamily="18" charset="0"/>
                            </a:rPr>
                            <m:t>∗</m:t>
                          </m:r>
                        </m:sup>
                      </m:sSup>
                    </m:oMath>
                  </m:oMathPara>
                </a14:m>
                <a:endParaRPr kumimoji="0" lang="zh-CN" altLang="en-US" sz="1800" b="0" i="0" u="none" strike="noStrike" kern="0" cap="none" spc="0" normalizeH="0" baseline="0" noProof="0" dirty="0">
                  <a:ln>
                    <a:noFill/>
                  </a:ln>
                  <a:solidFill>
                    <a:srgbClr val="0000FF"/>
                  </a:solidFill>
                  <a:effectLst/>
                  <a:uLnTx/>
                  <a:uFillTx/>
                </a:endParaRPr>
              </a:p>
            </p:txBody>
          </p:sp>
        </mc:Choice>
        <mc:Fallback xmlns="">
          <p:sp>
            <p:nvSpPr>
              <p:cNvPr id="26" name="文本框 25"/>
              <p:cNvSpPr txBox="1">
                <a:spLocks noRot="1" noChangeAspect="1" noMove="1" noResize="1" noEditPoints="1" noAdjustHandles="1" noChangeArrowheads="1" noChangeShapeType="1" noTextEdit="1"/>
              </p:cNvSpPr>
              <p:nvPr/>
            </p:nvSpPr>
            <p:spPr>
              <a:xfrm rot="18108948">
                <a:off x="5898245" y="5817966"/>
                <a:ext cx="765466" cy="369332"/>
              </a:xfrm>
              <a:prstGeom prst="rect">
                <a:avLst/>
              </a:prstGeom>
              <a:blipFill>
                <a:blip r:embed="rId10"/>
                <a:stretch>
                  <a:fillRect t="-178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p:cNvSpPr txBox="1"/>
              <p:nvPr/>
            </p:nvSpPr>
            <p:spPr>
              <a:xfrm rot="17995784">
                <a:off x="7264681" y="5981272"/>
                <a:ext cx="1460463" cy="369332"/>
              </a:xfrm>
              <a:prstGeom prst="rect">
                <a:avLst/>
              </a:prstGeom>
              <a:noFill/>
              <a:ln>
                <a:solidFill>
                  <a:srgbClr val="FF000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ctrlPr>
                        </m:sSubPr>
                        <m:e>
                          <m: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t>𝐷</m:t>
                          </m:r>
                        </m:e>
                        <m:sub>
                          <m: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t>1</m:t>
                          </m:r>
                        </m:sub>
                      </m:sSub>
                      <m:d>
                        <m:dPr>
                          <m:ctrlP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ctrlPr>
                        </m:dPr>
                        <m:e>
                          <m: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t>2420</m:t>
                          </m:r>
                        </m:e>
                      </m:d>
                      <m:sSup>
                        <m:sSupPr>
                          <m:ctrlP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ctrlPr>
                        </m:sSupPr>
                        <m:e>
                          <m:acc>
                            <m:accPr>
                              <m:chr m:val="̅"/>
                              <m:ctrlP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ctrlPr>
                            </m:accPr>
                            <m:e>
                              <m: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t>𝐷</m:t>
                              </m:r>
                            </m:e>
                          </m:acc>
                        </m:e>
                        <m:sup>
                          <m: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t>∗</m:t>
                          </m:r>
                        </m:sup>
                      </m:sSup>
                    </m:oMath>
                  </m:oMathPara>
                </a14:m>
                <a:endParaRPr kumimoji="0" lang="zh-CN" altLang="en-US" sz="1800" b="0" i="0" u="none" strike="noStrike" kern="0" cap="none" spc="0" normalizeH="0" baseline="0" noProof="0" dirty="0">
                  <a:ln>
                    <a:noFill/>
                  </a:ln>
                  <a:solidFill>
                    <a:srgbClr val="FF0000"/>
                  </a:solidFill>
                  <a:effectLst/>
                  <a:uLnTx/>
                  <a:uFillTx/>
                </a:endParaRPr>
              </a:p>
            </p:txBody>
          </p:sp>
        </mc:Choice>
        <mc:Fallback xmlns="">
          <p:sp>
            <p:nvSpPr>
              <p:cNvPr id="27" name="文本框 26"/>
              <p:cNvSpPr txBox="1">
                <a:spLocks noRot="1" noChangeAspect="1" noMove="1" noResize="1" noEditPoints="1" noAdjustHandles="1" noChangeArrowheads="1" noChangeShapeType="1" noTextEdit="1"/>
              </p:cNvSpPr>
              <p:nvPr/>
            </p:nvSpPr>
            <p:spPr>
              <a:xfrm rot="17995784">
                <a:off x="7264681" y="5981272"/>
                <a:ext cx="1460463" cy="369332"/>
              </a:xfrm>
              <a:prstGeom prst="rect">
                <a:avLst/>
              </a:prstGeom>
              <a:blipFill>
                <a:blip r:embed="rId11"/>
                <a:stretch>
                  <a:fillRect t="-9959"/>
                </a:stretch>
              </a:blipFill>
              <a:ln>
                <a:solidFill>
                  <a:srgbClr val="FF0000"/>
                </a:solidFill>
              </a:ln>
            </p:spPr>
            <p:txBody>
              <a:bodyPr/>
              <a:lstStyle/>
              <a:p>
                <a:r>
                  <a:rPr lang="zh-CN" altLang="en-US">
                    <a:noFill/>
                  </a:rPr>
                  <a:t> </a:t>
                </a:r>
              </a:p>
            </p:txBody>
          </p:sp>
        </mc:Fallback>
      </mc:AlternateContent>
      <p:sp>
        <p:nvSpPr>
          <p:cNvPr id="28" name="Line 14"/>
          <p:cNvSpPr>
            <a:spLocks noChangeShapeType="1"/>
          </p:cNvSpPr>
          <p:nvPr/>
        </p:nvSpPr>
        <p:spPr bwMode="auto">
          <a:xfrm flipV="1">
            <a:off x="8258627" y="1996708"/>
            <a:ext cx="1" cy="3436986"/>
          </a:xfrm>
          <a:prstGeom prst="line">
            <a:avLst/>
          </a:prstGeom>
          <a:noFill/>
          <a:ln w="19050">
            <a:solidFill>
              <a:srgbClr val="FF0000"/>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endParaRPr>
          </a:p>
        </p:txBody>
      </p:sp>
      <p:sp>
        <p:nvSpPr>
          <p:cNvPr id="29" name="Line 14"/>
          <p:cNvSpPr>
            <a:spLocks noChangeShapeType="1"/>
          </p:cNvSpPr>
          <p:nvPr/>
        </p:nvSpPr>
        <p:spPr bwMode="auto">
          <a:xfrm flipV="1">
            <a:off x="8345714" y="2003968"/>
            <a:ext cx="1" cy="3436986"/>
          </a:xfrm>
          <a:prstGeom prst="line">
            <a:avLst/>
          </a:prstGeom>
          <a:noFill/>
          <a:ln w="19050">
            <a:solidFill>
              <a:srgbClr val="FF0000"/>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endParaRPr>
          </a:p>
        </p:txBody>
      </p:sp>
      <mc:AlternateContent xmlns:mc="http://schemas.openxmlformats.org/markup-compatibility/2006" xmlns:a14="http://schemas.microsoft.com/office/drawing/2010/main">
        <mc:Choice Requires="a14">
          <p:sp>
            <p:nvSpPr>
              <p:cNvPr id="30" name="文本框 29"/>
              <p:cNvSpPr txBox="1"/>
              <p:nvPr/>
            </p:nvSpPr>
            <p:spPr>
              <a:xfrm rot="17995784">
                <a:off x="7694351" y="6012181"/>
                <a:ext cx="1465786" cy="369332"/>
              </a:xfrm>
              <a:prstGeom prst="rect">
                <a:avLst/>
              </a:prstGeom>
              <a:noFill/>
              <a:ln>
                <a:solidFill>
                  <a:srgbClr val="FF000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ctrlPr>
                        </m:sSubPr>
                        <m:e>
                          <m: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t>𝐷</m:t>
                          </m:r>
                        </m:e>
                        <m:sub>
                          <m: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t>2</m:t>
                          </m:r>
                        </m:sub>
                      </m:sSub>
                      <m:d>
                        <m:dPr>
                          <m:ctrlP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ctrlPr>
                        </m:dPr>
                        <m:e>
                          <m: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t>2460</m:t>
                          </m:r>
                        </m:e>
                      </m:d>
                      <m:sSup>
                        <m:sSupPr>
                          <m:ctrlP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ctrlPr>
                        </m:sSupPr>
                        <m:e>
                          <m:acc>
                            <m:accPr>
                              <m:chr m:val="̅"/>
                              <m:ctrlP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ctrlPr>
                            </m:accPr>
                            <m:e>
                              <m: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t>𝐷</m:t>
                              </m:r>
                            </m:e>
                          </m:acc>
                        </m:e>
                        <m:sup>
                          <m:r>
                            <a:rPr kumimoji="0" lang="en-US" altLang="zh-CN" sz="1800" b="0" i="1" u="none" strike="noStrike" kern="0" cap="none" spc="0" normalizeH="0" baseline="0" noProof="0" smtClean="0">
                              <a:ln>
                                <a:noFill/>
                              </a:ln>
                              <a:solidFill>
                                <a:srgbClr val="FF0000"/>
                              </a:solidFill>
                              <a:effectLst/>
                              <a:uLnTx/>
                              <a:uFillTx/>
                              <a:latin typeface="Cambria Math" panose="02040503050406030204" pitchFamily="18" charset="0"/>
                            </a:rPr>
                            <m:t>∗</m:t>
                          </m:r>
                        </m:sup>
                      </m:sSup>
                    </m:oMath>
                  </m:oMathPara>
                </a14:m>
                <a:endParaRPr kumimoji="0" lang="zh-CN" altLang="en-US" sz="1800" b="0" i="0" u="none" strike="noStrike" kern="0" cap="none" spc="0" normalizeH="0" baseline="0" noProof="0" dirty="0">
                  <a:ln>
                    <a:noFill/>
                  </a:ln>
                  <a:solidFill>
                    <a:srgbClr val="FF0000"/>
                  </a:solidFill>
                  <a:effectLst/>
                  <a:uLnTx/>
                  <a:uFillTx/>
                </a:endParaRPr>
              </a:p>
            </p:txBody>
          </p:sp>
        </mc:Choice>
        <mc:Fallback xmlns="">
          <p:sp>
            <p:nvSpPr>
              <p:cNvPr id="30" name="文本框 29"/>
              <p:cNvSpPr txBox="1">
                <a:spLocks noRot="1" noChangeAspect="1" noMove="1" noResize="1" noEditPoints="1" noAdjustHandles="1" noChangeArrowheads="1" noChangeShapeType="1" noTextEdit="1"/>
              </p:cNvSpPr>
              <p:nvPr/>
            </p:nvSpPr>
            <p:spPr>
              <a:xfrm rot="17995784">
                <a:off x="7694351" y="6012181"/>
                <a:ext cx="1465786" cy="369332"/>
              </a:xfrm>
              <a:prstGeom prst="rect">
                <a:avLst/>
              </a:prstGeom>
              <a:blipFill>
                <a:blip r:embed="rId12"/>
                <a:stretch>
                  <a:fillRect t="-9959"/>
                </a:stretch>
              </a:blipFill>
              <a:ln>
                <a:solidFill>
                  <a:srgbClr val="FF0000"/>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p:cNvSpPr txBox="1"/>
              <p:nvPr/>
            </p:nvSpPr>
            <p:spPr>
              <a:xfrm rot="18042498">
                <a:off x="7802989" y="936501"/>
                <a:ext cx="1547540" cy="646331"/>
              </a:xfrm>
              <a:prstGeom prst="rect">
                <a:avLst/>
              </a:prstGeom>
              <a:solidFill>
                <a:schemeClr val="bg1"/>
              </a:solidFill>
              <a:ln>
                <a:solidFill>
                  <a:srgbClr val="00800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0" cap="none" spc="0" normalizeH="0" baseline="0" noProof="0" smtClean="0">
                              <a:ln>
                                <a:noFill/>
                              </a:ln>
                              <a:solidFill>
                                <a:srgbClr val="008000"/>
                              </a:solidFill>
                              <a:effectLst/>
                              <a:uLnTx/>
                              <a:uFillTx/>
                              <a:latin typeface="Cambria Math" panose="02040503050406030204" pitchFamily="18" charset="0"/>
                            </a:rPr>
                          </m:ctrlPr>
                        </m:sSubPr>
                        <m:e>
                          <m:r>
                            <a:rPr kumimoji="0" lang="en-US" altLang="zh-CN" sz="1800" b="0" i="1" u="none" strike="noStrike" kern="0" cap="none" spc="0" normalizeH="0" baseline="0" noProof="0" smtClean="0">
                              <a:ln>
                                <a:noFill/>
                              </a:ln>
                              <a:solidFill>
                                <a:srgbClr val="008000"/>
                              </a:solidFill>
                              <a:effectLst/>
                              <a:uLnTx/>
                              <a:uFillTx/>
                              <a:latin typeface="Cambria Math" panose="02040503050406030204" pitchFamily="18" charset="0"/>
                            </a:rPr>
                            <m:t>𝐷</m:t>
                          </m:r>
                        </m:e>
                        <m:sub>
                          <m:r>
                            <a:rPr kumimoji="0" lang="en-US" altLang="zh-CN" sz="1800" b="0" i="1" u="none" strike="noStrike" kern="0" cap="none" spc="0" normalizeH="0" baseline="0" noProof="0" smtClean="0">
                              <a:ln>
                                <a:noFill/>
                              </a:ln>
                              <a:solidFill>
                                <a:srgbClr val="008000"/>
                              </a:solidFill>
                              <a:effectLst/>
                              <a:uLnTx/>
                              <a:uFillTx/>
                              <a:latin typeface="Cambria Math" panose="02040503050406030204" pitchFamily="18" charset="0"/>
                            </a:rPr>
                            <m:t>𝑠</m:t>
                          </m:r>
                          <m:r>
                            <a:rPr kumimoji="0" lang="en-US" altLang="zh-CN" sz="1800" b="0" i="1" u="none" strike="noStrike" kern="0" cap="none" spc="0" normalizeH="0" baseline="0" noProof="0" smtClean="0">
                              <a:ln>
                                <a:noFill/>
                              </a:ln>
                              <a:solidFill>
                                <a:srgbClr val="008000"/>
                              </a:solidFill>
                              <a:effectLst/>
                              <a:uLnTx/>
                              <a:uFillTx/>
                              <a:latin typeface="Cambria Math" panose="02040503050406030204" pitchFamily="18" charset="0"/>
                            </a:rPr>
                            <m:t>1</m:t>
                          </m:r>
                        </m:sub>
                      </m:sSub>
                      <m:d>
                        <m:dPr>
                          <m:ctrlPr>
                            <a:rPr kumimoji="0" lang="en-US" altLang="zh-CN" sz="1800" b="0" i="1" u="none" strike="noStrike" kern="0" cap="none" spc="0" normalizeH="0" baseline="0" noProof="0" smtClean="0">
                              <a:ln>
                                <a:noFill/>
                              </a:ln>
                              <a:solidFill>
                                <a:srgbClr val="008000"/>
                              </a:solidFill>
                              <a:effectLst/>
                              <a:uLnTx/>
                              <a:uFillTx/>
                              <a:latin typeface="Cambria Math" panose="02040503050406030204" pitchFamily="18" charset="0"/>
                            </a:rPr>
                          </m:ctrlPr>
                        </m:dPr>
                        <m:e>
                          <m:r>
                            <a:rPr kumimoji="0" lang="en-US" altLang="zh-CN" sz="1800" b="0" i="1" u="none" strike="noStrike" kern="0" cap="none" spc="0" normalizeH="0" baseline="0" noProof="0" smtClean="0">
                              <a:ln>
                                <a:noFill/>
                              </a:ln>
                              <a:solidFill>
                                <a:srgbClr val="008000"/>
                              </a:solidFill>
                              <a:effectLst/>
                              <a:uLnTx/>
                              <a:uFillTx/>
                              <a:latin typeface="Cambria Math" panose="02040503050406030204" pitchFamily="18" charset="0"/>
                            </a:rPr>
                            <m:t>2420</m:t>
                          </m:r>
                        </m:e>
                      </m:d>
                      <m:sSub>
                        <m:sSubPr>
                          <m:ctrlPr>
                            <a:rPr kumimoji="0" lang="en-US" altLang="zh-CN" sz="1800" b="0" i="1" u="none" strike="noStrike" kern="0" cap="none" spc="0" normalizeH="0" baseline="0" noProof="0" smtClean="0">
                              <a:ln>
                                <a:noFill/>
                              </a:ln>
                              <a:solidFill>
                                <a:srgbClr val="008000"/>
                              </a:solidFill>
                              <a:effectLst/>
                              <a:uLnTx/>
                              <a:uFillTx/>
                              <a:latin typeface="Cambria Math" panose="02040503050406030204" pitchFamily="18" charset="0"/>
                            </a:rPr>
                          </m:ctrlPr>
                        </m:sSubPr>
                        <m:e>
                          <m:acc>
                            <m:accPr>
                              <m:chr m:val="̅"/>
                              <m:ctrlPr>
                                <a:rPr kumimoji="0" lang="en-US" altLang="zh-CN" sz="1800" b="0" i="1" u="none" strike="noStrike" kern="0" cap="none" spc="0" normalizeH="0" baseline="0" noProof="0" smtClean="0">
                                  <a:ln>
                                    <a:noFill/>
                                  </a:ln>
                                  <a:solidFill>
                                    <a:srgbClr val="008000"/>
                                  </a:solidFill>
                                  <a:effectLst/>
                                  <a:uLnTx/>
                                  <a:uFillTx/>
                                  <a:latin typeface="Cambria Math" panose="02040503050406030204" pitchFamily="18" charset="0"/>
                                </a:rPr>
                              </m:ctrlPr>
                            </m:accPr>
                            <m:e>
                              <m:r>
                                <a:rPr kumimoji="0" lang="en-US" altLang="zh-CN" sz="1800" b="0" i="1" u="none" strike="noStrike" kern="0" cap="none" spc="0" normalizeH="0" baseline="0" noProof="0" smtClean="0">
                                  <a:ln>
                                    <a:noFill/>
                                  </a:ln>
                                  <a:solidFill>
                                    <a:srgbClr val="008000"/>
                                  </a:solidFill>
                                  <a:effectLst/>
                                  <a:uLnTx/>
                                  <a:uFillTx/>
                                  <a:latin typeface="Cambria Math" panose="02040503050406030204" pitchFamily="18" charset="0"/>
                                </a:rPr>
                                <m:t>𝐷</m:t>
                              </m:r>
                            </m:e>
                          </m:acc>
                        </m:e>
                        <m:sub>
                          <m:r>
                            <a:rPr kumimoji="0" lang="en-US" altLang="zh-CN" sz="1800" b="0" i="1" u="none" strike="noStrike" kern="0" cap="none" spc="0" normalizeH="0" baseline="0" noProof="0" smtClean="0">
                              <a:ln>
                                <a:noFill/>
                              </a:ln>
                              <a:solidFill>
                                <a:srgbClr val="008000"/>
                              </a:solidFill>
                              <a:effectLst/>
                              <a:uLnTx/>
                              <a:uFillTx/>
                              <a:latin typeface="Cambria Math" panose="02040503050406030204" pitchFamily="18" charset="0"/>
                            </a:rPr>
                            <m:t>𝑠</m:t>
                          </m:r>
                        </m:sub>
                      </m:sSub>
                    </m:oMath>
                  </m:oMathPara>
                </a14:m>
                <a:endParaRPr kumimoji="0" lang="en-US" altLang="zh-CN" sz="1800" b="0" i="0" u="none" strike="noStrike" kern="0" cap="none" spc="0" normalizeH="0" baseline="0" noProof="0" dirty="0">
                  <a:ln>
                    <a:noFill/>
                  </a:ln>
                  <a:solidFill>
                    <a:srgbClr val="008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0" cap="none" spc="0" normalizeH="0" baseline="0" noProof="0" smtClean="0">
                              <a:ln>
                                <a:noFill/>
                              </a:ln>
                              <a:solidFill>
                                <a:srgbClr val="008000"/>
                              </a:solidFill>
                              <a:effectLst/>
                              <a:uLnTx/>
                              <a:uFillTx/>
                              <a:latin typeface="Cambria Math" panose="02040503050406030204" pitchFamily="18" charset="0"/>
                            </a:rPr>
                          </m:ctrlPr>
                        </m:sSubPr>
                        <m:e>
                          <m:r>
                            <a:rPr kumimoji="0" lang="en-US" altLang="zh-CN" sz="1800" b="0" i="1" u="none" strike="noStrike" kern="0" cap="none" spc="0" normalizeH="0" baseline="0" noProof="0" smtClean="0">
                              <a:ln>
                                <a:noFill/>
                              </a:ln>
                              <a:solidFill>
                                <a:srgbClr val="008000"/>
                              </a:solidFill>
                              <a:effectLst/>
                              <a:uLnTx/>
                              <a:uFillTx/>
                              <a:latin typeface="Cambria Math" panose="02040503050406030204" pitchFamily="18" charset="0"/>
                            </a:rPr>
                            <m:t>𝐷</m:t>
                          </m:r>
                        </m:e>
                        <m:sub>
                          <m:r>
                            <a:rPr kumimoji="0" lang="en-US" altLang="zh-CN" sz="1800" b="0" i="1" u="none" strike="noStrike" kern="0" cap="none" spc="0" normalizeH="0" baseline="0" noProof="0" smtClean="0">
                              <a:ln>
                                <a:noFill/>
                              </a:ln>
                              <a:solidFill>
                                <a:srgbClr val="008000"/>
                              </a:solidFill>
                              <a:effectLst/>
                              <a:uLnTx/>
                              <a:uFillTx/>
                              <a:latin typeface="Cambria Math" panose="02040503050406030204" pitchFamily="18" charset="0"/>
                            </a:rPr>
                            <m:t>𝑠</m:t>
                          </m:r>
                          <m:r>
                            <a:rPr kumimoji="0" lang="en-US" altLang="zh-CN" sz="1800" b="0" i="1" u="none" strike="noStrike" kern="0" cap="none" spc="0" normalizeH="0" baseline="0" noProof="0" smtClean="0">
                              <a:ln>
                                <a:noFill/>
                              </a:ln>
                              <a:solidFill>
                                <a:srgbClr val="008000"/>
                              </a:solidFill>
                              <a:effectLst/>
                              <a:uLnTx/>
                              <a:uFillTx/>
                              <a:latin typeface="Cambria Math" panose="02040503050406030204" pitchFamily="18" charset="0"/>
                            </a:rPr>
                            <m:t>0</m:t>
                          </m:r>
                        </m:sub>
                      </m:sSub>
                      <m:d>
                        <m:dPr>
                          <m:ctrlPr>
                            <a:rPr kumimoji="0" lang="en-US" altLang="zh-CN" sz="1800" b="0" i="1" u="none" strike="noStrike" kern="0" cap="none" spc="0" normalizeH="0" baseline="0" noProof="0" smtClean="0">
                              <a:ln>
                                <a:noFill/>
                              </a:ln>
                              <a:solidFill>
                                <a:srgbClr val="008000"/>
                              </a:solidFill>
                              <a:effectLst/>
                              <a:uLnTx/>
                              <a:uFillTx/>
                              <a:latin typeface="Cambria Math" panose="02040503050406030204" pitchFamily="18" charset="0"/>
                            </a:rPr>
                          </m:ctrlPr>
                        </m:dPr>
                        <m:e>
                          <m:r>
                            <a:rPr kumimoji="0" lang="en-US" altLang="zh-CN" sz="1800" b="0" i="1" u="none" strike="noStrike" kern="0" cap="none" spc="0" normalizeH="0" baseline="0" noProof="0" smtClean="0">
                              <a:ln>
                                <a:noFill/>
                              </a:ln>
                              <a:solidFill>
                                <a:srgbClr val="008000"/>
                              </a:solidFill>
                              <a:effectLst/>
                              <a:uLnTx/>
                              <a:uFillTx/>
                              <a:latin typeface="Cambria Math" panose="02040503050406030204" pitchFamily="18" charset="0"/>
                            </a:rPr>
                            <m:t>2317</m:t>
                          </m:r>
                        </m:e>
                      </m:d>
                      <m:sSubSup>
                        <m:sSubSupPr>
                          <m:ctrlPr>
                            <a:rPr kumimoji="0" lang="en-US" altLang="zh-CN" sz="1800" b="0" i="1" u="none" strike="noStrike" kern="0" cap="none" spc="0" normalizeH="0" baseline="0" noProof="0" smtClean="0">
                              <a:ln>
                                <a:noFill/>
                              </a:ln>
                              <a:solidFill>
                                <a:srgbClr val="008000"/>
                              </a:solidFill>
                              <a:effectLst/>
                              <a:uLnTx/>
                              <a:uFillTx/>
                              <a:latin typeface="Cambria Math" panose="02040503050406030204" pitchFamily="18" charset="0"/>
                            </a:rPr>
                          </m:ctrlPr>
                        </m:sSubSupPr>
                        <m:e>
                          <m:acc>
                            <m:accPr>
                              <m:chr m:val="̅"/>
                              <m:ctrlPr>
                                <a:rPr kumimoji="0" lang="en-US" altLang="zh-CN" sz="1800" b="0" i="1" u="none" strike="noStrike" kern="0" cap="none" spc="0" normalizeH="0" baseline="0" noProof="0" smtClean="0">
                                  <a:ln>
                                    <a:noFill/>
                                  </a:ln>
                                  <a:solidFill>
                                    <a:srgbClr val="008000"/>
                                  </a:solidFill>
                                  <a:effectLst/>
                                  <a:uLnTx/>
                                  <a:uFillTx/>
                                  <a:latin typeface="Cambria Math" panose="02040503050406030204" pitchFamily="18" charset="0"/>
                                </a:rPr>
                              </m:ctrlPr>
                            </m:accPr>
                            <m:e>
                              <m:r>
                                <a:rPr kumimoji="0" lang="en-US" altLang="zh-CN" sz="1800" b="0" i="1" u="none" strike="noStrike" kern="0" cap="none" spc="0" normalizeH="0" baseline="0" noProof="0" smtClean="0">
                                  <a:ln>
                                    <a:noFill/>
                                  </a:ln>
                                  <a:solidFill>
                                    <a:srgbClr val="008000"/>
                                  </a:solidFill>
                                  <a:effectLst/>
                                  <a:uLnTx/>
                                  <a:uFillTx/>
                                  <a:latin typeface="Cambria Math" panose="02040503050406030204" pitchFamily="18" charset="0"/>
                                </a:rPr>
                                <m:t>𝐷</m:t>
                              </m:r>
                            </m:e>
                          </m:acc>
                        </m:e>
                        <m:sub>
                          <m:r>
                            <a:rPr kumimoji="0" lang="en-US" altLang="zh-CN" sz="1800" b="0" i="1" u="none" strike="noStrike" kern="0" cap="none" spc="0" normalizeH="0" baseline="0" noProof="0" smtClean="0">
                              <a:ln>
                                <a:noFill/>
                              </a:ln>
                              <a:solidFill>
                                <a:srgbClr val="008000"/>
                              </a:solidFill>
                              <a:effectLst/>
                              <a:uLnTx/>
                              <a:uFillTx/>
                              <a:latin typeface="Cambria Math" panose="02040503050406030204" pitchFamily="18" charset="0"/>
                            </a:rPr>
                            <m:t>𝑠</m:t>
                          </m:r>
                        </m:sub>
                        <m:sup>
                          <m:r>
                            <a:rPr kumimoji="0" lang="en-US" altLang="zh-CN" sz="1800" b="0" i="1" u="none" strike="noStrike" kern="0" cap="none" spc="0" normalizeH="0" baseline="0" noProof="0" smtClean="0">
                              <a:ln>
                                <a:noFill/>
                              </a:ln>
                              <a:solidFill>
                                <a:srgbClr val="008000"/>
                              </a:solidFill>
                              <a:effectLst/>
                              <a:uLnTx/>
                              <a:uFillTx/>
                              <a:latin typeface="Cambria Math" panose="02040503050406030204" pitchFamily="18" charset="0"/>
                            </a:rPr>
                            <m:t>∗</m:t>
                          </m:r>
                        </m:sup>
                      </m:sSubSup>
                    </m:oMath>
                  </m:oMathPara>
                </a14:m>
                <a:endParaRPr kumimoji="0" lang="zh-CN" altLang="en-US" sz="1800" b="0" i="0" u="none" strike="noStrike" kern="0" cap="none" spc="0" normalizeH="0" baseline="0" noProof="0" dirty="0">
                  <a:ln>
                    <a:noFill/>
                  </a:ln>
                  <a:solidFill>
                    <a:srgbClr val="008000"/>
                  </a:solidFill>
                  <a:effectLst/>
                  <a:uLnTx/>
                  <a:uFillTx/>
                </a:endParaRPr>
              </a:p>
            </p:txBody>
          </p:sp>
        </mc:Choice>
        <mc:Fallback xmlns="">
          <p:sp>
            <p:nvSpPr>
              <p:cNvPr id="31" name="文本框 30"/>
              <p:cNvSpPr txBox="1">
                <a:spLocks noRot="1" noChangeAspect="1" noMove="1" noResize="1" noEditPoints="1" noAdjustHandles="1" noChangeArrowheads="1" noChangeShapeType="1" noTextEdit="1"/>
              </p:cNvSpPr>
              <p:nvPr/>
            </p:nvSpPr>
            <p:spPr>
              <a:xfrm rot="18042498">
                <a:off x="7802989" y="936501"/>
                <a:ext cx="1547540" cy="646331"/>
              </a:xfrm>
              <a:prstGeom prst="rect">
                <a:avLst/>
              </a:prstGeom>
              <a:blipFill>
                <a:blip r:embed="rId13"/>
                <a:stretch>
                  <a:fillRect t="-9091"/>
                </a:stretch>
              </a:blipFill>
              <a:ln>
                <a:solidFill>
                  <a:srgbClr val="008000"/>
                </a:solidFill>
              </a:ln>
            </p:spPr>
            <p:txBody>
              <a:bodyPr/>
              <a:lstStyle/>
              <a:p>
                <a:r>
                  <a:rPr lang="zh-CN" altLang="en-US">
                    <a:noFill/>
                  </a:rPr>
                  <a:t> </a:t>
                </a:r>
              </a:p>
            </p:txBody>
          </p:sp>
        </mc:Fallback>
      </mc:AlternateContent>
      <p:sp>
        <p:nvSpPr>
          <p:cNvPr id="32" name="Line 14"/>
          <p:cNvSpPr>
            <a:spLocks noChangeShapeType="1"/>
          </p:cNvSpPr>
          <p:nvPr/>
        </p:nvSpPr>
        <p:spPr bwMode="auto">
          <a:xfrm flipV="1">
            <a:off x="8178797" y="1996708"/>
            <a:ext cx="1" cy="3436986"/>
          </a:xfrm>
          <a:prstGeom prst="line">
            <a:avLst/>
          </a:prstGeom>
          <a:noFill/>
          <a:ln w="19050">
            <a:solidFill>
              <a:srgbClr val="008000"/>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endParaRPr>
          </a:p>
        </p:txBody>
      </p:sp>
      <p:sp>
        <p:nvSpPr>
          <p:cNvPr id="33" name="Line 14"/>
          <p:cNvSpPr>
            <a:spLocks noChangeShapeType="1"/>
          </p:cNvSpPr>
          <p:nvPr/>
        </p:nvSpPr>
        <p:spPr bwMode="auto">
          <a:xfrm flipV="1">
            <a:off x="9165507" y="1996708"/>
            <a:ext cx="1" cy="3436986"/>
          </a:xfrm>
          <a:prstGeom prst="line">
            <a:avLst/>
          </a:prstGeom>
          <a:noFill/>
          <a:ln w="19050">
            <a:solidFill>
              <a:srgbClr val="008000"/>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endParaRPr>
          </a:p>
        </p:txBody>
      </p:sp>
      <p:sp>
        <p:nvSpPr>
          <p:cNvPr id="34" name="Line 14"/>
          <p:cNvSpPr>
            <a:spLocks noChangeShapeType="1"/>
          </p:cNvSpPr>
          <p:nvPr/>
        </p:nvSpPr>
        <p:spPr bwMode="auto">
          <a:xfrm flipV="1">
            <a:off x="9303069" y="1986840"/>
            <a:ext cx="1" cy="3436986"/>
          </a:xfrm>
          <a:prstGeom prst="line">
            <a:avLst/>
          </a:prstGeom>
          <a:noFill/>
          <a:ln w="19050">
            <a:solidFill>
              <a:srgbClr val="008000"/>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endParaRPr>
          </a:p>
        </p:txBody>
      </p:sp>
      <mc:AlternateContent xmlns:mc="http://schemas.openxmlformats.org/markup-compatibility/2006" xmlns:a14="http://schemas.microsoft.com/office/drawing/2010/main">
        <mc:Choice Requires="a14">
          <p:sp>
            <p:nvSpPr>
              <p:cNvPr id="35" name="文本框 34"/>
              <p:cNvSpPr txBox="1"/>
              <p:nvPr/>
            </p:nvSpPr>
            <p:spPr>
              <a:xfrm rot="18042498">
                <a:off x="8139072" y="5987724"/>
                <a:ext cx="1547540" cy="369332"/>
              </a:xfrm>
              <a:prstGeom prst="rect">
                <a:avLst/>
              </a:prstGeom>
              <a:solidFill>
                <a:schemeClr val="bg1"/>
              </a:solidFill>
              <a:ln>
                <a:solidFill>
                  <a:srgbClr val="00800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0" cap="none" spc="0" normalizeH="0" baseline="0" noProof="0" smtClean="0">
                              <a:ln>
                                <a:noFill/>
                              </a:ln>
                              <a:solidFill>
                                <a:srgbClr val="008000"/>
                              </a:solidFill>
                              <a:effectLst/>
                              <a:uLnTx/>
                              <a:uFillTx/>
                              <a:latin typeface="Cambria Math" panose="02040503050406030204" pitchFamily="18" charset="0"/>
                            </a:rPr>
                          </m:ctrlPr>
                        </m:sSubPr>
                        <m:e>
                          <m:r>
                            <a:rPr kumimoji="0" lang="en-US" altLang="zh-CN" sz="1800" b="0" i="1" u="none" strike="noStrike" kern="0" cap="none" spc="0" normalizeH="0" baseline="0" noProof="0" smtClean="0">
                              <a:ln>
                                <a:noFill/>
                              </a:ln>
                              <a:solidFill>
                                <a:srgbClr val="008000"/>
                              </a:solidFill>
                              <a:effectLst/>
                              <a:uLnTx/>
                              <a:uFillTx/>
                              <a:latin typeface="Cambria Math" panose="02040503050406030204" pitchFamily="18" charset="0"/>
                            </a:rPr>
                            <m:t>𝐷</m:t>
                          </m:r>
                        </m:e>
                        <m:sub>
                          <m:r>
                            <a:rPr kumimoji="0" lang="en-US" altLang="zh-CN" sz="1800" b="0" i="1" u="none" strike="noStrike" kern="0" cap="none" spc="0" normalizeH="0" baseline="0" noProof="0" smtClean="0">
                              <a:ln>
                                <a:noFill/>
                              </a:ln>
                              <a:solidFill>
                                <a:srgbClr val="008000"/>
                              </a:solidFill>
                              <a:effectLst/>
                              <a:uLnTx/>
                              <a:uFillTx/>
                              <a:latin typeface="Cambria Math" panose="02040503050406030204" pitchFamily="18" charset="0"/>
                            </a:rPr>
                            <m:t>𝑠</m:t>
                          </m:r>
                          <m:r>
                            <a:rPr kumimoji="0" lang="en-US" altLang="zh-CN" sz="1800" b="0" i="1" u="none" strike="noStrike" kern="0" cap="none" spc="0" normalizeH="0" baseline="0" noProof="0" smtClean="0">
                              <a:ln>
                                <a:noFill/>
                              </a:ln>
                              <a:solidFill>
                                <a:srgbClr val="008000"/>
                              </a:solidFill>
                              <a:effectLst/>
                              <a:uLnTx/>
                              <a:uFillTx/>
                              <a:latin typeface="Cambria Math" panose="02040503050406030204" pitchFamily="18" charset="0"/>
                            </a:rPr>
                            <m:t>1</m:t>
                          </m:r>
                        </m:sub>
                      </m:sSub>
                      <m:d>
                        <m:dPr>
                          <m:ctrlPr>
                            <a:rPr kumimoji="0" lang="en-US" altLang="zh-CN" sz="1800" b="0" i="1" u="none" strike="noStrike" kern="0" cap="none" spc="0" normalizeH="0" baseline="0" noProof="0" smtClean="0">
                              <a:ln>
                                <a:noFill/>
                              </a:ln>
                              <a:solidFill>
                                <a:srgbClr val="008000"/>
                              </a:solidFill>
                              <a:effectLst/>
                              <a:uLnTx/>
                              <a:uFillTx/>
                              <a:latin typeface="Cambria Math" panose="02040503050406030204" pitchFamily="18" charset="0"/>
                            </a:rPr>
                          </m:ctrlPr>
                        </m:dPr>
                        <m:e>
                          <m:r>
                            <a:rPr kumimoji="0" lang="en-US" altLang="zh-CN" sz="1800" b="0" i="1" u="none" strike="noStrike" kern="0" cap="none" spc="0" normalizeH="0" baseline="0" noProof="0" smtClean="0">
                              <a:ln>
                                <a:noFill/>
                              </a:ln>
                              <a:solidFill>
                                <a:srgbClr val="008000"/>
                              </a:solidFill>
                              <a:effectLst/>
                              <a:uLnTx/>
                              <a:uFillTx/>
                              <a:latin typeface="Cambria Math" panose="02040503050406030204" pitchFamily="18" charset="0"/>
                            </a:rPr>
                            <m:t>2536</m:t>
                          </m:r>
                        </m:e>
                      </m:d>
                      <m:sSubSup>
                        <m:sSubSupPr>
                          <m:ctrlPr>
                            <a:rPr kumimoji="0" lang="en-US" altLang="zh-CN" sz="1800" b="0" i="1" u="none" strike="noStrike" kern="0" cap="none" spc="0" normalizeH="0" baseline="0" noProof="0" smtClean="0">
                              <a:ln>
                                <a:noFill/>
                              </a:ln>
                              <a:solidFill>
                                <a:srgbClr val="008000"/>
                              </a:solidFill>
                              <a:effectLst/>
                              <a:uLnTx/>
                              <a:uFillTx/>
                              <a:latin typeface="Cambria Math" panose="02040503050406030204" pitchFamily="18" charset="0"/>
                            </a:rPr>
                          </m:ctrlPr>
                        </m:sSubSupPr>
                        <m:e>
                          <m:acc>
                            <m:accPr>
                              <m:chr m:val="̅"/>
                              <m:ctrlPr>
                                <a:rPr kumimoji="0" lang="en-US" altLang="zh-CN" sz="1800" b="0" i="1" u="none" strike="noStrike" kern="0" cap="none" spc="0" normalizeH="0" baseline="0" noProof="0" smtClean="0">
                                  <a:ln>
                                    <a:noFill/>
                                  </a:ln>
                                  <a:solidFill>
                                    <a:srgbClr val="008000"/>
                                  </a:solidFill>
                                  <a:effectLst/>
                                  <a:uLnTx/>
                                  <a:uFillTx/>
                                  <a:latin typeface="Cambria Math" panose="02040503050406030204" pitchFamily="18" charset="0"/>
                                </a:rPr>
                              </m:ctrlPr>
                            </m:accPr>
                            <m:e>
                              <m:r>
                                <a:rPr kumimoji="0" lang="en-US" altLang="zh-CN" sz="1800" b="0" i="1" u="none" strike="noStrike" kern="0" cap="none" spc="0" normalizeH="0" baseline="0" noProof="0" smtClean="0">
                                  <a:ln>
                                    <a:noFill/>
                                  </a:ln>
                                  <a:solidFill>
                                    <a:srgbClr val="008000"/>
                                  </a:solidFill>
                                  <a:effectLst/>
                                  <a:uLnTx/>
                                  <a:uFillTx/>
                                  <a:latin typeface="Cambria Math" panose="02040503050406030204" pitchFamily="18" charset="0"/>
                                </a:rPr>
                                <m:t>𝐷</m:t>
                              </m:r>
                            </m:e>
                          </m:acc>
                        </m:e>
                        <m:sub>
                          <m:r>
                            <a:rPr kumimoji="0" lang="en-US" altLang="zh-CN" sz="1800" b="0" i="1" u="none" strike="noStrike" kern="0" cap="none" spc="0" normalizeH="0" baseline="0" noProof="0" smtClean="0">
                              <a:ln>
                                <a:noFill/>
                              </a:ln>
                              <a:solidFill>
                                <a:srgbClr val="008000"/>
                              </a:solidFill>
                              <a:effectLst/>
                              <a:uLnTx/>
                              <a:uFillTx/>
                              <a:latin typeface="Cambria Math" panose="02040503050406030204" pitchFamily="18" charset="0"/>
                            </a:rPr>
                            <m:t>𝑠</m:t>
                          </m:r>
                        </m:sub>
                        <m:sup>
                          <m:r>
                            <a:rPr kumimoji="0" lang="en-US" altLang="zh-CN" sz="1800" b="0" i="1" u="none" strike="noStrike" kern="0" cap="none" spc="0" normalizeH="0" baseline="0" noProof="0" smtClean="0">
                              <a:ln>
                                <a:noFill/>
                              </a:ln>
                              <a:solidFill>
                                <a:srgbClr val="008000"/>
                              </a:solidFill>
                              <a:effectLst/>
                              <a:uLnTx/>
                              <a:uFillTx/>
                              <a:latin typeface="Cambria Math" panose="02040503050406030204" pitchFamily="18" charset="0"/>
                            </a:rPr>
                            <m:t>∗</m:t>
                          </m:r>
                        </m:sup>
                      </m:sSubSup>
                    </m:oMath>
                  </m:oMathPara>
                </a14:m>
                <a:endParaRPr kumimoji="0" lang="en-US" altLang="zh-CN" sz="1800" b="0" i="0" u="none" strike="noStrike" kern="0" cap="none" spc="0" normalizeH="0" baseline="0" noProof="0" dirty="0">
                  <a:ln>
                    <a:noFill/>
                  </a:ln>
                  <a:solidFill>
                    <a:srgbClr val="008000"/>
                  </a:solidFill>
                  <a:effectLst/>
                  <a:uLnTx/>
                  <a:uFillTx/>
                </a:endParaRPr>
              </a:p>
            </p:txBody>
          </p:sp>
        </mc:Choice>
        <mc:Fallback xmlns="">
          <p:sp>
            <p:nvSpPr>
              <p:cNvPr id="35" name="文本框 34"/>
              <p:cNvSpPr txBox="1">
                <a:spLocks noRot="1" noChangeAspect="1" noMove="1" noResize="1" noEditPoints="1" noAdjustHandles="1" noChangeArrowheads="1" noChangeShapeType="1" noTextEdit="1"/>
              </p:cNvSpPr>
              <p:nvPr/>
            </p:nvSpPr>
            <p:spPr>
              <a:xfrm rot="18042498">
                <a:off x="8139072" y="5987724"/>
                <a:ext cx="1547540" cy="369332"/>
              </a:xfrm>
              <a:prstGeom prst="rect">
                <a:avLst/>
              </a:prstGeom>
              <a:blipFill>
                <a:blip r:embed="rId14"/>
                <a:stretch>
                  <a:fillRect t="-9562"/>
                </a:stretch>
              </a:blipFill>
              <a:ln>
                <a:solidFill>
                  <a:srgbClr val="008000"/>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文本框 35"/>
              <p:cNvSpPr txBox="1"/>
              <p:nvPr/>
            </p:nvSpPr>
            <p:spPr>
              <a:xfrm rot="18042498">
                <a:off x="8637481" y="5900908"/>
                <a:ext cx="1547540" cy="369332"/>
              </a:xfrm>
              <a:prstGeom prst="rect">
                <a:avLst/>
              </a:prstGeom>
              <a:solidFill>
                <a:schemeClr val="bg1"/>
              </a:solidFill>
              <a:ln>
                <a:solidFill>
                  <a:srgbClr val="00800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0" cap="none" spc="0" normalizeH="0" baseline="0" noProof="0" smtClean="0">
                              <a:ln>
                                <a:noFill/>
                              </a:ln>
                              <a:solidFill>
                                <a:srgbClr val="008000"/>
                              </a:solidFill>
                              <a:effectLst/>
                              <a:uLnTx/>
                              <a:uFillTx/>
                              <a:latin typeface="Cambria Math" panose="02040503050406030204" pitchFamily="18" charset="0"/>
                            </a:rPr>
                          </m:ctrlPr>
                        </m:sSubPr>
                        <m:e>
                          <m:r>
                            <a:rPr kumimoji="0" lang="en-US" altLang="zh-CN" sz="1800" b="0" i="1" u="none" strike="noStrike" kern="0" cap="none" spc="0" normalizeH="0" baseline="0" noProof="0" smtClean="0">
                              <a:ln>
                                <a:noFill/>
                              </a:ln>
                              <a:solidFill>
                                <a:srgbClr val="008000"/>
                              </a:solidFill>
                              <a:effectLst/>
                              <a:uLnTx/>
                              <a:uFillTx/>
                              <a:latin typeface="Cambria Math" panose="02040503050406030204" pitchFamily="18" charset="0"/>
                            </a:rPr>
                            <m:t>𝐷</m:t>
                          </m:r>
                        </m:e>
                        <m:sub>
                          <m:r>
                            <a:rPr kumimoji="0" lang="en-US" altLang="zh-CN" sz="1800" b="0" i="1" u="none" strike="noStrike" kern="0" cap="none" spc="0" normalizeH="0" baseline="0" noProof="0" smtClean="0">
                              <a:ln>
                                <a:noFill/>
                              </a:ln>
                              <a:solidFill>
                                <a:srgbClr val="008000"/>
                              </a:solidFill>
                              <a:effectLst/>
                              <a:uLnTx/>
                              <a:uFillTx/>
                              <a:latin typeface="Cambria Math" panose="02040503050406030204" pitchFamily="18" charset="0"/>
                            </a:rPr>
                            <m:t>𝑠</m:t>
                          </m:r>
                          <m:r>
                            <a:rPr kumimoji="0" lang="en-US" altLang="zh-CN" sz="1800" b="0" i="1" u="none" strike="noStrike" kern="0" cap="none" spc="0" normalizeH="0" baseline="0" noProof="0" smtClean="0">
                              <a:ln>
                                <a:noFill/>
                              </a:ln>
                              <a:solidFill>
                                <a:srgbClr val="008000"/>
                              </a:solidFill>
                              <a:effectLst/>
                              <a:uLnTx/>
                              <a:uFillTx/>
                              <a:latin typeface="Cambria Math" panose="02040503050406030204" pitchFamily="18" charset="0"/>
                            </a:rPr>
                            <m:t>2</m:t>
                          </m:r>
                        </m:sub>
                      </m:sSub>
                      <m:d>
                        <m:dPr>
                          <m:ctrlPr>
                            <a:rPr kumimoji="0" lang="en-US" altLang="zh-CN" sz="1800" b="0" i="1" u="none" strike="noStrike" kern="0" cap="none" spc="0" normalizeH="0" baseline="0" noProof="0" smtClean="0">
                              <a:ln>
                                <a:noFill/>
                              </a:ln>
                              <a:solidFill>
                                <a:srgbClr val="008000"/>
                              </a:solidFill>
                              <a:effectLst/>
                              <a:uLnTx/>
                              <a:uFillTx/>
                              <a:latin typeface="Cambria Math" panose="02040503050406030204" pitchFamily="18" charset="0"/>
                            </a:rPr>
                          </m:ctrlPr>
                        </m:dPr>
                        <m:e>
                          <m:r>
                            <a:rPr kumimoji="0" lang="en-US" altLang="zh-CN" sz="1800" b="0" i="1" u="none" strike="noStrike" kern="0" cap="none" spc="0" normalizeH="0" baseline="0" noProof="0" smtClean="0">
                              <a:ln>
                                <a:noFill/>
                              </a:ln>
                              <a:solidFill>
                                <a:srgbClr val="008000"/>
                              </a:solidFill>
                              <a:effectLst/>
                              <a:uLnTx/>
                              <a:uFillTx/>
                              <a:latin typeface="Cambria Math" panose="02040503050406030204" pitchFamily="18" charset="0"/>
                            </a:rPr>
                            <m:t>2573</m:t>
                          </m:r>
                        </m:e>
                      </m:d>
                      <m:sSubSup>
                        <m:sSubSupPr>
                          <m:ctrlPr>
                            <a:rPr kumimoji="0" lang="en-US" altLang="zh-CN" sz="1800" b="0" i="1" u="none" strike="noStrike" kern="0" cap="none" spc="0" normalizeH="0" baseline="0" noProof="0" smtClean="0">
                              <a:ln>
                                <a:noFill/>
                              </a:ln>
                              <a:solidFill>
                                <a:srgbClr val="008000"/>
                              </a:solidFill>
                              <a:effectLst/>
                              <a:uLnTx/>
                              <a:uFillTx/>
                              <a:latin typeface="Cambria Math" panose="02040503050406030204" pitchFamily="18" charset="0"/>
                            </a:rPr>
                          </m:ctrlPr>
                        </m:sSubSupPr>
                        <m:e>
                          <m:acc>
                            <m:accPr>
                              <m:chr m:val="̅"/>
                              <m:ctrlPr>
                                <a:rPr kumimoji="0" lang="en-US" altLang="zh-CN" sz="1800" b="0" i="1" u="none" strike="noStrike" kern="0" cap="none" spc="0" normalizeH="0" baseline="0" noProof="0" smtClean="0">
                                  <a:ln>
                                    <a:noFill/>
                                  </a:ln>
                                  <a:solidFill>
                                    <a:srgbClr val="008000"/>
                                  </a:solidFill>
                                  <a:effectLst/>
                                  <a:uLnTx/>
                                  <a:uFillTx/>
                                  <a:latin typeface="Cambria Math" panose="02040503050406030204" pitchFamily="18" charset="0"/>
                                </a:rPr>
                              </m:ctrlPr>
                            </m:accPr>
                            <m:e>
                              <m:r>
                                <a:rPr kumimoji="0" lang="en-US" altLang="zh-CN" sz="1800" b="0" i="1" u="none" strike="noStrike" kern="0" cap="none" spc="0" normalizeH="0" baseline="0" noProof="0" smtClean="0">
                                  <a:ln>
                                    <a:noFill/>
                                  </a:ln>
                                  <a:solidFill>
                                    <a:srgbClr val="008000"/>
                                  </a:solidFill>
                                  <a:effectLst/>
                                  <a:uLnTx/>
                                  <a:uFillTx/>
                                  <a:latin typeface="Cambria Math" panose="02040503050406030204" pitchFamily="18" charset="0"/>
                                </a:rPr>
                                <m:t>𝐷</m:t>
                              </m:r>
                            </m:e>
                          </m:acc>
                        </m:e>
                        <m:sub>
                          <m:r>
                            <a:rPr kumimoji="0" lang="en-US" altLang="zh-CN" sz="1800" b="0" i="1" u="none" strike="noStrike" kern="0" cap="none" spc="0" normalizeH="0" baseline="0" noProof="0" smtClean="0">
                              <a:ln>
                                <a:noFill/>
                              </a:ln>
                              <a:solidFill>
                                <a:srgbClr val="008000"/>
                              </a:solidFill>
                              <a:effectLst/>
                              <a:uLnTx/>
                              <a:uFillTx/>
                              <a:latin typeface="Cambria Math" panose="02040503050406030204" pitchFamily="18" charset="0"/>
                            </a:rPr>
                            <m:t>𝑠</m:t>
                          </m:r>
                        </m:sub>
                        <m:sup>
                          <m:r>
                            <a:rPr kumimoji="0" lang="en-US" altLang="zh-CN" sz="1800" b="0" i="1" u="none" strike="noStrike" kern="0" cap="none" spc="0" normalizeH="0" baseline="0" noProof="0" smtClean="0">
                              <a:ln>
                                <a:noFill/>
                              </a:ln>
                              <a:solidFill>
                                <a:srgbClr val="008000"/>
                              </a:solidFill>
                              <a:effectLst/>
                              <a:uLnTx/>
                              <a:uFillTx/>
                              <a:latin typeface="Cambria Math" panose="02040503050406030204" pitchFamily="18" charset="0"/>
                            </a:rPr>
                            <m:t>∗</m:t>
                          </m:r>
                        </m:sup>
                      </m:sSubSup>
                    </m:oMath>
                  </m:oMathPara>
                </a14:m>
                <a:endParaRPr kumimoji="0" lang="zh-CN" altLang="en-US" sz="1800" b="0" i="0" u="none" strike="noStrike" kern="0" cap="none" spc="0" normalizeH="0" baseline="0" noProof="0" dirty="0">
                  <a:ln>
                    <a:noFill/>
                  </a:ln>
                  <a:solidFill>
                    <a:srgbClr val="008000"/>
                  </a:solidFill>
                  <a:effectLst/>
                  <a:uLnTx/>
                  <a:uFillTx/>
                </a:endParaRPr>
              </a:p>
            </p:txBody>
          </p:sp>
        </mc:Choice>
        <mc:Fallback xmlns="">
          <p:sp>
            <p:nvSpPr>
              <p:cNvPr id="36" name="文本框 35"/>
              <p:cNvSpPr txBox="1">
                <a:spLocks noRot="1" noChangeAspect="1" noMove="1" noResize="1" noEditPoints="1" noAdjustHandles="1" noChangeArrowheads="1" noChangeShapeType="1" noTextEdit="1"/>
              </p:cNvSpPr>
              <p:nvPr/>
            </p:nvSpPr>
            <p:spPr>
              <a:xfrm rot="18042498">
                <a:off x="8637481" y="5900908"/>
                <a:ext cx="1547540" cy="369332"/>
              </a:xfrm>
              <a:prstGeom prst="rect">
                <a:avLst/>
              </a:prstGeom>
              <a:blipFill>
                <a:blip r:embed="rId15"/>
                <a:stretch>
                  <a:fillRect t="-9127"/>
                </a:stretch>
              </a:blipFill>
              <a:ln>
                <a:solidFill>
                  <a:srgbClr val="008000"/>
                </a:solidFill>
              </a:ln>
            </p:spPr>
            <p:txBody>
              <a:bodyPr/>
              <a:lstStyle/>
              <a:p>
                <a:r>
                  <a:rPr lang="zh-CN" altLang="en-US">
                    <a:noFill/>
                  </a:rPr>
                  <a:t> </a:t>
                </a:r>
              </a:p>
            </p:txBody>
          </p:sp>
        </mc:Fallback>
      </mc:AlternateContent>
      <p:sp>
        <p:nvSpPr>
          <p:cNvPr id="37" name="Line 14"/>
          <p:cNvSpPr>
            <a:spLocks noChangeShapeType="1"/>
          </p:cNvSpPr>
          <p:nvPr/>
        </p:nvSpPr>
        <p:spPr bwMode="auto">
          <a:xfrm flipV="1">
            <a:off x="8854356" y="2648856"/>
            <a:ext cx="2984" cy="2792097"/>
          </a:xfrm>
          <a:prstGeom prst="line">
            <a:avLst/>
          </a:prstGeom>
          <a:noFill/>
          <a:ln w="19050">
            <a:solidFill>
              <a:srgbClr val="0000FF"/>
            </a:solidFill>
            <a:prstDash val="sys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endParaRPr>
          </a:p>
        </p:txBody>
      </p:sp>
      <p:sp>
        <p:nvSpPr>
          <p:cNvPr id="38" name="Line 14"/>
          <p:cNvSpPr>
            <a:spLocks noChangeShapeType="1"/>
          </p:cNvSpPr>
          <p:nvPr/>
        </p:nvSpPr>
        <p:spPr bwMode="auto">
          <a:xfrm flipV="1">
            <a:off x="10315364" y="2620719"/>
            <a:ext cx="2984" cy="2792097"/>
          </a:xfrm>
          <a:prstGeom prst="line">
            <a:avLst/>
          </a:prstGeom>
          <a:noFill/>
          <a:ln w="19050">
            <a:solidFill>
              <a:srgbClr val="0000FF"/>
            </a:solidFill>
            <a:prstDash val="sys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endParaRPr>
          </a:p>
        </p:txBody>
      </p:sp>
      <mc:AlternateContent xmlns:mc="http://schemas.openxmlformats.org/markup-compatibility/2006" xmlns:a14="http://schemas.microsoft.com/office/drawing/2010/main">
        <mc:Choice Requires="a14">
          <p:sp>
            <p:nvSpPr>
              <p:cNvPr id="39" name="文本框 38"/>
              <p:cNvSpPr txBox="1"/>
              <p:nvPr/>
            </p:nvSpPr>
            <p:spPr>
              <a:xfrm rot="18108948">
                <a:off x="8432005" y="2204071"/>
                <a:ext cx="740844" cy="36990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0" cap="none" spc="0" normalizeH="0" baseline="0" noProof="0" smtClean="0">
                              <a:ln>
                                <a:noFill/>
                              </a:ln>
                              <a:solidFill>
                                <a:srgbClr val="0000FF"/>
                              </a:solidFill>
                              <a:effectLst/>
                              <a:uLnTx/>
                              <a:uFillTx/>
                              <a:latin typeface="Cambria Math" panose="02040503050406030204" pitchFamily="18" charset="0"/>
                            </a:rPr>
                          </m:ctrlPr>
                        </m:sSubPr>
                        <m:e>
                          <m:r>
                            <m:rPr>
                              <m:sty m:val="p"/>
                            </m:rPr>
                            <a:rPr kumimoji="0" lang="en-US" altLang="zh-CN" sz="1800" b="0" i="0" u="none" strike="noStrike" kern="0" cap="none" spc="0" normalizeH="0" baseline="0" noProof="0" smtClean="0">
                              <a:ln>
                                <a:noFill/>
                              </a:ln>
                              <a:solidFill>
                                <a:srgbClr val="0000FF"/>
                              </a:solidFill>
                              <a:effectLst/>
                              <a:uLnTx/>
                              <a:uFillTx/>
                              <a:latin typeface="Cambria Math" panose="02040503050406030204" pitchFamily="18" charset="0"/>
                            </a:rPr>
                            <m:t>Λ</m:t>
                          </m:r>
                        </m:e>
                        <m:sub>
                          <m:r>
                            <a:rPr kumimoji="0" lang="en-US" altLang="zh-CN" sz="1800" b="0" i="1" u="none" strike="noStrike" kern="0" cap="none" spc="0" normalizeH="0" baseline="0" noProof="0" smtClean="0">
                              <a:ln>
                                <a:noFill/>
                              </a:ln>
                              <a:solidFill>
                                <a:srgbClr val="0000FF"/>
                              </a:solidFill>
                              <a:effectLst/>
                              <a:uLnTx/>
                              <a:uFillTx/>
                              <a:latin typeface="Cambria Math" panose="02040503050406030204" pitchFamily="18" charset="0"/>
                            </a:rPr>
                            <m:t>𝑐</m:t>
                          </m:r>
                        </m:sub>
                      </m:sSub>
                      <m:sSub>
                        <m:sSubPr>
                          <m:ctrlPr>
                            <a:rPr kumimoji="0" lang="en-US" altLang="zh-CN" sz="1800" b="0" i="1" u="none" strike="noStrike" kern="0" cap="none" spc="0" normalizeH="0" baseline="0" noProof="0" smtClean="0">
                              <a:ln>
                                <a:noFill/>
                              </a:ln>
                              <a:solidFill>
                                <a:srgbClr val="0000FF"/>
                              </a:solidFill>
                              <a:effectLst/>
                              <a:uLnTx/>
                              <a:uFillTx/>
                              <a:latin typeface="Cambria Math" panose="02040503050406030204" pitchFamily="18" charset="0"/>
                            </a:rPr>
                          </m:ctrlPr>
                        </m:sSubPr>
                        <m:e>
                          <m:acc>
                            <m:accPr>
                              <m:chr m:val="̅"/>
                              <m:ctrlPr>
                                <a:rPr kumimoji="0" lang="en-US" altLang="zh-CN" sz="1800" b="0" i="1" u="none" strike="noStrike" kern="0" cap="none" spc="0" normalizeH="0" baseline="0" noProof="0" smtClean="0">
                                  <a:ln>
                                    <a:noFill/>
                                  </a:ln>
                                  <a:solidFill>
                                    <a:srgbClr val="0000FF"/>
                                  </a:solidFill>
                                  <a:effectLst/>
                                  <a:uLnTx/>
                                  <a:uFillTx/>
                                  <a:latin typeface="Cambria Math" panose="02040503050406030204" pitchFamily="18" charset="0"/>
                                </a:rPr>
                              </m:ctrlPr>
                            </m:accPr>
                            <m:e>
                              <m:r>
                                <m:rPr>
                                  <m:sty m:val="p"/>
                                </m:rPr>
                                <a:rPr kumimoji="0" lang="en-US" altLang="zh-CN" sz="1800" b="0" i="0" u="none" strike="noStrike" kern="0" cap="none" spc="0" normalizeH="0" baseline="0" noProof="0" smtClean="0">
                                  <a:ln>
                                    <a:noFill/>
                                  </a:ln>
                                  <a:solidFill>
                                    <a:srgbClr val="0000FF"/>
                                  </a:solidFill>
                                  <a:effectLst/>
                                  <a:uLnTx/>
                                  <a:uFillTx/>
                                  <a:latin typeface="Cambria Math" panose="02040503050406030204" pitchFamily="18" charset="0"/>
                                </a:rPr>
                                <m:t>Λ</m:t>
                              </m:r>
                            </m:e>
                          </m:acc>
                        </m:e>
                        <m:sub>
                          <m:r>
                            <a:rPr kumimoji="0" lang="en-US" altLang="zh-CN" sz="1800" b="0" i="1" u="none" strike="noStrike" kern="0" cap="none" spc="0" normalizeH="0" baseline="0" noProof="0" smtClean="0">
                              <a:ln>
                                <a:noFill/>
                              </a:ln>
                              <a:solidFill>
                                <a:srgbClr val="0000FF"/>
                              </a:solidFill>
                              <a:effectLst/>
                              <a:uLnTx/>
                              <a:uFillTx/>
                              <a:latin typeface="Cambria Math" panose="02040503050406030204" pitchFamily="18" charset="0"/>
                            </a:rPr>
                            <m:t>𝑐</m:t>
                          </m:r>
                        </m:sub>
                      </m:sSub>
                    </m:oMath>
                  </m:oMathPara>
                </a14:m>
                <a:endParaRPr kumimoji="0" lang="zh-CN" altLang="en-US" sz="1800" b="0" i="0" u="none" strike="noStrike" kern="0" cap="none" spc="0" normalizeH="0" baseline="0" noProof="0" dirty="0">
                  <a:ln>
                    <a:noFill/>
                  </a:ln>
                  <a:solidFill>
                    <a:srgbClr val="0000FF"/>
                  </a:solidFill>
                  <a:effectLst/>
                  <a:uLnTx/>
                  <a:uFillTx/>
                </a:endParaRPr>
              </a:p>
            </p:txBody>
          </p:sp>
        </mc:Choice>
        <mc:Fallback xmlns="">
          <p:sp>
            <p:nvSpPr>
              <p:cNvPr id="39" name="文本框 38"/>
              <p:cNvSpPr txBox="1">
                <a:spLocks noRot="1" noChangeAspect="1" noMove="1" noResize="1" noEditPoints="1" noAdjustHandles="1" noChangeArrowheads="1" noChangeShapeType="1" noTextEdit="1"/>
              </p:cNvSpPr>
              <p:nvPr/>
            </p:nvSpPr>
            <p:spPr>
              <a:xfrm rot="18108948">
                <a:off x="8432005" y="2204071"/>
                <a:ext cx="740844" cy="369909"/>
              </a:xfrm>
              <a:prstGeom prst="rect">
                <a:avLst/>
              </a:prstGeom>
              <a:blipFill>
                <a:blip r:embed="rId16"/>
                <a:stretch>
                  <a:fillRect t="-1838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文本框 39"/>
              <p:cNvSpPr txBox="1"/>
              <p:nvPr/>
            </p:nvSpPr>
            <p:spPr>
              <a:xfrm rot="18108948">
                <a:off x="10033090" y="2105118"/>
                <a:ext cx="70173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0" cap="none" spc="0" normalizeH="0" baseline="0" noProof="0" smtClean="0">
                              <a:ln>
                                <a:noFill/>
                              </a:ln>
                              <a:solidFill>
                                <a:srgbClr val="0000FF"/>
                              </a:solidFill>
                              <a:effectLst/>
                              <a:uLnTx/>
                              <a:uFillTx/>
                              <a:latin typeface="Cambria Math" panose="02040503050406030204" pitchFamily="18" charset="0"/>
                            </a:rPr>
                          </m:ctrlPr>
                        </m:sSubPr>
                        <m:e>
                          <m:r>
                            <m:rPr>
                              <m:sty m:val="p"/>
                            </m:rPr>
                            <a:rPr kumimoji="0" lang="en-US" altLang="zh-CN" sz="1800" b="0" i="0" u="none" strike="noStrike" kern="0" cap="none" spc="0" normalizeH="0" baseline="0" noProof="0" smtClean="0">
                              <a:ln>
                                <a:noFill/>
                              </a:ln>
                              <a:solidFill>
                                <a:srgbClr val="0000FF"/>
                              </a:solidFill>
                              <a:effectLst/>
                              <a:uLnTx/>
                              <a:uFillTx/>
                              <a:latin typeface="Cambria Math" panose="02040503050406030204" pitchFamily="18" charset="0"/>
                            </a:rPr>
                            <m:t>Σ</m:t>
                          </m:r>
                        </m:e>
                        <m:sub>
                          <m:r>
                            <a:rPr kumimoji="0" lang="en-US" altLang="zh-CN" sz="1800" b="0" i="1" u="none" strike="noStrike" kern="0" cap="none" spc="0" normalizeH="0" baseline="0" noProof="0" smtClean="0">
                              <a:ln>
                                <a:noFill/>
                              </a:ln>
                              <a:solidFill>
                                <a:srgbClr val="0000FF"/>
                              </a:solidFill>
                              <a:effectLst/>
                              <a:uLnTx/>
                              <a:uFillTx/>
                              <a:latin typeface="Cambria Math" panose="02040503050406030204" pitchFamily="18" charset="0"/>
                            </a:rPr>
                            <m:t>𝑐</m:t>
                          </m:r>
                        </m:sub>
                      </m:sSub>
                      <m:sSub>
                        <m:sSubPr>
                          <m:ctrlPr>
                            <a:rPr kumimoji="0" lang="en-US" altLang="zh-CN" sz="1800" b="0" i="1" u="none" strike="noStrike" kern="0" cap="none" spc="0" normalizeH="0" baseline="0" noProof="0" smtClean="0">
                              <a:ln>
                                <a:noFill/>
                              </a:ln>
                              <a:solidFill>
                                <a:srgbClr val="0000FF"/>
                              </a:solidFill>
                              <a:effectLst/>
                              <a:uLnTx/>
                              <a:uFillTx/>
                              <a:latin typeface="Cambria Math" panose="02040503050406030204" pitchFamily="18" charset="0"/>
                            </a:rPr>
                          </m:ctrlPr>
                        </m:sSubPr>
                        <m:e>
                          <m:acc>
                            <m:accPr>
                              <m:chr m:val="̅"/>
                              <m:ctrlPr>
                                <a:rPr kumimoji="0" lang="en-US" altLang="zh-CN" sz="1800" b="0" i="1" u="none" strike="noStrike" kern="0" cap="none" spc="0" normalizeH="0" baseline="0" noProof="0" smtClean="0">
                                  <a:ln>
                                    <a:noFill/>
                                  </a:ln>
                                  <a:solidFill>
                                    <a:srgbClr val="0000FF"/>
                                  </a:solidFill>
                                  <a:effectLst/>
                                  <a:uLnTx/>
                                  <a:uFillTx/>
                                  <a:latin typeface="Cambria Math" panose="02040503050406030204" pitchFamily="18" charset="0"/>
                                </a:rPr>
                              </m:ctrlPr>
                            </m:accPr>
                            <m:e>
                              <m:r>
                                <m:rPr>
                                  <m:sty m:val="p"/>
                                </m:rPr>
                                <a:rPr kumimoji="0" lang="en-US" altLang="zh-CN" sz="1800" b="0" i="0" u="none" strike="noStrike" kern="0" cap="none" spc="0" normalizeH="0" baseline="0" noProof="0" smtClean="0">
                                  <a:ln>
                                    <a:noFill/>
                                  </a:ln>
                                  <a:solidFill>
                                    <a:srgbClr val="0000FF"/>
                                  </a:solidFill>
                                  <a:effectLst/>
                                  <a:uLnTx/>
                                  <a:uFillTx/>
                                  <a:latin typeface="Cambria Math" panose="02040503050406030204" pitchFamily="18" charset="0"/>
                                </a:rPr>
                                <m:t>Σ</m:t>
                              </m:r>
                            </m:e>
                          </m:acc>
                        </m:e>
                        <m:sub>
                          <m:r>
                            <a:rPr kumimoji="0" lang="en-US" altLang="zh-CN" sz="1800" b="0" i="1" u="none" strike="noStrike" kern="0" cap="none" spc="0" normalizeH="0" baseline="0" noProof="0" smtClean="0">
                              <a:ln>
                                <a:noFill/>
                              </a:ln>
                              <a:solidFill>
                                <a:srgbClr val="0000FF"/>
                              </a:solidFill>
                              <a:effectLst/>
                              <a:uLnTx/>
                              <a:uFillTx/>
                              <a:latin typeface="Cambria Math" panose="02040503050406030204" pitchFamily="18" charset="0"/>
                            </a:rPr>
                            <m:t>𝑐</m:t>
                          </m:r>
                        </m:sub>
                      </m:sSub>
                    </m:oMath>
                  </m:oMathPara>
                </a14:m>
                <a:endParaRPr kumimoji="0" lang="zh-CN" altLang="en-US" sz="1800" b="0" i="0" u="none" strike="noStrike" kern="0" cap="none" spc="0" normalizeH="0" baseline="0" noProof="0" dirty="0">
                  <a:ln>
                    <a:noFill/>
                  </a:ln>
                  <a:solidFill>
                    <a:srgbClr val="0000FF"/>
                  </a:solidFill>
                  <a:effectLst/>
                  <a:uLnTx/>
                  <a:uFillTx/>
                </a:endParaRPr>
              </a:p>
            </p:txBody>
          </p:sp>
        </mc:Choice>
        <mc:Fallback xmlns="">
          <p:sp>
            <p:nvSpPr>
              <p:cNvPr id="40" name="文本框 39"/>
              <p:cNvSpPr txBox="1">
                <a:spLocks noRot="1" noChangeAspect="1" noMove="1" noResize="1" noEditPoints="1" noAdjustHandles="1" noChangeArrowheads="1" noChangeShapeType="1" noTextEdit="1"/>
              </p:cNvSpPr>
              <p:nvPr/>
            </p:nvSpPr>
            <p:spPr>
              <a:xfrm rot="18108948">
                <a:off x="10033090" y="2105118"/>
                <a:ext cx="701731" cy="369332"/>
              </a:xfrm>
              <a:prstGeom prst="rect">
                <a:avLst/>
              </a:prstGeom>
              <a:blipFill>
                <a:blip r:embed="rId17"/>
                <a:stretch>
                  <a:fillRect t="-9160"/>
                </a:stretch>
              </a:blipFill>
            </p:spPr>
            <p:txBody>
              <a:bodyPr/>
              <a:lstStyle/>
              <a:p>
                <a:r>
                  <a:rPr lang="zh-CN" altLang="en-US">
                    <a:noFill/>
                  </a:rPr>
                  <a:t> </a:t>
                </a:r>
              </a:p>
            </p:txBody>
          </p:sp>
        </mc:Fallback>
      </mc:AlternateContent>
      <p:sp>
        <p:nvSpPr>
          <p:cNvPr id="41" name="Line 14"/>
          <p:cNvSpPr>
            <a:spLocks noChangeShapeType="1"/>
          </p:cNvSpPr>
          <p:nvPr/>
        </p:nvSpPr>
        <p:spPr bwMode="auto">
          <a:xfrm flipV="1">
            <a:off x="10464515" y="2620719"/>
            <a:ext cx="2984" cy="2792097"/>
          </a:xfrm>
          <a:prstGeom prst="line">
            <a:avLst/>
          </a:prstGeom>
          <a:noFill/>
          <a:ln w="19050">
            <a:solidFill>
              <a:srgbClr val="0000FF"/>
            </a:solidFill>
            <a:prstDash val="sys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endParaRPr>
          </a:p>
        </p:txBody>
      </p:sp>
      <mc:AlternateContent xmlns:mc="http://schemas.openxmlformats.org/markup-compatibility/2006" xmlns:a14="http://schemas.microsoft.com/office/drawing/2010/main">
        <mc:Choice Requires="a14">
          <p:sp>
            <p:nvSpPr>
              <p:cNvPr id="42" name="文本框 41"/>
              <p:cNvSpPr txBox="1"/>
              <p:nvPr/>
            </p:nvSpPr>
            <p:spPr>
              <a:xfrm rot="18108948">
                <a:off x="10357500" y="2127394"/>
                <a:ext cx="71134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0" cap="none" spc="0" normalizeH="0" baseline="0" noProof="0" smtClean="0">
                              <a:ln>
                                <a:noFill/>
                              </a:ln>
                              <a:solidFill>
                                <a:srgbClr val="0000FF"/>
                              </a:solidFill>
                              <a:effectLst/>
                              <a:uLnTx/>
                              <a:uFillTx/>
                              <a:latin typeface="Cambria Math" panose="02040503050406030204" pitchFamily="18" charset="0"/>
                            </a:rPr>
                          </m:ctrlPr>
                        </m:sSubPr>
                        <m:e>
                          <m:r>
                            <m:rPr>
                              <m:sty m:val="p"/>
                            </m:rPr>
                            <a:rPr kumimoji="0" lang="en-US" altLang="zh-CN" sz="1800" b="0" i="0" u="none" strike="noStrike" kern="0" cap="none" spc="0" normalizeH="0" baseline="0" noProof="0" smtClean="0">
                              <a:ln>
                                <a:noFill/>
                              </a:ln>
                              <a:solidFill>
                                <a:srgbClr val="0000FF"/>
                              </a:solidFill>
                              <a:effectLst/>
                              <a:uLnTx/>
                              <a:uFillTx/>
                              <a:latin typeface="Cambria Math" panose="02040503050406030204" pitchFamily="18" charset="0"/>
                            </a:rPr>
                            <m:t>Ξ</m:t>
                          </m:r>
                        </m:e>
                        <m:sub>
                          <m:r>
                            <a:rPr kumimoji="0" lang="en-US" altLang="zh-CN" sz="1800" b="0" i="1" u="none" strike="noStrike" kern="0" cap="none" spc="0" normalizeH="0" baseline="0" noProof="0" smtClean="0">
                              <a:ln>
                                <a:noFill/>
                              </a:ln>
                              <a:solidFill>
                                <a:srgbClr val="0000FF"/>
                              </a:solidFill>
                              <a:effectLst/>
                              <a:uLnTx/>
                              <a:uFillTx/>
                              <a:latin typeface="Cambria Math" panose="02040503050406030204" pitchFamily="18" charset="0"/>
                            </a:rPr>
                            <m:t>𝑐</m:t>
                          </m:r>
                        </m:sub>
                      </m:sSub>
                      <m:sSub>
                        <m:sSubPr>
                          <m:ctrlPr>
                            <a:rPr kumimoji="0" lang="en-US" altLang="zh-CN" sz="1800" b="0" i="1" u="none" strike="noStrike" kern="0" cap="none" spc="0" normalizeH="0" baseline="0" noProof="0" smtClean="0">
                              <a:ln>
                                <a:noFill/>
                              </a:ln>
                              <a:solidFill>
                                <a:srgbClr val="0000FF"/>
                              </a:solidFill>
                              <a:effectLst/>
                              <a:uLnTx/>
                              <a:uFillTx/>
                              <a:latin typeface="Cambria Math" panose="02040503050406030204" pitchFamily="18" charset="0"/>
                            </a:rPr>
                          </m:ctrlPr>
                        </m:sSubPr>
                        <m:e>
                          <m:acc>
                            <m:accPr>
                              <m:chr m:val="̅"/>
                              <m:ctrlPr>
                                <a:rPr kumimoji="0" lang="en-US" altLang="zh-CN" sz="1800" b="0" i="1" u="none" strike="noStrike" kern="0" cap="none" spc="0" normalizeH="0" baseline="0" noProof="0" smtClean="0">
                                  <a:ln>
                                    <a:noFill/>
                                  </a:ln>
                                  <a:solidFill>
                                    <a:srgbClr val="0000FF"/>
                                  </a:solidFill>
                                  <a:effectLst/>
                                  <a:uLnTx/>
                                  <a:uFillTx/>
                                  <a:latin typeface="Cambria Math" panose="02040503050406030204" pitchFamily="18" charset="0"/>
                                </a:rPr>
                              </m:ctrlPr>
                            </m:accPr>
                            <m:e>
                              <m:r>
                                <m:rPr>
                                  <m:sty m:val="p"/>
                                </m:rPr>
                                <a:rPr kumimoji="0" lang="en-US" altLang="zh-CN" sz="1800" b="0" i="0" u="none" strike="noStrike" kern="0" cap="none" spc="0" normalizeH="0" baseline="0" noProof="0" smtClean="0">
                                  <a:ln>
                                    <a:noFill/>
                                  </a:ln>
                                  <a:solidFill>
                                    <a:srgbClr val="0000FF"/>
                                  </a:solidFill>
                                  <a:effectLst/>
                                  <a:uLnTx/>
                                  <a:uFillTx/>
                                  <a:latin typeface="Cambria Math" panose="02040503050406030204" pitchFamily="18" charset="0"/>
                                </a:rPr>
                                <m:t>Ξ</m:t>
                              </m:r>
                            </m:e>
                          </m:acc>
                        </m:e>
                        <m:sub>
                          <m:r>
                            <a:rPr kumimoji="0" lang="en-US" altLang="zh-CN" sz="1800" b="0" i="1" u="none" strike="noStrike" kern="0" cap="none" spc="0" normalizeH="0" baseline="0" noProof="0" smtClean="0">
                              <a:ln>
                                <a:noFill/>
                              </a:ln>
                              <a:solidFill>
                                <a:srgbClr val="0000FF"/>
                              </a:solidFill>
                              <a:effectLst/>
                              <a:uLnTx/>
                              <a:uFillTx/>
                              <a:latin typeface="Cambria Math" panose="02040503050406030204" pitchFamily="18" charset="0"/>
                            </a:rPr>
                            <m:t>𝑐</m:t>
                          </m:r>
                        </m:sub>
                      </m:sSub>
                    </m:oMath>
                  </m:oMathPara>
                </a14:m>
                <a:endParaRPr kumimoji="0" lang="zh-CN" altLang="en-US" sz="1800" b="0" i="0" u="none" strike="noStrike" kern="0" cap="none" spc="0" normalizeH="0" baseline="0" noProof="0" dirty="0">
                  <a:ln>
                    <a:noFill/>
                  </a:ln>
                  <a:solidFill>
                    <a:srgbClr val="0000FF"/>
                  </a:solidFill>
                  <a:effectLst/>
                  <a:uLnTx/>
                  <a:uFillTx/>
                </a:endParaRPr>
              </a:p>
            </p:txBody>
          </p:sp>
        </mc:Choice>
        <mc:Fallback xmlns="">
          <p:sp>
            <p:nvSpPr>
              <p:cNvPr id="42" name="文本框 41"/>
              <p:cNvSpPr txBox="1">
                <a:spLocks noRot="1" noChangeAspect="1" noMove="1" noResize="1" noEditPoints="1" noAdjustHandles="1" noChangeArrowheads="1" noChangeShapeType="1" noTextEdit="1"/>
              </p:cNvSpPr>
              <p:nvPr/>
            </p:nvSpPr>
            <p:spPr>
              <a:xfrm rot="18108948">
                <a:off x="10357500" y="2127394"/>
                <a:ext cx="711349" cy="369332"/>
              </a:xfrm>
              <a:prstGeom prst="rect">
                <a:avLst/>
              </a:prstGeom>
              <a:blipFill>
                <a:blip r:embed="rId18"/>
                <a:stretch>
                  <a:fillRect t="-8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 name="文本框 42"/>
              <p:cNvSpPr txBox="1"/>
              <p:nvPr/>
            </p:nvSpPr>
            <p:spPr>
              <a:xfrm rot="18108948">
                <a:off x="11474768" y="2105160"/>
                <a:ext cx="762645" cy="36990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0" cap="none" spc="0" normalizeH="0" baseline="0" noProof="0" smtClean="0">
                              <a:ln>
                                <a:noFill/>
                              </a:ln>
                              <a:solidFill>
                                <a:srgbClr val="0000FF"/>
                              </a:solidFill>
                              <a:effectLst/>
                              <a:uLnTx/>
                              <a:uFillTx/>
                              <a:latin typeface="Cambria Math" panose="02040503050406030204" pitchFamily="18" charset="0"/>
                            </a:rPr>
                          </m:ctrlPr>
                        </m:sSubPr>
                        <m:e>
                          <m:r>
                            <m:rPr>
                              <m:sty m:val="p"/>
                            </m:rPr>
                            <a:rPr kumimoji="0" lang="en-US" altLang="zh-CN" sz="1800" b="0" i="0" u="none" strike="noStrike" kern="0" cap="none" spc="0" normalizeH="0" baseline="0" noProof="0" smtClean="0">
                              <a:ln>
                                <a:noFill/>
                              </a:ln>
                              <a:solidFill>
                                <a:srgbClr val="0000FF"/>
                              </a:solidFill>
                              <a:effectLst/>
                              <a:uLnTx/>
                              <a:uFillTx/>
                              <a:latin typeface="Cambria Math" panose="02040503050406030204" pitchFamily="18" charset="0"/>
                            </a:rPr>
                            <m:t>Ω</m:t>
                          </m:r>
                        </m:e>
                        <m:sub>
                          <m:r>
                            <a:rPr kumimoji="0" lang="en-US" altLang="zh-CN" sz="1800" b="0" i="1" u="none" strike="noStrike" kern="0" cap="none" spc="0" normalizeH="0" baseline="0" noProof="0" smtClean="0">
                              <a:ln>
                                <a:noFill/>
                              </a:ln>
                              <a:solidFill>
                                <a:srgbClr val="0000FF"/>
                              </a:solidFill>
                              <a:effectLst/>
                              <a:uLnTx/>
                              <a:uFillTx/>
                              <a:latin typeface="Cambria Math" panose="02040503050406030204" pitchFamily="18" charset="0"/>
                            </a:rPr>
                            <m:t>𝑐</m:t>
                          </m:r>
                        </m:sub>
                      </m:sSub>
                      <m:sSub>
                        <m:sSubPr>
                          <m:ctrlPr>
                            <a:rPr kumimoji="0" lang="en-US" altLang="zh-CN" sz="1800" b="0" i="1" u="none" strike="noStrike" kern="0" cap="none" spc="0" normalizeH="0" baseline="0" noProof="0" smtClean="0">
                              <a:ln>
                                <a:noFill/>
                              </a:ln>
                              <a:solidFill>
                                <a:srgbClr val="0000FF"/>
                              </a:solidFill>
                              <a:effectLst/>
                              <a:uLnTx/>
                              <a:uFillTx/>
                              <a:latin typeface="Cambria Math" panose="02040503050406030204" pitchFamily="18" charset="0"/>
                            </a:rPr>
                          </m:ctrlPr>
                        </m:sSubPr>
                        <m:e>
                          <m:acc>
                            <m:accPr>
                              <m:chr m:val="̅"/>
                              <m:ctrlPr>
                                <a:rPr kumimoji="0" lang="en-US" altLang="zh-CN" sz="1800" b="0" i="1" u="none" strike="noStrike" kern="0" cap="none" spc="0" normalizeH="0" baseline="0" noProof="0" smtClean="0">
                                  <a:ln>
                                    <a:noFill/>
                                  </a:ln>
                                  <a:solidFill>
                                    <a:srgbClr val="0000FF"/>
                                  </a:solidFill>
                                  <a:effectLst/>
                                  <a:uLnTx/>
                                  <a:uFillTx/>
                                  <a:latin typeface="Cambria Math" panose="02040503050406030204" pitchFamily="18" charset="0"/>
                                </a:rPr>
                              </m:ctrlPr>
                            </m:accPr>
                            <m:e>
                              <m:r>
                                <m:rPr>
                                  <m:sty m:val="p"/>
                                </m:rPr>
                                <a:rPr kumimoji="0" lang="en-US" altLang="zh-CN" sz="1800" b="0" i="0" u="none" strike="noStrike" kern="0" cap="none" spc="0" normalizeH="0" baseline="0" noProof="0" smtClean="0">
                                  <a:ln>
                                    <a:noFill/>
                                  </a:ln>
                                  <a:solidFill>
                                    <a:srgbClr val="0000FF"/>
                                  </a:solidFill>
                                  <a:effectLst/>
                                  <a:uLnTx/>
                                  <a:uFillTx/>
                                  <a:latin typeface="Cambria Math" panose="02040503050406030204" pitchFamily="18" charset="0"/>
                                </a:rPr>
                                <m:t>Ω</m:t>
                              </m:r>
                            </m:e>
                          </m:acc>
                        </m:e>
                        <m:sub>
                          <m:r>
                            <a:rPr kumimoji="0" lang="en-US" altLang="zh-CN" sz="1800" b="0" i="1" u="none" strike="noStrike" kern="0" cap="none" spc="0" normalizeH="0" baseline="0" noProof="0" smtClean="0">
                              <a:ln>
                                <a:noFill/>
                              </a:ln>
                              <a:solidFill>
                                <a:srgbClr val="0000FF"/>
                              </a:solidFill>
                              <a:effectLst/>
                              <a:uLnTx/>
                              <a:uFillTx/>
                              <a:latin typeface="Cambria Math" panose="02040503050406030204" pitchFamily="18" charset="0"/>
                            </a:rPr>
                            <m:t>𝑐</m:t>
                          </m:r>
                        </m:sub>
                      </m:sSub>
                    </m:oMath>
                  </m:oMathPara>
                </a14:m>
                <a:endParaRPr kumimoji="0" lang="zh-CN" altLang="en-US" sz="1800" b="0" i="0" u="none" strike="noStrike" kern="0" cap="none" spc="0" normalizeH="0" baseline="0" noProof="0" dirty="0">
                  <a:ln>
                    <a:noFill/>
                  </a:ln>
                  <a:solidFill>
                    <a:srgbClr val="0000FF"/>
                  </a:solidFill>
                  <a:effectLst/>
                  <a:uLnTx/>
                  <a:uFillTx/>
                </a:endParaRPr>
              </a:p>
            </p:txBody>
          </p:sp>
        </mc:Choice>
        <mc:Fallback xmlns="">
          <p:sp>
            <p:nvSpPr>
              <p:cNvPr id="43" name="文本框 42"/>
              <p:cNvSpPr txBox="1">
                <a:spLocks noRot="1" noChangeAspect="1" noMove="1" noResize="1" noEditPoints="1" noAdjustHandles="1" noChangeArrowheads="1" noChangeShapeType="1" noTextEdit="1"/>
              </p:cNvSpPr>
              <p:nvPr/>
            </p:nvSpPr>
            <p:spPr>
              <a:xfrm rot="18108948">
                <a:off x="11474768" y="2105160"/>
                <a:ext cx="762645" cy="369909"/>
              </a:xfrm>
              <a:prstGeom prst="rect">
                <a:avLst/>
              </a:prstGeom>
              <a:blipFill>
                <a:blip r:embed="rId19"/>
                <a:stretch>
                  <a:fillRect t="-17266"/>
                </a:stretch>
              </a:blipFill>
            </p:spPr>
            <p:txBody>
              <a:bodyPr/>
              <a:lstStyle/>
              <a:p>
                <a:r>
                  <a:rPr lang="zh-CN" altLang="en-US">
                    <a:noFill/>
                  </a:rPr>
                  <a:t> </a:t>
                </a:r>
              </a:p>
            </p:txBody>
          </p:sp>
        </mc:Fallback>
      </mc:AlternateContent>
      <p:sp>
        <p:nvSpPr>
          <p:cNvPr id="44" name="Line 14"/>
          <p:cNvSpPr>
            <a:spLocks noChangeShapeType="1"/>
          </p:cNvSpPr>
          <p:nvPr/>
        </p:nvSpPr>
        <p:spPr bwMode="auto">
          <a:xfrm flipV="1">
            <a:off x="12043024" y="2641597"/>
            <a:ext cx="2984" cy="2792097"/>
          </a:xfrm>
          <a:prstGeom prst="line">
            <a:avLst/>
          </a:prstGeom>
          <a:noFill/>
          <a:ln w="19050">
            <a:solidFill>
              <a:srgbClr val="0000FF"/>
            </a:solidFill>
            <a:prstDash val="sys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endParaRPr>
          </a:p>
        </p:txBody>
      </p:sp>
      <p:cxnSp>
        <p:nvCxnSpPr>
          <p:cNvPr id="10" name="连接符: 肘形 9"/>
          <p:cNvCxnSpPr/>
          <p:nvPr/>
        </p:nvCxnSpPr>
        <p:spPr bwMode="auto">
          <a:xfrm rot="5400000">
            <a:off x="5414671" y="4688028"/>
            <a:ext cx="92137" cy="3083763"/>
          </a:xfrm>
          <a:prstGeom prst="bentConnector2">
            <a:avLst/>
          </a:prstGeom>
          <a:solidFill>
            <a:schemeClr val="accent1"/>
          </a:solidFill>
          <a:ln w="12700" cap="flat" cmpd="sng" algn="ctr">
            <a:solidFill>
              <a:srgbClr val="0000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文本框 44"/>
          <p:cNvSpPr txBox="1"/>
          <p:nvPr/>
        </p:nvSpPr>
        <p:spPr>
          <a:xfrm>
            <a:off x="1849060" y="6029521"/>
            <a:ext cx="206979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1" u="none" strike="noStrike" kern="0" cap="none" spc="0" normalizeH="0" baseline="0" noProof="0" dirty="0">
                <a:ln>
                  <a:noFill/>
                </a:ln>
                <a:solidFill>
                  <a:srgbClr val="0000FF"/>
                </a:solidFill>
                <a:effectLst/>
                <a:uLnTx/>
                <a:uFillTx/>
              </a:rPr>
              <a:t>P</a:t>
            </a:r>
            <a:r>
              <a:rPr kumimoji="0" lang="en-US" altLang="zh-CN" sz="1800" b="0" i="0" u="none" strike="noStrike" kern="0" cap="none" spc="0" normalizeH="0" baseline="0" noProof="0" dirty="0">
                <a:ln>
                  <a:noFill/>
                </a:ln>
                <a:solidFill>
                  <a:srgbClr val="0000FF"/>
                </a:solidFill>
                <a:effectLst/>
                <a:uLnTx/>
                <a:uFillTx/>
              </a:rPr>
              <a:t> wave thresholds</a:t>
            </a:r>
            <a:endParaRPr kumimoji="0" lang="zh-CN" altLang="en-US" sz="1800" b="0" i="0" u="none" strike="noStrike" kern="0" cap="none" spc="0" normalizeH="0" baseline="0" noProof="0" dirty="0">
              <a:ln>
                <a:noFill/>
              </a:ln>
              <a:solidFill>
                <a:srgbClr val="0000FF"/>
              </a:solidFill>
              <a:effectLst/>
              <a:uLnTx/>
              <a:uFillTx/>
            </a:endParaRPr>
          </a:p>
        </p:txBody>
      </p:sp>
      <p:cxnSp>
        <p:nvCxnSpPr>
          <p:cNvPr id="46" name="连接符: 肘形 45"/>
          <p:cNvCxnSpPr/>
          <p:nvPr/>
        </p:nvCxnSpPr>
        <p:spPr bwMode="auto">
          <a:xfrm rot="10800000">
            <a:off x="3918857" y="6609728"/>
            <a:ext cx="5653314" cy="202064"/>
          </a:xfrm>
          <a:prstGeom prst="bentConnector3">
            <a:avLst>
              <a:gd name="adj1" fmla="val 50000"/>
            </a:avLst>
          </a:prstGeom>
          <a:solidFill>
            <a:schemeClr val="accent1"/>
          </a:solidFill>
          <a:ln w="127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文本框 51"/>
          <p:cNvSpPr txBox="1"/>
          <p:nvPr/>
        </p:nvSpPr>
        <p:spPr>
          <a:xfrm>
            <a:off x="1849060" y="6419655"/>
            <a:ext cx="206979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1" u="none" strike="noStrike" kern="0" cap="none" spc="0" normalizeH="0" baseline="0" noProof="0" dirty="0">
                <a:ln>
                  <a:noFill/>
                </a:ln>
                <a:solidFill>
                  <a:srgbClr val="FF0000"/>
                </a:solidFill>
                <a:effectLst/>
                <a:uLnTx/>
                <a:uFillTx/>
              </a:rPr>
              <a:t>S</a:t>
            </a:r>
            <a:r>
              <a:rPr kumimoji="0" lang="en-US" altLang="zh-CN" sz="1800" b="0" i="0" u="none" strike="noStrike" kern="0" cap="none" spc="0" normalizeH="0" baseline="0" noProof="0" dirty="0">
                <a:ln>
                  <a:noFill/>
                </a:ln>
                <a:solidFill>
                  <a:srgbClr val="FF0000"/>
                </a:solidFill>
                <a:effectLst/>
                <a:uLnTx/>
                <a:uFillTx/>
              </a:rPr>
              <a:t> wave thresholds</a:t>
            </a:r>
            <a:endParaRPr kumimoji="0" lang="zh-CN" altLang="en-US" sz="1800" b="0" i="0" u="none" strike="noStrike" kern="0" cap="none" spc="0" normalizeH="0" baseline="0" noProof="0" dirty="0">
              <a:ln>
                <a:noFill/>
              </a:ln>
              <a:solidFill>
                <a:srgbClr val="FF0000"/>
              </a:solidFill>
              <a:effectLst/>
              <a:uLnTx/>
              <a:uFillTx/>
            </a:endParaRPr>
          </a:p>
        </p:txBody>
      </p:sp>
    </p:spTree>
    <p:extLst>
      <p:ext uri="{BB962C8B-B14F-4D97-AF65-F5344CB8AC3E}">
        <p14:creationId xmlns:p14="http://schemas.microsoft.com/office/powerpoint/2010/main" val="80159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p:bldP spid="22" grpId="0"/>
      <p:bldP spid="23" grpId="0"/>
      <p:bldP spid="24" grpId="0"/>
      <p:bldP spid="25" grpId="0"/>
      <p:bldP spid="26"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p:bldP spid="40" grpId="0"/>
      <p:bldP spid="41" grpId="0" animBg="1"/>
      <p:bldP spid="42" grpId="0"/>
      <p:bldP spid="43" grpId="0"/>
      <p:bldP spid="44" grpId="0" animBg="1"/>
      <p:bldP spid="45"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746" name="直接连接符 31"/>
          <p:cNvCxnSpPr>
            <a:cxnSpLocks noChangeShapeType="1"/>
          </p:cNvCxnSpPr>
          <p:nvPr/>
        </p:nvCxnSpPr>
        <p:spPr bwMode="auto">
          <a:xfrm>
            <a:off x="782865" y="2090738"/>
            <a:ext cx="4032250" cy="0"/>
          </a:xfrm>
          <a:prstGeom prst="line">
            <a:avLst/>
          </a:prstGeom>
          <a:noFill/>
          <a:ln w="28575" algn="ctr">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747" name="Line 2"/>
          <p:cNvSpPr>
            <a:spLocks noChangeShapeType="1"/>
          </p:cNvSpPr>
          <p:nvPr/>
        </p:nvSpPr>
        <p:spPr bwMode="auto">
          <a:xfrm>
            <a:off x="2132240" y="5434013"/>
            <a:ext cx="647700"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endParaRPr>
          </a:p>
        </p:txBody>
      </p:sp>
      <p:sp>
        <p:nvSpPr>
          <p:cNvPr id="31748" name="Text Box 3"/>
          <p:cNvSpPr txBox="1">
            <a:spLocks noChangeArrowheads="1"/>
          </p:cNvSpPr>
          <p:nvPr/>
        </p:nvSpPr>
        <p:spPr bwMode="auto">
          <a:xfrm>
            <a:off x="1143229" y="5259389"/>
            <a:ext cx="600075" cy="369887"/>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zh-CN" sz="1800" b="1" i="0" u="none" strike="noStrike" kern="0" cap="none" spc="0" normalizeH="0" baseline="0" noProof="0">
                <a:ln>
                  <a:noFill/>
                </a:ln>
                <a:solidFill>
                  <a:srgbClr val="0000FF"/>
                </a:solidFill>
                <a:effectLst/>
                <a:uLnTx/>
                <a:uFillTx/>
                <a:latin typeface="Arial" charset="0"/>
                <a:ea typeface="宋体" charset="-122"/>
                <a:sym typeface="Symbol" pitchFamily="18" charset="2"/>
              </a:rPr>
              <a:t>J/ </a:t>
            </a:r>
          </a:p>
        </p:txBody>
      </p:sp>
      <p:sp>
        <p:nvSpPr>
          <p:cNvPr id="31749" name="Line 6"/>
          <p:cNvSpPr>
            <a:spLocks noChangeShapeType="1"/>
          </p:cNvSpPr>
          <p:nvPr/>
        </p:nvSpPr>
        <p:spPr bwMode="auto">
          <a:xfrm>
            <a:off x="2132240" y="4225925"/>
            <a:ext cx="647700"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endParaRPr>
          </a:p>
        </p:txBody>
      </p:sp>
      <p:sp>
        <p:nvSpPr>
          <p:cNvPr id="31750" name="Text Box 7"/>
          <p:cNvSpPr txBox="1">
            <a:spLocks noChangeArrowheads="1"/>
          </p:cNvSpPr>
          <p:nvPr/>
        </p:nvSpPr>
        <p:spPr bwMode="auto">
          <a:xfrm>
            <a:off x="835254" y="4084639"/>
            <a:ext cx="1068387" cy="369887"/>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zh-CN" sz="1800" b="1" i="0" u="none" strike="noStrike" kern="0" cap="none" spc="0" normalizeH="0" baseline="0" noProof="0">
                <a:ln>
                  <a:noFill/>
                </a:ln>
                <a:solidFill>
                  <a:srgbClr val="0000FF"/>
                </a:solidFill>
                <a:effectLst/>
                <a:uLnTx/>
                <a:uFillTx/>
                <a:latin typeface="Arial" charset="0"/>
                <a:ea typeface="宋体" charset="-122"/>
                <a:sym typeface="Symbol" pitchFamily="18" charset="2"/>
              </a:rPr>
              <a:t>(3686)</a:t>
            </a:r>
          </a:p>
        </p:txBody>
      </p:sp>
      <p:sp>
        <p:nvSpPr>
          <p:cNvPr id="31751" name="Line 10"/>
          <p:cNvSpPr>
            <a:spLocks noChangeShapeType="1"/>
          </p:cNvSpPr>
          <p:nvPr/>
        </p:nvSpPr>
        <p:spPr bwMode="auto">
          <a:xfrm>
            <a:off x="2133828" y="3929063"/>
            <a:ext cx="647700"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endParaRPr>
          </a:p>
        </p:txBody>
      </p:sp>
      <p:sp>
        <p:nvSpPr>
          <p:cNvPr id="31752" name="Text Box 11"/>
          <p:cNvSpPr txBox="1">
            <a:spLocks noChangeArrowheads="1"/>
          </p:cNvSpPr>
          <p:nvPr/>
        </p:nvSpPr>
        <p:spPr bwMode="auto">
          <a:xfrm>
            <a:off x="836840" y="3659189"/>
            <a:ext cx="1009650" cy="369887"/>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zh-CN" sz="1800" b="1" i="0" u="none" strike="noStrike" kern="0" cap="none" spc="0" normalizeH="0" baseline="0" noProof="0">
                <a:ln>
                  <a:noFill/>
                </a:ln>
                <a:solidFill>
                  <a:srgbClr val="0000FF"/>
                </a:solidFill>
                <a:effectLst/>
                <a:uLnTx/>
                <a:uFillTx/>
                <a:latin typeface="Arial" charset="0"/>
                <a:ea typeface="宋体" charset="-122"/>
                <a:sym typeface="Symbol" pitchFamily="18" charset="2"/>
              </a:rPr>
              <a:t>(3770)</a:t>
            </a:r>
          </a:p>
        </p:txBody>
      </p:sp>
      <p:sp>
        <p:nvSpPr>
          <p:cNvPr id="31753" name="Line 14"/>
          <p:cNvSpPr>
            <a:spLocks noChangeShapeType="1"/>
          </p:cNvSpPr>
          <p:nvPr/>
        </p:nvSpPr>
        <p:spPr bwMode="auto">
          <a:xfrm flipV="1">
            <a:off x="763815" y="1298576"/>
            <a:ext cx="0" cy="5400675"/>
          </a:xfrm>
          <a:prstGeom prst="line">
            <a:avLst/>
          </a:prstGeom>
          <a:noFill/>
          <a:ln w="19050">
            <a:solidFill>
              <a:srgbClr val="0000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endParaRPr>
          </a:p>
        </p:txBody>
      </p:sp>
      <p:sp>
        <p:nvSpPr>
          <p:cNvPr id="31754" name="Line 17"/>
          <p:cNvSpPr>
            <a:spLocks noChangeShapeType="1"/>
          </p:cNvSpPr>
          <p:nvPr/>
        </p:nvSpPr>
        <p:spPr bwMode="auto">
          <a:xfrm>
            <a:off x="763816" y="6692900"/>
            <a:ext cx="2982913" cy="0"/>
          </a:xfrm>
          <a:prstGeom prst="line">
            <a:avLst/>
          </a:prstGeom>
          <a:noFill/>
          <a:ln w="190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endParaRPr>
          </a:p>
        </p:txBody>
      </p:sp>
      <p:sp>
        <p:nvSpPr>
          <p:cNvPr id="31755" name="Text Box 18"/>
          <p:cNvSpPr txBox="1">
            <a:spLocks noChangeArrowheads="1"/>
          </p:cNvSpPr>
          <p:nvPr/>
        </p:nvSpPr>
        <p:spPr bwMode="auto">
          <a:xfrm>
            <a:off x="1411516" y="6126163"/>
            <a:ext cx="1528763" cy="46196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zh-CN" sz="2400" b="1" i="0" u="none" strike="noStrike" kern="0" cap="none" spc="0" normalizeH="0" baseline="0" noProof="0">
                <a:ln>
                  <a:noFill/>
                </a:ln>
                <a:solidFill>
                  <a:srgbClr val="FFFFFF"/>
                </a:solidFill>
                <a:effectLst/>
                <a:uLnTx/>
                <a:uFillTx/>
                <a:latin typeface="Arial" charset="0"/>
                <a:ea typeface="宋体" charset="-122"/>
              </a:rPr>
              <a:t>J</a:t>
            </a:r>
            <a:r>
              <a:rPr kumimoji="0" lang="en-GB" altLang="zh-CN" sz="2400" b="1" i="0" u="none" strike="noStrike" kern="0" cap="none" spc="0" normalizeH="0" baseline="30000" noProof="0">
                <a:ln>
                  <a:noFill/>
                </a:ln>
                <a:solidFill>
                  <a:srgbClr val="FFFFFF"/>
                </a:solidFill>
                <a:effectLst/>
                <a:uLnTx/>
                <a:uFillTx/>
                <a:latin typeface="Arial" charset="0"/>
                <a:ea typeface="宋体" charset="-122"/>
              </a:rPr>
              <a:t>PC</a:t>
            </a:r>
            <a:r>
              <a:rPr kumimoji="0" lang="en-GB" altLang="zh-CN" sz="2400" b="1" i="0" u="none" strike="noStrike" kern="0" cap="none" spc="0" normalizeH="0" baseline="0" noProof="0">
                <a:ln>
                  <a:noFill/>
                </a:ln>
                <a:solidFill>
                  <a:srgbClr val="FFFFFF"/>
                </a:solidFill>
                <a:effectLst/>
                <a:uLnTx/>
                <a:uFillTx/>
                <a:latin typeface="Arial" charset="0"/>
                <a:ea typeface="宋体" charset="-122"/>
              </a:rPr>
              <a:t> = 1</a:t>
            </a:r>
            <a:r>
              <a:rPr kumimoji="0" lang="en-GB" altLang="zh-CN" sz="2400" b="1" i="0" u="none" strike="noStrike" kern="0" cap="none" spc="0" normalizeH="0" baseline="30000" noProof="0">
                <a:ln>
                  <a:noFill/>
                </a:ln>
                <a:solidFill>
                  <a:srgbClr val="FFFFFF"/>
                </a:solidFill>
                <a:effectLst/>
                <a:uLnTx/>
                <a:uFillTx/>
                <a:latin typeface="Arial" charset="0"/>
                <a:ea typeface="宋体" charset="-122"/>
                <a:sym typeface="Symbol" pitchFamily="18" charset="2"/>
              </a:rPr>
              <a:t> </a:t>
            </a:r>
            <a:r>
              <a:rPr kumimoji="0" lang="en-GB" altLang="zh-CN" sz="2400" b="1" i="0" u="none" strike="noStrike" kern="0" cap="none" spc="0" normalizeH="0" baseline="0" noProof="0">
                <a:ln>
                  <a:noFill/>
                </a:ln>
                <a:solidFill>
                  <a:srgbClr val="FFFFFF"/>
                </a:solidFill>
                <a:effectLst/>
                <a:uLnTx/>
                <a:uFillTx/>
                <a:latin typeface="Arial" charset="0"/>
                <a:ea typeface="宋体" charset="-122"/>
              </a:rPr>
              <a:t> </a:t>
            </a:r>
          </a:p>
        </p:txBody>
      </p:sp>
      <p:sp>
        <p:nvSpPr>
          <p:cNvPr id="31756" name="Text Box 55"/>
          <p:cNvSpPr txBox="1">
            <a:spLocks noChangeArrowheads="1"/>
          </p:cNvSpPr>
          <p:nvPr/>
        </p:nvSpPr>
        <p:spPr bwMode="auto">
          <a:xfrm rot="10800000">
            <a:off x="106432" y="2198591"/>
            <a:ext cx="492443" cy="3040256"/>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1" i="0" u="none" strike="noStrike" kern="0" cap="none" spc="0" normalizeH="0" baseline="0" noProof="0">
                <a:ln>
                  <a:noFill/>
                </a:ln>
                <a:solidFill>
                  <a:srgbClr val="FFFFFF"/>
                </a:solidFill>
                <a:effectLst/>
                <a:uLnTx/>
                <a:uFillTx/>
                <a:latin typeface="Arial" charset="0"/>
                <a:ea typeface="宋体" charset="-122"/>
              </a:rPr>
              <a:t>Charmonium spectrum </a:t>
            </a:r>
            <a:r>
              <a:rPr kumimoji="0" lang="zh-CN" altLang="en-US" sz="2000" b="1" i="0" u="none" strike="noStrike" kern="0" cap="none" spc="0" normalizeH="0" baseline="0" noProof="0">
                <a:ln>
                  <a:noFill/>
                </a:ln>
                <a:solidFill>
                  <a:srgbClr val="FFFFFF"/>
                </a:solidFill>
                <a:effectLst/>
                <a:uLnTx/>
                <a:uFillTx/>
                <a:latin typeface="Arial" charset="0"/>
                <a:ea typeface="宋体" charset="-122"/>
              </a:rPr>
              <a:t> </a:t>
            </a:r>
          </a:p>
        </p:txBody>
      </p:sp>
      <p:sp>
        <p:nvSpPr>
          <p:cNvPr id="31757" name="Line 10"/>
          <p:cNvSpPr>
            <a:spLocks noChangeShapeType="1"/>
          </p:cNvSpPr>
          <p:nvPr/>
        </p:nvSpPr>
        <p:spPr bwMode="auto">
          <a:xfrm>
            <a:off x="2151290" y="3224213"/>
            <a:ext cx="647700"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endParaRPr>
          </a:p>
        </p:txBody>
      </p:sp>
      <p:sp>
        <p:nvSpPr>
          <p:cNvPr id="31758" name="Text Box 11"/>
          <p:cNvSpPr txBox="1">
            <a:spLocks noChangeArrowheads="1"/>
          </p:cNvSpPr>
          <p:nvPr/>
        </p:nvSpPr>
        <p:spPr bwMode="auto">
          <a:xfrm>
            <a:off x="854303" y="2954339"/>
            <a:ext cx="1009650" cy="369887"/>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zh-CN" sz="1800" b="1" i="0" u="none" strike="noStrike" kern="0" cap="none" spc="0" normalizeH="0" baseline="0" noProof="0">
                <a:ln>
                  <a:noFill/>
                </a:ln>
                <a:solidFill>
                  <a:srgbClr val="0000FF"/>
                </a:solidFill>
                <a:effectLst/>
                <a:uLnTx/>
                <a:uFillTx/>
                <a:latin typeface="Arial" charset="0"/>
                <a:ea typeface="宋体" charset="-122"/>
                <a:sym typeface="Symbol" pitchFamily="18" charset="2"/>
              </a:rPr>
              <a:t>(</a:t>
            </a:r>
            <a:r>
              <a:rPr kumimoji="0" lang="en-US" altLang="zh-CN" sz="1800" b="1" i="0" u="none" strike="noStrike" kern="0" cap="none" spc="0" normalizeH="0" baseline="0" noProof="0">
                <a:ln>
                  <a:noFill/>
                </a:ln>
                <a:solidFill>
                  <a:srgbClr val="0000FF"/>
                </a:solidFill>
                <a:effectLst/>
                <a:uLnTx/>
                <a:uFillTx/>
                <a:latin typeface="Arial" charset="0"/>
                <a:ea typeface="宋体" charset="-122"/>
                <a:sym typeface="Symbol" pitchFamily="18" charset="2"/>
              </a:rPr>
              <a:t>404</a:t>
            </a:r>
            <a:r>
              <a:rPr kumimoji="0" lang="en-GB" altLang="zh-CN" sz="1800" b="1" i="0" u="none" strike="noStrike" kern="0" cap="none" spc="0" normalizeH="0" baseline="0" noProof="0">
                <a:ln>
                  <a:noFill/>
                </a:ln>
                <a:solidFill>
                  <a:srgbClr val="0000FF"/>
                </a:solidFill>
                <a:effectLst/>
                <a:uLnTx/>
                <a:uFillTx/>
                <a:latin typeface="Arial" charset="0"/>
                <a:ea typeface="宋体" charset="-122"/>
                <a:sym typeface="Symbol" pitchFamily="18" charset="2"/>
              </a:rPr>
              <a:t>0)</a:t>
            </a:r>
          </a:p>
        </p:txBody>
      </p:sp>
      <p:sp>
        <p:nvSpPr>
          <p:cNvPr id="31759" name="Line 10"/>
          <p:cNvSpPr>
            <a:spLocks noChangeShapeType="1"/>
          </p:cNvSpPr>
          <p:nvPr/>
        </p:nvSpPr>
        <p:spPr bwMode="auto">
          <a:xfrm>
            <a:off x="2151290" y="2854325"/>
            <a:ext cx="647700"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endParaRPr>
          </a:p>
        </p:txBody>
      </p:sp>
      <p:sp>
        <p:nvSpPr>
          <p:cNvPr id="31760" name="Text Box 11"/>
          <p:cNvSpPr txBox="1">
            <a:spLocks noChangeArrowheads="1"/>
          </p:cNvSpPr>
          <p:nvPr/>
        </p:nvSpPr>
        <p:spPr bwMode="auto">
          <a:xfrm>
            <a:off x="854303" y="2584450"/>
            <a:ext cx="1009650" cy="369888"/>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zh-CN" sz="1800" b="1" i="0" u="none" strike="noStrike" kern="0" cap="none" spc="0" normalizeH="0" baseline="0" noProof="0">
                <a:ln>
                  <a:noFill/>
                </a:ln>
                <a:solidFill>
                  <a:srgbClr val="0000FF"/>
                </a:solidFill>
                <a:effectLst/>
                <a:uLnTx/>
                <a:uFillTx/>
                <a:latin typeface="Arial" charset="0"/>
                <a:ea typeface="宋体" charset="-122"/>
                <a:sym typeface="Symbol" pitchFamily="18" charset="2"/>
              </a:rPr>
              <a:t>(</a:t>
            </a:r>
            <a:r>
              <a:rPr kumimoji="0" lang="en-US" altLang="zh-CN" sz="1800" b="1" i="0" u="none" strike="noStrike" kern="0" cap="none" spc="0" normalizeH="0" baseline="0" noProof="0">
                <a:ln>
                  <a:noFill/>
                </a:ln>
                <a:solidFill>
                  <a:srgbClr val="0000FF"/>
                </a:solidFill>
                <a:effectLst/>
                <a:uLnTx/>
                <a:uFillTx/>
                <a:latin typeface="Arial" charset="0"/>
                <a:ea typeface="宋体" charset="-122"/>
                <a:sym typeface="Symbol" pitchFamily="18" charset="2"/>
              </a:rPr>
              <a:t>416</a:t>
            </a:r>
            <a:r>
              <a:rPr kumimoji="0" lang="en-GB" altLang="zh-CN" sz="1800" b="1" i="0" u="none" strike="noStrike" kern="0" cap="none" spc="0" normalizeH="0" baseline="0" noProof="0">
                <a:ln>
                  <a:noFill/>
                </a:ln>
                <a:solidFill>
                  <a:srgbClr val="0000FF"/>
                </a:solidFill>
                <a:effectLst/>
                <a:uLnTx/>
                <a:uFillTx/>
                <a:latin typeface="Arial" charset="0"/>
                <a:ea typeface="宋体" charset="-122"/>
                <a:sym typeface="Symbol" pitchFamily="18" charset="2"/>
              </a:rPr>
              <a:t>0)</a:t>
            </a:r>
          </a:p>
        </p:txBody>
      </p:sp>
      <p:sp>
        <p:nvSpPr>
          <p:cNvPr id="31761" name="Line 10"/>
          <p:cNvSpPr>
            <a:spLocks noChangeShapeType="1"/>
          </p:cNvSpPr>
          <p:nvPr/>
        </p:nvSpPr>
        <p:spPr bwMode="auto">
          <a:xfrm>
            <a:off x="2151290" y="1784350"/>
            <a:ext cx="647700"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endParaRPr>
          </a:p>
        </p:txBody>
      </p:sp>
      <p:sp>
        <p:nvSpPr>
          <p:cNvPr id="31762" name="Text Box 11"/>
          <p:cNvSpPr txBox="1">
            <a:spLocks noChangeArrowheads="1"/>
          </p:cNvSpPr>
          <p:nvPr/>
        </p:nvSpPr>
        <p:spPr bwMode="auto">
          <a:xfrm>
            <a:off x="854303" y="1514475"/>
            <a:ext cx="1009650" cy="369888"/>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zh-CN" sz="1800" b="1" i="0" u="none" strike="noStrike" kern="0" cap="none" spc="0" normalizeH="0" baseline="0" noProof="0">
                <a:ln>
                  <a:noFill/>
                </a:ln>
                <a:solidFill>
                  <a:srgbClr val="0000FF"/>
                </a:solidFill>
                <a:effectLst/>
                <a:uLnTx/>
                <a:uFillTx/>
                <a:latin typeface="Arial" charset="0"/>
                <a:ea typeface="宋体" charset="-122"/>
                <a:sym typeface="Symbol" pitchFamily="18" charset="2"/>
              </a:rPr>
              <a:t>(</a:t>
            </a:r>
            <a:r>
              <a:rPr kumimoji="0" lang="en-US" altLang="zh-CN" sz="1800" b="1" i="0" u="none" strike="noStrike" kern="0" cap="none" spc="0" normalizeH="0" baseline="0" noProof="0">
                <a:ln>
                  <a:noFill/>
                </a:ln>
                <a:solidFill>
                  <a:srgbClr val="0000FF"/>
                </a:solidFill>
                <a:effectLst/>
                <a:uLnTx/>
                <a:uFillTx/>
                <a:latin typeface="Arial" charset="0"/>
                <a:ea typeface="宋体" charset="-122"/>
                <a:sym typeface="Symbol" pitchFamily="18" charset="2"/>
              </a:rPr>
              <a:t>4415</a:t>
            </a:r>
            <a:r>
              <a:rPr kumimoji="0" lang="en-GB" altLang="zh-CN" sz="1800" b="1" i="0" u="none" strike="noStrike" kern="0" cap="none" spc="0" normalizeH="0" baseline="0" noProof="0">
                <a:ln>
                  <a:noFill/>
                </a:ln>
                <a:solidFill>
                  <a:srgbClr val="0000FF"/>
                </a:solidFill>
                <a:effectLst/>
                <a:uLnTx/>
                <a:uFillTx/>
                <a:latin typeface="Arial" charset="0"/>
                <a:ea typeface="宋体" charset="-122"/>
                <a:sym typeface="Symbol" pitchFamily="18" charset="2"/>
              </a:rPr>
              <a:t>)</a:t>
            </a:r>
          </a:p>
        </p:txBody>
      </p:sp>
      <p:cxnSp>
        <p:nvCxnSpPr>
          <p:cNvPr id="31763" name="直接连接符 28"/>
          <p:cNvCxnSpPr>
            <a:cxnSpLocks noChangeShapeType="1"/>
          </p:cNvCxnSpPr>
          <p:nvPr/>
        </p:nvCxnSpPr>
        <p:spPr bwMode="auto">
          <a:xfrm>
            <a:off x="763816" y="4084638"/>
            <a:ext cx="5014913" cy="0"/>
          </a:xfrm>
          <a:prstGeom prst="line">
            <a:avLst/>
          </a:prstGeom>
          <a:noFill/>
          <a:ln w="28575" algn="ctr">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764" name="Text Box 16"/>
          <p:cNvSpPr txBox="1">
            <a:spLocks noChangeArrowheads="1"/>
          </p:cNvSpPr>
          <p:nvPr/>
        </p:nvSpPr>
        <p:spPr bwMode="auto">
          <a:xfrm>
            <a:off x="5823178" y="3851275"/>
            <a:ext cx="825500" cy="4000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zh-CN" sz="2000" b="1" i="0" u="none" strike="noStrike" kern="0" cap="none" spc="0" normalizeH="0" baseline="0" noProof="0">
                <a:ln>
                  <a:noFill/>
                </a:ln>
                <a:solidFill>
                  <a:srgbClr val="CC0000"/>
                </a:solidFill>
                <a:effectLst/>
                <a:uLnTx/>
                <a:uFillTx/>
                <a:latin typeface="Arial" charset="0"/>
                <a:ea typeface="宋体" charset="-122"/>
                <a:sym typeface="Symbol" pitchFamily="18" charset="2"/>
              </a:rPr>
              <a:t>DD </a:t>
            </a:r>
            <a:r>
              <a:rPr kumimoji="0" lang="zh-CN" altLang="en-GB" sz="2000" b="1" i="0" u="none" strike="noStrike" kern="0" cap="none" spc="0" normalizeH="0" baseline="0" noProof="0">
                <a:ln>
                  <a:noFill/>
                </a:ln>
                <a:solidFill>
                  <a:srgbClr val="CC0000"/>
                </a:solidFill>
                <a:effectLst/>
                <a:uLnTx/>
                <a:uFillTx/>
                <a:latin typeface="Arial" charset="0"/>
                <a:ea typeface="宋体" charset="-122"/>
                <a:sym typeface="Symbol" pitchFamily="18" charset="2"/>
              </a:rPr>
              <a:t> </a:t>
            </a:r>
          </a:p>
        </p:txBody>
      </p:sp>
      <p:sp>
        <p:nvSpPr>
          <p:cNvPr id="31765" name="Line 10"/>
          <p:cNvSpPr>
            <a:spLocks noChangeShapeType="1"/>
          </p:cNvSpPr>
          <p:nvPr/>
        </p:nvSpPr>
        <p:spPr bwMode="auto">
          <a:xfrm>
            <a:off x="2151290" y="2495550"/>
            <a:ext cx="64770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endParaRPr>
          </a:p>
        </p:txBody>
      </p:sp>
      <p:cxnSp>
        <p:nvCxnSpPr>
          <p:cNvPr id="31766" name="直接连接符 31"/>
          <p:cNvCxnSpPr>
            <a:cxnSpLocks noChangeShapeType="1"/>
          </p:cNvCxnSpPr>
          <p:nvPr/>
        </p:nvCxnSpPr>
        <p:spPr bwMode="auto">
          <a:xfrm>
            <a:off x="782865" y="2378075"/>
            <a:ext cx="4032250" cy="0"/>
          </a:xfrm>
          <a:prstGeom prst="line">
            <a:avLst/>
          </a:prstGeom>
          <a:noFill/>
          <a:ln w="28575" algn="ctr">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767" name="Text Box 11"/>
          <p:cNvSpPr txBox="1">
            <a:spLocks noChangeArrowheads="1"/>
          </p:cNvSpPr>
          <p:nvPr/>
        </p:nvSpPr>
        <p:spPr bwMode="auto">
          <a:xfrm>
            <a:off x="854304" y="2224089"/>
            <a:ext cx="1004887" cy="369887"/>
          </a:xfrm>
          <a:prstGeom prst="rect">
            <a:avLst/>
          </a:prstGeom>
          <a:solidFill>
            <a:schemeClr val="bg1"/>
          </a:solidFill>
          <a:ln w="9525">
            <a:solidFill>
              <a:srgbClr val="FF0000"/>
            </a:solidFill>
            <a:miter lim="800000"/>
            <a:headEnd/>
            <a:tailEnd/>
          </a:ln>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zh-CN" sz="1800" b="1" i="0" u="none" strike="noStrike" kern="0" cap="none" spc="0" normalizeH="0" baseline="0" noProof="0">
                <a:ln>
                  <a:noFill/>
                </a:ln>
                <a:solidFill>
                  <a:srgbClr val="FF0000"/>
                </a:solidFill>
                <a:effectLst/>
                <a:uLnTx/>
                <a:uFillTx/>
                <a:latin typeface="Arial" charset="0"/>
                <a:ea typeface="宋体" charset="-122"/>
                <a:sym typeface="Symbol" pitchFamily="18" charset="2"/>
              </a:rPr>
              <a:t>Y(</a:t>
            </a:r>
            <a:r>
              <a:rPr kumimoji="0" lang="en-US" altLang="zh-CN" sz="1800" b="1" i="0" u="none" strike="noStrike" kern="0" cap="none" spc="0" normalizeH="0" baseline="0" noProof="0">
                <a:ln>
                  <a:noFill/>
                </a:ln>
                <a:solidFill>
                  <a:srgbClr val="FF0000"/>
                </a:solidFill>
                <a:effectLst/>
                <a:uLnTx/>
                <a:uFillTx/>
                <a:latin typeface="Arial" charset="0"/>
                <a:ea typeface="宋体" charset="-122"/>
                <a:sym typeface="Symbol" pitchFamily="18" charset="2"/>
              </a:rPr>
              <a:t>4260</a:t>
            </a:r>
            <a:r>
              <a:rPr kumimoji="0" lang="en-GB" altLang="zh-CN" sz="1800" b="1" i="0" u="none" strike="noStrike" kern="0" cap="none" spc="0" normalizeH="0" baseline="0" noProof="0">
                <a:ln>
                  <a:noFill/>
                </a:ln>
                <a:solidFill>
                  <a:srgbClr val="FF0000"/>
                </a:solidFill>
                <a:effectLst/>
                <a:uLnTx/>
                <a:uFillTx/>
                <a:latin typeface="Arial" charset="0"/>
                <a:ea typeface="宋体" charset="-122"/>
                <a:sym typeface="Symbol" pitchFamily="18" charset="2"/>
              </a:rPr>
              <a:t>)</a:t>
            </a:r>
          </a:p>
        </p:txBody>
      </p:sp>
      <p:cxnSp>
        <p:nvCxnSpPr>
          <p:cNvPr id="31768" name="直接连接符 32"/>
          <p:cNvCxnSpPr>
            <a:cxnSpLocks noChangeShapeType="1"/>
          </p:cNvCxnSpPr>
          <p:nvPr/>
        </p:nvCxnSpPr>
        <p:spPr bwMode="auto">
          <a:xfrm>
            <a:off x="782866" y="3602038"/>
            <a:ext cx="4995863" cy="0"/>
          </a:xfrm>
          <a:prstGeom prst="line">
            <a:avLst/>
          </a:prstGeom>
          <a:noFill/>
          <a:ln w="28575" algn="ctr">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769" name="Text Box 16"/>
          <p:cNvSpPr txBox="1">
            <a:spLocks noChangeArrowheads="1"/>
          </p:cNvSpPr>
          <p:nvPr/>
        </p:nvSpPr>
        <p:spPr bwMode="auto">
          <a:xfrm>
            <a:off x="6352610" y="3348945"/>
            <a:ext cx="925512" cy="4000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zh-CN" sz="2000" b="1" i="0" u="none" strike="noStrike" kern="0" cap="none" spc="0" normalizeH="0" baseline="0" noProof="0">
                <a:ln>
                  <a:noFill/>
                </a:ln>
                <a:solidFill>
                  <a:srgbClr val="CC0000"/>
                </a:solidFill>
                <a:effectLst/>
                <a:uLnTx/>
                <a:uFillTx/>
                <a:latin typeface="Arial" charset="0"/>
                <a:ea typeface="宋体" charset="-122"/>
                <a:sym typeface="Symbol" pitchFamily="18" charset="2"/>
              </a:rPr>
              <a:t>DD</a:t>
            </a:r>
            <a:r>
              <a:rPr kumimoji="0" lang="zh-CN" altLang="en-US" sz="2000" b="1" i="0" u="none" strike="noStrike" kern="0" cap="none" spc="0" normalizeH="0" baseline="0" noProof="0">
                <a:ln>
                  <a:noFill/>
                </a:ln>
                <a:solidFill>
                  <a:srgbClr val="CC0000"/>
                </a:solidFill>
                <a:effectLst/>
                <a:uLnTx/>
                <a:uFillTx/>
                <a:latin typeface="Arial" charset="0"/>
                <a:ea typeface="宋体" charset="-122"/>
                <a:sym typeface="Symbol" pitchFamily="18" charset="2"/>
              </a:rPr>
              <a:t>*</a:t>
            </a:r>
            <a:r>
              <a:rPr kumimoji="0" lang="en-GB" altLang="zh-CN" sz="2000" b="1" i="0" u="none" strike="noStrike" kern="0" cap="none" spc="0" normalizeH="0" baseline="0" noProof="0">
                <a:ln>
                  <a:noFill/>
                </a:ln>
                <a:solidFill>
                  <a:srgbClr val="CC0000"/>
                </a:solidFill>
                <a:effectLst/>
                <a:uLnTx/>
                <a:uFillTx/>
                <a:latin typeface="Arial" charset="0"/>
                <a:ea typeface="宋体" charset="-122"/>
                <a:sym typeface="Symbol" pitchFamily="18" charset="2"/>
              </a:rPr>
              <a:t> </a:t>
            </a:r>
            <a:r>
              <a:rPr kumimoji="0" lang="zh-CN" altLang="en-GB" sz="2000" b="1" i="0" u="none" strike="noStrike" kern="0" cap="none" spc="0" normalizeH="0" baseline="0" noProof="0">
                <a:ln>
                  <a:noFill/>
                </a:ln>
                <a:solidFill>
                  <a:srgbClr val="CC0000"/>
                </a:solidFill>
                <a:effectLst/>
                <a:uLnTx/>
                <a:uFillTx/>
                <a:latin typeface="Arial" charset="0"/>
                <a:ea typeface="宋体" charset="-122"/>
                <a:sym typeface="Symbol" pitchFamily="18" charset="2"/>
              </a:rPr>
              <a:t> </a:t>
            </a:r>
          </a:p>
        </p:txBody>
      </p:sp>
      <p:sp>
        <p:nvSpPr>
          <p:cNvPr id="31770" name="Text Box 16"/>
          <p:cNvSpPr txBox="1">
            <a:spLocks noChangeArrowheads="1"/>
          </p:cNvSpPr>
          <p:nvPr/>
        </p:nvSpPr>
        <p:spPr bwMode="auto">
          <a:xfrm>
            <a:off x="4311878" y="2162175"/>
            <a:ext cx="920750" cy="4000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zh-CN" sz="2000" b="1" i="0" u="none" strike="noStrike" kern="0" cap="none" spc="0" normalizeH="0" baseline="0" noProof="0">
                <a:ln>
                  <a:noFill/>
                </a:ln>
                <a:solidFill>
                  <a:srgbClr val="CC0000"/>
                </a:solidFill>
                <a:effectLst/>
                <a:uLnTx/>
                <a:uFillTx/>
                <a:latin typeface="Arial" charset="0"/>
                <a:ea typeface="宋体" charset="-122"/>
                <a:sym typeface="Symbol" pitchFamily="18" charset="2"/>
              </a:rPr>
              <a:t>DD</a:t>
            </a:r>
            <a:r>
              <a:rPr kumimoji="0" lang="en-US" altLang="zh-CN" sz="2000" b="1" i="0" u="none" strike="noStrike" kern="0" cap="none" spc="0" normalizeH="0" baseline="-25000" noProof="0">
                <a:ln>
                  <a:noFill/>
                </a:ln>
                <a:solidFill>
                  <a:srgbClr val="CC0000"/>
                </a:solidFill>
                <a:effectLst/>
                <a:uLnTx/>
                <a:uFillTx/>
                <a:latin typeface="Arial" charset="0"/>
                <a:ea typeface="宋体" charset="-122"/>
                <a:sym typeface="Symbol" pitchFamily="18" charset="2"/>
              </a:rPr>
              <a:t>1</a:t>
            </a:r>
            <a:r>
              <a:rPr kumimoji="0" lang="en-GB" altLang="zh-CN" sz="2000" b="1" i="0" u="none" strike="noStrike" kern="0" cap="none" spc="0" normalizeH="0" baseline="0" noProof="0">
                <a:ln>
                  <a:noFill/>
                </a:ln>
                <a:solidFill>
                  <a:srgbClr val="CC0000"/>
                </a:solidFill>
                <a:effectLst/>
                <a:uLnTx/>
                <a:uFillTx/>
                <a:latin typeface="Arial" charset="0"/>
                <a:ea typeface="宋体" charset="-122"/>
                <a:sym typeface="Symbol" pitchFamily="18" charset="2"/>
              </a:rPr>
              <a:t> </a:t>
            </a:r>
            <a:r>
              <a:rPr kumimoji="0" lang="zh-CN" altLang="en-GB" sz="2000" b="1" i="0" u="none" strike="noStrike" kern="0" cap="none" spc="0" normalizeH="0" baseline="0" noProof="0">
                <a:ln>
                  <a:noFill/>
                </a:ln>
                <a:solidFill>
                  <a:srgbClr val="CC0000"/>
                </a:solidFill>
                <a:effectLst/>
                <a:uLnTx/>
                <a:uFillTx/>
                <a:latin typeface="Arial" charset="0"/>
                <a:ea typeface="宋体" charset="-122"/>
                <a:sym typeface="Symbol" pitchFamily="18" charset="2"/>
              </a:rPr>
              <a:t> </a:t>
            </a:r>
          </a:p>
        </p:txBody>
      </p:sp>
      <p:sp>
        <p:nvSpPr>
          <p:cNvPr id="31771" name="Line 10"/>
          <p:cNvSpPr>
            <a:spLocks noChangeShapeType="1"/>
          </p:cNvSpPr>
          <p:nvPr/>
        </p:nvSpPr>
        <p:spPr bwMode="auto">
          <a:xfrm>
            <a:off x="3591153" y="3530600"/>
            <a:ext cx="647700" cy="0"/>
          </a:xfrm>
          <a:prstGeom prst="line">
            <a:avLst/>
          </a:prstGeom>
          <a:noFill/>
          <a:ln w="762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endParaRPr>
          </a:p>
        </p:txBody>
      </p:sp>
      <p:cxnSp>
        <p:nvCxnSpPr>
          <p:cNvPr id="31772" name="直接箭头连接符 44"/>
          <p:cNvCxnSpPr>
            <a:cxnSpLocks noChangeShapeType="1"/>
          </p:cNvCxnSpPr>
          <p:nvPr/>
        </p:nvCxnSpPr>
        <p:spPr bwMode="auto">
          <a:xfrm>
            <a:off x="2798991" y="2495551"/>
            <a:ext cx="792163" cy="1019175"/>
          </a:xfrm>
          <a:prstGeom prst="straightConnector1">
            <a:avLst/>
          </a:prstGeom>
          <a:noFill/>
          <a:ln w="127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73" name="直接箭头连接符 46"/>
          <p:cNvCxnSpPr>
            <a:cxnSpLocks noChangeShapeType="1"/>
            <a:stCxn id="31771" idx="0"/>
          </p:cNvCxnSpPr>
          <p:nvPr/>
        </p:nvCxnSpPr>
        <p:spPr bwMode="auto">
          <a:xfrm flipH="1">
            <a:off x="2779941" y="3530601"/>
            <a:ext cx="811213" cy="1800225"/>
          </a:xfrm>
          <a:prstGeom prst="straightConnector1">
            <a:avLst/>
          </a:prstGeom>
          <a:noFill/>
          <a:ln w="127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mc:Choice xmlns:a14="http://schemas.microsoft.com/office/drawing/2010/main" Requires="a14">
          <p:sp>
            <p:nvSpPr>
              <p:cNvPr id="31774" name="Text Box 11"/>
              <p:cNvSpPr txBox="1">
                <a:spLocks noChangeArrowheads="1"/>
              </p:cNvSpPr>
              <p:nvPr/>
            </p:nvSpPr>
            <p:spPr bwMode="auto">
              <a:xfrm>
                <a:off x="3226875" y="2768148"/>
                <a:ext cx="481222" cy="4001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14:m>
                  <m:oMath xmlns:m="http://schemas.openxmlformats.org/officeDocument/2006/math">
                    <m:r>
                      <a:rPr kumimoji="0" lang="en-US" altLang="zh-CN" sz="2000" b="1" i="1" u="none" strike="noStrike" kern="0" cap="none" spc="0" normalizeH="0" baseline="0" noProof="0" smtClean="0">
                        <a:ln>
                          <a:noFill/>
                        </a:ln>
                        <a:solidFill>
                          <a:srgbClr val="333399"/>
                        </a:solidFill>
                        <a:effectLst/>
                        <a:uLnTx/>
                        <a:uFillTx/>
                        <a:latin typeface="Cambria Math" panose="02040503050406030204" pitchFamily="18" charset="0"/>
                        <a:ea typeface="宋体" charset="-122"/>
                        <a:sym typeface="Symbol" pitchFamily="18" charset="2"/>
                      </a:rPr>
                      <m:t>𝝅</m:t>
                    </m:r>
                  </m:oMath>
                </a14:m>
                <a:r>
                  <a:rPr kumimoji="0" lang="en-US" altLang="zh-CN" sz="2000" b="1" i="0" u="none" strike="noStrike" kern="0" cap="none" spc="0" normalizeH="0" baseline="0" noProof="0" dirty="0">
                    <a:ln>
                      <a:noFill/>
                    </a:ln>
                    <a:solidFill>
                      <a:srgbClr val="333399"/>
                    </a:solidFill>
                    <a:effectLst/>
                    <a:uLnTx/>
                    <a:uFillTx/>
                    <a:ea typeface="宋体" charset="-122"/>
                    <a:sym typeface="Symbol" pitchFamily="18" charset="2"/>
                  </a:rPr>
                  <a:t> </a:t>
                </a:r>
              </a:p>
            </p:txBody>
          </p:sp>
        </mc:Choice>
        <mc:Fallback>
          <p:sp>
            <p:nvSpPr>
              <p:cNvPr id="31774" name="Text Box 11"/>
              <p:cNvSpPr txBox="1">
                <a:spLocks noRot="1" noChangeAspect="1" noMove="1" noResize="1" noEditPoints="1" noAdjustHandles="1" noChangeArrowheads="1" noChangeShapeType="1" noTextEdit="1"/>
              </p:cNvSpPr>
              <p:nvPr/>
            </p:nvSpPr>
            <p:spPr bwMode="auto">
              <a:xfrm>
                <a:off x="3226875" y="2768148"/>
                <a:ext cx="481222" cy="400110"/>
              </a:xfrm>
              <a:prstGeom prst="rect">
                <a:avLst/>
              </a:prstGeom>
              <a:blipFill>
                <a:blip r:embed="rId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sp>
        <p:nvSpPr>
          <p:cNvPr id="31776" name="Freeform 3"/>
          <p:cNvSpPr>
            <a:spLocks/>
          </p:cNvSpPr>
          <p:nvPr/>
        </p:nvSpPr>
        <p:spPr bwMode="auto">
          <a:xfrm rot="2419281">
            <a:off x="9739648" y="623887"/>
            <a:ext cx="396875" cy="385762"/>
          </a:xfrm>
          <a:custGeom>
            <a:avLst/>
            <a:gdLst>
              <a:gd name="T0" fmla="*/ 2147483647 w 568"/>
              <a:gd name="T1" fmla="*/ 2147483647 h 522"/>
              <a:gd name="T2" fmla="*/ 2147483647 w 568"/>
              <a:gd name="T3" fmla="*/ 2147483647 h 522"/>
              <a:gd name="T4" fmla="*/ 2147483647 w 568"/>
              <a:gd name="T5" fmla="*/ 2147483647 h 522"/>
              <a:gd name="T6" fmla="*/ 2147483647 w 568"/>
              <a:gd name="T7" fmla="*/ 2147483647 h 522"/>
              <a:gd name="T8" fmla="*/ 2147483647 w 568"/>
              <a:gd name="T9" fmla="*/ 2147483647 h 522"/>
              <a:gd name="T10" fmla="*/ 2147483647 w 568"/>
              <a:gd name="T11" fmla="*/ 2147483647 h 522"/>
              <a:gd name="T12" fmla="*/ 2147483647 w 568"/>
              <a:gd name="T13" fmla="*/ 2147483647 h 522"/>
              <a:gd name="T14" fmla="*/ 2147483647 w 568"/>
              <a:gd name="T15" fmla="*/ 2147483647 h 522"/>
              <a:gd name="T16" fmla="*/ 2147483647 w 568"/>
              <a:gd name="T17" fmla="*/ 2147483647 h 522"/>
              <a:gd name="T18" fmla="*/ 2147483647 w 568"/>
              <a:gd name="T19" fmla="*/ 2147483647 h 522"/>
              <a:gd name="T20" fmla="*/ 2147483647 w 568"/>
              <a:gd name="T21" fmla="*/ 2147483647 h 5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8" h="522">
                <a:moveTo>
                  <a:pt x="69" y="522"/>
                </a:moveTo>
                <a:cubicBezTo>
                  <a:pt x="34" y="457"/>
                  <a:pt x="0" y="393"/>
                  <a:pt x="23" y="386"/>
                </a:cubicBezTo>
                <a:cubicBezTo>
                  <a:pt x="46" y="379"/>
                  <a:pt x="182" y="492"/>
                  <a:pt x="205" y="477"/>
                </a:cubicBezTo>
                <a:cubicBezTo>
                  <a:pt x="228" y="462"/>
                  <a:pt x="136" y="311"/>
                  <a:pt x="159" y="296"/>
                </a:cubicBezTo>
                <a:cubicBezTo>
                  <a:pt x="182" y="281"/>
                  <a:pt x="326" y="401"/>
                  <a:pt x="341" y="386"/>
                </a:cubicBezTo>
                <a:cubicBezTo>
                  <a:pt x="356" y="371"/>
                  <a:pt x="235" y="220"/>
                  <a:pt x="250" y="205"/>
                </a:cubicBezTo>
                <a:cubicBezTo>
                  <a:pt x="265" y="190"/>
                  <a:pt x="417" y="311"/>
                  <a:pt x="432" y="296"/>
                </a:cubicBezTo>
                <a:cubicBezTo>
                  <a:pt x="447" y="281"/>
                  <a:pt x="326" y="129"/>
                  <a:pt x="341" y="114"/>
                </a:cubicBezTo>
                <a:cubicBezTo>
                  <a:pt x="356" y="99"/>
                  <a:pt x="507" y="220"/>
                  <a:pt x="522" y="205"/>
                </a:cubicBezTo>
                <a:cubicBezTo>
                  <a:pt x="537" y="190"/>
                  <a:pt x="424" y="46"/>
                  <a:pt x="432" y="23"/>
                </a:cubicBezTo>
                <a:cubicBezTo>
                  <a:pt x="440" y="0"/>
                  <a:pt x="504" y="34"/>
                  <a:pt x="568" y="69"/>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endParaRPr>
          </a:p>
        </p:txBody>
      </p:sp>
      <p:sp>
        <p:nvSpPr>
          <p:cNvPr id="31777" name="Line 7"/>
          <p:cNvSpPr>
            <a:spLocks noChangeShapeType="1"/>
          </p:cNvSpPr>
          <p:nvPr/>
        </p:nvSpPr>
        <p:spPr bwMode="auto">
          <a:xfrm flipV="1">
            <a:off x="9279272" y="822324"/>
            <a:ext cx="455612" cy="4064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endParaRPr>
          </a:p>
        </p:txBody>
      </p:sp>
      <p:sp>
        <p:nvSpPr>
          <p:cNvPr id="31778" name="Line 8"/>
          <p:cNvSpPr>
            <a:spLocks noChangeShapeType="1"/>
          </p:cNvSpPr>
          <p:nvPr/>
        </p:nvSpPr>
        <p:spPr bwMode="auto">
          <a:xfrm flipH="1" flipV="1">
            <a:off x="9279272" y="417512"/>
            <a:ext cx="455612" cy="40481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endParaRPr>
          </a:p>
        </p:txBody>
      </p:sp>
      <p:sp>
        <p:nvSpPr>
          <p:cNvPr id="31779" name="Text Box 9"/>
          <p:cNvSpPr txBox="1">
            <a:spLocks noChangeArrowheads="1"/>
          </p:cNvSpPr>
          <p:nvPr/>
        </p:nvSpPr>
        <p:spPr bwMode="auto">
          <a:xfrm>
            <a:off x="8918909" y="201612"/>
            <a:ext cx="4270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zh-CN" sz="2000" b="1" i="0" u="none" strike="noStrike" kern="0" cap="none" spc="0" normalizeH="0" baseline="0" noProof="0">
                <a:ln>
                  <a:noFill/>
                </a:ln>
                <a:solidFill>
                  <a:srgbClr val="0000FF"/>
                </a:solidFill>
                <a:effectLst/>
                <a:uLnTx/>
                <a:uFillTx/>
                <a:latin typeface="Arial" charset="0"/>
                <a:ea typeface="宋体" charset="-122"/>
              </a:rPr>
              <a:t>e</a:t>
            </a:r>
            <a:r>
              <a:rPr kumimoji="0" lang="en-GB" altLang="zh-CN" sz="2000" b="1" i="0" u="none" strike="noStrike" kern="0" cap="none" spc="0" normalizeH="0" baseline="30000" noProof="0">
                <a:ln>
                  <a:noFill/>
                </a:ln>
                <a:solidFill>
                  <a:srgbClr val="0000FF"/>
                </a:solidFill>
                <a:effectLst/>
                <a:uLnTx/>
                <a:uFillTx/>
                <a:latin typeface="Arial" charset="0"/>
                <a:ea typeface="宋体" charset="-122"/>
              </a:rPr>
              <a:t>+</a:t>
            </a:r>
          </a:p>
        </p:txBody>
      </p:sp>
      <p:sp>
        <p:nvSpPr>
          <p:cNvPr id="31780" name="Rectangle 10"/>
          <p:cNvSpPr>
            <a:spLocks noChangeArrowheads="1"/>
          </p:cNvSpPr>
          <p:nvPr/>
        </p:nvSpPr>
        <p:spPr bwMode="auto">
          <a:xfrm>
            <a:off x="8918910" y="957262"/>
            <a:ext cx="4921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zh-CN" sz="2000" b="1" i="0" u="none" strike="noStrike" kern="0" cap="none" spc="0" normalizeH="0" baseline="0" noProof="0">
                <a:ln>
                  <a:noFill/>
                </a:ln>
                <a:solidFill>
                  <a:srgbClr val="0000FF"/>
                </a:solidFill>
                <a:effectLst/>
                <a:uLnTx/>
                <a:uFillTx/>
                <a:latin typeface="Arial" charset="0"/>
                <a:ea typeface="宋体" charset="-122"/>
              </a:rPr>
              <a:t>e</a:t>
            </a:r>
            <a:r>
              <a:rPr kumimoji="0" lang="en-GB" altLang="zh-CN" sz="2000" b="1" i="0" u="none" strike="noStrike" kern="0" cap="none" spc="0" normalizeH="0" baseline="30000" noProof="0">
                <a:ln>
                  <a:noFill/>
                </a:ln>
                <a:solidFill>
                  <a:srgbClr val="0000FF"/>
                </a:solidFill>
                <a:effectLst/>
                <a:uLnTx/>
                <a:uFillTx/>
                <a:latin typeface="Arial" charset="0"/>
                <a:ea typeface="宋体" charset="-122"/>
                <a:sym typeface="Symbol" pitchFamily="18" charset="2"/>
              </a:rPr>
              <a:t></a:t>
            </a:r>
            <a:r>
              <a:rPr kumimoji="0" lang="en-GB" altLang="zh-CN" sz="2000" b="1" i="0" u="none" strike="noStrike" kern="0" cap="none" spc="0" normalizeH="0" baseline="0" noProof="0">
                <a:ln>
                  <a:noFill/>
                </a:ln>
                <a:solidFill>
                  <a:srgbClr val="0000FF"/>
                </a:solidFill>
                <a:effectLst/>
                <a:uLnTx/>
                <a:uFillTx/>
                <a:latin typeface="Arial" charset="0"/>
                <a:ea typeface="宋体" charset="-122"/>
                <a:sym typeface="Symbol" pitchFamily="18" charset="2"/>
              </a:rPr>
              <a:t> </a:t>
            </a:r>
            <a:endParaRPr kumimoji="0" lang="en-GB" altLang="zh-CN" sz="2000" b="1" i="0" u="none" strike="noStrike" kern="0" cap="none" spc="0" normalizeH="0" baseline="0" noProof="0">
              <a:ln>
                <a:noFill/>
              </a:ln>
              <a:solidFill>
                <a:srgbClr val="0000FF"/>
              </a:solidFill>
              <a:effectLst/>
              <a:uLnTx/>
              <a:uFillTx/>
              <a:latin typeface="Arial" charset="0"/>
              <a:ea typeface="宋体" charset="-122"/>
            </a:endParaRPr>
          </a:p>
        </p:txBody>
      </p:sp>
      <p:sp>
        <p:nvSpPr>
          <p:cNvPr id="31781" name="Line 5"/>
          <p:cNvSpPr>
            <a:spLocks noChangeShapeType="1"/>
          </p:cNvSpPr>
          <p:nvPr/>
        </p:nvSpPr>
        <p:spPr bwMode="auto">
          <a:xfrm flipV="1">
            <a:off x="11071560" y="777874"/>
            <a:ext cx="392113" cy="280988"/>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endParaRPr>
          </a:p>
        </p:txBody>
      </p:sp>
      <p:sp>
        <p:nvSpPr>
          <p:cNvPr id="31782" name="Line 6"/>
          <p:cNvSpPr>
            <a:spLocks noChangeShapeType="1"/>
          </p:cNvSpPr>
          <p:nvPr/>
        </p:nvSpPr>
        <p:spPr bwMode="auto">
          <a:xfrm flipH="1" flipV="1">
            <a:off x="11084260" y="1065212"/>
            <a:ext cx="392113" cy="2540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endParaRPr>
          </a:p>
        </p:txBody>
      </p:sp>
      <p:sp>
        <p:nvSpPr>
          <p:cNvPr id="31783" name="Line 7"/>
          <p:cNvSpPr>
            <a:spLocks noChangeShapeType="1"/>
          </p:cNvSpPr>
          <p:nvPr/>
        </p:nvSpPr>
        <p:spPr bwMode="auto">
          <a:xfrm flipH="1" flipV="1">
            <a:off x="10657222" y="830263"/>
            <a:ext cx="431800" cy="223837"/>
          </a:xfrm>
          <a:prstGeom prst="line">
            <a:avLst/>
          </a:prstGeom>
          <a:noFill/>
          <a:ln w="762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endParaRPr>
          </a:p>
        </p:txBody>
      </p:sp>
      <p:sp>
        <p:nvSpPr>
          <p:cNvPr id="31784" name="Line 8"/>
          <p:cNvSpPr>
            <a:spLocks noChangeShapeType="1"/>
          </p:cNvSpPr>
          <p:nvPr/>
        </p:nvSpPr>
        <p:spPr bwMode="auto">
          <a:xfrm flipV="1">
            <a:off x="10669922" y="493712"/>
            <a:ext cx="431800" cy="34131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endParaRPr>
          </a:p>
        </p:txBody>
      </p:sp>
      <p:sp>
        <p:nvSpPr>
          <p:cNvPr id="31785" name="Line 9"/>
          <p:cNvSpPr>
            <a:spLocks noChangeShapeType="1"/>
          </p:cNvSpPr>
          <p:nvPr/>
        </p:nvSpPr>
        <p:spPr bwMode="auto">
          <a:xfrm>
            <a:off x="10212722" y="830262"/>
            <a:ext cx="457200" cy="4762"/>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endParaRPr>
          </a:p>
        </p:txBody>
      </p:sp>
      <p:sp>
        <p:nvSpPr>
          <p:cNvPr id="31786" name="Text Box 11"/>
          <p:cNvSpPr txBox="1">
            <a:spLocks noChangeArrowheads="1"/>
          </p:cNvSpPr>
          <p:nvPr/>
        </p:nvSpPr>
        <p:spPr bwMode="auto">
          <a:xfrm>
            <a:off x="11030284" y="201613"/>
            <a:ext cx="3746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333399"/>
                </a:solidFill>
                <a:effectLst/>
                <a:uLnTx/>
                <a:uFillTx/>
                <a:latin typeface="Arial" charset="0"/>
                <a:ea typeface="宋体" charset="-122"/>
                <a:sym typeface="Symbol" pitchFamily="18" charset="2"/>
              </a:rPr>
              <a:t> </a:t>
            </a:r>
          </a:p>
        </p:txBody>
      </p:sp>
      <p:sp>
        <p:nvSpPr>
          <p:cNvPr id="31787" name="Text Box 12"/>
          <p:cNvSpPr txBox="1">
            <a:spLocks noChangeArrowheads="1"/>
          </p:cNvSpPr>
          <p:nvPr/>
        </p:nvSpPr>
        <p:spPr bwMode="auto">
          <a:xfrm>
            <a:off x="11390647" y="482599"/>
            <a:ext cx="3746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333399"/>
                </a:solidFill>
                <a:effectLst/>
                <a:uLnTx/>
                <a:uFillTx/>
                <a:latin typeface="Arial" charset="0"/>
                <a:ea typeface="宋体" charset="-122"/>
                <a:sym typeface="Symbol" pitchFamily="18" charset="2"/>
              </a:rPr>
              <a:t> </a:t>
            </a:r>
          </a:p>
        </p:txBody>
      </p:sp>
      <p:sp>
        <p:nvSpPr>
          <p:cNvPr id="31788" name="Text Box 13"/>
          <p:cNvSpPr txBox="1">
            <a:spLocks noChangeArrowheads="1"/>
          </p:cNvSpPr>
          <p:nvPr/>
        </p:nvSpPr>
        <p:spPr bwMode="auto">
          <a:xfrm>
            <a:off x="11440713" y="1155315"/>
            <a:ext cx="6635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333399"/>
                </a:solidFill>
                <a:effectLst/>
                <a:uLnTx/>
                <a:uFillTx/>
                <a:latin typeface="Arial" charset="0"/>
                <a:ea typeface="宋体" charset="-122"/>
                <a:sym typeface="Symbol" pitchFamily="18" charset="2"/>
              </a:rPr>
              <a:t>J/  </a:t>
            </a:r>
          </a:p>
        </p:txBody>
      </p:sp>
      <p:sp>
        <p:nvSpPr>
          <p:cNvPr id="31789" name="Text Box 14"/>
          <p:cNvSpPr txBox="1">
            <a:spLocks noChangeArrowheads="1"/>
          </p:cNvSpPr>
          <p:nvPr/>
        </p:nvSpPr>
        <p:spPr bwMode="auto">
          <a:xfrm>
            <a:off x="10312734" y="1135063"/>
            <a:ext cx="1055688"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006600"/>
                </a:solidFill>
                <a:effectLst/>
                <a:uLnTx/>
                <a:uFillTx/>
                <a:latin typeface="Calibri" pitchFamily="34" charset="0"/>
                <a:ea typeface="宋体" charset="-122"/>
              </a:rPr>
              <a:t>Zc(3900) </a:t>
            </a:r>
          </a:p>
        </p:txBody>
      </p:sp>
      <p:sp>
        <p:nvSpPr>
          <p:cNvPr id="31790" name="Oval 10"/>
          <p:cNvSpPr>
            <a:spLocks noChangeArrowheads="1"/>
          </p:cNvSpPr>
          <p:nvPr/>
        </p:nvSpPr>
        <p:spPr bwMode="auto">
          <a:xfrm>
            <a:off x="10141285" y="755650"/>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宋体" charset="-122"/>
            </a:endParaRPr>
          </a:p>
        </p:txBody>
      </p:sp>
      <p:sp>
        <p:nvSpPr>
          <p:cNvPr id="31791" name="TextBox 23"/>
          <p:cNvSpPr txBox="1">
            <a:spLocks noChangeArrowheads="1"/>
          </p:cNvSpPr>
          <p:nvPr/>
        </p:nvSpPr>
        <p:spPr bwMode="auto">
          <a:xfrm>
            <a:off x="9825372" y="407988"/>
            <a:ext cx="10287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600" b="1" i="0" u="none" strike="noStrike" kern="0" cap="none" spc="0" normalizeH="0" baseline="0" noProof="0">
                <a:ln>
                  <a:noFill/>
                </a:ln>
                <a:solidFill>
                  <a:srgbClr val="FF0000"/>
                </a:solidFill>
                <a:effectLst/>
                <a:uLnTx/>
                <a:uFillTx/>
                <a:latin typeface="Arial" charset="0"/>
                <a:ea typeface="宋体" charset="-122"/>
              </a:rPr>
              <a:t>Y(4260)  </a:t>
            </a:r>
            <a:endParaRPr kumimoji="0" lang="zh-CN" altLang="en-US" sz="1600" b="1" i="0" u="none" strike="noStrike" kern="0" cap="none" spc="0" normalizeH="0" baseline="0" noProof="0">
              <a:ln>
                <a:noFill/>
              </a:ln>
              <a:solidFill>
                <a:srgbClr val="FF0000"/>
              </a:solidFill>
              <a:effectLst/>
              <a:uLnTx/>
              <a:uFillTx/>
              <a:latin typeface="Arial" charset="0"/>
              <a:ea typeface="宋体" charset="-122"/>
            </a:endParaRPr>
          </a:p>
        </p:txBody>
      </p:sp>
      <p:pic>
        <p:nvPicPr>
          <p:cNvPr id="317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2692" y="1643063"/>
            <a:ext cx="3186112"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95" name="Text Box 11"/>
          <p:cNvSpPr txBox="1">
            <a:spLocks noChangeArrowheads="1"/>
          </p:cNvSpPr>
          <p:nvPr/>
        </p:nvSpPr>
        <p:spPr bwMode="auto">
          <a:xfrm>
            <a:off x="3445950" y="3628045"/>
            <a:ext cx="1225550" cy="400050"/>
          </a:xfrm>
          <a:prstGeom prst="rect">
            <a:avLst/>
          </a:prstGeom>
          <a:noFill/>
          <a:ln w="9525">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zh-CN" sz="2000" b="1" i="0" u="none" strike="noStrike" kern="0" cap="none" spc="0" normalizeH="0" baseline="0" noProof="0">
                <a:ln>
                  <a:noFill/>
                </a:ln>
                <a:solidFill>
                  <a:srgbClr val="006600"/>
                </a:solidFill>
                <a:effectLst/>
                <a:uLnTx/>
                <a:uFillTx/>
                <a:latin typeface="Arial" charset="0"/>
                <a:ea typeface="宋体" charset="-122"/>
                <a:sym typeface="Symbol" pitchFamily="18" charset="2"/>
              </a:rPr>
              <a:t>Zc(3900)</a:t>
            </a:r>
          </a:p>
        </p:txBody>
      </p:sp>
      <p:sp>
        <p:nvSpPr>
          <p:cNvPr id="31796" name="Text Box 11"/>
          <p:cNvSpPr txBox="1">
            <a:spLocks noChangeArrowheads="1"/>
          </p:cNvSpPr>
          <p:nvPr/>
        </p:nvSpPr>
        <p:spPr bwMode="auto">
          <a:xfrm>
            <a:off x="854304" y="1865314"/>
            <a:ext cx="1004887" cy="369887"/>
          </a:xfrm>
          <a:prstGeom prst="rect">
            <a:avLst/>
          </a:prstGeom>
          <a:solidFill>
            <a:schemeClr val="bg1"/>
          </a:solidFill>
          <a:ln w="9525">
            <a:solidFill>
              <a:srgbClr val="FF0000"/>
            </a:solidFill>
            <a:miter lim="800000"/>
            <a:headEnd/>
            <a:tailEnd/>
          </a:ln>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zh-CN" sz="1800" b="1" i="0" u="none" strike="noStrike" kern="0" cap="none" spc="0" normalizeH="0" baseline="0" noProof="0">
                <a:ln>
                  <a:noFill/>
                </a:ln>
                <a:solidFill>
                  <a:srgbClr val="C00000"/>
                </a:solidFill>
                <a:effectLst/>
                <a:uLnTx/>
                <a:uFillTx/>
                <a:latin typeface="Arial" charset="0"/>
                <a:ea typeface="宋体" charset="-122"/>
                <a:sym typeface="Symbol" pitchFamily="18" charset="2"/>
              </a:rPr>
              <a:t>Y(</a:t>
            </a:r>
            <a:r>
              <a:rPr kumimoji="0" lang="en-US" altLang="zh-CN" sz="1800" b="1" i="0" u="none" strike="noStrike" kern="0" cap="none" spc="0" normalizeH="0" baseline="0" noProof="0">
                <a:ln>
                  <a:noFill/>
                </a:ln>
                <a:solidFill>
                  <a:srgbClr val="C00000"/>
                </a:solidFill>
                <a:effectLst/>
                <a:uLnTx/>
                <a:uFillTx/>
                <a:latin typeface="Arial" charset="0"/>
                <a:ea typeface="宋体" charset="-122"/>
                <a:sym typeface="Symbol" pitchFamily="18" charset="2"/>
              </a:rPr>
              <a:t>4360</a:t>
            </a:r>
            <a:r>
              <a:rPr kumimoji="0" lang="en-GB" altLang="zh-CN" sz="1800" b="1" i="0" u="none" strike="noStrike" kern="0" cap="none" spc="0" normalizeH="0" baseline="0" noProof="0">
                <a:ln>
                  <a:noFill/>
                </a:ln>
                <a:solidFill>
                  <a:srgbClr val="C00000"/>
                </a:solidFill>
                <a:effectLst/>
                <a:uLnTx/>
                <a:uFillTx/>
                <a:latin typeface="Arial" charset="0"/>
                <a:ea typeface="宋体" charset="-122"/>
                <a:sym typeface="Symbol" pitchFamily="18" charset="2"/>
              </a:rPr>
              <a:t>)</a:t>
            </a:r>
          </a:p>
        </p:txBody>
      </p:sp>
      <p:sp>
        <p:nvSpPr>
          <p:cNvPr id="31797" name="Line 10"/>
          <p:cNvSpPr>
            <a:spLocks noChangeShapeType="1"/>
          </p:cNvSpPr>
          <p:nvPr/>
        </p:nvSpPr>
        <p:spPr bwMode="auto">
          <a:xfrm>
            <a:off x="2151290" y="2235200"/>
            <a:ext cx="647700" cy="0"/>
          </a:xfrm>
          <a:prstGeom prst="line">
            <a:avLst/>
          </a:prstGeom>
          <a:noFill/>
          <a:ln w="762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endParaRPr>
          </a:p>
        </p:txBody>
      </p:sp>
      <p:sp>
        <p:nvSpPr>
          <p:cNvPr id="31798" name="Text Box 16"/>
          <p:cNvSpPr txBox="1">
            <a:spLocks noChangeArrowheads="1"/>
          </p:cNvSpPr>
          <p:nvPr/>
        </p:nvSpPr>
        <p:spPr bwMode="auto">
          <a:xfrm>
            <a:off x="4311879" y="1762125"/>
            <a:ext cx="1019175" cy="4000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zh-CN" sz="2000" b="1" i="0" u="none" strike="noStrike" kern="0" cap="none" spc="0" normalizeH="0" baseline="0" noProof="0">
                <a:ln>
                  <a:noFill/>
                </a:ln>
                <a:solidFill>
                  <a:srgbClr val="CC0000"/>
                </a:solidFill>
                <a:effectLst/>
                <a:uLnTx/>
                <a:uFillTx/>
                <a:latin typeface="Arial" charset="0"/>
                <a:ea typeface="宋体" charset="-122"/>
                <a:sym typeface="Symbol" pitchFamily="18" charset="2"/>
              </a:rPr>
              <a:t>D*D</a:t>
            </a:r>
            <a:r>
              <a:rPr kumimoji="0" lang="en-US" altLang="zh-CN" sz="2000" b="1" i="0" u="none" strike="noStrike" kern="0" cap="none" spc="0" normalizeH="0" baseline="-25000" noProof="0">
                <a:ln>
                  <a:noFill/>
                </a:ln>
                <a:solidFill>
                  <a:srgbClr val="CC0000"/>
                </a:solidFill>
                <a:effectLst/>
                <a:uLnTx/>
                <a:uFillTx/>
                <a:latin typeface="Arial" charset="0"/>
                <a:ea typeface="宋体" charset="-122"/>
                <a:sym typeface="Symbol" pitchFamily="18" charset="2"/>
              </a:rPr>
              <a:t>1</a:t>
            </a:r>
            <a:r>
              <a:rPr kumimoji="0" lang="en-GB" altLang="zh-CN" sz="2000" b="1" i="0" u="none" strike="noStrike" kern="0" cap="none" spc="0" normalizeH="0" baseline="0" noProof="0">
                <a:ln>
                  <a:noFill/>
                </a:ln>
                <a:solidFill>
                  <a:srgbClr val="CC0000"/>
                </a:solidFill>
                <a:effectLst/>
                <a:uLnTx/>
                <a:uFillTx/>
                <a:latin typeface="Arial" charset="0"/>
                <a:ea typeface="宋体" charset="-122"/>
                <a:sym typeface="Symbol" pitchFamily="18" charset="2"/>
              </a:rPr>
              <a:t> </a:t>
            </a:r>
            <a:r>
              <a:rPr kumimoji="0" lang="zh-CN" altLang="en-GB" sz="2000" b="1" i="0" u="none" strike="noStrike" kern="0" cap="none" spc="0" normalizeH="0" baseline="0" noProof="0">
                <a:ln>
                  <a:noFill/>
                </a:ln>
                <a:solidFill>
                  <a:srgbClr val="CC0000"/>
                </a:solidFill>
                <a:effectLst/>
                <a:uLnTx/>
                <a:uFillTx/>
                <a:latin typeface="Arial" charset="0"/>
                <a:ea typeface="宋体" charset="-122"/>
                <a:sym typeface="Symbol" pitchFamily="18" charset="2"/>
              </a:rPr>
              <a:t> </a:t>
            </a:r>
          </a:p>
        </p:txBody>
      </p:sp>
      <p:sp>
        <p:nvSpPr>
          <p:cNvPr id="55" name="TextBox 54"/>
          <p:cNvSpPr txBox="1"/>
          <p:nvPr/>
        </p:nvSpPr>
        <p:spPr>
          <a:xfrm>
            <a:off x="5270835" y="1405107"/>
            <a:ext cx="3009677" cy="1015663"/>
          </a:xfrm>
          <a:prstGeom prst="rect">
            <a:avLst/>
          </a:prstGeom>
          <a:noFill/>
          <a:ln>
            <a:solidFill>
              <a:srgbClr val="FF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srgbClr val="FF0000"/>
                </a:solidFill>
                <a:effectLst/>
                <a:uLnTx/>
                <a:uFillTx/>
                <a:latin typeface="Calibri" panose="020F0502020204030204" pitchFamily="34" charset="0"/>
              </a:rPr>
              <a:t>The first S-wave narrow open charm threshold in vector channel</a:t>
            </a:r>
            <a:endParaRPr kumimoji="0" lang="zh-CN" altLang="en-US" sz="2000" b="1" i="0" u="none" strike="noStrike" kern="0" cap="none" spc="0" normalizeH="0" baseline="0" noProof="0" dirty="0">
              <a:ln>
                <a:noFill/>
              </a:ln>
              <a:solidFill>
                <a:srgbClr val="FF0000"/>
              </a:solidFill>
              <a:effectLst/>
              <a:uLnTx/>
              <a:uFillTx/>
              <a:latin typeface="Calibri" panose="020F0502020204030204" pitchFamily="34" charset="0"/>
            </a:endParaRPr>
          </a:p>
        </p:txBody>
      </p:sp>
      <p:sp>
        <p:nvSpPr>
          <p:cNvPr id="56" name="文本框 55"/>
          <p:cNvSpPr txBox="1"/>
          <p:nvPr/>
        </p:nvSpPr>
        <p:spPr>
          <a:xfrm>
            <a:off x="689426" y="174804"/>
            <a:ext cx="10943771" cy="584775"/>
          </a:xfrm>
          <a:prstGeom prst="rect">
            <a:avLst/>
          </a:prstGeom>
          <a:noFill/>
        </p:spPr>
        <p:txBody>
          <a:bodyPr wrap="square" rtlCol="0">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altLang="zh-CN" sz="3200" b="1" i="0" u="none" strike="noStrike" kern="0" cap="none" spc="0" normalizeH="0" baseline="0" noProof="0" dirty="0">
                <a:ln>
                  <a:noFill/>
                </a:ln>
                <a:solidFill>
                  <a:srgbClr val="0000CC"/>
                </a:solidFill>
                <a:effectLst/>
                <a:uLnTx/>
                <a:uFillTx/>
              </a:rPr>
              <a:t>3. Y(4260) and Z(3900)/X(3872) </a:t>
            </a:r>
          </a:p>
        </p:txBody>
      </p:sp>
      <p:sp>
        <p:nvSpPr>
          <p:cNvPr id="57" name="Text Box 11"/>
          <p:cNvSpPr txBox="1">
            <a:spLocks noChangeArrowheads="1"/>
          </p:cNvSpPr>
          <p:nvPr/>
        </p:nvSpPr>
        <p:spPr bwMode="auto">
          <a:xfrm>
            <a:off x="5021456" y="3150788"/>
            <a:ext cx="1096775" cy="400110"/>
          </a:xfrm>
          <a:prstGeom prst="rect">
            <a:avLst/>
          </a:prstGeom>
          <a:noFill/>
          <a:ln w="9525">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zh-CN" sz="2000" b="1" i="0" u="none" strike="noStrike" kern="0" cap="none" spc="0" normalizeH="0" baseline="0" noProof="0" dirty="0">
                <a:ln>
                  <a:noFill/>
                </a:ln>
                <a:solidFill>
                  <a:srgbClr val="FF00FF"/>
                </a:solidFill>
                <a:effectLst/>
                <a:uLnTx/>
                <a:uFillTx/>
                <a:latin typeface="Arial" charset="0"/>
                <a:ea typeface="宋体" charset="-122"/>
                <a:sym typeface="Symbol" pitchFamily="18" charset="2"/>
              </a:rPr>
              <a:t>X(3872)</a:t>
            </a:r>
          </a:p>
        </p:txBody>
      </p:sp>
      <p:cxnSp>
        <p:nvCxnSpPr>
          <p:cNvPr id="58" name="直接箭头连接符 44"/>
          <p:cNvCxnSpPr>
            <a:cxnSpLocks noChangeShapeType="1"/>
            <a:stCxn id="31765" idx="1"/>
          </p:cNvCxnSpPr>
          <p:nvPr/>
        </p:nvCxnSpPr>
        <p:spPr bwMode="auto">
          <a:xfrm>
            <a:off x="2798990" y="2495551"/>
            <a:ext cx="2113757" cy="1152525"/>
          </a:xfrm>
          <a:prstGeom prst="straightConnector1">
            <a:avLst/>
          </a:prstGeom>
          <a:noFill/>
          <a:ln w="127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Line 10"/>
          <p:cNvSpPr>
            <a:spLocks noChangeShapeType="1"/>
          </p:cNvSpPr>
          <p:nvPr/>
        </p:nvSpPr>
        <p:spPr bwMode="auto">
          <a:xfrm>
            <a:off x="4946985" y="3662818"/>
            <a:ext cx="647700" cy="0"/>
          </a:xfrm>
          <a:prstGeom prst="line">
            <a:avLst/>
          </a:prstGeom>
          <a:noFill/>
          <a:ln w="762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endParaRPr>
          </a:p>
        </p:txBody>
      </p:sp>
      <mc:AlternateContent xmlns:mc="http://schemas.openxmlformats.org/markup-compatibility/2006">
        <mc:Choice xmlns:a14="http://schemas.microsoft.com/office/drawing/2010/main" Requires="a14">
          <p:sp>
            <p:nvSpPr>
              <p:cNvPr id="60" name="Text Box 11"/>
              <p:cNvSpPr txBox="1">
                <a:spLocks noChangeArrowheads="1"/>
              </p:cNvSpPr>
              <p:nvPr/>
            </p:nvSpPr>
            <p:spPr bwMode="auto">
              <a:xfrm>
                <a:off x="3916022" y="2746375"/>
                <a:ext cx="409086" cy="4001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14:m>
                  <m:oMath xmlns:m="http://schemas.openxmlformats.org/officeDocument/2006/math">
                    <m:r>
                      <a:rPr kumimoji="0" lang="en-US" altLang="zh-CN" sz="2000" b="1" i="1" u="none" strike="noStrike" kern="0" cap="none" spc="0" normalizeH="0" baseline="0" noProof="0" smtClean="0">
                        <a:ln>
                          <a:noFill/>
                        </a:ln>
                        <a:solidFill>
                          <a:srgbClr val="333399"/>
                        </a:solidFill>
                        <a:effectLst/>
                        <a:uLnTx/>
                        <a:uFillTx/>
                        <a:latin typeface="Cambria Math" panose="02040503050406030204" pitchFamily="18" charset="0"/>
                        <a:ea typeface="宋体" charset="-122"/>
                        <a:sym typeface="Symbol" pitchFamily="18" charset="2"/>
                      </a:rPr>
                      <m:t>𝜸</m:t>
                    </m:r>
                  </m:oMath>
                </a14:m>
                <a:r>
                  <a:rPr kumimoji="0" lang="en-US" altLang="zh-CN" sz="2000" b="1" i="0" u="none" strike="noStrike" kern="0" cap="none" spc="0" normalizeH="0" baseline="0" noProof="0" dirty="0">
                    <a:ln>
                      <a:noFill/>
                    </a:ln>
                    <a:solidFill>
                      <a:srgbClr val="333399"/>
                    </a:solidFill>
                    <a:effectLst/>
                    <a:uLnTx/>
                    <a:uFillTx/>
                    <a:ea typeface="宋体" charset="-122"/>
                    <a:sym typeface="Symbol" pitchFamily="18" charset="2"/>
                  </a:rPr>
                  <a:t> </a:t>
                </a:r>
              </a:p>
            </p:txBody>
          </p:sp>
        </mc:Choice>
        <mc:Fallback>
          <p:sp>
            <p:nvSpPr>
              <p:cNvPr id="60" name="Text Box 11"/>
              <p:cNvSpPr txBox="1">
                <a:spLocks noRot="1" noChangeAspect="1" noMove="1" noResize="1" noEditPoints="1" noAdjustHandles="1" noChangeArrowheads="1" noChangeShapeType="1" noTextEdit="1"/>
              </p:cNvSpPr>
              <p:nvPr/>
            </p:nvSpPr>
            <p:spPr bwMode="auto">
              <a:xfrm>
                <a:off x="3916022" y="2746375"/>
                <a:ext cx="409086" cy="400110"/>
              </a:xfrm>
              <a:prstGeom prst="rect">
                <a:avLst/>
              </a:prstGeom>
              <a:blipFill>
                <a:blip r:embed="rId4"/>
                <a:stretch>
                  <a:fillRect b="-923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cxnSp>
        <p:nvCxnSpPr>
          <p:cNvPr id="61" name="直接箭头连接符 46"/>
          <p:cNvCxnSpPr>
            <a:cxnSpLocks noChangeShapeType="1"/>
            <a:stCxn id="59" idx="0"/>
          </p:cNvCxnSpPr>
          <p:nvPr/>
        </p:nvCxnSpPr>
        <p:spPr bwMode="auto">
          <a:xfrm flipH="1">
            <a:off x="2940278" y="3662818"/>
            <a:ext cx="2006707" cy="1668008"/>
          </a:xfrm>
          <a:prstGeom prst="straightConnector1">
            <a:avLst/>
          </a:prstGeom>
          <a:noFill/>
          <a:ln w="127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mc:Choice xmlns:a14="http://schemas.microsoft.com/office/drawing/2010/main" Requires="a14">
          <p:sp>
            <p:nvSpPr>
              <p:cNvPr id="64" name="Text Box 11"/>
              <p:cNvSpPr txBox="1">
                <a:spLocks noChangeArrowheads="1"/>
              </p:cNvSpPr>
              <p:nvPr/>
            </p:nvSpPr>
            <p:spPr bwMode="auto">
              <a:xfrm>
                <a:off x="3770145" y="4464657"/>
                <a:ext cx="1260858" cy="4001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14:m>
                  <m:oMath xmlns:m="http://schemas.openxmlformats.org/officeDocument/2006/math">
                    <m:r>
                      <a:rPr kumimoji="0" lang="en-US" altLang="zh-CN" sz="2000" b="1" i="1" u="none" strike="noStrike" kern="0" cap="none" spc="0" normalizeH="0" baseline="0" noProof="0" smtClean="0">
                        <a:ln>
                          <a:noFill/>
                        </a:ln>
                        <a:solidFill>
                          <a:srgbClr val="333399"/>
                        </a:solidFill>
                        <a:effectLst/>
                        <a:uLnTx/>
                        <a:uFillTx/>
                        <a:latin typeface="Cambria Math" panose="02040503050406030204" pitchFamily="18" charset="0"/>
                        <a:ea typeface="宋体" charset="-122"/>
                        <a:sym typeface="Symbol" pitchFamily="18" charset="2"/>
                      </a:rPr>
                      <m:t>𝟐</m:t>
                    </m:r>
                    <m:r>
                      <a:rPr kumimoji="0" lang="en-US" altLang="zh-CN" sz="2000" b="1" i="1" u="none" strike="noStrike" kern="0" cap="none" spc="0" normalizeH="0" baseline="0" noProof="0" smtClean="0">
                        <a:ln>
                          <a:noFill/>
                        </a:ln>
                        <a:solidFill>
                          <a:srgbClr val="333399"/>
                        </a:solidFill>
                        <a:effectLst/>
                        <a:uLnTx/>
                        <a:uFillTx/>
                        <a:latin typeface="Cambria Math" panose="02040503050406030204" pitchFamily="18" charset="0"/>
                        <a:ea typeface="宋体" charset="-122"/>
                        <a:sym typeface="Symbol" pitchFamily="18" charset="2"/>
                      </a:rPr>
                      <m:t>𝝅</m:t>
                    </m:r>
                    <m:r>
                      <a:rPr kumimoji="0" lang="en-US" altLang="zh-CN" sz="2000" b="1" i="1" u="none" strike="noStrike" kern="0" cap="none" spc="0" normalizeH="0" baseline="0" noProof="0" smtClean="0">
                        <a:ln>
                          <a:noFill/>
                        </a:ln>
                        <a:solidFill>
                          <a:srgbClr val="333399"/>
                        </a:solidFill>
                        <a:effectLst/>
                        <a:uLnTx/>
                        <a:uFillTx/>
                        <a:latin typeface="Cambria Math" panose="02040503050406030204" pitchFamily="18" charset="0"/>
                        <a:ea typeface="宋体" charset="-122"/>
                        <a:sym typeface="Symbol" pitchFamily="18" charset="2"/>
                      </a:rPr>
                      <m:t>, </m:t>
                    </m:r>
                    <m:r>
                      <a:rPr kumimoji="0" lang="en-US" altLang="zh-CN" sz="2000" b="1" i="1" u="none" strike="noStrike" kern="0" cap="none" spc="0" normalizeH="0" baseline="0" noProof="0" smtClean="0">
                        <a:ln>
                          <a:noFill/>
                        </a:ln>
                        <a:solidFill>
                          <a:srgbClr val="333399"/>
                        </a:solidFill>
                        <a:effectLst/>
                        <a:uLnTx/>
                        <a:uFillTx/>
                        <a:latin typeface="Cambria Math" panose="02040503050406030204" pitchFamily="18" charset="0"/>
                        <a:ea typeface="宋体" charset="-122"/>
                        <a:sym typeface="Symbol" pitchFamily="18" charset="2"/>
                      </a:rPr>
                      <m:t>𝟑</m:t>
                    </m:r>
                    <m:r>
                      <a:rPr kumimoji="0" lang="en-US" altLang="zh-CN" sz="2000" b="1" i="1" u="none" strike="noStrike" kern="0" cap="none" spc="0" normalizeH="0" baseline="0" noProof="0" smtClean="0">
                        <a:ln>
                          <a:noFill/>
                        </a:ln>
                        <a:solidFill>
                          <a:srgbClr val="333399"/>
                        </a:solidFill>
                        <a:effectLst/>
                        <a:uLnTx/>
                        <a:uFillTx/>
                        <a:latin typeface="Cambria Math" panose="02040503050406030204" pitchFamily="18" charset="0"/>
                        <a:ea typeface="宋体" charset="-122"/>
                        <a:sym typeface="Symbol" pitchFamily="18" charset="2"/>
                      </a:rPr>
                      <m:t>𝝅</m:t>
                    </m:r>
                    <m:r>
                      <a:rPr kumimoji="0" lang="en-US" altLang="zh-CN" sz="2000" b="1" i="1" u="none" strike="noStrike" kern="0" cap="none" spc="0" normalizeH="0" baseline="0" noProof="0" smtClean="0">
                        <a:ln>
                          <a:noFill/>
                        </a:ln>
                        <a:solidFill>
                          <a:srgbClr val="333399"/>
                        </a:solidFill>
                        <a:effectLst/>
                        <a:uLnTx/>
                        <a:uFillTx/>
                        <a:latin typeface="Cambria Math" panose="02040503050406030204" pitchFamily="18" charset="0"/>
                        <a:ea typeface="宋体" charset="-122"/>
                        <a:sym typeface="Symbol" pitchFamily="18" charset="2"/>
                      </a:rPr>
                      <m:t>, </m:t>
                    </m:r>
                    <m:r>
                      <a:rPr kumimoji="0" lang="en-US" altLang="zh-CN" sz="2000" b="1" i="1" u="none" strike="noStrike" kern="0" cap="none" spc="0" normalizeH="0" baseline="0" noProof="0" smtClean="0">
                        <a:ln>
                          <a:noFill/>
                        </a:ln>
                        <a:solidFill>
                          <a:srgbClr val="333399"/>
                        </a:solidFill>
                        <a:effectLst/>
                        <a:uLnTx/>
                        <a:uFillTx/>
                        <a:latin typeface="Cambria Math" panose="02040503050406030204" pitchFamily="18" charset="0"/>
                        <a:ea typeface="宋体" charset="-122"/>
                        <a:sym typeface="Symbol" pitchFamily="18" charset="2"/>
                      </a:rPr>
                      <m:t>𝜸</m:t>
                    </m:r>
                  </m:oMath>
                </a14:m>
                <a:r>
                  <a:rPr kumimoji="0" lang="en-US" altLang="zh-CN" sz="2000" b="1" i="0" u="none" strike="noStrike" kern="0" cap="none" spc="0" normalizeH="0" baseline="0" noProof="0" dirty="0">
                    <a:ln>
                      <a:noFill/>
                    </a:ln>
                    <a:solidFill>
                      <a:srgbClr val="333399"/>
                    </a:solidFill>
                    <a:effectLst/>
                    <a:uLnTx/>
                    <a:uFillTx/>
                    <a:latin typeface="Arial" charset="0"/>
                    <a:ea typeface="宋体" charset="-122"/>
                    <a:sym typeface="Symbol" pitchFamily="18" charset="2"/>
                  </a:rPr>
                  <a:t> </a:t>
                </a:r>
              </a:p>
            </p:txBody>
          </p:sp>
        </mc:Choice>
        <mc:Fallback>
          <p:sp>
            <p:nvSpPr>
              <p:cNvPr id="64" name="Text Box 11"/>
              <p:cNvSpPr txBox="1">
                <a:spLocks noRot="1" noChangeAspect="1" noMove="1" noResize="1" noEditPoints="1" noAdjustHandles="1" noChangeArrowheads="1" noChangeShapeType="1" noTextEdit="1"/>
              </p:cNvSpPr>
              <p:nvPr/>
            </p:nvSpPr>
            <p:spPr bwMode="auto">
              <a:xfrm>
                <a:off x="3770145" y="4464657"/>
                <a:ext cx="1260858" cy="400110"/>
              </a:xfrm>
              <a:prstGeom prst="rect">
                <a:avLst/>
              </a:prstGeom>
              <a:blipFill>
                <a:blip r:embed="rId5"/>
                <a:stretch>
                  <a:fillRect b="-909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5" name="Text Box 11"/>
              <p:cNvSpPr txBox="1">
                <a:spLocks noChangeArrowheads="1"/>
              </p:cNvSpPr>
              <p:nvPr/>
            </p:nvSpPr>
            <p:spPr bwMode="auto">
              <a:xfrm>
                <a:off x="2760891" y="4444094"/>
                <a:ext cx="481222" cy="4001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14:m>
                  <m:oMath xmlns:m="http://schemas.openxmlformats.org/officeDocument/2006/math">
                    <m:r>
                      <a:rPr kumimoji="0" lang="en-US" altLang="zh-CN" sz="2000" b="1" i="1" u="none" strike="noStrike" kern="0" cap="none" spc="0" normalizeH="0" baseline="0" noProof="0" smtClean="0">
                        <a:ln>
                          <a:noFill/>
                        </a:ln>
                        <a:solidFill>
                          <a:srgbClr val="333399"/>
                        </a:solidFill>
                        <a:effectLst/>
                        <a:uLnTx/>
                        <a:uFillTx/>
                        <a:latin typeface="Cambria Math" panose="02040503050406030204" pitchFamily="18" charset="0"/>
                        <a:ea typeface="宋体" charset="-122"/>
                        <a:sym typeface="Symbol" pitchFamily="18" charset="2"/>
                      </a:rPr>
                      <m:t>𝝅</m:t>
                    </m:r>
                  </m:oMath>
                </a14:m>
                <a:r>
                  <a:rPr kumimoji="0" lang="en-US" altLang="zh-CN" sz="2000" b="1" i="0" u="none" strike="noStrike" kern="0" cap="none" spc="0" normalizeH="0" baseline="0" noProof="0" dirty="0">
                    <a:ln>
                      <a:noFill/>
                    </a:ln>
                    <a:solidFill>
                      <a:srgbClr val="333399"/>
                    </a:solidFill>
                    <a:effectLst/>
                    <a:uLnTx/>
                    <a:uFillTx/>
                    <a:ea typeface="宋体" charset="-122"/>
                    <a:sym typeface="Symbol" pitchFamily="18" charset="2"/>
                  </a:rPr>
                  <a:t> </a:t>
                </a:r>
              </a:p>
            </p:txBody>
          </p:sp>
        </mc:Choice>
        <mc:Fallback>
          <p:sp>
            <p:nvSpPr>
              <p:cNvPr id="65" name="Text Box 11"/>
              <p:cNvSpPr txBox="1">
                <a:spLocks noRot="1" noChangeAspect="1" noMove="1" noResize="1" noEditPoints="1" noAdjustHandles="1" noChangeArrowheads="1" noChangeShapeType="1" noTextEdit="1"/>
              </p:cNvSpPr>
              <p:nvPr/>
            </p:nvSpPr>
            <p:spPr bwMode="auto">
              <a:xfrm>
                <a:off x="2760891" y="4444094"/>
                <a:ext cx="481222" cy="400110"/>
              </a:xfrm>
              <a:prstGeom prst="rect">
                <a:avLst/>
              </a:prstGeom>
              <a:blipFill>
                <a:blip r:embed="rId6"/>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pic>
        <p:nvPicPr>
          <p:cNvPr id="6" name="图片 5"/>
          <p:cNvPicPr>
            <a:picLocks noChangeAspect="1"/>
          </p:cNvPicPr>
          <p:nvPr/>
        </p:nvPicPr>
        <p:blipFill>
          <a:blip r:embed="rId7"/>
          <a:stretch>
            <a:fillRect/>
          </a:stretch>
        </p:blipFill>
        <p:spPr>
          <a:xfrm>
            <a:off x="6439264" y="4644149"/>
            <a:ext cx="3067814" cy="686677"/>
          </a:xfrm>
          <a:prstGeom prst="rect">
            <a:avLst/>
          </a:prstGeom>
          <a:ln>
            <a:solidFill>
              <a:srgbClr val="0000CC"/>
            </a:solidFill>
          </a:ln>
        </p:spPr>
      </p:pic>
    </p:spTree>
    <p:extLst>
      <p:ext uri="{BB962C8B-B14F-4D97-AF65-F5344CB8AC3E}">
        <p14:creationId xmlns:p14="http://schemas.microsoft.com/office/powerpoint/2010/main" val="61767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9" grpId="0" animBg="1"/>
      <p:bldP spid="60" grpId="0"/>
      <p:bldP spid="6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08AF3F7-C5FE-495E-AB51-514AFF693C71}" type="slidenum">
              <a:rPr kumimoji="0" lang="zh-CN" altLang="en-GB"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GB" altLang="zh-CN" sz="1800" b="0" i="0" u="none" strike="noStrike" kern="0" cap="none" spc="0" normalizeH="0" baseline="0" noProof="0">
              <a:ln>
                <a:noFill/>
              </a:ln>
              <a:solidFill>
                <a:sysClr val="windowText" lastClr="000000"/>
              </a:solidFill>
              <a:effectLst/>
              <a:uLnTx/>
              <a:uFillTx/>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9497" y="49214"/>
            <a:ext cx="9036497" cy="6764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bwMode="auto">
          <a:xfrm>
            <a:off x="6262914" y="384630"/>
            <a:ext cx="4405086" cy="6270171"/>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ysClr val="windowText" lastClr="000000"/>
              </a:solidFill>
              <a:effectLst/>
              <a:uLnTx/>
              <a:uFillTx/>
              <a:latin typeface="Arial" charset="0"/>
            </a:endParaRPr>
          </a:p>
        </p:txBody>
      </p:sp>
      <p:pic>
        <p:nvPicPr>
          <p:cNvPr id="6" name="图片 5"/>
          <p:cNvPicPr>
            <a:picLocks noChangeAspect="1"/>
          </p:cNvPicPr>
          <p:nvPr/>
        </p:nvPicPr>
        <p:blipFill>
          <a:blip r:embed="rId3"/>
          <a:stretch>
            <a:fillRect/>
          </a:stretch>
        </p:blipFill>
        <p:spPr>
          <a:xfrm>
            <a:off x="6517457" y="67450"/>
            <a:ext cx="3337200" cy="2309850"/>
          </a:xfrm>
          <a:prstGeom prst="rect">
            <a:avLst/>
          </a:prstGeom>
        </p:spPr>
      </p:pic>
      <p:pic>
        <p:nvPicPr>
          <p:cNvPr id="7" name="图片 6"/>
          <p:cNvPicPr>
            <a:picLocks noChangeAspect="1"/>
          </p:cNvPicPr>
          <p:nvPr/>
        </p:nvPicPr>
        <p:blipFill>
          <a:blip r:embed="rId4"/>
          <a:stretch>
            <a:fillRect/>
          </a:stretch>
        </p:blipFill>
        <p:spPr>
          <a:xfrm>
            <a:off x="6552220" y="2372096"/>
            <a:ext cx="3267675" cy="2227200"/>
          </a:xfrm>
          <a:prstGeom prst="rect">
            <a:avLst/>
          </a:prstGeom>
        </p:spPr>
      </p:pic>
      <p:pic>
        <p:nvPicPr>
          <p:cNvPr id="8" name="图片 7"/>
          <p:cNvPicPr>
            <a:picLocks noChangeAspect="1"/>
          </p:cNvPicPr>
          <p:nvPr/>
        </p:nvPicPr>
        <p:blipFill>
          <a:blip r:embed="rId5"/>
          <a:stretch>
            <a:fillRect/>
          </a:stretch>
        </p:blipFill>
        <p:spPr>
          <a:xfrm>
            <a:off x="6588223" y="4600658"/>
            <a:ext cx="3302438" cy="2192400"/>
          </a:xfrm>
          <a:prstGeom prst="rect">
            <a:avLst/>
          </a:prstGeom>
        </p:spPr>
      </p:pic>
      <p:pic>
        <p:nvPicPr>
          <p:cNvPr id="9" name="图片 8"/>
          <p:cNvPicPr>
            <a:picLocks noChangeAspect="1"/>
          </p:cNvPicPr>
          <p:nvPr/>
        </p:nvPicPr>
        <p:blipFill>
          <a:blip r:embed="rId6"/>
          <a:stretch>
            <a:fillRect/>
          </a:stretch>
        </p:blipFill>
        <p:spPr>
          <a:xfrm>
            <a:off x="6361025" y="103527"/>
            <a:ext cx="3493632" cy="2283933"/>
          </a:xfrm>
          <a:prstGeom prst="rect">
            <a:avLst/>
          </a:prstGeom>
        </p:spPr>
      </p:pic>
      <p:sp>
        <p:nvSpPr>
          <p:cNvPr id="11" name="文本框 10"/>
          <p:cNvSpPr txBox="1"/>
          <p:nvPr/>
        </p:nvSpPr>
        <p:spPr>
          <a:xfrm>
            <a:off x="7929790" y="2377301"/>
            <a:ext cx="2892138"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srgbClr val="0000FF"/>
                </a:solidFill>
                <a:effectLst/>
                <a:uLnTx/>
                <a:uFillTx/>
              </a:rPr>
              <a:t>BESIII, arXiv:1610.07044 [</a:t>
            </a:r>
            <a:r>
              <a:rPr kumimoji="0" lang="en-US" altLang="zh-CN" sz="1400" b="0" i="0" u="none" strike="noStrike" kern="0" cap="none" spc="0" normalizeH="0" baseline="0" noProof="0" dirty="0" err="1">
                <a:ln>
                  <a:noFill/>
                </a:ln>
                <a:solidFill>
                  <a:srgbClr val="0000FF"/>
                </a:solidFill>
                <a:effectLst/>
                <a:uLnTx/>
                <a:uFillTx/>
              </a:rPr>
              <a:t>hep</a:t>
            </a:r>
            <a:r>
              <a:rPr kumimoji="0" lang="en-US" altLang="zh-CN" sz="1400" b="0" i="0" u="none" strike="noStrike" kern="0" cap="none" spc="0" normalizeH="0" baseline="0" noProof="0" dirty="0">
                <a:ln>
                  <a:noFill/>
                </a:ln>
                <a:solidFill>
                  <a:srgbClr val="0000FF"/>
                </a:solidFill>
                <a:effectLst/>
                <a:uLnTx/>
                <a:uFillTx/>
              </a:rPr>
              <a:t>-ex]</a:t>
            </a:r>
            <a:endParaRPr kumimoji="0" lang="zh-CN" altLang="en-US" sz="1400" b="0" i="0" u="none" strike="noStrike" kern="0" cap="none" spc="0" normalizeH="0" baseline="0" noProof="0" dirty="0">
              <a:ln>
                <a:noFill/>
              </a:ln>
              <a:solidFill>
                <a:srgbClr val="0000FF"/>
              </a:solidFill>
              <a:effectLst/>
              <a:uLnTx/>
              <a:uFillTx/>
            </a:endParaRPr>
          </a:p>
        </p:txBody>
      </p:sp>
      <p:sp>
        <p:nvSpPr>
          <p:cNvPr id="12" name="文本框 11"/>
          <p:cNvSpPr txBox="1"/>
          <p:nvPr/>
        </p:nvSpPr>
        <p:spPr>
          <a:xfrm>
            <a:off x="7765144" y="139849"/>
            <a:ext cx="2941831"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srgbClr val="0000FF"/>
                </a:solidFill>
                <a:effectLst/>
                <a:uLnTx/>
                <a:uFillTx/>
              </a:rPr>
              <a:t>BESIII, arXiv:1611.01317 [</a:t>
            </a:r>
            <a:r>
              <a:rPr kumimoji="0" lang="en-US" altLang="zh-CN" sz="1400" b="0" i="0" u="none" strike="noStrike" kern="0" cap="none" spc="0" normalizeH="0" baseline="0" noProof="0" dirty="0" err="1">
                <a:ln>
                  <a:noFill/>
                </a:ln>
                <a:solidFill>
                  <a:srgbClr val="0000FF"/>
                </a:solidFill>
                <a:effectLst/>
                <a:uLnTx/>
                <a:uFillTx/>
              </a:rPr>
              <a:t>hep</a:t>
            </a:r>
            <a:r>
              <a:rPr kumimoji="0" lang="en-US" altLang="zh-CN" sz="1400" b="0" i="0" u="none" strike="noStrike" kern="0" cap="none" spc="0" normalizeH="0" baseline="0" noProof="0" dirty="0">
                <a:ln>
                  <a:noFill/>
                </a:ln>
                <a:solidFill>
                  <a:srgbClr val="0000FF"/>
                </a:solidFill>
                <a:effectLst/>
                <a:uLnTx/>
                <a:uFillTx/>
              </a:rPr>
              <a:t>-ex] </a:t>
            </a:r>
            <a:endParaRPr kumimoji="0" lang="zh-CN" altLang="en-US" sz="1400" b="0" i="0" u="none" strike="noStrike" kern="0" cap="none" spc="0" normalizeH="0" baseline="0" noProof="0" dirty="0">
              <a:ln>
                <a:noFill/>
              </a:ln>
              <a:solidFill>
                <a:srgbClr val="0000FF"/>
              </a:solidFill>
              <a:effectLst/>
              <a:uLnTx/>
              <a:uFillTx/>
            </a:endParaRPr>
          </a:p>
        </p:txBody>
      </p:sp>
      <p:sp>
        <p:nvSpPr>
          <p:cNvPr id="14" name="文本框 13"/>
          <p:cNvSpPr txBox="1"/>
          <p:nvPr/>
        </p:nvSpPr>
        <p:spPr>
          <a:xfrm>
            <a:off x="8056285" y="4585578"/>
            <a:ext cx="2699778"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srgbClr val="0000FF"/>
                </a:solidFill>
                <a:effectLst/>
                <a:uLnTx/>
                <a:uFillTx/>
              </a:rPr>
              <a:t>Gao, et al., 1703.10351[</a:t>
            </a:r>
            <a:r>
              <a:rPr kumimoji="0" lang="en-US" altLang="zh-CN" sz="1400" b="0" i="0" u="none" strike="noStrike" kern="0" cap="none" spc="0" normalizeH="0" baseline="0" noProof="0" dirty="0" err="1">
                <a:ln>
                  <a:noFill/>
                </a:ln>
                <a:solidFill>
                  <a:srgbClr val="0000FF"/>
                </a:solidFill>
                <a:effectLst/>
                <a:uLnTx/>
                <a:uFillTx/>
              </a:rPr>
              <a:t>hep</a:t>
            </a:r>
            <a:r>
              <a:rPr kumimoji="0" lang="en-US" altLang="zh-CN" sz="1400" b="0" i="0" u="none" strike="noStrike" kern="0" cap="none" spc="0" normalizeH="0" baseline="0" noProof="0" dirty="0">
                <a:ln>
                  <a:noFill/>
                </a:ln>
                <a:solidFill>
                  <a:srgbClr val="0000FF"/>
                </a:solidFill>
                <a:effectLst/>
                <a:uLnTx/>
                <a:uFillTx/>
              </a:rPr>
              <a:t>-ex]</a:t>
            </a:r>
            <a:endParaRPr kumimoji="0" lang="zh-CN" altLang="en-US" sz="1400" b="0" i="0" u="none" strike="noStrike" kern="0" cap="none" spc="0" normalizeH="0" baseline="0" noProof="0" dirty="0">
              <a:ln>
                <a:noFill/>
              </a:ln>
              <a:solidFill>
                <a:srgbClr val="0000FF"/>
              </a:solidFill>
              <a:effectLst/>
              <a:uLnTx/>
              <a:uFillTx/>
            </a:endParaRPr>
          </a:p>
        </p:txBody>
      </p:sp>
      <p:sp>
        <p:nvSpPr>
          <p:cNvPr id="3" name="文本框 2"/>
          <p:cNvSpPr txBox="1"/>
          <p:nvPr/>
        </p:nvSpPr>
        <p:spPr>
          <a:xfrm>
            <a:off x="4273508" y="1013713"/>
            <a:ext cx="3757760" cy="461665"/>
          </a:xfrm>
          <a:prstGeom prst="rect">
            <a:avLst/>
          </a:prstGeom>
          <a:solidFill>
            <a:schemeClr val="bg1"/>
          </a:solidFill>
          <a:ln>
            <a:solidFill>
              <a:srgbClr val="FF000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FF0000"/>
                </a:solidFill>
                <a:effectLst/>
                <a:uLnTx/>
                <a:uFillTx/>
              </a:rPr>
              <a:t>One state or two states?</a:t>
            </a:r>
            <a:endParaRPr kumimoji="0" lang="zh-CN" altLang="en-US" sz="2400" b="1" i="0" u="none" strike="noStrike" kern="0" cap="none" spc="0" normalizeH="0" baseline="0" noProof="0" dirty="0">
              <a:ln>
                <a:noFill/>
              </a:ln>
              <a:solidFill>
                <a:srgbClr val="FF0000"/>
              </a:solidFill>
              <a:effectLst/>
              <a:uLnTx/>
              <a:uFillTx/>
            </a:endParaRPr>
          </a:p>
        </p:txBody>
      </p:sp>
    </p:spTree>
    <p:extLst>
      <p:ext uri="{BB962C8B-B14F-4D97-AF65-F5344CB8AC3E}">
        <p14:creationId xmlns:p14="http://schemas.microsoft.com/office/powerpoint/2010/main" val="148010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92A42FD3-5501-4466-B0EF-C693BF37ED6B}" type="slidenum">
              <a:rPr lang="zh-CN" altLang="en-GB" smtClean="0"/>
              <a:pPr>
                <a:defRPr/>
              </a:pPr>
              <a:t>24</a:t>
            </a:fld>
            <a:endParaRPr lang="en-GB" altLang="zh-CN"/>
          </a:p>
        </p:txBody>
      </p:sp>
      <p:pic>
        <p:nvPicPr>
          <p:cNvPr id="3" name="图片 2"/>
          <p:cNvPicPr>
            <a:picLocks noChangeAspect="1"/>
          </p:cNvPicPr>
          <p:nvPr/>
        </p:nvPicPr>
        <p:blipFill>
          <a:blip r:embed="rId2"/>
          <a:stretch>
            <a:fillRect/>
          </a:stretch>
        </p:blipFill>
        <p:spPr>
          <a:xfrm>
            <a:off x="873611" y="938514"/>
            <a:ext cx="8964445" cy="5653693"/>
          </a:xfrm>
          <a:prstGeom prst="rect">
            <a:avLst/>
          </a:prstGeom>
        </p:spPr>
      </p:pic>
      <p:sp>
        <p:nvSpPr>
          <p:cNvPr id="4" name="文本框 3"/>
          <p:cNvSpPr txBox="1"/>
          <p:nvPr/>
        </p:nvSpPr>
        <p:spPr>
          <a:xfrm>
            <a:off x="805544" y="222200"/>
            <a:ext cx="8887369" cy="400110"/>
          </a:xfrm>
          <a:prstGeom prst="rect">
            <a:avLst/>
          </a:prstGeom>
          <a:noFill/>
        </p:spPr>
        <p:txBody>
          <a:bodyPr wrap="none" rtlCol="0">
            <a:spAutoFit/>
          </a:bodyPr>
          <a:lstStyle/>
          <a:p>
            <a:r>
              <a:rPr lang="en-US" altLang="zh-CN" sz="2000" b="1" dirty="0">
                <a:solidFill>
                  <a:srgbClr val="0000CC"/>
                </a:solidFill>
              </a:rPr>
              <a:t>Resonance parameters extracted around 4.26 GeV in different channels</a:t>
            </a:r>
            <a:endParaRPr lang="zh-CN" altLang="en-US" sz="2000" b="1" dirty="0">
              <a:solidFill>
                <a:srgbClr val="0000CC"/>
              </a:solidFill>
            </a:endParaRPr>
          </a:p>
        </p:txBody>
      </p:sp>
      <p:sp>
        <p:nvSpPr>
          <p:cNvPr id="5" name="椭圆 4"/>
          <p:cNvSpPr/>
          <p:nvPr/>
        </p:nvSpPr>
        <p:spPr bwMode="auto">
          <a:xfrm>
            <a:off x="2249714" y="3998686"/>
            <a:ext cx="2111829" cy="1538514"/>
          </a:xfrm>
          <a:prstGeom prst="ellipse">
            <a:avLst/>
          </a:prstGeom>
          <a:noFill/>
          <a:ln w="9525" cap="flat" cmpd="sng" algn="ctr">
            <a:solidFill>
              <a:srgbClr val="0000C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a:ln>
                <a:noFill/>
              </a:ln>
              <a:solidFill>
                <a:schemeClr val="tx1"/>
              </a:solidFill>
              <a:effectLst/>
              <a:latin typeface="Arial" charset="0"/>
            </a:endParaRPr>
          </a:p>
        </p:txBody>
      </p:sp>
      <p:sp>
        <p:nvSpPr>
          <p:cNvPr id="6" name="文本框 5"/>
          <p:cNvSpPr txBox="1"/>
          <p:nvPr/>
        </p:nvSpPr>
        <p:spPr>
          <a:xfrm>
            <a:off x="8318254" y="1219200"/>
            <a:ext cx="925253" cy="400110"/>
          </a:xfrm>
          <a:prstGeom prst="rect">
            <a:avLst/>
          </a:prstGeom>
          <a:noFill/>
        </p:spPr>
        <p:txBody>
          <a:bodyPr wrap="none" rtlCol="0">
            <a:spAutoFit/>
          </a:bodyPr>
          <a:lstStyle/>
          <a:p>
            <a:r>
              <a:rPr lang="en-US" altLang="zh-CN" sz="2000" b="1" dirty="0">
                <a:solidFill>
                  <a:srgbClr val="FF0000"/>
                </a:solidFill>
              </a:rPr>
              <a:t>BESIII</a:t>
            </a:r>
            <a:endParaRPr lang="zh-CN" altLang="en-US" sz="2000" b="1" dirty="0">
              <a:solidFill>
                <a:srgbClr val="FF0000"/>
              </a:solidFill>
            </a:endParaRPr>
          </a:p>
        </p:txBody>
      </p:sp>
    </p:spTree>
    <p:extLst>
      <p:ext uri="{BB962C8B-B14F-4D97-AF65-F5344CB8AC3E}">
        <p14:creationId xmlns:p14="http://schemas.microsoft.com/office/powerpoint/2010/main" val="1805067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2A42FD3-5501-4466-B0EF-C693BF37ED6B}" type="slidenum">
              <a:rPr kumimoji="0" lang="zh-CN" alt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GB" altLang="zh-CN" sz="1800" b="0" i="0" u="none" strike="noStrike" kern="0" cap="none" spc="0" normalizeH="0" baseline="0" noProof="0">
              <a:ln>
                <a:noFill/>
              </a:ln>
              <a:solidFill>
                <a:sysClr val="windowText" lastClr="000000"/>
              </a:solidFill>
              <a:effectLst/>
              <a:uLnTx/>
              <a:uFillTx/>
            </a:endParaRPr>
          </a:p>
        </p:txBody>
      </p:sp>
      <p:sp>
        <p:nvSpPr>
          <p:cNvPr id="3" name="文本框 2"/>
          <p:cNvSpPr txBox="1"/>
          <p:nvPr/>
        </p:nvSpPr>
        <p:spPr>
          <a:xfrm>
            <a:off x="537028" y="475981"/>
            <a:ext cx="11205029"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0000CC"/>
                </a:solidFill>
                <a:effectLst/>
                <a:uLnTx/>
                <a:uFillTx/>
              </a:rPr>
              <a:t>Many papers on the properties of Y(4260), e.g. see recent reviews and reference therein:</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0000CC"/>
                </a:solidFill>
                <a:effectLst/>
                <a:uLnTx/>
                <a:uFillTx/>
              </a:rPr>
              <a:t>H.-X. Chen, W. Chen, X. Liu and S.-L. Zhu, </a:t>
            </a:r>
            <a:r>
              <a:rPr kumimoji="0" lang="en-US" altLang="zh-CN" sz="1800" b="1" i="0" u="none" strike="noStrike" kern="0" cap="none" spc="0" normalizeH="0" baseline="0" noProof="0" dirty="0">
                <a:ln>
                  <a:noFill/>
                </a:ln>
                <a:solidFill>
                  <a:srgbClr val="0000CC"/>
                </a:solidFill>
                <a:effectLst/>
                <a:uLnTx/>
                <a:uFillTx/>
              </a:rPr>
              <a:t>Phys. Rept.</a:t>
            </a:r>
            <a:r>
              <a:rPr kumimoji="0" lang="en-US" altLang="zh-CN" sz="1800" b="0" i="0" u="none" strike="noStrike" kern="0" cap="none" spc="0" normalizeH="0" baseline="0" noProof="0" dirty="0">
                <a:ln>
                  <a:noFill/>
                </a:ln>
                <a:solidFill>
                  <a:srgbClr val="0000CC"/>
                </a:solidFill>
                <a:effectLst/>
                <a:uLnTx/>
                <a:uFillTx/>
              </a:rPr>
              <a:t> 639, 1 (2016)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0000CC"/>
                </a:solidFill>
                <a:effectLst/>
                <a:uLnTx/>
                <a:uFillTx/>
              </a:rPr>
              <a:t>F.K. </a:t>
            </a:r>
            <a:r>
              <a:rPr kumimoji="0" lang="en-US" altLang="zh-CN" sz="1800" b="0" i="0" u="none" strike="noStrike" kern="0" cap="none" spc="0" normalizeH="0" baseline="0" noProof="0" dirty="0" err="1">
                <a:ln>
                  <a:noFill/>
                </a:ln>
                <a:solidFill>
                  <a:srgbClr val="0000CC"/>
                </a:solidFill>
                <a:effectLst/>
                <a:uLnTx/>
                <a:uFillTx/>
              </a:rPr>
              <a:t>Guo</a:t>
            </a:r>
            <a:r>
              <a:rPr kumimoji="0" lang="en-US" altLang="zh-CN" sz="1800" b="0" i="0" u="none" strike="noStrike" kern="0" cap="none" spc="0" normalizeH="0" baseline="0" noProof="0" dirty="0">
                <a:ln>
                  <a:noFill/>
                </a:ln>
                <a:solidFill>
                  <a:srgbClr val="0000CC"/>
                </a:solidFill>
                <a:effectLst/>
                <a:uLnTx/>
                <a:uFillTx/>
              </a:rPr>
              <a:t>, C. </a:t>
            </a:r>
            <a:r>
              <a:rPr kumimoji="0" lang="en-US" altLang="zh-CN" sz="1800" b="0" i="0" u="none" strike="noStrike" kern="0" cap="none" spc="0" normalizeH="0" baseline="0" noProof="0" dirty="0" err="1">
                <a:ln>
                  <a:noFill/>
                </a:ln>
                <a:solidFill>
                  <a:srgbClr val="0000CC"/>
                </a:solidFill>
                <a:effectLst/>
                <a:uLnTx/>
                <a:uFillTx/>
              </a:rPr>
              <a:t>Hanhart</a:t>
            </a:r>
            <a:r>
              <a:rPr kumimoji="0" lang="en-US" altLang="zh-CN" sz="1800" b="0" i="0" u="none" strike="noStrike" kern="0" cap="none" spc="0" normalizeH="0" baseline="0" noProof="0" dirty="0">
                <a:ln>
                  <a:noFill/>
                </a:ln>
                <a:solidFill>
                  <a:srgbClr val="0000CC"/>
                </a:solidFill>
                <a:effectLst/>
                <a:uLnTx/>
                <a:uFillTx/>
              </a:rPr>
              <a:t>, U.-G. Meissner, Q. Wang, Q. Zhao, B.-S. Zou, </a:t>
            </a:r>
            <a:r>
              <a:rPr kumimoji="0" lang="en-US" altLang="zh-CN" sz="1800" b="1" i="0" u="none" strike="noStrike" kern="0" cap="none" spc="0" normalizeH="0" baseline="0" noProof="0" dirty="0">
                <a:ln>
                  <a:noFill/>
                </a:ln>
                <a:solidFill>
                  <a:srgbClr val="0000CC"/>
                </a:solidFill>
                <a:effectLst/>
                <a:uLnTx/>
                <a:uFillTx/>
              </a:rPr>
              <a:t>Rev. Mod. Phys. </a:t>
            </a:r>
            <a:r>
              <a:rPr kumimoji="0" lang="en-US" altLang="zh-CN" sz="1800" b="0" i="0" u="none" strike="noStrike" kern="0" cap="none" spc="0" normalizeH="0" baseline="0" noProof="0" dirty="0">
                <a:ln>
                  <a:noFill/>
                </a:ln>
                <a:solidFill>
                  <a:srgbClr val="0000CC"/>
                </a:solidFill>
                <a:effectLst/>
                <a:uLnTx/>
                <a:uFillTx/>
              </a:rPr>
              <a:t>90, 015004 (2018)</a:t>
            </a:r>
          </a:p>
          <a:p>
            <a:pPr marL="0" marR="0" lvl="0" indent="0" defTabSz="914400" eaLnBrk="1" fontAlgn="auto" latinLnBrk="0" hangingPunct="1">
              <a:lnSpc>
                <a:spcPct val="100000"/>
              </a:lnSpc>
              <a:spcBef>
                <a:spcPts val="0"/>
              </a:spcBef>
              <a:spcAft>
                <a:spcPts val="0"/>
              </a:spcAft>
              <a:buClrTx/>
              <a:buSzTx/>
              <a:buFontTx/>
              <a:buNone/>
              <a:tabLst/>
              <a:defRPr/>
            </a:pPr>
            <a:r>
              <a:rPr kumimoji="0" lang="it-IT" altLang="zh-CN" sz="1800" b="0" i="0" u="none" strike="noStrike" kern="0" cap="none" spc="0" normalizeH="0" baseline="0" noProof="0" dirty="0">
                <a:ln>
                  <a:noFill/>
                </a:ln>
                <a:solidFill>
                  <a:srgbClr val="0000CC"/>
                </a:solidFill>
                <a:effectLst/>
                <a:uLnTx/>
                <a:uFillTx/>
              </a:rPr>
              <a:t>A. Esposito, A. Pilloni and A.D. Polosa, </a:t>
            </a:r>
            <a:r>
              <a:rPr kumimoji="0" lang="en-US" altLang="zh-CN" sz="1800" b="1" i="0" u="none" strike="noStrike" kern="0" cap="none" spc="0" normalizeH="0" baseline="0" noProof="0" dirty="0">
                <a:ln>
                  <a:noFill/>
                </a:ln>
                <a:solidFill>
                  <a:srgbClr val="0000CC"/>
                </a:solidFill>
                <a:effectLst/>
                <a:uLnTx/>
                <a:uFillTx/>
              </a:rPr>
              <a:t>Phys. Rept.</a:t>
            </a:r>
            <a:r>
              <a:rPr kumimoji="0" lang="en-US" altLang="zh-CN" sz="1800" b="0" i="0" u="none" strike="noStrike" kern="0" cap="none" spc="0" normalizeH="0" baseline="0" noProof="0" dirty="0">
                <a:ln>
                  <a:noFill/>
                </a:ln>
                <a:solidFill>
                  <a:srgbClr val="0000CC"/>
                </a:solidFill>
                <a:effectLst/>
                <a:uLnTx/>
                <a:uFillTx/>
              </a:rPr>
              <a:t> 668, 1 (2017)</a:t>
            </a:r>
            <a:endParaRPr kumimoji="0" lang="zh-CN" altLang="en-US" sz="1800" b="0" i="0" u="none" strike="noStrike" kern="0" cap="none" spc="0" normalizeH="0" baseline="0" noProof="0" dirty="0">
              <a:ln>
                <a:noFill/>
              </a:ln>
              <a:solidFill>
                <a:srgbClr val="0000CC"/>
              </a:solidFill>
              <a:effectLst/>
              <a:uLnTx/>
              <a:uFillTx/>
            </a:endParaRPr>
          </a:p>
        </p:txBody>
      </p:sp>
      <p:sp>
        <p:nvSpPr>
          <p:cNvPr id="4" name="文本框 3"/>
          <p:cNvSpPr txBox="1"/>
          <p:nvPr/>
        </p:nvSpPr>
        <p:spPr>
          <a:xfrm>
            <a:off x="537025" y="1821161"/>
            <a:ext cx="11205029" cy="461665"/>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4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Why the DD*pi channel has the largest cross sections?</a:t>
            </a:r>
          </a:p>
        </p:txBody>
      </p:sp>
      <p:sp>
        <p:nvSpPr>
          <p:cNvPr id="5" name="文本框 4"/>
          <p:cNvSpPr txBox="1"/>
          <p:nvPr/>
        </p:nvSpPr>
        <p:spPr>
          <a:xfrm>
            <a:off x="537024" y="3936660"/>
            <a:ext cx="11205029" cy="830997"/>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4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What are the probes for the internal structures? How to distinguish short-ranged and long-ranged dynamics?</a:t>
            </a:r>
            <a:endParaRPr kumimoji="0" lang="zh-CN" altLang="en-US" sz="24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6" name="文本框 5"/>
          <p:cNvSpPr txBox="1"/>
          <p:nvPr/>
        </p:nvSpPr>
        <p:spPr>
          <a:xfrm>
            <a:off x="537023" y="5783560"/>
            <a:ext cx="11205029" cy="461665"/>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4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What is the dynamical connection with the production of </a:t>
            </a:r>
            <a:r>
              <a:rPr kumimoji="0" lang="en-US" altLang="zh-CN" sz="2400" b="1" i="0" u="none" strike="noStrike" kern="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Zc</a:t>
            </a:r>
            <a:r>
              <a:rPr kumimoji="0" lang="en-US" altLang="zh-CN" sz="24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(3900) and X(3872)? </a:t>
            </a:r>
            <a:endParaRPr kumimoji="0" lang="zh-CN" altLang="en-US" sz="24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7" name="文本框 6"/>
          <p:cNvSpPr txBox="1"/>
          <p:nvPr/>
        </p:nvSpPr>
        <p:spPr>
          <a:xfrm>
            <a:off x="870856" y="2365145"/>
            <a:ext cx="981166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0000CC"/>
                </a:solidFill>
                <a:effectLst/>
                <a:uLnTx/>
                <a:uFillTx/>
                <a:latin typeface="Calibri" panose="020F0502020204030204" pitchFamily="34" charset="0"/>
                <a:cs typeface="Calibri" panose="020F0502020204030204" pitchFamily="34" charset="0"/>
                <a:sym typeface="Symbol" panose="05050102010706020507" pitchFamily="18" charset="2"/>
              </a:rPr>
              <a:t>H</a:t>
            </a:r>
            <a:r>
              <a:rPr kumimoji="0" lang="en-US" altLang="zh-CN" sz="2400" b="1" i="0" u="none" strike="noStrike" kern="0" cap="none" spc="0" normalizeH="0" baseline="0" noProof="0" dirty="0">
                <a:ln>
                  <a:noFill/>
                </a:ln>
                <a:solidFill>
                  <a:srgbClr val="0000CC"/>
                </a:solidFill>
                <a:effectLst/>
                <a:uLnTx/>
                <a:uFillTx/>
                <a:latin typeface="Calibri" panose="020F0502020204030204" pitchFamily="34" charset="0"/>
                <a:cs typeface="Calibri" panose="020F0502020204030204" pitchFamily="34" charset="0"/>
              </a:rPr>
              <a:t>adronic molecule picture can explain.   </a:t>
            </a:r>
          </a:p>
        </p:txBody>
      </p:sp>
      <p:sp>
        <p:nvSpPr>
          <p:cNvPr id="8" name="文本框 7"/>
          <p:cNvSpPr txBox="1"/>
          <p:nvPr/>
        </p:nvSpPr>
        <p:spPr>
          <a:xfrm>
            <a:off x="870856" y="2854155"/>
            <a:ext cx="981166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0000CC"/>
                </a:solidFill>
                <a:effectLst/>
                <a:uLnTx/>
                <a:uFillTx/>
                <a:latin typeface="Calibri" panose="020F0502020204030204" pitchFamily="34" charset="0"/>
                <a:cs typeface="Calibri" panose="020F0502020204030204" pitchFamily="34" charset="0"/>
              </a:rPr>
              <a:t>Hybrid picture can possibly explain.   </a:t>
            </a:r>
          </a:p>
        </p:txBody>
      </p:sp>
      <p:sp>
        <p:nvSpPr>
          <p:cNvPr id="9" name="文本框 8"/>
          <p:cNvSpPr txBox="1"/>
          <p:nvPr/>
        </p:nvSpPr>
        <p:spPr>
          <a:xfrm>
            <a:off x="870856" y="3362664"/>
            <a:ext cx="981166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err="1">
                <a:ln>
                  <a:noFill/>
                </a:ln>
                <a:solidFill>
                  <a:srgbClr val="0000CC"/>
                </a:solidFill>
                <a:effectLst/>
                <a:uLnTx/>
                <a:uFillTx/>
                <a:latin typeface="Calibri" panose="020F0502020204030204" pitchFamily="34" charset="0"/>
                <a:cs typeface="Calibri" panose="020F0502020204030204" pitchFamily="34" charset="0"/>
              </a:rPr>
              <a:t>Tetraquark</a:t>
            </a:r>
            <a:r>
              <a:rPr kumimoji="0" lang="en-US" altLang="zh-CN" sz="2400" b="1" i="0" u="none" strike="noStrike" kern="0" cap="none" spc="0" normalizeH="0" baseline="0" noProof="0" dirty="0">
                <a:ln>
                  <a:noFill/>
                </a:ln>
                <a:solidFill>
                  <a:srgbClr val="0000CC"/>
                </a:solidFill>
                <a:effectLst/>
                <a:uLnTx/>
                <a:uFillTx/>
                <a:latin typeface="Calibri" panose="020F0502020204030204" pitchFamily="34" charset="0"/>
                <a:cs typeface="Calibri" panose="020F0502020204030204" pitchFamily="34" charset="0"/>
              </a:rPr>
              <a:t> picture seems to be failed.   </a:t>
            </a:r>
          </a:p>
        </p:txBody>
      </p:sp>
      <p:pic>
        <p:nvPicPr>
          <p:cNvPr id="10" name="图片 9"/>
          <p:cNvPicPr>
            <a:picLocks noChangeAspect="1"/>
          </p:cNvPicPr>
          <p:nvPr/>
        </p:nvPicPr>
        <p:blipFill>
          <a:blip r:embed="rId2"/>
          <a:stretch>
            <a:fillRect/>
          </a:stretch>
        </p:blipFill>
        <p:spPr>
          <a:xfrm>
            <a:off x="4577379" y="4824738"/>
            <a:ext cx="2398613" cy="843900"/>
          </a:xfrm>
          <a:prstGeom prst="rect">
            <a:avLst/>
          </a:prstGeom>
        </p:spPr>
      </p:pic>
      <p:sp>
        <p:nvSpPr>
          <p:cNvPr id="11" name="Text Box 50"/>
          <p:cNvSpPr txBox="1">
            <a:spLocks noChangeArrowheads="1"/>
          </p:cNvSpPr>
          <p:nvPr/>
        </p:nvSpPr>
        <p:spPr bwMode="auto">
          <a:xfrm>
            <a:off x="9657672" y="4567467"/>
            <a:ext cx="4587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dirty="0">
                <a:ln>
                  <a:noFill/>
                </a:ln>
                <a:solidFill>
                  <a:srgbClr val="0000FF"/>
                </a:solidFill>
                <a:effectLst/>
                <a:uLnTx/>
                <a:uFillTx/>
                <a:latin typeface="Calibri" pitchFamily="34" charset="0"/>
                <a:ea typeface="宋体" charset="-122"/>
              </a:rPr>
              <a:t>D</a:t>
            </a:r>
            <a:r>
              <a:rPr kumimoji="0" lang="en-US" altLang="zh-CN" sz="1800" b="1" i="0" u="none" strike="noStrike" kern="0" cap="none" spc="0" normalizeH="0" baseline="-25000" noProof="0" dirty="0">
                <a:ln>
                  <a:noFill/>
                </a:ln>
                <a:solidFill>
                  <a:srgbClr val="0000FF"/>
                </a:solidFill>
                <a:effectLst/>
                <a:uLnTx/>
                <a:uFillTx/>
                <a:latin typeface="Calibri" pitchFamily="34" charset="0"/>
                <a:ea typeface="宋体" charset="-122"/>
              </a:rPr>
              <a:t>1</a:t>
            </a:r>
            <a:r>
              <a:rPr kumimoji="0" lang="en-US" altLang="zh-CN" sz="1800" b="1" i="0" u="none" strike="noStrike" kern="0" cap="none" spc="0" normalizeH="0" baseline="0" noProof="0" dirty="0">
                <a:ln>
                  <a:noFill/>
                </a:ln>
                <a:solidFill>
                  <a:srgbClr val="0000FF"/>
                </a:solidFill>
                <a:effectLst/>
                <a:uLnTx/>
                <a:uFillTx/>
                <a:latin typeface="Calibri" pitchFamily="34" charset="0"/>
                <a:ea typeface="宋体" charset="-122"/>
              </a:rPr>
              <a:t> </a:t>
            </a:r>
          </a:p>
        </p:txBody>
      </p:sp>
      <p:sp>
        <p:nvSpPr>
          <p:cNvPr id="12" name="Text Box 51"/>
          <p:cNvSpPr txBox="1">
            <a:spLocks noChangeArrowheads="1"/>
          </p:cNvSpPr>
          <p:nvPr/>
        </p:nvSpPr>
        <p:spPr bwMode="auto">
          <a:xfrm>
            <a:off x="9564688" y="5376946"/>
            <a:ext cx="6000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dirty="0">
                <a:ln>
                  <a:noFill/>
                </a:ln>
                <a:solidFill>
                  <a:srgbClr val="0000FF"/>
                </a:solidFill>
                <a:effectLst/>
                <a:uLnTx/>
                <a:uFillTx/>
                <a:latin typeface="Calibri" pitchFamily="34" charset="0"/>
                <a:ea typeface="宋体" charset="-122"/>
                <a:sym typeface="Symbol" pitchFamily="18" charset="2"/>
              </a:rPr>
              <a:t></a:t>
            </a:r>
            <a:r>
              <a:rPr kumimoji="0" lang="en-US" altLang="zh-CN" sz="1800" b="1" i="0" u="none" strike="noStrike" kern="0" cap="none" spc="0" normalizeH="0" baseline="0" noProof="0" dirty="0">
                <a:ln>
                  <a:noFill/>
                </a:ln>
                <a:solidFill>
                  <a:srgbClr val="0000FF"/>
                </a:solidFill>
                <a:effectLst/>
                <a:uLnTx/>
                <a:uFillTx/>
                <a:latin typeface="Calibri" pitchFamily="34" charset="0"/>
                <a:ea typeface="宋体" charset="-122"/>
              </a:rPr>
              <a:t>D   </a:t>
            </a:r>
          </a:p>
        </p:txBody>
      </p:sp>
      <p:sp>
        <p:nvSpPr>
          <p:cNvPr id="13" name="Line 6"/>
          <p:cNvSpPr>
            <a:spLocks noChangeShapeType="1"/>
          </p:cNvSpPr>
          <p:nvPr/>
        </p:nvSpPr>
        <p:spPr bwMode="auto">
          <a:xfrm>
            <a:off x="7980363" y="5185479"/>
            <a:ext cx="792162"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mn-ea"/>
            </a:endParaRPr>
          </a:p>
        </p:txBody>
      </p:sp>
      <p:sp>
        <p:nvSpPr>
          <p:cNvPr id="14" name="Line 7"/>
          <p:cNvSpPr>
            <a:spLocks noChangeShapeType="1"/>
          </p:cNvSpPr>
          <p:nvPr/>
        </p:nvSpPr>
        <p:spPr bwMode="auto">
          <a:xfrm>
            <a:off x="8916988" y="5236279"/>
            <a:ext cx="647700" cy="360363"/>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mn-ea"/>
            </a:endParaRPr>
          </a:p>
        </p:txBody>
      </p:sp>
      <p:sp>
        <p:nvSpPr>
          <p:cNvPr id="15" name="Text Box 14"/>
          <p:cNvSpPr txBox="1">
            <a:spLocks noChangeArrowheads="1"/>
          </p:cNvSpPr>
          <p:nvPr/>
        </p:nvSpPr>
        <p:spPr bwMode="auto">
          <a:xfrm>
            <a:off x="7907529" y="4774161"/>
            <a:ext cx="50366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zh-CN" sz="2000" b="1" i="0" u="none" strike="noStrike" kern="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sym typeface="Symbol" panose="05050102010706020507" pitchFamily="18" charset="2"/>
              </a:rPr>
              <a:t>  </a:t>
            </a:r>
            <a:endParaRPr kumimoji="0" lang="en-GB" altLang="zh-CN" sz="2000" b="1" i="0" u="none" strike="noStrike" kern="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endParaRPr>
          </a:p>
        </p:txBody>
      </p:sp>
      <p:sp>
        <p:nvSpPr>
          <p:cNvPr id="16" name="Line 7"/>
          <p:cNvSpPr>
            <a:spLocks noChangeShapeType="1"/>
          </p:cNvSpPr>
          <p:nvPr/>
        </p:nvSpPr>
        <p:spPr bwMode="auto">
          <a:xfrm flipV="1">
            <a:off x="8924777" y="4726737"/>
            <a:ext cx="639911" cy="420096"/>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mn-ea"/>
            </a:endParaRPr>
          </a:p>
        </p:txBody>
      </p:sp>
      <p:sp>
        <p:nvSpPr>
          <p:cNvPr id="17" name="Oval 10"/>
          <p:cNvSpPr>
            <a:spLocks noChangeArrowheads="1"/>
          </p:cNvSpPr>
          <p:nvPr/>
        </p:nvSpPr>
        <p:spPr bwMode="auto">
          <a:xfrm>
            <a:off x="8737600" y="5033375"/>
            <a:ext cx="358775" cy="2873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mn-ea"/>
            </a:endParaRPr>
          </a:p>
        </p:txBody>
      </p:sp>
    </p:spTree>
    <p:extLst>
      <p:ext uri="{BB962C8B-B14F-4D97-AF65-F5344CB8AC3E}">
        <p14:creationId xmlns:p14="http://schemas.microsoft.com/office/powerpoint/2010/main" val="180773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1" grpId="0"/>
      <p:bldP spid="12" grpId="0"/>
      <p:bldP spid="13" grpId="0" animBg="1"/>
      <p:bldP spid="14" grpId="0" animBg="1"/>
      <p:bldP spid="15" grpId="0"/>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6820136" y="291173"/>
            <a:ext cx="5314215" cy="10156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1" i="0" u="none" strike="noStrike" kern="0" cap="none" spc="0" normalizeH="0" baseline="0" noProof="0" dirty="0">
                <a:ln>
                  <a:noFill/>
                </a:ln>
                <a:solidFill>
                  <a:srgbClr val="FF0000"/>
                </a:solidFill>
                <a:effectLst/>
                <a:uLnTx/>
                <a:uFillTx/>
                <a:latin typeface="Calibri" pitchFamily="34" charset="0"/>
                <a:ea typeface="宋体" charset="-122"/>
              </a:rPr>
              <a:t>Y(4260)</a:t>
            </a:r>
            <a:r>
              <a:rPr kumimoji="0" lang="en-US" altLang="zh-CN" sz="2000" b="1" i="0" u="none" strike="noStrike" kern="0" cap="none" spc="0" normalizeH="0" baseline="0" noProof="0" dirty="0">
                <a:ln>
                  <a:noFill/>
                </a:ln>
                <a:solidFill>
                  <a:srgbClr val="333399"/>
                </a:solidFill>
                <a:effectLst/>
                <a:uLnTx/>
                <a:uFillTx/>
                <a:latin typeface="Calibri" pitchFamily="34" charset="0"/>
                <a:ea typeface="宋体" charset="-122"/>
              </a:rPr>
              <a:t> may have sizeable couplings to </a:t>
            </a:r>
            <a:r>
              <a:rPr kumimoji="0" lang="en-US" altLang="zh-CN" sz="2000" b="1" i="0" u="none" strike="noStrike" kern="0" cap="none" spc="0" normalizeH="0" baseline="0" noProof="0" dirty="0">
                <a:ln>
                  <a:noFill/>
                </a:ln>
                <a:solidFill>
                  <a:srgbClr val="FF0000"/>
                </a:solidFill>
                <a:effectLst/>
                <a:uLnTx/>
                <a:uFillTx/>
                <a:latin typeface="Calibri" pitchFamily="34" charset="0"/>
                <a:ea typeface="宋体" charset="-122"/>
              </a:rPr>
              <a:t>DD</a:t>
            </a:r>
            <a:r>
              <a:rPr kumimoji="0" lang="en-US" altLang="zh-CN" sz="2000" b="1" i="0" u="none" strike="noStrike" kern="0" cap="none" spc="0" normalizeH="0" baseline="-25000" noProof="0" dirty="0">
                <a:ln>
                  <a:noFill/>
                </a:ln>
                <a:solidFill>
                  <a:srgbClr val="FF0000"/>
                </a:solidFill>
                <a:effectLst/>
                <a:uLnTx/>
                <a:uFillTx/>
                <a:latin typeface="Calibri" pitchFamily="34" charset="0"/>
                <a:ea typeface="宋体" charset="-122"/>
              </a:rPr>
              <a:t>1</a:t>
            </a:r>
            <a:r>
              <a:rPr kumimoji="0" lang="en-US" altLang="zh-CN" sz="2000" b="1" i="0" u="none" strike="noStrike" kern="0" cap="none" spc="0" normalizeH="0" baseline="0" noProof="0" dirty="0">
                <a:ln>
                  <a:noFill/>
                </a:ln>
                <a:solidFill>
                  <a:srgbClr val="FF0000"/>
                </a:solidFill>
                <a:effectLst/>
                <a:uLnTx/>
                <a:uFillTx/>
                <a:latin typeface="Calibri" pitchFamily="34" charset="0"/>
                <a:ea typeface="宋体" charset="-122"/>
              </a:rPr>
              <a:t>(2420) </a:t>
            </a:r>
            <a:r>
              <a:rPr kumimoji="0" lang="en-US" altLang="zh-CN" sz="2000" b="1" i="0" u="none" strike="noStrike" kern="0" cap="none" spc="0" normalizeH="0" baseline="0" noProof="0" dirty="0">
                <a:ln>
                  <a:noFill/>
                </a:ln>
                <a:solidFill>
                  <a:srgbClr val="333399"/>
                </a:solidFill>
                <a:effectLst/>
                <a:uLnTx/>
                <a:uFillTx/>
                <a:latin typeface="Calibri" pitchFamily="34" charset="0"/>
                <a:ea typeface="宋体" charset="-122"/>
              </a:rPr>
              <a:t>if it is a hybrid. Then, how to distinguish them?</a:t>
            </a:r>
          </a:p>
        </p:txBody>
      </p:sp>
      <p:sp>
        <p:nvSpPr>
          <p:cNvPr id="26627" name="Text Box 40"/>
          <p:cNvSpPr txBox="1">
            <a:spLocks noChangeArrowheads="1"/>
          </p:cNvSpPr>
          <p:nvPr/>
        </p:nvSpPr>
        <p:spPr bwMode="auto">
          <a:xfrm>
            <a:off x="627631" y="5886004"/>
            <a:ext cx="756649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srgbClr val="0000CC"/>
                </a:solidFill>
                <a:effectLst/>
                <a:uLnTx/>
                <a:uFillTx/>
                <a:latin typeface="Calibri" pitchFamily="34" charset="0"/>
                <a:ea typeface="宋体" charset="-122"/>
              </a:rPr>
              <a:t>Q. Wang, C. </a:t>
            </a:r>
            <a:r>
              <a:rPr kumimoji="0" lang="en-US" altLang="zh-CN" sz="1800" b="0" i="0" u="none" strike="noStrike" kern="0" cap="none" spc="0" normalizeH="0" baseline="0" noProof="0" dirty="0" err="1">
                <a:ln>
                  <a:noFill/>
                </a:ln>
                <a:solidFill>
                  <a:srgbClr val="0000CC"/>
                </a:solidFill>
                <a:effectLst/>
                <a:uLnTx/>
                <a:uFillTx/>
                <a:latin typeface="Calibri" pitchFamily="34" charset="0"/>
                <a:ea typeface="宋体" charset="-122"/>
              </a:rPr>
              <a:t>Hanhart</a:t>
            </a:r>
            <a:r>
              <a:rPr kumimoji="0" lang="en-US" altLang="zh-CN" sz="1800" b="0" i="0" u="none" strike="noStrike" kern="0" cap="none" spc="0" normalizeH="0" baseline="0" noProof="0" dirty="0">
                <a:ln>
                  <a:noFill/>
                </a:ln>
                <a:solidFill>
                  <a:srgbClr val="0000CC"/>
                </a:solidFill>
                <a:effectLst/>
                <a:uLnTx/>
                <a:uFillTx/>
                <a:latin typeface="Calibri" pitchFamily="34" charset="0"/>
                <a:ea typeface="宋体" charset="-122"/>
              </a:rPr>
              <a:t>, QZ, PRL111, 132003 (2013); PLB(2013) </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srgbClr val="0000CC"/>
                </a:solidFill>
                <a:effectLst/>
                <a:uLnTx/>
                <a:uFillTx/>
                <a:latin typeface="Calibri" pitchFamily="34" charset="0"/>
                <a:ea typeface="宋体" charset="-122"/>
              </a:rPr>
              <a:t>Q. Wang et al., PRD89, 034001 (2014); M. </a:t>
            </a:r>
            <a:r>
              <a:rPr kumimoji="0" lang="en-US" altLang="zh-CN" sz="1800" b="0" i="0" u="none" strike="noStrike" kern="0" cap="none" spc="0" normalizeH="0" baseline="0" noProof="0" dirty="0" err="1">
                <a:ln>
                  <a:noFill/>
                </a:ln>
                <a:solidFill>
                  <a:srgbClr val="0000CC"/>
                </a:solidFill>
                <a:effectLst/>
                <a:uLnTx/>
                <a:uFillTx/>
                <a:latin typeface="Calibri" pitchFamily="34" charset="0"/>
                <a:ea typeface="宋体" charset="-122"/>
              </a:rPr>
              <a:t>Cleven</a:t>
            </a:r>
            <a:r>
              <a:rPr kumimoji="0" lang="en-US" altLang="zh-CN" sz="1800" b="0" i="0" u="none" strike="noStrike" kern="0" cap="none" spc="0" normalizeH="0" baseline="0" noProof="0" dirty="0">
                <a:ln>
                  <a:noFill/>
                </a:ln>
                <a:solidFill>
                  <a:srgbClr val="0000CC"/>
                </a:solidFill>
                <a:effectLst/>
                <a:uLnTx/>
                <a:uFillTx/>
                <a:latin typeface="Calibri" pitchFamily="34" charset="0"/>
                <a:ea typeface="宋体" charset="-122"/>
              </a:rPr>
              <a:t> et al., PRD90, 074039 (2014);</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srgbClr val="0000CC"/>
                </a:solidFill>
                <a:effectLst/>
                <a:uLnTx/>
                <a:uFillTx/>
                <a:latin typeface="Calibri" pitchFamily="34" charset="0"/>
                <a:ea typeface="宋体" charset="-122"/>
              </a:rPr>
              <a:t>W. Qin, S.R. </a:t>
            </a:r>
            <a:r>
              <a:rPr kumimoji="0" lang="en-US" altLang="zh-CN" sz="1800" b="0" i="0" u="none" strike="noStrike" kern="0" cap="none" spc="0" normalizeH="0" baseline="0" noProof="0" dirty="0" err="1">
                <a:ln>
                  <a:noFill/>
                </a:ln>
                <a:solidFill>
                  <a:srgbClr val="0000CC"/>
                </a:solidFill>
                <a:effectLst/>
                <a:uLnTx/>
                <a:uFillTx/>
                <a:latin typeface="Calibri" pitchFamily="34" charset="0"/>
                <a:ea typeface="宋体" charset="-122"/>
              </a:rPr>
              <a:t>Xue</a:t>
            </a:r>
            <a:r>
              <a:rPr kumimoji="0" lang="en-US" altLang="zh-CN" sz="1800" b="0" i="0" u="none" strike="noStrike" kern="0" cap="none" spc="0" normalizeH="0" baseline="0" noProof="0" dirty="0">
                <a:ln>
                  <a:noFill/>
                </a:ln>
                <a:solidFill>
                  <a:srgbClr val="0000CC"/>
                </a:solidFill>
                <a:effectLst/>
                <a:uLnTx/>
                <a:uFillTx/>
                <a:latin typeface="Calibri" pitchFamily="34" charset="0"/>
                <a:ea typeface="宋体" charset="-122"/>
              </a:rPr>
              <a:t>, QZ, PRD94, 054035 (2016)    </a:t>
            </a:r>
          </a:p>
        </p:txBody>
      </p:sp>
      <p:sp>
        <p:nvSpPr>
          <p:cNvPr id="26639" name="Oval 38"/>
          <p:cNvSpPr>
            <a:spLocks noChangeArrowheads="1"/>
          </p:cNvSpPr>
          <p:nvPr/>
        </p:nvSpPr>
        <p:spPr bwMode="auto">
          <a:xfrm>
            <a:off x="1938906" y="1643979"/>
            <a:ext cx="1511300" cy="719137"/>
          </a:xfrm>
          <a:prstGeom prst="ellipse">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srgbClr val="0000FF"/>
              </a:solidFill>
              <a:effectLst/>
              <a:uLnTx/>
              <a:uFillTx/>
              <a:latin typeface="Arial" charset="0"/>
              <a:ea typeface="宋体" charset="-122"/>
            </a:endParaRPr>
          </a:p>
        </p:txBody>
      </p:sp>
      <p:sp>
        <p:nvSpPr>
          <p:cNvPr id="26640" name="Line 39"/>
          <p:cNvSpPr>
            <a:spLocks noChangeShapeType="1"/>
          </p:cNvSpPr>
          <p:nvPr/>
        </p:nvSpPr>
        <p:spPr bwMode="auto">
          <a:xfrm>
            <a:off x="1434082" y="2004340"/>
            <a:ext cx="504825" cy="0"/>
          </a:xfrm>
          <a:prstGeom prst="line">
            <a:avLst/>
          </a:prstGeom>
          <a:noFill/>
          <a:ln w="7620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26641" name="Line 40"/>
          <p:cNvSpPr>
            <a:spLocks noChangeShapeType="1"/>
          </p:cNvSpPr>
          <p:nvPr/>
        </p:nvSpPr>
        <p:spPr bwMode="auto">
          <a:xfrm>
            <a:off x="3450207" y="2004340"/>
            <a:ext cx="504825" cy="0"/>
          </a:xfrm>
          <a:prstGeom prst="line">
            <a:avLst/>
          </a:prstGeom>
          <a:noFill/>
          <a:ln w="7620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26642" name="Text Box 41"/>
          <p:cNvSpPr txBox="1">
            <a:spLocks noChangeArrowheads="1"/>
          </p:cNvSpPr>
          <p:nvPr/>
        </p:nvSpPr>
        <p:spPr bwMode="auto">
          <a:xfrm>
            <a:off x="2346894" y="1312191"/>
            <a:ext cx="11033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dirty="0">
                <a:ln>
                  <a:noFill/>
                </a:ln>
                <a:solidFill>
                  <a:srgbClr val="0000FF"/>
                </a:solidFill>
                <a:effectLst/>
                <a:uLnTx/>
                <a:uFillTx/>
                <a:latin typeface="Calibri" pitchFamily="34" charset="0"/>
                <a:ea typeface="宋体" charset="-122"/>
              </a:rPr>
              <a:t>D</a:t>
            </a:r>
            <a:r>
              <a:rPr kumimoji="0" lang="en-US" altLang="zh-CN" sz="1800" b="1" i="0" u="none" strike="noStrike" kern="0" cap="none" spc="0" normalizeH="0" baseline="-25000" noProof="0" dirty="0">
                <a:ln>
                  <a:noFill/>
                </a:ln>
                <a:solidFill>
                  <a:srgbClr val="0000FF"/>
                </a:solidFill>
                <a:effectLst/>
                <a:uLnTx/>
                <a:uFillTx/>
                <a:latin typeface="Calibri" pitchFamily="34" charset="0"/>
                <a:ea typeface="宋体" charset="-122"/>
              </a:rPr>
              <a:t>1</a:t>
            </a:r>
            <a:r>
              <a:rPr kumimoji="0" lang="en-US" altLang="zh-CN" sz="1800" b="1" i="0" u="none" strike="noStrike" kern="0" cap="none" spc="0" normalizeH="0" baseline="0" noProof="0" dirty="0">
                <a:ln>
                  <a:noFill/>
                </a:ln>
                <a:solidFill>
                  <a:srgbClr val="0000FF"/>
                </a:solidFill>
                <a:effectLst/>
                <a:uLnTx/>
                <a:uFillTx/>
                <a:latin typeface="Calibri" pitchFamily="34" charset="0"/>
                <a:ea typeface="宋体" charset="-122"/>
              </a:rPr>
              <a:t>(2420) </a:t>
            </a:r>
          </a:p>
        </p:txBody>
      </p:sp>
      <p:sp>
        <p:nvSpPr>
          <p:cNvPr id="26643" name="Text Box 42"/>
          <p:cNvSpPr txBox="1">
            <a:spLocks noChangeArrowheads="1"/>
          </p:cNvSpPr>
          <p:nvPr/>
        </p:nvSpPr>
        <p:spPr bwMode="auto">
          <a:xfrm>
            <a:off x="2226244" y="2429791"/>
            <a:ext cx="1206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dirty="0">
                <a:ln>
                  <a:noFill/>
                </a:ln>
                <a:solidFill>
                  <a:srgbClr val="0000FF"/>
                </a:solidFill>
                <a:effectLst/>
                <a:uLnTx/>
                <a:uFillTx/>
                <a:latin typeface="Calibri" pitchFamily="34" charset="0"/>
                <a:ea typeface="宋体" charset="-122"/>
                <a:sym typeface="Symbol" pitchFamily="18" charset="2"/>
              </a:rPr>
              <a:t></a:t>
            </a:r>
            <a:r>
              <a:rPr kumimoji="0" lang="en-US" altLang="zh-CN" sz="1800" b="1" i="0" u="none" strike="noStrike" kern="0" cap="none" spc="0" normalizeH="0" baseline="0" noProof="0" dirty="0">
                <a:ln>
                  <a:noFill/>
                </a:ln>
                <a:solidFill>
                  <a:srgbClr val="0000FF"/>
                </a:solidFill>
                <a:effectLst/>
                <a:uLnTx/>
                <a:uFillTx/>
                <a:latin typeface="Calibri" pitchFamily="34" charset="0"/>
                <a:ea typeface="宋体" charset="-122"/>
              </a:rPr>
              <a:t>D(1868)   </a:t>
            </a:r>
          </a:p>
        </p:txBody>
      </p:sp>
      <p:sp>
        <p:nvSpPr>
          <p:cNvPr id="26644" name="Text Box 43"/>
          <p:cNvSpPr txBox="1">
            <a:spLocks noChangeArrowheads="1"/>
          </p:cNvSpPr>
          <p:nvPr/>
        </p:nvSpPr>
        <p:spPr bwMode="auto">
          <a:xfrm>
            <a:off x="426020" y="1501103"/>
            <a:ext cx="1741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a:ln>
                  <a:noFill/>
                </a:ln>
                <a:solidFill>
                  <a:srgbClr val="FF0000"/>
                </a:solidFill>
                <a:effectLst/>
                <a:uLnTx/>
                <a:uFillTx/>
                <a:latin typeface="Calibri" pitchFamily="34" charset="0"/>
                <a:ea typeface="宋体" charset="-122"/>
              </a:rPr>
              <a:t>Y(4260), 1</a:t>
            </a:r>
            <a:r>
              <a:rPr kumimoji="0" lang="en-US" altLang="zh-CN" sz="2400" b="1" i="0" u="none" strike="noStrike" kern="0" cap="none" spc="0" normalizeH="0" baseline="30000" noProof="0">
                <a:ln>
                  <a:noFill/>
                </a:ln>
                <a:solidFill>
                  <a:srgbClr val="FF0000"/>
                </a:solidFill>
                <a:effectLst/>
                <a:uLnTx/>
                <a:uFillTx/>
                <a:latin typeface="Calibri" pitchFamily="34" charset="0"/>
                <a:ea typeface="宋体" charset="-122"/>
                <a:sym typeface="Symbol" pitchFamily="18" charset="2"/>
              </a:rPr>
              <a:t></a:t>
            </a:r>
            <a:r>
              <a:rPr kumimoji="0" lang="en-US" altLang="zh-CN" sz="2400" b="1" i="0" u="none" strike="noStrike" kern="0" cap="none" spc="0" normalizeH="0" baseline="0" noProof="0">
                <a:ln>
                  <a:noFill/>
                </a:ln>
                <a:solidFill>
                  <a:srgbClr val="FF0000"/>
                </a:solidFill>
                <a:effectLst/>
                <a:uLnTx/>
                <a:uFillTx/>
                <a:latin typeface="Calibri" pitchFamily="34" charset="0"/>
                <a:ea typeface="宋体" charset="-122"/>
                <a:sym typeface="Symbol" pitchFamily="18" charset="2"/>
              </a:rPr>
              <a:t> </a:t>
            </a:r>
          </a:p>
        </p:txBody>
      </p:sp>
      <p:sp>
        <p:nvSpPr>
          <p:cNvPr id="26645" name="Text Box 44"/>
          <p:cNvSpPr txBox="1">
            <a:spLocks noChangeArrowheads="1"/>
          </p:cNvSpPr>
          <p:nvPr/>
        </p:nvSpPr>
        <p:spPr bwMode="auto">
          <a:xfrm>
            <a:off x="3523232" y="1547140"/>
            <a:ext cx="1217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a:ln>
                  <a:noFill/>
                </a:ln>
                <a:solidFill>
                  <a:srgbClr val="FF0000"/>
                </a:solidFill>
                <a:effectLst/>
                <a:uLnTx/>
                <a:uFillTx/>
                <a:latin typeface="Calibri" pitchFamily="34" charset="0"/>
                <a:ea typeface="宋体" charset="-122"/>
              </a:rPr>
              <a:t>Y(4260)</a:t>
            </a:r>
            <a:r>
              <a:rPr kumimoji="0" lang="en-US" altLang="zh-CN" sz="2400" b="1" i="0" u="none" strike="noStrike" kern="0" cap="none" spc="0" normalizeH="0" baseline="0" noProof="0">
                <a:ln>
                  <a:noFill/>
                </a:ln>
                <a:solidFill>
                  <a:srgbClr val="FF0000"/>
                </a:solidFill>
                <a:effectLst/>
                <a:uLnTx/>
                <a:uFillTx/>
                <a:latin typeface="Calibri" pitchFamily="34" charset="0"/>
                <a:ea typeface="宋体" charset="-122"/>
                <a:sym typeface="Symbol" pitchFamily="18" charset="2"/>
              </a:rPr>
              <a:t> </a:t>
            </a:r>
          </a:p>
        </p:txBody>
      </p:sp>
      <p:sp>
        <p:nvSpPr>
          <p:cNvPr id="26646" name="Line 45"/>
          <p:cNvSpPr>
            <a:spLocks noChangeShapeType="1"/>
          </p:cNvSpPr>
          <p:nvPr/>
        </p:nvSpPr>
        <p:spPr bwMode="auto">
          <a:xfrm flipV="1">
            <a:off x="5063899" y="2024815"/>
            <a:ext cx="504825" cy="369887"/>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26647" name="Line 46"/>
          <p:cNvSpPr>
            <a:spLocks noChangeShapeType="1"/>
          </p:cNvSpPr>
          <p:nvPr/>
        </p:nvSpPr>
        <p:spPr bwMode="auto">
          <a:xfrm flipH="1" flipV="1">
            <a:off x="5063899" y="1304089"/>
            <a:ext cx="504825" cy="34925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26648" name="Line 47"/>
          <p:cNvSpPr>
            <a:spLocks noChangeShapeType="1"/>
          </p:cNvSpPr>
          <p:nvPr/>
        </p:nvSpPr>
        <p:spPr bwMode="auto">
          <a:xfrm flipH="1" flipV="1">
            <a:off x="5579836" y="2016877"/>
            <a:ext cx="431800" cy="37782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26649" name="Line 48"/>
          <p:cNvSpPr>
            <a:spLocks noChangeShapeType="1"/>
          </p:cNvSpPr>
          <p:nvPr/>
        </p:nvSpPr>
        <p:spPr bwMode="auto">
          <a:xfrm flipV="1">
            <a:off x="5579836" y="1304089"/>
            <a:ext cx="431800" cy="34131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26650" name="Line 49"/>
          <p:cNvSpPr>
            <a:spLocks noChangeShapeType="1"/>
          </p:cNvSpPr>
          <p:nvPr/>
        </p:nvSpPr>
        <p:spPr bwMode="auto">
          <a:xfrm flipV="1">
            <a:off x="5579836" y="1593014"/>
            <a:ext cx="0" cy="431800"/>
          </a:xfrm>
          <a:prstGeom prst="line">
            <a:avLst/>
          </a:prstGeom>
          <a:noFill/>
          <a:ln w="762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26651" name="Text Box 50"/>
          <p:cNvSpPr txBox="1">
            <a:spLocks noChangeArrowheads="1"/>
          </p:cNvSpPr>
          <p:nvPr/>
        </p:nvSpPr>
        <p:spPr bwMode="auto">
          <a:xfrm>
            <a:off x="4640037" y="1161214"/>
            <a:ext cx="4587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dirty="0">
                <a:ln>
                  <a:noFill/>
                </a:ln>
                <a:solidFill>
                  <a:srgbClr val="0000FF"/>
                </a:solidFill>
                <a:effectLst/>
                <a:uLnTx/>
                <a:uFillTx/>
                <a:latin typeface="Calibri" pitchFamily="34" charset="0"/>
                <a:ea typeface="宋体" charset="-122"/>
              </a:rPr>
              <a:t>D</a:t>
            </a:r>
            <a:r>
              <a:rPr kumimoji="0" lang="en-US" altLang="zh-CN" sz="1800" b="1" i="0" u="none" strike="noStrike" kern="0" cap="none" spc="0" normalizeH="0" baseline="-25000" noProof="0" dirty="0">
                <a:ln>
                  <a:noFill/>
                </a:ln>
                <a:solidFill>
                  <a:srgbClr val="0000FF"/>
                </a:solidFill>
                <a:effectLst/>
                <a:uLnTx/>
                <a:uFillTx/>
                <a:latin typeface="Calibri" pitchFamily="34" charset="0"/>
                <a:ea typeface="宋体" charset="-122"/>
              </a:rPr>
              <a:t>1</a:t>
            </a:r>
            <a:r>
              <a:rPr kumimoji="0" lang="en-US" altLang="zh-CN" sz="1800" b="1" i="0" u="none" strike="noStrike" kern="0" cap="none" spc="0" normalizeH="0" baseline="0" noProof="0" dirty="0">
                <a:ln>
                  <a:noFill/>
                </a:ln>
                <a:solidFill>
                  <a:srgbClr val="0000FF"/>
                </a:solidFill>
                <a:effectLst/>
                <a:uLnTx/>
                <a:uFillTx/>
                <a:latin typeface="Calibri" pitchFamily="34" charset="0"/>
                <a:ea typeface="宋体" charset="-122"/>
              </a:rPr>
              <a:t> </a:t>
            </a:r>
          </a:p>
        </p:txBody>
      </p:sp>
      <p:sp>
        <p:nvSpPr>
          <p:cNvPr id="26652" name="Text Box 51"/>
          <p:cNvSpPr txBox="1">
            <a:spLocks noChangeArrowheads="1"/>
          </p:cNvSpPr>
          <p:nvPr/>
        </p:nvSpPr>
        <p:spPr bwMode="auto">
          <a:xfrm>
            <a:off x="4560662" y="2234364"/>
            <a:ext cx="6000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dirty="0">
                <a:ln>
                  <a:noFill/>
                </a:ln>
                <a:solidFill>
                  <a:srgbClr val="0000FF"/>
                </a:solidFill>
                <a:effectLst/>
                <a:uLnTx/>
                <a:uFillTx/>
                <a:latin typeface="Calibri" pitchFamily="34" charset="0"/>
                <a:ea typeface="宋体" charset="-122"/>
                <a:sym typeface="Symbol" pitchFamily="18" charset="2"/>
              </a:rPr>
              <a:t></a:t>
            </a:r>
            <a:r>
              <a:rPr kumimoji="0" lang="en-US" altLang="zh-CN" sz="1800" b="1" i="0" u="none" strike="noStrike" kern="0" cap="none" spc="0" normalizeH="0" baseline="0" noProof="0" dirty="0">
                <a:ln>
                  <a:noFill/>
                </a:ln>
                <a:solidFill>
                  <a:srgbClr val="0000FF"/>
                </a:solidFill>
                <a:effectLst/>
                <a:uLnTx/>
                <a:uFillTx/>
                <a:latin typeface="Calibri" pitchFamily="34" charset="0"/>
                <a:ea typeface="宋体" charset="-122"/>
              </a:rPr>
              <a:t>D   </a:t>
            </a:r>
          </a:p>
        </p:txBody>
      </p:sp>
      <p:sp>
        <p:nvSpPr>
          <p:cNvPr id="26653" name="Text Box 52"/>
          <p:cNvSpPr txBox="1">
            <a:spLocks noChangeArrowheads="1"/>
          </p:cNvSpPr>
          <p:nvPr/>
        </p:nvSpPr>
        <p:spPr bwMode="auto">
          <a:xfrm>
            <a:off x="5903686" y="2240714"/>
            <a:ext cx="6778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0000FF"/>
                </a:solidFill>
                <a:effectLst/>
                <a:uLnTx/>
                <a:uFillTx/>
                <a:latin typeface="Calibri" pitchFamily="34" charset="0"/>
                <a:ea typeface="宋体" charset="-122"/>
                <a:sym typeface="Symbol" pitchFamily="18" charset="2"/>
              </a:rPr>
              <a:t></a:t>
            </a:r>
            <a:r>
              <a:rPr kumimoji="0" lang="en-US" altLang="zh-CN" sz="1800" b="1" i="0" u="none" strike="noStrike" kern="0" cap="none" spc="0" normalizeH="0" baseline="0" noProof="0">
                <a:ln>
                  <a:noFill/>
                </a:ln>
                <a:solidFill>
                  <a:srgbClr val="0000FF"/>
                </a:solidFill>
                <a:effectLst/>
                <a:uLnTx/>
                <a:uFillTx/>
                <a:latin typeface="Calibri" pitchFamily="34" charset="0"/>
                <a:ea typeface="宋体" charset="-122"/>
              </a:rPr>
              <a:t>D</a:t>
            </a:r>
            <a:r>
              <a:rPr kumimoji="0" lang="en-US" altLang="zh-CN" sz="1800" b="1" i="0" u="none" strike="noStrike" kern="0" cap="none" spc="0" normalizeH="0" baseline="-25000" noProof="0">
                <a:ln>
                  <a:noFill/>
                </a:ln>
                <a:solidFill>
                  <a:srgbClr val="0000FF"/>
                </a:solidFill>
                <a:effectLst/>
                <a:uLnTx/>
                <a:uFillTx/>
                <a:latin typeface="Calibri" pitchFamily="34" charset="0"/>
                <a:ea typeface="宋体" charset="-122"/>
              </a:rPr>
              <a:t>0</a:t>
            </a:r>
            <a:r>
              <a:rPr kumimoji="0" lang="en-US" altLang="zh-CN" sz="1800" b="1" i="0" u="none" strike="noStrike" kern="0" cap="none" spc="0" normalizeH="0" baseline="0" noProof="0">
                <a:ln>
                  <a:noFill/>
                </a:ln>
                <a:solidFill>
                  <a:srgbClr val="0000FF"/>
                </a:solidFill>
                <a:effectLst/>
                <a:uLnTx/>
                <a:uFillTx/>
                <a:latin typeface="Calibri" pitchFamily="34" charset="0"/>
                <a:ea typeface="宋体" charset="-122"/>
              </a:rPr>
              <a:t>   </a:t>
            </a:r>
          </a:p>
        </p:txBody>
      </p:sp>
      <p:sp>
        <p:nvSpPr>
          <p:cNvPr id="26654" name="Text Box 53"/>
          <p:cNvSpPr txBox="1">
            <a:spLocks noChangeArrowheads="1"/>
          </p:cNvSpPr>
          <p:nvPr/>
        </p:nvSpPr>
        <p:spPr bwMode="auto">
          <a:xfrm>
            <a:off x="6044973" y="1161214"/>
            <a:ext cx="495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0000FF"/>
                </a:solidFill>
                <a:effectLst/>
                <a:uLnTx/>
                <a:uFillTx/>
                <a:latin typeface="Calibri" pitchFamily="34" charset="0"/>
                <a:ea typeface="宋体" charset="-122"/>
              </a:rPr>
              <a:t>D* </a:t>
            </a:r>
          </a:p>
        </p:txBody>
      </p:sp>
      <p:sp>
        <p:nvSpPr>
          <p:cNvPr id="26655" name="Text Box 54"/>
          <p:cNvSpPr txBox="1">
            <a:spLocks noChangeArrowheads="1"/>
          </p:cNvSpPr>
          <p:nvPr/>
        </p:nvSpPr>
        <p:spPr bwMode="auto">
          <a:xfrm>
            <a:off x="5640161" y="1567614"/>
            <a:ext cx="519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zh-CN" sz="2400" b="1" i="0" u="none" strike="noStrike" kern="0" cap="none" spc="0" normalizeH="0" baseline="0" noProof="0">
                <a:ln>
                  <a:noFill/>
                </a:ln>
                <a:solidFill>
                  <a:srgbClr val="FF0000"/>
                </a:solidFill>
                <a:effectLst/>
                <a:uLnTx/>
                <a:uFillTx/>
                <a:latin typeface="Arial" charset="0"/>
                <a:ea typeface="宋体" charset="-122"/>
                <a:sym typeface="Symbol" pitchFamily="18" charset="2"/>
              </a:rPr>
              <a:t>  </a:t>
            </a:r>
          </a:p>
        </p:txBody>
      </p:sp>
      <p:cxnSp>
        <p:nvCxnSpPr>
          <p:cNvPr id="5" name="直接连接符 4"/>
          <p:cNvCxnSpPr/>
          <p:nvPr/>
        </p:nvCxnSpPr>
        <p:spPr>
          <a:xfrm flipV="1">
            <a:off x="2226244" y="1643978"/>
            <a:ext cx="1085850" cy="800100"/>
          </a:xfrm>
          <a:prstGeom prst="line">
            <a:avLst/>
          </a:prstGeom>
          <a:ln w="19050">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34" name="Text Box 4"/>
          <p:cNvSpPr txBox="1">
            <a:spLocks noChangeArrowheads="1"/>
          </p:cNvSpPr>
          <p:nvPr/>
        </p:nvSpPr>
        <p:spPr bwMode="auto">
          <a:xfrm>
            <a:off x="426020" y="3383315"/>
            <a:ext cx="1104537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342900" marR="0" lvl="0" indent="-342900" defTabSz="914400" eaLnBrk="1" fontAlgn="base" latinLnBrk="0" hangingPunct="1">
              <a:lnSpc>
                <a:spcPct val="100000"/>
              </a:lnSpc>
              <a:spcBef>
                <a:spcPct val="0"/>
              </a:spcBef>
              <a:spcAft>
                <a:spcPct val="0"/>
              </a:spcAft>
              <a:buClrTx/>
              <a:buSzTx/>
              <a:buFontTx/>
              <a:buChar char="•"/>
              <a:tabLst/>
              <a:defRPr/>
            </a:pPr>
            <a:r>
              <a:rPr kumimoji="0" lang="en-US" altLang="zh-CN" sz="2000" b="1" i="0" u="none" strike="noStrike" kern="0" cap="none" spc="0" normalizeH="0" baseline="0" noProof="0" dirty="0">
                <a:ln>
                  <a:noFill/>
                </a:ln>
                <a:solidFill>
                  <a:srgbClr val="333399"/>
                </a:solidFill>
                <a:effectLst/>
                <a:uLnTx/>
                <a:uFillTx/>
                <a:latin typeface="Calibri" pitchFamily="34" charset="0"/>
                <a:ea typeface="宋体" charset="-122"/>
              </a:rPr>
              <a:t>The production of </a:t>
            </a:r>
            <a:r>
              <a:rPr kumimoji="0" lang="en-US" altLang="zh-CN" sz="2000" b="1" i="0" u="none" strike="noStrike" kern="0" cap="none" spc="0" normalizeH="0" baseline="0" noProof="0" dirty="0" err="1">
                <a:ln>
                  <a:noFill/>
                </a:ln>
                <a:solidFill>
                  <a:srgbClr val="333399"/>
                </a:solidFill>
                <a:effectLst/>
                <a:uLnTx/>
                <a:uFillTx/>
                <a:latin typeface="Calibri" pitchFamily="34" charset="0"/>
                <a:ea typeface="宋体" charset="-122"/>
              </a:rPr>
              <a:t>Zc</a:t>
            </a:r>
            <a:r>
              <a:rPr kumimoji="0" lang="en-US" altLang="zh-CN" sz="2000" b="1" i="0" u="none" strike="noStrike" kern="0" cap="none" spc="0" normalizeH="0" baseline="0" noProof="0" dirty="0">
                <a:ln>
                  <a:noFill/>
                </a:ln>
                <a:solidFill>
                  <a:srgbClr val="333399"/>
                </a:solidFill>
                <a:effectLst/>
                <a:uLnTx/>
                <a:uFillTx/>
                <a:latin typeface="Calibri" pitchFamily="34" charset="0"/>
                <a:ea typeface="宋体" charset="-122"/>
              </a:rPr>
              <a:t>(3900) is strongly correlated with Y(4260) and enhanced by the triangle singularity kinematics.</a:t>
            </a:r>
          </a:p>
        </p:txBody>
      </p:sp>
      <p:pic>
        <p:nvPicPr>
          <p:cNvPr id="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308" y="4394006"/>
            <a:ext cx="2898893"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7563" y="4211076"/>
            <a:ext cx="2632844" cy="1417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Line 6"/>
          <p:cNvSpPr>
            <a:spLocks noChangeShapeType="1"/>
          </p:cNvSpPr>
          <p:nvPr/>
        </p:nvSpPr>
        <p:spPr bwMode="auto">
          <a:xfrm flipV="1">
            <a:off x="2021339" y="4787139"/>
            <a:ext cx="715276" cy="432386"/>
          </a:xfrm>
          <a:prstGeom prst="line">
            <a:avLst/>
          </a:prstGeom>
          <a:noFill/>
          <a:ln w="381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38" name="Line 7"/>
          <p:cNvSpPr>
            <a:spLocks noChangeShapeType="1"/>
          </p:cNvSpPr>
          <p:nvPr/>
        </p:nvSpPr>
        <p:spPr bwMode="auto">
          <a:xfrm flipV="1">
            <a:off x="5135699" y="4765697"/>
            <a:ext cx="846081" cy="453490"/>
          </a:xfrm>
          <a:prstGeom prst="line">
            <a:avLst/>
          </a:prstGeom>
          <a:noFill/>
          <a:ln w="381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39" name="Line 8"/>
          <p:cNvSpPr>
            <a:spLocks noChangeShapeType="1"/>
          </p:cNvSpPr>
          <p:nvPr/>
        </p:nvSpPr>
        <p:spPr bwMode="auto">
          <a:xfrm>
            <a:off x="2093347" y="4643124"/>
            <a:ext cx="0" cy="615947"/>
          </a:xfrm>
          <a:prstGeom prst="line">
            <a:avLst/>
          </a:prstGeom>
          <a:noFill/>
          <a:ln w="3810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40" name="Line 9"/>
          <p:cNvSpPr>
            <a:spLocks noChangeShapeType="1"/>
          </p:cNvSpPr>
          <p:nvPr/>
        </p:nvSpPr>
        <p:spPr bwMode="auto">
          <a:xfrm>
            <a:off x="4973667" y="4653263"/>
            <a:ext cx="0" cy="565925"/>
          </a:xfrm>
          <a:prstGeom prst="line">
            <a:avLst/>
          </a:prstGeom>
          <a:noFill/>
          <a:ln w="3810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41" name="Line 16"/>
          <p:cNvSpPr>
            <a:spLocks noChangeShapeType="1"/>
          </p:cNvSpPr>
          <p:nvPr/>
        </p:nvSpPr>
        <p:spPr bwMode="auto">
          <a:xfrm flipV="1">
            <a:off x="8672380" y="4643445"/>
            <a:ext cx="0" cy="6477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42" name="Line 17"/>
          <p:cNvSpPr>
            <a:spLocks noChangeShapeType="1"/>
          </p:cNvSpPr>
          <p:nvPr/>
        </p:nvSpPr>
        <p:spPr bwMode="auto">
          <a:xfrm flipH="1" flipV="1">
            <a:off x="8024680" y="4865695"/>
            <a:ext cx="647700" cy="42545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43" name="Line 18"/>
          <p:cNvSpPr>
            <a:spLocks noChangeShapeType="1"/>
          </p:cNvSpPr>
          <p:nvPr/>
        </p:nvSpPr>
        <p:spPr bwMode="auto">
          <a:xfrm flipH="1">
            <a:off x="8024680" y="4643445"/>
            <a:ext cx="647700" cy="153988"/>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44" name="Line 19"/>
          <p:cNvSpPr>
            <a:spLocks noChangeShapeType="1"/>
          </p:cNvSpPr>
          <p:nvPr/>
        </p:nvSpPr>
        <p:spPr bwMode="auto">
          <a:xfrm>
            <a:off x="8672380" y="5291145"/>
            <a:ext cx="215900" cy="503238"/>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45" name="Line 20"/>
          <p:cNvSpPr>
            <a:spLocks noChangeShapeType="1"/>
          </p:cNvSpPr>
          <p:nvPr/>
        </p:nvSpPr>
        <p:spPr bwMode="auto">
          <a:xfrm flipV="1">
            <a:off x="7574872" y="4822832"/>
            <a:ext cx="459482"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46" name="Oval 21"/>
          <p:cNvSpPr>
            <a:spLocks noChangeArrowheads="1"/>
          </p:cNvSpPr>
          <p:nvPr/>
        </p:nvSpPr>
        <p:spPr bwMode="auto">
          <a:xfrm>
            <a:off x="7962123" y="4724682"/>
            <a:ext cx="144462"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47" name="Line 22"/>
          <p:cNvSpPr>
            <a:spLocks noChangeShapeType="1"/>
          </p:cNvSpPr>
          <p:nvPr/>
        </p:nvSpPr>
        <p:spPr bwMode="auto">
          <a:xfrm>
            <a:off x="8672380" y="5291146"/>
            <a:ext cx="503238" cy="14287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48" name="Line 23"/>
          <p:cNvSpPr>
            <a:spLocks noChangeShapeType="1"/>
          </p:cNvSpPr>
          <p:nvPr/>
        </p:nvSpPr>
        <p:spPr bwMode="auto">
          <a:xfrm>
            <a:off x="8672380" y="4643445"/>
            <a:ext cx="431800"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49" name="Text Box 26"/>
          <p:cNvSpPr txBox="1">
            <a:spLocks noChangeArrowheads="1"/>
          </p:cNvSpPr>
          <p:nvPr/>
        </p:nvSpPr>
        <p:spPr bwMode="auto">
          <a:xfrm>
            <a:off x="9104181" y="5075246"/>
            <a:ext cx="3730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333399"/>
                </a:solidFill>
                <a:effectLst/>
                <a:uLnTx/>
                <a:uFillTx/>
                <a:latin typeface="Arial" charset="0"/>
                <a:ea typeface="宋体" charset="-122"/>
                <a:sym typeface="Symbol" pitchFamily="18" charset="2"/>
              </a:rPr>
              <a:t> </a:t>
            </a:r>
          </a:p>
        </p:txBody>
      </p:sp>
      <p:sp>
        <p:nvSpPr>
          <p:cNvPr id="50" name="Text Box 27"/>
          <p:cNvSpPr txBox="1">
            <a:spLocks noChangeArrowheads="1"/>
          </p:cNvSpPr>
          <p:nvPr/>
        </p:nvSpPr>
        <p:spPr bwMode="auto">
          <a:xfrm>
            <a:off x="8888281" y="4283083"/>
            <a:ext cx="3730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333399"/>
                </a:solidFill>
                <a:effectLst/>
                <a:uLnTx/>
                <a:uFillTx/>
                <a:latin typeface="Arial" charset="0"/>
                <a:ea typeface="宋体" charset="-122"/>
                <a:sym typeface="Symbol" pitchFamily="18" charset="2"/>
              </a:rPr>
              <a:t> </a:t>
            </a:r>
          </a:p>
        </p:txBody>
      </p:sp>
      <p:sp>
        <p:nvSpPr>
          <p:cNvPr id="51" name="Text Box 28"/>
          <p:cNvSpPr txBox="1">
            <a:spLocks noChangeArrowheads="1"/>
          </p:cNvSpPr>
          <p:nvPr/>
        </p:nvSpPr>
        <p:spPr bwMode="auto">
          <a:xfrm>
            <a:off x="8516805" y="5722945"/>
            <a:ext cx="108743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333399"/>
                </a:solidFill>
                <a:effectLst/>
                <a:uLnTx/>
                <a:uFillTx/>
                <a:latin typeface="Arial" charset="0"/>
                <a:ea typeface="宋体" charset="-122"/>
                <a:sym typeface="Symbol" pitchFamily="18" charset="2"/>
              </a:rPr>
              <a:t>J/ (hc) </a:t>
            </a:r>
          </a:p>
        </p:txBody>
      </p:sp>
      <p:sp>
        <p:nvSpPr>
          <p:cNvPr id="52" name="Text Box 31"/>
          <p:cNvSpPr txBox="1">
            <a:spLocks noChangeArrowheads="1"/>
          </p:cNvSpPr>
          <p:nvPr/>
        </p:nvSpPr>
        <p:spPr bwMode="auto">
          <a:xfrm>
            <a:off x="8824780" y="4786321"/>
            <a:ext cx="495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333399"/>
                </a:solidFill>
                <a:effectLst/>
                <a:uLnTx/>
                <a:uFillTx/>
                <a:latin typeface="Calibri" pitchFamily="34" charset="0"/>
                <a:ea typeface="宋体" charset="-122"/>
              </a:rPr>
              <a:t>D* </a:t>
            </a:r>
          </a:p>
        </p:txBody>
      </p:sp>
      <p:sp>
        <p:nvSpPr>
          <p:cNvPr id="53" name="Text Box 32"/>
          <p:cNvSpPr txBox="1">
            <a:spLocks noChangeArrowheads="1"/>
          </p:cNvSpPr>
          <p:nvPr/>
        </p:nvSpPr>
        <p:spPr bwMode="auto">
          <a:xfrm>
            <a:off x="7880219" y="5003808"/>
            <a:ext cx="4333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333399"/>
                </a:solidFill>
                <a:effectLst/>
                <a:uLnTx/>
                <a:uFillTx/>
                <a:latin typeface="Calibri" pitchFamily="34" charset="0"/>
                <a:ea typeface="宋体" charset="-122"/>
              </a:rPr>
              <a:t>D  </a:t>
            </a:r>
          </a:p>
        </p:txBody>
      </p:sp>
      <p:sp>
        <p:nvSpPr>
          <p:cNvPr id="54" name="Oval 36"/>
          <p:cNvSpPr>
            <a:spLocks noChangeArrowheads="1"/>
          </p:cNvSpPr>
          <p:nvPr/>
        </p:nvSpPr>
        <p:spPr bwMode="auto">
          <a:xfrm>
            <a:off x="8600944" y="5219708"/>
            <a:ext cx="142875"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55" name="Text Box 37"/>
          <p:cNvSpPr txBox="1">
            <a:spLocks noChangeArrowheads="1"/>
          </p:cNvSpPr>
          <p:nvPr/>
        </p:nvSpPr>
        <p:spPr bwMode="auto">
          <a:xfrm>
            <a:off x="8194544" y="4283083"/>
            <a:ext cx="5492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333399"/>
                </a:solidFill>
                <a:effectLst/>
                <a:uLnTx/>
                <a:uFillTx/>
                <a:latin typeface="Calibri" pitchFamily="34" charset="0"/>
                <a:ea typeface="宋体" charset="-122"/>
              </a:rPr>
              <a:t>D1  </a:t>
            </a:r>
          </a:p>
        </p:txBody>
      </p:sp>
      <p:sp>
        <p:nvSpPr>
          <p:cNvPr id="56" name="Line 38"/>
          <p:cNvSpPr>
            <a:spLocks noChangeShapeType="1"/>
          </p:cNvSpPr>
          <p:nvPr/>
        </p:nvSpPr>
        <p:spPr bwMode="auto">
          <a:xfrm>
            <a:off x="8240580" y="4354521"/>
            <a:ext cx="0" cy="936625"/>
          </a:xfrm>
          <a:prstGeom prst="line">
            <a:avLst/>
          </a:prstGeom>
          <a:noFill/>
          <a:ln w="3810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57" name="Line 39"/>
          <p:cNvSpPr>
            <a:spLocks noChangeShapeType="1"/>
          </p:cNvSpPr>
          <p:nvPr/>
        </p:nvSpPr>
        <p:spPr bwMode="auto">
          <a:xfrm flipV="1">
            <a:off x="8312018" y="4786321"/>
            <a:ext cx="576262" cy="576263"/>
          </a:xfrm>
          <a:prstGeom prst="line">
            <a:avLst/>
          </a:prstGeom>
          <a:noFill/>
          <a:ln w="381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58" name="AutoShape 8"/>
          <p:cNvSpPr>
            <a:spLocks noChangeArrowheads="1"/>
          </p:cNvSpPr>
          <p:nvPr/>
        </p:nvSpPr>
        <p:spPr bwMode="auto">
          <a:xfrm>
            <a:off x="6867939" y="4720439"/>
            <a:ext cx="430933" cy="29318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59" name="Text Box 4"/>
          <p:cNvSpPr txBox="1">
            <a:spLocks noChangeArrowheads="1"/>
          </p:cNvSpPr>
          <p:nvPr/>
        </p:nvSpPr>
        <p:spPr bwMode="auto">
          <a:xfrm>
            <a:off x="426020" y="247986"/>
            <a:ext cx="571862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342900" marR="0" lvl="0" indent="-342900" defTabSz="914400" eaLnBrk="1" fontAlgn="base" latinLnBrk="0" hangingPunct="1">
              <a:lnSpc>
                <a:spcPct val="100000"/>
              </a:lnSpc>
              <a:spcBef>
                <a:spcPct val="0"/>
              </a:spcBef>
              <a:spcAft>
                <a:spcPct val="0"/>
              </a:spcAft>
              <a:buClrTx/>
              <a:buSzTx/>
              <a:buFontTx/>
              <a:buChar char="•"/>
              <a:tabLst/>
              <a:defRPr/>
            </a:pPr>
            <a:r>
              <a:rPr kumimoji="0" lang="en-US" altLang="zh-CN" sz="2000" b="1" i="0" u="none" strike="noStrike" kern="0" cap="none" spc="0" normalizeH="0" baseline="0" noProof="0" dirty="0">
                <a:ln>
                  <a:noFill/>
                </a:ln>
                <a:solidFill>
                  <a:srgbClr val="FF0000"/>
                </a:solidFill>
                <a:effectLst/>
                <a:uLnTx/>
                <a:uFillTx/>
                <a:latin typeface="Calibri" pitchFamily="34" charset="0"/>
                <a:ea typeface="宋体" charset="-122"/>
              </a:rPr>
              <a:t>Y(4260)</a:t>
            </a:r>
            <a:r>
              <a:rPr kumimoji="0" lang="en-US" altLang="zh-CN" sz="2000" b="1" i="0" u="none" strike="noStrike" kern="0" cap="none" spc="0" normalizeH="0" baseline="0" noProof="0" dirty="0">
                <a:ln>
                  <a:noFill/>
                </a:ln>
                <a:solidFill>
                  <a:srgbClr val="333399"/>
                </a:solidFill>
                <a:effectLst/>
                <a:uLnTx/>
                <a:uFillTx/>
                <a:latin typeface="Calibri" pitchFamily="34" charset="0"/>
                <a:ea typeface="宋体" charset="-122"/>
              </a:rPr>
              <a:t> could be a hadronic molecule made of </a:t>
            </a:r>
            <a:r>
              <a:rPr kumimoji="0" lang="en-US" altLang="zh-CN" sz="2000" b="1" i="0" u="none" strike="noStrike" kern="0" cap="none" spc="0" normalizeH="0" baseline="0" noProof="0" dirty="0">
                <a:ln>
                  <a:noFill/>
                </a:ln>
                <a:solidFill>
                  <a:srgbClr val="FF0000"/>
                </a:solidFill>
                <a:effectLst/>
                <a:uLnTx/>
                <a:uFillTx/>
                <a:latin typeface="Calibri" pitchFamily="34" charset="0"/>
                <a:ea typeface="宋体" charset="-122"/>
              </a:rPr>
              <a:t>DD</a:t>
            </a:r>
            <a:r>
              <a:rPr kumimoji="0" lang="en-US" altLang="zh-CN" sz="2000" b="1" i="0" u="none" strike="noStrike" kern="0" cap="none" spc="0" normalizeH="0" baseline="-25000" noProof="0" dirty="0">
                <a:ln>
                  <a:noFill/>
                </a:ln>
                <a:solidFill>
                  <a:srgbClr val="FF0000"/>
                </a:solidFill>
                <a:effectLst/>
                <a:uLnTx/>
                <a:uFillTx/>
                <a:latin typeface="Calibri" pitchFamily="34" charset="0"/>
                <a:ea typeface="宋体" charset="-122"/>
              </a:rPr>
              <a:t>1</a:t>
            </a:r>
            <a:r>
              <a:rPr kumimoji="0" lang="en-US" altLang="zh-CN" sz="2000" b="1" i="0" u="none" strike="noStrike" kern="0" cap="none" spc="0" normalizeH="0" baseline="0" noProof="0" dirty="0">
                <a:ln>
                  <a:noFill/>
                </a:ln>
                <a:solidFill>
                  <a:srgbClr val="FF0000"/>
                </a:solidFill>
                <a:effectLst/>
                <a:uLnTx/>
                <a:uFillTx/>
                <a:latin typeface="Calibri" pitchFamily="34" charset="0"/>
                <a:ea typeface="宋体" charset="-122"/>
              </a:rPr>
              <a:t>(2420) </a:t>
            </a:r>
            <a:r>
              <a:rPr kumimoji="0" lang="en-US" altLang="zh-CN" sz="2000" b="1" i="0" u="none" strike="noStrike" kern="0" cap="none" spc="0" normalizeH="0" baseline="0" noProof="0" dirty="0">
                <a:ln>
                  <a:noFill/>
                </a:ln>
                <a:solidFill>
                  <a:srgbClr val="333399"/>
                </a:solidFill>
                <a:effectLst/>
                <a:uLnTx/>
                <a:uFillTx/>
                <a:latin typeface="Calibri" pitchFamily="34" charset="0"/>
                <a:ea typeface="宋体" charset="-122"/>
              </a:rPr>
              <a:t>with coupled channel effects.</a:t>
            </a:r>
          </a:p>
        </p:txBody>
      </p:sp>
      <p:sp>
        <p:nvSpPr>
          <p:cNvPr id="3" name="自由: 形状 2"/>
          <p:cNvSpPr/>
          <p:nvPr/>
        </p:nvSpPr>
        <p:spPr>
          <a:xfrm>
            <a:off x="8436768" y="1641029"/>
            <a:ext cx="1727200" cy="190931"/>
          </a:xfrm>
          <a:custGeom>
            <a:avLst/>
            <a:gdLst>
              <a:gd name="connsiteX0" fmla="*/ 0 w 1727200"/>
              <a:gd name="connsiteY0" fmla="*/ 174172 h 190931"/>
              <a:gd name="connsiteX1" fmla="*/ 696686 w 1727200"/>
              <a:gd name="connsiteY1" fmla="*/ 174172 h 190931"/>
              <a:gd name="connsiteX2" fmla="*/ 1727200 w 1727200"/>
              <a:gd name="connsiteY2" fmla="*/ 0 h 190931"/>
            </a:gdLst>
            <a:ahLst/>
            <a:cxnLst>
              <a:cxn ang="0">
                <a:pos x="connsiteX0" y="connsiteY0"/>
              </a:cxn>
              <a:cxn ang="0">
                <a:pos x="connsiteX1" y="connsiteY1"/>
              </a:cxn>
              <a:cxn ang="0">
                <a:pos x="connsiteX2" y="connsiteY2"/>
              </a:cxn>
            </a:cxnLst>
            <a:rect l="l" t="t" r="r" b="b"/>
            <a:pathLst>
              <a:path w="1727200" h="190931">
                <a:moveTo>
                  <a:pt x="0" y="174172"/>
                </a:moveTo>
                <a:cubicBezTo>
                  <a:pt x="204409" y="188686"/>
                  <a:pt x="408819" y="203201"/>
                  <a:pt x="696686" y="174172"/>
                </a:cubicBezTo>
                <a:cubicBezTo>
                  <a:pt x="984553" y="145143"/>
                  <a:pt x="1355876" y="72571"/>
                  <a:pt x="1727200" y="0"/>
                </a:cubicBezTo>
              </a:path>
            </a:pathLst>
          </a:cu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 name="自由: 形状 3"/>
          <p:cNvSpPr/>
          <p:nvPr/>
        </p:nvSpPr>
        <p:spPr>
          <a:xfrm>
            <a:off x="8441966" y="2453907"/>
            <a:ext cx="1756228" cy="147169"/>
          </a:xfrm>
          <a:custGeom>
            <a:avLst/>
            <a:gdLst>
              <a:gd name="connsiteX0" fmla="*/ 0 w 1756228"/>
              <a:gd name="connsiteY0" fmla="*/ 23798 h 147169"/>
              <a:gd name="connsiteX1" fmla="*/ 892628 w 1756228"/>
              <a:gd name="connsiteY1" fmla="*/ 9283 h 147169"/>
              <a:gd name="connsiteX2" fmla="*/ 1756228 w 1756228"/>
              <a:gd name="connsiteY2" fmla="*/ 147169 h 147169"/>
            </a:gdLst>
            <a:ahLst/>
            <a:cxnLst>
              <a:cxn ang="0">
                <a:pos x="connsiteX0" y="connsiteY0"/>
              </a:cxn>
              <a:cxn ang="0">
                <a:pos x="connsiteX1" y="connsiteY1"/>
              </a:cxn>
              <a:cxn ang="0">
                <a:pos x="connsiteX2" y="connsiteY2"/>
              </a:cxn>
            </a:cxnLst>
            <a:rect l="l" t="t" r="r" b="b"/>
            <a:pathLst>
              <a:path w="1756228" h="147169">
                <a:moveTo>
                  <a:pt x="0" y="23798"/>
                </a:moveTo>
                <a:cubicBezTo>
                  <a:pt x="299961" y="6259"/>
                  <a:pt x="599923" y="-11279"/>
                  <a:pt x="892628" y="9283"/>
                </a:cubicBezTo>
                <a:cubicBezTo>
                  <a:pt x="1185333" y="29845"/>
                  <a:pt x="1470780" y="88507"/>
                  <a:pt x="1756228" y="147169"/>
                </a:cubicBezTo>
              </a:path>
            </a:pathLst>
          </a:cu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2" name="Freeform 12"/>
          <p:cNvSpPr>
            <a:spLocks/>
          </p:cNvSpPr>
          <p:nvPr/>
        </p:nvSpPr>
        <p:spPr bwMode="auto">
          <a:xfrm rot="733423">
            <a:off x="8493596" y="1965066"/>
            <a:ext cx="935038" cy="431800"/>
          </a:xfrm>
          <a:custGeom>
            <a:avLst/>
            <a:gdLst>
              <a:gd name="T0" fmla="*/ 0 w 752"/>
              <a:gd name="T1" fmla="*/ 256 h 290"/>
              <a:gd name="T2" fmla="*/ 8 w 752"/>
              <a:gd name="T3" fmla="*/ 192 h 290"/>
              <a:gd name="T4" fmla="*/ 80 w 752"/>
              <a:gd name="T5" fmla="*/ 160 h 290"/>
              <a:gd name="T6" fmla="*/ 160 w 752"/>
              <a:gd name="T7" fmla="*/ 168 h 290"/>
              <a:gd name="T8" fmla="*/ 112 w 752"/>
              <a:gd name="T9" fmla="*/ 248 h 290"/>
              <a:gd name="T10" fmla="*/ 176 w 752"/>
              <a:gd name="T11" fmla="*/ 152 h 290"/>
              <a:gd name="T12" fmla="*/ 264 w 752"/>
              <a:gd name="T13" fmla="*/ 160 h 290"/>
              <a:gd name="T14" fmla="*/ 256 w 752"/>
              <a:gd name="T15" fmla="*/ 224 h 290"/>
              <a:gd name="T16" fmla="*/ 200 w 752"/>
              <a:gd name="T17" fmla="*/ 216 h 290"/>
              <a:gd name="T18" fmla="*/ 288 w 752"/>
              <a:gd name="T19" fmla="*/ 104 h 290"/>
              <a:gd name="T20" fmla="*/ 392 w 752"/>
              <a:gd name="T21" fmla="*/ 144 h 290"/>
              <a:gd name="T22" fmla="*/ 384 w 752"/>
              <a:gd name="T23" fmla="*/ 184 h 290"/>
              <a:gd name="T24" fmla="*/ 336 w 752"/>
              <a:gd name="T25" fmla="*/ 176 h 290"/>
              <a:gd name="T26" fmla="*/ 352 w 752"/>
              <a:gd name="T27" fmla="*/ 128 h 290"/>
              <a:gd name="T28" fmla="*/ 448 w 752"/>
              <a:gd name="T29" fmla="*/ 72 h 290"/>
              <a:gd name="T30" fmla="*/ 496 w 752"/>
              <a:gd name="T31" fmla="*/ 168 h 290"/>
              <a:gd name="T32" fmla="*/ 448 w 752"/>
              <a:gd name="T33" fmla="*/ 160 h 290"/>
              <a:gd name="T34" fmla="*/ 456 w 752"/>
              <a:gd name="T35" fmla="*/ 128 h 290"/>
              <a:gd name="T36" fmla="*/ 480 w 752"/>
              <a:gd name="T37" fmla="*/ 80 h 290"/>
              <a:gd name="T38" fmla="*/ 528 w 752"/>
              <a:gd name="T39" fmla="*/ 48 h 290"/>
              <a:gd name="T40" fmla="*/ 560 w 752"/>
              <a:gd name="T41" fmla="*/ 56 h 290"/>
              <a:gd name="T42" fmla="*/ 592 w 752"/>
              <a:gd name="T43" fmla="*/ 104 h 290"/>
              <a:gd name="T44" fmla="*/ 584 w 752"/>
              <a:gd name="T45" fmla="*/ 136 h 290"/>
              <a:gd name="T46" fmla="*/ 544 w 752"/>
              <a:gd name="T47" fmla="*/ 128 h 290"/>
              <a:gd name="T48" fmla="*/ 608 w 752"/>
              <a:gd name="T49" fmla="*/ 16 h 290"/>
              <a:gd name="T50" fmla="*/ 632 w 752"/>
              <a:gd name="T51" fmla="*/ 0 h 290"/>
              <a:gd name="T52" fmla="*/ 680 w 752"/>
              <a:gd name="T53" fmla="*/ 56 h 290"/>
              <a:gd name="T54" fmla="*/ 672 w 752"/>
              <a:gd name="T55" fmla="*/ 96 h 290"/>
              <a:gd name="T56" fmla="*/ 632 w 752"/>
              <a:gd name="T57" fmla="*/ 32 h 290"/>
              <a:gd name="T58" fmla="*/ 640 w 752"/>
              <a:gd name="T59" fmla="*/ 8 h 290"/>
              <a:gd name="T60" fmla="*/ 752 w 752"/>
              <a:gd name="T61" fmla="*/ 16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52" h="290">
                <a:moveTo>
                  <a:pt x="0" y="256"/>
                </a:moveTo>
                <a:cubicBezTo>
                  <a:pt x="3" y="235"/>
                  <a:pt x="0" y="212"/>
                  <a:pt x="8" y="192"/>
                </a:cubicBezTo>
                <a:cubicBezTo>
                  <a:pt x="18" y="168"/>
                  <a:pt x="80" y="160"/>
                  <a:pt x="80" y="160"/>
                </a:cubicBezTo>
                <a:cubicBezTo>
                  <a:pt x="107" y="163"/>
                  <a:pt x="144" y="147"/>
                  <a:pt x="160" y="168"/>
                </a:cubicBezTo>
                <a:cubicBezTo>
                  <a:pt x="251" y="290"/>
                  <a:pt x="135" y="253"/>
                  <a:pt x="112" y="248"/>
                </a:cubicBezTo>
                <a:cubicBezTo>
                  <a:pt x="95" y="197"/>
                  <a:pt x="130" y="167"/>
                  <a:pt x="176" y="152"/>
                </a:cubicBezTo>
                <a:cubicBezTo>
                  <a:pt x="205" y="155"/>
                  <a:pt x="242" y="140"/>
                  <a:pt x="264" y="160"/>
                </a:cubicBezTo>
                <a:cubicBezTo>
                  <a:pt x="280" y="174"/>
                  <a:pt x="272" y="210"/>
                  <a:pt x="256" y="224"/>
                </a:cubicBezTo>
                <a:cubicBezTo>
                  <a:pt x="242" y="236"/>
                  <a:pt x="219" y="219"/>
                  <a:pt x="200" y="216"/>
                </a:cubicBezTo>
                <a:cubicBezTo>
                  <a:pt x="217" y="166"/>
                  <a:pt x="245" y="132"/>
                  <a:pt x="288" y="104"/>
                </a:cubicBezTo>
                <a:cubicBezTo>
                  <a:pt x="335" y="111"/>
                  <a:pt x="366" y="105"/>
                  <a:pt x="392" y="144"/>
                </a:cubicBezTo>
                <a:cubicBezTo>
                  <a:pt x="389" y="157"/>
                  <a:pt x="396" y="177"/>
                  <a:pt x="384" y="184"/>
                </a:cubicBezTo>
                <a:cubicBezTo>
                  <a:pt x="370" y="192"/>
                  <a:pt x="344" y="190"/>
                  <a:pt x="336" y="176"/>
                </a:cubicBezTo>
                <a:cubicBezTo>
                  <a:pt x="328" y="161"/>
                  <a:pt x="338" y="137"/>
                  <a:pt x="352" y="128"/>
                </a:cubicBezTo>
                <a:cubicBezTo>
                  <a:pt x="385" y="106"/>
                  <a:pt x="411" y="84"/>
                  <a:pt x="448" y="72"/>
                </a:cubicBezTo>
                <a:cubicBezTo>
                  <a:pt x="520" y="86"/>
                  <a:pt x="505" y="94"/>
                  <a:pt x="496" y="168"/>
                </a:cubicBezTo>
                <a:cubicBezTo>
                  <a:pt x="480" y="165"/>
                  <a:pt x="459" y="171"/>
                  <a:pt x="448" y="160"/>
                </a:cubicBezTo>
                <a:cubicBezTo>
                  <a:pt x="440" y="152"/>
                  <a:pt x="453" y="139"/>
                  <a:pt x="456" y="128"/>
                </a:cubicBezTo>
                <a:cubicBezTo>
                  <a:pt x="461" y="112"/>
                  <a:pt x="467" y="92"/>
                  <a:pt x="480" y="80"/>
                </a:cubicBezTo>
                <a:cubicBezTo>
                  <a:pt x="494" y="67"/>
                  <a:pt x="528" y="48"/>
                  <a:pt x="528" y="48"/>
                </a:cubicBezTo>
                <a:cubicBezTo>
                  <a:pt x="539" y="51"/>
                  <a:pt x="552" y="49"/>
                  <a:pt x="560" y="56"/>
                </a:cubicBezTo>
                <a:cubicBezTo>
                  <a:pt x="574" y="69"/>
                  <a:pt x="592" y="104"/>
                  <a:pt x="592" y="104"/>
                </a:cubicBezTo>
                <a:cubicBezTo>
                  <a:pt x="589" y="115"/>
                  <a:pt x="594" y="131"/>
                  <a:pt x="584" y="136"/>
                </a:cubicBezTo>
                <a:cubicBezTo>
                  <a:pt x="572" y="142"/>
                  <a:pt x="550" y="140"/>
                  <a:pt x="544" y="128"/>
                </a:cubicBezTo>
                <a:cubicBezTo>
                  <a:pt x="518" y="76"/>
                  <a:pt x="579" y="35"/>
                  <a:pt x="608" y="16"/>
                </a:cubicBezTo>
                <a:cubicBezTo>
                  <a:pt x="616" y="11"/>
                  <a:pt x="632" y="0"/>
                  <a:pt x="632" y="0"/>
                </a:cubicBezTo>
                <a:cubicBezTo>
                  <a:pt x="669" y="12"/>
                  <a:pt x="659" y="24"/>
                  <a:pt x="680" y="56"/>
                </a:cubicBezTo>
                <a:cubicBezTo>
                  <a:pt x="677" y="69"/>
                  <a:pt x="683" y="88"/>
                  <a:pt x="672" y="96"/>
                </a:cubicBezTo>
                <a:cubicBezTo>
                  <a:pt x="652" y="111"/>
                  <a:pt x="632" y="32"/>
                  <a:pt x="632" y="32"/>
                </a:cubicBezTo>
                <a:cubicBezTo>
                  <a:pt x="635" y="24"/>
                  <a:pt x="632" y="9"/>
                  <a:pt x="640" y="8"/>
                </a:cubicBezTo>
                <a:cubicBezTo>
                  <a:pt x="677" y="3"/>
                  <a:pt x="752" y="16"/>
                  <a:pt x="752" y="16"/>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 name="自由: 形状 5"/>
          <p:cNvSpPr/>
          <p:nvPr/>
        </p:nvSpPr>
        <p:spPr>
          <a:xfrm>
            <a:off x="9429258" y="1909543"/>
            <a:ext cx="727453" cy="420915"/>
          </a:xfrm>
          <a:custGeom>
            <a:avLst/>
            <a:gdLst>
              <a:gd name="connsiteX0" fmla="*/ 720196 w 727453"/>
              <a:gd name="connsiteY0" fmla="*/ 0 h 420915"/>
              <a:gd name="connsiteX1" fmla="*/ 96081 w 727453"/>
              <a:gd name="connsiteY1" fmla="*/ 137886 h 420915"/>
              <a:gd name="connsiteX2" fmla="*/ 67053 w 727453"/>
              <a:gd name="connsiteY2" fmla="*/ 283029 h 420915"/>
              <a:gd name="connsiteX3" fmla="*/ 727453 w 727453"/>
              <a:gd name="connsiteY3" fmla="*/ 420915 h 420915"/>
            </a:gdLst>
            <a:ahLst/>
            <a:cxnLst>
              <a:cxn ang="0">
                <a:pos x="connsiteX0" y="connsiteY0"/>
              </a:cxn>
              <a:cxn ang="0">
                <a:pos x="connsiteX1" y="connsiteY1"/>
              </a:cxn>
              <a:cxn ang="0">
                <a:pos x="connsiteX2" y="connsiteY2"/>
              </a:cxn>
              <a:cxn ang="0">
                <a:pos x="connsiteX3" y="connsiteY3"/>
              </a:cxn>
            </a:cxnLst>
            <a:rect l="l" t="t" r="r" b="b"/>
            <a:pathLst>
              <a:path w="727453" h="420915">
                <a:moveTo>
                  <a:pt x="720196" y="0"/>
                </a:moveTo>
                <a:cubicBezTo>
                  <a:pt x="462567" y="45357"/>
                  <a:pt x="204938" y="90715"/>
                  <a:pt x="96081" y="137886"/>
                </a:cubicBezTo>
                <a:cubicBezTo>
                  <a:pt x="-12776" y="185057"/>
                  <a:pt x="-38176" y="235858"/>
                  <a:pt x="67053" y="283029"/>
                </a:cubicBezTo>
                <a:cubicBezTo>
                  <a:pt x="172282" y="330200"/>
                  <a:pt x="449867" y="375557"/>
                  <a:pt x="727453" y="420915"/>
                </a:cubicBezTo>
              </a:path>
            </a:pathLst>
          </a:cu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4" name="Text Box 50"/>
          <p:cNvSpPr txBox="1">
            <a:spLocks noChangeArrowheads="1"/>
          </p:cNvSpPr>
          <p:nvPr/>
        </p:nvSpPr>
        <p:spPr bwMode="auto">
          <a:xfrm>
            <a:off x="10192771" y="1532546"/>
            <a:ext cx="4587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dirty="0">
                <a:ln>
                  <a:noFill/>
                </a:ln>
                <a:solidFill>
                  <a:srgbClr val="0000FF"/>
                </a:solidFill>
                <a:effectLst/>
                <a:uLnTx/>
                <a:uFillTx/>
                <a:latin typeface="Calibri" pitchFamily="34" charset="0"/>
                <a:ea typeface="宋体" charset="-122"/>
              </a:rPr>
              <a:t>D</a:t>
            </a:r>
            <a:r>
              <a:rPr kumimoji="0" lang="en-US" altLang="zh-CN" sz="1800" b="1" i="0" u="none" strike="noStrike" kern="0" cap="none" spc="0" normalizeH="0" baseline="-25000" noProof="0" dirty="0">
                <a:ln>
                  <a:noFill/>
                </a:ln>
                <a:solidFill>
                  <a:srgbClr val="0000FF"/>
                </a:solidFill>
                <a:effectLst/>
                <a:uLnTx/>
                <a:uFillTx/>
                <a:latin typeface="Calibri" pitchFamily="34" charset="0"/>
                <a:ea typeface="宋体" charset="-122"/>
              </a:rPr>
              <a:t>1</a:t>
            </a:r>
            <a:r>
              <a:rPr kumimoji="0" lang="en-US" altLang="zh-CN" sz="1800" b="1" i="0" u="none" strike="noStrike" kern="0" cap="none" spc="0" normalizeH="0" baseline="0" noProof="0" dirty="0">
                <a:ln>
                  <a:noFill/>
                </a:ln>
                <a:solidFill>
                  <a:srgbClr val="0000FF"/>
                </a:solidFill>
                <a:effectLst/>
                <a:uLnTx/>
                <a:uFillTx/>
                <a:latin typeface="Calibri" pitchFamily="34" charset="0"/>
                <a:ea typeface="宋体" charset="-122"/>
              </a:rPr>
              <a:t> </a:t>
            </a:r>
          </a:p>
        </p:txBody>
      </p:sp>
      <p:sp>
        <p:nvSpPr>
          <p:cNvPr id="65" name="Text Box 51"/>
          <p:cNvSpPr txBox="1">
            <a:spLocks noChangeArrowheads="1"/>
          </p:cNvSpPr>
          <p:nvPr/>
        </p:nvSpPr>
        <p:spPr bwMode="auto">
          <a:xfrm>
            <a:off x="10119616" y="2342779"/>
            <a:ext cx="6000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dirty="0">
                <a:ln>
                  <a:noFill/>
                </a:ln>
                <a:solidFill>
                  <a:srgbClr val="0000FF"/>
                </a:solidFill>
                <a:effectLst/>
                <a:uLnTx/>
                <a:uFillTx/>
                <a:latin typeface="Calibri" pitchFamily="34" charset="0"/>
                <a:ea typeface="宋体" charset="-122"/>
                <a:sym typeface="Symbol" pitchFamily="18" charset="2"/>
              </a:rPr>
              <a:t></a:t>
            </a:r>
            <a:r>
              <a:rPr kumimoji="0" lang="en-US" altLang="zh-CN" sz="1800" b="1" i="0" u="none" strike="noStrike" kern="0" cap="none" spc="0" normalizeH="0" baseline="0" noProof="0" dirty="0">
                <a:ln>
                  <a:noFill/>
                </a:ln>
                <a:solidFill>
                  <a:srgbClr val="0000FF"/>
                </a:solidFill>
                <a:effectLst/>
                <a:uLnTx/>
                <a:uFillTx/>
                <a:latin typeface="Calibri" pitchFamily="34" charset="0"/>
                <a:ea typeface="宋体" charset="-122"/>
              </a:rPr>
              <a:t>D   </a:t>
            </a:r>
          </a:p>
        </p:txBody>
      </p:sp>
    </p:spTree>
    <p:extLst>
      <p:ext uri="{BB962C8B-B14F-4D97-AF65-F5344CB8AC3E}">
        <p14:creationId xmlns:p14="http://schemas.microsoft.com/office/powerpoint/2010/main" val="391076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blinds(horizontal)">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blinds(horizontal)">
                                      <p:cBhvr>
                                        <p:cTn id="15" dur="500"/>
                                        <p:tgtEl>
                                          <p:spTgt spid="3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blinds(horizontal)">
                                      <p:cBhvr>
                                        <p:cTn id="1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9989" y="1316038"/>
            <a:ext cx="4772025"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1" y="1989138"/>
            <a:ext cx="71437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2263" y="1989139"/>
            <a:ext cx="297180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2175" y="2789239"/>
            <a:ext cx="440055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2176" y="3468688"/>
            <a:ext cx="3228975"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05650" y="3744913"/>
            <a:ext cx="25908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8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76588" y="4699795"/>
            <a:ext cx="5838825"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81" name="TextBox 1"/>
          <p:cNvSpPr txBox="1">
            <a:spLocks noChangeArrowheads="1"/>
          </p:cNvSpPr>
          <p:nvPr/>
        </p:nvSpPr>
        <p:spPr bwMode="auto">
          <a:xfrm>
            <a:off x="2566989" y="885825"/>
            <a:ext cx="3146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285750" marR="0" lvl="0" indent="-285750" defTabSz="914400" eaLnBrk="1" fontAlgn="base" latinLnBrk="0" hangingPunct="1">
              <a:lnSpc>
                <a:spcPct val="100000"/>
              </a:lnSpc>
              <a:spcBef>
                <a:spcPct val="0"/>
              </a:spcBef>
              <a:spcAft>
                <a:spcPct val="0"/>
              </a:spcAft>
              <a:buClrTx/>
              <a:buSzTx/>
              <a:buFontTx/>
              <a:buChar char="•"/>
              <a:tabLst/>
              <a:defRPr/>
            </a:pPr>
            <a:r>
              <a:rPr kumimoji="0" lang="en-US" altLang="zh-CN" sz="2000" b="1" i="0" u="none" strike="noStrike" kern="0" cap="none" spc="0" normalizeH="0" baseline="0" noProof="0">
                <a:ln>
                  <a:noFill/>
                </a:ln>
                <a:solidFill>
                  <a:srgbClr val="FF0000"/>
                </a:solidFill>
                <a:effectLst/>
                <a:uLnTx/>
                <a:uFillTx/>
                <a:latin typeface="Arial" charset="0"/>
                <a:ea typeface="宋体" charset="-122"/>
              </a:rPr>
              <a:t>Y(4260)D</a:t>
            </a:r>
            <a:r>
              <a:rPr kumimoji="0" lang="en-US" altLang="zh-CN" sz="2000" b="1" i="0" u="none" strike="noStrike" kern="0" cap="none" spc="0" normalizeH="0" baseline="-25000" noProof="0">
                <a:ln>
                  <a:noFill/>
                </a:ln>
                <a:solidFill>
                  <a:srgbClr val="FF0000"/>
                </a:solidFill>
                <a:effectLst/>
                <a:uLnTx/>
                <a:uFillTx/>
                <a:latin typeface="Arial" charset="0"/>
                <a:ea typeface="宋体" charset="-122"/>
              </a:rPr>
              <a:t>1</a:t>
            </a:r>
            <a:r>
              <a:rPr kumimoji="0" lang="en-US" altLang="zh-CN" sz="2000" b="1" i="0" u="none" strike="noStrike" kern="0" cap="none" spc="0" normalizeH="0" baseline="0" noProof="0">
                <a:ln>
                  <a:noFill/>
                </a:ln>
                <a:solidFill>
                  <a:srgbClr val="FF0000"/>
                </a:solidFill>
                <a:effectLst/>
                <a:uLnTx/>
                <a:uFillTx/>
                <a:latin typeface="Arial" charset="0"/>
                <a:ea typeface="宋体" charset="-122"/>
              </a:rPr>
              <a:t>D coupling: </a:t>
            </a:r>
            <a:endParaRPr kumimoji="0" lang="zh-CN" altLang="en-US" sz="2000" b="1" i="0" u="none" strike="noStrike" kern="0" cap="none" spc="0" normalizeH="0" baseline="0" noProof="0">
              <a:ln>
                <a:noFill/>
              </a:ln>
              <a:solidFill>
                <a:srgbClr val="FF0000"/>
              </a:solidFill>
              <a:effectLst/>
              <a:uLnTx/>
              <a:uFillTx/>
              <a:latin typeface="Arial" charset="0"/>
              <a:ea typeface="宋体" charset="-122"/>
            </a:endParaRPr>
          </a:p>
        </p:txBody>
      </p:sp>
      <p:sp>
        <p:nvSpPr>
          <p:cNvPr id="28682" name="TextBox 9"/>
          <p:cNvSpPr txBox="1">
            <a:spLocks noChangeArrowheads="1"/>
          </p:cNvSpPr>
          <p:nvPr/>
        </p:nvSpPr>
        <p:spPr bwMode="auto">
          <a:xfrm>
            <a:off x="2566989" y="2470150"/>
            <a:ext cx="3279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285750" marR="0" lvl="0" indent="-285750" defTabSz="914400" eaLnBrk="1" fontAlgn="base" latinLnBrk="0" hangingPunct="1">
              <a:lnSpc>
                <a:spcPct val="100000"/>
              </a:lnSpc>
              <a:spcBef>
                <a:spcPct val="0"/>
              </a:spcBef>
              <a:spcAft>
                <a:spcPct val="0"/>
              </a:spcAft>
              <a:buClrTx/>
              <a:buSzTx/>
              <a:buFontTx/>
              <a:buChar char="•"/>
              <a:tabLst/>
              <a:defRPr/>
            </a:pPr>
            <a:r>
              <a:rPr kumimoji="0" lang="en-US" altLang="zh-CN" sz="2000" b="1" i="0" u="none" strike="noStrike" kern="0" cap="none" spc="0" normalizeH="0" baseline="0" noProof="0">
                <a:ln>
                  <a:noFill/>
                </a:ln>
                <a:solidFill>
                  <a:srgbClr val="FF0000"/>
                </a:solidFill>
                <a:effectLst/>
                <a:uLnTx/>
                <a:uFillTx/>
                <a:latin typeface="Arial" charset="0"/>
                <a:ea typeface="宋体" charset="-122"/>
              </a:rPr>
              <a:t>Zc(3900)DD* coupling: </a:t>
            </a:r>
            <a:endParaRPr kumimoji="0" lang="zh-CN" altLang="en-US" sz="2000" b="1" i="0" u="none" strike="noStrike" kern="0" cap="none" spc="0" normalizeH="0" baseline="0" noProof="0">
              <a:ln>
                <a:noFill/>
              </a:ln>
              <a:solidFill>
                <a:srgbClr val="FF0000"/>
              </a:solidFill>
              <a:effectLst/>
              <a:uLnTx/>
              <a:uFillTx/>
              <a:latin typeface="Arial" charset="0"/>
              <a:ea typeface="宋体" charset="-122"/>
            </a:endParaRPr>
          </a:p>
        </p:txBody>
      </p:sp>
      <p:sp>
        <p:nvSpPr>
          <p:cNvPr id="28683" name="TextBox 10"/>
          <p:cNvSpPr txBox="1">
            <a:spLocks noChangeArrowheads="1"/>
          </p:cNvSpPr>
          <p:nvPr/>
        </p:nvSpPr>
        <p:spPr bwMode="auto">
          <a:xfrm>
            <a:off x="2616200" y="4356100"/>
            <a:ext cx="2609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285750" marR="0" lvl="0" indent="-285750" defTabSz="914400" eaLnBrk="1" fontAlgn="base" latinLnBrk="0" hangingPunct="1">
              <a:lnSpc>
                <a:spcPct val="100000"/>
              </a:lnSpc>
              <a:spcBef>
                <a:spcPct val="0"/>
              </a:spcBef>
              <a:spcAft>
                <a:spcPct val="0"/>
              </a:spcAft>
              <a:buClrTx/>
              <a:buSzTx/>
              <a:buFontTx/>
              <a:buChar char="•"/>
              <a:tabLst/>
              <a:defRPr/>
            </a:pPr>
            <a:r>
              <a:rPr kumimoji="0" lang="en-US" altLang="zh-CN" sz="2000" b="1" i="0" u="none" strike="noStrike" kern="0" cap="none" spc="0" normalizeH="0" baseline="0" noProof="0" dirty="0">
                <a:ln>
                  <a:noFill/>
                </a:ln>
                <a:solidFill>
                  <a:srgbClr val="FF0000"/>
                </a:solidFill>
                <a:effectLst/>
                <a:uLnTx/>
                <a:uFillTx/>
                <a:latin typeface="Arial" charset="0"/>
                <a:ea typeface="宋体" charset="-122"/>
              </a:rPr>
              <a:t>D</a:t>
            </a:r>
            <a:r>
              <a:rPr kumimoji="0" lang="en-US" altLang="zh-CN" sz="2000" b="1" i="0" u="none" strike="noStrike" kern="0" cap="none" spc="0" normalizeH="0" baseline="-25000" noProof="0" dirty="0">
                <a:ln>
                  <a:noFill/>
                </a:ln>
                <a:solidFill>
                  <a:srgbClr val="FF0000"/>
                </a:solidFill>
                <a:effectLst/>
                <a:uLnTx/>
                <a:uFillTx/>
                <a:latin typeface="Arial" charset="0"/>
                <a:ea typeface="宋体" charset="-122"/>
              </a:rPr>
              <a:t>1</a:t>
            </a:r>
            <a:r>
              <a:rPr kumimoji="0" lang="en-US" altLang="zh-CN" sz="2000" b="1" i="0" u="none" strike="noStrike" kern="0" cap="none" spc="0" normalizeH="0" baseline="0" noProof="0" dirty="0">
                <a:ln>
                  <a:noFill/>
                </a:ln>
                <a:solidFill>
                  <a:srgbClr val="FF0000"/>
                </a:solidFill>
                <a:effectLst/>
                <a:uLnTx/>
                <a:uFillTx/>
                <a:latin typeface="Arial" charset="0"/>
                <a:ea typeface="宋体" charset="-122"/>
              </a:rPr>
              <a:t>D*pi coupling: </a:t>
            </a:r>
            <a:endParaRPr kumimoji="0" lang="zh-CN" altLang="en-US" sz="2000" b="1" i="0" u="none" strike="noStrike" kern="0" cap="none" spc="0" normalizeH="0" baseline="0" noProof="0" dirty="0">
              <a:ln>
                <a:noFill/>
              </a:ln>
              <a:solidFill>
                <a:srgbClr val="FF0000"/>
              </a:solidFill>
              <a:effectLst/>
              <a:uLnTx/>
              <a:uFillTx/>
              <a:latin typeface="Arial" charset="0"/>
              <a:ea typeface="宋体" charset="-122"/>
            </a:endParaRPr>
          </a:p>
        </p:txBody>
      </p:sp>
      <p:sp>
        <p:nvSpPr>
          <p:cNvPr id="28684" name="TextBox 1"/>
          <p:cNvSpPr txBox="1">
            <a:spLocks noChangeArrowheads="1"/>
          </p:cNvSpPr>
          <p:nvPr/>
        </p:nvSpPr>
        <p:spPr bwMode="auto">
          <a:xfrm>
            <a:off x="2616201" y="231776"/>
            <a:ext cx="4113213" cy="46037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a:ln>
                  <a:noFill/>
                </a:ln>
                <a:solidFill>
                  <a:srgbClr val="0000FF"/>
                </a:solidFill>
                <a:effectLst/>
                <a:uLnTx/>
                <a:uFillTx/>
                <a:latin typeface="Arial" charset="0"/>
                <a:ea typeface="宋体" charset="-122"/>
              </a:rPr>
              <a:t>Lagrangians in the NREFT </a:t>
            </a:r>
            <a:endParaRPr kumimoji="0" lang="zh-CN" altLang="en-US" sz="2400" b="1" i="0" u="none" strike="noStrike" kern="0" cap="none" spc="0" normalizeH="0" baseline="0" noProof="0">
              <a:ln>
                <a:noFill/>
              </a:ln>
              <a:solidFill>
                <a:srgbClr val="0000FF"/>
              </a:solidFill>
              <a:effectLst/>
              <a:uLnTx/>
              <a:uFillTx/>
              <a:latin typeface="Arial" charset="0"/>
              <a:ea typeface="宋体" charset="-122"/>
            </a:endParaRPr>
          </a:p>
        </p:txBody>
      </p:sp>
      <p:sp>
        <p:nvSpPr>
          <p:cNvPr id="28685" name="Text Box 40"/>
          <p:cNvSpPr txBox="1">
            <a:spLocks noChangeArrowheads="1"/>
          </p:cNvSpPr>
          <p:nvPr/>
        </p:nvSpPr>
        <p:spPr bwMode="auto">
          <a:xfrm>
            <a:off x="2268765" y="5949950"/>
            <a:ext cx="75501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dirty="0">
                <a:ln>
                  <a:noFill/>
                </a:ln>
                <a:solidFill>
                  <a:srgbClr val="0000FF"/>
                </a:solidFill>
                <a:effectLst/>
                <a:uLnTx/>
                <a:uFillTx/>
                <a:latin typeface="Calibri" pitchFamily="34" charset="0"/>
                <a:ea typeface="宋体" charset="-122"/>
              </a:rPr>
              <a:t>Q. Wang, C. </a:t>
            </a:r>
            <a:r>
              <a:rPr kumimoji="0" lang="en-US" altLang="zh-CN" sz="1800" b="1" i="0" u="none" strike="noStrike" kern="0" cap="none" spc="0" normalizeH="0" baseline="0" noProof="0" dirty="0" err="1">
                <a:ln>
                  <a:noFill/>
                </a:ln>
                <a:solidFill>
                  <a:srgbClr val="0000FF"/>
                </a:solidFill>
                <a:effectLst/>
                <a:uLnTx/>
                <a:uFillTx/>
                <a:latin typeface="Calibri" pitchFamily="34" charset="0"/>
                <a:ea typeface="宋体" charset="-122"/>
              </a:rPr>
              <a:t>Hanhart</a:t>
            </a:r>
            <a:r>
              <a:rPr kumimoji="0" lang="en-US" altLang="zh-CN" sz="1800" b="1" i="0" u="none" strike="noStrike" kern="0" cap="none" spc="0" normalizeH="0" baseline="0" noProof="0" dirty="0">
                <a:ln>
                  <a:noFill/>
                </a:ln>
                <a:solidFill>
                  <a:srgbClr val="0000FF"/>
                </a:solidFill>
                <a:effectLst/>
                <a:uLnTx/>
                <a:uFillTx/>
                <a:latin typeface="Calibri" pitchFamily="34" charset="0"/>
                <a:ea typeface="宋体" charset="-122"/>
              </a:rPr>
              <a:t>, QZ, PRL111, 132003 (2013); PLB(2013)</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dirty="0">
                <a:ln>
                  <a:noFill/>
                </a:ln>
                <a:solidFill>
                  <a:srgbClr val="0000FF"/>
                </a:solidFill>
                <a:effectLst/>
                <a:uLnTx/>
                <a:uFillTx/>
                <a:latin typeface="Calibri" pitchFamily="34" charset="0"/>
                <a:ea typeface="宋体" charset="-122"/>
              </a:rPr>
              <a:t>Q. Wang et al., PRD89, 034001 (2014); M. </a:t>
            </a:r>
            <a:r>
              <a:rPr kumimoji="0" lang="en-US" altLang="zh-CN" sz="1800" b="1" i="0" u="none" strike="noStrike" kern="0" cap="none" spc="0" normalizeH="0" baseline="0" noProof="0" dirty="0" err="1">
                <a:ln>
                  <a:noFill/>
                </a:ln>
                <a:solidFill>
                  <a:srgbClr val="0000FF"/>
                </a:solidFill>
                <a:effectLst/>
                <a:uLnTx/>
                <a:uFillTx/>
                <a:latin typeface="Calibri" pitchFamily="34" charset="0"/>
                <a:ea typeface="宋体" charset="-122"/>
              </a:rPr>
              <a:t>Cleven</a:t>
            </a:r>
            <a:r>
              <a:rPr kumimoji="0" lang="en-US" altLang="zh-CN" sz="1800" b="1" i="0" u="none" strike="noStrike" kern="0" cap="none" spc="0" normalizeH="0" baseline="0" noProof="0" dirty="0">
                <a:ln>
                  <a:noFill/>
                </a:ln>
                <a:solidFill>
                  <a:srgbClr val="0000FF"/>
                </a:solidFill>
                <a:effectLst/>
                <a:uLnTx/>
                <a:uFillTx/>
                <a:latin typeface="Calibri" pitchFamily="34" charset="0"/>
                <a:ea typeface="宋体" charset="-122"/>
              </a:rPr>
              <a:t> et al., PRD90, 074039 (2014);</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dirty="0">
                <a:ln>
                  <a:noFill/>
                </a:ln>
                <a:solidFill>
                  <a:srgbClr val="0000FF"/>
                </a:solidFill>
                <a:effectLst/>
                <a:uLnTx/>
                <a:uFillTx/>
                <a:latin typeface="Calibri" pitchFamily="34" charset="0"/>
                <a:ea typeface="宋体" charset="-122"/>
              </a:rPr>
              <a:t>W. Qin et al., PRD94, 054035 (2016)  </a:t>
            </a:r>
          </a:p>
        </p:txBody>
      </p:sp>
    </p:spTree>
    <p:extLst>
      <p:ext uri="{BB962C8B-B14F-4D97-AF65-F5344CB8AC3E}">
        <p14:creationId xmlns:p14="http://schemas.microsoft.com/office/powerpoint/2010/main" val="805351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813DFC8-4B18-4E2B-8095-7CA6717A9B0E}" type="slidenum">
              <a:rPr kumimoji="0" lang="zh-CN" altLang="en-GB"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GB" altLang="zh-CN" sz="1800" b="0" i="0" u="none" strike="noStrike" kern="0" cap="none" spc="0" normalizeH="0" baseline="0" noProof="0">
              <a:ln>
                <a:noFill/>
              </a:ln>
              <a:solidFill>
                <a:sysClr val="windowText" lastClr="000000"/>
              </a:solidFill>
              <a:effectLst/>
              <a:uLnTx/>
              <a:uFillTx/>
            </a:endParaRPr>
          </a:p>
        </p:txBody>
      </p:sp>
      <p:sp>
        <p:nvSpPr>
          <p:cNvPr id="3" name="TextBox 2"/>
          <p:cNvSpPr txBox="1"/>
          <p:nvPr/>
        </p:nvSpPr>
        <p:spPr>
          <a:xfrm>
            <a:off x="2207569" y="375048"/>
            <a:ext cx="6000261" cy="461665"/>
          </a:xfrm>
          <a:prstGeom prst="rect">
            <a:avLst/>
          </a:prstGeom>
          <a:noFill/>
          <a:ln>
            <a:solidFill>
              <a:srgbClr val="0000FF"/>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0000FF"/>
                </a:solidFill>
                <a:effectLst/>
                <a:uLnTx/>
                <a:uFillTx/>
                <a:latin typeface="Calibri" panose="020F0502020204030204" pitchFamily="34" charset="0"/>
              </a:rPr>
              <a:t>Defining the molecular component of Y(4260)    </a:t>
            </a:r>
            <a:endParaRPr kumimoji="0" lang="zh-CN" altLang="en-US" sz="2400" b="1" i="0" u="none" strike="noStrike" kern="0" cap="none" spc="0" normalizeH="0" baseline="0" noProof="0" dirty="0">
              <a:ln>
                <a:noFill/>
              </a:ln>
              <a:solidFill>
                <a:srgbClr val="0000FF"/>
              </a:solidFill>
              <a:effectLst/>
              <a:uLnTx/>
              <a:uFillTx/>
              <a:latin typeface="Calibri" panose="020F0502020204030204" pitchFamily="34"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9314" y="1097757"/>
            <a:ext cx="4536504" cy="464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7337" y="2286987"/>
            <a:ext cx="8251651" cy="573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2189" y="2924945"/>
            <a:ext cx="7667625" cy="31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本框 3"/>
          <p:cNvSpPr txBox="1"/>
          <p:nvPr/>
        </p:nvSpPr>
        <p:spPr>
          <a:xfrm>
            <a:off x="4673602" y="1797349"/>
            <a:ext cx="312136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FF0000"/>
                </a:solidFill>
                <a:effectLst/>
                <a:uLnTx/>
                <a:uFillTx/>
              </a:rPr>
              <a:t>HQSS breaking is implicated</a:t>
            </a:r>
            <a:endParaRPr kumimoji="0" lang="zh-CN" altLang="en-US" sz="1800" b="0" i="0" u="none" strike="noStrike" kern="0" cap="none" spc="0" normalizeH="0" baseline="0" noProof="0" dirty="0">
              <a:ln>
                <a:noFill/>
              </a:ln>
              <a:solidFill>
                <a:srgbClr val="FF0000"/>
              </a:solidFill>
              <a:effectLst/>
              <a:uLnTx/>
              <a:uFillTx/>
            </a:endParaRPr>
          </a:p>
        </p:txBody>
      </p:sp>
      <p:cxnSp>
        <p:nvCxnSpPr>
          <p:cNvPr id="6" name="连接符: 肘形 5"/>
          <p:cNvCxnSpPr>
            <a:endCxn id="4" idx="1"/>
          </p:cNvCxnSpPr>
          <p:nvPr/>
        </p:nvCxnSpPr>
        <p:spPr bwMode="auto">
          <a:xfrm>
            <a:off x="4281715" y="1597771"/>
            <a:ext cx="391886" cy="384245"/>
          </a:xfrm>
          <a:prstGeom prst="bentConnector3">
            <a:avLst/>
          </a:prstGeom>
          <a:solidFill>
            <a:schemeClr val="accent1"/>
          </a:solidFill>
          <a:ln w="127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44917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813DFC8-4B18-4E2B-8095-7CA6717A9B0E}" type="slidenum">
              <a:rPr kumimoji="0" lang="zh-CN" altLang="en-GB"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GB" altLang="zh-CN" sz="1800" b="0" i="0" u="none" strike="noStrike" kern="0" cap="none" spc="0" normalizeH="0" baseline="0" noProof="0">
              <a:ln>
                <a:noFill/>
              </a:ln>
              <a:solidFill>
                <a:sysClr val="windowText" lastClr="000000"/>
              </a:solidFill>
              <a:effectLst/>
              <a:uLnTx/>
              <a:uFillTx/>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561" y="871364"/>
            <a:ext cx="6696075"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5234" y="2308311"/>
            <a:ext cx="8101533" cy="696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8050" y="3313932"/>
            <a:ext cx="529590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9175" y="4149081"/>
            <a:ext cx="253365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4349" y="5229201"/>
            <a:ext cx="3543300" cy="714375"/>
          </a:xfrm>
          <a:prstGeom prst="rect">
            <a:avLst/>
          </a:prstGeom>
          <a:noFill/>
          <a:ln w="9525">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57514" y="4725144"/>
            <a:ext cx="6276975"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10100" y="6237312"/>
            <a:ext cx="2971800" cy="342900"/>
          </a:xfrm>
          <a:prstGeom prst="rect">
            <a:avLst/>
          </a:prstGeom>
          <a:noFill/>
          <a:ln w="9525">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2135561" y="260649"/>
            <a:ext cx="3592137" cy="461665"/>
          </a:xfrm>
          <a:prstGeom prst="rect">
            <a:avLst/>
          </a:prstGeom>
          <a:noFill/>
          <a:ln>
            <a:solidFill>
              <a:srgbClr val="0000FF"/>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0000FF"/>
                </a:solidFill>
                <a:effectLst/>
                <a:uLnTx/>
                <a:uFillTx/>
                <a:latin typeface="Calibri" panose="020F0502020204030204" pitchFamily="34" charset="0"/>
              </a:rPr>
              <a:t>The propagator of Y(4260) </a:t>
            </a:r>
            <a:endParaRPr kumimoji="0" lang="zh-CN" altLang="en-US" sz="2400" b="1" i="0" u="none" strike="noStrike" kern="0" cap="none" spc="0" normalizeH="0" baseline="0" noProof="0" dirty="0">
              <a:ln>
                <a:noFill/>
              </a:ln>
              <a:solidFill>
                <a:srgbClr val="0000FF"/>
              </a:solidFill>
              <a:effectLst/>
              <a:uLnTx/>
              <a:uFillTx/>
              <a:latin typeface="Calibri" panose="020F0502020204030204" pitchFamily="34" charset="0"/>
            </a:endParaRPr>
          </a:p>
        </p:txBody>
      </p:sp>
    </p:spTree>
    <p:extLst>
      <p:ext uri="{BB962C8B-B14F-4D97-AF65-F5344CB8AC3E}">
        <p14:creationId xmlns:p14="http://schemas.microsoft.com/office/powerpoint/2010/main" val="2327413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07DF5F6-0141-44BB-8D9A-8E6ED45BE9FF}" type="slidenum">
              <a:rPr kumimoji="0" lang="zh-CN" alt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GB" altLang="zh-CN" sz="1800" b="0" i="0" u="none" strike="noStrike" kern="0" cap="none" spc="0" normalizeH="0" baseline="0" noProof="0">
              <a:ln>
                <a:noFill/>
              </a:ln>
              <a:solidFill>
                <a:sysClr val="windowText" lastClr="000000"/>
              </a:solidFill>
              <a:effectLst/>
              <a:uLnTx/>
              <a:uFillTx/>
            </a:endParaRPr>
          </a:p>
        </p:txBody>
      </p:sp>
      <p:sp>
        <p:nvSpPr>
          <p:cNvPr id="11" name="Text Box 2"/>
          <p:cNvSpPr txBox="1">
            <a:spLocks noChangeArrowheads="1"/>
          </p:cNvSpPr>
          <p:nvPr/>
        </p:nvSpPr>
        <p:spPr bwMode="auto">
          <a:xfrm>
            <a:off x="576862" y="195115"/>
            <a:ext cx="970650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rgbClr val="FF0000"/>
                </a:solidFill>
                <a:effectLst/>
                <a:uLnTx/>
                <a:uFillTx/>
                <a:latin typeface="+mj-lt"/>
                <a:ea typeface="SimHei" pitchFamily="49" charset="-122"/>
              </a:rPr>
              <a:t>Our comprehension of the non-perturbative QCD seems to be much less than we thought!</a:t>
            </a:r>
            <a:r>
              <a:rPr kumimoji="0" lang="en-US" altLang="zh-CN" sz="2400" b="1" i="0" u="none" strike="noStrike" kern="0" cap="none" spc="0" normalizeH="0" noProof="0" dirty="0">
                <a:ln>
                  <a:noFill/>
                </a:ln>
                <a:solidFill>
                  <a:srgbClr val="FF0000"/>
                </a:solidFill>
                <a:effectLst/>
                <a:uLnTx/>
                <a:uFillTx/>
                <a:latin typeface="+mj-lt"/>
                <a:ea typeface="SimHei" pitchFamily="49" charset="-122"/>
              </a:rPr>
              <a:t> </a:t>
            </a:r>
            <a:r>
              <a:rPr kumimoji="0" lang="zh-CN" altLang="en-US" sz="2400" b="1" i="0" u="none" strike="noStrike" kern="0" cap="none" spc="0" normalizeH="0" baseline="0" noProof="0" dirty="0">
                <a:ln>
                  <a:noFill/>
                </a:ln>
                <a:solidFill>
                  <a:srgbClr val="FF0000"/>
                </a:solidFill>
                <a:effectLst/>
                <a:uLnTx/>
                <a:uFillTx/>
                <a:latin typeface="+mj-lt"/>
                <a:ea typeface="宋体" charset="-122"/>
              </a:rPr>
              <a:t>  </a:t>
            </a:r>
          </a:p>
        </p:txBody>
      </p:sp>
      <p:sp>
        <p:nvSpPr>
          <p:cNvPr id="12" name="文本框 11"/>
          <p:cNvSpPr txBox="1"/>
          <p:nvPr/>
        </p:nvSpPr>
        <p:spPr>
          <a:xfrm>
            <a:off x="576862" y="1265809"/>
            <a:ext cx="5534587" cy="461665"/>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400" b="1" i="0" u="none" strike="noStrike" kern="0" cap="none" spc="0" normalizeH="0" baseline="0" noProof="0" dirty="0">
                <a:ln>
                  <a:noFill/>
                </a:ln>
                <a:solidFill>
                  <a:srgbClr val="0000FF"/>
                </a:solidFill>
                <a:effectLst/>
                <a:uLnTx/>
                <a:uFillTx/>
              </a:rPr>
              <a:t>Conventional quark model prescription</a:t>
            </a:r>
            <a:endParaRPr kumimoji="0" lang="zh-CN" altLang="en-US" sz="2400" b="1" i="0" u="none" strike="noStrike" kern="0" cap="none" spc="0" normalizeH="0" baseline="0" noProof="0" dirty="0">
              <a:ln>
                <a:noFill/>
              </a:ln>
              <a:solidFill>
                <a:srgbClr val="0000FF"/>
              </a:solidFill>
              <a:effectLst/>
              <a:uLnTx/>
              <a:uFillTx/>
            </a:endParaRPr>
          </a:p>
        </p:txBody>
      </p:sp>
      <p:sp>
        <p:nvSpPr>
          <p:cNvPr id="28" name="Oval 8"/>
          <p:cNvSpPr>
            <a:spLocks noChangeArrowheads="1"/>
          </p:cNvSpPr>
          <p:nvPr/>
        </p:nvSpPr>
        <p:spPr bwMode="auto">
          <a:xfrm>
            <a:off x="9199196" y="1408681"/>
            <a:ext cx="990600" cy="990600"/>
          </a:xfrm>
          <a:prstGeom prst="ellipse">
            <a:avLst/>
          </a:prstGeom>
          <a:gradFill rotWithShape="1">
            <a:gsLst>
              <a:gs pos="0">
                <a:srgbClr val="99CCFF"/>
              </a:gs>
              <a:gs pos="100000">
                <a:srgbClr val="475E76"/>
              </a:gs>
            </a:gsLst>
            <a:path path="rect">
              <a:fillToRect r="100000" b="100000"/>
            </a:path>
          </a:gradFill>
          <a:ln>
            <a:noFill/>
          </a:ln>
          <a:effectLst/>
          <a:extLst>
            <a:ext uri="{91240B29-F687-4F45-9708-019B960494DF}">
              <a14:hiddenLine xmlns:a14="http://schemas.microsoft.com/office/drawing/2010/main" w="9525">
                <a:solidFill>
                  <a:srgbClr val="FF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ndParaRPr>
          </a:p>
        </p:txBody>
      </p:sp>
      <p:sp>
        <p:nvSpPr>
          <p:cNvPr id="29" name="Oval 9"/>
          <p:cNvSpPr>
            <a:spLocks noChangeArrowheads="1"/>
          </p:cNvSpPr>
          <p:nvPr/>
        </p:nvSpPr>
        <p:spPr bwMode="auto">
          <a:xfrm>
            <a:off x="9580197" y="1464244"/>
            <a:ext cx="263525" cy="247650"/>
          </a:xfrm>
          <a:prstGeom prst="ellipse">
            <a:avLst/>
          </a:prstGeom>
          <a:gradFill rotWithShape="0">
            <a:gsLst>
              <a:gs pos="0">
                <a:srgbClr val="0000FF"/>
              </a:gs>
              <a:gs pos="100000">
                <a:srgbClr val="000076"/>
              </a:gs>
            </a:gsLst>
            <a:lin ang="2700000" scaled="1"/>
          </a:gradFill>
          <a:ln w="9525">
            <a:solidFill>
              <a:srgbClr val="000000"/>
            </a:solidFill>
            <a:round/>
            <a:headEnd/>
            <a:tailEnd/>
          </a:ln>
          <a:effectLst>
            <a:outerShdw dist="107763" dir="2700000" algn="ctr" rotWithShape="0">
              <a:srgbClr val="808080"/>
            </a:outerShdw>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ndParaRPr>
          </a:p>
        </p:txBody>
      </p:sp>
      <p:sp>
        <p:nvSpPr>
          <p:cNvPr id="30" name="Oval 10"/>
          <p:cNvSpPr>
            <a:spLocks noChangeArrowheads="1"/>
          </p:cNvSpPr>
          <p:nvPr/>
        </p:nvSpPr>
        <p:spPr bwMode="auto">
          <a:xfrm>
            <a:off x="9275397" y="1845244"/>
            <a:ext cx="263525" cy="247650"/>
          </a:xfrm>
          <a:prstGeom prst="ellipse">
            <a:avLst/>
          </a:prstGeom>
          <a:gradFill rotWithShape="0">
            <a:gsLst>
              <a:gs pos="0">
                <a:srgbClr val="009900"/>
              </a:gs>
              <a:gs pos="100000">
                <a:srgbClr val="004700"/>
              </a:gs>
            </a:gsLst>
            <a:lin ang="2700000" scaled="1"/>
          </a:gradFill>
          <a:ln w="9525">
            <a:solidFill>
              <a:srgbClr val="000000"/>
            </a:solidFill>
            <a:round/>
            <a:headEnd/>
            <a:tailEnd/>
          </a:ln>
          <a:effectLst>
            <a:outerShdw dist="107763" dir="2700000" algn="ctr" rotWithShape="0">
              <a:srgbClr val="808080"/>
            </a:outerShdw>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ndParaRPr>
          </a:p>
        </p:txBody>
      </p:sp>
      <p:sp>
        <p:nvSpPr>
          <p:cNvPr id="31" name="Oval 11"/>
          <p:cNvSpPr>
            <a:spLocks noChangeArrowheads="1"/>
          </p:cNvSpPr>
          <p:nvPr/>
        </p:nvSpPr>
        <p:spPr bwMode="auto">
          <a:xfrm>
            <a:off x="9732597" y="1921444"/>
            <a:ext cx="263525" cy="247650"/>
          </a:xfrm>
          <a:prstGeom prst="ellipse">
            <a:avLst/>
          </a:prstGeom>
          <a:gradFill rotWithShape="0">
            <a:gsLst>
              <a:gs pos="0">
                <a:srgbClr val="FF0000"/>
              </a:gs>
              <a:gs pos="100000">
                <a:srgbClr val="760000"/>
              </a:gs>
            </a:gsLst>
            <a:lin ang="2700000" scaled="1"/>
          </a:gradFill>
          <a:ln w="9525">
            <a:solidFill>
              <a:srgbClr val="000000"/>
            </a:solidFill>
            <a:round/>
            <a:headEnd/>
            <a:tailEnd/>
          </a:ln>
          <a:effectLst>
            <a:outerShdw dist="107763" dir="2700000" algn="ctr" rotWithShape="0">
              <a:srgbClr val="808080"/>
            </a:outerShdw>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400" b="0" i="0" u="none" strike="noStrike" kern="0" cap="none" spc="0" normalizeH="0" baseline="0" noProof="0">
              <a:ln>
                <a:noFill/>
              </a:ln>
              <a:solidFill>
                <a:srgbClr val="FF0000"/>
              </a:solidFill>
              <a:effectLst/>
              <a:uLnTx/>
              <a:uFillTx/>
              <a:latin typeface="Times New Roman" pitchFamily="18" charset="0"/>
            </a:endParaRPr>
          </a:p>
        </p:txBody>
      </p:sp>
      <p:sp>
        <p:nvSpPr>
          <p:cNvPr id="32" name="Oval 12"/>
          <p:cNvSpPr>
            <a:spLocks noChangeArrowheads="1"/>
          </p:cNvSpPr>
          <p:nvPr/>
        </p:nvSpPr>
        <p:spPr bwMode="auto">
          <a:xfrm>
            <a:off x="7757634" y="1502345"/>
            <a:ext cx="719137" cy="720725"/>
          </a:xfrm>
          <a:prstGeom prst="ellipse">
            <a:avLst/>
          </a:prstGeom>
          <a:gradFill rotWithShape="1">
            <a:gsLst>
              <a:gs pos="0">
                <a:srgbClr val="99CCFF"/>
              </a:gs>
              <a:gs pos="100000">
                <a:srgbClr val="475E76"/>
              </a:gs>
            </a:gsLst>
            <a:path path="rect">
              <a:fillToRect r="100000" b="100000"/>
            </a:path>
          </a:gradFill>
          <a:ln>
            <a:noFill/>
          </a:ln>
          <a:effectLst/>
          <a:extLst>
            <a:ext uri="{91240B29-F687-4F45-9708-019B960494DF}">
              <a14:hiddenLine xmlns:a14="http://schemas.microsoft.com/office/drawing/2010/main" w="9525">
                <a:solidFill>
                  <a:srgbClr val="FF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ndParaRPr>
          </a:p>
        </p:txBody>
      </p:sp>
      <p:sp>
        <p:nvSpPr>
          <p:cNvPr id="33" name="Oval 13"/>
          <p:cNvSpPr>
            <a:spLocks noChangeArrowheads="1"/>
          </p:cNvSpPr>
          <p:nvPr/>
        </p:nvSpPr>
        <p:spPr bwMode="auto">
          <a:xfrm>
            <a:off x="7925909" y="1903981"/>
            <a:ext cx="263525" cy="247650"/>
          </a:xfrm>
          <a:prstGeom prst="ellipse">
            <a:avLst/>
          </a:prstGeom>
          <a:gradFill rotWithShape="0">
            <a:gsLst>
              <a:gs pos="0">
                <a:srgbClr val="0000FF"/>
              </a:gs>
              <a:gs pos="100000">
                <a:srgbClr val="000076"/>
              </a:gs>
            </a:gsLst>
            <a:lin ang="2700000" scaled="1"/>
          </a:gradFill>
          <a:ln w="9525">
            <a:solidFill>
              <a:srgbClr val="000000"/>
            </a:solidFill>
            <a:round/>
            <a:headEnd/>
            <a:tailEnd/>
          </a:ln>
          <a:effectLst>
            <a:outerShdw dist="107763" dir="2700000" algn="ctr" rotWithShape="0">
              <a:srgbClr val="808080"/>
            </a:outerShdw>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ndParaRPr>
          </a:p>
        </p:txBody>
      </p:sp>
      <p:sp>
        <p:nvSpPr>
          <p:cNvPr id="34" name="Oval 14"/>
          <p:cNvSpPr>
            <a:spLocks noChangeArrowheads="1"/>
          </p:cNvSpPr>
          <p:nvPr/>
        </p:nvSpPr>
        <p:spPr bwMode="auto">
          <a:xfrm>
            <a:off x="8044971" y="1575369"/>
            <a:ext cx="263525" cy="247650"/>
          </a:xfrm>
          <a:prstGeom prst="ellipse">
            <a:avLst/>
          </a:prstGeom>
          <a:gradFill rotWithShape="0">
            <a:gsLst>
              <a:gs pos="0">
                <a:srgbClr val="FF0000"/>
              </a:gs>
              <a:gs pos="100000">
                <a:srgbClr val="760000"/>
              </a:gs>
            </a:gsLst>
            <a:lin ang="2700000" scaled="1"/>
          </a:gradFill>
          <a:ln w="9525">
            <a:solidFill>
              <a:srgbClr val="000000"/>
            </a:solidFill>
            <a:round/>
            <a:headEnd/>
            <a:tailEnd/>
          </a:ln>
          <a:effectLst>
            <a:outerShdw dist="107763" dir="2700000" algn="ctr" rotWithShape="0">
              <a:srgbClr val="808080"/>
            </a:outerShdw>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CN" sz="2400" b="0" i="0" u="none" strike="noStrike" kern="0" cap="none" spc="0" normalizeH="0" baseline="0" noProof="0">
              <a:ln>
                <a:noFill/>
              </a:ln>
              <a:solidFill>
                <a:srgbClr val="FF0000"/>
              </a:solidFill>
              <a:effectLst/>
              <a:uLnTx/>
              <a:uFillTx/>
              <a:latin typeface="Times New Roman" pitchFamily="18" charset="0"/>
            </a:endParaRPr>
          </a:p>
        </p:txBody>
      </p:sp>
      <p:sp>
        <p:nvSpPr>
          <p:cNvPr id="35" name="Freeform 15"/>
          <p:cNvSpPr>
            <a:spLocks/>
          </p:cNvSpPr>
          <p:nvPr/>
        </p:nvSpPr>
        <p:spPr bwMode="auto">
          <a:xfrm>
            <a:off x="9732596" y="1756345"/>
            <a:ext cx="77788" cy="206375"/>
          </a:xfrm>
          <a:custGeom>
            <a:avLst/>
            <a:gdLst>
              <a:gd name="T0" fmla="*/ 0 w 49"/>
              <a:gd name="T1" fmla="*/ 2147483647 h 130"/>
              <a:gd name="T2" fmla="*/ 2147483647 w 49"/>
              <a:gd name="T3" fmla="*/ 2147483647 h 130"/>
              <a:gd name="T4" fmla="*/ 0 w 49"/>
              <a:gd name="T5" fmla="*/ 2147483647 h 130"/>
              <a:gd name="T6" fmla="*/ 2147483647 w 49"/>
              <a:gd name="T7" fmla="*/ 2147483647 h 1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130">
                <a:moveTo>
                  <a:pt x="0" y="2"/>
                </a:moveTo>
                <a:cubicBezTo>
                  <a:pt x="11" y="5"/>
                  <a:pt x="28" y="0"/>
                  <a:pt x="32" y="10"/>
                </a:cubicBezTo>
                <a:cubicBezTo>
                  <a:pt x="49" y="50"/>
                  <a:pt x="22" y="60"/>
                  <a:pt x="0" y="74"/>
                </a:cubicBezTo>
                <a:cubicBezTo>
                  <a:pt x="23" y="90"/>
                  <a:pt x="40" y="100"/>
                  <a:pt x="40" y="130"/>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a:endParaRPr>
          </a:p>
        </p:txBody>
      </p:sp>
      <p:sp>
        <p:nvSpPr>
          <p:cNvPr id="36" name="Freeform 16"/>
          <p:cNvSpPr>
            <a:spLocks/>
          </p:cNvSpPr>
          <p:nvPr/>
        </p:nvSpPr>
        <p:spPr bwMode="auto">
          <a:xfrm>
            <a:off x="9475422" y="2127819"/>
            <a:ext cx="303213" cy="101600"/>
          </a:xfrm>
          <a:custGeom>
            <a:avLst/>
            <a:gdLst>
              <a:gd name="T0" fmla="*/ 2147483647 w 191"/>
              <a:gd name="T1" fmla="*/ 0 h 64"/>
              <a:gd name="T2" fmla="*/ 2147483647 w 191"/>
              <a:gd name="T3" fmla="*/ 2147483647 h 64"/>
              <a:gd name="T4" fmla="*/ 2147483647 w 191"/>
              <a:gd name="T5" fmla="*/ 2147483647 h 64"/>
              <a:gd name="T6" fmla="*/ 2147483647 w 191"/>
              <a:gd name="T7" fmla="*/ 2147483647 h 64"/>
              <a:gd name="T8" fmla="*/ 2147483647 w 191"/>
              <a:gd name="T9" fmla="*/ 0 h 64"/>
              <a:gd name="T10" fmla="*/ 2147483647 w 191"/>
              <a:gd name="T11" fmla="*/ 2147483647 h 64"/>
              <a:gd name="T12" fmla="*/ 2147483647 w 191"/>
              <a:gd name="T13" fmla="*/ 2147483647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 h="64">
                <a:moveTo>
                  <a:pt x="2" y="0"/>
                </a:moveTo>
                <a:cubicBezTo>
                  <a:pt x="5" y="16"/>
                  <a:pt x="0" y="35"/>
                  <a:pt x="10" y="48"/>
                </a:cubicBezTo>
                <a:cubicBezTo>
                  <a:pt x="23" y="64"/>
                  <a:pt x="39" y="32"/>
                  <a:pt x="50" y="16"/>
                </a:cubicBezTo>
                <a:cubicBezTo>
                  <a:pt x="55" y="24"/>
                  <a:pt x="57" y="38"/>
                  <a:pt x="66" y="40"/>
                </a:cubicBezTo>
                <a:cubicBezTo>
                  <a:pt x="119" y="53"/>
                  <a:pt x="114" y="13"/>
                  <a:pt x="154" y="0"/>
                </a:cubicBezTo>
                <a:cubicBezTo>
                  <a:pt x="157" y="8"/>
                  <a:pt x="156" y="18"/>
                  <a:pt x="162" y="24"/>
                </a:cubicBezTo>
                <a:cubicBezTo>
                  <a:pt x="191" y="53"/>
                  <a:pt x="186" y="28"/>
                  <a:pt x="186" y="16"/>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a:endParaRPr>
          </a:p>
        </p:txBody>
      </p:sp>
      <p:sp>
        <p:nvSpPr>
          <p:cNvPr id="37" name="Freeform 17"/>
          <p:cNvSpPr>
            <a:spLocks/>
          </p:cNvSpPr>
          <p:nvPr/>
        </p:nvSpPr>
        <p:spPr bwMode="auto">
          <a:xfrm>
            <a:off x="9423034" y="1613469"/>
            <a:ext cx="195262" cy="209550"/>
          </a:xfrm>
          <a:custGeom>
            <a:avLst/>
            <a:gdLst>
              <a:gd name="T0" fmla="*/ 2147483647 w 123"/>
              <a:gd name="T1" fmla="*/ 2147483647 h 132"/>
              <a:gd name="T2" fmla="*/ 2147483647 w 123"/>
              <a:gd name="T3" fmla="*/ 2147483647 h 132"/>
              <a:gd name="T4" fmla="*/ 2147483647 w 123"/>
              <a:gd name="T5" fmla="*/ 2147483647 h 132"/>
              <a:gd name="T6" fmla="*/ 2147483647 w 123"/>
              <a:gd name="T7" fmla="*/ 2147483647 h 132"/>
              <a:gd name="T8" fmla="*/ 2147483647 w 123"/>
              <a:gd name="T9" fmla="*/ 2147483647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 h="132">
                <a:moveTo>
                  <a:pt x="27" y="132"/>
                </a:moveTo>
                <a:cubicBezTo>
                  <a:pt x="17" y="71"/>
                  <a:pt x="0" y="55"/>
                  <a:pt x="67" y="68"/>
                </a:cubicBezTo>
                <a:cubicBezTo>
                  <a:pt x="72" y="60"/>
                  <a:pt x="81" y="53"/>
                  <a:pt x="83" y="44"/>
                </a:cubicBezTo>
                <a:cubicBezTo>
                  <a:pt x="84" y="36"/>
                  <a:pt x="72" y="28"/>
                  <a:pt x="75" y="20"/>
                </a:cubicBezTo>
                <a:cubicBezTo>
                  <a:pt x="83" y="0"/>
                  <a:pt x="108" y="4"/>
                  <a:pt x="123" y="4"/>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a:endParaRPr>
          </a:p>
        </p:txBody>
      </p:sp>
      <p:sp>
        <p:nvSpPr>
          <p:cNvPr id="38" name="Freeform 18"/>
          <p:cNvSpPr>
            <a:spLocks/>
          </p:cNvSpPr>
          <p:nvPr/>
        </p:nvSpPr>
        <p:spPr bwMode="auto">
          <a:xfrm>
            <a:off x="7913208" y="1678557"/>
            <a:ext cx="169862" cy="250825"/>
          </a:xfrm>
          <a:custGeom>
            <a:avLst/>
            <a:gdLst>
              <a:gd name="T0" fmla="*/ 2147483647 w 107"/>
              <a:gd name="T1" fmla="*/ 2147483647 h 158"/>
              <a:gd name="T2" fmla="*/ 2147483647 w 107"/>
              <a:gd name="T3" fmla="*/ 2147483647 h 158"/>
              <a:gd name="T4" fmla="*/ 2147483647 w 107"/>
              <a:gd name="T5" fmla="*/ 2147483647 h 158"/>
              <a:gd name="T6" fmla="*/ 2147483647 w 107"/>
              <a:gd name="T7" fmla="*/ 2147483647 h 158"/>
              <a:gd name="T8" fmla="*/ 2147483647 w 107"/>
              <a:gd name="T9" fmla="*/ 2147483647 h 158"/>
              <a:gd name="T10" fmla="*/ 2147483647 w 107"/>
              <a:gd name="T11" fmla="*/ 2147483647 h 1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7" h="158">
                <a:moveTo>
                  <a:pt x="3" y="158"/>
                </a:moveTo>
                <a:cubicBezTo>
                  <a:pt x="6" y="145"/>
                  <a:pt x="0" y="126"/>
                  <a:pt x="11" y="118"/>
                </a:cubicBezTo>
                <a:cubicBezTo>
                  <a:pt x="26" y="107"/>
                  <a:pt x="53" y="122"/>
                  <a:pt x="67" y="110"/>
                </a:cubicBezTo>
                <a:cubicBezTo>
                  <a:pt x="90" y="91"/>
                  <a:pt x="39" y="65"/>
                  <a:pt x="35" y="62"/>
                </a:cubicBezTo>
                <a:cubicBezTo>
                  <a:pt x="32" y="54"/>
                  <a:pt x="24" y="46"/>
                  <a:pt x="27" y="38"/>
                </a:cubicBezTo>
                <a:cubicBezTo>
                  <a:pt x="42" y="0"/>
                  <a:pt x="83" y="38"/>
                  <a:pt x="107" y="38"/>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a:endParaRPr>
          </a:p>
        </p:txBody>
      </p:sp>
      <p:sp>
        <p:nvSpPr>
          <p:cNvPr id="39" name="Text Box 19"/>
          <p:cNvSpPr txBox="1">
            <a:spLocks noChangeArrowheads="1"/>
          </p:cNvSpPr>
          <p:nvPr/>
        </p:nvSpPr>
        <p:spPr bwMode="auto">
          <a:xfrm>
            <a:off x="7722709" y="937703"/>
            <a:ext cx="11128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rgbClr val="333399"/>
                </a:solidFill>
                <a:effectLst/>
                <a:uLnTx/>
                <a:uFillTx/>
                <a:latin typeface="Calibri" pitchFamily="34" charset="0"/>
              </a:rPr>
              <a:t>meson</a:t>
            </a:r>
            <a:r>
              <a:rPr kumimoji="0" lang="zh-CN" altLang="en-US" sz="2400" b="1" i="0" u="none" strike="noStrike" kern="0" cap="none" spc="0" normalizeH="0" baseline="0" noProof="0" dirty="0">
                <a:ln>
                  <a:noFill/>
                </a:ln>
                <a:solidFill>
                  <a:srgbClr val="333399"/>
                </a:solidFill>
                <a:effectLst/>
                <a:uLnTx/>
                <a:uFillTx/>
                <a:latin typeface="Calibri" pitchFamily="34" charset="0"/>
              </a:rPr>
              <a:t> </a:t>
            </a:r>
          </a:p>
        </p:txBody>
      </p:sp>
      <p:sp>
        <p:nvSpPr>
          <p:cNvPr id="40" name="Text Box 20"/>
          <p:cNvSpPr txBox="1">
            <a:spLocks noChangeArrowheads="1"/>
          </p:cNvSpPr>
          <p:nvPr/>
        </p:nvSpPr>
        <p:spPr bwMode="auto">
          <a:xfrm>
            <a:off x="9253155" y="961800"/>
            <a:ext cx="10871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rgbClr val="333399"/>
                </a:solidFill>
                <a:effectLst/>
                <a:uLnTx/>
                <a:uFillTx/>
                <a:latin typeface="Calibri" pitchFamily="34" charset="0"/>
              </a:rPr>
              <a:t>baryon</a:t>
            </a:r>
            <a:endParaRPr kumimoji="0" lang="zh-CN" altLang="en-US" sz="2400" b="1" i="0" u="none" strike="noStrike" kern="0" cap="none" spc="0" normalizeH="0" baseline="0" noProof="0" dirty="0">
              <a:ln>
                <a:noFill/>
              </a:ln>
              <a:solidFill>
                <a:srgbClr val="333399"/>
              </a:solidFill>
              <a:effectLst/>
              <a:uLnTx/>
              <a:uFillTx/>
              <a:latin typeface="Calibri" pitchFamily="34" charset="0"/>
            </a:endParaRPr>
          </a:p>
        </p:txBody>
      </p:sp>
      <p:sp>
        <p:nvSpPr>
          <p:cNvPr id="41" name="文本框 40"/>
          <p:cNvSpPr txBox="1"/>
          <p:nvPr/>
        </p:nvSpPr>
        <p:spPr>
          <a:xfrm>
            <a:off x="580089" y="1969069"/>
            <a:ext cx="5531360" cy="461665"/>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400" b="1" i="0" u="none" strike="noStrike" kern="0" cap="none" spc="0" normalizeH="0" baseline="0" noProof="0" dirty="0">
                <a:ln>
                  <a:noFill/>
                </a:ln>
                <a:solidFill>
                  <a:srgbClr val="0000FF"/>
                </a:solidFill>
                <a:effectLst/>
                <a:uLnTx/>
                <a:uFillTx/>
              </a:rPr>
              <a:t>Exotic states are expected by QCD</a:t>
            </a:r>
            <a:endParaRPr kumimoji="0" lang="zh-CN" altLang="en-US" sz="2400" b="1" i="0" u="none" strike="noStrike" kern="0" cap="none" spc="0" normalizeH="0" baseline="0" noProof="0" dirty="0">
              <a:ln>
                <a:noFill/>
              </a:ln>
              <a:solidFill>
                <a:srgbClr val="0000FF"/>
              </a:solidFill>
              <a:effectLst/>
              <a:uLnTx/>
              <a:uFillTx/>
            </a:endParaRPr>
          </a:p>
        </p:txBody>
      </p:sp>
      <p:sp>
        <p:nvSpPr>
          <p:cNvPr id="43" name="Oval 3"/>
          <p:cNvSpPr>
            <a:spLocks noChangeArrowheads="1"/>
          </p:cNvSpPr>
          <p:nvPr/>
        </p:nvSpPr>
        <p:spPr bwMode="auto">
          <a:xfrm>
            <a:off x="917770" y="3608423"/>
            <a:ext cx="961344" cy="965200"/>
          </a:xfrm>
          <a:prstGeom prst="ellipse">
            <a:avLst/>
          </a:prstGeom>
          <a:gradFill rotWithShape="1">
            <a:gsLst>
              <a:gs pos="0">
                <a:srgbClr val="5E6D76"/>
              </a:gs>
              <a:gs pos="100000">
                <a:srgbClr val="CCEC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44" name="Freeform 4"/>
          <p:cNvSpPr>
            <a:spLocks/>
          </p:cNvSpPr>
          <p:nvPr/>
        </p:nvSpPr>
        <p:spPr bwMode="auto">
          <a:xfrm>
            <a:off x="1082288" y="3724311"/>
            <a:ext cx="576262" cy="481012"/>
          </a:xfrm>
          <a:custGeom>
            <a:avLst/>
            <a:gdLst>
              <a:gd name="T0" fmla="*/ 0 w 363"/>
              <a:gd name="T1" fmla="*/ 2147483647 h 303"/>
              <a:gd name="T2" fmla="*/ 2147483647 w 363"/>
              <a:gd name="T3" fmla="*/ 2147483647 h 303"/>
              <a:gd name="T4" fmla="*/ 2147483647 w 363"/>
              <a:gd name="T5" fmla="*/ 2147483647 h 303"/>
              <a:gd name="T6" fmla="*/ 0 60000 65536"/>
              <a:gd name="T7" fmla="*/ 0 60000 65536"/>
              <a:gd name="T8" fmla="*/ 0 60000 65536"/>
            </a:gdLst>
            <a:ahLst/>
            <a:cxnLst>
              <a:cxn ang="T6">
                <a:pos x="T0" y="T1"/>
              </a:cxn>
              <a:cxn ang="T7">
                <a:pos x="T2" y="T3"/>
              </a:cxn>
              <a:cxn ang="T8">
                <a:pos x="T4" y="T5"/>
              </a:cxn>
            </a:cxnLst>
            <a:rect l="0" t="0" r="r" b="b"/>
            <a:pathLst>
              <a:path w="363" h="303">
                <a:moveTo>
                  <a:pt x="0" y="121"/>
                </a:moveTo>
                <a:cubicBezTo>
                  <a:pt x="106" y="60"/>
                  <a:pt x="212" y="0"/>
                  <a:pt x="272" y="30"/>
                </a:cubicBezTo>
                <a:cubicBezTo>
                  <a:pt x="332" y="60"/>
                  <a:pt x="348" y="258"/>
                  <a:pt x="363" y="303"/>
                </a:cubicBezTo>
              </a:path>
            </a:pathLst>
          </a:custGeom>
          <a:noFill/>
          <a:ln w="571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ndParaRPr>
          </a:p>
        </p:txBody>
      </p:sp>
      <p:sp>
        <p:nvSpPr>
          <p:cNvPr id="45" name="Oval 5"/>
          <p:cNvSpPr>
            <a:spLocks noChangeArrowheads="1"/>
          </p:cNvSpPr>
          <p:nvPr/>
        </p:nvSpPr>
        <p:spPr bwMode="auto">
          <a:xfrm>
            <a:off x="1012438" y="3844961"/>
            <a:ext cx="215900" cy="215900"/>
          </a:xfrm>
          <a:prstGeom prst="ellipse">
            <a:avLst/>
          </a:prstGeom>
          <a:solidFill>
            <a:srgbClr val="3333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46" name="Oval 6"/>
          <p:cNvSpPr>
            <a:spLocks noChangeArrowheads="1"/>
          </p:cNvSpPr>
          <p:nvPr/>
        </p:nvSpPr>
        <p:spPr bwMode="auto">
          <a:xfrm>
            <a:off x="1517263" y="4133886"/>
            <a:ext cx="215900" cy="215900"/>
          </a:xfrm>
          <a:prstGeom prst="ellipse">
            <a:avLst/>
          </a:prstGeom>
          <a:solidFill>
            <a:srgbClr val="99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charset="0"/>
              <a:ea typeface="宋体" charset="-122"/>
            </a:endParaRPr>
          </a:p>
        </p:txBody>
      </p:sp>
      <p:sp>
        <p:nvSpPr>
          <p:cNvPr id="47" name="Text Box 7"/>
          <p:cNvSpPr txBox="1">
            <a:spLocks noChangeArrowheads="1"/>
          </p:cNvSpPr>
          <p:nvPr/>
        </p:nvSpPr>
        <p:spPr bwMode="auto">
          <a:xfrm>
            <a:off x="814047" y="2912605"/>
            <a:ext cx="126995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rgbClr val="333399"/>
                </a:solidFill>
                <a:effectLst/>
                <a:uLnTx/>
                <a:uFillTx/>
                <a:latin typeface="Calibri" pitchFamily="34" charset="0"/>
                <a:ea typeface="宋体" charset="-122"/>
              </a:rPr>
              <a:t>Hybrid </a:t>
            </a:r>
          </a:p>
        </p:txBody>
      </p:sp>
      <p:sp>
        <p:nvSpPr>
          <p:cNvPr id="48" name="Oval 8"/>
          <p:cNvSpPr>
            <a:spLocks noChangeArrowheads="1"/>
          </p:cNvSpPr>
          <p:nvPr/>
        </p:nvSpPr>
        <p:spPr bwMode="auto">
          <a:xfrm>
            <a:off x="2414896" y="3602603"/>
            <a:ext cx="1042324" cy="997857"/>
          </a:xfrm>
          <a:prstGeom prst="ellipse">
            <a:avLst/>
          </a:prstGeom>
          <a:gradFill rotWithShape="1">
            <a:gsLst>
              <a:gs pos="0">
                <a:srgbClr val="5E6D76"/>
              </a:gs>
              <a:gs pos="100000">
                <a:srgbClr val="CCEC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49" name="Freeform 9"/>
          <p:cNvSpPr>
            <a:spLocks/>
          </p:cNvSpPr>
          <p:nvPr/>
        </p:nvSpPr>
        <p:spPr bwMode="auto">
          <a:xfrm>
            <a:off x="2458895" y="3677371"/>
            <a:ext cx="839787" cy="814387"/>
          </a:xfrm>
          <a:custGeom>
            <a:avLst/>
            <a:gdLst>
              <a:gd name="T0" fmla="*/ 2147483647 w 529"/>
              <a:gd name="T1" fmla="*/ 2147483647 h 513"/>
              <a:gd name="T2" fmla="*/ 2147483647 w 529"/>
              <a:gd name="T3" fmla="*/ 2147483647 h 513"/>
              <a:gd name="T4" fmla="*/ 2147483647 w 529"/>
              <a:gd name="T5" fmla="*/ 2147483647 h 513"/>
              <a:gd name="T6" fmla="*/ 2147483647 w 529"/>
              <a:gd name="T7" fmla="*/ 2147483647 h 513"/>
              <a:gd name="T8" fmla="*/ 2147483647 w 529"/>
              <a:gd name="T9" fmla="*/ 2147483647 h 513"/>
              <a:gd name="T10" fmla="*/ 2147483647 w 529"/>
              <a:gd name="T11" fmla="*/ 2147483647 h 5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9" h="513">
                <a:moveTo>
                  <a:pt x="7" y="189"/>
                </a:moveTo>
                <a:cubicBezTo>
                  <a:pt x="0" y="159"/>
                  <a:pt x="151" y="0"/>
                  <a:pt x="234" y="7"/>
                </a:cubicBezTo>
                <a:cubicBezTo>
                  <a:pt x="317" y="14"/>
                  <a:pt x="483" y="151"/>
                  <a:pt x="506" y="234"/>
                </a:cubicBezTo>
                <a:cubicBezTo>
                  <a:pt x="529" y="317"/>
                  <a:pt x="408" y="513"/>
                  <a:pt x="370" y="506"/>
                </a:cubicBezTo>
                <a:cubicBezTo>
                  <a:pt x="332" y="499"/>
                  <a:pt x="340" y="242"/>
                  <a:pt x="279" y="189"/>
                </a:cubicBezTo>
                <a:cubicBezTo>
                  <a:pt x="218" y="136"/>
                  <a:pt x="14" y="219"/>
                  <a:pt x="7" y="189"/>
                </a:cubicBezTo>
                <a:close/>
              </a:path>
            </a:pathLst>
          </a:custGeom>
          <a:noFill/>
          <a:ln w="571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ndParaRPr>
          </a:p>
        </p:txBody>
      </p:sp>
      <p:sp>
        <p:nvSpPr>
          <p:cNvPr id="50" name="Text Box 10"/>
          <p:cNvSpPr txBox="1">
            <a:spLocks noChangeArrowheads="1"/>
          </p:cNvSpPr>
          <p:nvPr/>
        </p:nvSpPr>
        <p:spPr bwMode="auto">
          <a:xfrm>
            <a:off x="2216689" y="2936893"/>
            <a:ext cx="12442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1" i="0" u="none" strike="noStrike" kern="0" cap="none" spc="0" normalizeH="0" baseline="0" noProof="0" dirty="0" err="1">
                <a:ln>
                  <a:noFill/>
                </a:ln>
                <a:solidFill>
                  <a:srgbClr val="333399"/>
                </a:solidFill>
                <a:effectLst/>
                <a:uLnTx/>
                <a:uFillTx/>
                <a:latin typeface="Calibri" pitchFamily="34" charset="0"/>
                <a:ea typeface="宋体" charset="-122"/>
              </a:rPr>
              <a:t>Glueball</a:t>
            </a:r>
            <a:endParaRPr kumimoji="0" lang="en-US" altLang="zh-CN" sz="2400" b="1" i="0" u="none" strike="noStrike" kern="0" cap="none" spc="0" normalizeH="0" baseline="0" noProof="0" dirty="0">
              <a:ln>
                <a:noFill/>
              </a:ln>
              <a:solidFill>
                <a:srgbClr val="333399"/>
              </a:solidFill>
              <a:effectLst/>
              <a:uLnTx/>
              <a:uFillTx/>
              <a:latin typeface="Calibri" pitchFamily="34" charset="0"/>
              <a:ea typeface="宋体" charset="-122"/>
            </a:endParaRPr>
          </a:p>
        </p:txBody>
      </p:sp>
      <p:sp>
        <p:nvSpPr>
          <p:cNvPr id="51" name="Text Box 15"/>
          <p:cNvSpPr txBox="1">
            <a:spLocks noChangeArrowheads="1"/>
          </p:cNvSpPr>
          <p:nvPr/>
        </p:nvSpPr>
        <p:spPr bwMode="auto">
          <a:xfrm>
            <a:off x="3689276" y="2896721"/>
            <a:ext cx="16001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1" i="0" u="none" strike="noStrike" kern="0" cap="none" spc="0" normalizeH="0" baseline="0" noProof="0" dirty="0" err="1">
                <a:ln>
                  <a:noFill/>
                </a:ln>
                <a:solidFill>
                  <a:srgbClr val="333399"/>
                </a:solidFill>
                <a:effectLst/>
                <a:uLnTx/>
                <a:uFillTx/>
                <a:latin typeface="Calibri" pitchFamily="34" charset="0"/>
                <a:ea typeface="宋体" charset="-122"/>
              </a:rPr>
              <a:t>Tetraquark</a:t>
            </a:r>
            <a:endParaRPr kumimoji="0" lang="en-US" altLang="zh-CN" sz="2400" b="1" i="0" u="none" strike="noStrike" kern="0" cap="none" spc="0" normalizeH="0" baseline="0" noProof="0" dirty="0">
              <a:ln>
                <a:noFill/>
              </a:ln>
              <a:solidFill>
                <a:srgbClr val="333399"/>
              </a:solidFill>
              <a:effectLst/>
              <a:uLnTx/>
              <a:uFillTx/>
              <a:latin typeface="Calibri" pitchFamily="34" charset="0"/>
              <a:ea typeface="宋体" charset="-122"/>
            </a:endParaRPr>
          </a:p>
        </p:txBody>
      </p:sp>
      <p:sp>
        <p:nvSpPr>
          <p:cNvPr id="52" name="Oval 28"/>
          <p:cNvSpPr>
            <a:spLocks noChangeArrowheads="1"/>
          </p:cNvSpPr>
          <p:nvPr/>
        </p:nvSpPr>
        <p:spPr bwMode="auto">
          <a:xfrm>
            <a:off x="3934782" y="3643803"/>
            <a:ext cx="1013020" cy="1029532"/>
          </a:xfrm>
          <a:prstGeom prst="ellipse">
            <a:avLst/>
          </a:prstGeom>
          <a:gradFill rotWithShape="1">
            <a:gsLst>
              <a:gs pos="0">
                <a:srgbClr val="5E6D76"/>
              </a:gs>
              <a:gs pos="100000">
                <a:srgbClr val="CCEC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53" name="Line 29"/>
          <p:cNvSpPr>
            <a:spLocks noChangeShapeType="1"/>
          </p:cNvSpPr>
          <p:nvPr/>
        </p:nvSpPr>
        <p:spPr bwMode="auto">
          <a:xfrm>
            <a:off x="4117168" y="4139405"/>
            <a:ext cx="358775" cy="288925"/>
          </a:xfrm>
          <a:prstGeom prst="line">
            <a:avLst/>
          </a:prstGeom>
          <a:noFill/>
          <a:ln w="57150">
            <a:solidFill>
              <a:srgbClr val="F514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ndParaRPr>
          </a:p>
        </p:txBody>
      </p:sp>
      <p:sp>
        <p:nvSpPr>
          <p:cNvPr id="54" name="Oval 30"/>
          <p:cNvSpPr>
            <a:spLocks noChangeArrowheads="1"/>
          </p:cNvSpPr>
          <p:nvPr/>
        </p:nvSpPr>
        <p:spPr bwMode="auto">
          <a:xfrm>
            <a:off x="3972703" y="3996527"/>
            <a:ext cx="215900" cy="215900"/>
          </a:xfrm>
          <a:prstGeom prst="ellipse">
            <a:avLst/>
          </a:prstGeom>
          <a:solidFill>
            <a:srgbClr val="3333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55" name="Oval 31"/>
          <p:cNvSpPr>
            <a:spLocks noChangeArrowheads="1"/>
          </p:cNvSpPr>
          <p:nvPr/>
        </p:nvSpPr>
        <p:spPr bwMode="auto">
          <a:xfrm>
            <a:off x="4404503" y="4356890"/>
            <a:ext cx="215900" cy="215900"/>
          </a:xfrm>
          <a:prstGeom prst="ellipse">
            <a:avLst/>
          </a:prstGeom>
          <a:solidFill>
            <a:srgbClr val="99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charset="0"/>
              <a:ea typeface="宋体" charset="-122"/>
            </a:endParaRPr>
          </a:p>
        </p:txBody>
      </p:sp>
      <p:sp>
        <p:nvSpPr>
          <p:cNvPr id="56" name="Line 32"/>
          <p:cNvSpPr>
            <a:spLocks noChangeShapeType="1"/>
          </p:cNvSpPr>
          <p:nvPr/>
        </p:nvSpPr>
        <p:spPr bwMode="auto">
          <a:xfrm>
            <a:off x="4620406" y="3780630"/>
            <a:ext cx="73025" cy="360363"/>
          </a:xfrm>
          <a:prstGeom prst="line">
            <a:avLst/>
          </a:prstGeom>
          <a:noFill/>
          <a:ln w="57150">
            <a:solidFill>
              <a:srgbClr val="F514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ndParaRPr>
          </a:p>
        </p:txBody>
      </p:sp>
      <p:sp>
        <p:nvSpPr>
          <p:cNvPr id="57" name="Oval 33"/>
          <p:cNvSpPr>
            <a:spLocks noChangeArrowheads="1"/>
          </p:cNvSpPr>
          <p:nvPr/>
        </p:nvSpPr>
        <p:spPr bwMode="auto">
          <a:xfrm>
            <a:off x="4620403" y="4067965"/>
            <a:ext cx="215900" cy="215900"/>
          </a:xfrm>
          <a:prstGeom prst="ellipse">
            <a:avLst/>
          </a:prstGeom>
          <a:solidFill>
            <a:srgbClr val="00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zh-CN" sz="2400" b="0" i="0" u="none" strike="noStrike" kern="0" cap="none" spc="0" normalizeH="0" baseline="0" noProof="0">
              <a:ln>
                <a:noFill/>
              </a:ln>
              <a:solidFill>
                <a:srgbClr val="009900"/>
              </a:solidFill>
              <a:effectLst/>
              <a:uLnTx/>
              <a:uFillTx/>
              <a:latin typeface="Times New Roman" pitchFamily="18" charset="0"/>
              <a:ea typeface="宋体" charset="-122"/>
            </a:endParaRPr>
          </a:p>
        </p:txBody>
      </p:sp>
      <p:sp>
        <p:nvSpPr>
          <p:cNvPr id="58" name="Oval 34"/>
          <p:cNvSpPr>
            <a:spLocks noChangeArrowheads="1"/>
          </p:cNvSpPr>
          <p:nvPr/>
        </p:nvSpPr>
        <p:spPr bwMode="auto">
          <a:xfrm>
            <a:off x="4548965" y="3709190"/>
            <a:ext cx="215900" cy="215900"/>
          </a:xfrm>
          <a:prstGeom prst="ellipse">
            <a:avLst/>
          </a:prstGeom>
          <a:solidFill>
            <a:srgbClr val="99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charset="0"/>
              <a:ea typeface="宋体" charset="-122"/>
            </a:endParaRPr>
          </a:p>
        </p:txBody>
      </p:sp>
      <p:sp>
        <p:nvSpPr>
          <p:cNvPr id="59" name="Oval 16"/>
          <p:cNvSpPr>
            <a:spLocks noChangeArrowheads="1"/>
          </p:cNvSpPr>
          <p:nvPr/>
        </p:nvSpPr>
        <p:spPr bwMode="auto">
          <a:xfrm>
            <a:off x="5936297" y="3473934"/>
            <a:ext cx="1103301" cy="1076325"/>
          </a:xfrm>
          <a:prstGeom prst="ellipse">
            <a:avLst/>
          </a:prstGeom>
          <a:gradFill rotWithShape="1">
            <a:gsLst>
              <a:gs pos="0">
                <a:srgbClr val="5E6D76"/>
              </a:gs>
              <a:gs pos="100000">
                <a:srgbClr val="CCEC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60" name="Line 17"/>
          <p:cNvSpPr>
            <a:spLocks noChangeShapeType="1"/>
          </p:cNvSpPr>
          <p:nvPr/>
        </p:nvSpPr>
        <p:spPr bwMode="auto">
          <a:xfrm>
            <a:off x="6127159" y="4156556"/>
            <a:ext cx="431800" cy="215900"/>
          </a:xfrm>
          <a:prstGeom prst="line">
            <a:avLst/>
          </a:prstGeom>
          <a:noFill/>
          <a:ln w="57150">
            <a:solidFill>
              <a:srgbClr val="F514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ndParaRPr>
          </a:p>
        </p:txBody>
      </p:sp>
      <p:sp>
        <p:nvSpPr>
          <p:cNvPr id="61" name="Oval 18"/>
          <p:cNvSpPr>
            <a:spLocks noChangeArrowheads="1"/>
          </p:cNvSpPr>
          <p:nvPr/>
        </p:nvSpPr>
        <p:spPr bwMode="auto">
          <a:xfrm>
            <a:off x="5982696" y="4013681"/>
            <a:ext cx="215900" cy="215900"/>
          </a:xfrm>
          <a:prstGeom prst="ellipse">
            <a:avLst/>
          </a:prstGeom>
          <a:solidFill>
            <a:srgbClr val="3333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62" name="Oval 19"/>
          <p:cNvSpPr>
            <a:spLocks noChangeArrowheads="1"/>
          </p:cNvSpPr>
          <p:nvPr/>
        </p:nvSpPr>
        <p:spPr bwMode="auto">
          <a:xfrm>
            <a:off x="6487521" y="4302606"/>
            <a:ext cx="215900" cy="215900"/>
          </a:xfrm>
          <a:prstGeom prst="ellipse">
            <a:avLst/>
          </a:prstGeom>
          <a:solidFill>
            <a:srgbClr val="99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charset="0"/>
              <a:ea typeface="宋体" charset="-122"/>
            </a:endParaRPr>
          </a:p>
        </p:txBody>
      </p:sp>
      <p:sp>
        <p:nvSpPr>
          <p:cNvPr id="63" name="Line 20"/>
          <p:cNvSpPr>
            <a:spLocks noChangeShapeType="1"/>
          </p:cNvSpPr>
          <p:nvPr/>
        </p:nvSpPr>
        <p:spPr bwMode="auto">
          <a:xfrm>
            <a:off x="6701837" y="3654906"/>
            <a:ext cx="73025" cy="360362"/>
          </a:xfrm>
          <a:prstGeom prst="line">
            <a:avLst/>
          </a:prstGeom>
          <a:noFill/>
          <a:ln w="57150">
            <a:solidFill>
              <a:srgbClr val="F514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ndParaRPr>
          </a:p>
        </p:txBody>
      </p:sp>
      <p:sp>
        <p:nvSpPr>
          <p:cNvPr id="64" name="Oval 21"/>
          <p:cNvSpPr>
            <a:spLocks noChangeArrowheads="1"/>
          </p:cNvSpPr>
          <p:nvPr/>
        </p:nvSpPr>
        <p:spPr bwMode="auto">
          <a:xfrm>
            <a:off x="6701834" y="3942243"/>
            <a:ext cx="215900" cy="215900"/>
          </a:xfrm>
          <a:prstGeom prst="ellipse">
            <a:avLst/>
          </a:prstGeom>
          <a:solidFill>
            <a:srgbClr val="00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zh-CN" sz="2400" b="0" i="0" u="none" strike="noStrike" kern="0" cap="none" spc="0" normalizeH="0" baseline="0" noProof="0">
              <a:ln>
                <a:noFill/>
              </a:ln>
              <a:solidFill>
                <a:srgbClr val="009900"/>
              </a:solidFill>
              <a:effectLst/>
              <a:uLnTx/>
              <a:uFillTx/>
              <a:latin typeface="Times New Roman" pitchFamily="18" charset="0"/>
              <a:ea typeface="宋体" charset="-122"/>
            </a:endParaRPr>
          </a:p>
        </p:txBody>
      </p:sp>
      <p:sp>
        <p:nvSpPr>
          <p:cNvPr id="65" name="Oval 22"/>
          <p:cNvSpPr>
            <a:spLocks noChangeArrowheads="1"/>
          </p:cNvSpPr>
          <p:nvPr/>
        </p:nvSpPr>
        <p:spPr bwMode="auto">
          <a:xfrm>
            <a:off x="6630396" y="3583468"/>
            <a:ext cx="215900" cy="215900"/>
          </a:xfrm>
          <a:prstGeom prst="ellipse">
            <a:avLst/>
          </a:prstGeom>
          <a:solidFill>
            <a:srgbClr val="99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charset="0"/>
              <a:ea typeface="宋体" charset="-122"/>
            </a:endParaRPr>
          </a:p>
        </p:txBody>
      </p:sp>
      <p:sp>
        <p:nvSpPr>
          <p:cNvPr id="66" name="Line 23"/>
          <p:cNvSpPr>
            <a:spLocks noChangeShapeType="1"/>
          </p:cNvSpPr>
          <p:nvPr/>
        </p:nvSpPr>
        <p:spPr bwMode="auto">
          <a:xfrm>
            <a:off x="6270034" y="3726343"/>
            <a:ext cx="215900" cy="215900"/>
          </a:xfrm>
          <a:prstGeom prst="line">
            <a:avLst/>
          </a:prstGeom>
          <a:noFill/>
          <a:ln w="57150">
            <a:solidFill>
              <a:srgbClr val="F514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ndParaRPr>
          </a:p>
        </p:txBody>
      </p:sp>
      <p:sp>
        <p:nvSpPr>
          <p:cNvPr id="67" name="Line 24"/>
          <p:cNvSpPr>
            <a:spLocks noChangeShapeType="1"/>
          </p:cNvSpPr>
          <p:nvPr/>
        </p:nvSpPr>
        <p:spPr bwMode="auto">
          <a:xfrm flipV="1">
            <a:off x="6343062" y="3870806"/>
            <a:ext cx="142875" cy="431800"/>
          </a:xfrm>
          <a:prstGeom prst="line">
            <a:avLst/>
          </a:prstGeom>
          <a:noFill/>
          <a:ln w="57150">
            <a:solidFill>
              <a:srgbClr val="F514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ndParaRPr>
          </a:p>
        </p:txBody>
      </p:sp>
      <p:sp>
        <p:nvSpPr>
          <p:cNvPr id="68" name="Line 25"/>
          <p:cNvSpPr>
            <a:spLocks noChangeShapeType="1"/>
          </p:cNvSpPr>
          <p:nvPr/>
        </p:nvSpPr>
        <p:spPr bwMode="auto">
          <a:xfrm flipV="1">
            <a:off x="6487521" y="3870809"/>
            <a:ext cx="287338" cy="71437"/>
          </a:xfrm>
          <a:prstGeom prst="line">
            <a:avLst/>
          </a:prstGeom>
          <a:noFill/>
          <a:ln w="57150">
            <a:solidFill>
              <a:srgbClr val="F514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ndParaRPr>
          </a:p>
        </p:txBody>
      </p:sp>
      <p:sp>
        <p:nvSpPr>
          <p:cNvPr id="69" name="Oval 26"/>
          <p:cNvSpPr>
            <a:spLocks noChangeArrowheads="1"/>
          </p:cNvSpPr>
          <p:nvPr/>
        </p:nvSpPr>
        <p:spPr bwMode="auto">
          <a:xfrm>
            <a:off x="6198596" y="3581881"/>
            <a:ext cx="215900" cy="215900"/>
          </a:xfrm>
          <a:prstGeom prst="ellipse">
            <a:avLst/>
          </a:prstGeom>
          <a:solidFill>
            <a:srgbClr val="00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zh-CN" sz="2400" b="0" i="0" u="none" strike="noStrike" kern="0" cap="none" spc="0" normalizeH="0" baseline="0" noProof="0">
              <a:ln>
                <a:noFill/>
              </a:ln>
              <a:solidFill>
                <a:srgbClr val="009900"/>
              </a:solidFill>
              <a:effectLst/>
              <a:uLnTx/>
              <a:uFillTx/>
              <a:latin typeface="Times New Roman" pitchFamily="18" charset="0"/>
              <a:ea typeface="宋体" charset="-122"/>
            </a:endParaRPr>
          </a:p>
        </p:txBody>
      </p:sp>
      <p:sp>
        <p:nvSpPr>
          <p:cNvPr id="70" name="Text Box 27"/>
          <p:cNvSpPr txBox="1">
            <a:spLocks noChangeArrowheads="1"/>
          </p:cNvSpPr>
          <p:nvPr/>
        </p:nvSpPr>
        <p:spPr bwMode="auto">
          <a:xfrm>
            <a:off x="5652212" y="2920349"/>
            <a:ext cx="16674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1" i="0" u="none" strike="noStrike" kern="0" cap="none" spc="0" normalizeH="0" baseline="0" noProof="0" dirty="0" err="1">
                <a:ln>
                  <a:noFill/>
                </a:ln>
                <a:solidFill>
                  <a:srgbClr val="333399"/>
                </a:solidFill>
                <a:effectLst/>
                <a:uLnTx/>
                <a:uFillTx/>
                <a:latin typeface="Calibri" pitchFamily="34" charset="0"/>
                <a:ea typeface="宋体" charset="-122"/>
              </a:rPr>
              <a:t>Pentaquark</a:t>
            </a:r>
            <a:endParaRPr kumimoji="0" lang="en-US" altLang="zh-CN" sz="2400" b="1" i="0" u="none" strike="noStrike" kern="0" cap="none" spc="0" normalizeH="0" baseline="0" noProof="0" dirty="0">
              <a:ln>
                <a:noFill/>
              </a:ln>
              <a:solidFill>
                <a:srgbClr val="333399"/>
              </a:solidFill>
              <a:effectLst/>
              <a:uLnTx/>
              <a:uFillTx/>
              <a:latin typeface="Calibri" pitchFamily="34" charset="0"/>
              <a:ea typeface="宋体" charset="-122"/>
            </a:endParaRPr>
          </a:p>
        </p:txBody>
      </p:sp>
      <p:sp>
        <p:nvSpPr>
          <p:cNvPr id="71" name="Oval 11"/>
          <p:cNvSpPr>
            <a:spLocks noChangeArrowheads="1"/>
          </p:cNvSpPr>
          <p:nvPr/>
        </p:nvSpPr>
        <p:spPr bwMode="auto">
          <a:xfrm>
            <a:off x="7995635" y="3797783"/>
            <a:ext cx="850246" cy="862013"/>
          </a:xfrm>
          <a:prstGeom prst="ellipse">
            <a:avLst/>
          </a:prstGeom>
          <a:gradFill rotWithShape="1">
            <a:gsLst>
              <a:gs pos="0">
                <a:srgbClr val="5E6D76"/>
              </a:gs>
              <a:gs pos="100000">
                <a:srgbClr val="CCEC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72" name="Line 12"/>
          <p:cNvSpPr>
            <a:spLocks noChangeShapeType="1"/>
          </p:cNvSpPr>
          <p:nvPr/>
        </p:nvSpPr>
        <p:spPr bwMode="auto">
          <a:xfrm>
            <a:off x="8282974" y="4140157"/>
            <a:ext cx="282582" cy="230715"/>
          </a:xfrm>
          <a:prstGeom prst="line">
            <a:avLst/>
          </a:prstGeom>
          <a:noFill/>
          <a:ln w="57150">
            <a:solidFill>
              <a:srgbClr val="F514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ndParaRPr>
          </a:p>
        </p:txBody>
      </p:sp>
      <p:sp>
        <p:nvSpPr>
          <p:cNvPr id="73" name="Oval 13"/>
          <p:cNvSpPr>
            <a:spLocks noChangeArrowheads="1"/>
          </p:cNvSpPr>
          <p:nvPr/>
        </p:nvSpPr>
        <p:spPr bwMode="auto">
          <a:xfrm>
            <a:off x="8138513" y="3982568"/>
            <a:ext cx="170049" cy="172403"/>
          </a:xfrm>
          <a:prstGeom prst="ellipse">
            <a:avLst/>
          </a:prstGeom>
          <a:solidFill>
            <a:srgbClr val="3333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74" name="Oval 14"/>
          <p:cNvSpPr>
            <a:spLocks noChangeArrowheads="1"/>
          </p:cNvSpPr>
          <p:nvPr/>
        </p:nvSpPr>
        <p:spPr bwMode="auto">
          <a:xfrm>
            <a:off x="8497876" y="4300042"/>
            <a:ext cx="170049" cy="172403"/>
          </a:xfrm>
          <a:prstGeom prst="ellipse">
            <a:avLst/>
          </a:prstGeom>
          <a:solidFill>
            <a:srgbClr val="99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charset="0"/>
              <a:ea typeface="宋体" charset="-122"/>
            </a:endParaRPr>
          </a:p>
        </p:txBody>
      </p:sp>
      <p:sp>
        <p:nvSpPr>
          <p:cNvPr id="75" name="Oval 35"/>
          <p:cNvSpPr>
            <a:spLocks noChangeArrowheads="1"/>
          </p:cNvSpPr>
          <p:nvPr/>
        </p:nvSpPr>
        <p:spPr bwMode="auto">
          <a:xfrm>
            <a:off x="8714773" y="3581883"/>
            <a:ext cx="850246" cy="862013"/>
          </a:xfrm>
          <a:prstGeom prst="ellipse">
            <a:avLst/>
          </a:prstGeom>
          <a:gradFill rotWithShape="1">
            <a:gsLst>
              <a:gs pos="0">
                <a:srgbClr val="5E6D76"/>
              </a:gs>
              <a:gs pos="100000">
                <a:srgbClr val="CCEC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76" name="Line 36"/>
          <p:cNvSpPr>
            <a:spLocks noChangeShapeType="1"/>
          </p:cNvSpPr>
          <p:nvPr/>
        </p:nvSpPr>
        <p:spPr bwMode="auto">
          <a:xfrm>
            <a:off x="9133220" y="3867632"/>
            <a:ext cx="103956" cy="290514"/>
          </a:xfrm>
          <a:prstGeom prst="line">
            <a:avLst/>
          </a:prstGeom>
          <a:noFill/>
          <a:ln w="57150">
            <a:solidFill>
              <a:srgbClr val="F514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ndParaRPr>
          </a:p>
        </p:txBody>
      </p:sp>
      <p:sp>
        <p:nvSpPr>
          <p:cNvPr id="77" name="Oval 37"/>
          <p:cNvSpPr>
            <a:spLocks noChangeArrowheads="1"/>
          </p:cNvSpPr>
          <p:nvPr/>
        </p:nvSpPr>
        <p:spPr bwMode="auto">
          <a:xfrm>
            <a:off x="9178073" y="4130206"/>
            <a:ext cx="170049" cy="172403"/>
          </a:xfrm>
          <a:prstGeom prst="ellipse">
            <a:avLst/>
          </a:prstGeom>
          <a:solidFill>
            <a:srgbClr val="00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zh-CN" sz="2400" b="0" i="0" u="none" strike="noStrike" kern="0" cap="none" spc="0" normalizeH="0" baseline="0" noProof="0">
              <a:ln>
                <a:noFill/>
              </a:ln>
              <a:solidFill>
                <a:srgbClr val="009900"/>
              </a:solidFill>
              <a:effectLst/>
              <a:uLnTx/>
              <a:uFillTx/>
              <a:latin typeface="Times New Roman" pitchFamily="18" charset="0"/>
              <a:ea typeface="宋体" charset="-122"/>
            </a:endParaRPr>
          </a:p>
        </p:txBody>
      </p:sp>
      <p:sp>
        <p:nvSpPr>
          <p:cNvPr id="78" name="Oval 38"/>
          <p:cNvSpPr>
            <a:spLocks noChangeArrowheads="1"/>
          </p:cNvSpPr>
          <p:nvPr/>
        </p:nvSpPr>
        <p:spPr bwMode="auto">
          <a:xfrm>
            <a:off x="9035198" y="3699994"/>
            <a:ext cx="170049" cy="172403"/>
          </a:xfrm>
          <a:prstGeom prst="ellipse">
            <a:avLst/>
          </a:prstGeom>
          <a:solidFill>
            <a:srgbClr val="99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charset="0"/>
              <a:ea typeface="宋体" charset="-122"/>
            </a:endParaRPr>
          </a:p>
        </p:txBody>
      </p:sp>
      <p:sp>
        <p:nvSpPr>
          <p:cNvPr id="79" name="Text Box 39"/>
          <p:cNvSpPr txBox="1">
            <a:spLocks noChangeArrowheads="1"/>
          </p:cNvSpPr>
          <p:nvPr/>
        </p:nvSpPr>
        <p:spPr bwMode="auto">
          <a:xfrm>
            <a:off x="7581768" y="2938611"/>
            <a:ext cx="2577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rgbClr val="333399"/>
                </a:solidFill>
                <a:effectLst/>
                <a:uLnTx/>
                <a:uFillTx/>
                <a:latin typeface="Calibri" pitchFamily="34" charset="0"/>
                <a:ea typeface="宋体" charset="-122"/>
              </a:rPr>
              <a:t>Hadronic molecule</a:t>
            </a:r>
            <a:endParaRPr kumimoji="0" lang="en-GB" altLang="zh-CN" sz="2000" b="1" i="0" u="none" strike="noStrike" kern="0" cap="none" spc="0" normalizeH="0" baseline="0" noProof="0" dirty="0">
              <a:ln>
                <a:noFill/>
              </a:ln>
              <a:solidFill>
                <a:srgbClr val="333399"/>
              </a:solidFill>
              <a:effectLst/>
              <a:uLnTx/>
              <a:uFillTx/>
              <a:latin typeface="Calibri" pitchFamily="34" charset="0"/>
              <a:ea typeface="宋体" charset="-122"/>
            </a:endParaRPr>
          </a:p>
        </p:txBody>
      </p:sp>
      <p:sp>
        <p:nvSpPr>
          <p:cNvPr id="80" name="文本框 79"/>
          <p:cNvSpPr txBox="1"/>
          <p:nvPr/>
        </p:nvSpPr>
        <p:spPr>
          <a:xfrm>
            <a:off x="576862" y="5069225"/>
            <a:ext cx="4800840" cy="1708160"/>
          </a:xfrm>
          <a:prstGeom prst="rect">
            <a:avLst/>
          </a:prstGeom>
          <a:noFill/>
        </p:spPr>
        <p:txBody>
          <a:bodyPr wrap="square" rtlCol="0">
            <a:spAutoFit/>
          </a:bodyPr>
          <a:lstStyle/>
          <a:p>
            <a:pPr marL="285750" marR="0" lvl="0" indent="-2857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zh-CN" sz="2000" b="1" i="0" u="none" strike="noStrike" kern="0" cap="none" spc="0" normalizeH="0" baseline="0" noProof="0" dirty="0">
                <a:ln>
                  <a:noFill/>
                </a:ln>
                <a:solidFill>
                  <a:srgbClr val="FF0000"/>
                </a:solidFill>
                <a:effectLst/>
                <a:uLnTx/>
                <a:uFillTx/>
              </a:rPr>
              <a:t>How the non-</a:t>
            </a:r>
            <a:r>
              <a:rPr kumimoji="0" lang="en-US" altLang="zh-CN" sz="2000" b="1" i="0" u="none" strike="noStrike" kern="0" cap="none" spc="0" normalizeH="0" baseline="0" noProof="0" dirty="0" err="1">
                <a:ln>
                  <a:noFill/>
                </a:ln>
                <a:solidFill>
                  <a:srgbClr val="FF0000"/>
                </a:solidFill>
                <a:effectLst/>
                <a:uLnTx/>
                <a:uFillTx/>
              </a:rPr>
              <a:t>pQCD</a:t>
            </a:r>
            <a:r>
              <a:rPr kumimoji="0" lang="en-US" altLang="zh-CN" sz="2000" b="1" i="0" u="none" strike="noStrike" kern="0" cap="none" spc="0" normalizeH="0" baseline="0" noProof="0" dirty="0">
                <a:ln>
                  <a:noFill/>
                </a:ln>
                <a:solidFill>
                  <a:srgbClr val="FF0000"/>
                </a:solidFill>
                <a:effectLst/>
                <a:uLnTx/>
                <a:uFillTx/>
              </a:rPr>
              <a:t> manifest</a:t>
            </a:r>
            <a:r>
              <a:rPr kumimoji="0" lang="en-US" altLang="zh-CN" sz="2000" b="1" i="0" u="none" strike="noStrike" kern="0" cap="none" spc="0" normalizeH="0" noProof="0" dirty="0">
                <a:ln>
                  <a:noFill/>
                </a:ln>
                <a:solidFill>
                  <a:srgbClr val="FF0000"/>
                </a:solidFill>
                <a:effectLst/>
                <a:uLnTx/>
                <a:uFillTx/>
              </a:rPr>
              <a:t> itself in the quark-gluon interactions?</a:t>
            </a:r>
            <a:endParaRPr kumimoji="0" lang="en-US" altLang="zh-CN" sz="2000" b="1" i="0" u="none" strike="noStrike" kern="0" cap="none" spc="0" normalizeH="0" baseline="0" noProof="0" dirty="0">
              <a:ln>
                <a:noFill/>
              </a:ln>
              <a:solidFill>
                <a:srgbClr val="FF0000"/>
              </a:solidFill>
              <a:effectLst/>
              <a:uLnTx/>
              <a:uFillTx/>
            </a:endParaRPr>
          </a:p>
          <a:p>
            <a:pPr marL="285750" marR="0" lvl="0" indent="-2857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zh-CN" sz="2000" b="1" i="0" u="none" strike="noStrike" kern="0" cap="none" spc="0" normalizeH="0" baseline="0" noProof="0" dirty="0">
                <a:ln>
                  <a:noFill/>
                </a:ln>
                <a:solidFill>
                  <a:srgbClr val="FF0000"/>
                </a:solidFill>
                <a:effectLst/>
                <a:uLnTx/>
                <a:uFillTx/>
              </a:rPr>
              <a:t>What is the proper effective degrees of freedom in the description of hadron structures?</a:t>
            </a:r>
            <a:endParaRPr kumimoji="0" lang="zh-CN" altLang="en-US" sz="2000" b="1" i="0" u="none" strike="noStrike" kern="0" cap="none" spc="0" normalizeH="0" baseline="0" noProof="0" dirty="0">
              <a:ln>
                <a:noFill/>
              </a:ln>
              <a:solidFill>
                <a:srgbClr val="FF0000"/>
              </a:solidFill>
              <a:effectLst/>
              <a:uLnTx/>
              <a:uFillTx/>
            </a:endParaRPr>
          </a:p>
        </p:txBody>
      </p:sp>
      <p:pic>
        <p:nvPicPr>
          <p:cNvPr id="81" name="图片 80"/>
          <p:cNvPicPr>
            <a:picLocks noChangeAspect="1"/>
          </p:cNvPicPr>
          <p:nvPr/>
        </p:nvPicPr>
        <p:blipFill>
          <a:blip r:embed="rId2"/>
          <a:stretch>
            <a:fillRect/>
          </a:stretch>
        </p:blipFill>
        <p:spPr>
          <a:xfrm>
            <a:off x="5740520" y="2996919"/>
            <a:ext cx="5878098" cy="3671433"/>
          </a:xfrm>
          <a:prstGeom prst="rect">
            <a:avLst/>
          </a:prstGeom>
        </p:spPr>
      </p:pic>
    </p:spTree>
    <p:extLst>
      <p:ext uri="{BB962C8B-B14F-4D97-AF65-F5344CB8AC3E}">
        <p14:creationId xmlns:p14="http://schemas.microsoft.com/office/powerpoint/2010/main" val="134903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8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3" grpId="0" animBg="1"/>
      <p:bldP spid="44" grpId="0" animBg="1"/>
      <p:bldP spid="45" grpId="0" animBg="1"/>
      <p:bldP spid="46" grpId="0" animBg="1"/>
      <p:bldP spid="47" grpId="0"/>
      <p:bldP spid="48" grpId="0" animBg="1"/>
      <p:bldP spid="49" grpId="0" animBg="1"/>
      <p:bldP spid="50" grpId="0"/>
      <p:bldP spid="51" grpId="0"/>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p:bldP spid="71" grpId="0" animBg="1"/>
      <p:bldP spid="72" grpId="0" animBg="1"/>
      <p:bldP spid="73" grpId="0" animBg="1"/>
      <p:bldP spid="74" grpId="0" animBg="1"/>
      <p:bldP spid="75" grpId="0" animBg="1"/>
      <p:bldP spid="76" grpId="0" animBg="1"/>
      <p:bldP spid="77" grpId="0" animBg="1"/>
      <p:bldP spid="78" grpId="0" animBg="1"/>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813DFC8-4B18-4E2B-8095-7CA6717A9B0E}" type="slidenum">
              <a:rPr kumimoji="0" lang="zh-CN" altLang="en-GB"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en-GB" altLang="zh-CN" sz="1800" b="0" i="0" u="none" strike="noStrike" kern="0" cap="none" spc="0" normalizeH="0" baseline="0" noProof="0">
              <a:ln>
                <a:noFill/>
              </a:ln>
              <a:solidFill>
                <a:sysClr val="windowText" lastClr="000000"/>
              </a:solidFill>
              <a:effectLst/>
              <a:uLnTx/>
              <a:uFillTx/>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4894" y="2718012"/>
            <a:ext cx="1728192" cy="366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4894" y="2139818"/>
            <a:ext cx="1224136" cy="371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600" y="308065"/>
            <a:ext cx="4536504" cy="464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9528" y="3249736"/>
            <a:ext cx="6401561" cy="971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1665" y="4365104"/>
            <a:ext cx="4429125"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5702" y="5234930"/>
            <a:ext cx="43815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95496" y="861039"/>
            <a:ext cx="5040664" cy="455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左大括号 2"/>
          <p:cNvSpPr/>
          <p:nvPr/>
        </p:nvSpPr>
        <p:spPr bwMode="auto">
          <a:xfrm>
            <a:off x="2662846" y="2139818"/>
            <a:ext cx="216024" cy="872773"/>
          </a:xfrm>
          <a:prstGeom prst="lef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ysClr val="windowText" lastClr="000000"/>
              </a:solidFill>
              <a:effectLst/>
              <a:uLnTx/>
              <a:uFillTx/>
              <a:latin typeface="Arial" charset="0"/>
            </a:endParaRPr>
          </a:p>
        </p:txBody>
      </p:sp>
      <p:pic>
        <p:nvPicPr>
          <p:cNvPr id="308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86476" y="2148495"/>
            <a:ext cx="1969765" cy="372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75698" y="2664580"/>
            <a:ext cx="2312590" cy="348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左大括号 12"/>
          <p:cNvSpPr/>
          <p:nvPr/>
        </p:nvSpPr>
        <p:spPr bwMode="auto">
          <a:xfrm>
            <a:off x="5831198" y="2148495"/>
            <a:ext cx="216024" cy="872773"/>
          </a:xfrm>
          <a:prstGeom prst="lef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ysClr val="windowText" lastClr="000000"/>
              </a:solidFill>
              <a:effectLst/>
              <a:uLnTx/>
              <a:uFillTx/>
              <a:latin typeface="Arial" charset="0"/>
            </a:endParaRPr>
          </a:p>
        </p:txBody>
      </p:sp>
      <p:sp>
        <p:nvSpPr>
          <p:cNvPr id="4" name="TextBox 3"/>
          <p:cNvSpPr txBox="1"/>
          <p:nvPr/>
        </p:nvSpPr>
        <p:spPr>
          <a:xfrm>
            <a:off x="2207568" y="6021289"/>
            <a:ext cx="8064896" cy="646331"/>
          </a:xfrm>
          <a:prstGeom prst="rect">
            <a:avLst/>
          </a:prstGeom>
          <a:noFill/>
        </p:spPr>
        <p:txBody>
          <a:bodyPr wrap="square" rtlCol="0">
            <a:spAutoFit/>
          </a:bodyPr>
          <a:lstStyle/>
          <a:p>
            <a:pPr lvl="0" defTabSz="914400">
              <a:defRPr/>
            </a:pPr>
            <a:r>
              <a:rPr kumimoji="0" lang="en-US" altLang="zh-CN" sz="1800" b="0" i="0" u="none" strike="noStrike" kern="0" cap="none" spc="0" normalizeH="0" baseline="0" noProof="0" dirty="0">
                <a:ln>
                  <a:noFill/>
                </a:ln>
                <a:solidFill>
                  <a:srgbClr val="0000FF"/>
                </a:solidFill>
                <a:effectLst/>
                <a:uLnTx/>
                <a:uFillTx/>
              </a:rPr>
              <a:t>Y(4260) is dominated by molecular component but also contains a component (</a:t>
            </a:r>
            <a:r>
              <a:rPr lang="en-US" altLang="zh-CN" kern="0" dirty="0" err="1">
                <a:solidFill>
                  <a:srgbClr val="FF0000"/>
                </a:solidFill>
              </a:rPr>
              <a:t>charmonium</a:t>
            </a:r>
            <a:r>
              <a:rPr lang="en-US" altLang="zh-CN" kern="0" dirty="0">
                <a:solidFill>
                  <a:srgbClr val="FF0000"/>
                </a:solidFill>
              </a:rPr>
              <a:t>? Or something else?</a:t>
            </a:r>
            <a:r>
              <a:rPr lang="en-US" altLang="zh-CN" kern="0" dirty="0">
                <a:solidFill>
                  <a:srgbClr val="0000FF"/>
                </a:solidFill>
              </a:rPr>
              <a:t>) as </a:t>
            </a:r>
            <a:r>
              <a:rPr kumimoji="0" lang="en-US" altLang="zh-CN" sz="1800" b="0" i="0" u="none" strike="noStrike" kern="0" cap="none" spc="0" normalizeH="0" baseline="0" noProof="0" dirty="0">
                <a:ln>
                  <a:noFill/>
                </a:ln>
                <a:solidFill>
                  <a:srgbClr val="0000FF"/>
                </a:solidFill>
                <a:effectLst/>
                <a:uLnTx/>
                <a:uFillTx/>
              </a:rPr>
              <a:t>a compact structure.  </a:t>
            </a:r>
            <a:endParaRPr kumimoji="0" lang="zh-CN" altLang="en-US" sz="1800" b="0" i="0" u="none" strike="noStrike" kern="0" cap="none" spc="0" normalizeH="0" baseline="0" noProof="0" dirty="0">
              <a:ln>
                <a:noFill/>
              </a:ln>
              <a:solidFill>
                <a:srgbClr val="0000FF"/>
              </a:solidFill>
              <a:effectLst/>
              <a:uLnTx/>
              <a:uFillTx/>
            </a:endParaRPr>
          </a:p>
        </p:txBody>
      </p:sp>
      <p:cxnSp>
        <p:nvCxnSpPr>
          <p:cNvPr id="7" name="连接符: 肘形 6"/>
          <p:cNvCxnSpPr/>
          <p:nvPr/>
        </p:nvCxnSpPr>
        <p:spPr bwMode="auto">
          <a:xfrm rot="10800000" flipV="1">
            <a:off x="3825656" y="1394683"/>
            <a:ext cx="1190172" cy="254000"/>
          </a:xfrm>
          <a:prstGeom prst="bentConnector3">
            <a:avLst>
              <a:gd name="adj1" fmla="val 75000"/>
            </a:avLst>
          </a:prstGeom>
          <a:solidFill>
            <a:schemeClr val="accent1"/>
          </a:solidFill>
          <a:ln w="12700" cap="flat" cmpd="sng" algn="ctr">
            <a:solidFill>
              <a:srgbClr val="0000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文本框 8"/>
          <p:cNvSpPr txBox="1"/>
          <p:nvPr/>
        </p:nvSpPr>
        <p:spPr>
          <a:xfrm>
            <a:off x="2486828" y="1475792"/>
            <a:ext cx="133882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0000FF"/>
                </a:solidFill>
                <a:effectLst/>
                <a:uLnTx/>
                <a:uFillTx/>
              </a:rPr>
              <a:t>短程波函数</a:t>
            </a:r>
          </a:p>
        </p:txBody>
      </p:sp>
      <p:cxnSp>
        <p:nvCxnSpPr>
          <p:cNvPr id="11" name="连接符: 肘形 10"/>
          <p:cNvCxnSpPr/>
          <p:nvPr/>
        </p:nvCxnSpPr>
        <p:spPr bwMode="auto">
          <a:xfrm>
            <a:off x="5500307" y="1394682"/>
            <a:ext cx="1771050" cy="306740"/>
          </a:xfrm>
          <a:prstGeom prst="bentConnector3">
            <a:avLst>
              <a:gd name="adj1" fmla="val 84830"/>
            </a:avLst>
          </a:prstGeom>
          <a:solidFill>
            <a:schemeClr val="accent1"/>
          </a:solidFill>
          <a:ln w="127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文本框 14"/>
          <p:cNvSpPr txBox="1"/>
          <p:nvPr/>
        </p:nvSpPr>
        <p:spPr>
          <a:xfrm>
            <a:off x="7271357" y="1488257"/>
            <a:ext cx="133882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FF0000"/>
                </a:solidFill>
                <a:effectLst/>
                <a:uLnTx/>
                <a:uFillTx/>
              </a:rPr>
              <a:t>长程波函数</a:t>
            </a:r>
          </a:p>
        </p:txBody>
      </p:sp>
    </p:spTree>
    <p:extLst>
      <p:ext uri="{BB962C8B-B14F-4D97-AF65-F5344CB8AC3E}">
        <p14:creationId xmlns:p14="http://schemas.microsoft.com/office/powerpoint/2010/main" val="2635142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813DFC8-4B18-4E2B-8095-7CA6717A9B0E}" type="slidenum">
              <a:rPr kumimoji="0" lang="zh-CN" altLang="en-GB"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GB" altLang="zh-CN" sz="1800" b="0" i="0" u="none" strike="noStrike" kern="0" cap="none" spc="0" normalizeH="0" baseline="0" noProof="0">
              <a:ln>
                <a:noFill/>
              </a:ln>
              <a:solidFill>
                <a:sysClr val="windowText" lastClr="000000"/>
              </a:solidFill>
              <a:effectLst/>
              <a:uLnTx/>
              <a:uFillTx/>
            </a:endParaRPr>
          </a:p>
        </p:txBody>
      </p:sp>
      <p:pic>
        <p:nvPicPr>
          <p:cNvPr id="3" name="图片 2"/>
          <p:cNvPicPr>
            <a:picLocks noChangeAspect="1"/>
          </p:cNvPicPr>
          <p:nvPr/>
        </p:nvPicPr>
        <p:blipFill>
          <a:blip r:embed="rId2"/>
          <a:stretch>
            <a:fillRect/>
          </a:stretch>
        </p:blipFill>
        <p:spPr>
          <a:xfrm>
            <a:off x="2649271" y="2609003"/>
            <a:ext cx="6085547" cy="636265"/>
          </a:xfrm>
          <a:prstGeom prst="rect">
            <a:avLst/>
          </a:prstGeom>
        </p:spPr>
      </p:pic>
      <p:pic>
        <p:nvPicPr>
          <p:cNvPr id="4" name="图片 3"/>
          <p:cNvPicPr>
            <a:picLocks noChangeAspect="1"/>
          </p:cNvPicPr>
          <p:nvPr/>
        </p:nvPicPr>
        <p:blipFill>
          <a:blip r:embed="rId3"/>
          <a:stretch>
            <a:fillRect/>
          </a:stretch>
        </p:blipFill>
        <p:spPr>
          <a:xfrm>
            <a:off x="3593287" y="3437241"/>
            <a:ext cx="4197514" cy="618865"/>
          </a:xfrm>
          <a:prstGeom prst="rect">
            <a:avLst/>
          </a:prstGeom>
        </p:spPr>
      </p:pic>
      <p:sp>
        <p:nvSpPr>
          <p:cNvPr id="5" name="文本框 4"/>
          <p:cNvSpPr txBox="1"/>
          <p:nvPr/>
        </p:nvSpPr>
        <p:spPr>
          <a:xfrm>
            <a:off x="2135560" y="260648"/>
            <a:ext cx="6928500"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srgbClr val="0000CC"/>
                </a:solidFill>
                <a:effectLst/>
                <a:uLnTx/>
                <a:uFillTx/>
              </a:rPr>
              <a:t>Similar treatment for </a:t>
            </a:r>
            <a:r>
              <a:rPr kumimoji="0" lang="en-US" altLang="zh-CN" sz="2000" b="1" i="0" u="none" strike="noStrike" kern="0" cap="none" spc="0" normalizeH="0" baseline="0" noProof="0" dirty="0" err="1">
                <a:ln>
                  <a:noFill/>
                </a:ln>
                <a:solidFill>
                  <a:srgbClr val="0000CC"/>
                </a:solidFill>
                <a:effectLst/>
                <a:uLnTx/>
                <a:uFillTx/>
              </a:rPr>
              <a:t>Zc</a:t>
            </a:r>
            <a:r>
              <a:rPr kumimoji="0" lang="en-US" altLang="zh-CN" sz="2000" b="1" i="0" u="none" strike="noStrike" kern="0" cap="none" spc="0" normalizeH="0" baseline="0" noProof="0" dirty="0">
                <a:ln>
                  <a:noFill/>
                </a:ln>
                <a:solidFill>
                  <a:srgbClr val="0000CC"/>
                </a:solidFill>
                <a:effectLst/>
                <a:uLnTx/>
                <a:uFillTx/>
              </a:rPr>
              <a:t>(3900) as a DD* molecular state </a:t>
            </a:r>
            <a:endParaRPr kumimoji="0" lang="zh-CN" altLang="en-US" sz="2000" b="1" i="0" u="none" strike="noStrike" kern="0" cap="none" spc="0" normalizeH="0" baseline="0" noProof="0" dirty="0">
              <a:ln>
                <a:noFill/>
              </a:ln>
              <a:solidFill>
                <a:srgbClr val="0000CC"/>
              </a:solidFill>
              <a:effectLst/>
              <a:uLnTx/>
              <a:uFillTx/>
            </a:endParaRPr>
          </a:p>
        </p:txBody>
      </p:sp>
      <p:pic>
        <p:nvPicPr>
          <p:cNvPr id="6" name="图片 5"/>
          <p:cNvPicPr>
            <a:picLocks noChangeAspect="1"/>
          </p:cNvPicPr>
          <p:nvPr/>
        </p:nvPicPr>
        <p:blipFill>
          <a:blip r:embed="rId4"/>
          <a:stretch>
            <a:fillRect/>
          </a:stretch>
        </p:blipFill>
        <p:spPr>
          <a:xfrm>
            <a:off x="2927648" y="4221088"/>
            <a:ext cx="5940372" cy="2096472"/>
          </a:xfrm>
          <a:prstGeom prst="rect">
            <a:avLst/>
          </a:prstGeom>
        </p:spPr>
      </p:pic>
      <p:pic>
        <p:nvPicPr>
          <p:cNvPr id="7" name="图片 6"/>
          <p:cNvPicPr>
            <a:picLocks noChangeAspect="1"/>
          </p:cNvPicPr>
          <p:nvPr/>
        </p:nvPicPr>
        <p:blipFill>
          <a:blip r:embed="rId5"/>
          <a:stretch>
            <a:fillRect/>
          </a:stretch>
        </p:blipFill>
        <p:spPr>
          <a:xfrm>
            <a:off x="2207568" y="1094499"/>
            <a:ext cx="7128792" cy="1322531"/>
          </a:xfrm>
          <a:prstGeom prst="rect">
            <a:avLst/>
          </a:prstGeom>
        </p:spPr>
      </p:pic>
      <p:sp>
        <p:nvSpPr>
          <p:cNvPr id="8" name="文本框 7"/>
          <p:cNvSpPr txBox="1"/>
          <p:nvPr/>
        </p:nvSpPr>
        <p:spPr>
          <a:xfrm>
            <a:off x="2063552" y="1266528"/>
            <a:ext cx="1172116" cy="369332"/>
          </a:xfrm>
          <a:prstGeom prst="rect">
            <a:avLst/>
          </a:prstGeom>
          <a:solidFill>
            <a:schemeClr val="bg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err="1">
                <a:ln>
                  <a:noFill/>
                </a:ln>
                <a:solidFill>
                  <a:sysClr val="windowText" lastClr="000000"/>
                </a:solidFill>
                <a:effectLst/>
                <a:uLnTx/>
                <a:uFillTx/>
              </a:rPr>
              <a:t>Zc</a:t>
            </a:r>
            <a:r>
              <a:rPr kumimoji="0" lang="en-US" altLang="zh-CN" sz="1800" b="0" i="0" u="none" strike="noStrike" kern="0" cap="none" spc="0" normalizeH="0" baseline="0" noProof="0" dirty="0">
                <a:ln>
                  <a:noFill/>
                </a:ln>
                <a:solidFill>
                  <a:sysClr val="windowText" lastClr="000000"/>
                </a:solidFill>
                <a:effectLst/>
                <a:uLnTx/>
                <a:uFillTx/>
              </a:rPr>
              <a:t>(3900) </a:t>
            </a: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9" name="文本框 8"/>
          <p:cNvSpPr txBox="1"/>
          <p:nvPr/>
        </p:nvSpPr>
        <p:spPr>
          <a:xfrm>
            <a:off x="3235669" y="908720"/>
            <a:ext cx="505267" cy="369332"/>
          </a:xfrm>
          <a:prstGeom prst="rect">
            <a:avLst/>
          </a:prstGeom>
          <a:solidFill>
            <a:schemeClr val="bg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1" u="none" strike="noStrike" kern="0" cap="none" spc="0" normalizeH="0" baseline="0" noProof="0" dirty="0">
                <a:ln>
                  <a:noFill/>
                </a:ln>
                <a:solidFill>
                  <a:sysClr val="windowText" lastClr="000000"/>
                </a:solidFill>
                <a:effectLst/>
                <a:uLnTx/>
                <a:uFillTx/>
              </a:rPr>
              <a:t>D</a:t>
            </a:r>
            <a:r>
              <a:rPr kumimoji="0" lang="en-US" altLang="zh-CN" sz="1800" b="0" i="0" u="none" strike="noStrike" kern="0" cap="none" spc="0" normalizeH="0" baseline="0" noProof="0" dirty="0">
                <a:ln>
                  <a:noFill/>
                </a:ln>
                <a:solidFill>
                  <a:sysClr val="windowText" lastClr="000000"/>
                </a:solidFill>
                <a:effectLst/>
                <a:uLnTx/>
                <a:uFillTx/>
              </a:rPr>
              <a:t>* </a:t>
            </a: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10" name="文本框 9"/>
          <p:cNvSpPr txBox="1"/>
          <p:nvPr/>
        </p:nvSpPr>
        <p:spPr>
          <a:xfrm>
            <a:off x="5771965" y="1124744"/>
            <a:ext cx="505267" cy="369332"/>
          </a:xfrm>
          <a:prstGeom prst="rect">
            <a:avLst/>
          </a:prstGeom>
          <a:solidFill>
            <a:schemeClr val="bg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1" u="none" strike="noStrike" kern="0" cap="none" spc="0" normalizeH="0" baseline="0" noProof="0" dirty="0">
                <a:ln>
                  <a:noFill/>
                </a:ln>
                <a:solidFill>
                  <a:sysClr val="windowText" lastClr="000000"/>
                </a:solidFill>
                <a:effectLst/>
                <a:uLnTx/>
                <a:uFillTx/>
              </a:rPr>
              <a:t>D</a:t>
            </a:r>
            <a:r>
              <a:rPr kumimoji="0" lang="en-US" altLang="zh-CN" sz="1800" b="0" i="0" u="none" strike="noStrike" kern="0" cap="none" spc="0" normalizeH="0" baseline="0" noProof="0" dirty="0">
                <a:ln>
                  <a:noFill/>
                </a:ln>
                <a:solidFill>
                  <a:sysClr val="windowText" lastClr="000000"/>
                </a:solidFill>
                <a:effectLst/>
                <a:uLnTx/>
                <a:uFillTx/>
              </a:rPr>
              <a:t>* </a:t>
            </a: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11" name="文本框 10"/>
          <p:cNvSpPr txBox="1"/>
          <p:nvPr/>
        </p:nvSpPr>
        <p:spPr>
          <a:xfrm>
            <a:off x="7571934" y="1124744"/>
            <a:ext cx="505267" cy="369332"/>
          </a:xfrm>
          <a:prstGeom prst="rect">
            <a:avLst/>
          </a:prstGeom>
          <a:solidFill>
            <a:schemeClr val="bg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1" u="none" strike="noStrike" kern="0" cap="none" spc="0" normalizeH="0" baseline="0" noProof="0" dirty="0">
                <a:ln>
                  <a:noFill/>
                </a:ln>
                <a:solidFill>
                  <a:sysClr val="windowText" lastClr="000000"/>
                </a:solidFill>
                <a:effectLst/>
                <a:uLnTx/>
                <a:uFillTx/>
              </a:rPr>
              <a:t>D</a:t>
            </a:r>
            <a:r>
              <a:rPr kumimoji="0" lang="en-US" altLang="zh-CN" sz="1800" b="0" i="0" u="none" strike="noStrike" kern="0" cap="none" spc="0" normalizeH="0" baseline="0" noProof="0" dirty="0">
                <a:ln>
                  <a:noFill/>
                </a:ln>
                <a:solidFill>
                  <a:sysClr val="windowText" lastClr="000000"/>
                </a:solidFill>
                <a:effectLst/>
                <a:uLnTx/>
                <a:uFillTx/>
              </a:rPr>
              <a:t>* </a:t>
            </a: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12" name="文本框 11"/>
          <p:cNvSpPr txBox="1"/>
          <p:nvPr/>
        </p:nvSpPr>
        <p:spPr>
          <a:xfrm>
            <a:off x="8112225" y="1124744"/>
            <a:ext cx="505267" cy="369332"/>
          </a:xfrm>
          <a:prstGeom prst="rect">
            <a:avLst/>
          </a:prstGeom>
          <a:solidFill>
            <a:schemeClr val="bg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1" u="none" strike="noStrike" kern="0" cap="none" spc="0" normalizeH="0" baseline="0" noProof="0" dirty="0">
                <a:ln>
                  <a:noFill/>
                </a:ln>
                <a:solidFill>
                  <a:sysClr val="windowText" lastClr="000000"/>
                </a:solidFill>
                <a:effectLst/>
                <a:uLnTx/>
                <a:uFillTx/>
              </a:rPr>
              <a:t>D</a:t>
            </a:r>
            <a:r>
              <a:rPr kumimoji="0" lang="en-US" altLang="zh-CN" sz="1800" b="0" i="0" u="none" strike="noStrike" kern="0" cap="none" spc="0" normalizeH="0" baseline="0" noProof="0" dirty="0">
                <a:ln>
                  <a:noFill/>
                </a:ln>
                <a:solidFill>
                  <a:sysClr val="windowText" lastClr="000000"/>
                </a:solidFill>
                <a:effectLst/>
                <a:uLnTx/>
                <a:uFillTx/>
              </a:rPr>
              <a:t>* </a:t>
            </a:r>
            <a:endParaRPr kumimoji="0" lang="zh-CN" alt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9633548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1968501" y="260351"/>
            <a:ext cx="5927725" cy="46196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400" b="0" i="0" u="none" strike="noStrike" kern="0" cap="none" spc="0" normalizeH="0" baseline="0" noProof="0">
                <a:ln>
                  <a:noFill/>
                </a:ln>
                <a:solidFill>
                  <a:srgbClr val="0000FF"/>
                </a:solidFill>
                <a:effectLst/>
                <a:uLnTx/>
                <a:uFillTx/>
                <a:latin typeface="Calibri" pitchFamily="34" charset="0"/>
                <a:ea typeface="宋体" charset="-122"/>
              </a:rPr>
              <a:t>Invariant mass spectra for D</a:t>
            </a:r>
            <a:r>
              <a:rPr kumimoji="0" lang="en-US" altLang="zh-CN" sz="2400" b="0" i="0" u="none" strike="noStrike" kern="0" cap="none" spc="0" normalizeH="0" baseline="0" noProof="0">
                <a:ln>
                  <a:noFill/>
                </a:ln>
                <a:solidFill>
                  <a:srgbClr val="0000FF"/>
                </a:solidFill>
                <a:effectLst/>
                <a:uLnTx/>
                <a:uFillTx/>
                <a:latin typeface="Calibri" pitchFamily="34" charset="0"/>
                <a:ea typeface="宋体" charset="-122"/>
                <a:sym typeface="Symbol" pitchFamily="18" charset="2"/>
              </a:rPr>
              <a:t>, D*, and DD* </a:t>
            </a:r>
            <a:endParaRPr kumimoji="0" lang="zh-CN" altLang="en-US" sz="2400" b="0" i="0" u="none" strike="noStrike" kern="0" cap="none" spc="0" normalizeH="0" baseline="0" noProof="0">
              <a:ln>
                <a:noFill/>
              </a:ln>
              <a:solidFill>
                <a:srgbClr val="0000FF"/>
              </a:solidFill>
              <a:effectLst/>
              <a:uLnTx/>
              <a:uFillTx/>
              <a:latin typeface="Calibri" pitchFamily="34" charset="0"/>
              <a:ea typeface="宋体" charset="-122"/>
            </a:endParaRPr>
          </a:p>
        </p:txBody>
      </p:sp>
      <p:sp>
        <p:nvSpPr>
          <p:cNvPr id="44035" name="TextBox 5"/>
          <p:cNvSpPr txBox="1">
            <a:spLocks noChangeArrowheads="1"/>
          </p:cNvSpPr>
          <p:nvPr/>
        </p:nvSpPr>
        <p:spPr bwMode="auto">
          <a:xfrm>
            <a:off x="6814457" y="1170446"/>
            <a:ext cx="48550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srgbClr val="FF0000"/>
                </a:solidFill>
                <a:effectLst/>
                <a:uLnTx/>
                <a:uFillTx/>
                <a:latin typeface="Arial" charset="0"/>
                <a:ea typeface="宋体" charset="-122"/>
              </a:rPr>
              <a:t>Signature for D</a:t>
            </a:r>
            <a:r>
              <a:rPr kumimoji="0" lang="en-US" altLang="zh-CN" sz="1800" b="0" i="0" u="none" strike="noStrike" kern="0" cap="none" spc="0" normalizeH="0" baseline="-25000" noProof="0" dirty="0">
                <a:ln>
                  <a:noFill/>
                </a:ln>
                <a:solidFill>
                  <a:srgbClr val="FF0000"/>
                </a:solidFill>
                <a:effectLst/>
                <a:uLnTx/>
                <a:uFillTx/>
                <a:latin typeface="Arial" charset="0"/>
                <a:ea typeface="宋体" charset="-122"/>
              </a:rPr>
              <a:t>1</a:t>
            </a:r>
            <a:r>
              <a:rPr kumimoji="0" lang="en-US" altLang="zh-CN" sz="1800" b="0" i="0" u="none" strike="noStrike" kern="0" cap="none" spc="0" normalizeH="0" baseline="0" noProof="0" dirty="0">
                <a:ln>
                  <a:noFill/>
                </a:ln>
                <a:solidFill>
                  <a:srgbClr val="FF0000"/>
                </a:solidFill>
                <a:effectLst/>
                <a:uLnTx/>
                <a:uFillTx/>
                <a:latin typeface="Arial" charset="0"/>
                <a:ea typeface="宋体" charset="-122"/>
              </a:rPr>
              <a:t>(2420) via the tree diagram. </a:t>
            </a:r>
            <a:endParaRPr kumimoji="0" lang="zh-CN" altLang="en-US" sz="1800" b="0" i="0" u="none" strike="noStrike" kern="0" cap="none" spc="0" normalizeH="0" baseline="0" noProof="0" dirty="0">
              <a:ln>
                <a:noFill/>
              </a:ln>
              <a:solidFill>
                <a:srgbClr val="FF0000"/>
              </a:solidFill>
              <a:effectLst/>
              <a:uLnTx/>
              <a:uFillTx/>
              <a:latin typeface="Arial" charset="0"/>
              <a:ea typeface="宋体" charset="-122"/>
            </a:endParaRPr>
          </a:p>
        </p:txBody>
      </p:sp>
      <p:sp>
        <p:nvSpPr>
          <p:cNvPr id="44036" name="TextBox 6"/>
          <p:cNvSpPr txBox="1">
            <a:spLocks noChangeArrowheads="1"/>
          </p:cNvSpPr>
          <p:nvPr/>
        </p:nvSpPr>
        <p:spPr bwMode="auto">
          <a:xfrm>
            <a:off x="407989" y="3652157"/>
            <a:ext cx="67810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0" i="0" u="none" strike="noStrike" kern="0" cap="none" spc="0" normalizeH="0" baseline="0" noProof="0">
                <a:ln>
                  <a:noFill/>
                </a:ln>
                <a:solidFill>
                  <a:srgbClr val="0000FF"/>
                </a:solidFill>
                <a:effectLst/>
                <a:uLnTx/>
                <a:uFillTx/>
                <a:latin typeface="Arial" charset="0"/>
                <a:ea typeface="宋体" charset="-122"/>
              </a:rPr>
              <a:t>The Zc(3900) could have a pole below the DD* threshold. </a:t>
            </a:r>
            <a:endParaRPr kumimoji="0" lang="zh-CN" altLang="en-US" sz="2000" b="0" i="0" u="none" strike="noStrike" kern="0" cap="none" spc="0" normalizeH="0" baseline="0" noProof="0">
              <a:ln>
                <a:noFill/>
              </a:ln>
              <a:solidFill>
                <a:srgbClr val="0000FF"/>
              </a:solidFill>
              <a:effectLst/>
              <a:uLnTx/>
              <a:uFillTx/>
              <a:latin typeface="Arial" charset="0"/>
              <a:ea typeface="宋体" charset="-122"/>
            </a:endParaRPr>
          </a:p>
        </p:txBody>
      </p:sp>
      <p:pic>
        <p:nvPicPr>
          <p:cNvPr id="4403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4401" y="1582240"/>
            <a:ext cx="3593194" cy="2038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直接箭头连接符 3"/>
          <p:cNvCxnSpPr/>
          <p:nvPr/>
        </p:nvCxnSpPr>
        <p:spPr>
          <a:xfrm>
            <a:off x="6097588" y="935946"/>
            <a:ext cx="0" cy="503237"/>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40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1491571"/>
            <a:ext cx="6102350" cy="2128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图片 2"/>
          <p:cNvPicPr>
            <a:picLocks noChangeAspect="1"/>
          </p:cNvPicPr>
          <p:nvPr/>
        </p:nvPicPr>
        <p:blipFill>
          <a:blip r:embed="rId4"/>
          <a:stretch>
            <a:fillRect/>
          </a:stretch>
        </p:blipFill>
        <p:spPr>
          <a:xfrm>
            <a:off x="510024" y="4211372"/>
            <a:ext cx="3887805" cy="2536452"/>
          </a:xfrm>
          <a:prstGeom prst="rect">
            <a:avLst/>
          </a:prstGeom>
        </p:spPr>
      </p:pic>
      <p:pic>
        <p:nvPicPr>
          <p:cNvPr id="2" name="图片 1"/>
          <p:cNvPicPr>
            <a:picLocks noChangeAspect="1"/>
          </p:cNvPicPr>
          <p:nvPr/>
        </p:nvPicPr>
        <p:blipFill>
          <a:blip r:embed="rId5"/>
          <a:stretch>
            <a:fillRect/>
          </a:stretch>
        </p:blipFill>
        <p:spPr>
          <a:xfrm>
            <a:off x="5984190" y="4874132"/>
            <a:ext cx="4391793" cy="1403295"/>
          </a:xfrm>
          <a:prstGeom prst="rect">
            <a:avLst/>
          </a:prstGeom>
        </p:spPr>
      </p:pic>
      <p:sp>
        <p:nvSpPr>
          <p:cNvPr id="10" name="TextBox 5"/>
          <p:cNvSpPr txBox="1">
            <a:spLocks noChangeArrowheads="1"/>
          </p:cNvSpPr>
          <p:nvPr/>
        </p:nvSpPr>
        <p:spPr bwMode="auto">
          <a:xfrm>
            <a:off x="5609772" y="4442273"/>
            <a:ext cx="62411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srgbClr val="FF0000"/>
                </a:solidFill>
                <a:effectLst/>
                <a:uLnTx/>
                <a:uFillTx/>
                <a:latin typeface="Arial" charset="0"/>
                <a:ea typeface="宋体" charset="-122"/>
              </a:rPr>
              <a:t>Dominant S-wave only contributes to different kinematics: </a:t>
            </a:r>
            <a:endParaRPr kumimoji="0" lang="zh-CN" altLang="en-US" sz="1800" b="0" i="0" u="none" strike="noStrike" kern="0" cap="none" spc="0" normalizeH="0" baseline="0" noProof="0" dirty="0">
              <a:ln>
                <a:noFill/>
              </a:ln>
              <a:solidFill>
                <a:srgbClr val="FF0000"/>
              </a:solidFill>
              <a:effectLst/>
              <a:uLnTx/>
              <a:uFillTx/>
              <a:latin typeface="Arial" charset="0"/>
              <a:ea typeface="宋体" charset="-122"/>
            </a:endParaRPr>
          </a:p>
        </p:txBody>
      </p:sp>
    </p:spTree>
    <p:extLst>
      <p:ext uri="{BB962C8B-B14F-4D97-AF65-F5344CB8AC3E}">
        <p14:creationId xmlns:p14="http://schemas.microsoft.com/office/powerpoint/2010/main" val="28989643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813DFC8-4B18-4E2B-8095-7CA6717A9B0E}" type="slidenum">
              <a:rPr kumimoji="0" lang="zh-CN" altLang="en-GB"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33</a:t>
            </a:fld>
            <a:endParaRPr kumimoji="0" lang="en-GB" altLang="zh-CN" sz="1800" b="0" i="0" u="none" strike="noStrike" kern="0" cap="none" spc="0" normalizeH="0" baseline="0" noProof="0">
              <a:ln>
                <a:noFill/>
              </a:ln>
              <a:solidFill>
                <a:sysClr val="windowText" lastClr="000000"/>
              </a:solidFill>
              <a:effectLst/>
              <a:uLnTx/>
              <a:uFillTx/>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474" y="853261"/>
            <a:ext cx="4040701"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1"/>
          <p:cNvSpPr txBox="1">
            <a:spLocks noChangeArrowheads="1"/>
          </p:cNvSpPr>
          <p:nvPr/>
        </p:nvSpPr>
        <p:spPr bwMode="auto">
          <a:xfrm>
            <a:off x="1968501" y="260351"/>
            <a:ext cx="3788281" cy="46166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400" b="0" i="0" u="none" strike="noStrike" kern="0" cap="none" spc="0" normalizeH="0" baseline="0" noProof="0" dirty="0">
                <a:ln>
                  <a:noFill/>
                </a:ln>
                <a:solidFill>
                  <a:srgbClr val="0000FF"/>
                </a:solidFill>
                <a:effectLst/>
                <a:uLnTx/>
                <a:uFillTx/>
                <a:latin typeface="Calibri" pitchFamily="34" charset="0"/>
                <a:ea typeface="宋体" charset="-122"/>
              </a:rPr>
              <a:t>Angular distribution analysis </a:t>
            </a:r>
            <a:endParaRPr kumimoji="0" lang="zh-CN" altLang="en-US" sz="2400" b="0" i="0" u="none" strike="noStrike" kern="0" cap="none" spc="0" normalizeH="0" baseline="0" noProof="0" dirty="0">
              <a:ln>
                <a:noFill/>
              </a:ln>
              <a:solidFill>
                <a:srgbClr val="0000FF"/>
              </a:solidFill>
              <a:effectLst/>
              <a:uLnTx/>
              <a:uFillTx/>
              <a:latin typeface="Calibri" pitchFamily="34" charset="0"/>
              <a:ea typeface="宋体" charset="-122"/>
            </a:endParaRPr>
          </a:p>
        </p:txBody>
      </p:sp>
      <p:cxnSp>
        <p:nvCxnSpPr>
          <p:cNvPr id="7" name="直接箭头连接符 6"/>
          <p:cNvCxnSpPr/>
          <p:nvPr/>
        </p:nvCxnSpPr>
        <p:spPr bwMode="auto">
          <a:xfrm>
            <a:off x="6931068" y="1685419"/>
            <a:ext cx="1152128" cy="0"/>
          </a:xfrm>
          <a:prstGeom prst="straightConnector1">
            <a:avLst/>
          </a:prstGeom>
          <a:solidFill>
            <a:schemeClr val="accent1"/>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直接箭头连接符 9"/>
          <p:cNvCxnSpPr/>
          <p:nvPr/>
        </p:nvCxnSpPr>
        <p:spPr bwMode="auto">
          <a:xfrm flipH="1">
            <a:off x="8227212" y="1685419"/>
            <a:ext cx="1080120" cy="0"/>
          </a:xfrm>
          <a:prstGeom prst="straightConnector1">
            <a:avLst/>
          </a:prstGeom>
          <a:solidFill>
            <a:schemeClr val="accent1"/>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接箭头连接符 11"/>
          <p:cNvCxnSpPr/>
          <p:nvPr/>
        </p:nvCxnSpPr>
        <p:spPr bwMode="auto">
          <a:xfrm flipV="1">
            <a:off x="8155204" y="590491"/>
            <a:ext cx="576064" cy="1094929"/>
          </a:xfrm>
          <a:prstGeom prst="straightConnector1">
            <a:avLst/>
          </a:prstGeom>
          <a:solidFill>
            <a:schemeClr val="accent1"/>
          </a:solidFill>
          <a:ln w="28575" cap="flat" cmpd="sng" algn="ctr">
            <a:solidFill>
              <a:srgbClr val="0000FF"/>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接连接符 13"/>
          <p:cNvCxnSpPr/>
          <p:nvPr/>
        </p:nvCxnSpPr>
        <p:spPr bwMode="auto">
          <a:xfrm flipH="1">
            <a:off x="7651148" y="1685419"/>
            <a:ext cx="504056" cy="1008112"/>
          </a:xfrm>
          <a:prstGeom prst="line">
            <a:avLst/>
          </a:prstGeom>
          <a:solidFill>
            <a:schemeClr val="accent1"/>
          </a:solidFill>
          <a:ln w="9525"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接箭头连接符 15"/>
          <p:cNvCxnSpPr/>
          <p:nvPr/>
        </p:nvCxnSpPr>
        <p:spPr bwMode="auto">
          <a:xfrm flipH="1">
            <a:off x="7363116" y="1685419"/>
            <a:ext cx="792088" cy="504056"/>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接箭头连接符 17"/>
          <p:cNvCxnSpPr/>
          <p:nvPr/>
        </p:nvCxnSpPr>
        <p:spPr bwMode="auto">
          <a:xfrm>
            <a:off x="8155204" y="1685419"/>
            <a:ext cx="270030" cy="576064"/>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弧形 18"/>
          <p:cNvSpPr/>
          <p:nvPr/>
        </p:nvSpPr>
        <p:spPr bwMode="auto">
          <a:xfrm>
            <a:off x="8083196" y="1397387"/>
            <a:ext cx="450050" cy="540060"/>
          </a:xfrm>
          <a:prstGeom prst="arc">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ysClr val="windowText" lastClr="000000"/>
              </a:solidFill>
              <a:effectLst/>
              <a:uLnTx/>
              <a:uFillTx/>
              <a:latin typeface="Arial" charset="0"/>
            </a:endParaRPr>
          </a:p>
        </p:txBody>
      </p:sp>
      <p:sp>
        <p:nvSpPr>
          <p:cNvPr id="20" name="TextBox 19"/>
          <p:cNvSpPr txBox="1"/>
          <p:nvPr/>
        </p:nvSpPr>
        <p:spPr>
          <a:xfrm>
            <a:off x="8515244" y="1181363"/>
            <a:ext cx="577402"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000" b="0" i="1" u="none" strike="noStrike" kern="0" cap="none" spc="0" normalizeH="0" baseline="0" noProof="0" dirty="0">
                <a:ln>
                  <a:noFill/>
                </a:ln>
                <a:solidFill>
                  <a:sysClr val="windowText" lastClr="000000"/>
                </a:solidFill>
                <a:effectLst/>
                <a:uLnTx/>
                <a:uFillTx/>
                <a:sym typeface="Symbol"/>
              </a:rPr>
              <a:t></a:t>
            </a:r>
            <a:r>
              <a:rPr kumimoji="0" lang="zh-CN" altLang="en-US" sz="2000" b="0" i="0" u="none" strike="noStrike" kern="0" cap="none" spc="0" normalizeH="0" baseline="-25000" noProof="0" dirty="0">
                <a:ln>
                  <a:noFill/>
                </a:ln>
                <a:solidFill>
                  <a:sysClr val="windowText" lastClr="000000"/>
                </a:solidFill>
                <a:effectLst/>
                <a:uLnTx/>
                <a:uFillTx/>
                <a:sym typeface="Symbol"/>
              </a:rPr>
              <a:t></a:t>
            </a:r>
            <a:r>
              <a:rPr kumimoji="0" lang="zh-CN" altLang="en-US" sz="2000" b="0" i="0" u="none" strike="noStrike" kern="0" cap="none" spc="0" normalizeH="0" baseline="10000" noProof="0" dirty="0">
                <a:ln>
                  <a:noFill/>
                </a:ln>
                <a:solidFill>
                  <a:sysClr val="windowText" lastClr="000000"/>
                </a:solidFill>
                <a:effectLst/>
                <a:uLnTx/>
                <a:uFillTx/>
                <a:sym typeface="Symbol"/>
              </a:rPr>
              <a:t></a:t>
            </a:r>
            <a:r>
              <a:rPr kumimoji="0" lang="zh-CN" altLang="en-US" sz="2000" b="0" i="0" u="none" strike="noStrike" kern="0" cap="none" spc="0" normalizeH="0" baseline="0" noProof="0" dirty="0">
                <a:ln>
                  <a:noFill/>
                </a:ln>
                <a:solidFill>
                  <a:sysClr val="windowText" lastClr="000000"/>
                </a:solidFill>
                <a:effectLst/>
                <a:uLnTx/>
                <a:uFillTx/>
                <a:sym typeface="Symbol"/>
              </a:rPr>
              <a:t> </a:t>
            </a:r>
            <a:endParaRPr kumimoji="0" lang="zh-CN" altLang="en-US" sz="2000" b="0" i="0" u="none" strike="noStrike" kern="0" cap="none" spc="0" normalizeH="0" baseline="0" noProof="0" dirty="0">
              <a:ln>
                <a:noFill/>
              </a:ln>
              <a:solidFill>
                <a:sysClr val="windowText" lastClr="000000"/>
              </a:solidFill>
              <a:effectLst/>
              <a:uLnTx/>
              <a:uFillTx/>
            </a:endParaRPr>
          </a:p>
        </p:txBody>
      </p:sp>
      <p:sp>
        <p:nvSpPr>
          <p:cNvPr id="21" name="TextBox 20"/>
          <p:cNvSpPr txBox="1"/>
          <p:nvPr/>
        </p:nvSpPr>
        <p:spPr>
          <a:xfrm>
            <a:off x="8731269" y="359659"/>
            <a:ext cx="550151"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srgbClr val="0000FF"/>
                </a:solidFill>
                <a:effectLst/>
                <a:uLnTx/>
                <a:uFillTx/>
                <a:sym typeface="Symbol"/>
              </a:rPr>
              <a:t></a:t>
            </a:r>
            <a:r>
              <a:rPr kumimoji="0" lang="zh-CN" altLang="en-US" sz="2400" b="0" i="0" u="none" strike="noStrike" kern="0" cap="none" spc="0" normalizeH="0" baseline="30000" noProof="0" dirty="0">
                <a:ln>
                  <a:noFill/>
                </a:ln>
                <a:solidFill>
                  <a:srgbClr val="0000FF"/>
                </a:solidFill>
                <a:effectLst/>
                <a:uLnTx/>
                <a:uFillTx/>
                <a:sym typeface="Symbol"/>
              </a:rPr>
              <a:t></a:t>
            </a:r>
            <a:r>
              <a:rPr kumimoji="0" lang="zh-CN" altLang="en-US" sz="2400" b="0" i="0" u="none" strike="noStrike" kern="0" cap="none" spc="0" normalizeH="0" baseline="0" noProof="0" dirty="0">
                <a:ln>
                  <a:noFill/>
                </a:ln>
                <a:solidFill>
                  <a:srgbClr val="0000FF"/>
                </a:solidFill>
                <a:effectLst/>
                <a:uLnTx/>
                <a:uFillTx/>
                <a:sym typeface="Symbol"/>
              </a:rPr>
              <a:t> </a:t>
            </a:r>
            <a:endParaRPr kumimoji="0" lang="zh-CN" altLang="en-US" sz="2400" b="0" i="0" u="none" strike="noStrike" kern="0" cap="none" spc="0" normalizeH="0" baseline="0" noProof="0" dirty="0">
              <a:ln>
                <a:noFill/>
              </a:ln>
              <a:solidFill>
                <a:srgbClr val="0000FF"/>
              </a:solidFill>
              <a:effectLst/>
              <a:uLnTx/>
              <a:uFillTx/>
            </a:endParaRPr>
          </a:p>
        </p:txBody>
      </p:sp>
      <p:sp>
        <p:nvSpPr>
          <p:cNvPr id="22" name="TextBox 21"/>
          <p:cNvSpPr txBox="1"/>
          <p:nvPr/>
        </p:nvSpPr>
        <p:spPr>
          <a:xfrm>
            <a:off x="6931069" y="1325379"/>
            <a:ext cx="492443"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rgbClr val="C00000"/>
                </a:solidFill>
                <a:effectLst/>
                <a:uLnTx/>
                <a:uFillTx/>
              </a:rPr>
              <a:t>e</a:t>
            </a:r>
            <a:r>
              <a:rPr kumimoji="0" lang="en-US" altLang="zh-CN" sz="2000" b="0" i="0" u="none" strike="noStrike" kern="0" cap="none" spc="0" normalizeH="0" baseline="30000" noProof="0" dirty="0">
                <a:ln>
                  <a:noFill/>
                </a:ln>
                <a:solidFill>
                  <a:srgbClr val="C00000"/>
                </a:solidFill>
                <a:effectLst/>
                <a:uLnTx/>
                <a:uFillTx/>
                <a:sym typeface="Symbol"/>
              </a:rPr>
              <a:t></a:t>
            </a:r>
            <a:r>
              <a:rPr kumimoji="0" lang="en-US" altLang="zh-CN" sz="2000" b="0" i="0" u="none" strike="noStrike" kern="0" cap="none" spc="0" normalizeH="0" baseline="0" noProof="0" dirty="0">
                <a:ln>
                  <a:noFill/>
                </a:ln>
                <a:solidFill>
                  <a:srgbClr val="C00000"/>
                </a:solidFill>
                <a:effectLst/>
                <a:uLnTx/>
                <a:uFillTx/>
                <a:sym typeface="Symbol"/>
              </a:rPr>
              <a:t> </a:t>
            </a:r>
            <a:endParaRPr kumimoji="0" lang="zh-CN" altLang="en-US" sz="2000" b="0" i="0" u="none" strike="noStrike" kern="0" cap="none" spc="0" normalizeH="0" baseline="0" noProof="0" dirty="0">
              <a:ln>
                <a:noFill/>
              </a:ln>
              <a:solidFill>
                <a:srgbClr val="C00000"/>
              </a:solidFill>
              <a:effectLst/>
              <a:uLnTx/>
              <a:uFillTx/>
            </a:endParaRPr>
          </a:p>
        </p:txBody>
      </p:sp>
      <p:sp>
        <p:nvSpPr>
          <p:cNvPr id="24" name="TextBox 23"/>
          <p:cNvSpPr txBox="1"/>
          <p:nvPr/>
        </p:nvSpPr>
        <p:spPr>
          <a:xfrm>
            <a:off x="9246938" y="1325379"/>
            <a:ext cx="492443"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rgbClr val="C00000"/>
                </a:solidFill>
                <a:effectLst/>
                <a:uLnTx/>
                <a:uFillTx/>
              </a:rPr>
              <a:t>e</a:t>
            </a:r>
            <a:r>
              <a:rPr kumimoji="0" lang="en-US" altLang="zh-CN" sz="2000" b="0" i="0" u="none" strike="noStrike" kern="0" cap="none" spc="0" normalizeH="0" baseline="30000" noProof="0" dirty="0">
                <a:ln>
                  <a:noFill/>
                </a:ln>
                <a:solidFill>
                  <a:srgbClr val="C00000"/>
                </a:solidFill>
                <a:effectLst/>
                <a:uLnTx/>
                <a:uFillTx/>
                <a:sym typeface="Symbol"/>
              </a:rPr>
              <a:t></a:t>
            </a:r>
            <a:r>
              <a:rPr kumimoji="0" lang="en-US" altLang="zh-CN" sz="2000" b="0" i="0" u="none" strike="noStrike" kern="0" cap="none" spc="0" normalizeH="0" baseline="0" noProof="0" dirty="0">
                <a:ln>
                  <a:noFill/>
                </a:ln>
                <a:solidFill>
                  <a:srgbClr val="C00000"/>
                </a:solidFill>
                <a:effectLst/>
                <a:uLnTx/>
                <a:uFillTx/>
                <a:sym typeface="Symbol"/>
              </a:rPr>
              <a:t> </a:t>
            </a:r>
            <a:endParaRPr kumimoji="0" lang="zh-CN" altLang="en-US" sz="2000" b="0" i="0" u="none" strike="noStrike" kern="0" cap="none" spc="0" normalizeH="0" baseline="0" noProof="0" dirty="0">
              <a:ln>
                <a:noFill/>
              </a:ln>
              <a:solidFill>
                <a:srgbClr val="C00000"/>
              </a:solidFill>
              <a:effectLst/>
              <a:uLnTx/>
              <a:uFillTx/>
            </a:endParaRPr>
          </a:p>
        </p:txBody>
      </p:sp>
      <p:sp>
        <p:nvSpPr>
          <p:cNvPr id="26" name="TextBox 25"/>
          <p:cNvSpPr txBox="1"/>
          <p:nvPr/>
        </p:nvSpPr>
        <p:spPr>
          <a:xfrm>
            <a:off x="7019626" y="2117467"/>
            <a:ext cx="441146"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rgbClr val="FF0000"/>
                </a:solidFill>
                <a:effectLst/>
                <a:uLnTx/>
                <a:uFillTx/>
              </a:rPr>
              <a:t>D </a:t>
            </a:r>
            <a:endParaRPr kumimoji="0" lang="zh-CN" altLang="en-US" sz="2000" b="0" i="0" u="none" strike="noStrike" kern="0" cap="none" spc="0" normalizeH="0" baseline="0" noProof="0" dirty="0">
              <a:ln>
                <a:noFill/>
              </a:ln>
              <a:solidFill>
                <a:srgbClr val="FF0000"/>
              </a:solidFill>
              <a:effectLst/>
              <a:uLnTx/>
              <a:uFillTx/>
            </a:endParaRPr>
          </a:p>
        </p:txBody>
      </p:sp>
      <p:sp>
        <p:nvSpPr>
          <p:cNvPr id="29" name="TextBox 28"/>
          <p:cNvSpPr txBox="1"/>
          <p:nvPr/>
        </p:nvSpPr>
        <p:spPr>
          <a:xfrm>
            <a:off x="8472609" y="2160568"/>
            <a:ext cx="540533"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rgbClr val="FF0000"/>
                </a:solidFill>
                <a:effectLst/>
                <a:uLnTx/>
                <a:uFillTx/>
              </a:rPr>
              <a:t>D* </a:t>
            </a:r>
            <a:endParaRPr kumimoji="0" lang="zh-CN" altLang="en-US" sz="2000" b="0" i="0" u="none" strike="noStrike" kern="0" cap="none" spc="0" normalizeH="0" baseline="0" noProof="0" dirty="0">
              <a:ln>
                <a:noFill/>
              </a:ln>
              <a:solidFill>
                <a:srgbClr val="FF0000"/>
              </a:solidFill>
              <a:effectLst/>
              <a:uLnTx/>
              <a:uFillTx/>
            </a:endParaRPr>
          </a:p>
        </p:txBody>
      </p:sp>
      <p:cxnSp>
        <p:nvCxnSpPr>
          <p:cNvPr id="30" name="直接连接符 29"/>
          <p:cNvCxnSpPr/>
          <p:nvPr/>
        </p:nvCxnSpPr>
        <p:spPr bwMode="auto">
          <a:xfrm>
            <a:off x="7363117" y="2189475"/>
            <a:ext cx="1031541" cy="36004"/>
          </a:xfrm>
          <a:prstGeom prst="line">
            <a:avLst/>
          </a:prstGeom>
          <a:solidFill>
            <a:schemeClr val="accent1"/>
          </a:solidFill>
          <a:ln w="9525"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任意多边形 33"/>
          <p:cNvSpPr/>
          <p:nvPr/>
        </p:nvSpPr>
        <p:spPr bwMode="auto">
          <a:xfrm>
            <a:off x="7712893" y="2030118"/>
            <a:ext cx="268941" cy="161365"/>
          </a:xfrm>
          <a:custGeom>
            <a:avLst/>
            <a:gdLst>
              <a:gd name="connsiteX0" fmla="*/ 268941 w 268941"/>
              <a:gd name="connsiteY0" fmla="*/ 0 h 161365"/>
              <a:gd name="connsiteX1" fmla="*/ 129092 w 268941"/>
              <a:gd name="connsiteY1" fmla="*/ 32273 h 161365"/>
              <a:gd name="connsiteX2" fmla="*/ 32273 w 268941"/>
              <a:gd name="connsiteY2" fmla="*/ 107577 h 161365"/>
              <a:gd name="connsiteX3" fmla="*/ 0 w 268941"/>
              <a:gd name="connsiteY3" fmla="*/ 161365 h 161365"/>
            </a:gdLst>
            <a:ahLst/>
            <a:cxnLst>
              <a:cxn ang="0">
                <a:pos x="connsiteX0" y="connsiteY0"/>
              </a:cxn>
              <a:cxn ang="0">
                <a:pos x="connsiteX1" y="connsiteY1"/>
              </a:cxn>
              <a:cxn ang="0">
                <a:pos x="connsiteX2" y="connsiteY2"/>
              </a:cxn>
              <a:cxn ang="0">
                <a:pos x="connsiteX3" y="connsiteY3"/>
              </a:cxn>
            </a:cxnLst>
            <a:rect l="l" t="t" r="r" b="b"/>
            <a:pathLst>
              <a:path w="268941" h="161365">
                <a:moveTo>
                  <a:pt x="268941" y="0"/>
                </a:moveTo>
                <a:cubicBezTo>
                  <a:pt x="218739" y="7172"/>
                  <a:pt x="168537" y="14344"/>
                  <a:pt x="129092" y="32273"/>
                </a:cubicBezTo>
                <a:cubicBezTo>
                  <a:pt x="89647" y="50202"/>
                  <a:pt x="53788" y="86062"/>
                  <a:pt x="32273" y="107577"/>
                </a:cubicBezTo>
                <a:cubicBezTo>
                  <a:pt x="10758" y="129092"/>
                  <a:pt x="5379" y="145228"/>
                  <a:pt x="0" y="161365"/>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ysClr val="windowText" lastClr="000000"/>
              </a:solidFill>
              <a:effectLst/>
              <a:uLnTx/>
              <a:uFillTx/>
              <a:latin typeface="Arial" charset="0"/>
            </a:endParaRPr>
          </a:p>
        </p:txBody>
      </p:sp>
      <p:sp>
        <p:nvSpPr>
          <p:cNvPr id="37" name="TextBox 36"/>
          <p:cNvSpPr txBox="1"/>
          <p:nvPr/>
        </p:nvSpPr>
        <p:spPr>
          <a:xfrm>
            <a:off x="7793826" y="2149405"/>
            <a:ext cx="535724"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000" b="0" i="1" u="none" strike="noStrike" kern="0" cap="none" spc="0" normalizeH="0" baseline="0" noProof="0" dirty="0">
                <a:ln>
                  <a:noFill/>
                </a:ln>
                <a:solidFill>
                  <a:srgbClr val="FF0000"/>
                </a:solidFill>
                <a:effectLst/>
                <a:uLnTx/>
                <a:uFillTx/>
                <a:sym typeface="Symbol"/>
              </a:rPr>
              <a:t></a:t>
            </a:r>
            <a:r>
              <a:rPr kumimoji="0" lang="zh-CN" altLang="en-US" sz="2000" b="0" i="0" u="none" strike="noStrike" kern="0" cap="none" spc="0" normalizeH="0" baseline="-25000" noProof="0" dirty="0">
                <a:ln>
                  <a:noFill/>
                </a:ln>
                <a:solidFill>
                  <a:srgbClr val="FF0000"/>
                </a:solidFill>
                <a:effectLst/>
                <a:uLnTx/>
                <a:uFillTx/>
                <a:sym typeface="Symbol"/>
              </a:rPr>
              <a:t></a:t>
            </a:r>
            <a:r>
              <a:rPr kumimoji="0" lang="en-US" altLang="zh-CN" sz="2000" b="0" i="0" u="none" strike="noStrike" kern="0" cap="none" spc="0" normalizeH="0" baseline="-25000" noProof="0" dirty="0">
                <a:ln>
                  <a:noFill/>
                </a:ln>
                <a:solidFill>
                  <a:srgbClr val="FF0000"/>
                </a:solidFill>
                <a:effectLst/>
                <a:uLnTx/>
                <a:uFillTx/>
                <a:sym typeface="Symbol"/>
              </a:rPr>
              <a:t>D</a:t>
            </a:r>
            <a:endParaRPr kumimoji="0" lang="zh-CN" altLang="en-US" sz="2000" b="0" i="0" u="none" strike="noStrike" kern="0" cap="none" spc="0" normalizeH="0" baseline="0" noProof="0" dirty="0">
              <a:ln>
                <a:noFill/>
              </a:ln>
              <a:solidFill>
                <a:srgbClr val="FF0000"/>
              </a:solidFill>
              <a:effectLst/>
              <a:uLnTx/>
              <a:uFillTx/>
            </a:endParaRPr>
          </a:p>
        </p:txBody>
      </p:sp>
      <p:pic>
        <p:nvPicPr>
          <p:cNvPr id="3" name="图片 2"/>
          <p:cNvPicPr>
            <a:picLocks noChangeAspect="1"/>
          </p:cNvPicPr>
          <p:nvPr/>
        </p:nvPicPr>
        <p:blipFill>
          <a:blip r:embed="rId3"/>
          <a:stretch>
            <a:fillRect/>
          </a:stretch>
        </p:blipFill>
        <p:spPr>
          <a:xfrm>
            <a:off x="605742" y="3500379"/>
            <a:ext cx="3994927" cy="2689752"/>
          </a:xfrm>
          <a:prstGeom prst="rect">
            <a:avLst/>
          </a:prstGeom>
        </p:spPr>
      </p:pic>
      <p:pic>
        <p:nvPicPr>
          <p:cNvPr id="4" name="图片 3"/>
          <p:cNvPicPr>
            <a:picLocks noChangeAspect="1"/>
          </p:cNvPicPr>
          <p:nvPr/>
        </p:nvPicPr>
        <p:blipFill>
          <a:blip r:embed="rId4"/>
          <a:stretch>
            <a:fillRect/>
          </a:stretch>
        </p:blipFill>
        <p:spPr>
          <a:xfrm>
            <a:off x="994674" y="6330986"/>
            <a:ext cx="3841257" cy="326250"/>
          </a:xfrm>
          <a:prstGeom prst="rect">
            <a:avLst/>
          </a:prstGeom>
        </p:spPr>
      </p:pic>
      <p:sp>
        <p:nvSpPr>
          <p:cNvPr id="5" name="文本框 4"/>
          <p:cNvSpPr txBox="1"/>
          <p:nvPr/>
        </p:nvSpPr>
        <p:spPr>
          <a:xfrm>
            <a:off x="1145586" y="955338"/>
            <a:ext cx="163378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Text" lastClr="000000"/>
                </a:solidFill>
                <a:effectLst/>
                <a:uLnTx/>
                <a:uFillTx/>
              </a:rPr>
              <a:t>BESIII (2013) </a:t>
            </a: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25" name="TextBox 1"/>
          <p:cNvSpPr txBox="1"/>
          <p:nvPr/>
        </p:nvSpPr>
        <p:spPr>
          <a:xfrm>
            <a:off x="4903440" y="2926345"/>
            <a:ext cx="6647543"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0000FF"/>
                </a:solidFill>
                <a:effectLst/>
                <a:uLnTx/>
                <a:uFillTx/>
                <a:latin typeface="Calibri" panose="020F0502020204030204" pitchFamily="34" charset="0"/>
              </a:rPr>
              <a:t>The dominance of D wave at the </a:t>
            </a:r>
            <a:r>
              <a:rPr kumimoji="0" lang="en-US" altLang="zh-CN" sz="1800" b="0" i="0" u="none" strike="noStrike" kern="0" cap="none" spc="0" normalizeH="0" baseline="0" noProof="0" dirty="0" err="1">
                <a:ln>
                  <a:noFill/>
                </a:ln>
                <a:solidFill>
                  <a:srgbClr val="0000FF"/>
                </a:solidFill>
                <a:effectLst/>
                <a:uLnTx/>
                <a:uFillTx/>
                <a:latin typeface="Calibri" panose="020F0502020204030204" pitchFamily="34" charset="0"/>
              </a:rPr>
              <a:t>Zc</a:t>
            </a:r>
            <a:r>
              <a:rPr kumimoji="0" lang="en-US" altLang="zh-CN" sz="1800" b="0" i="0" u="none" strike="noStrike" kern="0" cap="none" spc="0" normalizeH="0" baseline="0" noProof="0" dirty="0">
                <a:ln>
                  <a:noFill/>
                </a:ln>
                <a:solidFill>
                  <a:srgbClr val="0000FF"/>
                </a:solidFill>
                <a:effectLst/>
                <a:uLnTx/>
                <a:uFillTx/>
                <a:latin typeface="Calibri" panose="020F0502020204030204" pitchFamily="34" charset="0"/>
              </a:rPr>
              <a:t> peak can compromise with the angular distribution.</a:t>
            </a:r>
            <a:r>
              <a:rPr kumimoji="0" lang="en-US" altLang="zh-CN" sz="1800" b="0" i="0" u="none" strike="noStrike" kern="0" cap="none" spc="0" normalizeH="0" baseline="0" noProof="0" dirty="0">
                <a:ln>
                  <a:noFill/>
                </a:ln>
                <a:solidFill>
                  <a:srgbClr val="0000FF"/>
                </a:solidFill>
                <a:effectLst/>
                <a:uLnTx/>
                <a:uFillTx/>
                <a:latin typeface="Calibri" panose="020F0502020204030204" pitchFamily="34" charset="0"/>
                <a:sym typeface="Wingdings" panose="05000000000000000000" pitchFamily="2" charset="2"/>
              </a:rPr>
              <a:t> </a:t>
            </a:r>
            <a:endParaRPr kumimoji="0" lang="zh-CN" altLang="en-US" sz="1800" b="0" i="0" u="none" strike="noStrike" kern="0" cap="none" spc="0" normalizeH="0" baseline="0" noProof="0" dirty="0">
              <a:ln>
                <a:noFill/>
              </a:ln>
              <a:solidFill>
                <a:srgbClr val="0000FF"/>
              </a:solidFill>
              <a:effectLst/>
              <a:uLnTx/>
              <a:uFillTx/>
              <a:latin typeface="Calibri" panose="020F0502020204030204" pitchFamily="34" charset="0"/>
            </a:endParaRPr>
          </a:p>
        </p:txBody>
      </p:sp>
      <p:pic>
        <p:nvPicPr>
          <p:cNvPr id="27" name="图片 26"/>
          <p:cNvPicPr>
            <a:picLocks noChangeAspect="1"/>
          </p:cNvPicPr>
          <p:nvPr/>
        </p:nvPicPr>
        <p:blipFill>
          <a:blip r:embed="rId5"/>
          <a:stretch>
            <a:fillRect/>
          </a:stretch>
        </p:blipFill>
        <p:spPr>
          <a:xfrm>
            <a:off x="5646329" y="3744140"/>
            <a:ext cx="4465115" cy="2913096"/>
          </a:xfrm>
          <a:prstGeom prst="rect">
            <a:avLst/>
          </a:prstGeom>
        </p:spPr>
      </p:pic>
    </p:spTree>
    <p:extLst>
      <p:ext uri="{BB962C8B-B14F-4D97-AF65-F5344CB8AC3E}">
        <p14:creationId xmlns:p14="http://schemas.microsoft.com/office/powerpoint/2010/main" val="13464035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813DFC8-4B18-4E2B-8095-7CA6717A9B0E}" type="slidenum">
              <a:rPr kumimoji="0" lang="zh-CN" altLang="en-GB"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34</a:t>
            </a:fld>
            <a:endParaRPr kumimoji="0" lang="en-GB" altLang="zh-CN" sz="1800" b="0" i="0" u="none" strike="noStrike" kern="0" cap="none" spc="0" normalizeH="0" baseline="0" noProof="0">
              <a:ln>
                <a:noFill/>
              </a:ln>
              <a:solidFill>
                <a:sysClr val="windowText" lastClr="000000"/>
              </a:solidFill>
              <a:effectLst/>
              <a:uLnTx/>
              <a:uFillTx/>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1610" y="770691"/>
            <a:ext cx="460057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5199" y="1636672"/>
            <a:ext cx="5038725"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4396" y="3218963"/>
            <a:ext cx="5295900"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7609" y="4083058"/>
            <a:ext cx="7142757" cy="2370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bwMode="auto">
          <a:xfrm>
            <a:off x="5375920" y="1634786"/>
            <a:ext cx="1584176" cy="504056"/>
          </a:xfrm>
          <a:prstGeom prst="rect">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ysClr val="windowText" lastClr="000000"/>
              </a:solidFill>
              <a:effectLst/>
              <a:uLnTx/>
              <a:uFillTx/>
              <a:latin typeface="Arial" charset="0"/>
            </a:endParaRPr>
          </a:p>
        </p:txBody>
      </p:sp>
      <p:sp>
        <p:nvSpPr>
          <p:cNvPr id="9" name="矩形 8"/>
          <p:cNvSpPr/>
          <p:nvPr/>
        </p:nvSpPr>
        <p:spPr bwMode="auto">
          <a:xfrm>
            <a:off x="5951984" y="2355808"/>
            <a:ext cx="1224136" cy="647130"/>
          </a:xfrm>
          <a:prstGeom prst="rect">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ysClr val="windowText" lastClr="000000"/>
              </a:solidFill>
              <a:effectLst/>
              <a:uLnTx/>
              <a:uFillTx/>
              <a:latin typeface="Arial" charset="0"/>
            </a:endParaRPr>
          </a:p>
        </p:txBody>
      </p:sp>
      <p:sp>
        <p:nvSpPr>
          <p:cNvPr id="4" name="TextBox 3"/>
          <p:cNvSpPr txBox="1"/>
          <p:nvPr/>
        </p:nvSpPr>
        <p:spPr>
          <a:xfrm>
            <a:off x="2279576" y="260648"/>
            <a:ext cx="4392488"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srgbClr val="FF0000"/>
                </a:solidFill>
                <a:effectLst/>
                <a:uLnTx/>
                <a:uFillTx/>
              </a:rPr>
              <a:t>How a D wave can be present? </a:t>
            </a:r>
            <a:endParaRPr kumimoji="0" lang="zh-CN" altLang="en-US" sz="2000" b="1" i="0" u="none" strike="noStrike" kern="0" cap="none" spc="0" normalizeH="0" baseline="0" noProof="0" dirty="0">
              <a:ln>
                <a:noFill/>
              </a:ln>
              <a:solidFill>
                <a:srgbClr val="FF0000"/>
              </a:solidFill>
              <a:effectLst/>
              <a:uLnTx/>
              <a:uFillTx/>
            </a:endParaRPr>
          </a:p>
        </p:txBody>
      </p:sp>
      <p:pic>
        <p:nvPicPr>
          <p:cNvPr id="1536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5681" y="4265112"/>
            <a:ext cx="1266825" cy="342900"/>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482688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2A42FD3-5501-4466-B0EF-C693BF37ED6B}" type="slidenum">
              <a:rPr kumimoji="0" lang="zh-CN" altLang="en-GB"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35</a:t>
            </a:fld>
            <a:endParaRPr kumimoji="0" lang="en-GB" altLang="zh-CN" sz="1800" b="0" i="0" u="none" strike="noStrike" kern="0" cap="none" spc="0" normalizeH="0" baseline="0" noProof="0">
              <a:ln>
                <a:noFill/>
              </a:ln>
              <a:solidFill>
                <a:sysClr val="windowText" lastClr="000000"/>
              </a:solidFill>
              <a:effectLst/>
              <a:uLnTx/>
              <a:uFillTx/>
            </a:endParaRPr>
          </a:p>
        </p:txBody>
      </p:sp>
      <p:pic>
        <p:nvPicPr>
          <p:cNvPr id="3" name="图片 2"/>
          <p:cNvPicPr>
            <a:picLocks noChangeAspect="1"/>
          </p:cNvPicPr>
          <p:nvPr/>
        </p:nvPicPr>
        <p:blipFill>
          <a:blip r:embed="rId2"/>
          <a:stretch>
            <a:fillRect/>
          </a:stretch>
        </p:blipFill>
        <p:spPr>
          <a:xfrm>
            <a:off x="7690073" y="160296"/>
            <a:ext cx="3006956" cy="6633751"/>
          </a:xfrm>
          <a:prstGeom prst="rect">
            <a:avLst/>
          </a:prstGeom>
        </p:spPr>
      </p:pic>
      <p:sp>
        <p:nvSpPr>
          <p:cNvPr id="4" name="文本框 3"/>
          <p:cNvSpPr txBox="1"/>
          <p:nvPr/>
        </p:nvSpPr>
        <p:spPr>
          <a:xfrm>
            <a:off x="5083935" y="6483350"/>
            <a:ext cx="3332964"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rgbClr val="0000FF"/>
                </a:solidFill>
                <a:effectLst/>
                <a:uLnTx/>
                <a:uFillTx/>
              </a:rPr>
              <a:t>BESIII, PRD 97, 071101(R) (2018)</a:t>
            </a:r>
            <a:endParaRPr kumimoji="0" lang="zh-CN" altLang="en-US" sz="1600" b="0" i="0" u="none" strike="noStrike" kern="0" cap="none" spc="0" normalizeH="0" baseline="0" noProof="0" dirty="0">
              <a:ln>
                <a:noFill/>
              </a:ln>
              <a:solidFill>
                <a:srgbClr val="0000FF"/>
              </a:solidFill>
              <a:effectLst/>
              <a:uLnTx/>
              <a:uFillTx/>
            </a:endParaRPr>
          </a:p>
        </p:txBody>
      </p:sp>
      <mc:AlternateContent xmlns:mc="http://schemas.openxmlformats.org/markup-compatibility/2006" xmlns:a14="http://schemas.microsoft.com/office/drawing/2010/main">
        <mc:Choice Requires="a14">
          <p:sp>
            <p:nvSpPr>
              <p:cNvPr id="5" name="矩形 4"/>
              <p:cNvSpPr/>
              <p:nvPr/>
            </p:nvSpPr>
            <p:spPr>
              <a:xfrm>
                <a:off x="9638793" y="319069"/>
                <a:ext cx="233358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kumimoji="0" lang="en-US" altLang="zh-CN" sz="2400" b="1" i="1" u="none" strike="noStrike" kern="0" cap="none" spc="0" normalizeH="0" baseline="0" noProof="0" dirty="0">
                            <a:ln>
                              <a:noFill/>
                            </a:ln>
                            <a:solidFill>
                              <a:srgbClr val="0000FF"/>
                            </a:solidFill>
                            <a:effectLst/>
                            <a:uLnTx/>
                            <a:uFillTx/>
                            <a:latin typeface="Cambria Math" panose="02040503050406030204" pitchFamily="18" charset="0"/>
                          </a:rPr>
                        </m:ctrlPr>
                      </m:sSupPr>
                      <m:e>
                        <m:r>
                          <a:rPr kumimoji="0" lang="en-US" altLang="zh-CN" sz="2400" b="1" i="1" u="none" strike="noStrike" kern="0" cap="none" spc="0" normalizeH="0" baseline="0" noProof="0" dirty="0">
                            <a:ln>
                              <a:noFill/>
                            </a:ln>
                            <a:solidFill>
                              <a:srgbClr val="0000FF"/>
                            </a:solidFill>
                            <a:effectLst/>
                            <a:uLnTx/>
                            <a:uFillTx/>
                            <a:latin typeface="Cambria Math" panose="02040503050406030204" pitchFamily="18" charset="0"/>
                          </a:rPr>
                          <m:t>𝒆</m:t>
                        </m:r>
                      </m:e>
                      <m:sup>
                        <m:r>
                          <a:rPr kumimoji="0" lang="en-US" altLang="zh-CN" sz="2400" b="1" i="1" u="none" strike="noStrike" kern="0" cap="none" spc="0" normalizeH="0" baseline="0" noProof="0" dirty="0">
                            <a:ln>
                              <a:noFill/>
                            </a:ln>
                            <a:solidFill>
                              <a:srgbClr val="0000FF"/>
                            </a:solidFill>
                            <a:effectLst/>
                            <a:uLnTx/>
                            <a:uFillTx/>
                            <a:latin typeface="Cambria Math" panose="02040503050406030204" pitchFamily="18" charset="0"/>
                          </a:rPr>
                          <m:t>+</m:t>
                        </m:r>
                      </m:sup>
                    </m:sSup>
                    <m:sSup>
                      <m:sSupPr>
                        <m:ctrlPr>
                          <a:rPr kumimoji="0" lang="en-US" altLang="zh-CN" sz="2400" b="1" i="1" u="none" strike="noStrike" kern="0" cap="none" spc="0" normalizeH="0" baseline="0" noProof="0" dirty="0">
                            <a:ln>
                              <a:noFill/>
                            </a:ln>
                            <a:solidFill>
                              <a:srgbClr val="0000FF"/>
                            </a:solidFill>
                            <a:effectLst/>
                            <a:uLnTx/>
                            <a:uFillTx/>
                            <a:latin typeface="Cambria Math" panose="02040503050406030204" pitchFamily="18" charset="0"/>
                          </a:rPr>
                        </m:ctrlPr>
                      </m:sSupPr>
                      <m:e>
                        <m:r>
                          <a:rPr kumimoji="0" lang="en-US" altLang="zh-CN" sz="2400" b="1" i="1" u="none" strike="noStrike" kern="0" cap="none" spc="0" normalizeH="0" baseline="0" noProof="0" dirty="0">
                            <a:ln>
                              <a:noFill/>
                            </a:ln>
                            <a:solidFill>
                              <a:srgbClr val="0000FF"/>
                            </a:solidFill>
                            <a:effectLst/>
                            <a:uLnTx/>
                            <a:uFillTx/>
                            <a:latin typeface="Cambria Math" panose="02040503050406030204" pitchFamily="18" charset="0"/>
                          </a:rPr>
                          <m:t>𝒆</m:t>
                        </m:r>
                      </m:e>
                      <m:sup>
                        <m:r>
                          <a:rPr kumimoji="0" lang="en-US" altLang="zh-CN" sz="2400" b="1" i="1" u="none" strike="noStrike" kern="0" cap="none" spc="0" normalizeH="0" baseline="0" noProof="0" dirty="0">
                            <a:ln>
                              <a:noFill/>
                            </a:ln>
                            <a:solidFill>
                              <a:srgbClr val="0000FF"/>
                            </a:solidFill>
                            <a:effectLst/>
                            <a:uLnTx/>
                            <a:uFillTx/>
                            <a:latin typeface="Cambria Math" panose="02040503050406030204" pitchFamily="18" charset="0"/>
                          </a:rPr>
                          <m:t>−</m:t>
                        </m:r>
                      </m:sup>
                    </m:sSup>
                    <m:r>
                      <a:rPr kumimoji="0" lang="en-US" altLang="zh-CN" sz="2400" b="1" i="1" u="none" strike="noStrike" kern="0" cap="none" spc="0" normalizeH="0" baseline="0" noProof="0" dirty="0">
                        <a:ln>
                          <a:noFill/>
                        </a:ln>
                        <a:solidFill>
                          <a:srgbClr val="0000FF"/>
                        </a:solidFill>
                        <a:effectLst/>
                        <a:uLnTx/>
                        <a:uFillTx/>
                        <a:latin typeface="Cambria Math" panose="02040503050406030204" pitchFamily="18" charset="0"/>
                      </a:rPr>
                      <m:t>→</m:t>
                    </m:r>
                    <m:r>
                      <a:rPr kumimoji="0" lang="en-US" altLang="zh-CN" sz="2400" b="1" i="1" u="none" strike="noStrike" kern="0" cap="none" spc="0" normalizeH="0" baseline="0" noProof="0" dirty="0">
                        <a:ln>
                          <a:noFill/>
                        </a:ln>
                        <a:solidFill>
                          <a:srgbClr val="0000FF"/>
                        </a:solidFill>
                        <a:effectLst/>
                        <a:uLnTx/>
                        <a:uFillTx/>
                        <a:latin typeface="Cambria Math" panose="02040503050406030204" pitchFamily="18" charset="0"/>
                      </a:rPr>
                      <m:t>𝑲</m:t>
                    </m:r>
                    <m:acc>
                      <m:accPr>
                        <m:chr m:val="̅"/>
                        <m:ctrlPr>
                          <a:rPr kumimoji="0" lang="en-US" altLang="zh-CN" sz="2400" b="1" i="1" u="none" strike="noStrike" kern="0" cap="none" spc="0" normalizeH="0" baseline="0" noProof="0" dirty="0">
                            <a:ln>
                              <a:noFill/>
                            </a:ln>
                            <a:solidFill>
                              <a:srgbClr val="0000FF"/>
                            </a:solidFill>
                            <a:effectLst/>
                            <a:uLnTx/>
                            <a:uFillTx/>
                            <a:latin typeface="Cambria Math" panose="02040503050406030204" pitchFamily="18" charset="0"/>
                          </a:rPr>
                        </m:ctrlPr>
                      </m:accPr>
                      <m:e>
                        <m:r>
                          <a:rPr kumimoji="0" lang="en-US" altLang="zh-CN" sz="2400" b="1" i="1" u="none" strike="noStrike" kern="0" cap="none" spc="0" normalizeH="0" baseline="0" noProof="0" dirty="0">
                            <a:ln>
                              <a:noFill/>
                            </a:ln>
                            <a:solidFill>
                              <a:srgbClr val="0000FF"/>
                            </a:solidFill>
                            <a:effectLst/>
                            <a:uLnTx/>
                            <a:uFillTx/>
                            <a:latin typeface="Cambria Math" panose="02040503050406030204" pitchFamily="18" charset="0"/>
                          </a:rPr>
                          <m:t>𝑲</m:t>
                        </m:r>
                      </m:e>
                    </m:acc>
                    <m:r>
                      <a:rPr kumimoji="0" lang="en-US" altLang="zh-CN" sz="2400" b="1" i="1" u="none" strike="noStrike" kern="0" cap="none" spc="0" normalizeH="0" baseline="0" noProof="0" dirty="0">
                        <a:ln>
                          <a:noFill/>
                        </a:ln>
                        <a:solidFill>
                          <a:srgbClr val="0000FF"/>
                        </a:solidFill>
                        <a:effectLst/>
                        <a:uLnTx/>
                        <a:uFillTx/>
                        <a:latin typeface="Cambria Math" panose="02040503050406030204" pitchFamily="18" charset="0"/>
                      </a:rPr>
                      <m:t> </m:t>
                    </m:r>
                    <m:r>
                      <a:rPr kumimoji="0" lang="en-US" altLang="zh-CN" sz="2400" b="1" i="1" u="none" strike="noStrike" kern="0" cap="none" spc="0" normalizeH="0" baseline="0" noProof="0" dirty="0">
                        <a:ln>
                          <a:noFill/>
                        </a:ln>
                        <a:solidFill>
                          <a:srgbClr val="0000FF"/>
                        </a:solidFill>
                        <a:effectLst/>
                        <a:uLnTx/>
                        <a:uFillTx/>
                        <a:latin typeface="Cambria Math" panose="02040503050406030204" pitchFamily="18" charset="0"/>
                      </a:rPr>
                      <m:t>𝑱</m:t>
                    </m:r>
                    <m:r>
                      <a:rPr kumimoji="0" lang="en-US" altLang="zh-CN" sz="2400" b="1" i="1" u="none" strike="noStrike" kern="0" cap="none" spc="0" normalizeH="0" baseline="0" noProof="0" dirty="0">
                        <a:ln>
                          <a:noFill/>
                        </a:ln>
                        <a:solidFill>
                          <a:srgbClr val="0000FF"/>
                        </a:solidFill>
                        <a:effectLst/>
                        <a:uLnTx/>
                        <a:uFillTx/>
                        <a:latin typeface="Cambria Math" panose="02040503050406030204" pitchFamily="18" charset="0"/>
                      </a:rPr>
                      <m:t>/</m:t>
                    </m:r>
                  </m:oMath>
                </a14:m>
                <a:r>
                  <a:rPr kumimoji="0" lang="zh-CN" altLang="en-US" sz="2400" b="0" i="0" u="none" strike="noStrike" kern="0" cap="none" spc="0" normalizeH="0" baseline="0" noProof="0" dirty="0">
                    <a:ln>
                      <a:noFill/>
                    </a:ln>
                    <a:solidFill>
                      <a:srgbClr val="0000FF"/>
                    </a:solidFill>
                    <a:effectLst/>
                    <a:uLnTx/>
                    <a:uFillTx/>
                    <a:latin typeface="+mn-ea"/>
                    <a:sym typeface="Symbol" panose="05050102010706020507" pitchFamily="18" charset="2"/>
                  </a:rPr>
                  <a:t></a:t>
                </a:r>
                <a:endParaRPr kumimoji="0" lang="zh-CN" altLang="en-US" sz="2400" b="0" i="0" u="none" strike="noStrike" kern="0" cap="none" spc="0" normalizeH="0" baseline="0" noProof="0" dirty="0">
                  <a:ln>
                    <a:noFill/>
                  </a:ln>
                  <a:solidFill>
                    <a:srgbClr val="0000FF"/>
                  </a:solidFill>
                  <a:effectLst/>
                  <a:uLnTx/>
                  <a:uFillTx/>
                  <a:latin typeface="+mn-ea"/>
                </a:endParaRPr>
              </a:p>
            </p:txBody>
          </p:sp>
        </mc:Choice>
        <mc:Fallback xmlns="">
          <p:sp>
            <p:nvSpPr>
              <p:cNvPr id="5" name="矩形 4"/>
              <p:cNvSpPr>
                <a:spLocks noRot="1" noChangeAspect="1" noMove="1" noResize="1" noEditPoints="1" noAdjustHandles="1" noChangeArrowheads="1" noChangeShapeType="1" noTextEdit="1"/>
              </p:cNvSpPr>
              <p:nvPr/>
            </p:nvSpPr>
            <p:spPr>
              <a:xfrm>
                <a:off x="9638793" y="319069"/>
                <a:ext cx="2333588" cy="461665"/>
              </a:xfrm>
              <a:prstGeom prst="rect">
                <a:avLst/>
              </a:prstGeom>
              <a:blipFill>
                <a:blip r:embed="rId3"/>
                <a:stretch>
                  <a:fillRect t="-10526" r="-3394" b="-28947"/>
                </a:stretch>
              </a:blipFill>
            </p:spPr>
            <p:txBody>
              <a:bodyPr/>
              <a:lstStyle/>
              <a:p>
                <a:r>
                  <a:rPr lang="zh-CN" altLang="en-US">
                    <a:noFill/>
                  </a:rPr>
                  <a:t> </a:t>
                </a:r>
              </a:p>
            </p:txBody>
          </p:sp>
        </mc:Fallback>
      </mc:AlternateContent>
      <p:sp>
        <p:nvSpPr>
          <p:cNvPr id="6" name="Text Box 4"/>
          <p:cNvSpPr txBox="1">
            <a:spLocks noChangeArrowheads="1"/>
          </p:cNvSpPr>
          <p:nvPr/>
        </p:nvSpPr>
        <p:spPr bwMode="auto">
          <a:xfrm>
            <a:off x="823423" y="373123"/>
            <a:ext cx="6866650" cy="120032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rgbClr val="FF0000"/>
                </a:solidFill>
                <a:effectLst/>
                <a:uLnTx/>
                <a:uFillTx/>
                <a:latin typeface="Calibri" pitchFamily="34" charset="0"/>
                <a:ea typeface="宋体" charset="-122"/>
              </a:rPr>
              <a:t>Y(4260)</a:t>
            </a:r>
            <a:r>
              <a:rPr kumimoji="0" lang="en-US" altLang="zh-CN" sz="2400" b="1" i="0" u="none" strike="noStrike" kern="0" cap="none" spc="0" normalizeH="0" baseline="0" noProof="0" dirty="0">
                <a:ln>
                  <a:noFill/>
                </a:ln>
                <a:solidFill>
                  <a:srgbClr val="333399"/>
                </a:solidFill>
                <a:effectLst/>
                <a:uLnTx/>
                <a:uFillTx/>
                <a:latin typeface="Calibri" pitchFamily="34" charset="0"/>
                <a:ea typeface="宋体" charset="-122"/>
              </a:rPr>
              <a:t> may have sizeable couplings to </a:t>
            </a:r>
            <a:r>
              <a:rPr kumimoji="0" lang="en-US" altLang="zh-CN" sz="2400" b="1" i="0" u="none" strike="noStrike" kern="0" cap="none" spc="0" normalizeH="0" baseline="0" noProof="0" dirty="0">
                <a:ln>
                  <a:noFill/>
                </a:ln>
                <a:solidFill>
                  <a:srgbClr val="FF0000"/>
                </a:solidFill>
                <a:effectLst/>
                <a:uLnTx/>
                <a:uFillTx/>
                <a:latin typeface="Calibri" pitchFamily="34" charset="0"/>
                <a:ea typeface="宋体" charset="-122"/>
              </a:rPr>
              <a:t>DD</a:t>
            </a:r>
            <a:r>
              <a:rPr kumimoji="0" lang="en-US" altLang="zh-CN" sz="2400" b="1" i="0" u="none" strike="noStrike" kern="0" cap="none" spc="0" normalizeH="0" baseline="-25000" noProof="0" dirty="0">
                <a:ln>
                  <a:noFill/>
                </a:ln>
                <a:solidFill>
                  <a:srgbClr val="FF0000"/>
                </a:solidFill>
                <a:effectLst/>
                <a:uLnTx/>
                <a:uFillTx/>
                <a:latin typeface="Calibri" pitchFamily="34" charset="0"/>
                <a:ea typeface="宋体" charset="-122"/>
              </a:rPr>
              <a:t>1</a:t>
            </a:r>
            <a:r>
              <a:rPr kumimoji="0" lang="en-US" altLang="zh-CN" sz="2400" b="1" i="0" u="none" strike="noStrike" kern="0" cap="none" spc="0" normalizeH="0" baseline="0" noProof="0" dirty="0">
                <a:ln>
                  <a:noFill/>
                </a:ln>
                <a:solidFill>
                  <a:srgbClr val="FF0000"/>
                </a:solidFill>
                <a:effectLst/>
                <a:uLnTx/>
                <a:uFillTx/>
                <a:latin typeface="Calibri" pitchFamily="34" charset="0"/>
                <a:ea typeface="宋体" charset="-122"/>
              </a:rPr>
              <a:t>(2420) </a:t>
            </a:r>
            <a:r>
              <a:rPr kumimoji="0" lang="en-US" altLang="zh-CN" sz="2400" b="1" i="0" u="none" strike="noStrike" kern="0" cap="none" spc="0" normalizeH="0" baseline="0" noProof="0" dirty="0">
                <a:ln>
                  <a:noFill/>
                </a:ln>
                <a:solidFill>
                  <a:srgbClr val="333399"/>
                </a:solidFill>
                <a:effectLst/>
                <a:uLnTx/>
                <a:uFillTx/>
                <a:latin typeface="Calibri" pitchFamily="34" charset="0"/>
                <a:ea typeface="宋体" charset="-122"/>
              </a:rPr>
              <a:t>if it is a hybrid. </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rgbClr val="333399"/>
                </a:solidFill>
                <a:effectLst/>
                <a:uLnTx/>
                <a:uFillTx/>
                <a:latin typeface="Calibri" pitchFamily="34" charset="0"/>
                <a:ea typeface="宋体" charset="-122"/>
              </a:rPr>
              <a:t>Then, how to distinguish them?</a:t>
            </a:r>
          </a:p>
        </p:txBody>
      </p:sp>
      <p:sp>
        <p:nvSpPr>
          <p:cNvPr id="7" name="自由: 形状 6"/>
          <p:cNvSpPr/>
          <p:nvPr/>
        </p:nvSpPr>
        <p:spPr>
          <a:xfrm>
            <a:off x="1264397" y="1958283"/>
            <a:ext cx="1727200" cy="190931"/>
          </a:xfrm>
          <a:custGeom>
            <a:avLst/>
            <a:gdLst>
              <a:gd name="connsiteX0" fmla="*/ 0 w 1727200"/>
              <a:gd name="connsiteY0" fmla="*/ 174172 h 190931"/>
              <a:gd name="connsiteX1" fmla="*/ 696686 w 1727200"/>
              <a:gd name="connsiteY1" fmla="*/ 174172 h 190931"/>
              <a:gd name="connsiteX2" fmla="*/ 1727200 w 1727200"/>
              <a:gd name="connsiteY2" fmla="*/ 0 h 190931"/>
            </a:gdLst>
            <a:ahLst/>
            <a:cxnLst>
              <a:cxn ang="0">
                <a:pos x="connsiteX0" y="connsiteY0"/>
              </a:cxn>
              <a:cxn ang="0">
                <a:pos x="connsiteX1" y="connsiteY1"/>
              </a:cxn>
              <a:cxn ang="0">
                <a:pos x="connsiteX2" y="connsiteY2"/>
              </a:cxn>
            </a:cxnLst>
            <a:rect l="l" t="t" r="r" b="b"/>
            <a:pathLst>
              <a:path w="1727200" h="190931">
                <a:moveTo>
                  <a:pt x="0" y="174172"/>
                </a:moveTo>
                <a:cubicBezTo>
                  <a:pt x="204409" y="188686"/>
                  <a:pt x="408819" y="203201"/>
                  <a:pt x="696686" y="174172"/>
                </a:cubicBezTo>
                <a:cubicBezTo>
                  <a:pt x="984553" y="145143"/>
                  <a:pt x="1355876" y="72571"/>
                  <a:pt x="1727200" y="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 name="自由: 形状 7"/>
          <p:cNvSpPr/>
          <p:nvPr/>
        </p:nvSpPr>
        <p:spPr>
          <a:xfrm>
            <a:off x="1249883" y="3032637"/>
            <a:ext cx="1756228" cy="147169"/>
          </a:xfrm>
          <a:custGeom>
            <a:avLst/>
            <a:gdLst>
              <a:gd name="connsiteX0" fmla="*/ 0 w 1756228"/>
              <a:gd name="connsiteY0" fmla="*/ 23798 h 147169"/>
              <a:gd name="connsiteX1" fmla="*/ 892628 w 1756228"/>
              <a:gd name="connsiteY1" fmla="*/ 9283 h 147169"/>
              <a:gd name="connsiteX2" fmla="*/ 1756228 w 1756228"/>
              <a:gd name="connsiteY2" fmla="*/ 147169 h 147169"/>
            </a:gdLst>
            <a:ahLst/>
            <a:cxnLst>
              <a:cxn ang="0">
                <a:pos x="connsiteX0" y="connsiteY0"/>
              </a:cxn>
              <a:cxn ang="0">
                <a:pos x="connsiteX1" y="connsiteY1"/>
              </a:cxn>
              <a:cxn ang="0">
                <a:pos x="connsiteX2" y="connsiteY2"/>
              </a:cxn>
            </a:cxnLst>
            <a:rect l="l" t="t" r="r" b="b"/>
            <a:pathLst>
              <a:path w="1756228" h="147169">
                <a:moveTo>
                  <a:pt x="0" y="23798"/>
                </a:moveTo>
                <a:cubicBezTo>
                  <a:pt x="299961" y="6259"/>
                  <a:pt x="599923" y="-11279"/>
                  <a:pt x="892628" y="9283"/>
                </a:cubicBezTo>
                <a:cubicBezTo>
                  <a:pt x="1185333" y="29845"/>
                  <a:pt x="1470780" y="88507"/>
                  <a:pt x="1756228" y="147169"/>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 name="Freeform 12"/>
          <p:cNvSpPr>
            <a:spLocks/>
          </p:cNvSpPr>
          <p:nvPr/>
        </p:nvSpPr>
        <p:spPr bwMode="auto">
          <a:xfrm rot="733423">
            <a:off x="1299510" y="2388488"/>
            <a:ext cx="935038" cy="431800"/>
          </a:xfrm>
          <a:custGeom>
            <a:avLst/>
            <a:gdLst>
              <a:gd name="T0" fmla="*/ 0 w 752"/>
              <a:gd name="T1" fmla="*/ 256 h 290"/>
              <a:gd name="T2" fmla="*/ 8 w 752"/>
              <a:gd name="T3" fmla="*/ 192 h 290"/>
              <a:gd name="T4" fmla="*/ 80 w 752"/>
              <a:gd name="T5" fmla="*/ 160 h 290"/>
              <a:gd name="T6" fmla="*/ 160 w 752"/>
              <a:gd name="T7" fmla="*/ 168 h 290"/>
              <a:gd name="T8" fmla="*/ 112 w 752"/>
              <a:gd name="T9" fmla="*/ 248 h 290"/>
              <a:gd name="T10" fmla="*/ 176 w 752"/>
              <a:gd name="T11" fmla="*/ 152 h 290"/>
              <a:gd name="T12" fmla="*/ 264 w 752"/>
              <a:gd name="T13" fmla="*/ 160 h 290"/>
              <a:gd name="T14" fmla="*/ 256 w 752"/>
              <a:gd name="T15" fmla="*/ 224 h 290"/>
              <a:gd name="T16" fmla="*/ 200 w 752"/>
              <a:gd name="T17" fmla="*/ 216 h 290"/>
              <a:gd name="T18" fmla="*/ 288 w 752"/>
              <a:gd name="T19" fmla="*/ 104 h 290"/>
              <a:gd name="T20" fmla="*/ 392 w 752"/>
              <a:gd name="T21" fmla="*/ 144 h 290"/>
              <a:gd name="T22" fmla="*/ 384 w 752"/>
              <a:gd name="T23" fmla="*/ 184 h 290"/>
              <a:gd name="T24" fmla="*/ 336 w 752"/>
              <a:gd name="T25" fmla="*/ 176 h 290"/>
              <a:gd name="T26" fmla="*/ 352 w 752"/>
              <a:gd name="T27" fmla="*/ 128 h 290"/>
              <a:gd name="T28" fmla="*/ 448 w 752"/>
              <a:gd name="T29" fmla="*/ 72 h 290"/>
              <a:gd name="T30" fmla="*/ 496 w 752"/>
              <a:gd name="T31" fmla="*/ 168 h 290"/>
              <a:gd name="T32" fmla="*/ 448 w 752"/>
              <a:gd name="T33" fmla="*/ 160 h 290"/>
              <a:gd name="T34" fmla="*/ 456 w 752"/>
              <a:gd name="T35" fmla="*/ 128 h 290"/>
              <a:gd name="T36" fmla="*/ 480 w 752"/>
              <a:gd name="T37" fmla="*/ 80 h 290"/>
              <a:gd name="T38" fmla="*/ 528 w 752"/>
              <a:gd name="T39" fmla="*/ 48 h 290"/>
              <a:gd name="T40" fmla="*/ 560 w 752"/>
              <a:gd name="T41" fmla="*/ 56 h 290"/>
              <a:gd name="T42" fmla="*/ 592 w 752"/>
              <a:gd name="T43" fmla="*/ 104 h 290"/>
              <a:gd name="T44" fmla="*/ 584 w 752"/>
              <a:gd name="T45" fmla="*/ 136 h 290"/>
              <a:gd name="T46" fmla="*/ 544 w 752"/>
              <a:gd name="T47" fmla="*/ 128 h 290"/>
              <a:gd name="T48" fmla="*/ 608 w 752"/>
              <a:gd name="T49" fmla="*/ 16 h 290"/>
              <a:gd name="T50" fmla="*/ 632 w 752"/>
              <a:gd name="T51" fmla="*/ 0 h 290"/>
              <a:gd name="T52" fmla="*/ 680 w 752"/>
              <a:gd name="T53" fmla="*/ 56 h 290"/>
              <a:gd name="T54" fmla="*/ 672 w 752"/>
              <a:gd name="T55" fmla="*/ 96 h 290"/>
              <a:gd name="T56" fmla="*/ 632 w 752"/>
              <a:gd name="T57" fmla="*/ 32 h 290"/>
              <a:gd name="T58" fmla="*/ 640 w 752"/>
              <a:gd name="T59" fmla="*/ 8 h 290"/>
              <a:gd name="T60" fmla="*/ 752 w 752"/>
              <a:gd name="T61" fmla="*/ 16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52" h="290">
                <a:moveTo>
                  <a:pt x="0" y="256"/>
                </a:moveTo>
                <a:cubicBezTo>
                  <a:pt x="3" y="235"/>
                  <a:pt x="0" y="212"/>
                  <a:pt x="8" y="192"/>
                </a:cubicBezTo>
                <a:cubicBezTo>
                  <a:pt x="18" y="168"/>
                  <a:pt x="80" y="160"/>
                  <a:pt x="80" y="160"/>
                </a:cubicBezTo>
                <a:cubicBezTo>
                  <a:pt x="107" y="163"/>
                  <a:pt x="144" y="147"/>
                  <a:pt x="160" y="168"/>
                </a:cubicBezTo>
                <a:cubicBezTo>
                  <a:pt x="251" y="290"/>
                  <a:pt x="135" y="253"/>
                  <a:pt x="112" y="248"/>
                </a:cubicBezTo>
                <a:cubicBezTo>
                  <a:pt x="95" y="197"/>
                  <a:pt x="130" y="167"/>
                  <a:pt x="176" y="152"/>
                </a:cubicBezTo>
                <a:cubicBezTo>
                  <a:pt x="205" y="155"/>
                  <a:pt x="242" y="140"/>
                  <a:pt x="264" y="160"/>
                </a:cubicBezTo>
                <a:cubicBezTo>
                  <a:pt x="280" y="174"/>
                  <a:pt x="272" y="210"/>
                  <a:pt x="256" y="224"/>
                </a:cubicBezTo>
                <a:cubicBezTo>
                  <a:pt x="242" y="236"/>
                  <a:pt x="219" y="219"/>
                  <a:pt x="200" y="216"/>
                </a:cubicBezTo>
                <a:cubicBezTo>
                  <a:pt x="217" y="166"/>
                  <a:pt x="245" y="132"/>
                  <a:pt x="288" y="104"/>
                </a:cubicBezTo>
                <a:cubicBezTo>
                  <a:pt x="335" y="111"/>
                  <a:pt x="366" y="105"/>
                  <a:pt x="392" y="144"/>
                </a:cubicBezTo>
                <a:cubicBezTo>
                  <a:pt x="389" y="157"/>
                  <a:pt x="396" y="177"/>
                  <a:pt x="384" y="184"/>
                </a:cubicBezTo>
                <a:cubicBezTo>
                  <a:pt x="370" y="192"/>
                  <a:pt x="344" y="190"/>
                  <a:pt x="336" y="176"/>
                </a:cubicBezTo>
                <a:cubicBezTo>
                  <a:pt x="328" y="161"/>
                  <a:pt x="338" y="137"/>
                  <a:pt x="352" y="128"/>
                </a:cubicBezTo>
                <a:cubicBezTo>
                  <a:pt x="385" y="106"/>
                  <a:pt x="411" y="84"/>
                  <a:pt x="448" y="72"/>
                </a:cubicBezTo>
                <a:cubicBezTo>
                  <a:pt x="520" y="86"/>
                  <a:pt x="505" y="94"/>
                  <a:pt x="496" y="168"/>
                </a:cubicBezTo>
                <a:cubicBezTo>
                  <a:pt x="480" y="165"/>
                  <a:pt x="459" y="171"/>
                  <a:pt x="448" y="160"/>
                </a:cubicBezTo>
                <a:cubicBezTo>
                  <a:pt x="440" y="152"/>
                  <a:pt x="453" y="139"/>
                  <a:pt x="456" y="128"/>
                </a:cubicBezTo>
                <a:cubicBezTo>
                  <a:pt x="461" y="112"/>
                  <a:pt x="467" y="92"/>
                  <a:pt x="480" y="80"/>
                </a:cubicBezTo>
                <a:cubicBezTo>
                  <a:pt x="494" y="67"/>
                  <a:pt x="528" y="48"/>
                  <a:pt x="528" y="48"/>
                </a:cubicBezTo>
                <a:cubicBezTo>
                  <a:pt x="539" y="51"/>
                  <a:pt x="552" y="49"/>
                  <a:pt x="560" y="56"/>
                </a:cubicBezTo>
                <a:cubicBezTo>
                  <a:pt x="574" y="69"/>
                  <a:pt x="592" y="104"/>
                  <a:pt x="592" y="104"/>
                </a:cubicBezTo>
                <a:cubicBezTo>
                  <a:pt x="589" y="115"/>
                  <a:pt x="594" y="131"/>
                  <a:pt x="584" y="136"/>
                </a:cubicBezTo>
                <a:cubicBezTo>
                  <a:pt x="572" y="142"/>
                  <a:pt x="550" y="140"/>
                  <a:pt x="544" y="128"/>
                </a:cubicBezTo>
                <a:cubicBezTo>
                  <a:pt x="518" y="76"/>
                  <a:pt x="579" y="35"/>
                  <a:pt x="608" y="16"/>
                </a:cubicBezTo>
                <a:cubicBezTo>
                  <a:pt x="616" y="11"/>
                  <a:pt x="632" y="0"/>
                  <a:pt x="632" y="0"/>
                </a:cubicBezTo>
                <a:cubicBezTo>
                  <a:pt x="669" y="12"/>
                  <a:pt x="659" y="24"/>
                  <a:pt x="680" y="56"/>
                </a:cubicBezTo>
                <a:cubicBezTo>
                  <a:pt x="677" y="69"/>
                  <a:pt x="683" y="88"/>
                  <a:pt x="672" y="96"/>
                </a:cubicBezTo>
                <a:cubicBezTo>
                  <a:pt x="652" y="111"/>
                  <a:pt x="632" y="32"/>
                  <a:pt x="632" y="32"/>
                </a:cubicBezTo>
                <a:cubicBezTo>
                  <a:pt x="635" y="24"/>
                  <a:pt x="632" y="9"/>
                  <a:pt x="640" y="8"/>
                </a:cubicBezTo>
                <a:cubicBezTo>
                  <a:pt x="677" y="3"/>
                  <a:pt x="752" y="16"/>
                  <a:pt x="752" y="16"/>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 name="自由: 形状 9"/>
          <p:cNvSpPr/>
          <p:nvPr/>
        </p:nvSpPr>
        <p:spPr>
          <a:xfrm>
            <a:off x="2235172" y="2332965"/>
            <a:ext cx="727453" cy="420915"/>
          </a:xfrm>
          <a:custGeom>
            <a:avLst/>
            <a:gdLst>
              <a:gd name="connsiteX0" fmla="*/ 720196 w 727453"/>
              <a:gd name="connsiteY0" fmla="*/ 0 h 420915"/>
              <a:gd name="connsiteX1" fmla="*/ 96081 w 727453"/>
              <a:gd name="connsiteY1" fmla="*/ 137886 h 420915"/>
              <a:gd name="connsiteX2" fmla="*/ 67053 w 727453"/>
              <a:gd name="connsiteY2" fmla="*/ 283029 h 420915"/>
              <a:gd name="connsiteX3" fmla="*/ 727453 w 727453"/>
              <a:gd name="connsiteY3" fmla="*/ 420915 h 420915"/>
            </a:gdLst>
            <a:ahLst/>
            <a:cxnLst>
              <a:cxn ang="0">
                <a:pos x="connsiteX0" y="connsiteY0"/>
              </a:cxn>
              <a:cxn ang="0">
                <a:pos x="connsiteX1" y="connsiteY1"/>
              </a:cxn>
              <a:cxn ang="0">
                <a:pos x="connsiteX2" y="connsiteY2"/>
              </a:cxn>
              <a:cxn ang="0">
                <a:pos x="connsiteX3" y="connsiteY3"/>
              </a:cxn>
            </a:cxnLst>
            <a:rect l="l" t="t" r="r" b="b"/>
            <a:pathLst>
              <a:path w="727453" h="420915">
                <a:moveTo>
                  <a:pt x="720196" y="0"/>
                </a:moveTo>
                <a:cubicBezTo>
                  <a:pt x="462567" y="45357"/>
                  <a:pt x="204938" y="90715"/>
                  <a:pt x="96081" y="137886"/>
                </a:cubicBezTo>
                <a:cubicBezTo>
                  <a:pt x="-12776" y="185057"/>
                  <a:pt x="-38176" y="235858"/>
                  <a:pt x="67053" y="283029"/>
                </a:cubicBezTo>
                <a:cubicBezTo>
                  <a:pt x="172282" y="330200"/>
                  <a:pt x="449867" y="375557"/>
                  <a:pt x="727453" y="420915"/>
                </a:cubicBezTo>
              </a:path>
            </a:pathLst>
          </a:cu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 name="Text Box 50"/>
          <p:cNvSpPr txBox="1">
            <a:spLocks noChangeArrowheads="1"/>
          </p:cNvSpPr>
          <p:nvPr/>
        </p:nvSpPr>
        <p:spPr bwMode="auto">
          <a:xfrm>
            <a:off x="4996444" y="1833840"/>
            <a:ext cx="4587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dirty="0">
                <a:ln>
                  <a:noFill/>
                </a:ln>
                <a:solidFill>
                  <a:srgbClr val="0000FF"/>
                </a:solidFill>
                <a:effectLst/>
                <a:uLnTx/>
                <a:uFillTx/>
                <a:latin typeface="Calibri" pitchFamily="34" charset="0"/>
                <a:ea typeface="宋体" charset="-122"/>
              </a:rPr>
              <a:t>D</a:t>
            </a:r>
            <a:r>
              <a:rPr kumimoji="0" lang="en-US" altLang="zh-CN" sz="1800" b="1" i="0" u="none" strike="noStrike" kern="0" cap="none" spc="0" normalizeH="0" baseline="-25000" noProof="0" dirty="0">
                <a:ln>
                  <a:noFill/>
                </a:ln>
                <a:solidFill>
                  <a:srgbClr val="0000FF"/>
                </a:solidFill>
                <a:effectLst/>
                <a:uLnTx/>
                <a:uFillTx/>
                <a:latin typeface="Calibri" pitchFamily="34" charset="0"/>
                <a:ea typeface="宋体" charset="-122"/>
              </a:rPr>
              <a:t>1</a:t>
            </a:r>
            <a:r>
              <a:rPr kumimoji="0" lang="en-US" altLang="zh-CN" sz="1800" b="1" i="0" u="none" strike="noStrike" kern="0" cap="none" spc="0" normalizeH="0" baseline="0" noProof="0" dirty="0">
                <a:ln>
                  <a:noFill/>
                </a:ln>
                <a:solidFill>
                  <a:srgbClr val="0000FF"/>
                </a:solidFill>
                <a:effectLst/>
                <a:uLnTx/>
                <a:uFillTx/>
                <a:latin typeface="Calibri" pitchFamily="34" charset="0"/>
                <a:ea typeface="宋体" charset="-122"/>
              </a:rPr>
              <a:t> </a:t>
            </a:r>
          </a:p>
        </p:txBody>
      </p:sp>
      <p:sp>
        <p:nvSpPr>
          <p:cNvPr id="12" name="Text Box 51"/>
          <p:cNvSpPr txBox="1">
            <a:spLocks noChangeArrowheads="1"/>
          </p:cNvSpPr>
          <p:nvPr/>
        </p:nvSpPr>
        <p:spPr bwMode="auto">
          <a:xfrm>
            <a:off x="4870364" y="3026183"/>
            <a:ext cx="6000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dirty="0">
                <a:ln>
                  <a:noFill/>
                </a:ln>
                <a:solidFill>
                  <a:srgbClr val="0000FF"/>
                </a:solidFill>
                <a:effectLst/>
                <a:uLnTx/>
                <a:uFillTx/>
                <a:latin typeface="Calibri" pitchFamily="34" charset="0"/>
                <a:ea typeface="宋体" charset="-122"/>
                <a:sym typeface="Symbol" pitchFamily="18" charset="2"/>
              </a:rPr>
              <a:t></a:t>
            </a:r>
            <a:r>
              <a:rPr kumimoji="0" lang="en-US" altLang="zh-CN" sz="1800" b="1" i="0" u="none" strike="noStrike" kern="0" cap="none" spc="0" normalizeH="0" baseline="0" noProof="0" dirty="0">
                <a:ln>
                  <a:noFill/>
                </a:ln>
                <a:solidFill>
                  <a:srgbClr val="0000FF"/>
                </a:solidFill>
                <a:effectLst/>
                <a:uLnTx/>
                <a:uFillTx/>
                <a:latin typeface="Calibri" pitchFamily="34" charset="0"/>
                <a:ea typeface="宋体" charset="-122"/>
              </a:rPr>
              <a:t>D   </a:t>
            </a:r>
          </a:p>
        </p:txBody>
      </p:sp>
      <p:sp>
        <p:nvSpPr>
          <p:cNvPr id="13" name="文本框 12"/>
          <p:cNvSpPr txBox="1"/>
          <p:nvPr/>
        </p:nvSpPr>
        <p:spPr>
          <a:xfrm>
            <a:off x="823424" y="4001854"/>
            <a:ext cx="6978006"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A hybrid mode will have access to J/</a:t>
            </a:r>
            <a:r>
              <a:rPr kumimoji="0" lang="en-US" altLang="zh-CN" sz="24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Symbol" panose="05050102010706020507" pitchFamily="18" charset="2"/>
              </a:rPr>
              <a:t> KK by quark rearrangement? </a:t>
            </a:r>
            <a:endParaRPr kumimoji="0" lang="zh-CN" altLang="en-US" sz="24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4" name="Text Box 51"/>
          <p:cNvSpPr txBox="1">
            <a:spLocks noChangeArrowheads="1"/>
          </p:cNvSpPr>
          <p:nvPr/>
        </p:nvSpPr>
        <p:spPr bwMode="auto">
          <a:xfrm>
            <a:off x="2876600" y="3110459"/>
            <a:ext cx="6735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rgbClr val="0000FF"/>
                </a:solidFill>
                <a:effectLst/>
                <a:uLnTx/>
                <a:uFillTx/>
                <a:latin typeface="Calibri" pitchFamily="34" charset="0"/>
                <a:ea typeface="宋体" charset="-122"/>
                <a:sym typeface="Symbol" pitchFamily="18" charset="2"/>
              </a:rPr>
              <a:t>c</a:t>
            </a:r>
            <a:r>
              <a:rPr kumimoji="0" lang="en-US" altLang="zh-CN" sz="2400" b="1" i="0" u="none" strike="noStrike" kern="0" cap="none" spc="0" normalizeH="0" baseline="0" noProof="0" dirty="0">
                <a:ln>
                  <a:noFill/>
                </a:ln>
                <a:solidFill>
                  <a:srgbClr val="0000FF"/>
                </a:solidFill>
                <a:effectLst/>
                <a:uLnTx/>
                <a:uFillTx/>
                <a:latin typeface="Calibri" pitchFamily="34" charset="0"/>
                <a:ea typeface="宋体" charset="-122"/>
              </a:rPr>
              <a:t>   </a:t>
            </a:r>
          </a:p>
        </p:txBody>
      </p:sp>
      <p:sp>
        <p:nvSpPr>
          <p:cNvPr id="15" name="Text Box 51"/>
          <p:cNvSpPr txBox="1">
            <a:spLocks noChangeArrowheads="1"/>
          </p:cNvSpPr>
          <p:nvPr/>
        </p:nvSpPr>
        <p:spPr bwMode="auto">
          <a:xfrm>
            <a:off x="3063422" y="1613478"/>
            <a:ext cx="5196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rgbClr val="0000FF"/>
                </a:solidFill>
                <a:effectLst/>
                <a:uLnTx/>
                <a:uFillTx/>
                <a:latin typeface="Calibri" pitchFamily="34" charset="0"/>
                <a:ea typeface="宋体" charset="-122"/>
                <a:sym typeface="Symbol" pitchFamily="18" charset="2"/>
              </a:rPr>
              <a:t>c</a:t>
            </a:r>
            <a:r>
              <a:rPr kumimoji="0" lang="en-US" altLang="zh-CN" sz="2400" b="1" i="0" u="none" strike="noStrike" kern="0" cap="none" spc="0" normalizeH="0" baseline="0" noProof="0" dirty="0">
                <a:ln>
                  <a:noFill/>
                </a:ln>
                <a:solidFill>
                  <a:srgbClr val="0000FF"/>
                </a:solidFill>
                <a:effectLst/>
                <a:uLnTx/>
                <a:uFillTx/>
                <a:latin typeface="Calibri" pitchFamily="34" charset="0"/>
                <a:ea typeface="宋体" charset="-122"/>
              </a:rPr>
              <a:t>   </a:t>
            </a:r>
          </a:p>
        </p:txBody>
      </p:sp>
      <p:sp>
        <p:nvSpPr>
          <p:cNvPr id="16" name="Text Box 51"/>
          <p:cNvSpPr txBox="1">
            <a:spLocks noChangeArrowheads="1"/>
          </p:cNvSpPr>
          <p:nvPr/>
        </p:nvSpPr>
        <p:spPr bwMode="auto">
          <a:xfrm>
            <a:off x="2936155" y="2104458"/>
            <a:ext cx="21852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rgbClr val="0000FF"/>
                </a:solidFill>
                <a:effectLst/>
                <a:uLnTx/>
                <a:uFillTx/>
                <a:latin typeface="Calibri" pitchFamily="34" charset="0"/>
                <a:ea typeface="宋体" charset="-122"/>
                <a:sym typeface="Symbol" pitchFamily="18" charset="2"/>
              </a:rPr>
              <a:t></a:t>
            </a:r>
            <a:r>
              <a:rPr kumimoji="0" lang="en-US" altLang="zh-CN" sz="2400" b="1" i="0" u="none" strike="noStrike" kern="0" cap="none" spc="0" normalizeH="0" baseline="0" noProof="0" dirty="0">
                <a:ln>
                  <a:noFill/>
                </a:ln>
                <a:solidFill>
                  <a:srgbClr val="0000FF"/>
                </a:solidFill>
                <a:effectLst/>
                <a:uLnTx/>
                <a:uFillTx/>
                <a:latin typeface="Calibri" pitchFamily="34" charset="0"/>
                <a:ea typeface="宋体" charset="-122"/>
              </a:rPr>
              <a:t>q  (</a:t>
            </a:r>
            <a:r>
              <a:rPr kumimoji="0" lang="en-US" altLang="zh-CN" sz="2400" b="1" i="0" u="none" strike="noStrike" kern="0" cap="none" spc="0" normalizeH="0" baseline="0" noProof="0" dirty="0">
                <a:ln>
                  <a:noFill/>
                </a:ln>
                <a:solidFill>
                  <a:srgbClr val="0000FF"/>
                </a:solidFill>
                <a:effectLst/>
                <a:uLnTx/>
                <a:uFillTx/>
                <a:latin typeface="Calibri" pitchFamily="34" charset="0"/>
                <a:ea typeface="宋体" charset="-122"/>
                <a:sym typeface="Symbol" pitchFamily="18" charset="2"/>
              </a:rPr>
              <a:t></a:t>
            </a:r>
            <a:r>
              <a:rPr kumimoji="0" lang="en-US" altLang="zh-CN" sz="2400" b="1" i="0" u="none" strike="noStrike" kern="0" cap="none" spc="0" normalizeH="0" baseline="0" noProof="0" dirty="0" err="1">
                <a:ln>
                  <a:noFill/>
                </a:ln>
                <a:solidFill>
                  <a:srgbClr val="0000FF"/>
                </a:solidFill>
                <a:effectLst/>
                <a:uLnTx/>
                <a:uFillTx/>
                <a:latin typeface="Calibri" pitchFamily="34" charset="0"/>
                <a:ea typeface="宋体" charset="-122"/>
                <a:sym typeface="Symbol" pitchFamily="18" charset="2"/>
              </a:rPr>
              <a:t>u,d,</a:t>
            </a:r>
            <a:r>
              <a:rPr kumimoji="0" lang="en-US" altLang="zh-CN" sz="2400" b="1" i="0" u="none" strike="noStrike" kern="0" cap="none" spc="0" normalizeH="0" baseline="0" noProof="0" dirty="0" err="1">
                <a:ln>
                  <a:noFill/>
                </a:ln>
                <a:solidFill>
                  <a:srgbClr val="FF0000"/>
                </a:solidFill>
                <a:effectLst/>
                <a:uLnTx/>
                <a:uFillTx/>
                <a:latin typeface="Calibri" pitchFamily="34" charset="0"/>
                <a:ea typeface="宋体" charset="-122"/>
                <a:sym typeface="Symbol" pitchFamily="18" charset="2"/>
              </a:rPr>
              <a:t>s</a:t>
            </a:r>
            <a:r>
              <a:rPr kumimoji="0" lang="en-US" altLang="zh-CN" sz="2400" b="1" i="0" u="none" strike="noStrike" kern="0" cap="none" spc="0" normalizeH="0" baseline="0" noProof="0" dirty="0">
                <a:ln>
                  <a:noFill/>
                </a:ln>
                <a:solidFill>
                  <a:srgbClr val="FF0000"/>
                </a:solidFill>
                <a:effectLst/>
                <a:uLnTx/>
                <a:uFillTx/>
                <a:latin typeface="Calibri" pitchFamily="34" charset="0"/>
                <a:ea typeface="宋体" charset="-122"/>
                <a:sym typeface="Symbol" pitchFamily="18" charset="2"/>
              </a:rPr>
              <a:t> </a:t>
            </a:r>
            <a:r>
              <a:rPr kumimoji="0" lang="en-US" altLang="zh-CN" sz="2400" b="1" i="0" u="none" strike="noStrike" kern="0" cap="none" spc="0" normalizeH="0" baseline="0" noProof="0" dirty="0">
                <a:ln>
                  <a:noFill/>
                </a:ln>
                <a:solidFill>
                  <a:srgbClr val="0000FF"/>
                </a:solidFill>
                <a:effectLst/>
                <a:uLnTx/>
                <a:uFillTx/>
                <a:latin typeface="Calibri" pitchFamily="34" charset="0"/>
                <a:ea typeface="宋体" charset="-122"/>
                <a:sym typeface="Symbol" pitchFamily="18" charset="2"/>
              </a:rPr>
              <a:t>)</a:t>
            </a:r>
            <a:r>
              <a:rPr kumimoji="0" lang="en-US" altLang="zh-CN" sz="2400" b="1" i="0" u="none" strike="noStrike" kern="0" cap="none" spc="0" normalizeH="0" baseline="0" noProof="0" dirty="0">
                <a:ln>
                  <a:noFill/>
                </a:ln>
                <a:solidFill>
                  <a:srgbClr val="0000FF"/>
                </a:solidFill>
                <a:effectLst/>
                <a:uLnTx/>
                <a:uFillTx/>
                <a:latin typeface="Calibri" pitchFamily="34" charset="0"/>
                <a:ea typeface="宋体" charset="-122"/>
              </a:rPr>
              <a:t>   </a:t>
            </a:r>
          </a:p>
        </p:txBody>
      </p:sp>
      <p:sp>
        <p:nvSpPr>
          <p:cNvPr id="17" name="Text Box 51"/>
          <p:cNvSpPr txBox="1">
            <a:spLocks noChangeArrowheads="1"/>
          </p:cNvSpPr>
          <p:nvPr/>
        </p:nvSpPr>
        <p:spPr bwMode="auto">
          <a:xfrm>
            <a:off x="3048046" y="2653385"/>
            <a:ext cx="17075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rgbClr val="0000FF"/>
                </a:solidFill>
                <a:effectLst/>
                <a:uLnTx/>
                <a:uFillTx/>
                <a:latin typeface="Calibri" pitchFamily="34" charset="0"/>
                <a:ea typeface="宋体" charset="-122"/>
              </a:rPr>
              <a:t>q  (</a:t>
            </a:r>
            <a:r>
              <a:rPr kumimoji="0" lang="en-US" altLang="zh-CN" sz="2400" b="1" i="0" u="none" strike="noStrike" kern="0" cap="none" spc="0" normalizeH="0" baseline="0" noProof="0" dirty="0">
                <a:ln>
                  <a:noFill/>
                </a:ln>
                <a:solidFill>
                  <a:srgbClr val="0000FF"/>
                </a:solidFill>
                <a:effectLst/>
                <a:uLnTx/>
                <a:uFillTx/>
                <a:latin typeface="Calibri" pitchFamily="34" charset="0"/>
                <a:ea typeface="宋体" charset="-122"/>
                <a:sym typeface="Symbol" pitchFamily="18" charset="2"/>
              </a:rPr>
              <a:t>u, d, </a:t>
            </a:r>
            <a:r>
              <a:rPr kumimoji="0" lang="en-US" altLang="zh-CN" sz="2400" b="1" i="0" u="none" strike="noStrike" kern="0" cap="none" spc="0" normalizeH="0" baseline="0" noProof="0" dirty="0">
                <a:ln>
                  <a:noFill/>
                </a:ln>
                <a:solidFill>
                  <a:srgbClr val="FF0000"/>
                </a:solidFill>
                <a:effectLst/>
                <a:uLnTx/>
                <a:uFillTx/>
                <a:latin typeface="Calibri" pitchFamily="34" charset="0"/>
                <a:ea typeface="宋体" charset="-122"/>
                <a:sym typeface="Symbol" pitchFamily="18" charset="2"/>
              </a:rPr>
              <a:t>s</a:t>
            </a:r>
            <a:r>
              <a:rPr kumimoji="0" lang="en-US" altLang="zh-CN" sz="2400" b="1" i="0" u="none" strike="noStrike" kern="0" cap="none" spc="0" normalizeH="0" baseline="0" noProof="0" dirty="0">
                <a:ln>
                  <a:noFill/>
                </a:ln>
                <a:solidFill>
                  <a:srgbClr val="0000FF"/>
                </a:solidFill>
                <a:effectLst/>
                <a:uLnTx/>
                <a:uFillTx/>
                <a:latin typeface="Calibri" pitchFamily="34" charset="0"/>
                <a:ea typeface="宋体" charset="-122"/>
                <a:sym typeface="Symbol" pitchFamily="18" charset="2"/>
              </a:rPr>
              <a:t> )</a:t>
            </a:r>
            <a:r>
              <a:rPr kumimoji="0" lang="en-US" altLang="zh-CN" sz="2400" b="1" i="0" u="none" strike="noStrike" kern="0" cap="none" spc="0" normalizeH="0" baseline="0" noProof="0" dirty="0">
                <a:ln>
                  <a:noFill/>
                </a:ln>
                <a:solidFill>
                  <a:srgbClr val="0000FF"/>
                </a:solidFill>
                <a:effectLst/>
                <a:uLnTx/>
                <a:uFillTx/>
                <a:latin typeface="Calibri" pitchFamily="34" charset="0"/>
                <a:ea typeface="宋体" charset="-122"/>
              </a:rPr>
              <a:t>   </a:t>
            </a:r>
          </a:p>
        </p:txBody>
      </p:sp>
      <mc:AlternateContent xmlns:mc="http://schemas.openxmlformats.org/markup-compatibility/2006" xmlns:a14="http://schemas.microsoft.com/office/drawing/2010/main">
        <mc:Choice Requires="a14">
          <p:sp>
            <p:nvSpPr>
              <p:cNvPr id="23" name="文本框 22"/>
              <p:cNvSpPr txBox="1"/>
              <p:nvPr/>
            </p:nvSpPr>
            <p:spPr>
              <a:xfrm>
                <a:off x="1827696" y="5049395"/>
                <a:ext cx="4587025" cy="784830"/>
              </a:xfrm>
              <a:prstGeom prst="rect">
                <a:avLst/>
              </a:prstGeom>
              <a:noFill/>
            </p:spPr>
            <p:txBody>
              <a:bodyPr wrap="none" rtlCol="0">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altLang="zh-CN" sz="2000" b="0" i="0" u="none" strike="noStrike" kern="0" cap="none" spc="0" normalizeH="0" baseline="0" noProof="0" dirty="0">
                    <a:ln>
                      <a:noFill/>
                    </a:ln>
                    <a:solidFill>
                      <a:srgbClr val="0000FF"/>
                    </a:solidFill>
                    <a:effectLst/>
                    <a:uLnTx/>
                    <a:uFillTx/>
                  </a:rPr>
                  <a:t>Y(4260) as a hybrid: </a:t>
                </a:r>
              </a:p>
              <a:p>
                <a:pPr marL="0" marR="0" lvl="0" indent="0" defTabSz="914400" eaLnBrk="1" fontAlgn="auto" latinLnBrk="0" hangingPunct="1">
                  <a:lnSpc>
                    <a:spcPct val="100000"/>
                  </a:lnSpc>
                  <a:spcBef>
                    <a:spcPts val="600"/>
                  </a:spcBef>
                  <a:spcAft>
                    <a:spcPts val="0"/>
                  </a:spcAft>
                  <a:buClrTx/>
                  <a:buSzTx/>
                  <a:buFontTx/>
                  <a:buNone/>
                  <a:tabLst/>
                  <a:defRPr/>
                </a:pPr>
                <a:r>
                  <a:rPr kumimoji="0" lang="en-US" altLang="zh-CN" sz="2000" b="0" i="0" u="none" strike="noStrike" kern="0" cap="none" spc="0" normalizeH="0" baseline="0" noProof="0" dirty="0">
                    <a:ln>
                      <a:noFill/>
                    </a:ln>
                    <a:solidFill>
                      <a:srgbClr val="0000FF"/>
                    </a:solidFill>
                    <a:effectLst/>
                    <a:uLnTx/>
                    <a:uFillTx/>
                    <a:sym typeface="Symbol" panose="05050102010706020507" pitchFamily="18" charset="2"/>
                  </a:rPr>
                  <a:t>(</a:t>
                </a:r>
                <a14:m>
                  <m:oMath xmlns:m="http://schemas.openxmlformats.org/officeDocument/2006/math">
                    <m:sSup>
                      <m:sSupPr>
                        <m:ctrlPr>
                          <a:rPr kumimoji="0" lang="en-US" altLang="zh-CN" sz="2000" b="1" i="1" u="none" strike="noStrike" kern="0" cap="none" spc="0" normalizeH="0" baseline="0" noProof="0" dirty="0">
                            <a:ln>
                              <a:noFill/>
                            </a:ln>
                            <a:solidFill>
                              <a:srgbClr val="0000FF"/>
                            </a:solidFill>
                            <a:effectLst/>
                            <a:uLnTx/>
                            <a:uFillTx/>
                            <a:latin typeface="Cambria Math" panose="02040503050406030204" pitchFamily="18" charset="0"/>
                          </a:rPr>
                        </m:ctrlPr>
                      </m:sSupPr>
                      <m:e>
                        <m:r>
                          <a:rPr kumimoji="0" lang="en-US" altLang="zh-CN" sz="2000" b="1" i="1" u="none" strike="noStrike" kern="0" cap="none" spc="0" normalizeH="0" baseline="0" noProof="0" dirty="0">
                            <a:ln>
                              <a:noFill/>
                            </a:ln>
                            <a:solidFill>
                              <a:srgbClr val="0000FF"/>
                            </a:solidFill>
                            <a:effectLst/>
                            <a:uLnTx/>
                            <a:uFillTx/>
                            <a:latin typeface="Cambria Math" panose="02040503050406030204" pitchFamily="18" charset="0"/>
                          </a:rPr>
                          <m:t>𝒆</m:t>
                        </m:r>
                      </m:e>
                      <m:sup>
                        <m:r>
                          <a:rPr kumimoji="0" lang="en-US" altLang="zh-CN" sz="2000" b="1" i="1" u="none" strike="noStrike" kern="0" cap="none" spc="0" normalizeH="0" baseline="0" noProof="0" dirty="0">
                            <a:ln>
                              <a:noFill/>
                            </a:ln>
                            <a:solidFill>
                              <a:srgbClr val="0000FF"/>
                            </a:solidFill>
                            <a:effectLst/>
                            <a:uLnTx/>
                            <a:uFillTx/>
                            <a:latin typeface="Cambria Math" panose="02040503050406030204" pitchFamily="18" charset="0"/>
                          </a:rPr>
                          <m:t>+</m:t>
                        </m:r>
                      </m:sup>
                    </m:sSup>
                    <m:sSup>
                      <m:sSupPr>
                        <m:ctrlPr>
                          <a:rPr kumimoji="0" lang="en-US" altLang="zh-CN" sz="2000" b="1" i="1" u="none" strike="noStrike" kern="0" cap="none" spc="0" normalizeH="0" baseline="0" noProof="0" dirty="0">
                            <a:ln>
                              <a:noFill/>
                            </a:ln>
                            <a:solidFill>
                              <a:srgbClr val="0000FF"/>
                            </a:solidFill>
                            <a:effectLst/>
                            <a:uLnTx/>
                            <a:uFillTx/>
                            <a:latin typeface="Cambria Math" panose="02040503050406030204" pitchFamily="18" charset="0"/>
                          </a:rPr>
                        </m:ctrlPr>
                      </m:sSupPr>
                      <m:e>
                        <m:r>
                          <a:rPr kumimoji="0" lang="en-US" altLang="zh-CN" sz="2000" b="1" i="1" u="none" strike="noStrike" kern="0" cap="none" spc="0" normalizeH="0" baseline="0" noProof="0" dirty="0">
                            <a:ln>
                              <a:noFill/>
                            </a:ln>
                            <a:solidFill>
                              <a:srgbClr val="0000FF"/>
                            </a:solidFill>
                            <a:effectLst/>
                            <a:uLnTx/>
                            <a:uFillTx/>
                            <a:latin typeface="Cambria Math" panose="02040503050406030204" pitchFamily="18" charset="0"/>
                          </a:rPr>
                          <m:t>𝒆</m:t>
                        </m:r>
                      </m:e>
                      <m:sup>
                        <m:r>
                          <a:rPr kumimoji="0" lang="en-US" altLang="zh-CN" sz="2000" b="1" i="1" u="none" strike="noStrike" kern="0" cap="none" spc="0" normalizeH="0" baseline="0" noProof="0" dirty="0">
                            <a:ln>
                              <a:noFill/>
                            </a:ln>
                            <a:solidFill>
                              <a:srgbClr val="0000FF"/>
                            </a:solidFill>
                            <a:effectLst/>
                            <a:uLnTx/>
                            <a:uFillTx/>
                            <a:latin typeface="Cambria Math" panose="02040503050406030204" pitchFamily="18" charset="0"/>
                          </a:rPr>
                          <m:t>−</m:t>
                        </m:r>
                      </m:sup>
                    </m:sSup>
                    <m:r>
                      <a:rPr kumimoji="0" lang="en-US" altLang="zh-CN" sz="2000" b="1" i="1" u="none" strike="noStrike" kern="0" cap="none" spc="0" normalizeH="0" baseline="0" noProof="0" dirty="0">
                        <a:ln>
                          <a:noFill/>
                        </a:ln>
                        <a:solidFill>
                          <a:srgbClr val="0000FF"/>
                        </a:solidFill>
                        <a:effectLst/>
                        <a:uLnTx/>
                        <a:uFillTx/>
                        <a:latin typeface="Cambria Math" panose="02040503050406030204" pitchFamily="18" charset="0"/>
                      </a:rPr>
                      <m:t>→</m:t>
                    </m:r>
                    <m:r>
                      <a:rPr kumimoji="0" lang="en-US" altLang="zh-CN" sz="2000" b="1" i="1" u="none" strike="noStrike" kern="0" cap="none" spc="0" normalizeH="0" baseline="0" noProof="0" dirty="0">
                        <a:ln>
                          <a:noFill/>
                        </a:ln>
                        <a:solidFill>
                          <a:srgbClr val="0000FF"/>
                        </a:solidFill>
                        <a:effectLst/>
                        <a:uLnTx/>
                        <a:uFillTx/>
                        <a:latin typeface="Cambria Math" panose="02040503050406030204" pitchFamily="18" charset="0"/>
                      </a:rPr>
                      <m:t>𝑲</m:t>
                    </m:r>
                    <m:acc>
                      <m:accPr>
                        <m:chr m:val="̅"/>
                        <m:ctrlPr>
                          <a:rPr kumimoji="0" lang="en-US" altLang="zh-CN" sz="2000" b="1" i="1" u="none" strike="noStrike" kern="0" cap="none" spc="0" normalizeH="0" baseline="0" noProof="0" dirty="0">
                            <a:ln>
                              <a:noFill/>
                            </a:ln>
                            <a:solidFill>
                              <a:srgbClr val="0000FF"/>
                            </a:solidFill>
                            <a:effectLst/>
                            <a:uLnTx/>
                            <a:uFillTx/>
                            <a:latin typeface="Cambria Math" panose="02040503050406030204" pitchFamily="18" charset="0"/>
                          </a:rPr>
                        </m:ctrlPr>
                      </m:accPr>
                      <m:e>
                        <m:r>
                          <a:rPr kumimoji="0" lang="en-US" altLang="zh-CN" sz="2000" b="1" i="1" u="none" strike="noStrike" kern="0" cap="none" spc="0" normalizeH="0" baseline="0" noProof="0" dirty="0">
                            <a:ln>
                              <a:noFill/>
                            </a:ln>
                            <a:solidFill>
                              <a:srgbClr val="0000FF"/>
                            </a:solidFill>
                            <a:effectLst/>
                            <a:uLnTx/>
                            <a:uFillTx/>
                            <a:latin typeface="Cambria Math" panose="02040503050406030204" pitchFamily="18" charset="0"/>
                          </a:rPr>
                          <m:t>𝑲</m:t>
                        </m:r>
                      </m:e>
                    </m:acc>
                    <m:r>
                      <a:rPr kumimoji="0" lang="en-US" altLang="zh-CN" sz="2000" b="1" i="1" u="none" strike="noStrike" kern="0" cap="none" spc="0" normalizeH="0" baseline="0" noProof="0" dirty="0">
                        <a:ln>
                          <a:noFill/>
                        </a:ln>
                        <a:solidFill>
                          <a:srgbClr val="0000FF"/>
                        </a:solidFill>
                        <a:effectLst/>
                        <a:uLnTx/>
                        <a:uFillTx/>
                        <a:latin typeface="Cambria Math" panose="02040503050406030204" pitchFamily="18" charset="0"/>
                      </a:rPr>
                      <m:t> </m:t>
                    </m:r>
                    <m:r>
                      <a:rPr kumimoji="0" lang="en-US" altLang="zh-CN" sz="2000" b="1" i="1" u="none" strike="noStrike" kern="0" cap="none" spc="0" normalizeH="0" baseline="0" noProof="0" dirty="0">
                        <a:ln>
                          <a:noFill/>
                        </a:ln>
                        <a:solidFill>
                          <a:srgbClr val="0000FF"/>
                        </a:solidFill>
                        <a:effectLst/>
                        <a:uLnTx/>
                        <a:uFillTx/>
                        <a:latin typeface="Cambria Math" panose="02040503050406030204" pitchFamily="18" charset="0"/>
                      </a:rPr>
                      <m:t>𝑱</m:t>
                    </m:r>
                    <m:r>
                      <a:rPr kumimoji="0" lang="en-US" altLang="zh-CN" sz="2000" b="1" i="1" u="none" strike="noStrike" kern="0" cap="none" spc="0" normalizeH="0" baseline="0" noProof="0" dirty="0">
                        <a:ln>
                          <a:noFill/>
                        </a:ln>
                        <a:solidFill>
                          <a:srgbClr val="0000FF"/>
                        </a:solidFill>
                        <a:effectLst/>
                        <a:uLnTx/>
                        <a:uFillTx/>
                        <a:latin typeface="Cambria Math" panose="02040503050406030204" pitchFamily="18" charset="0"/>
                      </a:rPr>
                      <m:t>/</m:t>
                    </m:r>
                  </m:oMath>
                </a14:m>
                <a:r>
                  <a:rPr kumimoji="0" lang="zh-CN" altLang="en-US" sz="2000" b="0" i="0" u="none" strike="noStrike" kern="0" cap="none" spc="0" normalizeH="0" baseline="0" noProof="0" dirty="0">
                    <a:ln>
                      <a:noFill/>
                    </a:ln>
                    <a:solidFill>
                      <a:srgbClr val="0000FF"/>
                    </a:solidFill>
                    <a:effectLst/>
                    <a:uLnTx/>
                    <a:uFillTx/>
                    <a:latin typeface="+mn-ea"/>
                    <a:sym typeface="Symbol" panose="05050102010706020507" pitchFamily="18" charset="2"/>
                  </a:rPr>
                  <a:t></a:t>
                </a:r>
                <a:r>
                  <a:rPr kumimoji="0" lang="en-US" altLang="zh-CN" sz="2000" b="0" i="0" u="none" strike="noStrike" kern="0" cap="none" spc="0" normalizeH="0" baseline="0" noProof="0" dirty="0">
                    <a:ln>
                      <a:noFill/>
                    </a:ln>
                    <a:solidFill>
                      <a:srgbClr val="0000FF"/>
                    </a:solidFill>
                    <a:effectLst/>
                    <a:uLnTx/>
                    <a:uFillTx/>
                    <a:latin typeface="+mn-ea"/>
                    <a:sym typeface="Symbol" panose="05050102010706020507" pitchFamily="18" charset="2"/>
                  </a:rPr>
                  <a:t>)  </a:t>
                </a:r>
                <a:r>
                  <a:rPr kumimoji="0" lang="en-US" altLang="zh-CN" sz="2000" b="0" i="0" u="none" strike="noStrike" kern="0" cap="none" spc="0" normalizeH="0" baseline="0" noProof="0" dirty="0">
                    <a:ln>
                      <a:noFill/>
                    </a:ln>
                    <a:solidFill>
                      <a:srgbClr val="0000FF"/>
                    </a:solidFill>
                    <a:effectLst/>
                    <a:uLnTx/>
                    <a:uFillTx/>
                    <a:sym typeface="Symbol" panose="05050102010706020507" pitchFamily="18" charset="2"/>
                  </a:rPr>
                  <a:t>(</a:t>
                </a:r>
                <a14:m>
                  <m:oMath xmlns:m="http://schemas.openxmlformats.org/officeDocument/2006/math">
                    <m:sSup>
                      <m:sSupPr>
                        <m:ctrlPr>
                          <a:rPr kumimoji="0" lang="en-US" altLang="zh-CN" sz="2000" b="1" i="1" u="none" strike="noStrike" kern="0" cap="none" spc="0" normalizeH="0" baseline="0" noProof="0" dirty="0">
                            <a:ln>
                              <a:noFill/>
                            </a:ln>
                            <a:solidFill>
                              <a:srgbClr val="0000FF"/>
                            </a:solidFill>
                            <a:effectLst/>
                            <a:uLnTx/>
                            <a:uFillTx/>
                            <a:latin typeface="Cambria Math" panose="02040503050406030204" pitchFamily="18" charset="0"/>
                          </a:rPr>
                        </m:ctrlPr>
                      </m:sSupPr>
                      <m:e>
                        <m:r>
                          <a:rPr kumimoji="0" lang="en-US" altLang="zh-CN" sz="2000" b="1" i="1" u="none" strike="noStrike" kern="0" cap="none" spc="0" normalizeH="0" baseline="0" noProof="0" dirty="0">
                            <a:ln>
                              <a:noFill/>
                            </a:ln>
                            <a:solidFill>
                              <a:srgbClr val="0000FF"/>
                            </a:solidFill>
                            <a:effectLst/>
                            <a:uLnTx/>
                            <a:uFillTx/>
                            <a:latin typeface="Cambria Math" panose="02040503050406030204" pitchFamily="18" charset="0"/>
                          </a:rPr>
                          <m:t>𝒆</m:t>
                        </m:r>
                      </m:e>
                      <m:sup>
                        <m:r>
                          <a:rPr kumimoji="0" lang="en-US" altLang="zh-CN" sz="2000" b="1" i="1" u="none" strike="noStrike" kern="0" cap="none" spc="0" normalizeH="0" baseline="0" noProof="0" dirty="0">
                            <a:ln>
                              <a:noFill/>
                            </a:ln>
                            <a:solidFill>
                              <a:srgbClr val="0000FF"/>
                            </a:solidFill>
                            <a:effectLst/>
                            <a:uLnTx/>
                            <a:uFillTx/>
                            <a:latin typeface="Cambria Math" panose="02040503050406030204" pitchFamily="18" charset="0"/>
                          </a:rPr>
                          <m:t>+</m:t>
                        </m:r>
                      </m:sup>
                    </m:sSup>
                    <m:sSup>
                      <m:sSupPr>
                        <m:ctrlPr>
                          <a:rPr kumimoji="0" lang="en-US" altLang="zh-CN" sz="2000" b="1" i="1" u="none" strike="noStrike" kern="0" cap="none" spc="0" normalizeH="0" baseline="0" noProof="0" dirty="0">
                            <a:ln>
                              <a:noFill/>
                            </a:ln>
                            <a:solidFill>
                              <a:srgbClr val="0000FF"/>
                            </a:solidFill>
                            <a:effectLst/>
                            <a:uLnTx/>
                            <a:uFillTx/>
                            <a:latin typeface="Cambria Math" panose="02040503050406030204" pitchFamily="18" charset="0"/>
                          </a:rPr>
                        </m:ctrlPr>
                      </m:sSupPr>
                      <m:e>
                        <m:r>
                          <a:rPr kumimoji="0" lang="en-US" altLang="zh-CN" sz="2000" b="1" i="1" u="none" strike="noStrike" kern="0" cap="none" spc="0" normalizeH="0" baseline="0" noProof="0" dirty="0">
                            <a:ln>
                              <a:noFill/>
                            </a:ln>
                            <a:solidFill>
                              <a:srgbClr val="0000FF"/>
                            </a:solidFill>
                            <a:effectLst/>
                            <a:uLnTx/>
                            <a:uFillTx/>
                            <a:latin typeface="Cambria Math" panose="02040503050406030204" pitchFamily="18" charset="0"/>
                          </a:rPr>
                          <m:t>𝒆</m:t>
                        </m:r>
                      </m:e>
                      <m:sup>
                        <m:r>
                          <a:rPr kumimoji="0" lang="en-US" altLang="zh-CN" sz="2000" b="1" i="1" u="none" strike="noStrike" kern="0" cap="none" spc="0" normalizeH="0" baseline="0" noProof="0" dirty="0">
                            <a:ln>
                              <a:noFill/>
                            </a:ln>
                            <a:solidFill>
                              <a:srgbClr val="0000FF"/>
                            </a:solidFill>
                            <a:effectLst/>
                            <a:uLnTx/>
                            <a:uFillTx/>
                            <a:latin typeface="Cambria Math" panose="02040503050406030204" pitchFamily="18" charset="0"/>
                          </a:rPr>
                          <m:t>−</m:t>
                        </m:r>
                      </m:sup>
                    </m:sSup>
                    <m:r>
                      <a:rPr kumimoji="0" lang="en-US" altLang="zh-CN" sz="2000" b="1" i="1" u="none" strike="noStrike" kern="0" cap="none" spc="0" normalizeH="0" baseline="0" noProof="0" dirty="0">
                        <a:ln>
                          <a:noFill/>
                        </a:ln>
                        <a:solidFill>
                          <a:srgbClr val="0000FF"/>
                        </a:solidFill>
                        <a:effectLst/>
                        <a:uLnTx/>
                        <a:uFillTx/>
                        <a:latin typeface="Cambria Math" panose="02040503050406030204" pitchFamily="18" charset="0"/>
                      </a:rPr>
                      <m:t>→</m:t>
                    </m:r>
                    <m:r>
                      <a:rPr kumimoji="0" lang="en-US" altLang="zh-CN" sz="2000" b="1" i="1" u="none" strike="noStrike" kern="0" cap="none" spc="0" normalizeH="0" baseline="0" noProof="0" dirty="0" smtClean="0">
                        <a:ln>
                          <a:noFill/>
                        </a:ln>
                        <a:solidFill>
                          <a:srgbClr val="0000FF"/>
                        </a:solidFill>
                        <a:effectLst/>
                        <a:uLnTx/>
                        <a:uFillTx/>
                        <a:latin typeface="Cambria Math" panose="02040503050406030204" pitchFamily="18" charset="0"/>
                        <a:sym typeface="Symbol" panose="05050102010706020507" pitchFamily="18" charset="2"/>
                      </a:rPr>
                      <m:t></m:t>
                    </m:r>
                    <m:r>
                      <a:rPr kumimoji="0" lang="en-US" altLang="zh-CN" sz="2000" b="1" i="1" u="none" strike="noStrike" kern="0" cap="none" spc="0" normalizeH="0" baseline="0" noProof="0" dirty="0">
                        <a:ln>
                          <a:noFill/>
                        </a:ln>
                        <a:solidFill>
                          <a:srgbClr val="0000FF"/>
                        </a:solidFill>
                        <a:effectLst/>
                        <a:uLnTx/>
                        <a:uFillTx/>
                        <a:latin typeface="Cambria Math" panose="02040503050406030204" pitchFamily="18" charset="0"/>
                      </a:rPr>
                      <m:t> </m:t>
                    </m:r>
                    <m:r>
                      <a:rPr kumimoji="0" lang="en-US" altLang="zh-CN" sz="2000" b="1" i="1" u="none" strike="noStrike" kern="0" cap="none" spc="0" normalizeH="0" baseline="0" noProof="0" dirty="0">
                        <a:ln>
                          <a:noFill/>
                        </a:ln>
                        <a:solidFill>
                          <a:srgbClr val="0000FF"/>
                        </a:solidFill>
                        <a:effectLst/>
                        <a:uLnTx/>
                        <a:uFillTx/>
                        <a:latin typeface="Cambria Math" panose="02040503050406030204" pitchFamily="18" charset="0"/>
                      </a:rPr>
                      <m:t>𝑱</m:t>
                    </m:r>
                    <m:r>
                      <a:rPr kumimoji="0" lang="en-US" altLang="zh-CN" sz="2000" b="1" i="1" u="none" strike="noStrike" kern="0" cap="none" spc="0" normalizeH="0" baseline="0" noProof="0" dirty="0">
                        <a:ln>
                          <a:noFill/>
                        </a:ln>
                        <a:solidFill>
                          <a:srgbClr val="0000FF"/>
                        </a:solidFill>
                        <a:effectLst/>
                        <a:uLnTx/>
                        <a:uFillTx/>
                        <a:latin typeface="Cambria Math" panose="02040503050406030204" pitchFamily="18" charset="0"/>
                      </a:rPr>
                      <m:t>/</m:t>
                    </m:r>
                  </m:oMath>
                </a14:m>
                <a:r>
                  <a:rPr kumimoji="0" lang="zh-CN" altLang="en-US" sz="2000" b="0" i="0" u="none" strike="noStrike" kern="0" cap="none" spc="0" normalizeH="0" baseline="0" noProof="0" dirty="0">
                    <a:ln>
                      <a:noFill/>
                    </a:ln>
                    <a:solidFill>
                      <a:srgbClr val="0000FF"/>
                    </a:solidFill>
                    <a:effectLst/>
                    <a:uLnTx/>
                    <a:uFillTx/>
                    <a:latin typeface="+mn-ea"/>
                    <a:sym typeface="Symbol" panose="05050102010706020507" pitchFamily="18" charset="2"/>
                  </a:rPr>
                  <a:t></a:t>
                </a:r>
                <a:r>
                  <a:rPr kumimoji="0" lang="en-US" altLang="zh-CN" sz="2000" b="0" i="0" u="none" strike="noStrike" kern="0" cap="none" spc="0" normalizeH="0" baseline="0" noProof="0" dirty="0">
                    <a:ln>
                      <a:noFill/>
                    </a:ln>
                    <a:solidFill>
                      <a:srgbClr val="0000FF"/>
                    </a:solidFill>
                    <a:effectLst/>
                    <a:uLnTx/>
                    <a:uFillTx/>
                    <a:latin typeface="+mn-ea"/>
                    <a:sym typeface="Symbol" panose="05050102010706020507" pitchFamily="18" charset="2"/>
                  </a:rPr>
                  <a:t>)</a:t>
                </a:r>
                <a:endParaRPr kumimoji="0" lang="zh-CN" altLang="en-US" sz="2000" b="0" i="0" u="none" strike="noStrike" kern="0" cap="none" spc="0" normalizeH="0" baseline="0" noProof="0" dirty="0">
                  <a:ln>
                    <a:noFill/>
                  </a:ln>
                  <a:solidFill>
                    <a:srgbClr val="0000FF"/>
                  </a:solidFill>
                  <a:effectLst/>
                  <a:uLnTx/>
                  <a:uFillTx/>
                </a:endParaRPr>
              </a:p>
            </p:txBody>
          </p:sp>
        </mc:Choice>
        <mc:Fallback xmlns="">
          <p:sp>
            <p:nvSpPr>
              <p:cNvPr id="23" name="文本框 22"/>
              <p:cNvSpPr txBox="1">
                <a:spLocks noRot="1" noChangeAspect="1" noMove="1" noResize="1" noEditPoints="1" noAdjustHandles="1" noChangeArrowheads="1" noChangeShapeType="1" noTextEdit="1"/>
              </p:cNvSpPr>
              <p:nvPr/>
            </p:nvSpPr>
            <p:spPr>
              <a:xfrm>
                <a:off x="1827696" y="5049395"/>
                <a:ext cx="4587025" cy="784830"/>
              </a:xfrm>
              <a:prstGeom prst="rect">
                <a:avLst/>
              </a:prstGeom>
              <a:blipFill>
                <a:blip r:embed="rId4"/>
                <a:stretch>
                  <a:fillRect l="-1463" t="-3101" r="-532" b="-13178"/>
                </a:stretch>
              </a:blipFill>
            </p:spPr>
            <p:txBody>
              <a:bodyPr/>
              <a:lstStyle/>
              <a:p>
                <a:r>
                  <a:rPr lang="zh-CN" altLang="en-US">
                    <a:noFill/>
                  </a:rPr>
                  <a:t> </a:t>
                </a:r>
              </a:p>
            </p:txBody>
          </p:sp>
        </mc:Fallback>
      </mc:AlternateContent>
      <p:sp>
        <p:nvSpPr>
          <p:cNvPr id="24" name="箭头: 右 23"/>
          <p:cNvSpPr/>
          <p:nvPr/>
        </p:nvSpPr>
        <p:spPr bwMode="auto">
          <a:xfrm>
            <a:off x="687883" y="5230021"/>
            <a:ext cx="426460" cy="29104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chemeClr val="tx1"/>
              </a:solidFill>
              <a:effectLst/>
              <a:uLnTx/>
              <a:uFillTx/>
              <a:latin typeface="Arial" charset="0"/>
            </a:endParaRPr>
          </a:p>
        </p:txBody>
      </p:sp>
    </p:spTree>
    <p:extLst>
      <p:ext uri="{BB962C8B-B14F-4D97-AF65-F5344CB8AC3E}">
        <p14:creationId xmlns:p14="http://schemas.microsoft.com/office/powerpoint/2010/main" val="19922761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2A42FD3-5501-4466-B0EF-C693BF37ED6B}" type="slidenum">
              <a:rPr kumimoji="0" lang="zh-CN" alt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36</a:t>
            </a:fld>
            <a:endParaRPr kumimoji="0" lang="en-GB" altLang="zh-CN" sz="1800" b="0" i="0" u="none" strike="noStrike" kern="0" cap="none" spc="0" normalizeH="0" baseline="0" noProof="0">
              <a:ln>
                <a:noFill/>
              </a:ln>
              <a:solidFill>
                <a:sysClr val="windowText" lastClr="000000"/>
              </a:solidFill>
              <a:effectLst/>
              <a:uLnTx/>
              <a:uFillTx/>
            </a:endParaRPr>
          </a:p>
        </p:txBody>
      </p:sp>
      <p:pic>
        <p:nvPicPr>
          <p:cNvPr id="3" name="图片 2"/>
          <p:cNvPicPr>
            <a:picLocks noChangeAspect="1"/>
          </p:cNvPicPr>
          <p:nvPr/>
        </p:nvPicPr>
        <p:blipFill>
          <a:blip r:embed="rId2"/>
          <a:stretch>
            <a:fillRect/>
          </a:stretch>
        </p:blipFill>
        <p:spPr>
          <a:xfrm>
            <a:off x="4937459" y="965903"/>
            <a:ext cx="5463676" cy="2121211"/>
          </a:xfrm>
          <a:prstGeom prst="rect">
            <a:avLst/>
          </a:prstGeom>
        </p:spPr>
      </p:pic>
      <p:pic>
        <p:nvPicPr>
          <p:cNvPr id="4" name="图片 3"/>
          <p:cNvPicPr>
            <a:picLocks noChangeAspect="1"/>
          </p:cNvPicPr>
          <p:nvPr/>
        </p:nvPicPr>
        <p:blipFill>
          <a:blip r:embed="rId3"/>
          <a:stretch>
            <a:fillRect/>
          </a:stretch>
        </p:blipFill>
        <p:spPr>
          <a:xfrm>
            <a:off x="516212" y="3540492"/>
            <a:ext cx="3598590" cy="2353548"/>
          </a:xfrm>
          <a:prstGeom prst="rect">
            <a:avLst/>
          </a:prstGeom>
        </p:spPr>
      </p:pic>
      <p:pic>
        <p:nvPicPr>
          <p:cNvPr id="5" name="图片 4"/>
          <p:cNvPicPr>
            <a:picLocks noChangeAspect="1"/>
          </p:cNvPicPr>
          <p:nvPr/>
        </p:nvPicPr>
        <p:blipFill>
          <a:blip r:embed="rId4"/>
          <a:stretch>
            <a:fillRect/>
          </a:stretch>
        </p:blipFill>
        <p:spPr>
          <a:xfrm>
            <a:off x="4204227" y="3537396"/>
            <a:ext cx="3604855" cy="2356644"/>
          </a:xfrm>
          <a:prstGeom prst="rect">
            <a:avLst/>
          </a:prstGeom>
        </p:spPr>
      </p:pic>
      <p:sp>
        <p:nvSpPr>
          <p:cNvPr id="7" name="文本框 6"/>
          <p:cNvSpPr txBox="1"/>
          <p:nvPr/>
        </p:nvSpPr>
        <p:spPr>
          <a:xfrm>
            <a:off x="880850" y="340173"/>
            <a:ext cx="1070155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What kind of observables are sensitive to the internal structure of Y(4260)? </a:t>
            </a:r>
            <a:endParaRPr kumimoji="0" lang="zh-CN" altLang="en-US" sz="24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8" name="文本框 7"/>
          <p:cNvSpPr txBox="1"/>
          <p:nvPr/>
        </p:nvSpPr>
        <p:spPr>
          <a:xfrm>
            <a:off x="5951182" y="6483350"/>
            <a:ext cx="5181740" cy="369332"/>
          </a:xfrm>
          <a:prstGeom prst="rect">
            <a:avLst/>
          </a:prstGeom>
          <a:solidFill>
            <a:schemeClr val="bg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0000FF"/>
                </a:solidFill>
                <a:effectLst/>
                <a:uLnTx/>
                <a:uFillTx/>
              </a:rPr>
              <a:t>Z. Cao and Q.Z., Phys. Rev. D99, 014016 (2019)</a:t>
            </a:r>
            <a:endParaRPr kumimoji="0" lang="zh-CN" altLang="en-US" sz="1800" b="0" i="0" u="none" strike="noStrike" kern="0" cap="none" spc="0" normalizeH="0" baseline="0" noProof="0" dirty="0">
              <a:ln>
                <a:noFill/>
              </a:ln>
              <a:solidFill>
                <a:srgbClr val="0000FF"/>
              </a:solidFill>
              <a:effectLst/>
              <a:uLnTx/>
              <a:uFillTx/>
            </a:endParaRPr>
          </a:p>
        </p:txBody>
      </p:sp>
      <mc:AlternateContent xmlns:mc="http://schemas.openxmlformats.org/markup-compatibility/2006">
        <mc:Choice xmlns:a14="http://schemas.microsoft.com/office/drawing/2010/main" Requires="a14">
          <p:sp>
            <p:nvSpPr>
              <p:cNvPr id="9" name="矩形 8"/>
              <p:cNvSpPr/>
              <p:nvPr/>
            </p:nvSpPr>
            <p:spPr>
              <a:xfrm>
                <a:off x="1148713" y="3062134"/>
                <a:ext cx="233358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kumimoji="0" lang="en-US" altLang="zh-CN" sz="2400" b="1" i="1" u="none" strike="noStrike" kern="0" cap="none" spc="0" normalizeH="0" baseline="0" noProof="0" dirty="0">
                            <a:ln>
                              <a:noFill/>
                            </a:ln>
                            <a:solidFill>
                              <a:srgbClr val="0000FF"/>
                            </a:solidFill>
                            <a:effectLst/>
                            <a:uLnTx/>
                            <a:uFillTx/>
                            <a:latin typeface="Cambria Math" panose="02040503050406030204" pitchFamily="18" charset="0"/>
                          </a:rPr>
                        </m:ctrlPr>
                      </m:sSupPr>
                      <m:e>
                        <m:r>
                          <a:rPr kumimoji="0" lang="en-US" altLang="zh-CN" sz="2400" b="1" i="1" u="none" strike="noStrike" kern="0" cap="none" spc="0" normalizeH="0" baseline="0" noProof="0" dirty="0">
                            <a:ln>
                              <a:noFill/>
                            </a:ln>
                            <a:solidFill>
                              <a:srgbClr val="0000FF"/>
                            </a:solidFill>
                            <a:effectLst/>
                            <a:uLnTx/>
                            <a:uFillTx/>
                            <a:latin typeface="Cambria Math" panose="02040503050406030204" pitchFamily="18" charset="0"/>
                          </a:rPr>
                          <m:t>𝒆</m:t>
                        </m:r>
                      </m:e>
                      <m:sup>
                        <m:r>
                          <a:rPr kumimoji="0" lang="en-US" altLang="zh-CN" sz="2400" b="1" i="1" u="none" strike="noStrike" kern="0" cap="none" spc="0" normalizeH="0" baseline="0" noProof="0" dirty="0">
                            <a:ln>
                              <a:noFill/>
                            </a:ln>
                            <a:solidFill>
                              <a:srgbClr val="0000FF"/>
                            </a:solidFill>
                            <a:effectLst/>
                            <a:uLnTx/>
                            <a:uFillTx/>
                            <a:latin typeface="Cambria Math" panose="02040503050406030204" pitchFamily="18" charset="0"/>
                          </a:rPr>
                          <m:t>+</m:t>
                        </m:r>
                      </m:sup>
                    </m:sSup>
                    <m:sSup>
                      <m:sSupPr>
                        <m:ctrlPr>
                          <a:rPr kumimoji="0" lang="en-US" altLang="zh-CN" sz="2400" b="1" i="1" u="none" strike="noStrike" kern="0" cap="none" spc="0" normalizeH="0" baseline="0" noProof="0" dirty="0">
                            <a:ln>
                              <a:noFill/>
                            </a:ln>
                            <a:solidFill>
                              <a:srgbClr val="0000FF"/>
                            </a:solidFill>
                            <a:effectLst/>
                            <a:uLnTx/>
                            <a:uFillTx/>
                            <a:latin typeface="Cambria Math" panose="02040503050406030204" pitchFamily="18" charset="0"/>
                          </a:rPr>
                        </m:ctrlPr>
                      </m:sSupPr>
                      <m:e>
                        <m:r>
                          <a:rPr kumimoji="0" lang="en-US" altLang="zh-CN" sz="2400" b="1" i="1" u="none" strike="noStrike" kern="0" cap="none" spc="0" normalizeH="0" baseline="0" noProof="0" dirty="0">
                            <a:ln>
                              <a:noFill/>
                            </a:ln>
                            <a:solidFill>
                              <a:srgbClr val="0000FF"/>
                            </a:solidFill>
                            <a:effectLst/>
                            <a:uLnTx/>
                            <a:uFillTx/>
                            <a:latin typeface="Cambria Math" panose="02040503050406030204" pitchFamily="18" charset="0"/>
                          </a:rPr>
                          <m:t>𝒆</m:t>
                        </m:r>
                      </m:e>
                      <m:sup>
                        <m:r>
                          <a:rPr kumimoji="0" lang="en-US" altLang="zh-CN" sz="2400" b="1" i="1" u="none" strike="noStrike" kern="0" cap="none" spc="0" normalizeH="0" baseline="0" noProof="0" dirty="0">
                            <a:ln>
                              <a:noFill/>
                            </a:ln>
                            <a:solidFill>
                              <a:srgbClr val="0000FF"/>
                            </a:solidFill>
                            <a:effectLst/>
                            <a:uLnTx/>
                            <a:uFillTx/>
                            <a:latin typeface="Cambria Math" panose="02040503050406030204" pitchFamily="18" charset="0"/>
                          </a:rPr>
                          <m:t>−</m:t>
                        </m:r>
                      </m:sup>
                    </m:sSup>
                    <m:r>
                      <a:rPr kumimoji="0" lang="en-US" altLang="zh-CN" sz="2400" b="1" i="1" u="none" strike="noStrike" kern="0" cap="none" spc="0" normalizeH="0" baseline="0" noProof="0" dirty="0">
                        <a:ln>
                          <a:noFill/>
                        </a:ln>
                        <a:solidFill>
                          <a:srgbClr val="0000FF"/>
                        </a:solidFill>
                        <a:effectLst/>
                        <a:uLnTx/>
                        <a:uFillTx/>
                        <a:latin typeface="Cambria Math" panose="02040503050406030204" pitchFamily="18" charset="0"/>
                      </a:rPr>
                      <m:t>→</m:t>
                    </m:r>
                    <m:r>
                      <a:rPr kumimoji="0" lang="en-US" altLang="zh-CN" sz="2400" b="1" i="1" u="none" strike="noStrike" kern="0" cap="none" spc="0" normalizeH="0" baseline="0" noProof="0" dirty="0">
                        <a:ln>
                          <a:noFill/>
                        </a:ln>
                        <a:solidFill>
                          <a:srgbClr val="0000FF"/>
                        </a:solidFill>
                        <a:effectLst/>
                        <a:uLnTx/>
                        <a:uFillTx/>
                        <a:latin typeface="Cambria Math" panose="02040503050406030204" pitchFamily="18" charset="0"/>
                      </a:rPr>
                      <m:t>𝑲</m:t>
                    </m:r>
                    <m:acc>
                      <m:accPr>
                        <m:chr m:val="̅"/>
                        <m:ctrlPr>
                          <a:rPr kumimoji="0" lang="en-US" altLang="zh-CN" sz="2400" b="1" i="1" u="none" strike="noStrike" kern="0" cap="none" spc="0" normalizeH="0" baseline="0" noProof="0" dirty="0">
                            <a:ln>
                              <a:noFill/>
                            </a:ln>
                            <a:solidFill>
                              <a:srgbClr val="0000FF"/>
                            </a:solidFill>
                            <a:effectLst/>
                            <a:uLnTx/>
                            <a:uFillTx/>
                            <a:latin typeface="Cambria Math" panose="02040503050406030204" pitchFamily="18" charset="0"/>
                          </a:rPr>
                        </m:ctrlPr>
                      </m:accPr>
                      <m:e>
                        <m:r>
                          <a:rPr kumimoji="0" lang="en-US" altLang="zh-CN" sz="2400" b="1" i="1" u="none" strike="noStrike" kern="0" cap="none" spc="0" normalizeH="0" baseline="0" noProof="0" dirty="0">
                            <a:ln>
                              <a:noFill/>
                            </a:ln>
                            <a:solidFill>
                              <a:srgbClr val="0000FF"/>
                            </a:solidFill>
                            <a:effectLst/>
                            <a:uLnTx/>
                            <a:uFillTx/>
                            <a:latin typeface="Cambria Math" panose="02040503050406030204" pitchFamily="18" charset="0"/>
                          </a:rPr>
                          <m:t>𝑲</m:t>
                        </m:r>
                      </m:e>
                    </m:acc>
                    <m:r>
                      <a:rPr kumimoji="0" lang="en-US" altLang="zh-CN" sz="2400" b="1" i="1" u="none" strike="noStrike" kern="0" cap="none" spc="0" normalizeH="0" baseline="0" noProof="0" dirty="0">
                        <a:ln>
                          <a:noFill/>
                        </a:ln>
                        <a:solidFill>
                          <a:srgbClr val="0000FF"/>
                        </a:solidFill>
                        <a:effectLst/>
                        <a:uLnTx/>
                        <a:uFillTx/>
                        <a:latin typeface="Cambria Math" panose="02040503050406030204" pitchFamily="18" charset="0"/>
                      </a:rPr>
                      <m:t> </m:t>
                    </m:r>
                    <m:r>
                      <a:rPr kumimoji="0" lang="en-US" altLang="zh-CN" sz="2400" b="1" i="1" u="none" strike="noStrike" kern="0" cap="none" spc="0" normalizeH="0" baseline="0" noProof="0" dirty="0">
                        <a:ln>
                          <a:noFill/>
                        </a:ln>
                        <a:solidFill>
                          <a:srgbClr val="0000FF"/>
                        </a:solidFill>
                        <a:effectLst/>
                        <a:uLnTx/>
                        <a:uFillTx/>
                        <a:latin typeface="Cambria Math" panose="02040503050406030204" pitchFamily="18" charset="0"/>
                      </a:rPr>
                      <m:t>𝑱</m:t>
                    </m:r>
                    <m:r>
                      <a:rPr kumimoji="0" lang="en-US" altLang="zh-CN" sz="2400" b="1" i="1" u="none" strike="noStrike" kern="0" cap="none" spc="0" normalizeH="0" baseline="0" noProof="0" dirty="0">
                        <a:ln>
                          <a:noFill/>
                        </a:ln>
                        <a:solidFill>
                          <a:srgbClr val="0000FF"/>
                        </a:solidFill>
                        <a:effectLst/>
                        <a:uLnTx/>
                        <a:uFillTx/>
                        <a:latin typeface="Cambria Math" panose="02040503050406030204" pitchFamily="18" charset="0"/>
                      </a:rPr>
                      <m:t>/</m:t>
                    </m:r>
                  </m:oMath>
                </a14:m>
                <a:r>
                  <a:rPr kumimoji="0" lang="zh-CN" altLang="en-US" sz="2400" b="0" i="0" u="none" strike="noStrike" kern="0" cap="none" spc="0" normalizeH="0" baseline="0" noProof="0" dirty="0">
                    <a:ln>
                      <a:noFill/>
                    </a:ln>
                    <a:solidFill>
                      <a:srgbClr val="0000FF"/>
                    </a:solidFill>
                    <a:effectLst/>
                    <a:uLnTx/>
                    <a:uFillTx/>
                    <a:latin typeface="+mn-ea"/>
                    <a:sym typeface="Symbol" panose="05050102010706020507" pitchFamily="18" charset="2"/>
                  </a:rPr>
                  <a:t></a:t>
                </a:r>
                <a:endParaRPr kumimoji="0" lang="zh-CN" altLang="en-US" sz="2400" b="0" i="0" u="none" strike="noStrike" kern="0" cap="none" spc="0" normalizeH="0" baseline="0" noProof="0" dirty="0">
                  <a:ln>
                    <a:noFill/>
                  </a:ln>
                  <a:solidFill>
                    <a:srgbClr val="0000FF"/>
                  </a:solidFill>
                  <a:effectLst/>
                  <a:uLnTx/>
                  <a:uFillTx/>
                  <a:latin typeface="+mn-ea"/>
                </a:endParaRPr>
              </a:p>
            </p:txBody>
          </p:sp>
        </mc:Choice>
        <mc:Fallback>
          <p:sp>
            <p:nvSpPr>
              <p:cNvPr id="9" name="矩形 8"/>
              <p:cNvSpPr>
                <a:spLocks noRot="1" noChangeAspect="1" noMove="1" noResize="1" noEditPoints="1" noAdjustHandles="1" noChangeArrowheads="1" noChangeShapeType="1" noTextEdit="1"/>
              </p:cNvSpPr>
              <p:nvPr/>
            </p:nvSpPr>
            <p:spPr>
              <a:xfrm>
                <a:off x="1148713" y="3062134"/>
                <a:ext cx="2333588" cy="461665"/>
              </a:xfrm>
              <a:prstGeom prst="rect">
                <a:avLst/>
              </a:prstGeom>
              <a:blipFill>
                <a:blip r:embed="rId5"/>
                <a:stretch>
                  <a:fillRect t="-10526" r="-3394" b="-28947"/>
                </a:stretch>
              </a:blipFill>
            </p:spPr>
            <p:txBody>
              <a:bodyPr/>
              <a:lstStyle/>
              <a:p>
                <a:r>
                  <a:rPr lang="zh-CN" altLang="en-US">
                    <a:noFill/>
                  </a:rPr>
                  <a:t> </a:t>
                </a:r>
              </a:p>
            </p:txBody>
          </p:sp>
        </mc:Fallback>
      </mc:AlternateContent>
      <p:sp>
        <p:nvSpPr>
          <p:cNvPr id="6" name="文本框 5"/>
          <p:cNvSpPr txBox="1"/>
          <p:nvPr/>
        </p:nvSpPr>
        <p:spPr>
          <a:xfrm>
            <a:off x="908751" y="1068074"/>
            <a:ext cx="3716082" cy="163121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ysClr val="windowText" lastClr="000000"/>
                </a:solidFill>
                <a:effectLst/>
                <a:uLnTx/>
                <a:uFillTx/>
              </a:rPr>
              <a:t>D</a:t>
            </a:r>
            <a:r>
              <a:rPr kumimoji="0" lang="en-US" altLang="zh-CN" sz="2000" b="0" i="0" u="none" strike="noStrike" kern="0" cap="none" spc="0" normalizeH="0" baseline="-25000" noProof="0" dirty="0">
                <a:ln>
                  <a:noFill/>
                </a:ln>
                <a:solidFill>
                  <a:sysClr val="windowText" lastClr="000000"/>
                </a:solidFill>
                <a:effectLst/>
                <a:uLnTx/>
                <a:uFillTx/>
              </a:rPr>
              <a:t>1</a:t>
            </a:r>
            <a:r>
              <a:rPr kumimoji="0" lang="en-US" altLang="zh-CN" sz="2000" b="0" i="0" u="none" strike="noStrike" kern="0" cap="none" spc="0" normalizeH="0" baseline="0" noProof="0" dirty="0">
                <a:ln>
                  <a:noFill/>
                </a:ln>
                <a:solidFill>
                  <a:sysClr val="windowText" lastClr="000000"/>
                </a:solidFill>
                <a:effectLst/>
                <a:uLnTx/>
                <a:uFillTx/>
              </a:rPr>
              <a:t>D: 	2420+1868=4288 MeV</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ysClr val="windowText" lastClr="000000"/>
                </a:solidFill>
                <a:effectLst/>
                <a:uLnTx/>
                <a:uFillTx/>
              </a:rPr>
              <a:t>D</a:t>
            </a:r>
            <a:r>
              <a:rPr lang="en-US" altLang="zh-CN" sz="2000" kern="0" baseline="-25000" dirty="0">
                <a:solidFill>
                  <a:sysClr val="windowText" lastClr="000000"/>
                </a:solidFill>
              </a:rPr>
              <a:t>s1</a:t>
            </a:r>
            <a:r>
              <a:rPr kumimoji="0" lang="en-US" altLang="zh-CN" sz="2000" b="0" i="0" u="none" strike="noStrike" kern="0" cap="none" spc="0" normalizeH="0" baseline="0" noProof="0" dirty="0">
                <a:ln>
                  <a:noFill/>
                </a:ln>
                <a:solidFill>
                  <a:sysClr val="windowText" lastClr="000000"/>
                </a:solidFill>
                <a:effectLst/>
                <a:uLnTx/>
                <a:uFillTx/>
              </a:rPr>
              <a:t>D</a:t>
            </a:r>
            <a:r>
              <a:rPr lang="en-US" altLang="zh-CN" sz="2000" kern="0" baseline="-25000" dirty="0">
                <a:solidFill>
                  <a:sysClr val="windowText" lastClr="000000"/>
                </a:solidFill>
              </a:rPr>
              <a:t>s</a:t>
            </a:r>
            <a:r>
              <a:rPr kumimoji="0" lang="en-US" altLang="zh-CN" sz="2000" b="0" i="0" u="none" strike="noStrike" kern="0" cap="none" spc="0" normalizeH="0" baseline="0" noProof="0" dirty="0">
                <a:ln>
                  <a:noFill/>
                </a:ln>
                <a:solidFill>
                  <a:sysClr val="windowText" lastClr="000000"/>
                </a:solidFill>
                <a:effectLst/>
                <a:uLnTx/>
                <a:uFillTx/>
              </a:rPr>
              <a:t>: 	2460+1968=4428 MeV</a:t>
            </a:r>
          </a:p>
          <a:p>
            <a:pPr marL="0" marR="0" lvl="0" indent="0" defTabSz="914400" eaLnBrk="1" fontAlgn="auto" latinLnBrk="0" hangingPunct="1">
              <a:lnSpc>
                <a:spcPct val="100000"/>
              </a:lnSpc>
              <a:spcBef>
                <a:spcPts val="0"/>
              </a:spcBef>
              <a:spcAft>
                <a:spcPts val="0"/>
              </a:spcAft>
              <a:buClrTx/>
              <a:buSzTx/>
              <a:buFontTx/>
              <a:buNone/>
              <a:tabLst/>
              <a:defRPr/>
            </a:pPr>
            <a:r>
              <a:rPr lang="en-US" altLang="zh-CN" sz="2000" kern="0" dirty="0">
                <a:solidFill>
                  <a:sysClr val="windowText" lastClr="000000"/>
                </a:solidFill>
              </a:rPr>
              <a:t>	2536+1968=4504 MeV</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ysClr val="windowText" lastClr="000000"/>
                </a:solidFill>
                <a:effectLst/>
                <a:uLnTx/>
                <a:uFillTx/>
              </a:rPr>
              <a:t>D</a:t>
            </a:r>
            <a:r>
              <a:rPr lang="en-US" altLang="zh-CN" sz="2000" kern="0" baseline="-25000" dirty="0">
                <a:solidFill>
                  <a:sysClr val="windowText" lastClr="000000"/>
                </a:solidFill>
              </a:rPr>
              <a:t>s1</a:t>
            </a:r>
            <a:r>
              <a:rPr kumimoji="0" lang="en-US" altLang="zh-CN" sz="2000" b="0" i="0" u="none" strike="noStrike" kern="0" cap="none" spc="0" normalizeH="0" baseline="0" noProof="0" dirty="0">
                <a:ln>
                  <a:noFill/>
                </a:ln>
                <a:solidFill>
                  <a:sysClr val="windowText" lastClr="000000"/>
                </a:solidFill>
                <a:effectLst/>
                <a:uLnTx/>
                <a:uFillTx/>
              </a:rPr>
              <a:t>D</a:t>
            </a:r>
            <a:r>
              <a:rPr lang="en-US" altLang="zh-CN" sz="2000" kern="0" baseline="-25000" dirty="0">
                <a:solidFill>
                  <a:sysClr val="windowText" lastClr="000000"/>
                </a:solidFill>
              </a:rPr>
              <a:t>s</a:t>
            </a:r>
            <a:r>
              <a:rPr kumimoji="0" lang="en-US" altLang="zh-CN" sz="2000" b="0" i="0" u="none" strike="noStrike" kern="0" cap="none" spc="0" normalizeH="0" baseline="0" noProof="0" dirty="0">
                <a:ln>
                  <a:noFill/>
                </a:ln>
                <a:solidFill>
                  <a:sysClr val="windowText" lastClr="000000"/>
                </a:solidFill>
                <a:effectLst/>
                <a:uLnTx/>
                <a:uFillTx/>
              </a:rPr>
              <a:t>*:	2536+2112=4648</a:t>
            </a:r>
            <a:r>
              <a:rPr kumimoji="0" lang="en-US" altLang="zh-CN" sz="2000" b="0" i="0" u="none" strike="noStrike" kern="0" cap="none" spc="0" normalizeH="0" noProof="0" dirty="0">
                <a:ln>
                  <a:noFill/>
                </a:ln>
                <a:solidFill>
                  <a:sysClr val="windowText" lastClr="000000"/>
                </a:solidFill>
                <a:effectLst/>
                <a:uLnTx/>
                <a:uFillTx/>
              </a:rPr>
              <a:t> MeV</a:t>
            </a:r>
          </a:p>
          <a:p>
            <a:pPr lvl="0" defTabSz="914400">
              <a:defRPr/>
            </a:pPr>
            <a:r>
              <a:rPr lang="en-US" altLang="zh-CN" sz="2000" kern="0" dirty="0">
                <a:solidFill>
                  <a:sysClr val="windowText" lastClr="000000"/>
                </a:solidFill>
              </a:rPr>
              <a:t>D</a:t>
            </a:r>
            <a:r>
              <a:rPr lang="en-US" altLang="zh-CN" sz="2000" kern="0" baseline="-25000" dirty="0">
                <a:solidFill>
                  <a:sysClr val="windowText" lastClr="000000"/>
                </a:solidFill>
              </a:rPr>
              <a:t>s2</a:t>
            </a:r>
            <a:r>
              <a:rPr lang="en-US" altLang="zh-CN" sz="2000" kern="0" dirty="0">
                <a:solidFill>
                  <a:sysClr val="windowText" lastClr="000000"/>
                </a:solidFill>
              </a:rPr>
              <a:t>D</a:t>
            </a:r>
            <a:r>
              <a:rPr lang="en-US" altLang="zh-CN" sz="2000" kern="0" baseline="-25000" dirty="0">
                <a:solidFill>
                  <a:sysClr val="windowText" lastClr="000000"/>
                </a:solidFill>
              </a:rPr>
              <a:t>s</a:t>
            </a:r>
            <a:r>
              <a:rPr lang="en-US" altLang="zh-CN" sz="2000" kern="0" dirty="0">
                <a:solidFill>
                  <a:sysClr val="windowText" lastClr="000000"/>
                </a:solidFill>
              </a:rPr>
              <a:t>*:	2573+2112=4685 MeV</a:t>
            </a:r>
            <a:endParaRPr kumimoji="0" lang="zh-CN" altLang="en-US" sz="2000" b="0" i="0"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mc:Choice xmlns:a14="http://schemas.microsoft.com/office/drawing/2010/main" Requires="a14">
          <p:sp>
            <p:nvSpPr>
              <p:cNvPr id="10" name="文本框 9"/>
              <p:cNvSpPr txBox="1"/>
              <p:nvPr/>
            </p:nvSpPr>
            <p:spPr>
              <a:xfrm>
                <a:off x="7111956" y="3800975"/>
                <a:ext cx="4744119" cy="784830"/>
              </a:xfrm>
              <a:prstGeom prst="rect">
                <a:avLst/>
              </a:prstGeom>
              <a:solidFill>
                <a:schemeClr val="bg1"/>
              </a:solidFill>
              <a:ln>
                <a:solidFill>
                  <a:srgbClr val="0000FF"/>
                </a:solidFill>
              </a:ln>
            </p:spPr>
            <p:txBody>
              <a:bodyPr wrap="none" rtlCol="0">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altLang="zh-CN" sz="2000" b="0" i="0" u="none" strike="noStrike" kern="0" cap="none" spc="0" normalizeH="0" baseline="0" noProof="0" dirty="0">
                    <a:ln>
                      <a:noFill/>
                    </a:ln>
                    <a:solidFill>
                      <a:srgbClr val="0000FF"/>
                    </a:solidFill>
                    <a:effectLst/>
                    <a:uLnTx/>
                    <a:uFillTx/>
                  </a:rPr>
                  <a:t>Y(4260) as a hadronic molecule: </a:t>
                </a:r>
              </a:p>
              <a:p>
                <a:pPr marL="0" marR="0" lvl="0" indent="0" defTabSz="914400" eaLnBrk="1" fontAlgn="auto" latinLnBrk="0" hangingPunct="1">
                  <a:lnSpc>
                    <a:spcPct val="100000"/>
                  </a:lnSpc>
                  <a:spcBef>
                    <a:spcPts val="600"/>
                  </a:spcBef>
                  <a:spcAft>
                    <a:spcPts val="0"/>
                  </a:spcAft>
                  <a:buClrTx/>
                  <a:buSzTx/>
                  <a:buFontTx/>
                  <a:buNone/>
                  <a:tabLst/>
                  <a:defRPr/>
                </a:pPr>
                <a:r>
                  <a:rPr kumimoji="0" lang="en-US" altLang="zh-CN" sz="2000" b="0" i="0" u="none" strike="noStrike" kern="0" cap="none" spc="0" normalizeH="0" baseline="0" noProof="0" dirty="0">
                    <a:ln>
                      <a:noFill/>
                    </a:ln>
                    <a:solidFill>
                      <a:srgbClr val="0000FF"/>
                    </a:solidFill>
                    <a:effectLst/>
                    <a:uLnTx/>
                    <a:uFillTx/>
                    <a:sym typeface="Symbol" panose="05050102010706020507" pitchFamily="18" charset="2"/>
                  </a:rPr>
                  <a:t>(</a:t>
                </a:r>
                <a14:m>
                  <m:oMath xmlns:m="http://schemas.openxmlformats.org/officeDocument/2006/math">
                    <m:sSup>
                      <m:sSupPr>
                        <m:ctrlPr>
                          <a:rPr kumimoji="0" lang="en-US" altLang="zh-CN" sz="2000" b="1" i="1" u="none" strike="noStrike" kern="0" cap="none" spc="0" normalizeH="0" baseline="0" noProof="0" dirty="0">
                            <a:ln>
                              <a:noFill/>
                            </a:ln>
                            <a:solidFill>
                              <a:srgbClr val="0000FF"/>
                            </a:solidFill>
                            <a:effectLst/>
                            <a:uLnTx/>
                            <a:uFillTx/>
                            <a:latin typeface="Cambria Math" panose="02040503050406030204" pitchFamily="18" charset="0"/>
                          </a:rPr>
                        </m:ctrlPr>
                      </m:sSupPr>
                      <m:e>
                        <m:r>
                          <a:rPr kumimoji="0" lang="en-US" altLang="zh-CN" sz="2000" b="1" i="1" u="none" strike="noStrike" kern="0" cap="none" spc="0" normalizeH="0" baseline="0" noProof="0" dirty="0">
                            <a:ln>
                              <a:noFill/>
                            </a:ln>
                            <a:solidFill>
                              <a:srgbClr val="0000FF"/>
                            </a:solidFill>
                            <a:effectLst/>
                            <a:uLnTx/>
                            <a:uFillTx/>
                            <a:latin typeface="Cambria Math" panose="02040503050406030204" pitchFamily="18" charset="0"/>
                          </a:rPr>
                          <m:t>𝒆</m:t>
                        </m:r>
                      </m:e>
                      <m:sup>
                        <m:r>
                          <a:rPr kumimoji="0" lang="en-US" altLang="zh-CN" sz="2000" b="1" i="1" u="none" strike="noStrike" kern="0" cap="none" spc="0" normalizeH="0" baseline="0" noProof="0" dirty="0">
                            <a:ln>
                              <a:noFill/>
                            </a:ln>
                            <a:solidFill>
                              <a:srgbClr val="0000FF"/>
                            </a:solidFill>
                            <a:effectLst/>
                            <a:uLnTx/>
                            <a:uFillTx/>
                            <a:latin typeface="Cambria Math" panose="02040503050406030204" pitchFamily="18" charset="0"/>
                          </a:rPr>
                          <m:t>+</m:t>
                        </m:r>
                      </m:sup>
                    </m:sSup>
                    <m:sSup>
                      <m:sSupPr>
                        <m:ctrlPr>
                          <a:rPr kumimoji="0" lang="en-US" altLang="zh-CN" sz="2000" b="1" i="1" u="none" strike="noStrike" kern="0" cap="none" spc="0" normalizeH="0" baseline="0" noProof="0" dirty="0">
                            <a:ln>
                              <a:noFill/>
                            </a:ln>
                            <a:solidFill>
                              <a:srgbClr val="0000FF"/>
                            </a:solidFill>
                            <a:effectLst/>
                            <a:uLnTx/>
                            <a:uFillTx/>
                            <a:latin typeface="Cambria Math" panose="02040503050406030204" pitchFamily="18" charset="0"/>
                          </a:rPr>
                        </m:ctrlPr>
                      </m:sSupPr>
                      <m:e>
                        <m:r>
                          <a:rPr kumimoji="0" lang="en-US" altLang="zh-CN" sz="2000" b="1" i="1" u="none" strike="noStrike" kern="0" cap="none" spc="0" normalizeH="0" baseline="0" noProof="0" dirty="0">
                            <a:ln>
                              <a:noFill/>
                            </a:ln>
                            <a:solidFill>
                              <a:srgbClr val="0000FF"/>
                            </a:solidFill>
                            <a:effectLst/>
                            <a:uLnTx/>
                            <a:uFillTx/>
                            <a:latin typeface="Cambria Math" panose="02040503050406030204" pitchFamily="18" charset="0"/>
                          </a:rPr>
                          <m:t>𝒆</m:t>
                        </m:r>
                      </m:e>
                      <m:sup>
                        <m:r>
                          <a:rPr kumimoji="0" lang="en-US" altLang="zh-CN" sz="2000" b="1" i="1" u="none" strike="noStrike" kern="0" cap="none" spc="0" normalizeH="0" baseline="0" noProof="0" dirty="0">
                            <a:ln>
                              <a:noFill/>
                            </a:ln>
                            <a:solidFill>
                              <a:srgbClr val="0000FF"/>
                            </a:solidFill>
                            <a:effectLst/>
                            <a:uLnTx/>
                            <a:uFillTx/>
                            <a:latin typeface="Cambria Math" panose="02040503050406030204" pitchFamily="18" charset="0"/>
                          </a:rPr>
                          <m:t>−</m:t>
                        </m:r>
                      </m:sup>
                    </m:sSup>
                    <m:r>
                      <a:rPr kumimoji="0" lang="en-US" altLang="zh-CN" sz="2000" b="1" i="1" u="none" strike="noStrike" kern="0" cap="none" spc="0" normalizeH="0" baseline="0" noProof="0" dirty="0">
                        <a:ln>
                          <a:noFill/>
                        </a:ln>
                        <a:solidFill>
                          <a:srgbClr val="0000FF"/>
                        </a:solidFill>
                        <a:effectLst/>
                        <a:uLnTx/>
                        <a:uFillTx/>
                        <a:latin typeface="Cambria Math" panose="02040503050406030204" pitchFamily="18" charset="0"/>
                      </a:rPr>
                      <m:t>→</m:t>
                    </m:r>
                    <m:r>
                      <a:rPr kumimoji="0" lang="en-US" altLang="zh-CN" sz="2000" b="1" i="1" u="none" strike="noStrike" kern="0" cap="none" spc="0" normalizeH="0" baseline="0" noProof="0" dirty="0">
                        <a:ln>
                          <a:noFill/>
                        </a:ln>
                        <a:solidFill>
                          <a:srgbClr val="0000FF"/>
                        </a:solidFill>
                        <a:effectLst/>
                        <a:uLnTx/>
                        <a:uFillTx/>
                        <a:latin typeface="Cambria Math" panose="02040503050406030204" pitchFamily="18" charset="0"/>
                      </a:rPr>
                      <m:t>𝑲</m:t>
                    </m:r>
                    <m:acc>
                      <m:accPr>
                        <m:chr m:val="̅"/>
                        <m:ctrlPr>
                          <a:rPr kumimoji="0" lang="en-US" altLang="zh-CN" sz="2000" b="1" i="1" u="none" strike="noStrike" kern="0" cap="none" spc="0" normalizeH="0" baseline="0" noProof="0" dirty="0">
                            <a:ln>
                              <a:noFill/>
                            </a:ln>
                            <a:solidFill>
                              <a:srgbClr val="0000FF"/>
                            </a:solidFill>
                            <a:effectLst/>
                            <a:uLnTx/>
                            <a:uFillTx/>
                            <a:latin typeface="Cambria Math" panose="02040503050406030204" pitchFamily="18" charset="0"/>
                          </a:rPr>
                        </m:ctrlPr>
                      </m:accPr>
                      <m:e>
                        <m:r>
                          <a:rPr kumimoji="0" lang="en-US" altLang="zh-CN" sz="2000" b="1" i="1" u="none" strike="noStrike" kern="0" cap="none" spc="0" normalizeH="0" baseline="0" noProof="0" dirty="0">
                            <a:ln>
                              <a:noFill/>
                            </a:ln>
                            <a:solidFill>
                              <a:srgbClr val="0000FF"/>
                            </a:solidFill>
                            <a:effectLst/>
                            <a:uLnTx/>
                            <a:uFillTx/>
                            <a:latin typeface="Cambria Math" panose="02040503050406030204" pitchFamily="18" charset="0"/>
                          </a:rPr>
                          <m:t>𝑲</m:t>
                        </m:r>
                      </m:e>
                    </m:acc>
                    <m:r>
                      <a:rPr kumimoji="0" lang="en-US" altLang="zh-CN" sz="2000" b="1" i="1" u="none" strike="noStrike" kern="0" cap="none" spc="0" normalizeH="0" baseline="0" noProof="0" dirty="0">
                        <a:ln>
                          <a:noFill/>
                        </a:ln>
                        <a:solidFill>
                          <a:srgbClr val="0000FF"/>
                        </a:solidFill>
                        <a:effectLst/>
                        <a:uLnTx/>
                        <a:uFillTx/>
                        <a:latin typeface="Cambria Math" panose="02040503050406030204" pitchFamily="18" charset="0"/>
                      </a:rPr>
                      <m:t> </m:t>
                    </m:r>
                    <m:r>
                      <a:rPr kumimoji="0" lang="en-US" altLang="zh-CN" sz="2000" b="1" i="1" u="none" strike="noStrike" kern="0" cap="none" spc="0" normalizeH="0" baseline="0" noProof="0" dirty="0">
                        <a:ln>
                          <a:noFill/>
                        </a:ln>
                        <a:solidFill>
                          <a:srgbClr val="0000FF"/>
                        </a:solidFill>
                        <a:effectLst/>
                        <a:uLnTx/>
                        <a:uFillTx/>
                        <a:latin typeface="Cambria Math" panose="02040503050406030204" pitchFamily="18" charset="0"/>
                      </a:rPr>
                      <m:t>𝑱</m:t>
                    </m:r>
                    <m:r>
                      <a:rPr kumimoji="0" lang="en-US" altLang="zh-CN" sz="2000" b="1" i="1" u="none" strike="noStrike" kern="0" cap="none" spc="0" normalizeH="0" baseline="0" noProof="0" dirty="0">
                        <a:ln>
                          <a:noFill/>
                        </a:ln>
                        <a:solidFill>
                          <a:srgbClr val="0000FF"/>
                        </a:solidFill>
                        <a:effectLst/>
                        <a:uLnTx/>
                        <a:uFillTx/>
                        <a:latin typeface="Cambria Math" panose="02040503050406030204" pitchFamily="18" charset="0"/>
                      </a:rPr>
                      <m:t>/</m:t>
                    </m:r>
                  </m:oMath>
                </a14:m>
                <a:r>
                  <a:rPr kumimoji="0" lang="zh-CN" altLang="en-US" sz="2000" b="0" i="0" u="none" strike="noStrike" kern="0" cap="none" spc="0" normalizeH="0" baseline="0" noProof="0" dirty="0">
                    <a:ln>
                      <a:noFill/>
                    </a:ln>
                    <a:solidFill>
                      <a:srgbClr val="0000FF"/>
                    </a:solidFill>
                    <a:effectLst/>
                    <a:uLnTx/>
                    <a:uFillTx/>
                    <a:latin typeface="+mn-ea"/>
                    <a:sym typeface="Symbol" panose="05050102010706020507" pitchFamily="18" charset="2"/>
                  </a:rPr>
                  <a:t></a:t>
                </a:r>
                <a:r>
                  <a:rPr kumimoji="0" lang="en-US" altLang="zh-CN" sz="2000" b="0" i="0" u="none" strike="noStrike" kern="0" cap="none" spc="0" normalizeH="0" baseline="0" noProof="0" dirty="0">
                    <a:ln>
                      <a:noFill/>
                    </a:ln>
                    <a:solidFill>
                      <a:srgbClr val="0000FF"/>
                    </a:solidFill>
                    <a:effectLst/>
                    <a:uLnTx/>
                    <a:uFillTx/>
                    <a:latin typeface="+mn-ea"/>
                    <a:sym typeface="Symbol" panose="05050102010706020507" pitchFamily="18" charset="2"/>
                  </a:rPr>
                  <a:t>) &lt;&lt; </a:t>
                </a:r>
                <a:r>
                  <a:rPr kumimoji="0" lang="en-US" altLang="zh-CN" sz="2000" b="0" i="0" u="none" strike="noStrike" kern="0" cap="none" spc="0" normalizeH="0" baseline="0" noProof="0" dirty="0">
                    <a:ln>
                      <a:noFill/>
                    </a:ln>
                    <a:solidFill>
                      <a:srgbClr val="0000FF"/>
                    </a:solidFill>
                    <a:effectLst/>
                    <a:uLnTx/>
                    <a:uFillTx/>
                    <a:sym typeface="Symbol" panose="05050102010706020507" pitchFamily="18" charset="2"/>
                  </a:rPr>
                  <a:t>(</a:t>
                </a:r>
                <a14:m>
                  <m:oMath xmlns:m="http://schemas.openxmlformats.org/officeDocument/2006/math">
                    <m:sSup>
                      <m:sSupPr>
                        <m:ctrlPr>
                          <a:rPr kumimoji="0" lang="en-US" altLang="zh-CN" sz="2000" b="1" i="1" u="none" strike="noStrike" kern="0" cap="none" spc="0" normalizeH="0" baseline="0" noProof="0" dirty="0">
                            <a:ln>
                              <a:noFill/>
                            </a:ln>
                            <a:solidFill>
                              <a:srgbClr val="0000FF"/>
                            </a:solidFill>
                            <a:effectLst/>
                            <a:uLnTx/>
                            <a:uFillTx/>
                            <a:latin typeface="Cambria Math" panose="02040503050406030204" pitchFamily="18" charset="0"/>
                          </a:rPr>
                        </m:ctrlPr>
                      </m:sSupPr>
                      <m:e>
                        <m:r>
                          <a:rPr kumimoji="0" lang="en-US" altLang="zh-CN" sz="2000" b="1" i="1" u="none" strike="noStrike" kern="0" cap="none" spc="0" normalizeH="0" baseline="0" noProof="0" dirty="0">
                            <a:ln>
                              <a:noFill/>
                            </a:ln>
                            <a:solidFill>
                              <a:srgbClr val="0000FF"/>
                            </a:solidFill>
                            <a:effectLst/>
                            <a:uLnTx/>
                            <a:uFillTx/>
                            <a:latin typeface="Cambria Math" panose="02040503050406030204" pitchFamily="18" charset="0"/>
                          </a:rPr>
                          <m:t>𝒆</m:t>
                        </m:r>
                      </m:e>
                      <m:sup>
                        <m:r>
                          <a:rPr kumimoji="0" lang="en-US" altLang="zh-CN" sz="2000" b="1" i="1" u="none" strike="noStrike" kern="0" cap="none" spc="0" normalizeH="0" baseline="0" noProof="0" dirty="0">
                            <a:ln>
                              <a:noFill/>
                            </a:ln>
                            <a:solidFill>
                              <a:srgbClr val="0000FF"/>
                            </a:solidFill>
                            <a:effectLst/>
                            <a:uLnTx/>
                            <a:uFillTx/>
                            <a:latin typeface="Cambria Math" panose="02040503050406030204" pitchFamily="18" charset="0"/>
                          </a:rPr>
                          <m:t>+</m:t>
                        </m:r>
                      </m:sup>
                    </m:sSup>
                    <m:sSup>
                      <m:sSupPr>
                        <m:ctrlPr>
                          <a:rPr kumimoji="0" lang="en-US" altLang="zh-CN" sz="2000" b="1" i="1" u="none" strike="noStrike" kern="0" cap="none" spc="0" normalizeH="0" baseline="0" noProof="0" dirty="0">
                            <a:ln>
                              <a:noFill/>
                            </a:ln>
                            <a:solidFill>
                              <a:srgbClr val="0000FF"/>
                            </a:solidFill>
                            <a:effectLst/>
                            <a:uLnTx/>
                            <a:uFillTx/>
                            <a:latin typeface="Cambria Math" panose="02040503050406030204" pitchFamily="18" charset="0"/>
                          </a:rPr>
                        </m:ctrlPr>
                      </m:sSupPr>
                      <m:e>
                        <m:r>
                          <a:rPr kumimoji="0" lang="en-US" altLang="zh-CN" sz="2000" b="1" i="1" u="none" strike="noStrike" kern="0" cap="none" spc="0" normalizeH="0" baseline="0" noProof="0" dirty="0">
                            <a:ln>
                              <a:noFill/>
                            </a:ln>
                            <a:solidFill>
                              <a:srgbClr val="0000FF"/>
                            </a:solidFill>
                            <a:effectLst/>
                            <a:uLnTx/>
                            <a:uFillTx/>
                            <a:latin typeface="Cambria Math" panose="02040503050406030204" pitchFamily="18" charset="0"/>
                          </a:rPr>
                          <m:t>𝒆</m:t>
                        </m:r>
                      </m:e>
                      <m:sup>
                        <m:r>
                          <a:rPr kumimoji="0" lang="en-US" altLang="zh-CN" sz="2000" b="1" i="1" u="none" strike="noStrike" kern="0" cap="none" spc="0" normalizeH="0" baseline="0" noProof="0" dirty="0">
                            <a:ln>
                              <a:noFill/>
                            </a:ln>
                            <a:solidFill>
                              <a:srgbClr val="0000FF"/>
                            </a:solidFill>
                            <a:effectLst/>
                            <a:uLnTx/>
                            <a:uFillTx/>
                            <a:latin typeface="Cambria Math" panose="02040503050406030204" pitchFamily="18" charset="0"/>
                          </a:rPr>
                          <m:t>−</m:t>
                        </m:r>
                      </m:sup>
                    </m:sSup>
                    <m:r>
                      <a:rPr kumimoji="0" lang="en-US" altLang="zh-CN" sz="2000" b="1" i="1" u="none" strike="noStrike" kern="0" cap="none" spc="0" normalizeH="0" baseline="0" noProof="0" dirty="0">
                        <a:ln>
                          <a:noFill/>
                        </a:ln>
                        <a:solidFill>
                          <a:srgbClr val="0000FF"/>
                        </a:solidFill>
                        <a:effectLst/>
                        <a:uLnTx/>
                        <a:uFillTx/>
                        <a:latin typeface="Cambria Math" panose="02040503050406030204" pitchFamily="18" charset="0"/>
                      </a:rPr>
                      <m:t>→</m:t>
                    </m:r>
                    <m:r>
                      <a:rPr kumimoji="0" lang="en-US" altLang="zh-CN" sz="2000" b="1" i="1" u="none" strike="noStrike" kern="0" cap="none" spc="0" normalizeH="0" baseline="0" noProof="0" dirty="0" smtClean="0">
                        <a:ln>
                          <a:noFill/>
                        </a:ln>
                        <a:solidFill>
                          <a:srgbClr val="0000FF"/>
                        </a:solidFill>
                        <a:effectLst/>
                        <a:uLnTx/>
                        <a:uFillTx/>
                        <a:latin typeface="Cambria Math" panose="02040503050406030204" pitchFamily="18" charset="0"/>
                        <a:sym typeface="Symbol" panose="05050102010706020507" pitchFamily="18" charset="2"/>
                      </a:rPr>
                      <m:t></m:t>
                    </m:r>
                    <m:r>
                      <a:rPr kumimoji="0" lang="en-US" altLang="zh-CN" sz="2000" b="1" i="1" u="none" strike="noStrike" kern="0" cap="none" spc="0" normalizeH="0" baseline="0" noProof="0" dirty="0">
                        <a:ln>
                          <a:noFill/>
                        </a:ln>
                        <a:solidFill>
                          <a:srgbClr val="0000FF"/>
                        </a:solidFill>
                        <a:effectLst/>
                        <a:uLnTx/>
                        <a:uFillTx/>
                        <a:latin typeface="Cambria Math" panose="02040503050406030204" pitchFamily="18" charset="0"/>
                      </a:rPr>
                      <m:t> </m:t>
                    </m:r>
                    <m:r>
                      <a:rPr kumimoji="0" lang="en-US" altLang="zh-CN" sz="2000" b="1" i="1" u="none" strike="noStrike" kern="0" cap="none" spc="0" normalizeH="0" baseline="0" noProof="0" dirty="0">
                        <a:ln>
                          <a:noFill/>
                        </a:ln>
                        <a:solidFill>
                          <a:srgbClr val="0000FF"/>
                        </a:solidFill>
                        <a:effectLst/>
                        <a:uLnTx/>
                        <a:uFillTx/>
                        <a:latin typeface="Cambria Math" panose="02040503050406030204" pitchFamily="18" charset="0"/>
                      </a:rPr>
                      <m:t>𝑱</m:t>
                    </m:r>
                    <m:r>
                      <a:rPr kumimoji="0" lang="en-US" altLang="zh-CN" sz="2000" b="1" i="1" u="none" strike="noStrike" kern="0" cap="none" spc="0" normalizeH="0" baseline="0" noProof="0" dirty="0">
                        <a:ln>
                          <a:noFill/>
                        </a:ln>
                        <a:solidFill>
                          <a:srgbClr val="0000FF"/>
                        </a:solidFill>
                        <a:effectLst/>
                        <a:uLnTx/>
                        <a:uFillTx/>
                        <a:latin typeface="Cambria Math" panose="02040503050406030204" pitchFamily="18" charset="0"/>
                      </a:rPr>
                      <m:t>/</m:t>
                    </m:r>
                  </m:oMath>
                </a14:m>
                <a:r>
                  <a:rPr kumimoji="0" lang="zh-CN" altLang="en-US" sz="2000" b="0" i="0" u="none" strike="noStrike" kern="0" cap="none" spc="0" normalizeH="0" baseline="0" noProof="0" dirty="0">
                    <a:ln>
                      <a:noFill/>
                    </a:ln>
                    <a:solidFill>
                      <a:srgbClr val="0000FF"/>
                    </a:solidFill>
                    <a:effectLst/>
                    <a:uLnTx/>
                    <a:uFillTx/>
                    <a:latin typeface="+mn-ea"/>
                    <a:sym typeface="Symbol" panose="05050102010706020507" pitchFamily="18" charset="2"/>
                  </a:rPr>
                  <a:t></a:t>
                </a:r>
                <a:r>
                  <a:rPr kumimoji="0" lang="en-US" altLang="zh-CN" sz="2000" b="0" i="0" u="none" strike="noStrike" kern="0" cap="none" spc="0" normalizeH="0" baseline="0" noProof="0" dirty="0">
                    <a:ln>
                      <a:noFill/>
                    </a:ln>
                    <a:solidFill>
                      <a:srgbClr val="0000FF"/>
                    </a:solidFill>
                    <a:effectLst/>
                    <a:uLnTx/>
                    <a:uFillTx/>
                    <a:latin typeface="+mn-ea"/>
                    <a:sym typeface="Symbol" panose="05050102010706020507" pitchFamily="18" charset="2"/>
                  </a:rPr>
                  <a:t>)</a:t>
                </a:r>
                <a:endParaRPr kumimoji="0" lang="zh-CN" altLang="en-US" sz="2000" b="0" i="0" u="none" strike="noStrike" kern="0" cap="none" spc="0" normalizeH="0" baseline="0" noProof="0" dirty="0">
                  <a:ln>
                    <a:noFill/>
                  </a:ln>
                  <a:solidFill>
                    <a:srgbClr val="0000FF"/>
                  </a:solidFill>
                  <a:effectLst/>
                  <a:uLnTx/>
                  <a:uFillTx/>
                </a:endParaRPr>
              </a:p>
            </p:txBody>
          </p:sp>
        </mc:Choice>
        <mc:Fallback>
          <p:sp>
            <p:nvSpPr>
              <p:cNvPr id="10" name="文本框 9"/>
              <p:cNvSpPr txBox="1">
                <a:spLocks noRot="1" noChangeAspect="1" noMove="1" noResize="1" noEditPoints="1" noAdjustHandles="1" noChangeArrowheads="1" noChangeShapeType="1" noTextEdit="1"/>
              </p:cNvSpPr>
              <p:nvPr/>
            </p:nvSpPr>
            <p:spPr>
              <a:xfrm>
                <a:off x="7111956" y="3800975"/>
                <a:ext cx="4744119" cy="784830"/>
              </a:xfrm>
              <a:prstGeom prst="rect">
                <a:avLst/>
              </a:prstGeom>
              <a:blipFill>
                <a:blip r:embed="rId6"/>
                <a:stretch>
                  <a:fillRect l="-1282" t="-3077" r="-385" b="-13077"/>
                </a:stretch>
              </a:blipFill>
              <a:ln>
                <a:solidFill>
                  <a:srgbClr val="0000FF"/>
                </a:solidFill>
              </a:ln>
            </p:spPr>
            <p:txBody>
              <a:bodyPr/>
              <a:lstStyle/>
              <a:p>
                <a:r>
                  <a:rPr lang="zh-CN" altLang="en-US">
                    <a:noFill/>
                  </a:rPr>
                  <a:t> </a:t>
                </a:r>
              </a:p>
            </p:txBody>
          </p:sp>
        </mc:Fallback>
      </mc:AlternateContent>
    </p:spTree>
    <p:extLst>
      <p:ext uri="{BB962C8B-B14F-4D97-AF65-F5344CB8AC3E}">
        <p14:creationId xmlns:p14="http://schemas.microsoft.com/office/powerpoint/2010/main" val="12737133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2A42FD3-5501-4466-B0EF-C693BF37ED6B}" type="slidenum">
              <a:rPr kumimoji="0" lang="zh-CN" alt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37</a:t>
            </a:fld>
            <a:endParaRPr kumimoji="0" lang="en-GB" altLang="zh-CN" sz="1800" b="0" i="0" u="none" strike="noStrike" kern="0" cap="none" spc="0" normalizeH="0" baseline="0" noProof="0">
              <a:ln>
                <a:noFill/>
              </a:ln>
              <a:solidFill>
                <a:sysClr val="windowText" lastClr="000000"/>
              </a:solidFill>
              <a:effectLst/>
              <a:uLnTx/>
              <a:uFillTx/>
            </a:endParaRPr>
          </a:p>
        </p:txBody>
      </p:sp>
      <p:pic>
        <p:nvPicPr>
          <p:cNvPr id="4" name="图片 3"/>
          <p:cNvPicPr>
            <a:picLocks noChangeAspect="1"/>
          </p:cNvPicPr>
          <p:nvPr/>
        </p:nvPicPr>
        <p:blipFill>
          <a:blip r:embed="rId2"/>
          <a:stretch>
            <a:fillRect/>
          </a:stretch>
        </p:blipFill>
        <p:spPr>
          <a:xfrm>
            <a:off x="7605855" y="1129183"/>
            <a:ext cx="4508080" cy="2919085"/>
          </a:xfrm>
          <a:prstGeom prst="rect">
            <a:avLst/>
          </a:prstGeom>
        </p:spPr>
      </p:pic>
      <p:pic>
        <p:nvPicPr>
          <p:cNvPr id="3" name="图片 2"/>
          <p:cNvPicPr>
            <a:picLocks noChangeAspect="1"/>
          </p:cNvPicPr>
          <p:nvPr/>
        </p:nvPicPr>
        <p:blipFill>
          <a:blip r:embed="rId3"/>
          <a:stretch>
            <a:fillRect/>
          </a:stretch>
        </p:blipFill>
        <p:spPr>
          <a:xfrm>
            <a:off x="0" y="1129183"/>
            <a:ext cx="7769570" cy="2760646"/>
          </a:xfrm>
          <a:prstGeom prst="rect">
            <a:avLst/>
          </a:prstGeom>
        </p:spPr>
      </p:pic>
      <p:sp>
        <p:nvSpPr>
          <p:cNvPr id="5" name="文本框 4"/>
          <p:cNvSpPr txBox="1"/>
          <p:nvPr/>
        </p:nvSpPr>
        <p:spPr>
          <a:xfrm>
            <a:off x="786507" y="166004"/>
            <a:ext cx="10701550"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Lineshapes</a:t>
            </a:r>
            <a:r>
              <a:rPr kumimoji="0" lang="en-US" altLang="zh-CN" sz="2400" b="1" i="0" u="none" strike="noStrike" kern="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of the J/</a:t>
            </a:r>
            <a:r>
              <a:rPr kumimoji="0" lang="en-US" altLang="zh-CN" sz="2400" b="1" i="0" u="none" strike="noStrike" kern="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sym typeface="Symbol" panose="05050102010706020507" pitchFamily="18" charset="2"/>
              </a:rPr>
              <a:t>K invariant mass spectrum at different energies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sym typeface="Symbol" panose="05050102010706020507" pitchFamily="18" charset="2"/>
              </a:rPr>
              <a:t>-- sensitive to the nearby triangle singularity condition! </a:t>
            </a:r>
            <a:r>
              <a:rPr kumimoji="0" lang="en-US" altLang="zh-CN" sz="2400" b="1" i="0" u="none" strike="noStrike" kern="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endParaRPr kumimoji="0" lang="zh-CN" altLang="en-US" sz="2400" b="1" i="0" u="none" strike="noStrike" kern="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p:txBody>
      </p:sp>
      <p:sp>
        <p:nvSpPr>
          <p:cNvPr id="6" name="文本框 5"/>
          <p:cNvSpPr txBox="1"/>
          <p:nvPr/>
        </p:nvSpPr>
        <p:spPr>
          <a:xfrm>
            <a:off x="474450" y="3969833"/>
            <a:ext cx="5324007" cy="830997"/>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n-NO" altLang="zh-CN" sz="24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Why Zcs(3985) does not appear in the threshold</a:t>
            </a:r>
            <a:r>
              <a:rPr kumimoji="0" lang="nn-NO" altLang="zh-CN" sz="2400" b="1" i="0" u="none" strike="noStrike" kern="0" cap="none" spc="0" normalizeH="0" noProof="0" dirty="0">
                <a:ln>
                  <a:noFill/>
                </a:ln>
                <a:solidFill>
                  <a:srgbClr val="FF0000"/>
                </a:solidFill>
                <a:effectLst/>
                <a:uLnTx/>
                <a:uFillTx/>
                <a:latin typeface="Calibri" panose="020F0502020204030204" pitchFamily="34" charset="0"/>
                <a:cs typeface="Calibri" panose="020F0502020204030204" pitchFamily="34" charset="0"/>
              </a:rPr>
              <a:t> region</a:t>
            </a:r>
            <a:r>
              <a:rPr kumimoji="0" lang="nn-NO" altLang="zh-CN" sz="24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a:t>
            </a:r>
          </a:p>
        </p:txBody>
      </p:sp>
      <p:pic>
        <p:nvPicPr>
          <p:cNvPr id="7" name="图片 6"/>
          <p:cNvPicPr>
            <a:picLocks noChangeAspect="1"/>
          </p:cNvPicPr>
          <p:nvPr/>
        </p:nvPicPr>
        <p:blipFill>
          <a:blip r:embed="rId4"/>
          <a:stretch>
            <a:fillRect/>
          </a:stretch>
        </p:blipFill>
        <p:spPr>
          <a:xfrm>
            <a:off x="6075376" y="4048268"/>
            <a:ext cx="3517051" cy="2568211"/>
          </a:xfrm>
          <a:prstGeom prst="rect">
            <a:avLst/>
          </a:prstGeom>
        </p:spPr>
      </p:pic>
      <p:sp>
        <p:nvSpPr>
          <p:cNvPr id="8" name="文本框 7"/>
          <p:cNvSpPr txBox="1"/>
          <p:nvPr/>
        </p:nvSpPr>
        <p:spPr>
          <a:xfrm>
            <a:off x="1715120" y="6245225"/>
            <a:ext cx="4339329" cy="338554"/>
          </a:xfrm>
          <a:prstGeom prst="rect">
            <a:avLst/>
          </a:prstGeom>
          <a:noFill/>
        </p:spPr>
        <p:txBody>
          <a:bodyPr wrap="none" rtlCol="0">
            <a:spAutoFit/>
          </a:bodyPr>
          <a:lstStyle/>
          <a:p>
            <a:r>
              <a:rPr lang="en-US" altLang="zh-CN" sz="1600" dirty="0">
                <a:solidFill>
                  <a:srgbClr val="0000CC"/>
                </a:solidFill>
              </a:rPr>
              <a:t>T. Xiao et al., </a:t>
            </a:r>
            <a:r>
              <a:rPr lang="en-US" altLang="zh-CN" sz="1600" i="1" dirty="0" err="1">
                <a:solidFill>
                  <a:srgbClr val="0000CC"/>
                </a:solidFill>
              </a:rPr>
              <a:t>Phys.Lett.B</a:t>
            </a:r>
            <a:r>
              <a:rPr lang="en-US" altLang="zh-CN" sz="1600" dirty="0">
                <a:solidFill>
                  <a:srgbClr val="0000CC"/>
                </a:solidFill>
              </a:rPr>
              <a:t> 727 (2013) 366-370</a:t>
            </a:r>
            <a:endParaRPr lang="zh-CN" altLang="en-US" sz="1600" dirty="0">
              <a:solidFill>
                <a:srgbClr val="0000CC"/>
              </a:solidFill>
            </a:endParaRPr>
          </a:p>
        </p:txBody>
      </p:sp>
      <p:sp>
        <p:nvSpPr>
          <p:cNvPr id="9" name="文本框 8"/>
          <p:cNvSpPr txBox="1"/>
          <p:nvPr/>
        </p:nvSpPr>
        <p:spPr>
          <a:xfrm>
            <a:off x="8780971" y="880222"/>
            <a:ext cx="3332964"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rgbClr val="0000FF"/>
                </a:solidFill>
                <a:effectLst/>
                <a:uLnTx/>
                <a:uFillTx/>
              </a:rPr>
              <a:t>BESIII, PRD 97, 071101(R) (2018)</a:t>
            </a:r>
            <a:endParaRPr kumimoji="0" lang="zh-CN" altLang="en-US" sz="1600" b="0" i="0" u="none" strike="noStrike" kern="0" cap="none" spc="0" normalizeH="0" baseline="0" noProof="0" dirty="0">
              <a:ln>
                <a:noFill/>
              </a:ln>
              <a:solidFill>
                <a:srgbClr val="0000FF"/>
              </a:solidFill>
              <a:effectLst/>
              <a:uLnTx/>
              <a:uFillTx/>
            </a:endParaRPr>
          </a:p>
        </p:txBody>
      </p:sp>
      <mc:AlternateContent xmlns:mc="http://schemas.openxmlformats.org/markup-compatibility/2006">
        <mc:Choice xmlns:a14="http://schemas.microsoft.com/office/drawing/2010/main" Requires="a14">
          <p:sp>
            <p:nvSpPr>
              <p:cNvPr id="10" name="文本框 9"/>
              <p:cNvSpPr txBox="1"/>
              <p:nvPr/>
            </p:nvSpPr>
            <p:spPr>
              <a:xfrm>
                <a:off x="8926061" y="5004030"/>
                <a:ext cx="1722523" cy="395429"/>
              </a:xfrm>
              <a:prstGeom prst="rect">
                <a:avLst/>
              </a:prstGeom>
              <a:noFill/>
            </p:spPr>
            <p:txBody>
              <a:bodyPr wrap="none" rtlCol="0">
                <a:spAutoFit/>
              </a:bodyPr>
              <a:lstStyle/>
              <a:p>
                <a14:m>
                  <m:oMath xmlns:m="http://schemas.openxmlformats.org/officeDocument/2006/math">
                    <m:rad>
                      <m:radPr>
                        <m:degHide m:val="on"/>
                        <m:ctrlPr>
                          <a:rPr lang="en-US" altLang="zh-CN" b="0" i="1" smtClean="0">
                            <a:latin typeface="Cambria Math" panose="02040503050406030204" pitchFamily="18" charset="0"/>
                          </a:rPr>
                        </m:ctrlPr>
                      </m:radPr>
                      <m:deg/>
                      <m:e>
                        <m:r>
                          <a:rPr lang="en-US" altLang="zh-CN" b="0" i="1" smtClean="0">
                            <a:latin typeface="Cambria Math" panose="02040503050406030204" pitchFamily="18" charset="0"/>
                          </a:rPr>
                          <m:t>𝑆</m:t>
                        </m:r>
                      </m:e>
                    </m:rad>
                    <m:r>
                      <a:rPr lang="en-US" altLang="zh-CN" b="0" i="1" smtClean="0">
                        <a:latin typeface="Cambria Math" panose="02040503050406030204" pitchFamily="18" charset="0"/>
                      </a:rPr>
                      <m:t>=4.17</m:t>
                    </m:r>
                  </m:oMath>
                </a14:m>
                <a:r>
                  <a:rPr lang="zh-CN" altLang="en-US" dirty="0"/>
                  <a:t> </a:t>
                </a:r>
                <a:r>
                  <a:rPr lang="en-US" altLang="zh-CN" dirty="0"/>
                  <a:t>GeV</a:t>
                </a:r>
                <a:endParaRPr lang="zh-CN" altLang="en-US" dirty="0"/>
              </a:p>
            </p:txBody>
          </p:sp>
        </mc:Choice>
        <mc:Fallback>
          <p:sp>
            <p:nvSpPr>
              <p:cNvPr id="10" name="文本框 9"/>
              <p:cNvSpPr txBox="1">
                <a:spLocks noRot="1" noChangeAspect="1" noMove="1" noResize="1" noEditPoints="1" noAdjustHandles="1" noChangeArrowheads="1" noChangeShapeType="1" noTextEdit="1"/>
              </p:cNvSpPr>
              <p:nvPr/>
            </p:nvSpPr>
            <p:spPr>
              <a:xfrm>
                <a:off x="8926061" y="5004030"/>
                <a:ext cx="1722523" cy="395429"/>
              </a:xfrm>
              <a:prstGeom prst="rect">
                <a:avLst/>
              </a:prstGeom>
              <a:blipFill>
                <a:blip r:embed="rId5"/>
                <a:stretch>
                  <a:fillRect t="-1538" r="-1767" b="-2461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400920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5680202" y="566057"/>
            <a:ext cx="6361538" cy="5976901"/>
          </a:xfrm>
          <a:prstGeom prst="rect">
            <a:avLst/>
          </a:prstGeom>
        </p:spPr>
      </p:pic>
      <p:sp>
        <p:nvSpPr>
          <p:cNvPr id="4" name="矩形 3"/>
          <p:cNvSpPr/>
          <p:nvPr/>
        </p:nvSpPr>
        <p:spPr>
          <a:xfrm>
            <a:off x="7009631" y="153182"/>
            <a:ext cx="3702680" cy="369332"/>
          </a:xfrm>
          <a:prstGeom prst="rect">
            <a:avLst/>
          </a:prstGeom>
        </p:spPr>
        <p:txBody>
          <a:bodyPr wrap="none">
            <a:spAutoFit/>
          </a:bodyPr>
          <a:lstStyle/>
          <a:p>
            <a:r>
              <a:rPr lang="en-US" altLang="zh-CN" dirty="0">
                <a:solidFill>
                  <a:srgbClr val="FF0000"/>
                </a:solidFill>
                <a:latin typeface="Times New Roman" panose="02020603050405020304" pitchFamily="18" charset="0"/>
              </a:rPr>
              <a:t>BESIII, arXiv:2011.07855v1 [</a:t>
            </a:r>
            <a:r>
              <a:rPr lang="en-US" altLang="zh-CN" dirty="0" err="1">
                <a:solidFill>
                  <a:srgbClr val="FF0000"/>
                </a:solidFill>
                <a:latin typeface="Times New Roman" panose="02020603050405020304" pitchFamily="18" charset="0"/>
              </a:rPr>
              <a:t>hep</a:t>
            </a:r>
            <a:r>
              <a:rPr lang="en-US" altLang="zh-CN" dirty="0">
                <a:solidFill>
                  <a:srgbClr val="FF0000"/>
                </a:solidFill>
                <a:latin typeface="Times New Roman" panose="02020603050405020304" pitchFamily="18" charset="0"/>
              </a:rPr>
              <a:t>-ex]</a:t>
            </a:r>
            <a:endParaRPr lang="zh-CN" altLang="en-US" dirty="0">
              <a:solidFill>
                <a:srgbClr val="FF0000"/>
              </a:solidFill>
            </a:endParaRPr>
          </a:p>
        </p:txBody>
      </p:sp>
      <p:pic>
        <p:nvPicPr>
          <p:cNvPr id="5" name="图片 4"/>
          <p:cNvPicPr>
            <a:picLocks noChangeAspect="1"/>
          </p:cNvPicPr>
          <p:nvPr/>
        </p:nvPicPr>
        <p:blipFill>
          <a:blip r:embed="rId3"/>
          <a:stretch>
            <a:fillRect/>
          </a:stretch>
        </p:blipFill>
        <p:spPr>
          <a:xfrm>
            <a:off x="1130087" y="1214258"/>
            <a:ext cx="3146007" cy="278400"/>
          </a:xfrm>
          <a:prstGeom prst="rect">
            <a:avLst/>
          </a:prstGeom>
        </p:spPr>
      </p:pic>
      <mc:AlternateContent xmlns:mc="http://schemas.openxmlformats.org/markup-compatibility/2006" xmlns:a14="http://schemas.microsoft.com/office/drawing/2010/main">
        <mc:Choice Requires="a14">
          <p:sp>
            <p:nvSpPr>
              <p:cNvPr id="6" name="文本框 5"/>
              <p:cNvSpPr txBox="1"/>
              <p:nvPr/>
            </p:nvSpPr>
            <p:spPr>
              <a:xfrm>
                <a:off x="464711" y="322459"/>
                <a:ext cx="4634025" cy="400110"/>
              </a:xfrm>
              <a:prstGeom prst="rect">
                <a:avLst/>
              </a:prstGeom>
              <a:noFill/>
            </p:spPr>
            <p:txBody>
              <a:bodyPr wrap="none" rtlCol="0">
                <a:spAutoFit/>
              </a:bodyPr>
              <a:lstStyle/>
              <a:p>
                <a:r>
                  <a:rPr lang="en-US" altLang="zh-CN" sz="2000" b="1" dirty="0">
                    <a:solidFill>
                      <a:srgbClr val="FF0000"/>
                    </a:solidFill>
                  </a:rPr>
                  <a:t>Experimental evidence for </a:t>
                </a:r>
                <a14:m>
                  <m:oMath xmlns:m="http://schemas.openxmlformats.org/officeDocument/2006/math">
                    <m:sSub>
                      <m:sSubPr>
                        <m:ctrlPr>
                          <a:rPr lang="en-US" altLang="zh-CN" sz="2000" b="1" i="1" smtClean="0">
                            <a:solidFill>
                              <a:srgbClr val="FF0000"/>
                            </a:solidFill>
                            <a:latin typeface="Cambria Math" panose="02040503050406030204" pitchFamily="18" charset="0"/>
                          </a:rPr>
                        </m:ctrlPr>
                      </m:sSubPr>
                      <m:e>
                        <m:r>
                          <a:rPr lang="en-US" altLang="zh-CN" sz="2000" b="1" i="1" smtClean="0">
                            <a:solidFill>
                              <a:srgbClr val="FF0000"/>
                            </a:solidFill>
                            <a:latin typeface="Cambria Math" panose="02040503050406030204" pitchFamily="18" charset="0"/>
                          </a:rPr>
                          <m:t>𝒁</m:t>
                        </m:r>
                      </m:e>
                      <m:sub>
                        <m:r>
                          <a:rPr lang="en-US" altLang="zh-CN" sz="2000" b="1" i="1" smtClean="0">
                            <a:solidFill>
                              <a:srgbClr val="FF0000"/>
                            </a:solidFill>
                            <a:latin typeface="Cambria Math" panose="02040503050406030204" pitchFamily="18" charset="0"/>
                          </a:rPr>
                          <m:t>𝒄𝒔</m:t>
                        </m:r>
                      </m:sub>
                    </m:sSub>
                    <m:r>
                      <a:rPr lang="en-US" altLang="zh-CN" sz="2000" b="1" i="1" smtClean="0">
                        <a:solidFill>
                          <a:srgbClr val="FF0000"/>
                        </a:solidFill>
                        <a:latin typeface="Cambria Math" panose="02040503050406030204" pitchFamily="18" charset="0"/>
                      </a:rPr>
                      <m:t>(</m:t>
                    </m:r>
                    <m:r>
                      <a:rPr lang="en-US" altLang="zh-CN" sz="2000" b="1" i="1" smtClean="0">
                        <a:solidFill>
                          <a:srgbClr val="FF0000"/>
                        </a:solidFill>
                        <a:latin typeface="Cambria Math" panose="02040503050406030204" pitchFamily="18" charset="0"/>
                      </a:rPr>
                      <m:t>𝟑𝟗𝟖𝟓</m:t>
                    </m:r>
                    <m:r>
                      <a:rPr lang="en-US" altLang="zh-CN" sz="2000" b="1" i="1" smtClean="0">
                        <a:solidFill>
                          <a:srgbClr val="FF0000"/>
                        </a:solidFill>
                        <a:latin typeface="Cambria Math" panose="02040503050406030204" pitchFamily="18" charset="0"/>
                      </a:rPr>
                      <m:t>)</m:t>
                    </m:r>
                  </m:oMath>
                </a14:m>
                <a:endParaRPr lang="zh-CN" altLang="en-US" sz="2000" b="1" dirty="0">
                  <a:solidFill>
                    <a:srgbClr val="FF0000"/>
                  </a:solidFill>
                </a:endParaRPr>
              </a:p>
            </p:txBody>
          </p:sp>
        </mc:Choice>
        <mc:Fallback xmlns="">
          <p:sp>
            <p:nvSpPr>
              <p:cNvPr id="6" name="文本框 5"/>
              <p:cNvSpPr txBox="1">
                <a:spLocks noRot="1" noChangeAspect="1" noMove="1" noResize="1" noEditPoints="1" noAdjustHandles="1" noChangeArrowheads="1" noChangeShapeType="1" noTextEdit="1"/>
              </p:cNvSpPr>
              <p:nvPr/>
            </p:nvSpPr>
            <p:spPr>
              <a:xfrm>
                <a:off x="464711" y="322459"/>
                <a:ext cx="4634025" cy="400110"/>
              </a:xfrm>
              <a:prstGeom prst="rect">
                <a:avLst/>
              </a:prstGeom>
              <a:blipFill>
                <a:blip r:embed="rId4"/>
                <a:stretch>
                  <a:fillRect l="-1316" t="-7576" b="-27273"/>
                </a:stretch>
              </a:blipFill>
            </p:spPr>
            <p:txBody>
              <a:bodyPr/>
              <a:lstStyle/>
              <a:p>
                <a:r>
                  <a:rPr lang="zh-CN" altLang="en-US">
                    <a:noFill/>
                  </a:rPr>
                  <a:t> </a:t>
                </a:r>
              </a:p>
            </p:txBody>
          </p:sp>
        </mc:Fallback>
      </mc:AlternateContent>
      <p:pic>
        <p:nvPicPr>
          <p:cNvPr id="8" name="图片 7"/>
          <p:cNvPicPr>
            <a:picLocks noChangeAspect="1"/>
          </p:cNvPicPr>
          <p:nvPr/>
        </p:nvPicPr>
        <p:blipFill>
          <a:blip r:embed="rId5"/>
          <a:stretch>
            <a:fillRect/>
          </a:stretch>
        </p:blipFill>
        <p:spPr>
          <a:xfrm>
            <a:off x="1078315" y="1920125"/>
            <a:ext cx="2954813" cy="2005350"/>
          </a:xfrm>
          <a:prstGeom prst="rect">
            <a:avLst/>
          </a:prstGeom>
        </p:spPr>
      </p:pic>
      <p:pic>
        <p:nvPicPr>
          <p:cNvPr id="9" name="图片 8"/>
          <p:cNvPicPr>
            <a:picLocks noChangeAspect="1"/>
          </p:cNvPicPr>
          <p:nvPr/>
        </p:nvPicPr>
        <p:blipFill>
          <a:blip r:embed="rId6"/>
          <a:stretch>
            <a:fillRect/>
          </a:stretch>
        </p:blipFill>
        <p:spPr>
          <a:xfrm>
            <a:off x="1104389" y="4029908"/>
            <a:ext cx="2937431" cy="1996650"/>
          </a:xfrm>
          <a:prstGeom prst="rect">
            <a:avLst/>
          </a:prstGeom>
        </p:spPr>
      </p:pic>
      <p:sp>
        <p:nvSpPr>
          <p:cNvPr id="10" name="矩形 9"/>
          <p:cNvSpPr/>
          <p:nvPr/>
        </p:nvSpPr>
        <p:spPr>
          <a:xfrm>
            <a:off x="464711" y="6284021"/>
            <a:ext cx="5949899" cy="369332"/>
          </a:xfrm>
          <a:prstGeom prst="rect">
            <a:avLst/>
          </a:prstGeom>
        </p:spPr>
        <p:txBody>
          <a:bodyPr wrap="none">
            <a:spAutoFit/>
          </a:bodyPr>
          <a:lstStyle/>
          <a:p>
            <a:r>
              <a:rPr lang="en-US" altLang="zh-CN" dirty="0">
                <a:solidFill>
                  <a:srgbClr val="0000CC"/>
                </a:solidFill>
                <a:latin typeface="Times New Roman" panose="02020603050405020304" pitchFamily="18" charset="0"/>
              </a:rPr>
              <a:t>M.C. Du, Q. Wang and Q. Zhao, arXiv:2011.09225v1 [</a:t>
            </a:r>
            <a:r>
              <a:rPr lang="en-US" altLang="zh-CN" dirty="0" err="1">
                <a:solidFill>
                  <a:srgbClr val="0000CC"/>
                </a:solidFill>
                <a:latin typeface="Times New Roman" panose="02020603050405020304" pitchFamily="18" charset="0"/>
              </a:rPr>
              <a:t>hep-ph</a:t>
            </a:r>
            <a:r>
              <a:rPr lang="en-US" altLang="zh-CN" dirty="0">
                <a:solidFill>
                  <a:srgbClr val="0000CC"/>
                </a:solidFill>
                <a:latin typeface="Times New Roman" panose="02020603050405020304" pitchFamily="18" charset="0"/>
              </a:rPr>
              <a:t>]</a:t>
            </a:r>
            <a:endParaRPr lang="zh-CN" altLang="en-US" dirty="0">
              <a:solidFill>
                <a:srgbClr val="0000CC"/>
              </a:solidFill>
            </a:endParaRPr>
          </a:p>
        </p:txBody>
      </p:sp>
      <p:sp>
        <p:nvSpPr>
          <p:cNvPr id="2" name="文本框 1"/>
          <p:cNvSpPr txBox="1"/>
          <p:nvPr/>
        </p:nvSpPr>
        <p:spPr>
          <a:xfrm>
            <a:off x="1143628" y="2155068"/>
            <a:ext cx="1180131" cy="369332"/>
          </a:xfrm>
          <a:prstGeom prst="rect">
            <a:avLst/>
          </a:prstGeom>
          <a:solidFill>
            <a:schemeClr val="bg1"/>
          </a:solidFill>
        </p:spPr>
        <p:txBody>
          <a:bodyPr wrap="none" rtlCol="0">
            <a:spAutoFit/>
          </a:bodyPr>
          <a:lstStyle/>
          <a:p>
            <a:r>
              <a:rPr lang="en-US" altLang="zh-CN" i="1" dirty="0"/>
              <a:t>D</a:t>
            </a:r>
            <a:r>
              <a:rPr lang="en-US" altLang="zh-CN" i="1" baseline="-25000" dirty="0"/>
              <a:t>s</a:t>
            </a:r>
            <a:r>
              <a:rPr lang="en-US" altLang="zh-CN" baseline="-25000" dirty="0"/>
              <a:t>1</a:t>
            </a:r>
            <a:r>
              <a:rPr lang="en-US" altLang="zh-CN" dirty="0"/>
              <a:t>(2536)</a:t>
            </a:r>
            <a:endParaRPr lang="zh-CN" altLang="en-US" dirty="0"/>
          </a:p>
        </p:txBody>
      </p:sp>
      <p:sp>
        <p:nvSpPr>
          <p:cNvPr id="11" name="文本框 10"/>
          <p:cNvSpPr txBox="1"/>
          <p:nvPr/>
        </p:nvSpPr>
        <p:spPr>
          <a:xfrm>
            <a:off x="1187172" y="4256680"/>
            <a:ext cx="1180131" cy="369332"/>
          </a:xfrm>
          <a:prstGeom prst="rect">
            <a:avLst/>
          </a:prstGeom>
          <a:solidFill>
            <a:schemeClr val="bg1"/>
          </a:solidFill>
        </p:spPr>
        <p:txBody>
          <a:bodyPr wrap="none" rtlCol="0">
            <a:spAutoFit/>
          </a:bodyPr>
          <a:lstStyle/>
          <a:p>
            <a:r>
              <a:rPr lang="en-US" altLang="zh-CN" i="1" dirty="0"/>
              <a:t>D</a:t>
            </a:r>
            <a:r>
              <a:rPr lang="en-US" altLang="zh-CN" i="1" baseline="-25000" dirty="0"/>
              <a:t>s</a:t>
            </a:r>
            <a:r>
              <a:rPr lang="en-US" altLang="zh-CN" baseline="-25000" dirty="0"/>
              <a:t>2</a:t>
            </a:r>
            <a:r>
              <a:rPr lang="en-US" altLang="zh-CN" dirty="0"/>
              <a:t>(2573)</a:t>
            </a:r>
            <a:endParaRPr lang="zh-CN" altLang="en-US" dirty="0"/>
          </a:p>
        </p:txBody>
      </p:sp>
    </p:spTree>
    <p:extLst>
      <p:ext uri="{BB962C8B-B14F-4D97-AF65-F5344CB8AC3E}">
        <p14:creationId xmlns:p14="http://schemas.microsoft.com/office/powerpoint/2010/main" val="10908864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92A42FD3-5501-4466-B0EF-C693BF37ED6B}" type="slidenum">
              <a:rPr lang="zh-CN" altLang="en-GB" smtClean="0"/>
              <a:pPr>
                <a:defRPr/>
              </a:pPr>
              <a:t>39</a:t>
            </a:fld>
            <a:endParaRPr lang="en-GB" altLang="zh-CN"/>
          </a:p>
        </p:txBody>
      </p:sp>
      <p:pic>
        <p:nvPicPr>
          <p:cNvPr id="3" name="Picture 1"/>
          <p:cNvPicPr>
            <a:picLocks noChangeAspect="1"/>
          </p:cNvPicPr>
          <p:nvPr/>
        </p:nvPicPr>
        <p:blipFill>
          <a:blip r:embed="rId2"/>
          <a:stretch>
            <a:fillRect/>
          </a:stretch>
        </p:blipFill>
        <p:spPr>
          <a:xfrm>
            <a:off x="6468395" y="3605971"/>
            <a:ext cx="4431833" cy="3115504"/>
          </a:xfrm>
          <a:prstGeom prst="rect">
            <a:avLst/>
          </a:prstGeom>
        </p:spPr>
      </p:pic>
      <p:sp>
        <p:nvSpPr>
          <p:cNvPr id="4" name="Rectangle 14"/>
          <p:cNvSpPr/>
          <p:nvPr/>
        </p:nvSpPr>
        <p:spPr>
          <a:xfrm>
            <a:off x="903929" y="6329461"/>
            <a:ext cx="3951100" cy="307777"/>
          </a:xfrm>
          <a:prstGeom prst="rect">
            <a:avLst/>
          </a:prstGeom>
        </p:spPr>
        <p:txBody>
          <a:bodyPr wrap="square">
            <a:spAutoFit/>
          </a:bodyPr>
          <a:lstStyle/>
          <a:p>
            <a:r>
              <a:rPr lang="en-US" altLang="zh-CN" sz="1400" dirty="0">
                <a:solidFill>
                  <a:srgbClr val="0000CC"/>
                </a:solidFill>
              </a:rPr>
              <a:t>X.-H. Liu, PRD90 (2014) 074004</a:t>
            </a:r>
            <a:endParaRPr lang="zh-CN" altLang="en-US" sz="1400" dirty="0">
              <a:solidFill>
                <a:srgbClr val="0000CC"/>
              </a:solidFill>
            </a:endParaRPr>
          </a:p>
        </p:txBody>
      </p:sp>
      <p:pic>
        <p:nvPicPr>
          <p:cNvPr id="5" name="图片 4"/>
          <p:cNvPicPr>
            <a:picLocks noChangeAspect="1"/>
          </p:cNvPicPr>
          <p:nvPr/>
        </p:nvPicPr>
        <p:blipFill>
          <a:blip r:embed="rId3"/>
          <a:stretch>
            <a:fillRect/>
          </a:stretch>
        </p:blipFill>
        <p:spPr>
          <a:xfrm>
            <a:off x="1056328" y="3683380"/>
            <a:ext cx="4849369" cy="2292450"/>
          </a:xfrm>
          <a:prstGeom prst="rect">
            <a:avLst/>
          </a:prstGeom>
        </p:spPr>
      </p:pic>
      <p:pic>
        <p:nvPicPr>
          <p:cNvPr id="6" name="图片 5"/>
          <p:cNvPicPr>
            <a:picLocks noChangeAspect="1"/>
          </p:cNvPicPr>
          <p:nvPr/>
        </p:nvPicPr>
        <p:blipFill>
          <a:blip r:embed="rId4"/>
          <a:stretch>
            <a:fillRect/>
          </a:stretch>
        </p:blipFill>
        <p:spPr>
          <a:xfrm>
            <a:off x="36285" y="1132667"/>
            <a:ext cx="12109477" cy="2230519"/>
          </a:xfrm>
          <a:prstGeom prst="rect">
            <a:avLst/>
          </a:prstGeom>
        </p:spPr>
      </p:pic>
      <p:sp>
        <p:nvSpPr>
          <p:cNvPr id="7" name="矩形 6"/>
          <p:cNvSpPr/>
          <p:nvPr/>
        </p:nvSpPr>
        <p:spPr>
          <a:xfrm>
            <a:off x="7615485" y="658334"/>
            <a:ext cx="4291559" cy="3385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a:ln>
                  <a:noFill/>
                </a:ln>
                <a:solidFill>
                  <a:srgbClr val="0000FF"/>
                </a:solidFill>
                <a:effectLst/>
                <a:uLnTx/>
                <a:uFillTx/>
              </a:rPr>
              <a:t>BESIII, </a:t>
            </a:r>
            <a:r>
              <a:rPr kumimoji="0" lang="zh-CN" altLang="zh-CN" sz="1600" b="1" i="0" u="none" strike="noStrike" kern="0" cap="none" spc="0" normalizeH="0" baseline="0" noProof="0" dirty="0">
                <a:ln>
                  <a:noFill/>
                </a:ln>
                <a:solidFill>
                  <a:srgbClr val="0000FF"/>
                </a:solidFill>
                <a:effectLst/>
                <a:uLnTx/>
                <a:uFillTx/>
              </a:rPr>
              <a:t>Phys.Rev. D97 (2018) no.5, 052001</a:t>
            </a:r>
            <a:r>
              <a:rPr kumimoji="0" lang="zh-CN" altLang="zh-CN" sz="1600" b="0" i="0" u="none" strike="noStrike" kern="0" cap="none" spc="0" normalizeH="0" baseline="0" noProof="0" dirty="0">
                <a:ln>
                  <a:noFill/>
                </a:ln>
                <a:solidFill>
                  <a:srgbClr val="0000FF"/>
                </a:solidFill>
                <a:effectLst/>
                <a:uLnTx/>
                <a:uFillTx/>
              </a:rPr>
              <a:t> </a:t>
            </a:r>
            <a:endParaRPr kumimoji="0" lang="zh-CN" altLang="en-US" sz="1600" b="0" i="0" u="none" strike="noStrike" kern="0" cap="none" spc="0" normalizeH="0" baseline="0" noProof="0" dirty="0">
              <a:ln>
                <a:noFill/>
              </a:ln>
              <a:solidFill>
                <a:srgbClr val="0000FF"/>
              </a:solidFill>
              <a:effectLst/>
              <a:uLnTx/>
              <a:uFillTx/>
            </a:endParaRPr>
          </a:p>
        </p:txBody>
      </p:sp>
      <mc:AlternateContent xmlns:mc="http://schemas.openxmlformats.org/markup-compatibility/2006">
        <mc:Choice xmlns:a14="http://schemas.microsoft.com/office/drawing/2010/main" Requires="a14">
          <p:sp>
            <p:nvSpPr>
              <p:cNvPr id="8" name="矩形 7"/>
              <p:cNvSpPr/>
              <p:nvPr/>
            </p:nvSpPr>
            <p:spPr>
              <a:xfrm>
                <a:off x="1215552" y="357611"/>
                <a:ext cx="3291029" cy="47000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zh-CN" sz="2400" b="1" i="1" u="none" strike="noStrike" kern="0" cap="none" spc="0" normalizeH="0" baseline="0" noProof="0" dirty="0">
                              <a:ln>
                                <a:noFill/>
                              </a:ln>
                              <a:solidFill>
                                <a:srgbClr val="0000FF"/>
                              </a:solidFill>
                              <a:effectLst/>
                              <a:uLnTx/>
                              <a:uFillTx/>
                              <a:latin typeface="Cambria Math" panose="02040503050406030204" pitchFamily="18" charset="0"/>
                              <a:ea typeface="SimHei" pitchFamily="49" charset="-122"/>
                            </a:rPr>
                          </m:ctrlPr>
                        </m:sSupPr>
                        <m:e>
                          <m:r>
                            <a:rPr kumimoji="0" lang="en-US" altLang="zh-CN" sz="2400" b="1" i="1" u="none" strike="noStrike" kern="0" cap="none" spc="0" normalizeH="0" baseline="0" noProof="0" dirty="0">
                              <a:ln>
                                <a:noFill/>
                              </a:ln>
                              <a:solidFill>
                                <a:srgbClr val="0000FF"/>
                              </a:solidFill>
                              <a:effectLst/>
                              <a:uLnTx/>
                              <a:uFillTx/>
                              <a:latin typeface="Cambria Math"/>
                              <a:ea typeface="SimHei" pitchFamily="49" charset="-122"/>
                            </a:rPr>
                            <m:t>𝒆</m:t>
                          </m:r>
                        </m:e>
                        <m:sup>
                          <m:r>
                            <a:rPr kumimoji="0" lang="en-US" altLang="zh-CN" sz="2400" b="1" i="1" u="none" strike="noStrike" kern="0" cap="none" spc="0" normalizeH="0" baseline="0" noProof="0" dirty="0">
                              <a:ln>
                                <a:noFill/>
                              </a:ln>
                              <a:solidFill>
                                <a:srgbClr val="0000FF"/>
                              </a:solidFill>
                              <a:effectLst/>
                              <a:uLnTx/>
                              <a:uFillTx/>
                              <a:latin typeface="Cambria Math"/>
                              <a:ea typeface="SimHei" pitchFamily="49" charset="-122"/>
                            </a:rPr>
                            <m:t>+</m:t>
                          </m:r>
                        </m:sup>
                      </m:sSup>
                      <m:sSup>
                        <m:sSupPr>
                          <m:ctrlPr>
                            <a:rPr kumimoji="0" lang="en-US" altLang="zh-CN" sz="2400" b="1" i="1" u="none" strike="noStrike" kern="0" cap="none" spc="0" normalizeH="0" baseline="0" noProof="0" dirty="0">
                              <a:ln>
                                <a:noFill/>
                              </a:ln>
                              <a:solidFill>
                                <a:srgbClr val="0000FF"/>
                              </a:solidFill>
                              <a:effectLst/>
                              <a:uLnTx/>
                              <a:uFillTx/>
                              <a:latin typeface="Cambria Math" panose="02040503050406030204" pitchFamily="18" charset="0"/>
                              <a:ea typeface="SimHei" pitchFamily="49" charset="-122"/>
                            </a:rPr>
                          </m:ctrlPr>
                        </m:sSupPr>
                        <m:e>
                          <m:r>
                            <a:rPr kumimoji="0" lang="en-US" altLang="zh-CN" sz="2400" b="1" i="1" u="none" strike="noStrike" kern="0" cap="none" spc="0" normalizeH="0" baseline="0" noProof="0" dirty="0">
                              <a:ln>
                                <a:noFill/>
                              </a:ln>
                              <a:solidFill>
                                <a:srgbClr val="0000FF"/>
                              </a:solidFill>
                              <a:effectLst/>
                              <a:uLnTx/>
                              <a:uFillTx/>
                              <a:latin typeface="Cambria Math"/>
                              <a:ea typeface="SimHei" pitchFamily="49" charset="-122"/>
                            </a:rPr>
                            <m:t>𝒆</m:t>
                          </m:r>
                        </m:e>
                        <m:sup>
                          <m:r>
                            <a:rPr kumimoji="0" lang="en-US" altLang="zh-CN" sz="2400" b="1" i="1" u="none" strike="noStrike" kern="0" cap="none" spc="0" normalizeH="0" baseline="0" noProof="0" dirty="0">
                              <a:ln>
                                <a:noFill/>
                              </a:ln>
                              <a:solidFill>
                                <a:srgbClr val="0000FF"/>
                              </a:solidFill>
                              <a:effectLst/>
                              <a:uLnTx/>
                              <a:uFillTx/>
                              <a:latin typeface="Cambria Math"/>
                              <a:ea typeface="SimHei" pitchFamily="49" charset="-122"/>
                            </a:rPr>
                            <m:t>−</m:t>
                          </m:r>
                        </m:sup>
                      </m:sSup>
                      <m:r>
                        <a:rPr kumimoji="0" lang="en-US" altLang="zh-CN" sz="2400" b="1" i="1" u="none" strike="noStrike" kern="0" cap="none" spc="0" normalizeH="0" baseline="0" noProof="0" dirty="0">
                          <a:ln>
                            <a:noFill/>
                          </a:ln>
                          <a:solidFill>
                            <a:srgbClr val="0000FF"/>
                          </a:solidFill>
                          <a:effectLst/>
                          <a:uLnTx/>
                          <a:uFillTx/>
                          <a:latin typeface="Cambria Math"/>
                          <a:ea typeface="Cambria Math"/>
                        </a:rPr>
                        <m:t>→</m:t>
                      </m:r>
                      <m:r>
                        <a:rPr kumimoji="0" lang="en-US" altLang="zh-CN" sz="2400" b="1" i="1" u="none" strike="noStrike" kern="0" cap="none" spc="0" normalizeH="0" baseline="0" noProof="0" dirty="0">
                          <a:ln>
                            <a:noFill/>
                          </a:ln>
                          <a:solidFill>
                            <a:srgbClr val="0000FF"/>
                          </a:solidFill>
                          <a:effectLst/>
                          <a:uLnTx/>
                          <a:uFillTx/>
                          <a:latin typeface="Cambria Math" panose="02040503050406030204" pitchFamily="18" charset="0"/>
                          <a:ea typeface="Cambria Math"/>
                          <a:sym typeface="Symbol" panose="05050102010706020507" pitchFamily="18" charset="2"/>
                        </a:rPr>
                        <m:t></m:t>
                      </m:r>
                      <m:d>
                        <m:dPr>
                          <m:ctrlPr>
                            <a:rPr kumimoji="0" lang="en-US" altLang="zh-CN" sz="2400" b="1" i="1" u="none" strike="noStrike" kern="0" cap="none" spc="0" normalizeH="0" baseline="0" noProof="0" dirty="0">
                              <a:ln>
                                <a:noFill/>
                              </a:ln>
                              <a:solidFill>
                                <a:srgbClr val="0000FF"/>
                              </a:solidFill>
                              <a:effectLst/>
                              <a:uLnTx/>
                              <a:uFillTx/>
                              <a:latin typeface="Cambria Math" panose="02040503050406030204" pitchFamily="18" charset="0"/>
                              <a:ea typeface="Cambria Math"/>
                              <a:sym typeface="Symbol" panose="05050102010706020507" pitchFamily="18" charset="2"/>
                            </a:rPr>
                          </m:ctrlPr>
                        </m:dPr>
                        <m:e>
                          <m:r>
                            <a:rPr kumimoji="0" lang="en-US" altLang="zh-CN" sz="2400" b="1" i="1" u="none" strike="noStrike" kern="0" cap="none" spc="0" normalizeH="0" baseline="0" noProof="0" dirty="0">
                              <a:ln>
                                <a:noFill/>
                              </a:ln>
                              <a:solidFill>
                                <a:srgbClr val="0000FF"/>
                              </a:solidFill>
                              <a:effectLst/>
                              <a:uLnTx/>
                              <a:uFillTx/>
                              <a:latin typeface="Cambria Math" panose="02040503050406030204" pitchFamily="18" charset="0"/>
                              <a:ea typeface="Cambria Math"/>
                              <a:sym typeface="Symbol" panose="05050102010706020507" pitchFamily="18" charset="2"/>
                            </a:rPr>
                            <m:t>𝟑𝟔𝟖𝟔</m:t>
                          </m:r>
                        </m:e>
                      </m:d>
                      <m:sSup>
                        <m:sSupPr>
                          <m:ctrlPr>
                            <a:rPr kumimoji="0" lang="en-US" altLang="zh-CN" sz="2400" b="1" i="1" u="none" strike="noStrike" kern="0" cap="none" spc="0" normalizeH="0" baseline="0" noProof="0" dirty="0">
                              <a:ln>
                                <a:noFill/>
                              </a:ln>
                              <a:solidFill>
                                <a:srgbClr val="0000FF"/>
                              </a:solidFill>
                              <a:effectLst/>
                              <a:uLnTx/>
                              <a:uFillTx/>
                              <a:latin typeface="Cambria Math" panose="02040503050406030204" pitchFamily="18" charset="0"/>
                              <a:ea typeface="Cambria Math"/>
                              <a:sym typeface="Symbol" panose="05050102010706020507" pitchFamily="18" charset="2"/>
                            </a:rPr>
                          </m:ctrlPr>
                        </m:sSupPr>
                        <m:e>
                          <m:r>
                            <a:rPr kumimoji="0" lang="en-US" altLang="zh-CN" sz="2400" b="1" i="1" u="none" strike="noStrike" kern="0" cap="none" spc="0" normalizeH="0" baseline="0" noProof="0" dirty="0">
                              <a:ln>
                                <a:noFill/>
                              </a:ln>
                              <a:solidFill>
                                <a:srgbClr val="0000FF"/>
                              </a:solidFill>
                              <a:effectLst/>
                              <a:uLnTx/>
                              <a:uFillTx/>
                              <a:latin typeface="Cambria Math" panose="02040503050406030204" pitchFamily="18" charset="0"/>
                              <a:ea typeface="Cambria Math"/>
                              <a:sym typeface="Symbol" panose="05050102010706020507" pitchFamily="18" charset="2"/>
                            </a:rPr>
                            <m:t></m:t>
                          </m:r>
                        </m:e>
                        <m:sup>
                          <m:r>
                            <a:rPr kumimoji="0" lang="en-US" altLang="zh-CN" sz="2400" b="1" i="1" u="none" strike="noStrike" kern="0" cap="none" spc="0" normalizeH="0" baseline="0" noProof="0" dirty="0">
                              <a:ln>
                                <a:noFill/>
                              </a:ln>
                              <a:solidFill>
                                <a:srgbClr val="0000FF"/>
                              </a:solidFill>
                              <a:effectLst/>
                              <a:uLnTx/>
                              <a:uFillTx/>
                              <a:latin typeface="Cambria Math" panose="02040503050406030204" pitchFamily="18" charset="0"/>
                              <a:ea typeface="Cambria Math"/>
                              <a:sym typeface="Symbol" panose="05050102010706020507" pitchFamily="18" charset="2"/>
                            </a:rPr>
                            <m:t>𝟎</m:t>
                          </m:r>
                        </m:sup>
                      </m:sSup>
                      <m:sSup>
                        <m:sSupPr>
                          <m:ctrlPr>
                            <a:rPr kumimoji="0" lang="en-US" altLang="zh-CN" sz="2400" b="1" i="1" u="none" strike="noStrike" kern="0" cap="none" spc="0" normalizeH="0" baseline="0" noProof="0" dirty="0">
                              <a:ln>
                                <a:noFill/>
                              </a:ln>
                              <a:solidFill>
                                <a:srgbClr val="0000FF"/>
                              </a:solidFill>
                              <a:effectLst/>
                              <a:uLnTx/>
                              <a:uFillTx/>
                              <a:latin typeface="Cambria Math" panose="02040503050406030204" pitchFamily="18" charset="0"/>
                              <a:ea typeface="Cambria Math"/>
                            </a:rPr>
                          </m:ctrlPr>
                        </m:sSupPr>
                        <m:e>
                          <m:r>
                            <a:rPr kumimoji="0" lang="en-US" altLang="zh-CN" sz="2400" b="1" i="1" u="none" strike="noStrike" kern="0" cap="none" spc="0" normalizeH="0" baseline="0" noProof="0" dirty="0">
                              <a:ln>
                                <a:noFill/>
                              </a:ln>
                              <a:solidFill>
                                <a:srgbClr val="0000FF"/>
                              </a:solidFill>
                              <a:effectLst/>
                              <a:uLnTx/>
                              <a:uFillTx/>
                              <a:latin typeface="Cambria Math" panose="02040503050406030204" pitchFamily="18" charset="0"/>
                              <a:ea typeface="Cambria Math"/>
                              <a:sym typeface="Symbol" panose="05050102010706020507" pitchFamily="18" charset="2"/>
                            </a:rPr>
                            <m:t> </m:t>
                          </m:r>
                        </m:e>
                        <m:sup>
                          <m:r>
                            <a:rPr kumimoji="0" lang="en-US" altLang="zh-CN" sz="2400" b="1" i="1" u="none" strike="noStrike" kern="0" cap="none" spc="0" normalizeH="0" baseline="0" noProof="0" dirty="0">
                              <a:ln>
                                <a:noFill/>
                              </a:ln>
                              <a:solidFill>
                                <a:srgbClr val="0000FF"/>
                              </a:solidFill>
                              <a:effectLst/>
                              <a:uLnTx/>
                              <a:uFillTx/>
                              <a:latin typeface="Cambria Math" panose="02040503050406030204" pitchFamily="18" charset="0"/>
                              <a:ea typeface="Cambria Math"/>
                            </a:rPr>
                            <m:t>𝟎</m:t>
                          </m:r>
                        </m:sup>
                      </m:sSup>
                    </m:oMath>
                  </m:oMathPara>
                </a14:m>
                <a:endParaRPr kumimoji="0" lang="zh-CN" altLang="en-US" sz="2400" b="0" i="0" u="none" strike="noStrike" kern="0" cap="none" spc="0" normalizeH="0" baseline="0" noProof="0" dirty="0">
                  <a:ln>
                    <a:noFill/>
                  </a:ln>
                  <a:solidFill>
                    <a:srgbClr val="0000FF"/>
                  </a:solidFill>
                  <a:effectLst/>
                  <a:uLnTx/>
                  <a:uFillTx/>
                </a:endParaRPr>
              </a:p>
            </p:txBody>
          </p:sp>
        </mc:Choice>
        <mc:Fallback>
          <p:sp>
            <p:nvSpPr>
              <p:cNvPr id="8" name="矩形 7"/>
              <p:cNvSpPr>
                <a:spLocks noRot="1" noChangeAspect="1" noMove="1" noResize="1" noEditPoints="1" noAdjustHandles="1" noChangeArrowheads="1" noChangeShapeType="1" noTextEdit="1"/>
              </p:cNvSpPr>
              <p:nvPr/>
            </p:nvSpPr>
            <p:spPr>
              <a:xfrm>
                <a:off x="1215552" y="357611"/>
                <a:ext cx="3291029" cy="470000"/>
              </a:xfrm>
              <a:prstGeom prst="rect">
                <a:avLst/>
              </a:prstGeom>
              <a:blipFill>
                <a:blip r:embed="rId5"/>
                <a:stretch>
                  <a:fillRect b="-909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65861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740229" y="904040"/>
            <a:ext cx="6423981" cy="138499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zh-CN" sz="2400" b="1" i="0" u="none" strike="noStrike" kern="0" cap="none" spc="0" normalizeH="0" baseline="0" noProof="0" dirty="0">
                <a:ln>
                  <a:noFill/>
                </a:ln>
                <a:solidFill>
                  <a:srgbClr val="FF0000"/>
                </a:solidFill>
                <a:effectLst/>
                <a:uLnTx/>
                <a:uFillTx/>
                <a:latin typeface="Arial" panose="020B0604020202020204" pitchFamily="34" charset="0"/>
                <a:ea typeface="宋体" panose="02010600030101010101" pitchFamily="2" charset="-122"/>
              </a:rPr>
              <a:t>Exotics of Type-I: </a:t>
            </a:r>
          </a:p>
          <a:p>
            <a:pPr marL="0" marR="0" lvl="0" indent="0" defTabSz="914400" eaLnBrk="1" fontAlgn="auto" latinLnBrk="0" hangingPunct="1">
              <a:lnSpc>
                <a:spcPct val="100000"/>
              </a:lnSpc>
              <a:spcBef>
                <a:spcPts val="0"/>
              </a:spcBef>
              <a:spcAft>
                <a:spcPts val="0"/>
              </a:spcAft>
              <a:buClrTx/>
              <a:buSzTx/>
              <a:buFontTx/>
              <a:buNone/>
              <a:tabLst/>
              <a:defRPr/>
            </a:pPr>
            <a:r>
              <a:rPr kumimoji="0" lang="en-GB" altLang="zh-CN" sz="20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rPr>
              <a:t>J</a:t>
            </a:r>
            <a:r>
              <a:rPr kumimoji="0" lang="en-GB" altLang="zh-CN" sz="2000" b="1" i="0" u="none" strike="noStrike" kern="0" cap="none" spc="0" normalizeH="0" baseline="20000" noProof="0" dirty="0">
                <a:ln>
                  <a:noFill/>
                </a:ln>
                <a:solidFill>
                  <a:srgbClr val="0000FF"/>
                </a:solidFill>
                <a:effectLst/>
                <a:uLnTx/>
                <a:uFillTx/>
                <a:latin typeface="Arial" panose="020B0604020202020204" pitchFamily="34" charset="0"/>
                <a:ea typeface="宋体" panose="02010600030101010101" pitchFamily="2" charset="-122"/>
              </a:rPr>
              <a:t>PC</a:t>
            </a:r>
            <a:r>
              <a:rPr kumimoji="0" lang="en-GB" altLang="zh-CN" sz="20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rPr>
              <a:t> are not allowed by Q</a:t>
            </a:r>
            <a:r>
              <a:rPr kumimoji="0" lang="en-GB" altLang="zh-CN" sz="20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sym typeface="Symbol" panose="05050102010706020507" pitchFamily="18" charset="2"/>
              </a:rPr>
              <a:t></a:t>
            </a:r>
            <a:r>
              <a:rPr kumimoji="0" lang="en-GB" altLang="zh-CN" sz="20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rPr>
              <a:t>Q configurations, e.g. 0</a:t>
            </a:r>
            <a:r>
              <a:rPr kumimoji="0" lang="en-GB" altLang="zh-CN" sz="2000" b="1" i="0" u="none" strike="noStrike" kern="0" cap="none" spc="0" normalizeH="0" baseline="30000" noProof="0" dirty="0">
                <a:ln>
                  <a:noFill/>
                </a:ln>
                <a:solidFill>
                  <a:srgbClr val="0000FF"/>
                </a:solidFill>
                <a:effectLst/>
                <a:uLnTx/>
                <a:uFillTx/>
                <a:latin typeface="Arial" panose="020B0604020202020204" pitchFamily="34" charset="0"/>
                <a:ea typeface="宋体" panose="02010600030101010101" pitchFamily="2" charset="-122"/>
                <a:sym typeface="Symbol" panose="05050102010706020507" pitchFamily="18" charset="2"/>
              </a:rPr>
              <a:t></a:t>
            </a:r>
            <a:r>
              <a:rPr kumimoji="0" lang="en-GB" altLang="zh-CN" sz="20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sym typeface="Symbol" panose="05050102010706020507" pitchFamily="18" charset="2"/>
              </a:rPr>
              <a:t>,1</a:t>
            </a:r>
            <a:r>
              <a:rPr kumimoji="0" lang="en-GB" altLang="zh-CN" sz="2000" b="1" i="0" u="none" strike="noStrike" kern="0" cap="none" spc="0" normalizeH="0" baseline="30000" noProof="0" dirty="0">
                <a:ln>
                  <a:noFill/>
                </a:ln>
                <a:solidFill>
                  <a:srgbClr val="0000FF"/>
                </a:solidFill>
                <a:effectLst/>
                <a:uLnTx/>
                <a:uFillTx/>
                <a:latin typeface="Arial" panose="020B0604020202020204" pitchFamily="34" charset="0"/>
                <a:ea typeface="宋体" panose="02010600030101010101" pitchFamily="2" charset="-122"/>
                <a:sym typeface="Symbol" panose="05050102010706020507" pitchFamily="18" charset="2"/>
              </a:rPr>
              <a:t></a:t>
            </a:r>
            <a:r>
              <a:rPr kumimoji="0" lang="en-GB" altLang="zh-CN" sz="20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rPr>
              <a:t> …</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zh-CN" sz="20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sym typeface="Wingdings" panose="05000000000000000000" pitchFamily="2" charset="2"/>
              </a:rPr>
              <a:t>Direct observation</a:t>
            </a:r>
            <a:endParaRPr kumimoji="0" lang="en-GB" altLang="zh-CN" sz="20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endParaRPr>
          </a:p>
        </p:txBody>
      </p:sp>
      <p:sp>
        <p:nvSpPr>
          <p:cNvPr id="3" name="Text Box 5"/>
          <p:cNvSpPr txBox="1">
            <a:spLocks noChangeArrowheads="1"/>
          </p:cNvSpPr>
          <p:nvPr/>
        </p:nvSpPr>
        <p:spPr bwMode="auto">
          <a:xfrm>
            <a:off x="740229" y="2414199"/>
            <a:ext cx="5117449" cy="169277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zh-CN" sz="2400" b="1" i="0" u="none" strike="noStrike" kern="0" cap="none" spc="0" normalizeH="0" baseline="0" noProof="0" dirty="0">
                <a:ln>
                  <a:noFill/>
                </a:ln>
                <a:solidFill>
                  <a:srgbClr val="FF0000"/>
                </a:solidFill>
                <a:effectLst/>
                <a:uLnTx/>
                <a:uFillTx/>
                <a:latin typeface="Arial" panose="020B0604020202020204" pitchFamily="34" charset="0"/>
                <a:ea typeface="宋体" panose="02010600030101010101" pitchFamily="2" charset="-122"/>
              </a:rPr>
              <a:t>Exotics of Type-II: </a:t>
            </a:r>
          </a:p>
          <a:p>
            <a:pPr marL="0" marR="0" lvl="0" indent="0" defTabSz="914400" eaLnBrk="1" fontAlgn="auto" latinLnBrk="0" hangingPunct="1">
              <a:lnSpc>
                <a:spcPct val="100000"/>
              </a:lnSpc>
              <a:spcBef>
                <a:spcPts val="0"/>
              </a:spcBef>
              <a:spcAft>
                <a:spcPts val="0"/>
              </a:spcAft>
              <a:buClrTx/>
              <a:buSzTx/>
              <a:buFontTx/>
              <a:buNone/>
              <a:tabLst/>
              <a:defRPr/>
            </a:pPr>
            <a:r>
              <a:rPr kumimoji="0" lang="en-GB" altLang="zh-CN" sz="20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rPr>
              <a:t>J</a:t>
            </a:r>
            <a:r>
              <a:rPr kumimoji="0" lang="en-GB" altLang="zh-CN" sz="2000" b="1" i="0" u="none" strike="noStrike" kern="0" cap="none" spc="0" normalizeH="0" baseline="20000" noProof="0" dirty="0">
                <a:ln>
                  <a:noFill/>
                </a:ln>
                <a:solidFill>
                  <a:srgbClr val="0000FF"/>
                </a:solidFill>
                <a:effectLst/>
                <a:uLnTx/>
                <a:uFillTx/>
                <a:latin typeface="Arial" panose="020B0604020202020204" pitchFamily="34" charset="0"/>
                <a:ea typeface="宋体" panose="02010600030101010101" pitchFamily="2" charset="-122"/>
              </a:rPr>
              <a:t>PC</a:t>
            </a:r>
            <a:r>
              <a:rPr kumimoji="0" lang="en-GB" altLang="zh-CN" sz="20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rPr>
              <a:t> are the same as Q</a:t>
            </a:r>
            <a:r>
              <a:rPr kumimoji="0" lang="en-GB" altLang="zh-CN" sz="20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sym typeface="Symbol" panose="05050102010706020507" pitchFamily="18" charset="2"/>
              </a:rPr>
              <a:t></a:t>
            </a:r>
            <a:r>
              <a:rPr kumimoji="0" lang="en-GB" altLang="zh-CN" sz="20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rPr>
              <a:t>Q configurations</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zh-CN" sz="20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sym typeface="Wingdings" panose="05000000000000000000" pitchFamily="2" charset="2"/>
              </a:rPr>
              <a:t>Outnumbering of conventional QM states? </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zh-CN" sz="20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sym typeface="Wingdings" panose="05000000000000000000" pitchFamily="2" charset="2"/>
              </a:rPr>
              <a:t>Peculiar properties?</a:t>
            </a:r>
            <a:r>
              <a:rPr kumimoji="0" lang="en-GB" altLang="zh-CN" sz="20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rPr>
              <a:t> </a:t>
            </a:r>
          </a:p>
        </p:txBody>
      </p:sp>
      <p:sp>
        <p:nvSpPr>
          <p:cNvPr id="4" name="Text Box 5"/>
          <p:cNvSpPr txBox="1">
            <a:spLocks noChangeArrowheads="1"/>
          </p:cNvSpPr>
          <p:nvPr/>
        </p:nvSpPr>
        <p:spPr bwMode="auto">
          <a:xfrm>
            <a:off x="740229" y="4576820"/>
            <a:ext cx="6062130" cy="200054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zh-CN" sz="2400" b="1" i="0" u="none" strike="noStrike" kern="0" cap="none" spc="0" normalizeH="0" baseline="0" noProof="0" dirty="0">
                <a:ln>
                  <a:noFill/>
                </a:ln>
                <a:solidFill>
                  <a:srgbClr val="FF0000"/>
                </a:solidFill>
                <a:effectLst/>
                <a:uLnTx/>
                <a:uFillTx/>
                <a:latin typeface="Arial" panose="020B0604020202020204" pitchFamily="34" charset="0"/>
                <a:ea typeface="宋体" panose="02010600030101010101" pitchFamily="2" charset="-122"/>
              </a:rPr>
              <a:t>“Exotics” of Type-III: </a:t>
            </a:r>
          </a:p>
          <a:p>
            <a:pPr marL="0" marR="0" lvl="0" indent="0" defTabSz="914400" eaLnBrk="1" fontAlgn="auto" latinLnBrk="0" hangingPunct="1">
              <a:lnSpc>
                <a:spcPct val="100000"/>
              </a:lnSpc>
              <a:spcBef>
                <a:spcPts val="0"/>
              </a:spcBef>
              <a:spcAft>
                <a:spcPts val="0"/>
              </a:spcAft>
              <a:buClrTx/>
              <a:buSzTx/>
              <a:buFontTx/>
              <a:buNone/>
              <a:tabLst/>
              <a:defRPr/>
            </a:pPr>
            <a:r>
              <a:rPr kumimoji="0" lang="en-GB" altLang="zh-CN" sz="20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rPr>
              <a:t>Leading kinematic singularity can cause measurable effects, e.g. </a:t>
            </a:r>
            <a:r>
              <a:rPr kumimoji="0" lang="en-GB" altLang="zh-CN" sz="2000" b="1" i="0" u="none" strike="noStrike" kern="0" cap="none" spc="0" normalizeH="0" baseline="0" noProof="0" dirty="0">
                <a:ln>
                  <a:noFill/>
                </a:ln>
                <a:solidFill>
                  <a:srgbClr val="FF0000"/>
                </a:solidFill>
                <a:effectLst/>
                <a:uLnTx/>
                <a:uFillTx/>
                <a:latin typeface="Arial" panose="020B0604020202020204" pitchFamily="34" charset="0"/>
                <a:ea typeface="宋体" panose="02010600030101010101" pitchFamily="2" charset="-122"/>
              </a:rPr>
              <a:t>the triangle singularity</a:t>
            </a:r>
            <a:r>
              <a:rPr kumimoji="0" lang="en-GB" altLang="zh-CN" sz="20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rPr>
              <a:t>. </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zh-CN" sz="20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rPr>
              <a:t>What’s the impact?</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zh-CN" sz="20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rPr>
              <a:t>How to distinguish a genuine state from kinematic effects?</a:t>
            </a:r>
          </a:p>
        </p:txBody>
      </p:sp>
      <p:sp>
        <p:nvSpPr>
          <p:cNvPr id="6" name="Oval 3"/>
          <p:cNvSpPr>
            <a:spLocks noChangeArrowheads="1"/>
          </p:cNvSpPr>
          <p:nvPr/>
        </p:nvSpPr>
        <p:spPr bwMode="auto">
          <a:xfrm>
            <a:off x="7507180" y="1230959"/>
            <a:ext cx="961344" cy="965200"/>
          </a:xfrm>
          <a:prstGeom prst="ellipse">
            <a:avLst/>
          </a:prstGeom>
          <a:gradFill rotWithShape="1">
            <a:gsLst>
              <a:gs pos="0">
                <a:srgbClr val="5E6D76"/>
              </a:gs>
              <a:gs pos="100000">
                <a:srgbClr val="CCEC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7" name="Freeform 4"/>
          <p:cNvSpPr>
            <a:spLocks/>
          </p:cNvSpPr>
          <p:nvPr/>
        </p:nvSpPr>
        <p:spPr bwMode="auto">
          <a:xfrm>
            <a:off x="7671698" y="1346847"/>
            <a:ext cx="576262" cy="481012"/>
          </a:xfrm>
          <a:custGeom>
            <a:avLst/>
            <a:gdLst>
              <a:gd name="T0" fmla="*/ 0 w 363"/>
              <a:gd name="T1" fmla="*/ 2147483647 h 303"/>
              <a:gd name="T2" fmla="*/ 2147483647 w 363"/>
              <a:gd name="T3" fmla="*/ 2147483647 h 303"/>
              <a:gd name="T4" fmla="*/ 2147483647 w 363"/>
              <a:gd name="T5" fmla="*/ 2147483647 h 303"/>
              <a:gd name="T6" fmla="*/ 0 60000 65536"/>
              <a:gd name="T7" fmla="*/ 0 60000 65536"/>
              <a:gd name="T8" fmla="*/ 0 60000 65536"/>
            </a:gdLst>
            <a:ahLst/>
            <a:cxnLst>
              <a:cxn ang="T6">
                <a:pos x="T0" y="T1"/>
              </a:cxn>
              <a:cxn ang="T7">
                <a:pos x="T2" y="T3"/>
              </a:cxn>
              <a:cxn ang="T8">
                <a:pos x="T4" y="T5"/>
              </a:cxn>
            </a:cxnLst>
            <a:rect l="0" t="0" r="r" b="b"/>
            <a:pathLst>
              <a:path w="363" h="303">
                <a:moveTo>
                  <a:pt x="0" y="121"/>
                </a:moveTo>
                <a:cubicBezTo>
                  <a:pt x="106" y="60"/>
                  <a:pt x="212" y="0"/>
                  <a:pt x="272" y="30"/>
                </a:cubicBezTo>
                <a:cubicBezTo>
                  <a:pt x="332" y="60"/>
                  <a:pt x="348" y="258"/>
                  <a:pt x="363" y="303"/>
                </a:cubicBezTo>
              </a:path>
            </a:pathLst>
          </a:custGeom>
          <a:noFill/>
          <a:ln w="571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a typeface="SimSun"/>
            </a:endParaRPr>
          </a:p>
        </p:txBody>
      </p:sp>
      <p:sp>
        <p:nvSpPr>
          <p:cNvPr id="8" name="Oval 5"/>
          <p:cNvSpPr>
            <a:spLocks noChangeArrowheads="1"/>
          </p:cNvSpPr>
          <p:nvPr/>
        </p:nvSpPr>
        <p:spPr bwMode="auto">
          <a:xfrm>
            <a:off x="7601848" y="1467497"/>
            <a:ext cx="215900" cy="215900"/>
          </a:xfrm>
          <a:prstGeom prst="ellipse">
            <a:avLst/>
          </a:prstGeom>
          <a:solidFill>
            <a:srgbClr val="3333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9" name="Oval 6"/>
          <p:cNvSpPr>
            <a:spLocks noChangeArrowheads="1"/>
          </p:cNvSpPr>
          <p:nvPr/>
        </p:nvSpPr>
        <p:spPr bwMode="auto">
          <a:xfrm>
            <a:off x="8106673" y="1756422"/>
            <a:ext cx="215900" cy="215900"/>
          </a:xfrm>
          <a:prstGeom prst="ellipse">
            <a:avLst/>
          </a:prstGeom>
          <a:solidFill>
            <a:srgbClr val="99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charset="0"/>
              <a:ea typeface="宋体" charset="-122"/>
            </a:endParaRPr>
          </a:p>
        </p:txBody>
      </p:sp>
      <p:sp>
        <p:nvSpPr>
          <p:cNvPr id="10" name="Oval 8"/>
          <p:cNvSpPr>
            <a:spLocks noChangeArrowheads="1"/>
          </p:cNvSpPr>
          <p:nvPr/>
        </p:nvSpPr>
        <p:spPr bwMode="auto">
          <a:xfrm>
            <a:off x="9004306" y="1225137"/>
            <a:ext cx="1042324" cy="997857"/>
          </a:xfrm>
          <a:prstGeom prst="ellipse">
            <a:avLst/>
          </a:prstGeom>
          <a:gradFill rotWithShape="1">
            <a:gsLst>
              <a:gs pos="0">
                <a:srgbClr val="5E6D76"/>
              </a:gs>
              <a:gs pos="100000">
                <a:srgbClr val="CCEC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11" name="Freeform 9"/>
          <p:cNvSpPr>
            <a:spLocks/>
          </p:cNvSpPr>
          <p:nvPr/>
        </p:nvSpPr>
        <p:spPr bwMode="auto">
          <a:xfrm>
            <a:off x="9048303" y="1299905"/>
            <a:ext cx="839787" cy="814387"/>
          </a:xfrm>
          <a:custGeom>
            <a:avLst/>
            <a:gdLst>
              <a:gd name="T0" fmla="*/ 2147483647 w 529"/>
              <a:gd name="T1" fmla="*/ 2147483647 h 513"/>
              <a:gd name="T2" fmla="*/ 2147483647 w 529"/>
              <a:gd name="T3" fmla="*/ 2147483647 h 513"/>
              <a:gd name="T4" fmla="*/ 2147483647 w 529"/>
              <a:gd name="T5" fmla="*/ 2147483647 h 513"/>
              <a:gd name="T6" fmla="*/ 2147483647 w 529"/>
              <a:gd name="T7" fmla="*/ 2147483647 h 513"/>
              <a:gd name="T8" fmla="*/ 2147483647 w 529"/>
              <a:gd name="T9" fmla="*/ 2147483647 h 513"/>
              <a:gd name="T10" fmla="*/ 2147483647 w 529"/>
              <a:gd name="T11" fmla="*/ 2147483647 h 5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9" h="513">
                <a:moveTo>
                  <a:pt x="7" y="189"/>
                </a:moveTo>
                <a:cubicBezTo>
                  <a:pt x="0" y="159"/>
                  <a:pt x="151" y="0"/>
                  <a:pt x="234" y="7"/>
                </a:cubicBezTo>
                <a:cubicBezTo>
                  <a:pt x="317" y="14"/>
                  <a:pt x="483" y="151"/>
                  <a:pt x="506" y="234"/>
                </a:cubicBezTo>
                <a:cubicBezTo>
                  <a:pt x="529" y="317"/>
                  <a:pt x="408" y="513"/>
                  <a:pt x="370" y="506"/>
                </a:cubicBezTo>
                <a:cubicBezTo>
                  <a:pt x="332" y="499"/>
                  <a:pt x="340" y="242"/>
                  <a:pt x="279" y="189"/>
                </a:cubicBezTo>
                <a:cubicBezTo>
                  <a:pt x="218" y="136"/>
                  <a:pt x="14" y="219"/>
                  <a:pt x="7" y="189"/>
                </a:cubicBezTo>
                <a:close/>
              </a:path>
            </a:pathLst>
          </a:custGeom>
          <a:noFill/>
          <a:ln w="571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a typeface="SimSun"/>
            </a:endParaRPr>
          </a:p>
        </p:txBody>
      </p:sp>
      <p:sp>
        <p:nvSpPr>
          <p:cNvPr id="12" name="Oval 28"/>
          <p:cNvSpPr>
            <a:spLocks noChangeArrowheads="1"/>
          </p:cNvSpPr>
          <p:nvPr/>
        </p:nvSpPr>
        <p:spPr bwMode="auto">
          <a:xfrm>
            <a:off x="10524192" y="1266339"/>
            <a:ext cx="1013020" cy="1029532"/>
          </a:xfrm>
          <a:prstGeom prst="ellipse">
            <a:avLst/>
          </a:prstGeom>
          <a:gradFill rotWithShape="1">
            <a:gsLst>
              <a:gs pos="0">
                <a:srgbClr val="5E6D76"/>
              </a:gs>
              <a:gs pos="100000">
                <a:srgbClr val="CCEC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13" name="Line 29"/>
          <p:cNvSpPr>
            <a:spLocks noChangeShapeType="1"/>
          </p:cNvSpPr>
          <p:nvPr/>
        </p:nvSpPr>
        <p:spPr bwMode="auto">
          <a:xfrm>
            <a:off x="10706576" y="1761939"/>
            <a:ext cx="358775" cy="288925"/>
          </a:xfrm>
          <a:prstGeom prst="line">
            <a:avLst/>
          </a:prstGeom>
          <a:noFill/>
          <a:ln w="57150">
            <a:solidFill>
              <a:srgbClr val="F514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a typeface="SimSun"/>
            </a:endParaRPr>
          </a:p>
        </p:txBody>
      </p:sp>
      <p:sp>
        <p:nvSpPr>
          <p:cNvPr id="14" name="Oval 30"/>
          <p:cNvSpPr>
            <a:spLocks noChangeArrowheads="1"/>
          </p:cNvSpPr>
          <p:nvPr/>
        </p:nvSpPr>
        <p:spPr bwMode="auto">
          <a:xfrm>
            <a:off x="10562113" y="1619063"/>
            <a:ext cx="215900" cy="215900"/>
          </a:xfrm>
          <a:prstGeom prst="ellipse">
            <a:avLst/>
          </a:prstGeom>
          <a:solidFill>
            <a:srgbClr val="3333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15" name="Oval 31"/>
          <p:cNvSpPr>
            <a:spLocks noChangeArrowheads="1"/>
          </p:cNvSpPr>
          <p:nvPr/>
        </p:nvSpPr>
        <p:spPr bwMode="auto">
          <a:xfrm>
            <a:off x="10993913" y="1979426"/>
            <a:ext cx="215900" cy="215900"/>
          </a:xfrm>
          <a:prstGeom prst="ellipse">
            <a:avLst/>
          </a:prstGeom>
          <a:solidFill>
            <a:srgbClr val="99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charset="0"/>
              <a:ea typeface="宋体" charset="-122"/>
            </a:endParaRPr>
          </a:p>
        </p:txBody>
      </p:sp>
      <p:sp>
        <p:nvSpPr>
          <p:cNvPr id="16" name="Line 32"/>
          <p:cNvSpPr>
            <a:spLocks noChangeShapeType="1"/>
          </p:cNvSpPr>
          <p:nvPr/>
        </p:nvSpPr>
        <p:spPr bwMode="auto">
          <a:xfrm>
            <a:off x="11209814" y="1403164"/>
            <a:ext cx="73025" cy="360363"/>
          </a:xfrm>
          <a:prstGeom prst="line">
            <a:avLst/>
          </a:prstGeom>
          <a:noFill/>
          <a:ln w="57150">
            <a:solidFill>
              <a:srgbClr val="F514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a typeface="SimSun"/>
            </a:endParaRPr>
          </a:p>
        </p:txBody>
      </p:sp>
      <p:sp>
        <p:nvSpPr>
          <p:cNvPr id="17" name="Oval 33"/>
          <p:cNvSpPr>
            <a:spLocks noChangeArrowheads="1"/>
          </p:cNvSpPr>
          <p:nvPr/>
        </p:nvSpPr>
        <p:spPr bwMode="auto">
          <a:xfrm>
            <a:off x="11209813" y="1690501"/>
            <a:ext cx="215900" cy="215900"/>
          </a:xfrm>
          <a:prstGeom prst="ellipse">
            <a:avLst/>
          </a:prstGeom>
          <a:solidFill>
            <a:srgbClr val="00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zh-CN" sz="2400" b="0" i="0" u="none" strike="noStrike" kern="0" cap="none" spc="0" normalizeH="0" baseline="0" noProof="0">
              <a:ln>
                <a:noFill/>
              </a:ln>
              <a:solidFill>
                <a:srgbClr val="009900"/>
              </a:solidFill>
              <a:effectLst/>
              <a:uLnTx/>
              <a:uFillTx/>
              <a:latin typeface="Times New Roman" pitchFamily="18" charset="0"/>
              <a:ea typeface="宋体" charset="-122"/>
            </a:endParaRPr>
          </a:p>
        </p:txBody>
      </p:sp>
      <p:sp>
        <p:nvSpPr>
          <p:cNvPr id="18" name="Oval 34"/>
          <p:cNvSpPr>
            <a:spLocks noChangeArrowheads="1"/>
          </p:cNvSpPr>
          <p:nvPr/>
        </p:nvSpPr>
        <p:spPr bwMode="auto">
          <a:xfrm>
            <a:off x="11138375" y="1331726"/>
            <a:ext cx="215900" cy="215900"/>
          </a:xfrm>
          <a:prstGeom prst="ellipse">
            <a:avLst/>
          </a:prstGeom>
          <a:solidFill>
            <a:srgbClr val="99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charset="0"/>
              <a:ea typeface="宋体" charset="-122"/>
            </a:endParaRPr>
          </a:p>
        </p:txBody>
      </p:sp>
      <p:sp>
        <p:nvSpPr>
          <p:cNvPr id="19" name="Oval 11"/>
          <p:cNvSpPr>
            <a:spLocks noChangeArrowheads="1"/>
          </p:cNvSpPr>
          <p:nvPr/>
        </p:nvSpPr>
        <p:spPr bwMode="auto">
          <a:xfrm>
            <a:off x="9967828" y="2833800"/>
            <a:ext cx="850246" cy="862013"/>
          </a:xfrm>
          <a:prstGeom prst="ellipse">
            <a:avLst/>
          </a:prstGeom>
          <a:gradFill rotWithShape="1">
            <a:gsLst>
              <a:gs pos="0">
                <a:srgbClr val="5E6D76"/>
              </a:gs>
              <a:gs pos="100000">
                <a:srgbClr val="CCEC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20" name="Line 12"/>
          <p:cNvSpPr>
            <a:spLocks noChangeShapeType="1"/>
          </p:cNvSpPr>
          <p:nvPr/>
        </p:nvSpPr>
        <p:spPr bwMode="auto">
          <a:xfrm>
            <a:off x="10255167" y="3176174"/>
            <a:ext cx="282582" cy="230715"/>
          </a:xfrm>
          <a:prstGeom prst="line">
            <a:avLst/>
          </a:prstGeom>
          <a:noFill/>
          <a:ln w="57150">
            <a:solidFill>
              <a:srgbClr val="F514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a typeface="SimSun"/>
            </a:endParaRPr>
          </a:p>
        </p:txBody>
      </p:sp>
      <p:sp>
        <p:nvSpPr>
          <p:cNvPr id="21" name="Oval 13"/>
          <p:cNvSpPr>
            <a:spLocks noChangeArrowheads="1"/>
          </p:cNvSpPr>
          <p:nvPr/>
        </p:nvSpPr>
        <p:spPr bwMode="auto">
          <a:xfrm>
            <a:off x="10110704" y="3018585"/>
            <a:ext cx="170049" cy="172403"/>
          </a:xfrm>
          <a:prstGeom prst="ellipse">
            <a:avLst/>
          </a:prstGeom>
          <a:solidFill>
            <a:srgbClr val="3333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22" name="Oval 14"/>
          <p:cNvSpPr>
            <a:spLocks noChangeArrowheads="1"/>
          </p:cNvSpPr>
          <p:nvPr/>
        </p:nvSpPr>
        <p:spPr bwMode="auto">
          <a:xfrm>
            <a:off x="10470067" y="3336059"/>
            <a:ext cx="170049" cy="172403"/>
          </a:xfrm>
          <a:prstGeom prst="ellipse">
            <a:avLst/>
          </a:prstGeom>
          <a:solidFill>
            <a:srgbClr val="99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charset="0"/>
              <a:ea typeface="宋体" charset="-122"/>
            </a:endParaRPr>
          </a:p>
        </p:txBody>
      </p:sp>
      <p:sp>
        <p:nvSpPr>
          <p:cNvPr id="23" name="Oval 35"/>
          <p:cNvSpPr>
            <a:spLocks noChangeArrowheads="1"/>
          </p:cNvSpPr>
          <p:nvPr/>
        </p:nvSpPr>
        <p:spPr bwMode="auto">
          <a:xfrm>
            <a:off x="10686966" y="2617900"/>
            <a:ext cx="850246" cy="862013"/>
          </a:xfrm>
          <a:prstGeom prst="ellipse">
            <a:avLst/>
          </a:prstGeom>
          <a:gradFill rotWithShape="1">
            <a:gsLst>
              <a:gs pos="0">
                <a:srgbClr val="5E6D76"/>
              </a:gs>
              <a:gs pos="100000">
                <a:srgbClr val="CCEC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24" name="Line 36"/>
          <p:cNvSpPr>
            <a:spLocks noChangeShapeType="1"/>
          </p:cNvSpPr>
          <p:nvPr/>
        </p:nvSpPr>
        <p:spPr bwMode="auto">
          <a:xfrm>
            <a:off x="11105413" y="2903651"/>
            <a:ext cx="103956" cy="290514"/>
          </a:xfrm>
          <a:prstGeom prst="line">
            <a:avLst/>
          </a:prstGeom>
          <a:noFill/>
          <a:ln w="57150">
            <a:solidFill>
              <a:srgbClr val="F514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a typeface="SimSun"/>
            </a:endParaRPr>
          </a:p>
        </p:txBody>
      </p:sp>
      <p:sp>
        <p:nvSpPr>
          <p:cNvPr id="25" name="Oval 37"/>
          <p:cNvSpPr>
            <a:spLocks noChangeArrowheads="1"/>
          </p:cNvSpPr>
          <p:nvPr/>
        </p:nvSpPr>
        <p:spPr bwMode="auto">
          <a:xfrm>
            <a:off x="11150264" y="3166223"/>
            <a:ext cx="170049" cy="172403"/>
          </a:xfrm>
          <a:prstGeom prst="ellipse">
            <a:avLst/>
          </a:prstGeom>
          <a:solidFill>
            <a:srgbClr val="00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zh-CN" sz="2400" b="0" i="0" u="none" strike="noStrike" kern="0" cap="none" spc="0" normalizeH="0" baseline="0" noProof="0">
              <a:ln>
                <a:noFill/>
              </a:ln>
              <a:solidFill>
                <a:srgbClr val="009900"/>
              </a:solidFill>
              <a:effectLst/>
              <a:uLnTx/>
              <a:uFillTx/>
              <a:latin typeface="Times New Roman" pitchFamily="18" charset="0"/>
              <a:ea typeface="宋体" charset="-122"/>
            </a:endParaRPr>
          </a:p>
        </p:txBody>
      </p:sp>
      <p:sp>
        <p:nvSpPr>
          <p:cNvPr id="26" name="Oval 38"/>
          <p:cNvSpPr>
            <a:spLocks noChangeArrowheads="1"/>
          </p:cNvSpPr>
          <p:nvPr/>
        </p:nvSpPr>
        <p:spPr bwMode="auto">
          <a:xfrm>
            <a:off x="11007389" y="2736011"/>
            <a:ext cx="170049" cy="172403"/>
          </a:xfrm>
          <a:prstGeom prst="ellipse">
            <a:avLst/>
          </a:prstGeom>
          <a:solidFill>
            <a:srgbClr val="99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charset="0"/>
              <a:ea typeface="宋体" charset="-122"/>
            </a:endParaRPr>
          </a:p>
        </p:txBody>
      </p:sp>
      <p:sp>
        <p:nvSpPr>
          <p:cNvPr id="27" name="TextBox 2"/>
          <p:cNvSpPr txBox="1"/>
          <p:nvPr/>
        </p:nvSpPr>
        <p:spPr>
          <a:xfrm>
            <a:off x="740229" y="158007"/>
            <a:ext cx="9306401" cy="646331"/>
          </a:xfrm>
          <a:prstGeom prst="rect">
            <a:avLst/>
          </a:prstGeom>
          <a:solidFill>
            <a:srgbClr val="99CCFF"/>
          </a:solidFill>
          <a:ln>
            <a:noFill/>
          </a:ln>
          <a:effectLst>
            <a:outerShdw blurRad="50800" dist="38100" dir="2700000" algn="tl" rotWithShape="0">
              <a:prstClr val="black">
                <a:alpha val="40000"/>
              </a:prstClr>
            </a:outerShdw>
          </a:effectLst>
        </p:spPr>
        <p:txBody>
          <a:bodyPr wrap="square" rtlCol="0">
            <a:spAutoFit/>
          </a:bodyPr>
          <a:lstStyle/>
          <a:p>
            <a:pPr marL="609600" indent="-609600">
              <a:spcBef>
                <a:spcPct val="35000"/>
              </a:spcBef>
              <a:buSzPct val="130000"/>
              <a:buNone/>
            </a:pPr>
            <a:r>
              <a:rPr lang="en-US" altLang="zh-CN" sz="3600" b="1" dirty="0">
                <a:solidFill>
                  <a:srgbClr val="0000CC"/>
                </a:solidFill>
                <a:latin typeface="Calibri" panose="020F0502020204030204" pitchFamily="34" charset="0"/>
                <a:ea typeface="宋体" panose="02010600030101010101" pitchFamily="2" charset="-122"/>
              </a:rPr>
              <a:t>1</a:t>
            </a:r>
            <a:r>
              <a:rPr lang="en-US" altLang="zh-CN" sz="2800" b="1" dirty="0">
                <a:solidFill>
                  <a:srgbClr val="0000CC"/>
                </a:solidFill>
                <a:latin typeface="Calibri" panose="020F0502020204030204" pitchFamily="34" charset="0"/>
                <a:ea typeface="宋体" panose="02010600030101010101" pitchFamily="2" charset="-122"/>
              </a:rPr>
              <a:t>. Hadrons beyond the conventional quark model </a:t>
            </a:r>
          </a:p>
        </p:txBody>
      </p:sp>
      <p:pic>
        <p:nvPicPr>
          <p:cNvPr id="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9403" y="4576820"/>
            <a:ext cx="3181350"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9" name="直接连接符 14"/>
          <p:cNvCxnSpPr>
            <a:cxnSpLocks noChangeShapeType="1"/>
          </p:cNvCxnSpPr>
          <p:nvPr/>
        </p:nvCxnSpPr>
        <p:spPr bwMode="auto">
          <a:xfrm>
            <a:off x="8514959" y="4895331"/>
            <a:ext cx="0" cy="998538"/>
          </a:xfrm>
          <a:prstGeom prst="line">
            <a:avLst/>
          </a:prstGeom>
          <a:noFill/>
          <a:ln w="28575" algn="ctr">
            <a:solidFill>
              <a:srgbClr val="FF0000"/>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接连接符 15"/>
          <p:cNvCxnSpPr>
            <a:cxnSpLocks noChangeShapeType="1"/>
          </p:cNvCxnSpPr>
          <p:nvPr/>
        </p:nvCxnSpPr>
        <p:spPr bwMode="auto">
          <a:xfrm flipH="1">
            <a:off x="8514959" y="5501756"/>
            <a:ext cx="647700" cy="450850"/>
          </a:xfrm>
          <a:prstGeom prst="line">
            <a:avLst/>
          </a:prstGeom>
          <a:noFill/>
          <a:ln w="28575" algn="ctr">
            <a:solidFill>
              <a:srgbClr val="FF0000"/>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641777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1559496" y="539050"/>
            <a:ext cx="6135582" cy="6259651"/>
          </a:xfrm>
          <a:prstGeom prst="rect">
            <a:avLst/>
          </a:prstGeom>
        </p:spPr>
      </p:pic>
      <p:pic>
        <p:nvPicPr>
          <p:cNvPr id="2" name="图片 1"/>
          <p:cNvPicPr>
            <a:picLocks noChangeAspect="1"/>
          </p:cNvPicPr>
          <p:nvPr/>
        </p:nvPicPr>
        <p:blipFill>
          <a:blip r:embed="rId3"/>
          <a:stretch>
            <a:fillRect/>
          </a:stretch>
        </p:blipFill>
        <p:spPr>
          <a:xfrm>
            <a:off x="3978059" y="-14201"/>
            <a:ext cx="6506209" cy="607648"/>
          </a:xfrm>
          <a:prstGeom prst="rect">
            <a:avLst/>
          </a:prstGeom>
        </p:spPr>
      </p:pic>
      <p:pic>
        <p:nvPicPr>
          <p:cNvPr id="3" name="图片 2"/>
          <p:cNvPicPr>
            <a:picLocks noChangeAspect="1"/>
          </p:cNvPicPr>
          <p:nvPr/>
        </p:nvPicPr>
        <p:blipFill>
          <a:blip r:embed="rId4"/>
          <a:stretch>
            <a:fillRect/>
          </a:stretch>
        </p:blipFill>
        <p:spPr>
          <a:xfrm rot="5400000">
            <a:off x="9110790" y="-30087"/>
            <a:ext cx="245702" cy="2674882"/>
          </a:xfrm>
          <a:prstGeom prst="rect">
            <a:avLst/>
          </a:prstGeom>
        </p:spPr>
      </p:pic>
      <p:pic>
        <p:nvPicPr>
          <p:cNvPr id="4" name="图片 3"/>
          <p:cNvPicPr>
            <a:picLocks noChangeAspect="1"/>
          </p:cNvPicPr>
          <p:nvPr/>
        </p:nvPicPr>
        <p:blipFill>
          <a:blip r:embed="rId5"/>
          <a:stretch>
            <a:fillRect/>
          </a:stretch>
        </p:blipFill>
        <p:spPr>
          <a:xfrm>
            <a:off x="8186468" y="766942"/>
            <a:ext cx="1950424" cy="244066"/>
          </a:xfrm>
          <a:prstGeom prst="rect">
            <a:avLst/>
          </a:prstGeom>
        </p:spPr>
      </p:pic>
      <p:pic>
        <p:nvPicPr>
          <p:cNvPr id="6" name="图片 5"/>
          <p:cNvPicPr>
            <a:picLocks noChangeAspect="1"/>
          </p:cNvPicPr>
          <p:nvPr/>
        </p:nvPicPr>
        <p:blipFill>
          <a:blip r:embed="rId6"/>
          <a:stretch>
            <a:fillRect/>
          </a:stretch>
        </p:blipFill>
        <p:spPr>
          <a:xfrm>
            <a:off x="7695079" y="2624560"/>
            <a:ext cx="2850525" cy="2244600"/>
          </a:xfrm>
          <a:prstGeom prst="rect">
            <a:avLst/>
          </a:prstGeom>
        </p:spPr>
      </p:pic>
      <p:pic>
        <p:nvPicPr>
          <p:cNvPr id="7" name="图片 6"/>
          <p:cNvPicPr>
            <a:picLocks noChangeAspect="1"/>
          </p:cNvPicPr>
          <p:nvPr/>
        </p:nvPicPr>
        <p:blipFill>
          <a:blip r:embed="rId7"/>
          <a:stretch>
            <a:fillRect/>
          </a:stretch>
        </p:blipFill>
        <p:spPr>
          <a:xfrm>
            <a:off x="7695079" y="4869160"/>
            <a:ext cx="2815763" cy="1914000"/>
          </a:xfrm>
          <a:prstGeom prst="rect">
            <a:avLst/>
          </a:prstGeom>
        </p:spPr>
      </p:pic>
      <p:pic>
        <p:nvPicPr>
          <p:cNvPr id="8" name="图片 7"/>
          <p:cNvPicPr>
            <a:picLocks noChangeAspect="1"/>
          </p:cNvPicPr>
          <p:nvPr/>
        </p:nvPicPr>
        <p:blipFill>
          <a:blip r:embed="rId8"/>
          <a:stretch>
            <a:fillRect/>
          </a:stretch>
        </p:blipFill>
        <p:spPr>
          <a:xfrm>
            <a:off x="7896200" y="2123726"/>
            <a:ext cx="3917216" cy="370206"/>
          </a:xfrm>
          <a:prstGeom prst="rect">
            <a:avLst/>
          </a:prstGeom>
          <a:ln>
            <a:solidFill>
              <a:srgbClr val="FF0000"/>
            </a:solidFill>
          </a:ln>
        </p:spPr>
      </p:pic>
      <p:sp>
        <p:nvSpPr>
          <p:cNvPr id="9" name="文本框 8"/>
          <p:cNvSpPr txBox="1"/>
          <p:nvPr/>
        </p:nvSpPr>
        <p:spPr>
          <a:xfrm>
            <a:off x="145137" y="73421"/>
            <a:ext cx="11205029"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Production correlation? </a:t>
            </a:r>
            <a:endParaRPr kumimoji="0" lang="zh-CN" altLang="en-US" sz="24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6369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25379" y="557837"/>
            <a:ext cx="4875099" cy="604122"/>
          </a:xfrm>
          <a:prstGeom prst="rect">
            <a:avLst/>
          </a:prstGeom>
        </p:spPr>
      </p:pic>
      <p:pic>
        <p:nvPicPr>
          <p:cNvPr id="3" name="图片 2"/>
          <p:cNvPicPr>
            <a:picLocks noChangeAspect="1"/>
          </p:cNvPicPr>
          <p:nvPr/>
        </p:nvPicPr>
        <p:blipFill>
          <a:blip r:embed="rId3"/>
          <a:stretch>
            <a:fillRect/>
          </a:stretch>
        </p:blipFill>
        <p:spPr>
          <a:xfrm>
            <a:off x="355239" y="1423413"/>
            <a:ext cx="4449600" cy="3466950"/>
          </a:xfrm>
          <a:prstGeom prst="rect">
            <a:avLst/>
          </a:prstGeom>
        </p:spPr>
      </p:pic>
      <p:sp>
        <p:nvSpPr>
          <p:cNvPr id="4" name="文本框 3"/>
          <p:cNvSpPr txBox="1"/>
          <p:nvPr/>
        </p:nvSpPr>
        <p:spPr>
          <a:xfrm>
            <a:off x="5290363" y="204046"/>
            <a:ext cx="6741980" cy="2246769"/>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000" b="0" i="0" u="none" strike="noStrike" kern="0" cap="none" spc="0" normalizeH="0" baseline="0" noProof="0" dirty="0">
                <a:ln>
                  <a:noFill/>
                </a:ln>
                <a:solidFill>
                  <a:srgbClr val="0000CC"/>
                </a:solidFill>
                <a:effectLst/>
                <a:uLnTx/>
                <a:uFillTx/>
              </a:rPr>
              <a:t>K* has been removed from the </a:t>
            </a:r>
            <a:r>
              <a:rPr kumimoji="0" lang="en-US" altLang="zh-CN" sz="2000" b="0" i="0" u="none" strike="noStrike" kern="0" cap="none" spc="0" normalizeH="0" baseline="0" noProof="0" dirty="0">
                <a:ln>
                  <a:noFill/>
                </a:ln>
                <a:solidFill>
                  <a:srgbClr val="0000CC"/>
                </a:solidFill>
                <a:effectLst/>
                <a:uLnTx/>
                <a:uFillTx/>
                <a:sym typeface="Symbol" panose="05050102010706020507" pitchFamily="18" charset="2"/>
              </a:rPr>
              <a:t> K spectrum.</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000" b="0" i="0" u="none" strike="noStrike" kern="0" cap="none" spc="0" normalizeH="0" baseline="0" noProof="0" dirty="0">
                <a:ln>
                  <a:noFill/>
                </a:ln>
                <a:solidFill>
                  <a:srgbClr val="0000CC"/>
                </a:solidFill>
                <a:effectLst/>
                <a:uLnTx/>
                <a:uFillTx/>
                <a:sym typeface="Symbol" panose="05050102010706020507" pitchFamily="18" charset="2"/>
              </a:rPr>
              <a:t>No </a:t>
            </a:r>
            <a:r>
              <a:rPr kumimoji="0" lang="en-US" altLang="zh-CN" sz="2000" b="0" i="0" u="none" strike="noStrike" kern="0" cap="none" spc="0" normalizeH="0" baseline="0" noProof="0" dirty="0" err="1">
                <a:ln>
                  <a:noFill/>
                </a:ln>
                <a:solidFill>
                  <a:srgbClr val="0000CC"/>
                </a:solidFill>
                <a:effectLst/>
                <a:uLnTx/>
                <a:uFillTx/>
                <a:sym typeface="Symbol" panose="05050102010706020507" pitchFamily="18" charset="2"/>
              </a:rPr>
              <a:t>Zc</a:t>
            </a:r>
            <a:r>
              <a:rPr kumimoji="0" lang="en-US" altLang="zh-CN" sz="2000" b="0" i="0" u="none" strike="noStrike" kern="0" cap="none" spc="0" normalizeH="0" baseline="0" noProof="0" dirty="0">
                <a:ln>
                  <a:noFill/>
                </a:ln>
                <a:solidFill>
                  <a:srgbClr val="0000CC"/>
                </a:solidFill>
                <a:effectLst/>
                <a:uLnTx/>
                <a:uFillTx/>
                <a:sym typeface="Symbol" panose="05050102010706020507" pitchFamily="18" charset="2"/>
              </a:rPr>
              <a:t>(3900) signals seem to be present.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000" b="0" i="0" u="none" strike="noStrike" kern="0" cap="none" spc="0" normalizeH="0" baseline="0" noProof="0" dirty="0">
                <a:ln>
                  <a:noFill/>
                </a:ln>
                <a:solidFill>
                  <a:srgbClr val="0000CC"/>
                </a:solidFill>
                <a:effectLst/>
                <a:uLnTx/>
                <a:uFillTx/>
                <a:sym typeface="Symbol" panose="05050102010706020507" pitchFamily="18" charset="2"/>
              </a:rPr>
              <a:t>Negative results from Belle and </a:t>
            </a:r>
            <a:r>
              <a:rPr kumimoji="0" lang="en-US" altLang="zh-CN" sz="2000" b="0" i="0" u="none" strike="noStrike" kern="0" cap="none" spc="0" normalizeH="0" baseline="0" noProof="0" dirty="0" err="1">
                <a:ln>
                  <a:noFill/>
                </a:ln>
                <a:solidFill>
                  <a:srgbClr val="0000CC"/>
                </a:solidFill>
                <a:effectLst/>
                <a:uLnTx/>
                <a:uFillTx/>
                <a:sym typeface="Symbol" panose="05050102010706020507" pitchFamily="18" charset="2"/>
              </a:rPr>
              <a:t>LHCb</a:t>
            </a:r>
            <a:r>
              <a:rPr kumimoji="0" lang="en-US" altLang="zh-CN" sz="2000" b="0" i="0" u="none" strike="noStrike" kern="0" cap="none" spc="0" normalizeH="0" baseline="0" noProof="0" dirty="0">
                <a:ln>
                  <a:noFill/>
                </a:ln>
                <a:solidFill>
                  <a:srgbClr val="0000CC"/>
                </a:solidFill>
                <a:effectLst/>
                <a:uLnTx/>
                <a:uFillTx/>
                <a:sym typeface="Symbol" panose="05050102010706020507" pitchFamily="18" charset="2"/>
              </a:rPr>
              <a:t> in similar processes.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000" b="0" i="0" u="none" strike="noStrike" kern="0" cap="none" spc="0" normalizeH="0" baseline="0" noProof="0" dirty="0">
                <a:ln>
                  <a:noFill/>
                </a:ln>
                <a:solidFill>
                  <a:srgbClr val="0000CC"/>
                </a:solidFill>
                <a:effectLst/>
                <a:uLnTx/>
                <a:uFillTx/>
                <a:sym typeface="Symbol" panose="05050102010706020507" pitchFamily="18" charset="2"/>
              </a:rPr>
              <a:t>In contrast, X(3872) can be produced in both B decays and heavy ion collisions.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000" b="0" i="0" u="none" strike="noStrike" kern="0" cap="none" spc="0" normalizeH="0" baseline="0" noProof="0" dirty="0">
                <a:ln>
                  <a:noFill/>
                </a:ln>
                <a:solidFill>
                  <a:srgbClr val="FF0000"/>
                </a:solidFill>
                <a:effectLst/>
                <a:uLnTx/>
                <a:uFillTx/>
                <a:sym typeface="Symbol" panose="05050102010706020507" pitchFamily="18" charset="2"/>
              </a:rPr>
              <a:t>This, however, may be understandable.</a:t>
            </a:r>
            <a:endParaRPr kumimoji="0" lang="zh-CN" altLang="en-US" sz="2000" b="0" i="0" u="none" strike="noStrike" kern="0" cap="none" spc="0" normalizeH="0" baseline="0" noProof="0" dirty="0">
              <a:ln>
                <a:noFill/>
              </a:ln>
              <a:solidFill>
                <a:srgbClr val="FF0000"/>
              </a:solidFill>
              <a:effectLst/>
              <a:uLnTx/>
              <a:uFillTx/>
            </a:endParaRPr>
          </a:p>
        </p:txBody>
      </p:sp>
      <p:sp>
        <p:nvSpPr>
          <p:cNvPr id="5" name="自由: 形状 4"/>
          <p:cNvSpPr/>
          <p:nvPr/>
        </p:nvSpPr>
        <p:spPr>
          <a:xfrm>
            <a:off x="9224395" y="4422728"/>
            <a:ext cx="2184400" cy="332237"/>
          </a:xfrm>
          <a:custGeom>
            <a:avLst/>
            <a:gdLst>
              <a:gd name="connsiteX0" fmla="*/ 0 w 2184400"/>
              <a:gd name="connsiteY0" fmla="*/ 92752 h 332237"/>
              <a:gd name="connsiteX1" fmla="*/ 812800 w 2184400"/>
              <a:gd name="connsiteY1" fmla="*/ 12923 h 332237"/>
              <a:gd name="connsiteX2" fmla="*/ 2184400 w 2184400"/>
              <a:gd name="connsiteY2" fmla="*/ 332237 h 332237"/>
            </a:gdLst>
            <a:ahLst/>
            <a:cxnLst>
              <a:cxn ang="0">
                <a:pos x="connsiteX0" y="connsiteY0"/>
              </a:cxn>
              <a:cxn ang="0">
                <a:pos x="connsiteX1" y="connsiteY1"/>
              </a:cxn>
              <a:cxn ang="0">
                <a:pos x="connsiteX2" y="connsiteY2"/>
              </a:cxn>
            </a:cxnLst>
            <a:rect l="l" t="t" r="r" b="b"/>
            <a:pathLst>
              <a:path w="2184400" h="332237">
                <a:moveTo>
                  <a:pt x="0" y="92752"/>
                </a:moveTo>
                <a:cubicBezTo>
                  <a:pt x="224366" y="32880"/>
                  <a:pt x="448733" y="-26991"/>
                  <a:pt x="812800" y="12923"/>
                </a:cubicBezTo>
                <a:cubicBezTo>
                  <a:pt x="1176867" y="52837"/>
                  <a:pt x="1680633" y="192537"/>
                  <a:pt x="2184400" y="3322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 name="自由: 形状 5"/>
          <p:cNvSpPr/>
          <p:nvPr/>
        </p:nvSpPr>
        <p:spPr>
          <a:xfrm>
            <a:off x="10464281" y="3797023"/>
            <a:ext cx="930000" cy="631371"/>
          </a:xfrm>
          <a:custGeom>
            <a:avLst/>
            <a:gdLst>
              <a:gd name="connsiteX0" fmla="*/ 552628 w 930000"/>
              <a:gd name="connsiteY0" fmla="*/ 0 h 631371"/>
              <a:gd name="connsiteX1" fmla="*/ 8343 w 930000"/>
              <a:gd name="connsiteY1" fmla="*/ 333828 h 631371"/>
              <a:gd name="connsiteX2" fmla="*/ 930000 w 930000"/>
              <a:gd name="connsiteY2" fmla="*/ 631371 h 631371"/>
            </a:gdLst>
            <a:ahLst/>
            <a:cxnLst>
              <a:cxn ang="0">
                <a:pos x="connsiteX0" y="connsiteY0"/>
              </a:cxn>
              <a:cxn ang="0">
                <a:pos x="connsiteX1" y="connsiteY1"/>
              </a:cxn>
              <a:cxn ang="0">
                <a:pos x="connsiteX2" y="connsiteY2"/>
              </a:cxn>
            </a:cxnLst>
            <a:rect l="l" t="t" r="r" b="b"/>
            <a:pathLst>
              <a:path w="930000" h="631371">
                <a:moveTo>
                  <a:pt x="552628" y="0"/>
                </a:moveTo>
                <a:cubicBezTo>
                  <a:pt x="249038" y="114300"/>
                  <a:pt x="-54552" y="228600"/>
                  <a:pt x="8343" y="333828"/>
                </a:cubicBezTo>
                <a:cubicBezTo>
                  <a:pt x="71238" y="439057"/>
                  <a:pt x="500619" y="535214"/>
                  <a:pt x="930000" y="63137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 name="自由: 形状 6"/>
          <p:cNvSpPr/>
          <p:nvPr/>
        </p:nvSpPr>
        <p:spPr>
          <a:xfrm>
            <a:off x="9238909" y="3521251"/>
            <a:ext cx="1756229" cy="551543"/>
          </a:xfrm>
          <a:custGeom>
            <a:avLst/>
            <a:gdLst>
              <a:gd name="connsiteX0" fmla="*/ 0 w 1756229"/>
              <a:gd name="connsiteY0" fmla="*/ 551543 h 551543"/>
              <a:gd name="connsiteX1" fmla="*/ 979715 w 1756229"/>
              <a:gd name="connsiteY1" fmla="*/ 283029 h 551543"/>
              <a:gd name="connsiteX2" fmla="*/ 1756229 w 1756229"/>
              <a:gd name="connsiteY2" fmla="*/ 0 h 551543"/>
            </a:gdLst>
            <a:ahLst/>
            <a:cxnLst>
              <a:cxn ang="0">
                <a:pos x="connsiteX0" y="connsiteY0"/>
              </a:cxn>
              <a:cxn ang="0">
                <a:pos x="connsiteX1" y="connsiteY1"/>
              </a:cxn>
              <a:cxn ang="0">
                <a:pos x="connsiteX2" y="connsiteY2"/>
              </a:cxn>
            </a:cxnLst>
            <a:rect l="l" t="t" r="r" b="b"/>
            <a:pathLst>
              <a:path w="1756229" h="551543">
                <a:moveTo>
                  <a:pt x="0" y="551543"/>
                </a:moveTo>
                <a:cubicBezTo>
                  <a:pt x="343505" y="463248"/>
                  <a:pt x="687010" y="374953"/>
                  <a:pt x="979715" y="283029"/>
                </a:cubicBezTo>
                <a:cubicBezTo>
                  <a:pt x="1272420" y="191105"/>
                  <a:pt x="1514324" y="95552"/>
                  <a:pt x="175622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cxnSp>
        <p:nvCxnSpPr>
          <p:cNvPr id="9" name="直接连接符 8"/>
          <p:cNvCxnSpPr>
            <a:stCxn id="6" idx="1"/>
          </p:cNvCxnSpPr>
          <p:nvPr/>
        </p:nvCxnSpPr>
        <p:spPr>
          <a:xfrm flipH="1">
            <a:off x="9921081" y="4130851"/>
            <a:ext cx="551543" cy="291877"/>
          </a:xfrm>
          <a:prstGeom prst="line">
            <a:avLst/>
          </a:prstGeom>
          <a:ln w="38100">
            <a:prstDash val="dash"/>
          </a:ln>
        </p:spPr>
        <p:style>
          <a:lnRef idx="1">
            <a:schemeClr val="dk1"/>
          </a:lnRef>
          <a:fillRef idx="0">
            <a:schemeClr val="dk1"/>
          </a:fillRef>
          <a:effectRef idx="0">
            <a:schemeClr val="dk1"/>
          </a:effectRef>
          <a:fontRef idx="minor">
            <a:schemeClr val="tx1"/>
          </a:fontRef>
        </p:style>
      </p:cxnSp>
      <p:sp>
        <p:nvSpPr>
          <p:cNvPr id="13" name="文本框 12"/>
          <p:cNvSpPr txBox="1"/>
          <p:nvPr/>
        </p:nvSpPr>
        <p:spPr>
          <a:xfrm>
            <a:off x="8882721" y="4358013"/>
            <a:ext cx="356188"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ysClr val="windowText" lastClr="000000"/>
                </a:solidFill>
                <a:effectLst/>
                <a:uLnTx/>
                <a:uFillTx/>
              </a:rPr>
              <a:t>b</a:t>
            </a:r>
            <a:endParaRPr kumimoji="0" lang="zh-CN" altLang="en-US" sz="2400" b="0" i="0" u="none" strike="noStrike" kern="0" cap="none" spc="0" normalizeH="0" baseline="0" noProof="0" dirty="0">
              <a:ln>
                <a:noFill/>
              </a:ln>
              <a:solidFill>
                <a:sysClr val="windowText" lastClr="000000"/>
              </a:solidFill>
              <a:effectLst/>
              <a:uLnTx/>
              <a:uFillTx/>
            </a:endParaRPr>
          </a:p>
        </p:txBody>
      </p:sp>
      <p:sp>
        <p:nvSpPr>
          <p:cNvPr id="14" name="文本框 13"/>
          <p:cNvSpPr txBox="1"/>
          <p:nvPr/>
        </p:nvSpPr>
        <p:spPr>
          <a:xfrm>
            <a:off x="11390120" y="4643234"/>
            <a:ext cx="423514"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ysClr val="windowText" lastClr="000000"/>
                </a:solidFill>
                <a:effectLst/>
                <a:uLnTx/>
                <a:uFillTx/>
              </a:rPr>
              <a:t>c </a:t>
            </a:r>
            <a:endParaRPr kumimoji="0" lang="zh-CN" altLang="en-US" sz="2400" b="0" i="0" u="none" strike="noStrike" kern="0" cap="none" spc="0" normalizeH="0" baseline="0" noProof="0" dirty="0">
              <a:ln>
                <a:noFill/>
              </a:ln>
              <a:solidFill>
                <a:sysClr val="windowText" lastClr="000000"/>
              </a:solidFill>
              <a:effectLst/>
              <a:uLnTx/>
              <a:uFillTx/>
            </a:endParaRPr>
          </a:p>
        </p:txBody>
      </p:sp>
      <p:sp>
        <p:nvSpPr>
          <p:cNvPr id="15" name="文本框 14"/>
          <p:cNvSpPr txBox="1"/>
          <p:nvPr/>
        </p:nvSpPr>
        <p:spPr>
          <a:xfrm>
            <a:off x="11313176" y="4141696"/>
            <a:ext cx="577402"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ysClr val="windowText" lastClr="000000"/>
                </a:solidFill>
                <a:effectLst/>
                <a:uLnTx/>
                <a:uFillTx/>
                <a:sym typeface="Symbol" panose="05050102010706020507" pitchFamily="18" charset="2"/>
              </a:rPr>
              <a:t></a:t>
            </a:r>
            <a:r>
              <a:rPr kumimoji="0" lang="en-US" altLang="zh-CN" sz="2400" b="0" i="0" u="none" strike="noStrike" kern="0" cap="none" spc="0" normalizeH="0" baseline="0" noProof="0" dirty="0">
                <a:ln>
                  <a:noFill/>
                </a:ln>
                <a:solidFill>
                  <a:sysClr val="windowText" lastClr="000000"/>
                </a:solidFill>
                <a:effectLst/>
                <a:uLnTx/>
                <a:uFillTx/>
              </a:rPr>
              <a:t>c </a:t>
            </a:r>
            <a:endParaRPr kumimoji="0" lang="zh-CN" altLang="en-US" sz="2400" b="0" i="0" u="none" strike="noStrike" kern="0" cap="none" spc="0" normalizeH="0" baseline="0" noProof="0" dirty="0">
              <a:ln>
                <a:noFill/>
              </a:ln>
              <a:solidFill>
                <a:sysClr val="windowText" lastClr="000000"/>
              </a:solidFill>
              <a:effectLst/>
              <a:uLnTx/>
              <a:uFillTx/>
            </a:endParaRPr>
          </a:p>
        </p:txBody>
      </p:sp>
      <p:sp>
        <p:nvSpPr>
          <p:cNvPr id="16" name="文本框 15"/>
          <p:cNvSpPr txBox="1"/>
          <p:nvPr/>
        </p:nvSpPr>
        <p:spPr>
          <a:xfrm>
            <a:off x="11101419" y="3524756"/>
            <a:ext cx="423514"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ysClr val="windowText" lastClr="000000"/>
                </a:solidFill>
                <a:effectLst/>
                <a:uLnTx/>
                <a:uFillTx/>
              </a:rPr>
              <a:t>s </a:t>
            </a:r>
            <a:endParaRPr kumimoji="0" lang="zh-CN" altLang="en-US" sz="2400" b="0" i="0" u="none" strike="noStrike" kern="0" cap="none" spc="0" normalizeH="0" baseline="0" noProof="0" dirty="0">
              <a:ln>
                <a:noFill/>
              </a:ln>
              <a:solidFill>
                <a:sysClr val="windowText" lastClr="000000"/>
              </a:solidFill>
              <a:effectLst/>
              <a:uLnTx/>
              <a:uFillTx/>
            </a:endParaRPr>
          </a:p>
        </p:txBody>
      </p:sp>
      <p:sp>
        <p:nvSpPr>
          <p:cNvPr id="17" name="文本框 16"/>
          <p:cNvSpPr txBox="1"/>
          <p:nvPr/>
        </p:nvSpPr>
        <p:spPr>
          <a:xfrm>
            <a:off x="8745894" y="3687370"/>
            <a:ext cx="595035"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ysClr val="windowText" lastClr="000000"/>
                </a:solidFill>
                <a:effectLst/>
                <a:uLnTx/>
                <a:uFillTx/>
                <a:sym typeface="Symbol" panose="05050102010706020507" pitchFamily="18" charset="2"/>
              </a:rPr>
              <a:t></a:t>
            </a:r>
            <a:r>
              <a:rPr kumimoji="0" lang="en-US" altLang="zh-CN" sz="2400" b="0" i="0" u="none" strike="noStrike" kern="0" cap="none" spc="0" normalizeH="0" baseline="0" noProof="0" dirty="0">
                <a:ln>
                  <a:noFill/>
                </a:ln>
                <a:solidFill>
                  <a:sysClr val="windowText" lastClr="000000"/>
                </a:solidFill>
                <a:effectLst/>
                <a:uLnTx/>
                <a:uFillTx/>
              </a:rPr>
              <a:t>q </a:t>
            </a:r>
            <a:endParaRPr kumimoji="0" lang="zh-CN" altLang="en-US" sz="2400" b="0" i="0" u="none" strike="noStrike" kern="0" cap="none" spc="0" normalizeH="0" baseline="0" noProof="0" dirty="0">
              <a:ln>
                <a:noFill/>
              </a:ln>
              <a:solidFill>
                <a:sysClr val="windowText" lastClr="000000"/>
              </a:solidFill>
              <a:effectLst/>
              <a:uLnTx/>
              <a:uFillTx/>
            </a:endParaRPr>
          </a:p>
        </p:txBody>
      </p:sp>
      <p:sp>
        <p:nvSpPr>
          <p:cNvPr id="18" name="文本框 17"/>
          <p:cNvSpPr txBox="1"/>
          <p:nvPr/>
        </p:nvSpPr>
        <p:spPr>
          <a:xfrm>
            <a:off x="10906009" y="3189419"/>
            <a:ext cx="595035"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ysClr val="windowText" lastClr="000000"/>
                </a:solidFill>
                <a:effectLst/>
                <a:uLnTx/>
                <a:uFillTx/>
                <a:sym typeface="Symbol" panose="05050102010706020507" pitchFamily="18" charset="2"/>
              </a:rPr>
              <a:t></a:t>
            </a:r>
            <a:r>
              <a:rPr kumimoji="0" lang="en-US" altLang="zh-CN" sz="2400" b="0" i="0" u="none" strike="noStrike" kern="0" cap="none" spc="0" normalizeH="0" baseline="0" noProof="0" dirty="0">
                <a:ln>
                  <a:noFill/>
                </a:ln>
                <a:solidFill>
                  <a:sysClr val="windowText" lastClr="000000"/>
                </a:solidFill>
                <a:effectLst/>
                <a:uLnTx/>
                <a:uFillTx/>
              </a:rPr>
              <a:t>q </a:t>
            </a:r>
            <a:endParaRPr kumimoji="0" lang="zh-CN" altLang="en-US" sz="2400" b="0" i="0" u="none" strike="noStrike" kern="0" cap="none" spc="0" normalizeH="0" baseline="0" noProof="0" dirty="0">
              <a:ln>
                <a:noFill/>
              </a:ln>
              <a:solidFill>
                <a:sysClr val="windowText" lastClr="000000"/>
              </a:solidFill>
              <a:effectLst/>
              <a:uLnTx/>
              <a:uFillTx/>
            </a:endParaRPr>
          </a:p>
        </p:txBody>
      </p:sp>
      <p:sp>
        <p:nvSpPr>
          <p:cNvPr id="19" name="自由: 形状 18"/>
          <p:cNvSpPr/>
          <p:nvPr/>
        </p:nvSpPr>
        <p:spPr>
          <a:xfrm>
            <a:off x="5557107" y="4130851"/>
            <a:ext cx="2184400" cy="332237"/>
          </a:xfrm>
          <a:custGeom>
            <a:avLst/>
            <a:gdLst>
              <a:gd name="connsiteX0" fmla="*/ 0 w 2184400"/>
              <a:gd name="connsiteY0" fmla="*/ 92752 h 332237"/>
              <a:gd name="connsiteX1" fmla="*/ 812800 w 2184400"/>
              <a:gd name="connsiteY1" fmla="*/ 12923 h 332237"/>
              <a:gd name="connsiteX2" fmla="*/ 2184400 w 2184400"/>
              <a:gd name="connsiteY2" fmla="*/ 332237 h 332237"/>
            </a:gdLst>
            <a:ahLst/>
            <a:cxnLst>
              <a:cxn ang="0">
                <a:pos x="connsiteX0" y="connsiteY0"/>
              </a:cxn>
              <a:cxn ang="0">
                <a:pos x="connsiteX1" y="connsiteY1"/>
              </a:cxn>
              <a:cxn ang="0">
                <a:pos x="connsiteX2" y="connsiteY2"/>
              </a:cxn>
            </a:cxnLst>
            <a:rect l="l" t="t" r="r" b="b"/>
            <a:pathLst>
              <a:path w="2184400" h="332237">
                <a:moveTo>
                  <a:pt x="0" y="92752"/>
                </a:moveTo>
                <a:cubicBezTo>
                  <a:pt x="224366" y="32880"/>
                  <a:pt x="448733" y="-26991"/>
                  <a:pt x="812800" y="12923"/>
                </a:cubicBezTo>
                <a:cubicBezTo>
                  <a:pt x="1176867" y="52837"/>
                  <a:pt x="1680633" y="192537"/>
                  <a:pt x="2184400" y="3322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 name="自由: 形状 19"/>
          <p:cNvSpPr/>
          <p:nvPr/>
        </p:nvSpPr>
        <p:spPr>
          <a:xfrm rot="20059574">
            <a:off x="6724048" y="3053039"/>
            <a:ext cx="757484" cy="948281"/>
          </a:xfrm>
          <a:custGeom>
            <a:avLst/>
            <a:gdLst>
              <a:gd name="connsiteX0" fmla="*/ 552628 w 930000"/>
              <a:gd name="connsiteY0" fmla="*/ 0 h 631371"/>
              <a:gd name="connsiteX1" fmla="*/ 8343 w 930000"/>
              <a:gd name="connsiteY1" fmla="*/ 333828 h 631371"/>
              <a:gd name="connsiteX2" fmla="*/ 930000 w 930000"/>
              <a:gd name="connsiteY2" fmla="*/ 631371 h 631371"/>
            </a:gdLst>
            <a:ahLst/>
            <a:cxnLst>
              <a:cxn ang="0">
                <a:pos x="connsiteX0" y="connsiteY0"/>
              </a:cxn>
              <a:cxn ang="0">
                <a:pos x="connsiteX1" y="connsiteY1"/>
              </a:cxn>
              <a:cxn ang="0">
                <a:pos x="connsiteX2" y="connsiteY2"/>
              </a:cxn>
            </a:cxnLst>
            <a:rect l="l" t="t" r="r" b="b"/>
            <a:pathLst>
              <a:path w="930000" h="631371">
                <a:moveTo>
                  <a:pt x="552628" y="0"/>
                </a:moveTo>
                <a:cubicBezTo>
                  <a:pt x="249038" y="114300"/>
                  <a:pt x="-54552" y="228600"/>
                  <a:pt x="8343" y="333828"/>
                </a:cubicBezTo>
                <a:cubicBezTo>
                  <a:pt x="71238" y="439057"/>
                  <a:pt x="500619" y="535214"/>
                  <a:pt x="930000" y="63137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cxnSp>
        <p:nvCxnSpPr>
          <p:cNvPr id="21" name="直接连接符 20"/>
          <p:cNvCxnSpPr>
            <a:stCxn id="20" idx="1"/>
            <a:endCxn id="19" idx="1"/>
          </p:cNvCxnSpPr>
          <p:nvPr/>
        </p:nvCxnSpPr>
        <p:spPr>
          <a:xfrm flipH="1">
            <a:off x="6369907" y="3712883"/>
            <a:ext cx="409462" cy="430891"/>
          </a:xfrm>
          <a:prstGeom prst="line">
            <a:avLst/>
          </a:prstGeom>
          <a:ln w="38100">
            <a:prstDash val="dash"/>
          </a:ln>
        </p:spPr>
        <p:style>
          <a:lnRef idx="1">
            <a:schemeClr val="dk1"/>
          </a:lnRef>
          <a:fillRef idx="0">
            <a:schemeClr val="dk1"/>
          </a:fillRef>
          <a:effectRef idx="0">
            <a:schemeClr val="dk1"/>
          </a:effectRef>
          <a:fontRef idx="minor">
            <a:schemeClr val="tx1"/>
          </a:fontRef>
        </p:style>
      </p:cxnSp>
      <p:sp>
        <p:nvSpPr>
          <p:cNvPr id="22" name="文本框 21"/>
          <p:cNvSpPr txBox="1"/>
          <p:nvPr/>
        </p:nvSpPr>
        <p:spPr>
          <a:xfrm>
            <a:off x="5215433" y="4066136"/>
            <a:ext cx="356188"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ysClr val="windowText" lastClr="000000"/>
                </a:solidFill>
                <a:effectLst/>
                <a:uLnTx/>
                <a:uFillTx/>
              </a:rPr>
              <a:t>b</a:t>
            </a:r>
            <a:endParaRPr kumimoji="0" lang="zh-CN" altLang="en-US" sz="2400" b="0" i="0" u="none" strike="noStrike" kern="0" cap="none" spc="0" normalizeH="0" baseline="0" noProof="0" dirty="0">
              <a:ln>
                <a:noFill/>
              </a:ln>
              <a:solidFill>
                <a:sysClr val="windowText" lastClr="000000"/>
              </a:solidFill>
              <a:effectLst/>
              <a:uLnTx/>
              <a:uFillTx/>
            </a:endParaRPr>
          </a:p>
        </p:txBody>
      </p:sp>
      <p:sp>
        <p:nvSpPr>
          <p:cNvPr id="26" name="文本框 25"/>
          <p:cNvSpPr txBox="1"/>
          <p:nvPr/>
        </p:nvSpPr>
        <p:spPr>
          <a:xfrm>
            <a:off x="7685774" y="4313072"/>
            <a:ext cx="423514"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ysClr val="windowText" lastClr="000000"/>
                </a:solidFill>
                <a:effectLst/>
                <a:uLnTx/>
                <a:uFillTx/>
              </a:rPr>
              <a:t>c </a:t>
            </a:r>
            <a:endParaRPr kumimoji="0" lang="zh-CN" altLang="en-US" sz="2400" b="0" i="0" u="none" strike="noStrike" kern="0" cap="none" spc="0" normalizeH="0" baseline="0" noProof="0" dirty="0">
              <a:ln>
                <a:noFill/>
              </a:ln>
              <a:solidFill>
                <a:sysClr val="windowText" lastClr="000000"/>
              </a:solidFill>
              <a:effectLst/>
              <a:uLnTx/>
              <a:uFillTx/>
            </a:endParaRPr>
          </a:p>
        </p:txBody>
      </p:sp>
      <p:sp>
        <p:nvSpPr>
          <p:cNvPr id="27" name="文本框 26"/>
          <p:cNvSpPr txBox="1"/>
          <p:nvPr/>
        </p:nvSpPr>
        <p:spPr>
          <a:xfrm>
            <a:off x="7514253" y="3665558"/>
            <a:ext cx="577402"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ysClr val="windowText" lastClr="000000"/>
                </a:solidFill>
                <a:effectLst/>
                <a:uLnTx/>
                <a:uFillTx/>
                <a:sym typeface="Symbol" panose="05050102010706020507" pitchFamily="18" charset="2"/>
              </a:rPr>
              <a:t></a:t>
            </a:r>
            <a:r>
              <a:rPr kumimoji="0" lang="en-US" altLang="zh-CN" sz="2400" b="0" i="0" u="none" strike="noStrike" kern="0" cap="none" spc="0" normalizeH="0" baseline="0" noProof="0" dirty="0">
                <a:ln>
                  <a:noFill/>
                </a:ln>
                <a:solidFill>
                  <a:sysClr val="windowText" lastClr="000000"/>
                </a:solidFill>
                <a:effectLst/>
                <a:uLnTx/>
                <a:uFillTx/>
              </a:rPr>
              <a:t>c </a:t>
            </a:r>
            <a:endParaRPr kumimoji="0" lang="zh-CN" altLang="en-US" sz="2400" b="0" i="0" u="none" strike="noStrike" kern="0" cap="none" spc="0" normalizeH="0" baseline="0" noProof="0" dirty="0">
              <a:ln>
                <a:noFill/>
              </a:ln>
              <a:solidFill>
                <a:sysClr val="windowText" lastClr="000000"/>
              </a:solidFill>
              <a:effectLst/>
              <a:uLnTx/>
              <a:uFillTx/>
            </a:endParaRPr>
          </a:p>
        </p:txBody>
      </p:sp>
      <p:sp>
        <p:nvSpPr>
          <p:cNvPr id="28" name="自由: 形状 27"/>
          <p:cNvSpPr/>
          <p:nvPr/>
        </p:nvSpPr>
        <p:spPr>
          <a:xfrm>
            <a:off x="5555092" y="4454877"/>
            <a:ext cx="2111829" cy="350889"/>
          </a:xfrm>
          <a:custGeom>
            <a:avLst/>
            <a:gdLst>
              <a:gd name="connsiteX0" fmla="*/ 0 w 2111829"/>
              <a:gd name="connsiteY0" fmla="*/ 125918 h 350889"/>
              <a:gd name="connsiteX1" fmla="*/ 754743 w 2111829"/>
              <a:gd name="connsiteY1" fmla="*/ 9803 h 350889"/>
              <a:gd name="connsiteX2" fmla="*/ 2111829 w 2111829"/>
              <a:gd name="connsiteY2" fmla="*/ 350889 h 350889"/>
            </a:gdLst>
            <a:ahLst/>
            <a:cxnLst>
              <a:cxn ang="0">
                <a:pos x="connsiteX0" y="connsiteY0"/>
              </a:cxn>
              <a:cxn ang="0">
                <a:pos x="connsiteX1" y="connsiteY1"/>
              </a:cxn>
              <a:cxn ang="0">
                <a:pos x="connsiteX2" y="connsiteY2"/>
              </a:cxn>
            </a:cxnLst>
            <a:rect l="l" t="t" r="r" b="b"/>
            <a:pathLst>
              <a:path w="2111829" h="350889">
                <a:moveTo>
                  <a:pt x="0" y="125918"/>
                </a:moveTo>
                <a:cubicBezTo>
                  <a:pt x="201386" y="49113"/>
                  <a:pt x="402772" y="-27692"/>
                  <a:pt x="754743" y="9803"/>
                </a:cubicBezTo>
                <a:cubicBezTo>
                  <a:pt x="1106714" y="47298"/>
                  <a:pt x="1609271" y="199093"/>
                  <a:pt x="2111829" y="35088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9" name="文本框 28"/>
          <p:cNvSpPr txBox="1"/>
          <p:nvPr/>
        </p:nvSpPr>
        <p:spPr>
          <a:xfrm>
            <a:off x="5100478" y="4616587"/>
            <a:ext cx="595035"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ysClr val="windowText" lastClr="000000"/>
                </a:solidFill>
                <a:effectLst/>
                <a:uLnTx/>
                <a:uFillTx/>
                <a:sym typeface="Symbol" panose="05050102010706020507" pitchFamily="18" charset="2"/>
              </a:rPr>
              <a:t></a:t>
            </a:r>
            <a:r>
              <a:rPr kumimoji="0" lang="en-US" altLang="zh-CN" sz="2400" b="0" i="0" u="none" strike="noStrike" kern="0" cap="none" spc="0" normalizeH="0" baseline="0" noProof="0" dirty="0">
                <a:ln>
                  <a:noFill/>
                </a:ln>
                <a:solidFill>
                  <a:sysClr val="windowText" lastClr="000000"/>
                </a:solidFill>
                <a:effectLst/>
                <a:uLnTx/>
                <a:uFillTx/>
              </a:rPr>
              <a:t>q </a:t>
            </a:r>
            <a:endParaRPr kumimoji="0" lang="zh-CN" altLang="en-US" sz="2400" b="0" i="0" u="none" strike="noStrike" kern="0" cap="none" spc="0" normalizeH="0" baseline="0" noProof="0" dirty="0">
              <a:ln>
                <a:noFill/>
              </a:ln>
              <a:solidFill>
                <a:sysClr val="windowText" lastClr="000000"/>
              </a:solidFill>
              <a:effectLst/>
              <a:uLnTx/>
              <a:uFillTx/>
            </a:endParaRPr>
          </a:p>
        </p:txBody>
      </p:sp>
      <p:sp>
        <p:nvSpPr>
          <p:cNvPr id="30" name="文本框 29"/>
          <p:cNvSpPr txBox="1"/>
          <p:nvPr/>
        </p:nvSpPr>
        <p:spPr>
          <a:xfrm>
            <a:off x="7514253" y="4765145"/>
            <a:ext cx="595035"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ysClr val="windowText" lastClr="000000"/>
                </a:solidFill>
                <a:effectLst/>
                <a:uLnTx/>
                <a:uFillTx/>
                <a:sym typeface="Symbol" panose="05050102010706020507" pitchFamily="18" charset="2"/>
              </a:rPr>
              <a:t></a:t>
            </a:r>
            <a:r>
              <a:rPr kumimoji="0" lang="en-US" altLang="zh-CN" sz="2400" b="0" i="0" u="none" strike="noStrike" kern="0" cap="none" spc="0" normalizeH="0" baseline="0" noProof="0" dirty="0">
                <a:ln>
                  <a:noFill/>
                </a:ln>
                <a:solidFill>
                  <a:sysClr val="windowText" lastClr="000000"/>
                </a:solidFill>
                <a:effectLst/>
                <a:uLnTx/>
                <a:uFillTx/>
              </a:rPr>
              <a:t>q </a:t>
            </a:r>
            <a:endParaRPr kumimoji="0" lang="zh-CN" altLang="en-US" sz="2400" b="0" i="0" u="none" strike="noStrike" kern="0" cap="none" spc="0" normalizeH="0" baseline="0" noProof="0" dirty="0">
              <a:ln>
                <a:noFill/>
              </a:ln>
              <a:solidFill>
                <a:sysClr val="windowText" lastClr="000000"/>
              </a:solidFill>
              <a:effectLst/>
              <a:uLnTx/>
              <a:uFillTx/>
            </a:endParaRPr>
          </a:p>
        </p:txBody>
      </p:sp>
      <p:sp>
        <p:nvSpPr>
          <p:cNvPr id="32" name="文本框 31"/>
          <p:cNvSpPr txBox="1"/>
          <p:nvPr/>
        </p:nvSpPr>
        <p:spPr>
          <a:xfrm>
            <a:off x="6891033" y="2646437"/>
            <a:ext cx="423514"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ysClr val="windowText" lastClr="000000"/>
                </a:solidFill>
                <a:effectLst/>
                <a:uLnTx/>
                <a:uFillTx/>
              </a:rPr>
              <a:t>s </a:t>
            </a:r>
            <a:endParaRPr kumimoji="0" lang="zh-CN" altLang="en-US" sz="2400" b="0" i="0" u="none" strike="noStrike" kern="0" cap="none" spc="0" normalizeH="0" baseline="0" noProof="0" dirty="0">
              <a:ln>
                <a:noFill/>
              </a:ln>
              <a:solidFill>
                <a:sysClr val="windowText" lastClr="000000"/>
              </a:solidFill>
              <a:effectLst/>
              <a:uLnTx/>
              <a:uFillTx/>
            </a:endParaRPr>
          </a:p>
        </p:txBody>
      </p:sp>
      <p:sp>
        <p:nvSpPr>
          <p:cNvPr id="33" name="自由: 形状 32"/>
          <p:cNvSpPr/>
          <p:nvPr/>
        </p:nvSpPr>
        <p:spPr>
          <a:xfrm>
            <a:off x="7042563" y="3216452"/>
            <a:ext cx="537272" cy="377882"/>
          </a:xfrm>
          <a:custGeom>
            <a:avLst/>
            <a:gdLst>
              <a:gd name="connsiteX0" fmla="*/ 130872 w 537272"/>
              <a:gd name="connsiteY0" fmla="*/ 0 h 377882"/>
              <a:gd name="connsiteX1" fmla="*/ 244 w 537272"/>
              <a:gd name="connsiteY1" fmla="*/ 297543 h 377882"/>
              <a:gd name="connsiteX2" fmla="*/ 159901 w 537272"/>
              <a:gd name="connsiteY2" fmla="*/ 377371 h 377882"/>
              <a:gd name="connsiteX3" fmla="*/ 537272 w 537272"/>
              <a:gd name="connsiteY3" fmla="*/ 333828 h 377882"/>
              <a:gd name="connsiteX4" fmla="*/ 537272 w 537272"/>
              <a:gd name="connsiteY4" fmla="*/ 333828 h 377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272" h="377882">
                <a:moveTo>
                  <a:pt x="130872" y="0"/>
                </a:moveTo>
                <a:cubicBezTo>
                  <a:pt x="63139" y="117324"/>
                  <a:pt x="-4594" y="234648"/>
                  <a:pt x="244" y="297543"/>
                </a:cubicBezTo>
                <a:cubicBezTo>
                  <a:pt x="5082" y="360438"/>
                  <a:pt x="70396" y="371324"/>
                  <a:pt x="159901" y="377371"/>
                </a:cubicBezTo>
                <a:cubicBezTo>
                  <a:pt x="249406" y="383419"/>
                  <a:pt x="537272" y="333828"/>
                  <a:pt x="537272" y="333828"/>
                </a:cubicBezTo>
                <a:lnTo>
                  <a:pt x="537272" y="33382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4" name="文本框 33"/>
          <p:cNvSpPr txBox="1"/>
          <p:nvPr/>
        </p:nvSpPr>
        <p:spPr>
          <a:xfrm>
            <a:off x="7013681" y="2803302"/>
            <a:ext cx="595035"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ysClr val="windowText" lastClr="000000"/>
                </a:solidFill>
                <a:effectLst/>
                <a:uLnTx/>
                <a:uFillTx/>
                <a:sym typeface="Symbol" panose="05050102010706020507" pitchFamily="18" charset="2"/>
              </a:rPr>
              <a:t></a:t>
            </a:r>
            <a:r>
              <a:rPr kumimoji="0" lang="en-US" altLang="zh-CN" sz="2400" b="0" i="0" u="none" strike="noStrike" kern="0" cap="none" spc="0" normalizeH="0" baseline="0" noProof="0" dirty="0">
                <a:ln>
                  <a:noFill/>
                </a:ln>
                <a:solidFill>
                  <a:sysClr val="windowText" lastClr="000000"/>
                </a:solidFill>
                <a:effectLst/>
                <a:uLnTx/>
                <a:uFillTx/>
              </a:rPr>
              <a:t>q </a:t>
            </a:r>
            <a:endParaRPr kumimoji="0" lang="zh-CN" altLang="en-US" sz="2400" b="0" i="0" u="none" strike="noStrike" kern="0" cap="none" spc="0" normalizeH="0" baseline="0" noProof="0" dirty="0">
              <a:ln>
                <a:noFill/>
              </a:ln>
              <a:solidFill>
                <a:sysClr val="windowText" lastClr="000000"/>
              </a:solidFill>
              <a:effectLst/>
              <a:uLnTx/>
              <a:uFillTx/>
            </a:endParaRPr>
          </a:p>
        </p:txBody>
      </p:sp>
      <p:sp>
        <p:nvSpPr>
          <p:cNvPr id="35" name="文本框 34"/>
          <p:cNvSpPr txBox="1"/>
          <p:nvPr/>
        </p:nvSpPr>
        <p:spPr>
          <a:xfrm>
            <a:off x="7616201" y="3225705"/>
            <a:ext cx="441146"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ysClr val="windowText" lastClr="000000"/>
                </a:solidFill>
                <a:effectLst/>
                <a:uLnTx/>
                <a:uFillTx/>
              </a:rPr>
              <a:t>q </a:t>
            </a:r>
            <a:endParaRPr kumimoji="0" lang="zh-CN" altLang="en-US" sz="2400" b="0" i="0" u="none" strike="noStrike" kern="0" cap="none" spc="0" normalizeH="0" baseline="0" noProof="0" dirty="0">
              <a:ln>
                <a:noFill/>
              </a:ln>
              <a:solidFill>
                <a:sysClr val="windowText" lastClr="000000"/>
              </a:solidFill>
              <a:effectLst/>
              <a:uLnTx/>
              <a:uFillTx/>
            </a:endParaRPr>
          </a:p>
        </p:txBody>
      </p:sp>
      <p:cxnSp>
        <p:nvCxnSpPr>
          <p:cNvPr id="39" name="直接连接符 38"/>
          <p:cNvCxnSpPr/>
          <p:nvPr/>
        </p:nvCxnSpPr>
        <p:spPr>
          <a:xfrm>
            <a:off x="7311198" y="3391477"/>
            <a:ext cx="0" cy="1699506"/>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40" name="直接连接符 39"/>
          <p:cNvCxnSpPr/>
          <p:nvPr/>
        </p:nvCxnSpPr>
        <p:spPr>
          <a:xfrm>
            <a:off x="10995138" y="4141696"/>
            <a:ext cx="0" cy="936556"/>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
        <p:nvSpPr>
          <p:cNvPr id="45" name="文本框 44"/>
          <p:cNvSpPr txBox="1"/>
          <p:nvPr/>
        </p:nvSpPr>
        <p:spPr>
          <a:xfrm>
            <a:off x="6830072" y="5160277"/>
            <a:ext cx="962123"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FF0000"/>
                </a:solidFill>
                <a:effectLst/>
                <a:uLnTx/>
                <a:uFillTx/>
              </a:rPr>
              <a:t>I=0, 1</a:t>
            </a:r>
            <a:endParaRPr kumimoji="0" lang="zh-CN" altLang="en-US" sz="2400" b="0" i="0" u="none" strike="noStrike" kern="0" cap="none" spc="0" normalizeH="0" baseline="0" noProof="0" dirty="0">
              <a:ln>
                <a:noFill/>
              </a:ln>
              <a:solidFill>
                <a:srgbClr val="FF0000"/>
              </a:solidFill>
              <a:effectLst/>
              <a:uLnTx/>
              <a:uFillTx/>
            </a:endParaRPr>
          </a:p>
        </p:txBody>
      </p:sp>
      <p:sp>
        <p:nvSpPr>
          <p:cNvPr id="46" name="文本框 45"/>
          <p:cNvSpPr txBox="1"/>
          <p:nvPr/>
        </p:nvSpPr>
        <p:spPr>
          <a:xfrm>
            <a:off x="10769437" y="5192092"/>
            <a:ext cx="620683"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FF0000"/>
                </a:solidFill>
                <a:effectLst/>
                <a:uLnTx/>
                <a:uFillTx/>
              </a:rPr>
              <a:t>I=0</a:t>
            </a:r>
            <a:endParaRPr kumimoji="0" lang="zh-CN" altLang="en-US" sz="2400" b="0" i="0" u="none" strike="noStrike" kern="0" cap="none" spc="0" normalizeH="0" baseline="0" noProof="0" dirty="0">
              <a:ln>
                <a:noFill/>
              </a:ln>
              <a:solidFill>
                <a:srgbClr val="FF0000"/>
              </a:solidFill>
              <a:effectLst/>
              <a:uLnTx/>
              <a:uFillTx/>
            </a:endParaRPr>
          </a:p>
        </p:txBody>
      </p:sp>
      <p:sp>
        <p:nvSpPr>
          <p:cNvPr id="47" name="文本框 46"/>
          <p:cNvSpPr txBox="1"/>
          <p:nvPr/>
        </p:nvSpPr>
        <p:spPr>
          <a:xfrm>
            <a:off x="655379" y="5688115"/>
            <a:ext cx="10946498" cy="1200329"/>
          </a:xfrm>
          <a:prstGeom prst="rect">
            <a:avLst/>
          </a:prstGeom>
          <a:noFill/>
        </p:spPr>
        <p:txBody>
          <a:bodyPr wrap="square" rtlCol="0">
            <a:spAutoFit/>
          </a:bodyPr>
          <a:lstStyle/>
          <a:p>
            <a:pPr lvl="0" defTabSz="914400">
              <a:defRPr/>
            </a:pPr>
            <a:r>
              <a:rPr kumimoji="0" lang="en-US" altLang="zh-CN" sz="2400" b="0" i="0" u="none" strike="noStrike" kern="0" cap="none" spc="0" normalizeH="0" baseline="0" noProof="0" dirty="0">
                <a:ln>
                  <a:noFill/>
                </a:ln>
                <a:solidFill>
                  <a:srgbClr val="FF0000"/>
                </a:solidFill>
                <a:effectLst/>
                <a:uLnTx/>
                <a:uFillTx/>
              </a:rPr>
              <a:t>Short-distance component is responsible for the large production rate of X(3872) in both B decays and heavy ion collisions </a:t>
            </a:r>
            <a:r>
              <a:rPr kumimoji="0" lang="en-US" altLang="zh-CN" sz="1600" b="0" i="0" u="none" strike="noStrike" kern="0" cap="none" spc="0" normalizeH="0" baseline="0" noProof="0" dirty="0">
                <a:ln>
                  <a:noFill/>
                </a:ln>
                <a:solidFill>
                  <a:srgbClr val="0000CC"/>
                </a:solidFill>
                <a:effectLst/>
                <a:uLnTx/>
                <a:uFillTx/>
              </a:rPr>
              <a:t>[</a:t>
            </a:r>
            <a:r>
              <a:rPr lang="en-US" altLang="zh-CN" sz="1600" dirty="0">
                <a:solidFill>
                  <a:srgbClr val="0000CC"/>
                </a:solidFill>
              </a:rPr>
              <a:t>G. Y. Chen, W. S. </a:t>
            </a:r>
            <a:r>
              <a:rPr lang="en-US" altLang="zh-CN" sz="1600" dirty="0" err="1">
                <a:solidFill>
                  <a:srgbClr val="0000CC"/>
                </a:solidFill>
              </a:rPr>
              <a:t>Huo</a:t>
            </a:r>
            <a:r>
              <a:rPr lang="en-US" altLang="zh-CN" sz="1600" dirty="0">
                <a:solidFill>
                  <a:srgbClr val="0000CC"/>
                </a:solidFill>
              </a:rPr>
              <a:t> and Q. Zhao, Chin. Phys. C </a:t>
            </a:r>
            <a:r>
              <a:rPr lang="en-US" altLang="zh-CN" sz="1600" b="1" dirty="0">
                <a:solidFill>
                  <a:srgbClr val="0000CC"/>
                </a:solidFill>
              </a:rPr>
              <a:t>39</a:t>
            </a:r>
            <a:r>
              <a:rPr lang="en-US" altLang="zh-CN" sz="1600" dirty="0">
                <a:solidFill>
                  <a:srgbClr val="0000CC"/>
                </a:solidFill>
              </a:rPr>
              <a:t>, no. 9, 093101 (2015)</a:t>
            </a:r>
            <a:r>
              <a:rPr kumimoji="0" lang="en-US" altLang="zh-CN" sz="1600" b="0" i="0" u="none" strike="noStrike" kern="0" cap="none" spc="0" normalizeH="0" baseline="0" noProof="0" dirty="0">
                <a:ln>
                  <a:noFill/>
                </a:ln>
                <a:solidFill>
                  <a:srgbClr val="0000CC"/>
                </a:solidFill>
                <a:effectLst/>
                <a:uLnTx/>
                <a:uFillTx/>
              </a:rPr>
              <a:t>]</a:t>
            </a:r>
            <a:r>
              <a:rPr kumimoji="0" lang="en-US" altLang="zh-CN" sz="2400" b="0" i="0" u="none" strike="noStrike" kern="0" cap="none" spc="0" normalizeH="0" baseline="0" noProof="0" dirty="0">
                <a:ln>
                  <a:noFill/>
                </a:ln>
                <a:solidFill>
                  <a:srgbClr val="FF0000"/>
                </a:solidFill>
                <a:effectLst/>
                <a:uLnTx/>
                <a:uFillTx/>
              </a:rPr>
              <a:t>. </a:t>
            </a:r>
            <a:endParaRPr kumimoji="0" lang="zh-CN" altLang="en-US" sz="2400" b="0" i="0" u="none" strike="noStrike" kern="0" cap="none" spc="0" normalizeH="0" baseline="0" noProof="0" dirty="0">
              <a:ln>
                <a:noFill/>
              </a:ln>
              <a:solidFill>
                <a:srgbClr val="FF0000"/>
              </a:solidFill>
              <a:effectLst/>
              <a:uLnTx/>
              <a:uFillTx/>
            </a:endParaRPr>
          </a:p>
        </p:txBody>
      </p:sp>
      <p:sp>
        <p:nvSpPr>
          <p:cNvPr id="8" name="文本框 7"/>
          <p:cNvSpPr txBox="1"/>
          <p:nvPr/>
        </p:nvSpPr>
        <p:spPr>
          <a:xfrm>
            <a:off x="9565592" y="3002250"/>
            <a:ext cx="100540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0000CC"/>
                </a:solidFill>
                <a:effectLst/>
                <a:uLnTx/>
                <a:uFillTx/>
                <a:sym typeface="Symbol" panose="05050102010706020507" pitchFamily="18" charset="2"/>
              </a:rPr>
              <a:t>X(3872)</a:t>
            </a:r>
            <a:endParaRPr kumimoji="0" lang="zh-CN" altLang="en-US" sz="1800" b="1" i="0" u="none" strike="noStrike" kern="0" cap="none" spc="0" normalizeH="0" baseline="0" noProof="0" dirty="0">
              <a:ln>
                <a:noFill/>
              </a:ln>
              <a:solidFill>
                <a:sysClr val="windowText" lastClr="000000"/>
              </a:solidFill>
              <a:effectLst/>
              <a:uLnTx/>
              <a:uFillTx/>
            </a:endParaRPr>
          </a:p>
        </p:txBody>
      </p:sp>
      <p:sp>
        <p:nvSpPr>
          <p:cNvPr id="36" name="文本框 35"/>
          <p:cNvSpPr txBox="1"/>
          <p:nvPr/>
        </p:nvSpPr>
        <p:spPr>
          <a:xfrm>
            <a:off x="5290363" y="2946405"/>
            <a:ext cx="1120820"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0000CC"/>
                </a:solidFill>
                <a:effectLst/>
                <a:uLnTx/>
                <a:uFillTx/>
                <a:sym typeface="Symbol" panose="05050102010706020507" pitchFamily="18" charset="2"/>
              </a:rPr>
              <a:t>X(3872);</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err="1">
                <a:ln>
                  <a:noFill/>
                </a:ln>
                <a:solidFill>
                  <a:srgbClr val="FF0000"/>
                </a:solidFill>
                <a:effectLst/>
                <a:uLnTx/>
                <a:uFillTx/>
                <a:sym typeface="Symbol" panose="05050102010706020507" pitchFamily="18" charset="2"/>
              </a:rPr>
              <a:t>Zc</a:t>
            </a:r>
            <a:r>
              <a:rPr kumimoji="0" lang="en-US" altLang="zh-CN" sz="1800" b="1" i="0" u="none" strike="noStrike" kern="0" cap="none" spc="0" normalizeH="0" baseline="0" noProof="0" dirty="0">
                <a:ln>
                  <a:noFill/>
                </a:ln>
                <a:solidFill>
                  <a:srgbClr val="FF0000"/>
                </a:solidFill>
                <a:effectLst/>
                <a:uLnTx/>
                <a:uFillTx/>
                <a:sym typeface="Symbol" panose="05050102010706020507" pitchFamily="18" charset="2"/>
              </a:rPr>
              <a:t>(3900)</a:t>
            </a:r>
            <a:endParaRPr kumimoji="0" lang="zh-CN" altLang="en-US" sz="1800" b="1" i="0" u="none" strike="noStrike" kern="0" cap="none" spc="0" normalizeH="0" baseline="0" noProof="0" dirty="0">
              <a:ln>
                <a:noFill/>
              </a:ln>
              <a:solidFill>
                <a:srgbClr val="FF0000"/>
              </a:solidFill>
              <a:effectLst/>
              <a:uLnTx/>
              <a:uFillTx/>
            </a:endParaRPr>
          </a:p>
        </p:txBody>
      </p:sp>
      <p:sp>
        <p:nvSpPr>
          <p:cNvPr id="37" name="Text Box 51"/>
          <p:cNvSpPr txBox="1">
            <a:spLocks noChangeArrowheads="1"/>
          </p:cNvSpPr>
          <p:nvPr/>
        </p:nvSpPr>
        <p:spPr bwMode="auto">
          <a:xfrm>
            <a:off x="7954563" y="3430310"/>
            <a:ext cx="11256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dirty="0">
                <a:ln>
                  <a:noFill/>
                </a:ln>
                <a:solidFill>
                  <a:srgbClr val="0000FF"/>
                </a:solidFill>
                <a:effectLst/>
                <a:uLnTx/>
                <a:uFillTx/>
                <a:latin typeface="Calibri" pitchFamily="34" charset="0"/>
                <a:ea typeface="宋体" charset="-122"/>
                <a:sym typeface="Symbol" pitchFamily="18" charset="2"/>
              </a:rPr>
              <a:t></a:t>
            </a:r>
            <a:r>
              <a:rPr kumimoji="0" lang="en-US" altLang="zh-CN" sz="1800" b="1" i="0" u="none" strike="noStrike" kern="0" cap="none" spc="0" normalizeH="0" baseline="0" noProof="0" dirty="0">
                <a:ln>
                  <a:noFill/>
                </a:ln>
                <a:solidFill>
                  <a:srgbClr val="0000FF"/>
                </a:solidFill>
                <a:effectLst/>
                <a:uLnTx/>
                <a:uFillTx/>
                <a:latin typeface="Calibri" pitchFamily="34" charset="0"/>
                <a:ea typeface="宋体" charset="-122"/>
              </a:rPr>
              <a:t>D  (</a:t>
            </a:r>
            <a:r>
              <a:rPr kumimoji="0" lang="en-US" altLang="zh-CN" sz="1800" b="1" i="0" u="none" strike="noStrike" kern="0" cap="none" spc="0" normalizeH="0" baseline="0" noProof="0" dirty="0">
                <a:ln>
                  <a:noFill/>
                </a:ln>
                <a:solidFill>
                  <a:srgbClr val="0000FF"/>
                </a:solidFill>
                <a:effectLst/>
                <a:uLnTx/>
                <a:uFillTx/>
                <a:latin typeface="Calibri" pitchFamily="34" charset="0"/>
                <a:ea typeface="宋体" charset="-122"/>
                <a:sym typeface="Symbol" pitchFamily="18" charset="2"/>
              </a:rPr>
              <a:t></a:t>
            </a:r>
            <a:r>
              <a:rPr kumimoji="0" lang="en-US" altLang="zh-CN" sz="1800" b="1" i="0" u="none" strike="noStrike" kern="0" cap="none" spc="0" normalizeH="0" baseline="0" noProof="0" dirty="0">
                <a:ln>
                  <a:noFill/>
                </a:ln>
                <a:solidFill>
                  <a:srgbClr val="0000FF"/>
                </a:solidFill>
                <a:effectLst/>
                <a:uLnTx/>
                <a:uFillTx/>
                <a:latin typeface="Calibri" pitchFamily="34" charset="0"/>
                <a:ea typeface="宋体" charset="-122"/>
              </a:rPr>
              <a:t>D*) </a:t>
            </a:r>
          </a:p>
        </p:txBody>
      </p:sp>
      <p:sp>
        <p:nvSpPr>
          <p:cNvPr id="38" name="Text Box 51"/>
          <p:cNvSpPr txBox="1">
            <a:spLocks noChangeArrowheads="1"/>
          </p:cNvSpPr>
          <p:nvPr/>
        </p:nvSpPr>
        <p:spPr bwMode="auto">
          <a:xfrm>
            <a:off x="7998609" y="4538197"/>
            <a:ext cx="10005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dirty="0">
                <a:ln>
                  <a:noFill/>
                </a:ln>
                <a:solidFill>
                  <a:srgbClr val="0000FF"/>
                </a:solidFill>
                <a:effectLst/>
                <a:uLnTx/>
                <a:uFillTx/>
                <a:latin typeface="Calibri" pitchFamily="34" charset="0"/>
                <a:ea typeface="宋体" charset="-122"/>
                <a:sym typeface="Symbol" pitchFamily="18" charset="2"/>
              </a:rPr>
              <a:t> </a:t>
            </a:r>
            <a:r>
              <a:rPr kumimoji="0" lang="en-US" altLang="zh-CN" sz="1800" b="1" i="0" u="none" strike="noStrike" kern="0" cap="none" spc="0" normalizeH="0" baseline="0" noProof="0" dirty="0">
                <a:ln>
                  <a:noFill/>
                </a:ln>
                <a:solidFill>
                  <a:srgbClr val="0000FF"/>
                </a:solidFill>
                <a:effectLst/>
                <a:uLnTx/>
                <a:uFillTx/>
                <a:latin typeface="Calibri" pitchFamily="34" charset="0"/>
                <a:ea typeface="宋体" charset="-122"/>
              </a:rPr>
              <a:t>D* (D)   </a:t>
            </a:r>
          </a:p>
        </p:txBody>
      </p:sp>
    </p:spTree>
    <p:extLst>
      <p:ext uri="{BB962C8B-B14F-4D97-AF65-F5344CB8AC3E}">
        <p14:creationId xmlns:p14="http://schemas.microsoft.com/office/powerpoint/2010/main" val="317107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CE9581B-F658-4AB4-904E-BA714EF88C05}" type="slidenum">
              <a:rPr kumimoji="0" lang="zh-CN" alt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42</a:t>
            </a:fld>
            <a:endParaRPr kumimoji="0" lang="en-GB" altLang="zh-CN" sz="1800" b="0" i="0" u="none" strike="noStrike" kern="0" cap="none" spc="0" normalizeH="0" baseline="0" noProof="0">
              <a:ln>
                <a:noFill/>
              </a:ln>
              <a:solidFill>
                <a:sysClr val="windowText" lastClr="000000"/>
              </a:solidFill>
              <a:effectLst/>
              <a:uLnTx/>
              <a:uFillTx/>
            </a:endParaRPr>
          </a:p>
        </p:txBody>
      </p:sp>
      <p:sp>
        <p:nvSpPr>
          <p:cNvPr id="3" name="文本框 2"/>
          <p:cNvSpPr txBox="1"/>
          <p:nvPr/>
        </p:nvSpPr>
        <p:spPr>
          <a:xfrm>
            <a:off x="667657" y="326571"/>
            <a:ext cx="9068508"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srgbClr val="0000CC"/>
                </a:solidFill>
                <a:effectLst/>
                <a:uLnTx/>
                <a:uFillTx/>
              </a:rPr>
              <a:t>The general features with the </a:t>
            </a:r>
            <a:r>
              <a:rPr kumimoji="0" lang="en-US" altLang="zh-CN" sz="2000" b="1" i="0" u="none" strike="noStrike" kern="0" cap="none" spc="0" normalizeH="0" baseline="0" noProof="0" dirty="0" err="1">
                <a:ln>
                  <a:noFill/>
                </a:ln>
                <a:solidFill>
                  <a:srgbClr val="0000CC"/>
                </a:solidFill>
                <a:effectLst/>
                <a:uLnTx/>
                <a:uFillTx/>
              </a:rPr>
              <a:t>tetraquark</a:t>
            </a:r>
            <a:r>
              <a:rPr kumimoji="0" lang="en-US" altLang="zh-CN" sz="2000" b="1" i="0" u="none" strike="noStrike" kern="0" cap="none" spc="0" normalizeH="0" baseline="0" noProof="0" dirty="0">
                <a:ln>
                  <a:noFill/>
                </a:ln>
                <a:solidFill>
                  <a:srgbClr val="0000CC"/>
                </a:solidFill>
                <a:effectLst/>
                <a:uLnTx/>
                <a:uFillTx/>
              </a:rPr>
              <a:t> or hadronic molecule scenarios:</a:t>
            </a:r>
            <a:endParaRPr kumimoji="0" lang="zh-CN" altLang="en-US" sz="2000" b="1" i="0" u="none" strike="noStrike" kern="0" cap="none" spc="0" normalizeH="0" baseline="0" noProof="0" dirty="0">
              <a:ln>
                <a:noFill/>
              </a:ln>
              <a:solidFill>
                <a:srgbClr val="0000CC"/>
              </a:solidFill>
              <a:effectLst/>
              <a:uLnTx/>
              <a:uFillTx/>
            </a:endParaRPr>
          </a:p>
        </p:txBody>
      </p:sp>
      <p:sp>
        <p:nvSpPr>
          <p:cNvPr id="4" name="文本框 3"/>
          <p:cNvSpPr txBox="1"/>
          <p:nvPr/>
        </p:nvSpPr>
        <p:spPr>
          <a:xfrm>
            <a:off x="667657" y="985873"/>
            <a:ext cx="4789714" cy="3016210"/>
          </a:xfrm>
          <a:prstGeom prst="rect">
            <a:avLst/>
          </a:prstGeom>
          <a:noFill/>
        </p:spPr>
        <p:txBody>
          <a:bodyPr wrap="square" rtlCol="0">
            <a:spAutoFit/>
          </a:bodyPr>
          <a:lstStyle/>
          <a:p>
            <a:pPr marL="342900" marR="0" lvl="0" indent="-34290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zh-CN" sz="2000" b="0" i="0" u="none" strike="noStrike" kern="0" cap="none" spc="0" normalizeH="0" baseline="0" noProof="0" dirty="0">
                <a:ln>
                  <a:noFill/>
                </a:ln>
                <a:solidFill>
                  <a:srgbClr val="0000CC"/>
                </a:solidFill>
                <a:effectLst/>
                <a:uLnTx/>
                <a:uFillTx/>
              </a:rPr>
              <a:t>Very rich spectra are expected.</a:t>
            </a:r>
          </a:p>
          <a:p>
            <a:pPr marL="342900" marR="0" lvl="0" indent="-34290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zh-CN" sz="2000" b="0" i="0" u="none" strike="noStrike" kern="0" cap="none" spc="0" normalizeH="0" baseline="0" noProof="0" dirty="0">
                <a:ln>
                  <a:noFill/>
                </a:ln>
                <a:solidFill>
                  <a:srgbClr val="0000CC"/>
                </a:solidFill>
                <a:effectLst/>
                <a:uLnTx/>
                <a:uFillTx/>
              </a:rPr>
              <a:t>The form of </a:t>
            </a:r>
            <a:r>
              <a:rPr kumimoji="0" lang="en-US" altLang="zh-CN" sz="2000" b="0" i="0" u="none" strike="noStrike" kern="0" cap="none" spc="0" normalizeH="0" baseline="0" noProof="0" dirty="0" err="1">
                <a:ln>
                  <a:noFill/>
                </a:ln>
                <a:solidFill>
                  <a:srgbClr val="0000CC"/>
                </a:solidFill>
                <a:effectLst/>
                <a:uLnTx/>
                <a:uFillTx/>
              </a:rPr>
              <a:t>diquark</a:t>
            </a:r>
            <a:r>
              <a:rPr kumimoji="0" lang="en-US" altLang="zh-CN" sz="2000" b="0" i="0" u="none" strike="noStrike" kern="0" cap="none" spc="0" normalizeH="0" baseline="0" noProof="0" dirty="0">
                <a:ln>
                  <a:noFill/>
                </a:ln>
                <a:solidFill>
                  <a:srgbClr val="0000CC"/>
                </a:solidFill>
                <a:effectLst/>
                <a:uLnTx/>
                <a:uFillTx/>
              </a:rPr>
              <a:t> </a:t>
            </a:r>
            <a:r>
              <a:rPr kumimoji="0" lang="en-US" altLang="zh-CN" sz="2000" b="0" i="0" u="none" strike="noStrike" kern="0" cap="none" spc="0" normalizeH="0" baseline="0" noProof="0" dirty="0" err="1">
                <a:ln>
                  <a:noFill/>
                </a:ln>
                <a:solidFill>
                  <a:srgbClr val="0000CC"/>
                </a:solidFill>
                <a:effectLst/>
                <a:uLnTx/>
                <a:uFillTx/>
              </a:rPr>
              <a:t>DoF</a:t>
            </a:r>
            <a:r>
              <a:rPr kumimoji="0" lang="en-US" altLang="zh-CN" sz="2000" b="0" i="0" u="none" strike="noStrike" kern="0" cap="none" spc="0" normalizeH="0" baseline="0" noProof="0" dirty="0">
                <a:ln>
                  <a:noFill/>
                </a:ln>
                <a:solidFill>
                  <a:srgbClr val="0000CC"/>
                </a:solidFill>
                <a:effectLst/>
                <a:uLnTx/>
                <a:uFillTx/>
              </a:rPr>
              <a:t> can lead to very different results for the </a:t>
            </a:r>
            <a:r>
              <a:rPr kumimoji="0" lang="en-US" altLang="zh-CN" sz="2000" b="0" i="0" u="none" strike="noStrike" kern="0" cap="none" spc="0" normalizeH="0" baseline="0" noProof="0" dirty="0" err="1">
                <a:ln>
                  <a:noFill/>
                </a:ln>
                <a:solidFill>
                  <a:srgbClr val="0000CC"/>
                </a:solidFill>
                <a:effectLst/>
                <a:uLnTx/>
                <a:uFillTx/>
              </a:rPr>
              <a:t>tetraquark</a:t>
            </a:r>
            <a:r>
              <a:rPr kumimoji="0" lang="en-US" altLang="zh-CN" sz="2000" b="0" i="0" u="none" strike="noStrike" kern="0" cap="none" spc="0" normalizeH="0" baseline="0" noProof="0" dirty="0">
                <a:ln>
                  <a:noFill/>
                </a:ln>
                <a:solidFill>
                  <a:srgbClr val="0000CC"/>
                </a:solidFill>
                <a:effectLst/>
                <a:uLnTx/>
                <a:uFillTx/>
              </a:rPr>
              <a:t> production and decay.</a:t>
            </a:r>
          </a:p>
          <a:p>
            <a:pPr marL="342900" marR="0" lvl="0" indent="-34290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zh-CN" sz="2000" b="0" i="0" u="none" strike="noStrike" kern="0" cap="none" spc="0" normalizeH="0" baseline="0" noProof="0" dirty="0">
                <a:ln>
                  <a:noFill/>
                </a:ln>
                <a:solidFill>
                  <a:srgbClr val="0000CC"/>
                </a:solidFill>
                <a:effectLst/>
                <a:uLnTx/>
                <a:uFillTx/>
              </a:rPr>
              <a:t>A strong coupling for a </a:t>
            </a:r>
            <a:r>
              <a:rPr kumimoji="0" lang="en-US" altLang="zh-CN" sz="2000" b="0" i="0" u="none" strike="noStrike" kern="0" cap="none" spc="0" normalizeH="0" baseline="0" noProof="0" dirty="0" err="1">
                <a:ln>
                  <a:noFill/>
                </a:ln>
                <a:solidFill>
                  <a:srgbClr val="0000CC"/>
                </a:solidFill>
                <a:effectLst/>
                <a:uLnTx/>
                <a:uFillTx/>
              </a:rPr>
              <a:t>tetraquark</a:t>
            </a:r>
            <a:r>
              <a:rPr kumimoji="0" lang="en-US" altLang="zh-CN" sz="2000" b="0" i="0" u="none" strike="noStrike" kern="0" cap="none" spc="0" normalizeH="0" baseline="0" noProof="0" dirty="0">
                <a:ln>
                  <a:noFill/>
                </a:ln>
                <a:solidFill>
                  <a:srgbClr val="0000CC"/>
                </a:solidFill>
                <a:effectLst/>
                <a:uLnTx/>
                <a:uFillTx/>
              </a:rPr>
              <a:t> state into a nearby S-wave threshold may need </a:t>
            </a:r>
            <a:r>
              <a:rPr kumimoji="0" lang="en-US" altLang="zh-CN" sz="2000" b="0" i="0" u="none" strike="noStrike" kern="0" cap="none" spc="0" normalizeH="0" baseline="0" noProof="0" dirty="0" err="1">
                <a:ln>
                  <a:noFill/>
                </a:ln>
                <a:solidFill>
                  <a:srgbClr val="0000CC"/>
                </a:solidFill>
                <a:effectLst/>
                <a:uLnTx/>
                <a:uFillTx/>
              </a:rPr>
              <a:t>unitarization</a:t>
            </a:r>
            <a:r>
              <a:rPr kumimoji="0" lang="en-US" altLang="zh-CN" sz="2000" b="0" i="0" u="none" strike="noStrike" kern="0" cap="none" spc="0" normalizeH="0" baseline="0" noProof="0" dirty="0">
                <a:ln>
                  <a:noFill/>
                </a:ln>
                <a:solidFill>
                  <a:srgbClr val="0000CC"/>
                </a:solidFill>
                <a:effectLst/>
                <a:uLnTx/>
                <a:uFillTx/>
              </a:rPr>
              <a:t> which will still introduce a molecular component into the </a:t>
            </a:r>
            <a:r>
              <a:rPr kumimoji="0" lang="en-US" altLang="zh-CN" sz="2000" b="0" i="0" u="none" strike="noStrike" kern="0" cap="none" spc="0" normalizeH="0" baseline="0" noProof="0" dirty="0" err="1">
                <a:ln>
                  <a:noFill/>
                </a:ln>
                <a:solidFill>
                  <a:srgbClr val="0000CC"/>
                </a:solidFill>
                <a:effectLst/>
                <a:uLnTx/>
                <a:uFillTx/>
              </a:rPr>
              <a:t>wavefunction</a:t>
            </a:r>
            <a:r>
              <a:rPr kumimoji="0" lang="en-US" altLang="zh-CN" sz="2000" b="0" i="0" u="none" strike="noStrike" kern="0" cap="none" spc="0" normalizeH="0" baseline="0" noProof="0" dirty="0">
                <a:ln>
                  <a:noFill/>
                </a:ln>
                <a:solidFill>
                  <a:srgbClr val="0000CC"/>
                </a:solidFill>
                <a:effectLst/>
                <a:uLnTx/>
                <a:uFillTx/>
              </a:rPr>
              <a:t>.</a:t>
            </a:r>
            <a:endParaRPr kumimoji="0" lang="zh-CN" altLang="en-US" sz="2000" b="0" i="0" u="none" strike="noStrike" kern="0" cap="none" spc="0" normalizeH="0" baseline="0" noProof="0" dirty="0">
              <a:ln>
                <a:noFill/>
              </a:ln>
              <a:solidFill>
                <a:sysClr val="windowText" lastClr="000000"/>
              </a:solidFill>
              <a:effectLst/>
              <a:uLnTx/>
              <a:uFillTx/>
            </a:endParaRPr>
          </a:p>
        </p:txBody>
      </p:sp>
      <p:sp>
        <p:nvSpPr>
          <p:cNvPr id="5" name="自由: 形状 4"/>
          <p:cNvSpPr/>
          <p:nvPr/>
        </p:nvSpPr>
        <p:spPr bwMode="auto">
          <a:xfrm>
            <a:off x="2046515" y="5267588"/>
            <a:ext cx="1338942" cy="366855"/>
          </a:xfrm>
          <a:custGeom>
            <a:avLst/>
            <a:gdLst>
              <a:gd name="connsiteX0" fmla="*/ 0 w 1974796"/>
              <a:gd name="connsiteY0" fmla="*/ 753035 h 781903"/>
              <a:gd name="connsiteX1" fmla="*/ 1091132 w 1974796"/>
              <a:gd name="connsiteY1" fmla="*/ 691563 h 781903"/>
              <a:gd name="connsiteX2" fmla="*/ 1974796 w 1974796"/>
              <a:gd name="connsiteY2" fmla="*/ 0 h 781903"/>
            </a:gdLst>
            <a:ahLst/>
            <a:cxnLst>
              <a:cxn ang="0">
                <a:pos x="connsiteX0" y="connsiteY0"/>
              </a:cxn>
              <a:cxn ang="0">
                <a:pos x="connsiteX1" y="connsiteY1"/>
              </a:cxn>
              <a:cxn ang="0">
                <a:pos x="connsiteX2" y="connsiteY2"/>
              </a:cxn>
            </a:cxnLst>
            <a:rect l="l" t="t" r="r" b="b"/>
            <a:pathLst>
              <a:path w="1974796" h="781903">
                <a:moveTo>
                  <a:pt x="0" y="753035"/>
                </a:moveTo>
                <a:cubicBezTo>
                  <a:pt x="380999" y="785052"/>
                  <a:pt x="761999" y="817069"/>
                  <a:pt x="1091132" y="691563"/>
                </a:cubicBezTo>
                <a:cubicBezTo>
                  <a:pt x="1420265" y="566057"/>
                  <a:pt x="1697530" y="283028"/>
                  <a:pt x="1974796" y="0"/>
                </a:cubicBezTo>
              </a:path>
            </a:pathLst>
          </a:custGeom>
          <a:noFill/>
          <a:ln w="28575" cap="flat" cmpd="sng" algn="ctr">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ysClr val="windowText" lastClr="000000"/>
              </a:solidFill>
              <a:effectLst/>
              <a:uLnTx/>
              <a:uFillTx/>
              <a:latin typeface="Arial" charset="0"/>
            </a:endParaRPr>
          </a:p>
        </p:txBody>
      </p:sp>
      <p:sp>
        <p:nvSpPr>
          <p:cNvPr id="6" name="自由: 形状 5"/>
          <p:cNvSpPr/>
          <p:nvPr/>
        </p:nvSpPr>
        <p:spPr bwMode="auto">
          <a:xfrm>
            <a:off x="2046514" y="5884444"/>
            <a:ext cx="1399029" cy="284471"/>
          </a:xfrm>
          <a:custGeom>
            <a:avLst/>
            <a:gdLst>
              <a:gd name="connsiteX0" fmla="*/ 0 w 2282158"/>
              <a:gd name="connsiteY0" fmla="*/ 40002 h 516412"/>
              <a:gd name="connsiteX1" fmla="*/ 1091133 w 2282158"/>
              <a:gd name="connsiteY1" fmla="*/ 47686 h 516412"/>
              <a:gd name="connsiteX2" fmla="*/ 2282158 w 2282158"/>
              <a:gd name="connsiteY2" fmla="*/ 516412 h 516412"/>
            </a:gdLst>
            <a:ahLst/>
            <a:cxnLst>
              <a:cxn ang="0">
                <a:pos x="connsiteX0" y="connsiteY0"/>
              </a:cxn>
              <a:cxn ang="0">
                <a:pos x="connsiteX1" y="connsiteY1"/>
              </a:cxn>
              <a:cxn ang="0">
                <a:pos x="connsiteX2" y="connsiteY2"/>
              </a:cxn>
            </a:cxnLst>
            <a:rect l="l" t="t" r="r" b="b"/>
            <a:pathLst>
              <a:path w="2282158" h="516412">
                <a:moveTo>
                  <a:pt x="0" y="40002"/>
                </a:moveTo>
                <a:cubicBezTo>
                  <a:pt x="355386" y="4143"/>
                  <a:pt x="710773" y="-31716"/>
                  <a:pt x="1091133" y="47686"/>
                </a:cubicBezTo>
                <a:cubicBezTo>
                  <a:pt x="1471493" y="127088"/>
                  <a:pt x="1876825" y="321750"/>
                  <a:pt x="2282158" y="516412"/>
                </a:cubicBezTo>
              </a:path>
            </a:pathLst>
          </a:custGeom>
          <a:noFill/>
          <a:ln w="28575" cap="flat" cmpd="sng" algn="ctr">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ysClr val="windowText" lastClr="000000"/>
              </a:solidFill>
              <a:effectLst/>
              <a:uLnTx/>
              <a:uFillTx/>
              <a:latin typeface="Arial" charset="0"/>
            </a:endParaRPr>
          </a:p>
        </p:txBody>
      </p:sp>
      <p:sp>
        <p:nvSpPr>
          <p:cNvPr id="7" name="自由: 形状 6"/>
          <p:cNvSpPr/>
          <p:nvPr/>
        </p:nvSpPr>
        <p:spPr bwMode="auto">
          <a:xfrm>
            <a:off x="2046514" y="5388705"/>
            <a:ext cx="1399029" cy="495740"/>
          </a:xfrm>
          <a:custGeom>
            <a:avLst/>
            <a:gdLst>
              <a:gd name="connsiteX0" fmla="*/ 0 w 2282158"/>
              <a:gd name="connsiteY0" fmla="*/ 40002 h 516412"/>
              <a:gd name="connsiteX1" fmla="*/ 1091133 w 2282158"/>
              <a:gd name="connsiteY1" fmla="*/ 47686 h 516412"/>
              <a:gd name="connsiteX2" fmla="*/ 2282158 w 2282158"/>
              <a:gd name="connsiteY2" fmla="*/ 516412 h 516412"/>
            </a:gdLst>
            <a:ahLst/>
            <a:cxnLst>
              <a:cxn ang="0">
                <a:pos x="connsiteX0" y="connsiteY0"/>
              </a:cxn>
              <a:cxn ang="0">
                <a:pos x="connsiteX1" y="connsiteY1"/>
              </a:cxn>
              <a:cxn ang="0">
                <a:pos x="connsiteX2" y="connsiteY2"/>
              </a:cxn>
            </a:cxnLst>
            <a:rect l="l" t="t" r="r" b="b"/>
            <a:pathLst>
              <a:path w="2282158" h="516412">
                <a:moveTo>
                  <a:pt x="0" y="40002"/>
                </a:moveTo>
                <a:cubicBezTo>
                  <a:pt x="355386" y="4143"/>
                  <a:pt x="710773" y="-31716"/>
                  <a:pt x="1091133" y="47686"/>
                </a:cubicBezTo>
                <a:cubicBezTo>
                  <a:pt x="1471493" y="127088"/>
                  <a:pt x="1876825" y="321750"/>
                  <a:pt x="2282158" y="516412"/>
                </a:cubicBezTo>
              </a:path>
            </a:pathLst>
          </a:custGeom>
          <a:noFill/>
          <a:ln w="28575" cap="flat" cmpd="sng" algn="ctr">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ysClr val="windowText" lastClr="000000"/>
              </a:solidFill>
              <a:effectLst/>
              <a:uLnTx/>
              <a:uFillTx/>
              <a:latin typeface="Arial" charset="0"/>
            </a:endParaRPr>
          </a:p>
        </p:txBody>
      </p:sp>
      <p:sp>
        <p:nvSpPr>
          <p:cNvPr id="8" name="自由: 形状 7"/>
          <p:cNvSpPr/>
          <p:nvPr/>
        </p:nvSpPr>
        <p:spPr bwMode="auto">
          <a:xfrm>
            <a:off x="2046514" y="4982370"/>
            <a:ext cx="1338942" cy="121864"/>
          </a:xfrm>
          <a:custGeom>
            <a:avLst/>
            <a:gdLst>
              <a:gd name="connsiteX0" fmla="*/ 0 w 1974796"/>
              <a:gd name="connsiteY0" fmla="*/ 753035 h 781903"/>
              <a:gd name="connsiteX1" fmla="*/ 1091132 w 1974796"/>
              <a:gd name="connsiteY1" fmla="*/ 691563 h 781903"/>
              <a:gd name="connsiteX2" fmla="*/ 1974796 w 1974796"/>
              <a:gd name="connsiteY2" fmla="*/ 0 h 781903"/>
            </a:gdLst>
            <a:ahLst/>
            <a:cxnLst>
              <a:cxn ang="0">
                <a:pos x="connsiteX0" y="connsiteY0"/>
              </a:cxn>
              <a:cxn ang="0">
                <a:pos x="connsiteX1" y="connsiteY1"/>
              </a:cxn>
              <a:cxn ang="0">
                <a:pos x="connsiteX2" y="connsiteY2"/>
              </a:cxn>
            </a:cxnLst>
            <a:rect l="l" t="t" r="r" b="b"/>
            <a:pathLst>
              <a:path w="1974796" h="781903">
                <a:moveTo>
                  <a:pt x="0" y="753035"/>
                </a:moveTo>
                <a:cubicBezTo>
                  <a:pt x="380999" y="785052"/>
                  <a:pt x="761999" y="817069"/>
                  <a:pt x="1091132" y="691563"/>
                </a:cubicBezTo>
                <a:cubicBezTo>
                  <a:pt x="1420265" y="566057"/>
                  <a:pt x="1697530" y="283028"/>
                  <a:pt x="1974796" y="0"/>
                </a:cubicBezTo>
              </a:path>
            </a:pathLst>
          </a:custGeom>
          <a:noFill/>
          <a:ln w="28575" cap="flat" cmpd="sng" algn="ctr">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ysClr val="windowText" lastClr="000000"/>
              </a:solidFill>
              <a:effectLst/>
              <a:uLnTx/>
              <a:uFillTx/>
              <a:latin typeface="Arial" charset="0"/>
            </a:endParaRPr>
          </a:p>
        </p:txBody>
      </p:sp>
      <p:sp>
        <p:nvSpPr>
          <p:cNvPr id="9" name="文本框 8"/>
          <p:cNvSpPr txBox="1"/>
          <p:nvPr/>
        </p:nvSpPr>
        <p:spPr>
          <a:xfrm>
            <a:off x="5987143" y="985872"/>
            <a:ext cx="5522686" cy="2708434"/>
          </a:xfrm>
          <a:prstGeom prst="rect">
            <a:avLst/>
          </a:prstGeom>
          <a:noFill/>
        </p:spPr>
        <p:txBody>
          <a:bodyPr wrap="square" rtlCol="0">
            <a:spAutoFit/>
          </a:bodyPr>
          <a:lstStyle/>
          <a:p>
            <a:pPr marL="342900" marR="0" lvl="0" indent="-34290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zh-CN" sz="2000" b="0" i="0" u="none" strike="noStrike" kern="0" cap="none" spc="0" normalizeH="0" baseline="0" noProof="0" dirty="0">
                <a:ln>
                  <a:noFill/>
                </a:ln>
                <a:solidFill>
                  <a:srgbClr val="0000CC"/>
                </a:solidFill>
                <a:effectLst/>
                <a:uLnTx/>
                <a:uFillTx/>
              </a:rPr>
              <a:t>Limited number of states close to threshold.</a:t>
            </a:r>
          </a:p>
          <a:p>
            <a:pPr marL="342900" marR="0" lvl="0" indent="-34290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zh-CN" sz="2000" b="0" i="0" u="none" strike="noStrike" kern="0" cap="none" spc="0" normalizeH="0" baseline="0" noProof="0" dirty="0">
                <a:ln>
                  <a:noFill/>
                </a:ln>
                <a:solidFill>
                  <a:srgbClr val="0000CC"/>
                </a:solidFill>
                <a:effectLst/>
                <a:uLnTx/>
                <a:uFillTx/>
              </a:rPr>
              <a:t>Possible mixing with the kinematic singularity, but can be clarified by energy dependence of the </a:t>
            </a:r>
            <a:r>
              <a:rPr kumimoji="0" lang="en-US" altLang="zh-CN" sz="2000" b="0" i="0" u="none" strike="noStrike" kern="0" cap="none" spc="0" normalizeH="0" baseline="0" noProof="0" dirty="0" err="1">
                <a:ln>
                  <a:noFill/>
                </a:ln>
                <a:solidFill>
                  <a:srgbClr val="0000CC"/>
                </a:solidFill>
                <a:effectLst/>
                <a:uLnTx/>
                <a:uFillTx/>
              </a:rPr>
              <a:t>lineshape</a:t>
            </a:r>
            <a:r>
              <a:rPr kumimoji="0" lang="en-US" altLang="zh-CN" sz="2000" b="0" i="0" u="none" strike="noStrike" kern="0" cap="none" spc="0" normalizeH="0" baseline="0" noProof="0" dirty="0">
                <a:ln>
                  <a:noFill/>
                </a:ln>
                <a:solidFill>
                  <a:srgbClr val="0000CC"/>
                </a:solidFill>
                <a:effectLst/>
                <a:uLnTx/>
                <a:uFillTx/>
              </a:rPr>
              <a:t> measurement. </a:t>
            </a:r>
          </a:p>
          <a:p>
            <a:pPr marL="342900" marR="0" lvl="0" indent="-34290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zh-CN" sz="2000" b="0" i="0" u="none" strike="noStrike" kern="0" cap="none" spc="0" normalizeH="0" baseline="0" noProof="0" dirty="0" err="1">
                <a:ln>
                  <a:noFill/>
                </a:ln>
                <a:solidFill>
                  <a:srgbClr val="0000CC"/>
                </a:solidFill>
                <a:effectLst/>
                <a:uLnTx/>
                <a:uFillTx/>
              </a:rPr>
              <a:t>Unitarization</a:t>
            </a:r>
            <a:r>
              <a:rPr kumimoji="0" lang="en-US" altLang="zh-CN" sz="2000" b="0" i="0" u="none" strike="noStrike" kern="0" cap="none" spc="0" normalizeH="0" baseline="0" noProof="0" dirty="0">
                <a:ln>
                  <a:noFill/>
                </a:ln>
                <a:solidFill>
                  <a:srgbClr val="0000CC"/>
                </a:solidFill>
                <a:effectLst/>
                <a:uLnTx/>
                <a:uFillTx/>
              </a:rPr>
              <a:t> is crucial and EFT can be implemented. However, whether or not a molecular state can be formed would depend on the detailed dynamics. </a:t>
            </a:r>
            <a:endParaRPr kumimoji="0" lang="zh-CN" altLang="en-US" sz="2000" b="0" i="0" u="none" strike="noStrike" kern="0" cap="none" spc="0" normalizeH="0" baseline="0" noProof="0" dirty="0">
              <a:ln>
                <a:noFill/>
              </a:ln>
              <a:solidFill>
                <a:sysClr val="windowText" lastClr="000000"/>
              </a:solidFill>
              <a:effectLst/>
              <a:uLnTx/>
              <a:uFillTx/>
            </a:endParaRPr>
          </a:p>
        </p:txBody>
      </p:sp>
      <p:sp>
        <p:nvSpPr>
          <p:cNvPr id="10" name="Line 6"/>
          <p:cNvSpPr>
            <a:spLocks noChangeShapeType="1"/>
          </p:cNvSpPr>
          <p:nvPr/>
        </p:nvSpPr>
        <p:spPr bwMode="auto">
          <a:xfrm>
            <a:off x="6377830" y="5501342"/>
            <a:ext cx="792162"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mn-ea"/>
            </a:endParaRPr>
          </a:p>
        </p:txBody>
      </p:sp>
      <p:sp>
        <p:nvSpPr>
          <p:cNvPr id="11" name="Line 7"/>
          <p:cNvSpPr>
            <a:spLocks noChangeShapeType="1"/>
          </p:cNvSpPr>
          <p:nvPr/>
        </p:nvSpPr>
        <p:spPr bwMode="auto">
          <a:xfrm>
            <a:off x="7239333" y="5504525"/>
            <a:ext cx="738165" cy="500672"/>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mn-ea"/>
            </a:endParaRPr>
          </a:p>
        </p:txBody>
      </p:sp>
      <p:sp>
        <p:nvSpPr>
          <p:cNvPr id="12" name="Text Box 14"/>
          <p:cNvSpPr txBox="1">
            <a:spLocks noChangeArrowheads="1"/>
          </p:cNvSpPr>
          <p:nvPr/>
        </p:nvSpPr>
        <p:spPr bwMode="auto">
          <a:xfrm>
            <a:off x="6304996" y="5090024"/>
            <a:ext cx="50366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zh-CN" sz="2000" b="1" i="0" u="none" strike="noStrike" kern="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sym typeface="Symbol" panose="05050102010706020507" pitchFamily="18" charset="2"/>
              </a:rPr>
              <a:t>  </a:t>
            </a:r>
            <a:endParaRPr kumimoji="0" lang="en-GB" altLang="zh-CN" sz="2000" b="1" i="0" u="none" strike="noStrike" kern="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endParaRPr>
          </a:p>
        </p:txBody>
      </p:sp>
      <p:sp>
        <p:nvSpPr>
          <p:cNvPr id="13" name="Line 7"/>
          <p:cNvSpPr>
            <a:spLocks noChangeShapeType="1"/>
          </p:cNvSpPr>
          <p:nvPr/>
        </p:nvSpPr>
        <p:spPr bwMode="auto">
          <a:xfrm flipV="1">
            <a:off x="7322244" y="5042600"/>
            <a:ext cx="639911" cy="420096"/>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mn-ea"/>
            </a:endParaRPr>
          </a:p>
        </p:txBody>
      </p:sp>
      <p:sp>
        <p:nvSpPr>
          <p:cNvPr id="14" name="Oval 10"/>
          <p:cNvSpPr>
            <a:spLocks noChangeArrowheads="1"/>
          </p:cNvSpPr>
          <p:nvPr/>
        </p:nvSpPr>
        <p:spPr bwMode="auto">
          <a:xfrm>
            <a:off x="7135067" y="5349238"/>
            <a:ext cx="358775" cy="2873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mn-ea"/>
            </a:endParaRPr>
          </a:p>
        </p:txBody>
      </p:sp>
      <p:sp>
        <p:nvSpPr>
          <p:cNvPr id="15" name="Text Box 14"/>
          <p:cNvSpPr txBox="1">
            <a:spLocks noChangeArrowheads="1"/>
          </p:cNvSpPr>
          <p:nvPr/>
        </p:nvSpPr>
        <p:spPr bwMode="auto">
          <a:xfrm>
            <a:off x="7452584" y="4728159"/>
            <a:ext cx="52450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zh-CN" sz="2000" b="1" i="0" u="none" strike="noStrike" kern="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sym typeface="Symbol" panose="05050102010706020507" pitchFamily="18" charset="2"/>
              </a:rPr>
              <a:t>h</a:t>
            </a:r>
            <a:r>
              <a:rPr kumimoji="0" lang="en-GB" altLang="zh-CN" sz="2000" b="1" i="0" u="none" strike="noStrike" kern="0" cap="none" spc="0" normalizeH="0" baseline="-25000" noProof="0" dirty="0">
                <a:ln>
                  <a:noFill/>
                </a:ln>
                <a:solidFill>
                  <a:srgbClr val="0000FF"/>
                </a:solidFill>
                <a:effectLst/>
                <a:uLnTx/>
                <a:uFillTx/>
                <a:latin typeface="Calibri" panose="020F0502020204030204" pitchFamily="34" charset="0"/>
                <a:ea typeface="宋体" panose="02010600030101010101" pitchFamily="2" charset="-122"/>
                <a:sym typeface="Symbol" panose="05050102010706020507" pitchFamily="18" charset="2"/>
              </a:rPr>
              <a:t>1</a:t>
            </a:r>
            <a:r>
              <a:rPr kumimoji="0" lang="en-GB" altLang="zh-CN" sz="2000" b="1" i="0" u="none" strike="noStrike" kern="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sym typeface="Symbol" panose="05050102010706020507" pitchFamily="18" charset="2"/>
              </a:rPr>
              <a:t>  </a:t>
            </a:r>
            <a:endParaRPr kumimoji="0" lang="en-GB" altLang="zh-CN" sz="2000" b="1" i="0" u="none" strike="noStrike" kern="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endParaRPr>
          </a:p>
        </p:txBody>
      </p:sp>
      <p:sp>
        <p:nvSpPr>
          <p:cNvPr id="16" name="Text Box 14"/>
          <p:cNvSpPr txBox="1">
            <a:spLocks noChangeArrowheads="1"/>
          </p:cNvSpPr>
          <p:nvPr/>
        </p:nvSpPr>
        <p:spPr bwMode="auto">
          <a:xfrm>
            <a:off x="7379947" y="5888687"/>
            <a:ext cx="52450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zh-CN" sz="2000" b="1" i="0" u="none" strike="noStrike" kern="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sym typeface="Symbol" panose="05050102010706020507" pitchFamily="18" charset="2"/>
              </a:rPr>
              <a:t>h</a:t>
            </a:r>
            <a:r>
              <a:rPr kumimoji="0" lang="en-GB" altLang="zh-CN" sz="2000" b="1" i="0" u="none" strike="noStrike" kern="0" cap="none" spc="0" normalizeH="0" baseline="-25000" noProof="0" dirty="0">
                <a:ln>
                  <a:noFill/>
                </a:ln>
                <a:solidFill>
                  <a:srgbClr val="0000FF"/>
                </a:solidFill>
                <a:effectLst/>
                <a:uLnTx/>
                <a:uFillTx/>
                <a:latin typeface="Calibri" panose="020F0502020204030204" pitchFamily="34" charset="0"/>
                <a:ea typeface="宋体" panose="02010600030101010101" pitchFamily="2" charset="-122"/>
                <a:sym typeface="Symbol" panose="05050102010706020507" pitchFamily="18" charset="2"/>
              </a:rPr>
              <a:t>2</a:t>
            </a:r>
            <a:r>
              <a:rPr kumimoji="0" lang="en-GB" altLang="zh-CN" sz="2000" b="1" i="0" u="none" strike="noStrike" kern="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sym typeface="Symbol" panose="05050102010706020507" pitchFamily="18" charset="2"/>
              </a:rPr>
              <a:t>  </a:t>
            </a:r>
            <a:endParaRPr kumimoji="0" lang="en-GB" altLang="zh-CN" sz="2000" b="1" i="0" u="none" strike="noStrike" kern="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endParaRPr>
          </a:p>
        </p:txBody>
      </p:sp>
      <p:sp>
        <p:nvSpPr>
          <p:cNvPr id="18" name="Line 7"/>
          <p:cNvSpPr>
            <a:spLocks noChangeShapeType="1"/>
          </p:cNvSpPr>
          <p:nvPr/>
        </p:nvSpPr>
        <p:spPr bwMode="auto">
          <a:xfrm>
            <a:off x="9198361" y="5593003"/>
            <a:ext cx="739914" cy="401327"/>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mn-ea"/>
            </a:endParaRPr>
          </a:p>
        </p:txBody>
      </p:sp>
      <p:sp>
        <p:nvSpPr>
          <p:cNvPr id="19" name="Line 7"/>
          <p:cNvSpPr>
            <a:spLocks noChangeShapeType="1"/>
          </p:cNvSpPr>
          <p:nvPr/>
        </p:nvSpPr>
        <p:spPr bwMode="auto">
          <a:xfrm flipV="1">
            <a:off x="9171680" y="4976074"/>
            <a:ext cx="639911" cy="420096"/>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mn-ea"/>
            </a:endParaRPr>
          </a:p>
        </p:txBody>
      </p:sp>
      <p:sp>
        <p:nvSpPr>
          <p:cNvPr id="22" name="Line 7"/>
          <p:cNvSpPr>
            <a:spLocks noChangeShapeType="1"/>
          </p:cNvSpPr>
          <p:nvPr/>
        </p:nvSpPr>
        <p:spPr bwMode="auto">
          <a:xfrm flipH="1">
            <a:off x="8562329" y="5609301"/>
            <a:ext cx="655490" cy="38503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mn-ea"/>
            </a:endParaRPr>
          </a:p>
        </p:txBody>
      </p:sp>
      <p:sp>
        <p:nvSpPr>
          <p:cNvPr id="23" name="Line 7"/>
          <p:cNvSpPr>
            <a:spLocks noChangeShapeType="1"/>
          </p:cNvSpPr>
          <p:nvPr/>
        </p:nvSpPr>
        <p:spPr bwMode="auto">
          <a:xfrm flipH="1" flipV="1">
            <a:off x="8562329" y="5007529"/>
            <a:ext cx="655490" cy="400109"/>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mn-ea"/>
            </a:endParaRPr>
          </a:p>
        </p:txBody>
      </p:sp>
      <p:sp>
        <p:nvSpPr>
          <p:cNvPr id="24" name="Oval 10"/>
          <p:cNvSpPr>
            <a:spLocks noChangeArrowheads="1"/>
          </p:cNvSpPr>
          <p:nvPr/>
        </p:nvSpPr>
        <p:spPr bwMode="auto">
          <a:xfrm>
            <a:off x="9003922" y="5217086"/>
            <a:ext cx="394738" cy="580060"/>
          </a:xfrm>
          <a:prstGeom prst="ellipse">
            <a:avLst/>
          </a:prstGeom>
          <a:solidFill>
            <a:schemeClr val="accent5">
              <a:lumMod val="90000"/>
            </a:schemeClr>
          </a:solidFill>
          <a:ln w="9525">
            <a:solidFill>
              <a:schemeClr val="tx1"/>
            </a:solidFill>
            <a:round/>
            <a:headEnd/>
            <a:tailEnd/>
          </a:ln>
          <a:effectLs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mn-ea"/>
            </a:endParaRPr>
          </a:p>
        </p:txBody>
      </p:sp>
      <p:cxnSp>
        <p:nvCxnSpPr>
          <p:cNvPr id="26" name="直接连接符 25"/>
          <p:cNvCxnSpPr/>
          <p:nvPr/>
        </p:nvCxnSpPr>
        <p:spPr bwMode="auto">
          <a:xfrm>
            <a:off x="8251371" y="4728159"/>
            <a:ext cx="0" cy="1774241"/>
          </a:xfrm>
          <a:prstGeom prst="line">
            <a:avLst/>
          </a:prstGeom>
          <a:solidFill>
            <a:schemeClr val="accent1"/>
          </a:solidFill>
          <a:ln w="28575" cap="flat" cmpd="sng" algn="ctr">
            <a:solidFill>
              <a:srgbClr val="0000CC"/>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285879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Text Box 2"/>
          <p:cNvSpPr txBox="1">
            <a:spLocks noChangeArrowheads="1"/>
          </p:cNvSpPr>
          <p:nvPr/>
        </p:nvSpPr>
        <p:spPr bwMode="auto">
          <a:xfrm>
            <a:off x="645886" y="1240879"/>
            <a:ext cx="1050108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marR="0" lvl="0" indent="-342900" defTabSz="914400" eaLnBrk="1" fontAlgn="base" latinLnBrk="0" hangingPunct="1">
              <a:lnSpc>
                <a:spcPct val="100000"/>
              </a:lnSpc>
              <a:spcBef>
                <a:spcPct val="40000"/>
              </a:spcBef>
              <a:spcAft>
                <a:spcPct val="0"/>
              </a:spcAft>
              <a:buClrTx/>
              <a:buSzTx/>
              <a:buFont typeface="Arial" panose="020B0604020202020204" pitchFamily="34" charset="0"/>
              <a:buChar char="•"/>
              <a:tabLst/>
              <a:defRPr/>
            </a:pPr>
            <a:r>
              <a:rPr kumimoji="0" lang="en-US" altLang="zh-CN" sz="2400" b="1" i="0" u="none" strike="noStrike" kern="0" cap="none" spc="0" normalizeH="0" baseline="0" noProof="0" dirty="0">
                <a:ln>
                  <a:noFill/>
                </a:ln>
                <a:solidFill>
                  <a:srgbClr val="333399"/>
                </a:solidFill>
                <a:effectLst/>
                <a:uLnTx/>
                <a:uFillTx/>
                <a:latin typeface="Calibri" pitchFamily="34" charset="0"/>
                <a:ea typeface="宋体" charset="-122"/>
              </a:rPr>
              <a:t>What are the proper effective degrees of freedom for hadron internal structures</a:t>
            </a:r>
            <a:r>
              <a:rPr kumimoji="0" lang="en-US" altLang="zh-CN" sz="2400" b="1" i="0" u="none" strike="noStrike" kern="0" cap="none" spc="0" normalizeH="0" baseline="0" noProof="0" dirty="0">
                <a:ln>
                  <a:noFill/>
                </a:ln>
                <a:solidFill>
                  <a:srgbClr val="333399"/>
                </a:solidFill>
                <a:effectLst/>
                <a:uLnTx/>
                <a:uFillTx/>
                <a:latin typeface="Calibri" pitchFamily="34" charset="0"/>
                <a:ea typeface="宋体" charset="-122"/>
                <a:sym typeface="Symbol" pitchFamily="18" charset="2"/>
              </a:rPr>
              <a:t>? </a:t>
            </a:r>
          </a:p>
          <a:p>
            <a:pPr marL="342900" marR="0" lvl="0" indent="-342900" defTabSz="914400" eaLnBrk="1" fontAlgn="base" latinLnBrk="0" hangingPunct="1">
              <a:lnSpc>
                <a:spcPct val="100000"/>
              </a:lnSpc>
              <a:spcBef>
                <a:spcPct val="40000"/>
              </a:spcBef>
              <a:spcAft>
                <a:spcPct val="0"/>
              </a:spcAft>
              <a:buClrTx/>
              <a:buSzTx/>
              <a:buFont typeface="Arial" panose="020B0604020202020204" pitchFamily="34" charset="0"/>
              <a:buChar char="•"/>
              <a:tabLst/>
              <a:defRPr/>
            </a:pPr>
            <a:r>
              <a:rPr kumimoji="0" lang="en-US" altLang="zh-CN" sz="2400" b="1" i="0" u="none" strike="noStrike" kern="0" cap="none" spc="0" normalizeH="0" baseline="0" noProof="0" dirty="0">
                <a:ln>
                  <a:noFill/>
                </a:ln>
                <a:solidFill>
                  <a:srgbClr val="333399"/>
                </a:solidFill>
                <a:effectLst/>
                <a:uLnTx/>
                <a:uFillTx/>
                <a:latin typeface="Calibri" pitchFamily="34" charset="0"/>
                <a:ea typeface="宋体" charset="-122"/>
                <a:sym typeface="Symbol" pitchFamily="18" charset="2"/>
              </a:rPr>
              <a:t>What are the possible color-singlet hadrons apart from the simplest conventional mesons (</a:t>
            </a:r>
            <a:r>
              <a:rPr kumimoji="0" lang="en-US" altLang="zh-CN" sz="2400" b="1" i="0" u="none" strike="noStrike" kern="0" cap="none" spc="0" normalizeH="0" baseline="0" noProof="0" dirty="0" err="1">
                <a:ln>
                  <a:noFill/>
                </a:ln>
                <a:solidFill>
                  <a:srgbClr val="333399"/>
                </a:solidFill>
                <a:effectLst/>
                <a:uLnTx/>
                <a:uFillTx/>
                <a:latin typeface="Calibri" pitchFamily="34" charset="0"/>
                <a:ea typeface="宋体" charset="-122"/>
                <a:sym typeface="Symbol" pitchFamily="18" charset="2"/>
              </a:rPr>
              <a:t>qq</a:t>
            </a:r>
            <a:r>
              <a:rPr kumimoji="0" lang="en-US" altLang="zh-CN" sz="2400" b="1" i="0" u="none" strike="noStrike" kern="0" cap="none" spc="0" normalizeH="0" baseline="0" noProof="0" dirty="0">
                <a:ln>
                  <a:noFill/>
                </a:ln>
                <a:solidFill>
                  <a:srgbClr val="333399"/>
                </a:solidFill>
                <a:effectLst/>
                <a:uLnTx/>
                <a:uFillTx/>
                <a:latin typeface="Calibri" pitchFamily="34" charset="0"/>
                <a:ea typeface="宋体" charset="-122"/>
                <a:sym typeface="Symbol" pitchFamily="18" charset="2"/>
              </a:rPr>
              <a:t>) and baryons (</a:t>
            </a:r>
            <a:r>
              <a:rPr kumimoji="0" lang="en-US" altLang="zh-CN" sz="2400" b="1" i="0" u="none" strike="noStrike" kern="0" cap="none" spc="0" normalizeH="0" baseline="0" noProof="0" dirty="0" err="1">
                <a:ln>
                  <a:noFill/>
                </a:ln>
                <a:solidFill>
                  <a:srgbClr val="333399"/>
                </a:solidFill>
                <a:effectLst/>
                <a:uLnTx/>
                <a:uFillTx/>
                <a:latin typeface="Calibri" pitchFamily="34" charset="0"/>
                <a:ea typeface="宋体" charset="-122"/>
                <a:sym typeface="Symbol" pitchFamily="18" charset="2"/>
              </a:rPr>
              <a:t>qqq</a:t>
            </a:r>
            <a:r>
              <a:rPr kumimoji="0" lang="en-US" altLang="zh-CN" sz="2400" b="1" i="0" u="none" strike="noStrike" kern="0" cap="none" spc="0" normalizeH="0" baseline="0" noProof="0" dirty="0">
                <a:ln>
                  <a:noFill/>
                </a:ln>
                <a:solidFill>
                  <a:srgbClr val="333399"/>
                </a:solidFill>
                <a:effectLst/>
                <a:uLnTx/>
                <a:uFillTx/>
                <a:latin typeface="Calibri" pitchFamily="34" charset="0"/>
                <a:ea typeface="宋体" charset="-122"/>
                <a:sym typeface="Symbol" pitchFamily="18" charset="2"/>
              </a:rPr>
              <a:t>)? (e.g. </a:t>
            </a:r>
            <a:r>
              <a:rPr kumimoji="0" lang="en-US" altLang="zh-CN" sz="2400" b="1" i="0" u="none" strike="noStrike" kern="0" cap="none" spc="0" normalizeH="0" baseline="0" noProof="0" dirty="0" err="1">
                <a:ln>
                  <a:noFill/>
                </a:ln>
                <a:solidFill>
                  <a:srgbClr val="FF0000"/>
                </a:solidFill>
                <a:effectLst/>
                <a:uLnTx/>
                <a:uFillTx/>
                <a:latin typeface="Calibri" pitchFamily="34" charset="0"/>
                <a:ea typeface="宋体" charset="-122"/>
                <a:sym typeface="Symbol" pitchFamily="18" charset="2"/>
              </a:rPr>
              <a:t>multiquarks</a:t>
            </a:r>
            <a:r>
              <a:rPr kumimoji="0" lang="en-US" altLang="zh-CN" sz="2400" b="1" i="0" u="none" strike="noStrike" kern="0" cap="none" spc="0" normalizeH="0" baseline="0" noProof="0" dirty="0">
                <a:ln>
                  <a:noFill/>
                </a:ln>
                <a:solidFill>
                  <a:srgbClr val="FF0000"/>
                </a:solidFill>
                <a:effectLst/>
                <a:uLnTx/>
                <a:uFillTx/>
                <a:latin typeface="Calibri" pitchFamily="34" charset="0"/>
                <a:ea typeface="宋体" charset="-122"/>
                <a:sym typeface="Symbol" pitchFamily="18" charset="2"/>
              </a:rPr>
              <a:t>, hadronic molecules, </a:t>
            </a:r>
            <a:r>
              <a:rPr kumimoji="0" lang="en-US" altLang="zh-CN" sz="2400" b="1" i="0" u="none" strike="noStrike" kern="0" cap="none" spc="0" normalizeH="0" baseline="0" noProof="0" dirty="0" err="1">
                <a:ln>
                  <a:noFill/>
                </a:ln>
                <a:solidFill>
                  <a:srgbClr val="FF0000"/>
                </a:solidFill>
                <a:effectLst/>
                <a:uLnTx/>
                <a:uFillTx/>
                <a:latin typeface="Calibri" pitchFamily="34" charset="0"/>
                <a:ea typeface="宋体" charset="-122"/>
                <a:sym typeface="Symbol" pitchFamily="18" charset="2"/>
              </a:rPr>
              <a:t>hadroquarkonia</a:t>
            </a:r>
            <a:r>
              <a:rPr kumimoji="0" lang="en-US" altLang="zh-CN" sz="2400" b="1" i="0" u="none" strike="noStrike" kern="0" cap="none" spc="0" normalizeH="0" baseline="0" noProof="0" dirty="0">
                <a:ln>
                  <a:noFill/>
                </a:ln>
                <a:solidFill>
                  <a:srgbClr val="FF0000"/>
                </a:solidFill>
                <a:effectLst/>
                <a:uLnTx/>
                <a:uFillTx/>
                <a:latin typeface="Calibri" pitchFamily="34" charset="0"/>
                <a:ea typeface="宋体" charset="-122"/>
                <a:sym typeface="Symbol" pitchFamily="18" charset="2"/>
              </a:rPr>
              <a:t> </a:t>
            </a:r>
            <a:r>
              <a:rPr kumimoji="0" lang="en-US" altLang="zh-CN" sz="2400" b="1" i="0" u="none" strike="noStrike" kern="0" cap="none" spc="0" normalizeH="0" baseline="0" noProof="0" dirty="0">
                <a:ln>
                  <a:noFill/>
                </a:ln>
                <a:solidFill>
                  <a:srgbClr val="333399"/>
                </a:solidFill>
                <a:effectLst/>
                <a:uLnTx/>
                <a:uFillTx/>
                <a:latin typeface="Calibri" pitchFamily="34" charset="0"/>
                <a:ea typeface="宋体" charset="-122"/>
                <a:sym typeface="Symbol" pitchFamily="18" charset="2"/>
              </a:rPr>
              <a:t>…)</a:t>
            </a:r>
          </a:p>
          <a:p>
            <a:pPr marL="342900" marR="0" lvl="0" indent="-342900" defTabSz="914400" eaLnBrk="1" fontAlgn="base" latinLnBrk="0" hangingPunct="1">
              <a:lnSpc>
                <a:spcPct val="100000"/>
              </a:lnSpc>
              <a:spcBef>
                <a:spcPct val="40000"/>
              </a:spcBef>
              <a:spcAft>
                <a:spcPct val="0"/>
              </a:spcAft>
              <a:buClrTx/>
              <a:buSzTx/>
              <a:buFont typeface="Arial" panose="020B0604020202020204" pitchFamily="34" charset="0"/>
              <a:buChar char="•"/>
              <a:tabLst/>
              <a:defRPr/>
            </a:pPr>
            <a:r>
              <a:rPr kumimoji="0" lang="en-US" altLang="zh-CN" sz="2400" b="1" i="0" u="none" strike="noStrike" kern="0" cap="none" spc="0" normalizeH="0" baseline="0" noProof="0" dirty="0">
                <a:ln>
                  <a:noFill/>
                </a:ln>
                <a:solidFill>
                  <a:srgbClr val="333399"/>
                </a:solidFill>
                <a:effectLst/>
                <a:uLnTx/>
                <a:uFillTx/>
                <a:latin typeface="Calibri" pitchFamily="34" charset="0"/>
                <a:ea typeface="宋体" charset="-122"/>
                <a:sym typeface="Symbol" pitchFamily="18" charset="2"/>
              </a:rPr>
              <a:t>What are the proper observables for determining the internal structures for hadrons ?</a:t>
            </a:r>
          </a:p>
          <a:p>
            <a:pPr marL="342900" marR="0" lvl="0" indent="-342900" defTabSz="914400" eaLnBrk="1" fontAlgn="base" latinLnBrk="0" hangingPunct="1">
              <a:lnSpc>
                <a:spcPct val="100000"/>
              </a:lnSpc>
              <a:spcBef>
                <a:spcPct val="40000"/>
              </a:spcBef>
              <a:spcAft>
                <a:spcPct val="0"/>
              </a:spcAft>
              <a:buClrTx/>
              <a:buSzTx/>
              <a:buFont typeface="Arial" panose="020B0604020202020204" pitchFamily="34" charset="0"/>
              <a:buChar char="•"/>
              <a:tabLst/>
              <a:defRPr/>
            </a:pPr>
            <a:r>
              <a:rPr kumimoji="0" lang="en-US" altLang="zh-CN" sz="2400" b="1" i="0" u="none" strike="noStrike" kern="0" cap="none" spc="0" normalizeH="0" baseline="0" noProof="0" dirty="0">
                <a:ln>
                  <a:noFill/>
                </a:ln>
                <a:solidFill>
                  <a:srgbClr val="333399"/>
                </a:solidFill>
                <a:effectLst/>
                <a:uLnTx/>
                <a:uFillTx/>
                <a:latin typeface="Calibri" pitchFamily="34" charset="0"/>
                <a:ea typeface="宋体" charset="-122"/>
                <a:sym typeface="Symbol" pitchFamily="18" charset="2"/>
              </a:rPr>
              <a:t>How to distinguish genuine states from kinematic enhancements due to TS? </a:t>
            </a:r>
          </a:p>
          <a:p>
            <a:pPr marL="342900" marR="0" lvl="0" indent="-342900" defTabSz="914400" eaLnBrk="1" fontAlgn="base" latinLnBrk="0" hangingPunct="1">
              <a:lnSpc>
                <a:spcPct val="100000"/>
              </a:lnSpc>
              <a:spcBef>
                <a:spcPct val="40000"/>
              </a:spcBef>
              <a:spcAft>
                <a:spcPct val="0"/>
              </a:spcAft>
              <a:buClrTx/>
              <a:buSzTx/>
              <a:buFont typeface="Arial" panose="020B0604020202020204" pitchFamily="34" charset="0"/>
              <a:buChar char="•"/>
              <a:tabLst/>
              <a:defRPr/>
            </a:pPr>
            <a:r>
              <a:rPr kumimoji="0" lang="en-US" altLang="zh-CN" sz="2400" b="1" i="0" u="none" strike="noStrike" kern="0" cap="none" spc="0" normalizeH="0" baseline="0" noProof="0" dirty="0">
                <a:ln>
                  <a:noFill/>
                </a:ln>
                <a:solidFill>
                  <a:srgbClr val="333399"/>
                </a:solidFill>
                <a:effectLst/>
                <a:uLnTx/>
                <a:uFillTx/>
                <a:latin typeface="Calibri" pitchFamily="34" charset="0"/>
                <a:ea typeface="宋体" charset="-122"/>
                <a:sym typeface="Symbol" pitchFamily="18" charset="2"/>
              </a:rPr>
              <a:t>What’s happening in between “perturbative” and “non-perturbative”? </a:t>
            </a:r>
          </a:p>
          <a:p>
            <a:pPr marL="342900" marR="0" lvl="0" indent="-342900" defTabSz="914400" eaLnBrk="1" fontAlgn="base" latinLnBrk="0" hangingPunct="1">
              <a:lnSpc>
                <a:spcPct val="100000"/>
              </a:lnSpc>
              <a:spcBef>
                <a:spcPct val="40000"/>
              </a:spcBef>
              <a:spcAft>
                <a:spcPct val="0"/>
              </a:spcAft>
              <a:buClrTx/>
              <a:buSzTx/>
              <a:buFont typeface="Arial" panose="020B0604020202020204" pitchFamily="34" charset="0"/>
              <a:buChar char="•"/>
              <a:tabLst/>
              <a:defRPr/>
            </a:pPr>
            <a:r>
              <a:rPr kumimoji="0" lang="en-US" altLang="zh-CN" sz="2400" b="1" i="0" u="none" strike="noStrike" kern="0" cap="none" spc="0" normalizeH="0" baseline="0" noProof="0" dirty="0">
                <a:ln>
                  <a:noFill/>
                </a:ln>
                <a:solidFill>
                  <a:srgbClr val="333399"/>
                </a:solidFill>
                <a:effectLst/>
                <a:uLnTx/>
                <a:uFillTx/>
                <a:latin typeface="Calibri" pitchFamily="34" charset="0"/>
                <a:ea typeface="宋体" charset="-122"/>
                <a:sym typeface="Symbol" pitchFamily="18" charset="2"/>
              </a:rPr>
              <a:t>… … </a:t>
            </a:r>
          </a:p>
        </p:txBody>
      </p:sp>
      <p:sp>
        <p:nvSpPr>
          <p:cNvPr id="4" name="Rectangle 2"/>
          <p:cNvSpPr txBox="1">
            <a:spLocks noChangeArrowheads="1"/>
          </p:cNvSpPr>
          <p:nvPr/>
        </p:nvSpPr>
        <p:spPr>
          <a:xfrm>
            <a:off x="645886" y="304800"/>
            <a:ext cx="10443029" cy="602343"/>
          </a:xfrm>
          <a:prstGeom prst="rect">
            <a:avLst/>
          </a:prstGeom>
          <a:solidFill>
            <a:srgbClr val="99CCFF"/>
          </a:solidFill>
          <a:effectLst>
            <a:outerShdw dist="107763" dir="2700000" algn="ctr" rotWithShape="0">
              <a:schemeClr val="bg2">
                <a:alpha val="50000"/>
              </a:schemeClr>
            </a:outerShdw>
          </a:effec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defTabSz="914400"/>
            <a:r>
              <a:rPr lang="en-US" altLang="zh-CN" sz="2800" b="1" kern="0" dirty="0">
                <a:solidFill>
                  <a:schemeClr val="accent2"/>
                </a:solidFill>
                <a:ea typeface="宋体" charset="-122"/>
              </a:rPr>
              <a:t>4. Reminder of s</a:t>
            </a:r>
            <a:r>
              <a:rPr lang="en-US" altLang="zh-CN" sz="2800" b="1" kern="0" dirty="0">
                <a:solidFill>
                  <a:schemeClr val="accent2"/>
                </a:solidFill>
              </a:rPr>
              <a:t>ome crucial issues</a:t>
            </a:r>
            <a:endParaRPr lang="en-US" altLang="zh-CN" sz="2800" b="1" kern="0" dirty="0">
              <a:solidFill>
                <a:schemeClr val="accent2"/>
              </a:solidFill>
              <a:ea typeface="宋体" charset="-122"/>
            </a:endParaRPr>
          </a:p>
        </p:txBody>
      </p:sp>
    </p:spTree>
    <p:extLst>
      <p:ext uri="{BB962C8B-B14F-4D97-AF65-F5344CB8AC3E}">
        <p14:creationId xmlns:p14="http://schemas.microsoft.com/office/powerpoint/2010/main" val="17679787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60399" y="558577"/>
            <a:ext cx="10914743" cy="4139595"/>
          </a:xfrm>
          <a:prstGeom prst="rect">
            <a:avLst/>
          </a:prstGeom>
        </p:spPr>
        <p:txBody>
          <a:bodyPr wrap="square">
            <a:spAutoFit/>
          </a:bodyPr>
          <a:lstStyle/>
          <a:p>
            <a:pPr>
              <a:spcBef>
                <a:spcPts val="600"/>
              </a:spcBef>
            </a:pPr>
            <a:r>
              <a:rPr lang="en-US" altLang="zh-CN" sz="2000" b="1" dirty="0">
                <a:solidFill>
                  <a:srgbClr val="0000CC"/>
                </a:solidFill>
                <a:latin typeface="Calibri" panose="020F0502020204030204" pitchFamily="34" charset="0"/>
                <a:cs typeface="Calibri" panose="020F0502020204030204" pitchFamily="34" charset="0"/>
              </a:rPr>
              <a:t>Recent reviews on hadron spectroscopy and QCD exotics: </a:t>
            </a:r>
          </a:p>
          <a:p>
            <a:pPr marL="342900" indent="-342900">
              <a:spcBef>
                <a:spcPts val="600"/>
              </a:spcBef>
              <a:buFont typeface="+mj-lt"/>
              <a:buAutoNum type="arabicPeriod"/>
            </a:pPr>
            <a:r>
              <a:rPr lang="en-US" altLang="zh-CN" dirty="0">
                <a:solidFill>
                  <a:srgbClr val="0000CC"/>
                </a:solidFill>
                <a:latin typeface="Calibri" panose="020F0502020204030204" pitchFamily="34" charset="0"/>
                <a:cs typeface="Calibri" panose="020F0502020204030204" pitchFamily="34" charset="0"/>
              </a:rPr>
              <a:t>F.K. </a:t>
            </a:r>
            <a:r>
              <a:rPr lang="en-US" altLang="zh-CN" dirty="0" err="1">
                <a:solidFill>
                  <a:srgbClr val="0000CC"/>
                </a:solidFill>
                <a:latin typeface="Calibri" panose="020F0502020204030204" pitchFamily="34" charset="0"/>
                <a:cs typeface="Calibri" panose="020F0502020204030204" pitchFamily="34" charset="0"/>
              </a:rPr>
              <a:t>Guo</a:t>
            </a:r>
            <a:r>
              <a:rPr lang="en-US" altLang="zh-CN" dirty="0">
                <a:solidFill>
                  <a:srgbClr val="0000CC"/>
                </a:solidFill>
                <a:latin typeface="Calibri" panose="020F0502020204030204" pitchFamily="34" charset="0"/>
                <a:cs typeface="Calibri" panose="020F0502020204030204" pitchFamily="34" charset="0"/>
              </a:rPr>
              <a:t>, C. </a:t>
            </a:r>
            <a:r>
              <a:rPr lang="en-US" altLang="zh-CN" dirty="0" err="1">
                <a:solidFill>
                  <a:srgbClr val="0000CC"/>
                </a:solidFill>
                <a:latin typeface="Calibri" panose="020F0502020204030204" pitchFamily="34" charset="0"/>
                <a:cs typeface="Calibri" panose="020F0502020204030204" pitchFamily="34" charset="0"/>
              </a:rPr>
              <a:t>Hanhart</a:t>
            </a:r>
            <a:r>
              <a:rPr lang="en-US" altLang="zh-CN" dirty="0">
                <a:solidFill>
                  <a:srgbClr val="0000CC"/>
                </a:solidFill>
                <a:latin typeface="Calibri" panose="020F0502020204030204" pitchFamily="34" charset="0"/>
                <a:cs typeface="Calibri" panose="020F0502020204030204" pitchFamily="34" charset="0"/>
              </a:rPr>
              <a:t>, U. G. </a:t>
            </a:r>
            <a:r>
              <a:rPr lang="en-US" altLang="zh-CN" dirty="0" err="1">
                <a:solidFill>
                  <a:srgbClr val="0000CC"/>
                </a:solidFill>
                <a:latin typeface="Calibri" panose="020F0502020204030204" pitchFamily="34" charset="0"/>
                <a:cs typeface="Calibri" panose="020F0502020204030204" pitchFamily="34" charset="0"/>
              </a:rPr>
              <a:t>Meißner</a:t>
            </a:r>
            <a:r>
              <a:rPr lang="en-US" altLang="zh-CN" dirty="0">
                <a:solidFill>
                  <a:srgbClr val="0000CC"/>
                </a:solidFill>
                <a:latin typeface="Calibri" panose="020F0502020204030204" pitchFamily="34" charset="0"/>
                <a:cs typeface="Calibri" panose="020F0502020204030204" pitchFamily="34" charset="0"/>
              </a:rPr>
              <a:t>, Q. Wang, Q. Zhao and B.S. Zou, Rev. Mod. Phys. 90, no.1, 015004 (2018);</a:t>
            </a:r>
          </a:p>
          <a:p>
            <a:pPr marL="342900" indent="-342900">
              <a:spcBef>
                <a:spcPts val="600"/>
              </a:spcBef>
              <a:buFont typeface="+mj-lt"/>
              <a:buAutoNum type="arabicPeriod"/>
            </a:pPr>
            <a:r>
              <a:rPr lang="en-US" altLang="zh-CN" dirty="0">
                <a:solidFill>
                  <a:srgbClr val="0000CC"/>
                </a:solidFill>
                <a:latin typeface="Calibri" panose="020F0502020204030204" pitchFamily="34" charset="0"/>
                <a:cs typeface="Calibri" panose="020F0502020204030204" pitchFamily="34" charset="0"/>
              </a:rPr>
              <a:t>H.X. Chen, W. Chen, X. Liu and S.L. Zhu, Phys. Rept. 639, 1-121 (2016);</a:t>
            </a:r>
          </a:p>
          <a:p>
            <a:pPr marL="342900" indent="-342900">
              <a:spcBef>
                <a:spcPts val="600"/>
              </a:spcBef>
              <a:buFont typeface="+mj-lt"/>
              <a:buAutoNum type="arabicPeriod"/>
            </a:pPr>
            <a:r>
              <a:rPr lang="it-IT" altLang="zh-CN" dirty="0">
                <a:solidFill>
                  <a:srgbClr val="0000CC"/>
                </a:solidFill>
                <a:latin typeface="Calibri" panose="020F0502020204030204" pitchFamily="34" charset="0"/>
                <a:cs typeface="Calibri" panose="020F0502020204030204" pitchFamily="34" charset="0"/>
              </a:rPr>
              <a:t>A. Esposito, A. Pilloni and A. D. Polosa, </a:t>
            </a:r>
            <a:r>
              <a:rPr lang="en-US" altLang="zh-CN" dirty="0">
                <a:solidFill>
                  <a:srgbClr val="0000CC"/>
                </a:solidFill>
                <a:latin typeface="Calibri" panose="020F0502020204030204" pitchFamily="34" charset="0"/>
                <a:cs typeface="Calibri" panose="020F0502020204030204" pitchFamily="34" charset="0"/>
              </a:rPr>
              <a:t>Phys. Rept. 668, 1-97 (2017);</a:t>
            </a:r>
          </a:p>
          <a:p>
            <a:pPr marL="342900" indent="-342900">
              <a:spcBef>
                <a:spcPts val="600"/>
              </a:spcBef>
              <a:buFont typeface="+mj-lt"/>
              <a:buAutoNum type="arabicPeriod"/>
            </a:pPr>
            <a:r>
              <a:rPr lang="en-US" altLang="zh-CN" dirty="0">
                <a:solidFill>
                  <a:srgbClr val="0000CC"/>
                </a:solidFill>
                <a:latin typeface="Calibri" panose="020F0502020204030204" pitchFamily="34" charset="0"/>
                <a:cs typeface="Calibri" panose="020F0502020204030204" pitchFamily="34" charset="0"/>
              </a:rPr>
              <a:t>A. Ali, J.S. Lange and S. Stone, </a:t>
            </a:r>
            <a:r>
              <a:rPr lang="en-US" altLang="zh-CN" dirty="0" err="1">
                <a:solidFill>
                  <a:srgbClr val="0000CC"/>
                </a:solidFill>
                <a:latin typeface="Calibri" panose="020F0502020204030204" pitchFamily="34" charset="0"/>
                <a:cs typeface="Calibri" panose="020F0502020204030204" pitchFamily="34" charset="0"/>
              </a:rPr>
              <a:t>Prog</a:t>
            </a:r>
            <a:r>
              <a:rPr lang="en-US" altLang="zh-CN" dirty="0">
                <a:solidFill>
                  <a:srgbClr val="0000CC"/>
                </a:solidFill>
                <a:latin typeface="Calibri" panose="020F0502020204030204" pitchFamily="34" charset="0"/>
                <a:cs typeface="Calibri" panose="020F0502020204030204" pitchFamily="34" charset="0"/>
              </a:rPr>
              <a:t>. Part. </a:t>
            </a:r>
            <a:r>
              <a:rPr lang="en-US" altLang="zh-CN" dirty="0" err="1">
                <a:solidFill>
                  <a:srgbClr val="0000CC"/>
                </a:solidFill>
                <a:latin typeface="Calibri" panose="020F0502020204030204" pitchFamily="34" charset="0"/>
                <a:cs typeface="Calibri" panose="020F0502020204030204" pitchFamily="34" charset="0"/>
              </a:rPr>
              <a:t>Nucl</a:t>
            </a:r>
            <a:r>
              <a:rPr lang="en-US" altLang="zh-CN" dirty="0">
                <a:solidFill>
                  <a:srgbClr val="0000CC"/>
                </a:solidFill>
                <a:latin typeface="Calibri" panose="020F0502020204030204" pitchFamily="34" charset="0"/>
                <a:cs typeface="Calibri" panose="020F0502020204030204" pitchFamily="34" charset="0"/>
              </a:rPr>
              <a:t>. Phys. 97, 123-198 (2017);</a:t>
            </a:r>
          </a:p>
          <a:p>
            <a:pPr marL="342900" indent="-342900">
              <a:spcBef>
                <a:spcPts val="600"/>
              </a:spcBef>
              <a:buFont typeface="+mj-lt"/>
              <a:buAutoNum type="arabicPeriod"/>
            </a:pPr>
            <a:r>
              <a:rPr lang="en-US" altLang="zh-CN" dirty="0">
                <a:solidFill>
                  <a:srgbClr val="0000CC"/>
                </a:solidFill>
                <a:latin typeface="Calibri" panose="020F0502020204030204" pitchFamily="34" charset="0"/>
                <a:cs typeface="Calibri" panose="020F0502020204030204" pitchFamily="34" charset="0"/>
              </a:rPr>
              <a:t>Y.R. Liu, H. X. Chen, W. Chen, X. Liu and S.L. Zhu, </a:t>
            </a:r>
            <a:r>
              <a:rPr lang="en-US" altLang="zh-CN" dirty="0" err="1">
                <a:solidFill>
                  <a:srgbClr val="0000CC"/>
                </a:solidFill>
                <a:latin typeface="Calibri" panose="020F0502020204030204" pitchFamily="34" charset="0"/>
                <a:cs typeface="Calibri" panose="020F0502020204030204" pitchFamily="34" charset="0"/>
              </a:rPr>
              <a:t>Prog</a:t>
            </a:r>
            <a:r>
              <a:rPr lang="en-US" altLang="zh-CN" dirty="0">
                <a:solidFill>
                  <a:srgbClr val="0000CC"/>
                </a:solidFill>
                <a:latin typeface="Calibri" panose="020F0502020204030204" pitchFamily="34" charset="0"/>
                <a:cs typeface="Calibri" panose="020F0502020204030204" pitchFamily="34" charset="0"/>
              </a:rPr>
              <a:t>. Part. </a:t>
            </a:r>
            <a:r>
              <a:rPr lang="en-US" altLang="zh-CN" dirty="0" err="1">
                <a:solidFill>
                  <a:srgbClr val="0000CC"/>
                </a:solidFill>
                <a:latin typeface="Calibri" panose="020F0502020204030204" pitchFamily="34" charset="0"/>
                <a:cs typeface="Calibri" panose="020F0502020204030204" pitchFamily="34" charset="0"/>
              </a:rPr>
              <a:t>Nucl</a:t>
            </a:r>
            <a:r>
              <a:rPr lang="en-US" altLang="zh-CN" dirty="0">
                <a:solidFill>
                  <a:srgbClr val="0000CC"/>
                </a:solidFill>
                <a:latin typeface="Calibri" panose="020F0502020204030204" pitchFamily="34" charset="0"/>
                <a:cs typeface="Calibri" panose="020F0502020204030204" pitchFamily="34" charset="0"/>
              </a:rPr>
              <a:t>. Phys. 107, 237-320 (2019);</a:t>
            </a:r>
          </a:p>
          <a:p>
            <a:pPr marL="342900" indent="-342900">
              <a:spcBef>
                <a:spcPts val="600"/>
              </a:spcBef>
              <a:buFont typeface="+mj-lt"/>
              <a:buAutoNum type="arabicPeriod"/>
            </a:pPr>
            <a:r>
              <a:rPr lang="en-US" altLang="zh-CN" dirty="0">
                <a:solidFill>
                  <a:srgbClr val="0000CC"/>
                </a:solidFill>
                <a:latin typeface="Calibri" panose="020F0502020204030204" pitchFamily="34" charset="0"/>
                <a:cs typeface="Calibri" panose="020F0502020204030204" pitchFamily="34" charset="0"/>
              </a:rPr>
              <a:t>N. </a:t>
            </a:r>
            <a:r>
              <a:rPr lang="en-US" altLang="zh-CN" dirty="0" err="1">
                <a:solidFill>
                  <a:srgbClr val="0000CC"/>
                </a:solidFill>
                <a:latin typeface="Calibri" panose="020F0502020204030204" pitchFamily="34" charset="0"/>
                <a:cs typeface="Calibri" panose="020F0502020204030204" pitchFamily="34" charset="0"/>
              </a:rPr>
              <a:t>Brambilla</a:t>
            </a:r>
            <a:r>
              <a:rPr lang="en-US" altLang="zh-CN" dirty="0">
                <a:solidFill>
                  <a:srgbClr val="0000CC"/>
                </a:solidFill>
                <a:latin typeface="Calibri" panose="020F0502020204030204" pitchFamily="34" charset="0"/>
                <a:cs typeface="Calibri" panose="020F0502020204030204" pitchFamily="34" charset="0"/>
              </a:rPr>
              <a:t>, S. Eidelman, C. </a:t>
            </a:r>
            <a:r>
              <a:rPr lang="en-US" altLang="zh-CN" dirty="0" err="1">
                <a:solidFill>
                  <a:srgbClr val="0000CC"/>
                </a:solidFill>
                <a:latin typeface="Calibri" panose="020F0502020204030204" pitchFamily="34" charset="0"/>
                <a:cs typeface="Calibri" panose="020F0502020204030204" pitchFamily="34" charset="0"/>
              </a:rPr>
              <a:t>Hanhart</a:t>
            </a:r>
            <a:r>
              <a:rPr lang="en-US" altLang="zh-CN" dirty="0">
                <a:solidFill>
                  <a:srgbClr val="0000CC"/>
                </a:solidFill>
                <a:latin typeface="Calibri" panose="020F0502020204030204" pitchFamily="34" charset="0"/>
                <a:cs typeface="Calibri" panose="020F0502020204030204" pitchFamily="34" charset="0"/>
              </a:rPr>
              <a:t>, A. </a:t>
            </a:r>
            <a:r>
              <a:rPr lang="en-US" altLang="zh-CN" dirty="0" err="1">
                <a:solidFill>
                  <a:srgbClr val="0000CC"/>
                </a:solidFill>
                <a:latin typeface="Calibri" panose="020F0502020204030204" pitchFamily="34" charset="0"/>
                <a:cs typeface="Calibri" panose="020F0502020204030204" pitchFamily="34" charset="0"/>
              </a:rPr>
              <a:t>Nefediev</a:t>
            </a:r>
            <a:r>
              <a:rPr lang="en-US" altLang="zh-CN" dirty="0">
                <a:solidFill>
                  <a:srgbClr val="0000CC"/>
                </a:solidFill>
                <a:latin typeface="Calibri" panose="020F0502020204030204" pitchFamily="34" charset="0"/>
                <a:cs typeface="Calibri" panose="020F0502020204030204" pitchFamily="34" charset="0"/>
              </a:rPr>
              <a:t>, C.P. Shen, C.E. Thomas, A. </a:t>
            </a:r>
            <a:r>
              <a:rPr lang="en-US" altLang="zh-CN" dirty="0" err="1">
                <a:solidFill>
                  <a:srgbClr val="0000CC"/>
                </a:solidFill>
                <a:latin typeface="Calibri" panose="020F0502020204030204" pitchFamily="34" charset="0"/>
                <a:cs typeface="Calibri" panose="020F0502020204030204" pitchFamily="34" charset="0"/>
              </a:rPr>
              <a:t>Vairo</a:t>
            </a:r>
            <a:r>
              <a:rPr lang="en-US" altLang="zh-CN" dirty="0">
                <a:solidFill>
                  <a:srgbClr val="0000CC"/>
                </a:solidFill>
                <a:latin typeface="Calibri" panose="020F0502020204030204" pitchFamily="34" charset="0"/>
                <a:cs typeface="Calibri" panose="020F0502020204030204" pitchFamily="34" charset="0"/>
              </a:rPr>
              <a:t> and C.Z. Yuan, Phys. Rept. 873, 1-154 (2020); </a:t>
            </a:r>
          </a:p>
          <a:p>
            <a:pPr marL="342900" indent="-342900">
              <a:spcBef>
                <a:spcPts val="600"/>
              </a:spcBef>
              <a:buFont typeface="+mj-lt"/>
              <a:buAutoNum type="arabicPeriod"/>
            </a:pPr>
            <a:r>
              <a:rPr lang="en-US" altLang="zh-CN" dirty="0">
                <a:solidFill>
                  <a:srgbClr val="0000CC"/>
                </a:solidFill>
                <a:latin typeface="Calibri" panose="020F0502020204030204" pitchFamily="34" charset="0"/>
                <a:cs typeface="Calibri" panose="020F0502020204030204" pitchFamily="34" charset="0"/>
              </a:rPr>
              <a:t>R.F. Lebed, R.E. Mitchell and E.S. Swanson, </a:t>
            </a:r>
            <a:r>
              <a:rPr lang="en-US" altLang="zh-CN" dirty="0" err="1">
                <a:solidFill>
                  <a:srgbClr val="0000CC"/>
                </a:solidFill>
                <a:latin typeface="Calibri" panose="020F0502020204030204" pitchFamily="34" charset="0"/>
                <a:cs typeface="Calibri" panose="020F0502020204030204" pitchFamily="34" charset="0"/>
              </a:rPr>
              <a:t>Prog</a:t>
            </a:r>
            <a:r>
              <a:rPr lang="en-US" altLang="zh-CN" dirty="0">
                <a:solidFill>
                  <a:srgbClr val="0000CC"/>
                </a:solidFill>
                <a:latin typeface="Calibri" panose="020F0502020204030204" pitchFamily="34" charset="0"/>
                <a:cs typeface="Calibri" panose="020F0502020204030204" pitchFamily="34" charset="0"/>
              </a:rPr>
              <a:t>. Part. </a:t>
            </a:r>
            <a:r>
              <a:rPr lang="en-US" altLang="zh-CN" dirty="0" err="1">
                <a:solidFill>
                  <a:srgbClr val="0000CC"/>
                </a:solidFill>
                <a:latin typeface="Calibri" panose="020F0502020204030204" pitchFamily="34" charset="0"/>
                <a:cs typeface="Calibri" panose="020F0502020204030204" pitchFamily="34" charset="0"/>
              </a:rPr>
              <a:t>Nucl</a:t>
            </a:r>
            <a:r>
              <a:rPr lang="en-US" altLang="zh-CN" dirty="0">
                <a:solidFill>
                  <a:srgbClr val="0000CC"/>
                </a:solidFill>
                <a:latin typeface="Calibri" panose="020F0502020204030204" pitchFamily="34" charset="0"/>
                <a:cs typeface="Calibri" panose="020F0502020204030204" pitchFamily="34" charset="0"/>
              </a:rPr>
              <a:t>. Phys. 93, 143-194 (2017);</a:t>
            </a:r>
          </a:p>
          <a:p>
            <a:pPr marL="342900" indent="-342900">
              <a:spcBef>
                <a:spcPts val="600"/>
              </a:spcBef>
              <a:buFont typeface="+mj-lt"/>
              <a:buAutoNum type="arabicPeriod"/>
            </a:pPr>
            <a:r>
              <a:rPr lang="en-US" altLang="zh-CN" dirty="0">
                <a:solidFill>
                  <a:srgbClr val="0000CC"/>
                </a:solidFill>
                <a:latin typeface="Calibri" panose="020F0502020204030204" pitchFamily="34" charset="0"/>
                <a:cs typeface="Calibri" panose="020F0502020204030204" pitchFamily="34" charset="0"/>
              </a:rPr>
              <a:t>Y. Yamaguchi, A. </a:t>
            </a:r>
            <a:r>
              <a:rPr lang="en-US" altLang="zh-CN" dirty="0" err="1">
                <a:solidFill>
                  <a:srgbClr val="0000CC"/>
                </a:solidFill>
                <a:latin typeface="Calibri" panose="020F0502020204030204" pitchFamily="34" charset="0"/>
                <a:cs typeface="Calibri" panose="020F0502020204030204" pitchFamily="34" charset="0"/>
              </a:rPr>
              <a:t>Hosaka</a:t>
            </a:r>
            <a:r>
              <a:rPr lang="en-US" altLang="zh-CN" dirty="0">
                <a:solidFill>
                  <a:srgbClr val="0000CC"/>
                </a:solidFill>
                <a:latin typeface="Calibri" panose="020F0502020204030204" pitchFamily="34" charset="0"/>
                <a:cs typeface="Calibri" panose="020F0502020204030204" pitchFamily="34" charset="0"/>
              </a:rPr>
              <a:t>, S. Takeuchi and M. Takizawa, J. Phys. G 47, no.5, 053001 (2020).</a:t>
            </a:r>
          </a:p>
          <a:p>
            <a:pPr marL="342900" indent="-342900">
              <a:spcBef>
                <a:spcPts val="600"/>
              </a:spcBef>
              <a:buFont typeface="+mj-lt"/>
              <a:buAutoNum type="arabicPeriod"/>
            </a:pPr>
            <a:r>
              <a:rPr lang="en-US" altLang="zh-CN" dirty="0">
                <a:solidFill>
                  <a:srgbClr val="0000CC"/>
                </a:solidFill>
                <a:latin typeface="Calibri" panose="020F0502020204030204" pitchFamily="34" charset="0"/>
                <a:cs typeface="Calibri" panose="020F0502020204030204" pitchFamily="34" charset="0"/>
              </a:rPr>
              <a:t>R.M. Albuquerque, J.M. Dias, K.P. </a:t>
            </a:r>
            <a:r>
              <a:rPr lang="en-US" altLang="zh-CN" dirty="0" err="1">
                <a:solidFill>
                  <a:srgbClr val="0000CC"/>
                </a:solidFill>
                <a:latin typeface="Calibri" panose="020F0502020204030204" pitchFamily="34" charset="0"/>
                <a:cs typeface="Calibri" panose="020F0502020204030204" pitchFamily="34" charset="0"/>
              </a:rPr>
              <a:t>Khemchandani</a:t>
            </a:r>
            <a:r>
              <a:rPr lang="en-US" altLang="zh-CN" dirty="0">
                <a:solidFill>
                  <a:srgbClr val="0000CC"/>
                </a:solidFill>
                <a:latin typeface="Calibri" panose="020F0502020204030204" pitchFamily="34" charset="0"/>
                <a:cs typeface="Calibri" panose="020F0502020204030204" pitchFamily="34" charset="0"/>
              </a:rPr>
              <a:t>, A. Martinez Torres, F.S. Navarra, M. Nielsen and C. M. Zanetti, J. Phys. G 46, no.9, 093002 (2019)</a:t>
            </a:r>
          </a:p>
        </p:txBody>
      </p:sp>
      <p:sp>
        <p:nvSpPr>
          <p:cNvPr id="4" name="Text Box 4"/>
          <p:cNvSpPr txBox="1">
            <a:spLocks noChangeArrowheads="1"/>
          </p:cNvSpPr>
          <p:nvPr/>
        </p:nvSpPr>
        <p:spPr bwMode="auto">
          <a:xfrm>
            <a:off x="950913" y="5816777"/>
            <a:ext cx="712946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zh-CN" sz="4400" b="1" i="1" u="none" strike="noStrike" kern="0" cap="none" spc="0" normalizeH="0" baseline="0" noProof="0" dirty="0">
                <a:ln>
                  <a:noFill/>
                </a:ln>
                <a:solidFill>
                  <a:srgbClr val="0000FF"/>
                </a:solidFill>
                <a:effectLst>
                  <a:outerShdw blurRad="38100" dist="38100" dir="2700000" algn="tl">
                    <a:srgbClr val="C0C0C0"/>
                  </a:outerShdw>
                </a:effectLst>
                <a:uLnTx/>
                <a:uFillTx/>
                <a:ea typeface="宋体" pitchFamily="2" charset="-122"/>
              </a:rPr>
              <a:t>Thanks for your attention!</a:t>
            </a:r>
          </a:p>
        </p:txBody>
      </p:sp>
    </p:spTree>
    <p:extLst>
      <p:ext uri="{BB962C8B-B14F-4D97-AF65-F5344CB8AC3E}">
        <p14:creationId xmlns:p14="http://schemas.microsoft.com/office/powerpoint/2010/main" val="113847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defTabSz="914400">
              <a:defRPr/>
            </a:pPr>
            <a:fld id="{92A42FD3-5501-4466-B0EF-C693BF37ED6B}" type="slidenum">
              <a:rPr lang="zh-CN" altLang="en-GB" sz="1800" kern="0">
                <a:solidFill>
                  <a:sysClr val="windowText" lastClr="000000"/>
                </a:solidFill>
              </a:rPr>
              <a:pPr defTabSz="914400">
                <a:defRPr/>
              </a:pPr>
              <a:t>5</a:t>
            </a:fld>
            <a:endParaRPr lang="en-GB" altLang="zh-CN" sz="1800" kern="0">
              <a:solidFill>
                <a:sysClr val="windowText" lastClr="000000"/>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57" y="1092882"/>
            <a:ext cx="9144000" cy="506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4"/>
          <p:cNvSpPr>
            <a:spLocks noChangeArrowheads="1"/>
          </p:cNvSpPr>
          <p:nvPr/>
        </p:nvSpPr>
        <p:spPr bwMode="auto">
          <a:xfrm>
            <a:off x="7560583" y="3175681"/>
            <a:ext cx="792163" cy="2159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914400" eaLnBrk="1" fontAlgn="base" hangingPunct="1">
              <a:spcBef>
                <a:spcPct val="0"/>
              </a:spcBef>
              <a:spcAft>
                <a:spcPct val="0"/>
              </a:spcAft>
              <a:buNone/>
              <a:defRPr/>
            </a:pPr>
            <a:endParaRPr lang="zh-CN" altLang="en-US" sz="1800" kern="0">
              <a:solidFill>
                <a:srgbClr val="000000"/>
              </a:solidFill>
              <a:ea typeface="宋体" charset="-122"/>
            </a:endParaRPr>
          </a:p>
        </p:txBody>
      </p:sp>
      <p:sp>
        <p:nvSpPr>
          <p:cNvPr id="5" name="Text Box 6"/>
          <p:cNvSpPr txBox="1">
            <a:spLocks noChangeArrowheads="1"/>
          </p:cNvSpPr>
          <p:nvPr/>
        </p:nvSpPr>
        <p:spPr bwMode="auto">
          <a:xfrm>
            <a:off x="493486" y="188914"/>
            <a:ext cx="1135017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914400" eaLnBrk="1" fontAlgn="base" hangingPunct="1">
              <a:spcBef>
                <a:spcPct val="0"/>
              </a:spcBef>
              <a:spcAft>
                <a:spcPct val="0"/>
              </a:spcAft>
              <a:buNone/>
              <a:defRPr/>
            </a:pPr>
            <a:r>
              <a:rPr lang="en-US" altLang="zh-CN" sz="2800" b="1" kern="0" dirty="0">
                <a:solidFill>
                  <a:srgbClr val="FF0000"/>
                </a:solidFill>
                <a:latin typeface="Calibri" pitchFamily="34" charset="0"/>
                <a:ea typeface="宋体" charset="-122"/>
              </a:rPr>
              <a:t>Heavy flavor states: </a:t>
            </a:r>
            <a:r>
              <a:rPr lang="en-US" altLang="zh-CN" sz="2800" b="1" kern="0" dirty="0" err="1">
                <a:solidFill>
                  <a:srgbClr val="0000FF"/>
                </a:solidFill>
                <a:latin typeface="Calibri" pitchFamily="34" charset="0"/>
                <a:ea typeface="宋体" charset="-122"/>
              </a:rPr>
              <a:t>Charmonia</a:t>
            </a:r>
            <a:r>
              <a:rPr lang="en-US" altLang="zh-CN" sz="2800" b="1" kern="0" dirty="0">
                <a:solidFill>
                  <a:srgbClr val="0000FF"/>
                </a:solidFill>
                <a:latin typeface="Calibri" pitchFamily="34" charset="0"/>
                <a:ea typeface="宋体" charset="-122"/>
              </a:rPr>
              <a:t> and </a:t>
            </a:r>
            <a:r>
              <a:rPr lang="en-US" altLang="zh-CN" sz="2800" b="1" kern="0" dirty="0" err="1">
                <a:solidFill>
                  <a:srgbClr val="0000FF"/>
                </a:solidFill>
                <a:latin typeface="Calibri" pitchFamily="34" charset="0"/>
                <a:ea typeface="宋体" charset="-122"/>
              </a:rPr>
              <a:t>charmonium</a:t>
            </a:r>
            <a:r>
              <a:rPr lang="en-US" altLang="zh-CN" sz="2800" b="1" kern="0" dirty="0">
                <a:solidFill>
                  <a:srgbClr val="0000FF"/>
                </a:solidFill>
                <a:latin typeface="Calibri" pitchFamily="34" charset="0"/>
                <a:ea typeface="宋体" charset="-122"/>
              </a:rPr>
              <a:t>-like states, i.e. </a:t>
            </a:r>
            <a:r>
              <a:rPr lang="en-US" altLang="zh-CN" sz="2800" b="1" kern="0" dirty="0">
                <a:solidFill>
                  <a:srgbClr val="FF0000"/>
                </a:solidFill>
                <a:latin typeface="Calibri" pitchFamily="34" charset="0"/>
                <a:ea typeface="宋体" charset="-122"/>
              </a:rPr>
              <a:t>X, Y, Z</a:t>
            </a:r>
            <a:r>
              <a:rPr lang="en-US" altLang="zh-CN" sz="2800" b="1" kern="0" dirty="0">
                <a:solidFill>
                  <a:srgbClr val="0000FF"/>
                </a:solidFill>
                <a:latin typeface="Calibri" pitchFamily="34" charset="0"/>
                <a:ea typeface="宋体" charset="-122"/>
              </a:rPr>
              <a:t>’s.</a:t>
            </a:r>
          </a:p>
        </p:txBody>
      </p:sp>
      <p:cxnSp>
        <p:nvCxnSpPr>
          <p:cNvPr id="6" name="直接连接符 2"/>
          <p:cNvCxnSpPr>
            <a:cxnSpLocks noChangeShapeType="1"/>
          </p:cNvCxnSpPr>
          <p:nvPr/>
        </p:nvCxnSpPr>
        <p:spPr bwMode="auto">
          <a:xfrm>
            <a:off x="3025095" y="3248706"/>
            <a:ext cx="647700" cy="0"/>
          </a:xfrm>
          <a:prstGeom prst="line">
            <a:avLst/>
          </a:prstGeom>
          <a:noFill/>
          <a:ln w="5715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4"/>
          <p:cNvSpPr txBox="1">
            <a:spLocks noChangeArrowheads="1"/>
          </p:cNvSpPr>
          <p:nvPr/>
        </p:nvSpPr>
        <p:spPr bwMode="auto">
          <a:xfrm>
            <a:off x="3644221" y="3023282"/>
            <a:ext cx="1108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914400" eaLnBrk="1" fontAlgn="base" hangingPunct="1">
              <a:spcBef>
                <a:spcPct val="0"/>
              </a:spcBef>
              <a:spcAft>
                <a:spcPct val="0"/>
              </a:spcAft>
              <a:buNone/>
              <a:defRPr/>
            </a:pPr>
            <a:r>
              <a:rPr lang="en-US" altLang="zh-CN" sz="1800" kern="0" dirty="0" err="1">
                <a:solidFill>
                  <a:srgbClr val="FF0000"/>
                </a:solidFill>
                <a:ea typeface="宋体" charset="-122"/>
              </a:rPr>
              <a:t>Zc</a:t>
            </a:r>
            <a:r>
              <a:rPr lang="en-US" altLang="zh-CN" sz="1800" kern="0" dirty="0">
                <a:solidFill>
                  <a:srgbClr val="FF0000"/>
                </a:solidFill>
                <a:ea typeface="宋体" charset="-122"/>
              </a:rPr>
              <a:t>(3900)</a:t>
            </a:r>
            <a:endParaRPr lang="zh-CN" altLang="en-US" sz="1800" kern="0" dirty="0">
              <a:solidFill>
                <a:srgbClr val="FF0000"/>
              </a:solidFill>
              <a:ea typeface="宋体" charset="-122"/>
            </a:endParaRPr>
          </a:p>
        </p:txBody>
      </p:sp>
      <p:cxnSp>
        <p:nvCxnSpPr>
          <p:cNvPr id="8" name="直接连接符 10"/>
          <p:cNvCxnSpPr>
            <a:cxnSpLocks noChangeShapeType="1"/>
          </p:cNvCxnSpPr>
          <p:nvPr/>
        </p:nvCxnSpPr>
        <p:spPr bwMode="auto">
          <a:xfrm>
            <a:off x="3025095" y="3032806"/>
            <a:ext cx="647700" cy="0"/>
          </a:xfrm>
          <a:prstGeom prst="line">
            <a:avLst/>
          </a:prstGeom>
          <a:noFill/>
          <a:ln w="5715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11"/>
          <p:cNvSpPr txBox="1">
            <a:spLocks noChangeArrowheads="1"/>
          </p:cNvSpPr>
          <p:nvPr/>
        </p:nvSpPr>
        <p:spPr bwMode="auto">
          <a:xfrm>
            <a:off x="3644221" y="2734357"/>
            <a:ext cx="1108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914400" eaLnBrk="1" fontAlgn="base" hangingPunct="1">
              <a:spcBef>
                <a:spcPct val="0"/>
              </a:spcBef>
              <a:spcAft>
                <a:spcPct val="0"/>
              </a:spcAft>
              <a:buNone/>
              <a:defRPr/>
            </a:pPr>
            <a:r>
              <a:rPr lang="en-US" altLang="zh-CN" sz="1800" kern="0" dirty="0" err="1">
                <a:solidFill>
                  <a:srgbClr val="FF0000"/>
                </a:solidFill>
                <a:ea typeface="宋体" charset="-122"/>
              </a:rPr>
              <a:t>Zc</a:t>
            </a:r>
            <a:r>
              <a:rPr lang="en-US" altLang="zh-CN" sz="1800" kern="0" dirty="0">
                <a:solidFill>
                  <a:srgbClr val="FF0000"/>
                </a:solidFill>
                <a:ea typeface="宋体" charset="-122"/>
              </a:rPr>
              <a:t>(4020)</a:t>
            </a:r>
            <a:endParaRPr lang="zh-CN" altLang="en-US" sz="1800" kern="0" dirty="0">
              <a:solidFill>
                <a:srgbClr val="FF0000"/>
              </a:solidFill>
              <a:ea typeface="宋体" charset="-122"/>
            </a:endParaRPr>
          </a:p>
        </p:txBody>
      </p:sp>
      <p:sp>
        <p:nvSpPr>
          <p:cNvPr id="10" name="矩形 1"/>
          <p:cNvSpPr>
            <a:spLocks noChangeArrowheads="1"/>
          </p:cNvSpPr>
          <p:nvPr/>
        </p:nvSpPr>
        <p:spPr bwMode="auto">
          <a:xfrm>
            <a:off x="1151845" y="2383518"/>
            <a:ext cx="792162" cy="260350"/>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914400" eaLnBrk="1" fontAlgn="base" hangingPunct="1">
              <a:spcBef>
                <a:spcPct val="0"/>
              </a:spcBef>
              <a:spcAft>
                <a:spcPct val="0"/>
              </a:spcAft>
              <a:buNone/>
              <a:defRPr/>
            </a:pPr>
            <a:endParaRPr lang="zh-CN" altLang="en-US" sz="1800" kern="0">
              <a:solidFill>
                <a:srgbClr val="000000"/>
              </a:solidFill>
              <a:ea typeface="宋体" charset="-122"/>
            </a:endParaRPr>
          </a:p>
        </p:txBody>
      </p:sp>
      <p:cxnSp>
        <p:nvCxnSpPr>
          <p:cNvPr id="11" name="直接连接符 6"/>
          <p:cNvCxnSpPr>
            <a:cxnSpLocks noChangeShapeType="1"/>
          </p:cNvCxnSpPr>
          <p:nvPr/>
        </p:nvCxnSpPr>
        <p:spPr bwMode="auto">
          <a:xfrm flipH="1">
            <a:off x="1944008" y="2527981"/>
            <a:ext cx="720725" cy="0"/>
          </a:xfrm>
          <a:prstGeom prst="line">
            <a:avLst/>
          </a:prstGeom>
          <a:noFill/>
          <a:ln w="57150" algn="ctr">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接连接符 15"/>
          <p:cNvCxnSpPr>
            <a:cxnSpLocks noChangeShapeType="1"/>
          </p:cNvCxnSpPr>
          <p:nvPr/>
        </p:nvCxnSpPr>
        <p:spPr bwMode="auto">
          <a:xfrm flipH="1">
            <a:off x="1944008" y="2240643"/>
            <a:ext cx="720725" cy="0"/>
          </a:xfrm>
          <a:prstGeom prst="line">
            <a:avLst/>
          </a:prstGeom>
          <a:noFill/>
          <a:ln w="57150" algn="ctr">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矩形 1"/>
          <p:cNvSpPr>
            <a:spLocks noChangeArrowheads="1"/>
          </p:cNvSpPr>
          <p:nvPr/>
        </p:nvSpPr>
        <p:spPr bwMode="auto">
          <a:xfrm>
            <a:off x="1151845" y="2123168"/>
            <a:ext cx="792162" cy="260350"/>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914400" eaLnBrk="1" fontAlgn="base" hangingPunct="1">
              <a:spcBef>
                <a:spcPct val="0"/>
              </a:spcBef>
              <a:spcAft>
                <a:spcPct val="0"/>
              </a:spcAft>
              <a:buNone/>
              <a:defRPr/>
            </a:pPr>
            <a:endParaRPr lang="zh-CN" altLang="en-US" sz="1800" kern="0">
              <a:solidFill>
                <a:srgbClr val="000000"/>
              </a:solidFill>
              <a:ea typeface="宋体" charset="-122"/>
            </a:endParaRPr>
          </a:p>
        </p:txBody>
      </p:sp>
      <p:sp>
        <p:nvSpPr>
          <p:cNvPr id="14" name="TextBox 1"/>
          <p:cNvSpPr txBox="1">
            <a:spLocks noChangeArrowheads="1"/>
          </p:cNvSpPr>
          <p:nvPr/>
        </p:nvSpPr>
        <p:spPr bwMode="auto">
          <a:xfrm>
            <a:off x="8268608" y="2508932"/>
            <a:ext cx="949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914400" eaLnBrk="1" fontAlgn="base" hangingPunct="1">
              <a:spcBef>
                <a:spcPct val="0"/>
              </a:spcBef>
              <a:spcAft>
                <a:spcPct val="0"/>
              </a:spcAft>
              <a:buNone/>
              <a:defRPr/>
            </a:pPr>
            <a:r>
              <a:rPr lang="en-US" altLang="zh-CN" sz="1400" kern="0" dirty="0" err="1">
                <a:solidFill>
                  <a:srgbClr val="0000FF"/>
                </a:solidFill>
                <a:ea typeface="宋体" charset="-122"/>
              </a:rPr>
              <a:t>Zc</a:t>
            </a:r>
            <a:r>
              <a:rPr lang="en-US" altLang="zh-CN" sz="1400" kern="0" dirty="0">
                <a:solidFill>
                  <a:srgbClr val="0000FF"/>
                </a:solidFill>
                <a:ea typeface="宋体" charset="-122"/>
              </a:rPr>
              <a:t>(4200) </a:t>
            </a:r>
            <a:endParaRPr lang="zh-CN" altLang="en-US" sz="1400" kern="0" dirty="0">
              <a:solidFill>
                <a:srgbClr val="0000FF"/>
              </a:solidFill>
              <a:ea typeface="宋体" charset="-122"/>
            </a:endParaRPr>
          </a:p>
        </p:txBody>
      </p:sp>
      <p:sp>
        <p:nvSpPr>
          <p:cNvPr id="15" name="文本框 14"/>
          <p:cNvSpPr txBox="1"/>
          <p:nvPr/>
        </p:nvSpPr>
        <p:spPr>
          <a:xfrm>
            <a:off x="6132286" y="4347030"/>
            <a:ext cx="2941184" cy="1400383"/>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pPr defTabSz="914400">
              <a:spcBef>
                <a:spcPts val="600"/>
              </a:spcBef>
              <a:defRPr/>
            </a:pPr>
            <a:r>
              <a:rPr lang="en-US" altLang="zh-CN" sz="2000" b="1" kern="0" dirty="0">
                <a:solidFill>
                  <a:srgbClr val="0000FF"/>
                </a:solidFill>
                <a:latin typeface="Calibri" panose="020F0502020204030204" pitchFamily="34" charset="0"/>
              </a:rPr>
              <a:t>(I): </a:t>
            </a:r>
            <a:r>
              <a:rPr lang="en-US" altLang="zh-CN" sz="2000" kern="0" dirty="0" err="1">
                <a:solidFill>
                  <a:srgbClr val="FF0000"/>
                </a:solidFill>
                <a:latin typeface="Calibri" panose="020F0502020204030204" pitchFamily="34" charset="0"/>
              </a:rPr>
              <a:t>Zc</a:t>
            </a:r>
            <a:r>
              <a:rPr lang="en-US" altLang="zh-CN" sz="2000" kern="0" dirty="0">
                <a:solidFill>
                  <a:srgbClr val="FF0000"/>
                </a:solidFill>
                <a:latin typeface="Calibri" panose="020F0502020204030204" pitchFamily="34" charset="0"/>
              </a:rPr>
              <a:t>(3900), </a:t>
            </a:r>
            <a:r>
              <a:rPr lang="en-US" altLang="zh-CN" sz="2000" kern="0" dirty="0" err="1">
                <a:solidFill>
                  <a:srgbClr val="FF0000"/>
                </a:solidFill>
                <a:latin typeface="Calibri" panose="020F0502020204030204" pitchFamily="34" charset="0"/>
              </a:rPr>
              <a:t>Zc</a:t>
            </a:r>
            <a:r>
              <a:rPr lang="en-US" altLang="zh-CN" sz="2000" kern="0" dirty="0">
                <a:solidFill>
                  <a:srgbClr val="FF0000"/>
                </a:solidFill>
                <a:latin typeface="Calibri" panose="020F0502020204030204" pitchFamily="34" charset="0"/>
              </a:rPr>
              <a:t>(4020), </a:t>
            </a:r>
            <a:r>
              <a:rPr lang="en-US" altLang="zh-CN" sz="2000" kern="0" dirty="0" err="1">
                <a:solidFill>
                  <a:srgbClr val="FF0000"/>
                </a:solidFill>
                <a:latin typeface="Calibri" panose="020F0502020204030204" pitchFamily="34" charset="0"/>
              </a:rPr>
              <a:t>Zc</a:t>
            </a:r>
            <a:r>
              <a:rPr lang="en-US" altLang="zh-CN" sz="2000" kern="0" dirty="0">
                <a:solidFill>
                  <a:srgbClr val="FF0000"/>
                </a:solidFill>
                <a:latin typeface="Calibri" panose="020F0502020204030204" pitchFamily="34" charset="0"/>
              </a:rPr>
              <a:t>(4430), </a:t>
            </a:r>
            <a:r>
              <a:rPr lang="en-US" altLang="zh-CN" sz="2000" kern="0" dirty="0" err="1">
                <a:solidFill>
                  <a:srgbClr val="FF0000"/>
                </a:solidFill>
                <a:latin typeface="Calibri" panose="020F0502020204030204" pitchFamily="34" charset="0"/>
              </a:rPr>
              <a:t>Zcs</a:t>
            </a:r>
            <a:r>
              <a:rPr lang="en-US" altLang="zh-CN" sz="2000" kern="0" dirty="0">
                <a:solidFill>
                  <a:srgbClr val="FF0000"/>
                </a:solidFill>
                <a:latin typeface="Calibri" panose="020F0502020204030204" pitchFamily="34" charset="0"/>
              </a:rPr>
              <a:t>(3982) …</a:t>
            </a:r>
          </a:p>
          <a:p>
            <a:pPr defTabSz="914400">
              <a:spcBef>
                <a:spcPts val="600"/>
              </a:spcBef>
              <a:defRPr/>
            </a:pPr>
            <a:r>
              <a:rPr lang="en-US" altLang="zh-CN" sz="2000" b="1" kern="0" dirty="0">
                <a:solidFill>
                  <a:srgbClr val="0000FF"/>
                </a:solidFill>
                <a:latin typeface="Calibri" panose="020F0502020204030204" pitchFamily="34" charset="0"/>
              </a:rPr>
              <a:t>(II): </a:t>
            </a:r>
            <a:r>
              <a:rPr lang="en-US" altLang="zh-CN" sz="2000" kern="0" dirty="0">
                <a:solidFill>
                  <a:srgbClr val="FF0000"/>
                </a:solidFill>
                <a:latin typeface="Calibri" panose="020F0502020204030204" pitchFamily="34" charset="0"/>
              </a:rPr>
              <a:t>Y(4260), Y(4360), X(3872) …</a:t>
            </a:r>
            <a:endParaRPr lang="zh-CN" altLang="en-US" sz="2000" kern="0" dirty="0">
              <a:solidFill>
                <a:srgbClr val="FF0000"/>
              </a:solidFill>
              <a:latin typeface="Calibri" panose="020F0502020204030204" pitchFamily="34" charset="0"/>
            </a:endParaRPr>
          </a:p>
        </p:txBody>
      </p:sp>
      <p:sp>
        <p:nvSpPr>
          <p:cNvPr id="16" name="矩形 15"/>
          <p:cNvSpPr/>
          <p:nvPr/>
        </p:nvSpPr>
        <p:spPr bwMode="auto">
          <a:xfrm>
            <a:off x="4752295" y="2895601"/>
            <a:ext cx="538162" cy="280081"/>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defRPr/>
            </a:pPr>
            <a:endParaRPr lang="zh-CN" altLang="en-US" b="1" kern="0">
              <a:latin typeface="Arial" charset="0"/>
            </a:endParaRPr>
          </a:p>
        </p:txBody>
      </p:sp>
      <p:sp>
        <p:nvSpPr>
          <p:cNvPr id="18" name="对话气泡: 矩形 17"/>
          <p:cNvSpPr/>
          <p:nvPr/>
        </p:nvSpPr>
        <p:spPr bwMode="auto">
          <a:xfrm>
            <a:off x="2329543" y="5175703"/>
            <a:ext cx="3293610" cy="1545772"/>
          </a:xfrm>
          <a:prstGeom prst="wedgeRectCallout">
            <a:avLst>
              <a:gd name="adj1" fmla="val -910"/>
              <a:gd name="adj2" fmla="val -89612"/>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r>
              <a:rPr lang="en-US" altLang="zh-CN" sz="2000" b="1" dirty="0">
                <a:solidFill>
                  <a:srgbClr val="0000CC"/>
                </a:solidFill>
              </a:rPr>
              <a:t>States below the open charm thresholds</a:t>
            </a:r>
            <a:r>
              <a:rPr lang="en-US" altLang="zh-CN" sz="2000" dirty="0">
                <a:solidFill>
                  <a:srgbClr val="0000CC"/>
                </a:solidFill>
              </a:rPr>
              <a:t> indicates the success of the potential quark model.</a:t>
            </a:r>
            <a:endParaRPr kumimoji="0" lang="zh-CN" altLang="en-US" sz="2000" b="1" i="0" u="none" strike="noStrike" cap="none" normalizeH="0" baseline="0" dirty="0">
              <a:ln>
                <a:noFill/>
              </a:ln>
              <a:solidFill>
                <a:schemeClr val="tx1"/>
              </a:solidFill>
              <a:effectLst/>
              <a:latin typeface="Arial" charset="0"/>
            </a:endParaRPr>
          </a:p>
        </p:txBody>
      </p:sp>
      <p:sp>
        <p:nvSpPr>
          <p:cNvPr id="19" name="对话气泡: 矩形 18"/>
          <p:cNvSpPr/>
          <p:nvPr/>
        </p:nvSpPr>
        <p:spPr bwMode="auto">
          <a:xfrm>
            <a:off x="3684929" y="682853"/>
            <a:ext cx="3245642" cy="1384980"/>
          </a:xfrm>
          <a:prstGeom prst="wedgeRectCallout">
            <a:avLst>
              <a:gd name="adj1" fmla="val -82108"/>
              <a:gd name="adj2" fmla="val 7560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r>
              <a:rPr lang="en-US" altLang="zh-CN" sz="2000" dirty="0">
                <a:solidFill>
                  <a:srgbClr val="0000CC"/>
                </a:solidFill>
              </a:rPr>
              <a:t>Apparent deviations occur </a:t>
            </a:r>
            <a:r>
              <a:rPr lang="en-US" altLang="zh-CN" sz="2000" b="1" dirty="0">
                <a:solidFill>
                  <a:srgbClr val="0000CC"/>
                </a:solidFill>
              </a:rPr>
              <a:t>above the open charm thresholds</a:t>
            </a:r>
            <a:r>
              <a:rPr lang="en-US" altLang="zh-CN" sz="2000" dirty="0">
                <a:solidFill>
                  <a:srgbClr val="0000CC"/>
                </a:solidFill>
              </a:rPr>
              <a:t>. </a:t>
            </a:r>
            <a:endParaRPr kumimoji="0" lang="zh-CN" altLang="en-US" sz="2000" b="1" i="0" u="none" strike="noStrike" cap="none" normalizeH="0" baseline="0" dirty="0">
              <a:ln>
                <a:noFill/>
              </a:ln>
              <a:solidFill>
                <a:schemeClr val="tx1"/>
              </a:solidFill>
              <a:effectLst/>
              <a:latin typeface="Arial" charset="0"/>
            </a:endParaRPr>
          </a:p>
        </p:txBody>
      </p:sp>
      <p:sp>
        <p:nvSpPr>
          <p:cNvPr id="20" name="对话气泡: 矩形 19"/>
          <p:cNvSpPr/>
          <p:nvPr/>
        </p:nvSpPr>
        <p:spPr bwMode="auto">
          <a:xfrm>
            <a:off x="9361941" y="1198564"/>
            <a:ext cx="2634343" cy="1905680"/>
          </a:xfrm>
          <a:prstGeom prst="wedgeRectCallout">
            <a:avLst>
              <a:gd name="adj1" fmla="val -58299"/>
              <a:gd name="adj2" fmla="val -5769"/>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r>
              <a:rPr lang="en-US" altLang="zh-CN" sz="2000" b="1" dirty="0">
                <a:solidFill>
                  <a:srgbClr val="0000CC"/>
                </a:solidFill>
              </a:rPr>
              <a:t>Charged </a:t>
            </a:r>
            <a:r>
              <a:rPr lang="en-US" altLang="zh-CN" sz="2000" b="1" dirty="0" err="1">
                <a:solidFill>
                  <a:srgbClr val="0000CC"/>
                </a:solidFill>
              </a:rPr>
              <a:t>charmonium</a:t>
            </a:r>
            <a:r>
              <a:rPr lang="en-US" altLang="zh-CN" sz="2000" b="1" dirty="0">
                <a:solidFill>
                  <a:srgbClr val="0000CC"/>
                </a:solidFill>
              </a:rPr>
              <a:t> states</a:t>
            </a:r>
            <a:r>
              <a:rPr lang="en-US" altLang="zh-CN" sz="2000" dirty="0">
                <a:solidFill>
                  <a:srgbClr val="0000CC"/>
                </a:solidFill>
              </a:rPr>
              <a:t> definitely indicate novel phenomena beyond the potential QM.</a:t>
            </a:r>
            <a:endParaRPr kumimoji="0" lang="zh-CN" altLang="en-US" sz="2000" i="0" u="none" strike="noStrike" cap="none" normalizeH="0" baseline="0" dirty="0">
              <a:ln>
                <a:noFill/>
              </a:ln>
              <a:solidFill>
                <a:schemeClr val="tx1"/>
              </a:solidFill>
              <a:effectLst/>
              <a:latin typeface="Arial" charset="0"/>
            </a:endParaRPr>
          </a:p>
        </p:txBody>
      </p:sp>
      <p:cxnSp>
        <p:nvCxnSpPr>
          <p:cNvPr id="21" name="直接连接符 10"/>
          <p:cNvCxnSpPr>
            <a:cxnSpLocks noChangeShapeType="1"/>
          </p:cNvCxnSpPr>
          <p:nvPr/>
        </p:nvCxnSpPr>
        <p:spPr bwMode="auto">
          <a:xfrm>
            <a:off x="8352746" y="2067833"/>
            <a:ext cx="720724" cy="0"/>
          </a:xfrm>
          <a:prstGeom prst="line">
            <a:avLst/>
          </a:prstGeom>
          <a:noFill/>
          <a:ln w="5715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接连接符 10"/>
          <p:cNvCxnSpPr>
            <a:cxnSpLocks noChangeShapeType="1"/>
          </p:cNvCxnSpPr>
          <p:nvPr/>
        </p:nvCxnSpPr>
        <p:spPr bwMode="auto">
          <a:xfrm>
            <a:off x="8345492" y="2554057"/>
            <a:ext cx="720724" cy="0"/>
          </a:xfrm>
          <a:prstGeom prst="line">
            <a:avLst/>
          </a:prstGeom>
          <a:noFill/>
          <a:ln w="5715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接连接符 10"/>
          <p:cNvCxnSpPr>
            <a:cxnSpLocks noChangeShapeType="1"/>
          </p:cNvCxnSpPr>
          <p:nvPr/>
        </p:nvCxnSpPr>
        <p:spPr bwMode="auto">
          <a:xfrm>
            <a:off x="8330981" y="2974970"/>
            <a:ext cx="720724" cy="0"/>
          </a:xfrm>
          <a:prstGeom prst="line">
            <a:avLst/>
          </a:prstGeom>
          <a:noFill/>
          <a:ln w="5715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接连接符 15"/>
          <p:cNvCxnSpPr>
            <a:cxnSpLocks noChangeShapeType="1"/>
          </p:cNvCxnSpPr>
          <p:nvPr/>
        </p:nvCxnSpPr>
        <p:spPr bwMode="auto">
          <a:xfrm flipH="1">
            <a:off x="4679951" y="3397024"/>
            <a:ext cx="720725" cy="0"/>
          </a:xfrm>
          <a:prstGeom prst="line">
            <a:avLst/>
          </a:prstGeom>
          <a:noFill/>
          <a:ln w="57150" algn="ctr">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接连接符 15"/>
          <p:cNvCxnSpPr>
            <a:cxnSpLocks noChangeShapeType="1"/>
          </p:cNvCxnSpPr>
          <p:nvPr/>
        </p:nvCxnSpPr>
        <p:spPr bwMode="auto">
          <a:xfrm flipH="1" flipV="1">
            <a:off x="6479723" y="2305957"/>
            <a:ext cx="777420" cy="1814"/>
          </a:xfrm>
          <a:prstGeom prst="line">
            <a:avLst/>
          </a:prstGeom>
          <a:noFill/>
          <a:ln w="57150" algn="ctr">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接连接符 15"/>
          <p:cNvCxnSpPr>
            <a:cxnSpLocks noChangeShapeType="1"/>
          </p:cNvCxnSpPr>
          <p:nvPr/>
        </p:nvCxnSpPr>
        <p:spPr bwMode="auto">
          <a:xfrm flipH="1" flipV="1">
            <a:off x="6479723" y="2686705"/>
            <a:ext cx="777420" cy="1814"/>
          </a:xfrm>
          <a:prstGeom prst="line">
            <a:avLst/>
          </a:prstGeom>
          <a:noFill/>
          <a:ln w="57150" algn="ctr">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直接连接符 15"/>
          <p:cNvCxnSpPr>
            <a:cxnSpLocks noChangeShapeType="1"/>
          </p:cNvCxnSpPr>
          <p:nvPr/>
        </p:nvCxnSpPr>
        <p:spPr bwMode="auto">
          <a:xfrm flipH="1" flipV="1">
            <a:off x="6479723" y="2758650"/>
            <a:ext cx="777420" cy="1814"/>
          </a:xfrm>
          <a:prstGeom prst="line">
            <a:avLst/>
          </a:prstGeom>
          <a:noFill/>
          <a:ln w="57150" algn="ctr">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接连接符 15"/>
          <p:cNvCxnSpPr>
            <a:cxnSpLocks noChangeShapeType="1"/>
          </p:cNvCxnSpPr>
          <p:nvPr/>
        </p:nvCxnSpPr>
        <p:spPr bwMode="auto">
          <a:xfrm flipH="1" flipV="1">
            <a:off x="6479723" y="3208453"/>
            <a:ext cx="777420" cy="1814"/>
          </a:xfrm>
          <a:prstGeom prst="line">
            <a:avLst/>
          </a:prstGeom>
          <a:noFill/>
          <a:ln w="57150" algn="ctr">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接连接符 15"/>
          <p:cNvCxnSpPr>
            <a:cxnSpLocks noChangeShapeType="1"/>
          </p:cNvCxnSpPr>
          <p:nvPr/>
        </p:nvCxnSpPr>
        <p:spPr bwMode="auto">
          <a:xfrm flipH="1" flipV="1">
            <a:off x="6479723" y="3283860"/>
            <a:ext cx="777420" cy="1814"/>
          </a:xfrm>
          <a:prstGeom prst="line">
            <a:avLst/>
          </a:prstGeom>
          <a:noFill/>
          <a:ln w="57150" algn="ctr">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文本框 31"/>
          <p:cNvSpPr txBox="1"/>
          <p:nvPr/>
        </p:nvSpPr>
        <p:spPr>
          <a:xfrm>
            <a:off x="9282112" y="5000787"/>
            <a:ext cx="2794000" cy="1200329"/>
          </a:xfrm>
          <a:prstGeom prst="rect">
            <a:avLst/>
          </a:prstGeom>
          <a:solidFill>
            <a:schemeClr val="accent5">
              <a:lumMod val="90000"/>
            </a:schemeClr>
          </a:solidFill>
          <a:ln>
            <a:noFill/>
          </a:ln>
          <a:effectLst>
            <a:outerShdw blurRad="50800" dist="38100" dir="2700000" algn="tl" rotWithShape="0">
              <a:prstClr val="black">
                <a:alpha val="40000"/>
              </a:prstClr>
            </a:outerShdw>
          </a:effectLst>
        </p:spPr>
        <p:txBody>
          <a:bodyPr wrap="square" rtlCol="0">
            <a:spAutoFit/>
          </a:bodyPr>
          <a:lstStyle/>
          <a:p>
            <a:r>
              <a:rPr lang="en-US" altLang="zh-CN" sz="2400" b="1" dirty="0">
                <a:solidFill>
                  <a:srgbClr val="FF0000"/>
                </a:solidFill>
                <a:latin typeface="Calibri" panose="020F0502020204030204" pitchFamily="34" charset="0"/>
                <a:cs typeface="Calibri" panose="020F0502020204030204" pitchFamily="34" charset="0"/>
              </a:rPr>
              <a:t>What the potential QM could have missed?</a:t>
            </a:r>
            <a:endParaRPr lang="zh-CN" altLang="en-US" sz="2400" b="1" dirty="0">
              <a:solidFill>
                <a:srgbClr val="FF0000"/>
              </a:solidFill>
              <a:latin typeface="Calibri" panose="020F0502020204030204" pitchFamily="34" charset="0"/>
              <a:cs typeface="Calibri" panose="020F0502020204030204" pitchFamily="34" charset="0"/>
            </a:endParaRPr>
          </a:p>
        </p:txBody>
      </p:sp>
      <p:sp>
        <p:nvSpPr>
          <p:cNvPr id="33" name="对话气泡: 矩形 32"/>
          <p:cNvSpPr/>
          <p:nvPr/>
        </p:nvSpPr>
        <p:spPr bwMode="auto">
          <a:xfrm>
            <a:off x="9361941" y="3391581"/>
            <a:ext cx="2714171" cy="1303790"/>
          </a:xfrm>
          <a:prstGeom prst="wedgeRectCallout">
            <a:avLst>
              <a:gd name="adj1" fmla="val -57731"/>
              <a:gd name="adj2" fmla="val -37135"/>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altLang="zh-CN" sz="2000" dirty="0">
                <a:solidFill>
                  <a:srgbClr val="0000CC"/>
                </a:solidFill>
              </a:rPr>
              <a:t>Most of these new states are </a:t>
            </a:r>
            <a:r>
              <a:rPr lang="en-US" altLang="zh-CN" sz="2000" b="1" dirty="0">
                <a:solidFill>
                  <a:srgbClr val="0000CC"/>
                </a:solidFill>
              </a:rPr>
              <a:t>close to some S-wave open thresholds.</a:t>
            </a:r>
            <a:endParaRPr lang="zh-CN" altLang="en-US" sz="2000" b="1" dirty="0">
              <a:solidFill>
                <a:srgbClr val="0000CC"/>
              </a:solidFill>
            </a:endParaRPr>
          </a:p>
        </p:txBody>
      </p:sp>
    </p:spTree>
    <p:extLst>
      <p:ext uri="{BB962C8B-B14F-4D97-AF65-F5344CB8AC3E}">
        <p14:creationId xmlns:p14="http://schemas.microsoft.com/office/powerpoint/2010/main" val="71174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25181" y="424558"/>
            <a:ext cx="7209025"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0000CC"/>
                </a:solidFill>
                <a:effectLst/>
                <a:uLnTx/>
                <a:uFillTx/>
              </a:rPr>
              <a:t>The present status</a:t>
            </a:r>
            <a:r>
              <a:rPr kumimoji="0" lang="en-US" altLang="zh-CN" sz="2400" b="1" i="0" u="none" strike="noStrike" kern="0" cap="none" spc="0" normalizeH="0" noProof="0" dirty="0">
                <a:ln>
                  <a:noFill/>
                </a:ln>
                <a:solidFill>
                  <a:srgbClr val="0000CC"/>
                </a:solidFill>
                <a:effectLst/>
                <a:uLnTx/>
                <a:uFillTx/>
              </a:rPr>
              <a:t> on the study of </a:t>
            </a:r>
            <a:r>
              <a:rPr kumimoji="0" lang="en-US" altLang="zh-CN" sz="2400" b="1" i="0" u="none" strike="noStrike" kern="0" cap="none" spc="0" normalizeH="0" baseline="0" noProof="0" dirty="0">
                <a:ln>
                  <a:noFill/>
                </a:ln>
                <a:solidFill>
                  <a:srgbClr val="0000CC"/>
                </a:solidFill>
                <a:effectLst/>
                <a:uLnTx/>
                <a:uFillTx/>
              </a:rPr>
              <a:t>QCD exotics </a:t>
            </a:r>
            <a:endParaRPr kumimoji="0" lang="zh-CN" altLang="en-US" sz="2400" b="1" i="0" u="none" strike="noStrike" kern="0" cap="none" spc="0" normalizeH="0" baseline="0" noProof="0" dirty="0">
              <a:ln>
                <a:noFill/>
              </a:ln>
              <a:solidFill>
                <a:srgbClr val="0000CC"/>
              </a:solidFill>
              <a:effectLst/>
              <a:uLnTx/>
              <a:uFillTx/>
            </a:endParaRPr>
          </a:p>
        </p:txBody>
      </p:sp>
      <p:sp>
        <p:nvSpPr>
          <p:cNvPr id="3" name="文本框 2"/>
          <p:cNvSpPr txBox="1"/>
          <p:nvPr/>
        </p:nvSpPr>
        <p:spPr>
          <a:xfrm>
            <a:off x="672780" y="1035712"/>
            <a:ext cx="10863943"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rgbClr val="0033CC"/>
                </a:solidFill>
                <a:effectLst/>
                <a:uLnTx/>
                <a:uFillTx/>
              </a:rPr>
              <a:t>1) There have been tens of exotic candidates observed</a:t>
            </a:r>
            <a:r>
              <a:rPr kumimoji="0" lang="en-US" altLang="zh-CN" sz="2000" b="0" i="0" u="none" strike="noStrike" kern="0" cap="none" spc="0" normalizeH="0" noProof="0" dirty="0">
                <a:ln>
                  <a:noFill/>
                </a:ln>
                <a:solidFill>
                  <a:srgbClr val="0033CC"/>
                </a:solidFill>
                <a:effectLst/>
                <a:uLnTx/>
                <a:uFillTx/>
              </a:rPr>
              <a:t> in experiment. But their properties are far from well established.</a:t>
            </a:r>
            <a:r>
              <a:rPr kumimoji="0" lang="en-US" altLang="zh-CN" sz="2000" b="0" i="0" u="none" strike="noStrike" kern="0" cap="none" spc="0" normalizeH="0" baseline="0" noProof="0" dirty="0">
                <a:ln>
                  <a:noFill/>
                </a:ln>
                <a:solidFill>
                  <a:srgbClr val="0033CC"/>
                </a:solidFill>
                <a:effectLst/>
                <a:uLnTx/>
                <a:uFillTx/>
              </a:rPr>
              <a:t>  </a:t>
            </a:r>
            <a:endParaRPr kumimoji="0" lang="zh-CN" altLang="en-US" sz="2000" b="0" i="0" u="none" strike="noStrike" kern="0" cap="none" spc="0" normalizeH="0" baseline="0" noProof="0" dirty="0">
              <a:ln>
                <a:noFill/>
              </a:ln>
              <a:solidFill>
                <a:srgbClr val="0033CC"/>
              </a:solidFill>
              <a:effectLst/>
              <a:uLnTx/>
              <a:uFillTx/>
            </a:endParaRPr>
          </a:p>
        </p:txBody>
      </p:sp>
      <mc:AlternateContent xmlns:mc="http://schemas.openxmlformats.org/markup-compatibility/2006">
        <mc:Choice xmlns:a14="http://schemas.microsoft.com/office/drawing/2010/main" Requires="a14">
          <p:graphicFrame>
            <p:nvGraphicFramePr>
              <p:cNvPr id="4" name="表格 3"/>
              <p:cNvGraphicFramePr>
                <a:graphicFrameLocks noGrp="1"/>
              </p:cNvGraphicFramePr>
              <p:nvPr>
                <p:extLst>
                  <p:ext uri="{D42A27DB-BD31-4B8C-83A1-F6EECF244321}">
                    <p14:modId xmlns:p14="http://schemas.microsoft.com/office/powerpoint/2010/main" val="3011920970"/>
                  </p:ext>
                </p:extLst>
              </p:nvPr>
            </p:nvGraphicFramePr>
            <p:xfrm>
              <a:off x="825181" y="1962290"/>
              <a:ext cx="10379848" cy="2748280"/>
            </p:xfrm>
            <a:graphic>
              <a:graphicData uri="http://schemas.openxmlformats.org/drawingml/2006/table">
                <a:tbl>
                  <a:tblPr firstRow="1" bandRow="1">
                    <a:tableStyleId>{5C22544A-7EE6-4342-B048-85BDC9FD1C3A}</a:tableStyleId>
                  </a:tblPr>
                  <a:tblGrid>
                    <a:gridCol w="1642248">
                      <a:extLst>
                        <a:ext uri="{9D8B030D-6E8A-4147-A177-3AD203B41FA5}">
                          <a16:colId xmlns:a16="http://schemas.microsoft.com/office/drawing/2014/main" val="480630992"/>
                        </a:ext>
                      </a:extLst>
                    </a:gridCol>
                    <a:gridCol w="8737600">
                      <a:extLst>
                        <a:ext uri="{9D8B030D-6E8A-4147-A177-3AD203B41FA5}">
                          <a16:colId xmlns:a16="http://schemas.microsoft.com/office/drawing/2014/main" val="1652942150"/>
                        </a:ext>
                      </a:extLst>
                    </a:gridCol>
                  </a:tblGrid>
                  <a:tr h="370840">
                    <a:tc>
                      <a:txBody>
                        <a:bodyPr/>
                        <a:lstStyle/>
                        <a:p>
                          <a:r>
                            <a:rPr lang="en-US" altLang="zh-CN" dirty="0">
                              <a:solidFill>
                                <a:srgbClr val="FF0000"/>
                              </a:solidFill>
                            </a:rPr>
                            <a:t>Status rating</a:t>
                          </a:r>
                          <a:endParaRPr lang="zh-CN" altLang="en-US" dirty="0">
                            <a:solidFill>
                              <a:srgbClr val="FF0000"/>
                            </a:solidFill>
                          </a:endParaRPr>
                        </a:p>
                      </a:txBody>
                      <a:tcPr/>
                    </a:tc>
                    <a:tc>
                      <a:txBody>
                        <a:bodyPr/>
                        <a:lstStyle/>
                        <a:p>
                          <a:endParaRPr lang="zh-CN" altLang="en-US" dirty="0"/>
                        </a:p>
                      </a:txBody>
                      <a:tcPr/>
                    </a:tc>
                    <a:extLst>
                      <a:ext uri="{0D108BD9-81ED-4DB2-BD59-A6C34878D82A}">
                        <a16:rowId xmlns:a16="http://schemas.microsoft.com/office/drawing/2014/main" val="2268465630"/>
                      </a:ext>
                    </a:extLst>
                  </a:tr>
                  <a:tr h="370840">
                    <a:tc>
                      <a:txBody>
                        <a:bodyPr/>
                        <a:lstStyle/>
                        <a:p>
                          <a:pPr algn="ctr"/>
                          <a:r>
                            <a:rPr lang="en-US" altLang="zh-CN" sz="3200" dirty="0">
                              <a:solidFill>
                                <a:srgbClr val="FF0000"/>
                              </a:solidFill>
                            </a:rPr>
                            <a:t>****</a:t>
                          </a:r>
                          <a:endParaRPr lang="zh-CN" altLang="en-US" sz="3200" dirty="0">
                            <a:solidFill>
                              <a:srgbClr val="FF0000"/>
                            </a:solidFill>
                          </a:endParaRPr>
                        </a:p>
                      </a:txBody>
                      <a:tcPr/>
                    </a:tc>
                    <a:tc>
                      <a:txBody>
                        <a:bodyPr/>
                        <a:lstStyle/>
                        <a:p>
                          <a14:m>
                            <m:oMath xmlns:m="http://schemas.openxmlformats.org/officeDocument/2006/math">
                              <m:r>
                                <a:rPr lang="en-US" altLang="zh-CN" b="0" i="1" smtClean="0">
                                  <a:solidFill>
                                    <a:srgbClr val="FF0000"/>
                                  </a:solidFill>
                                  <a:latin typeface="Cambria Math" panose="02040503050406030204" pitchFamily="18" charset="0"/>
                                </a:rPr>
                                <m:t>𝑋</m:t>
                              </m:r>
                              <m:d>
                                <m:dPr>
                                  <m:ctrlPr>
                                    <a:rPr lang="en-US" altLang="zh-CN" b="0" i="1" smtClean="0">
                                      <a:solidFill>
                                        <a:srgbClr val="FF0000"/>
                                      </a:solidFill>
                                      <a:latin typeface="Cambria Math" panose="02040503050406030204" pitchFamily="18" charset="0"/>
                                    </a:rPr>
                                  </m:ctrlPr>
                                </m:dPr>
                                <m:e>
                                  <m:r>
                                    <a:rPr lang="en-US" altLang="zh-CN" b="0" i="1" smtClean="0">
                                      <a:solidFill>
                                        <a:srgbClr val="FF0000"/>
                                      </a:solidFill>
                                      <a:latin typeface="Cambria Math" panose="02040503050406030204" pitchFamily="18" charset="0"/>
                                    </a:rPr>
                                    <m:t>3872</m:t>
                                  </m:r>
                                </m:e>
                              </m:d>
                              <m:r>
                                <a:rPr lang="en-US" altLang="zh-CN" b="0" i="1" smtClean="0">
                                  <a:solidFill>
                                    <a:srgbClr val="FF0000"/>
                                  </a:solidFill>
                                  <a:latin typeface="Cambria Math" panose="02040503050406030204" pitchFamily="18" charset="0"/>
                                </a:rPr>
                                <m:t>, </m:t>
                              </m:r>
                              <m:sSub>
                                <m:sSubPr>
                                  <m:ctrlPr>
                                    <a:rPr lang="en-US" altLang="zh-CN" b="0" i="1" smtClean="0">
                                      <a:solidFill>
                                        <a:srgbClr val="FF0000"/>
                                      </a:solidFill>
                                      <a:latin typeface="Cambria Math" panose="02040503050406030204" pitchFamily="18" charset="0"/>
                                    </a:rPr>
                                  </m:ctrlPr>
                                </m:sSubPr>
                                <m:e>
                                  <m:r>
                                    <a:rPr lang="en-US" altLang="zh-CN" b="0" i="1" smtClean="0">
                                      <a:solidFill>
                                        <a:srgbClr val="FF0000"/>
                                      </a:solidFill>
                                      <a:latin typeface="Cambria Math" panose="02040503050406030204" pitchFamily="18" charset="0"/>
                                    </a:rPr>
                                    <m:t>𝑍</m:t>
                                  </m:r>
                                </m:e>
                                <m:sub>
                                  <m:r>
                                    <a:rPr lang="en-US" altLang="zh-CN" b="0" i="1" smtClean="0">
                                      <a:solidFill>
                                        <a:srgbClr val="FF0000"/>
                                      </a:solidFill>
                                      <a:latin typeface="Cambria Math" panose="02040503050406030204" pitchFamily="18" charset="0"/>
                                    </a:rPr>
                                    <m:t>𝑐</m:t>
                                  </m:r>
                                </m:sub>
                              </m:sSub>
                              <m:r>
                                <a:rPr lang="en-US" altLang="zh-CN" b="0" i="1" smtClean="0">
                                  <a:solidFill>
                                    <a:srgbClr val="FF0000"/>
                                  </a:solidFill>
                                  <a:latin typeface="Cambria Math" panose="02040503050406030204" pitchFamily="18" charset="0"/>
                                </a:rPr>
                                <m:t>(3900)</m:t>
                              </m:r>
                            </m:oMath>
                          </a14:m>
                          <a:r>
                            <a:rPr lang="en-US" altLang="zh-CN" baseline="0" dirty="0">
                              <a:solidFill>
                                <a:srgbClr val="FF0000"/>
                              </a:solidFill>
                            </a:rPr>
                            <a:t> </a:t>
                          </a:r>
                          <a:endParaRPr lang="zh-CN" altLang="en-US" dirty="0">
                            <a:solidFill>
                              <a:srgbClr val="FF0000"/>
                            </a:solidFill>
                          </a:endParaRPr>
                        </a:p>
                      </a:txBody>
                      <a:tcPr/>
                    </a:tc>
                    <a:extLst>
                      <a:ext uri="{0D108BD9-81ED-4DB2-BD59-A6C34878D82A}">
                        <a16:rowId xmlns:a16="http://schemas.microsoft.com/office/drawing/2014/main" val="119341496"/>
                      </a:ext>
                    </a:extLst>
                  </a:tr>
                  <a:tr h="370840">
                    <a:tc>
                      <a:txBody>
                        <a:bodyPr/>
                        <a:lstStyle/>
                        <a:p>
                          <a:pPr algn="ctr"/>
                          <a:r>
                            <a:rPr lang="en-US" altLang="zh-CN" sz="3200" dirty="0">
                              <a:solidFill>
                                <a:srgbClr val="FF0000"/>
                              </a:solidFill>
                            </a:rPr>
                            <a:t>***</a:t>
                          </a:r>
                          <a:endParaRPr lang="zh-CN" altLang="en-US" sz="3200" dirty="0">
                            <a:solidFill>
                              <a:srgbClr val="FF0000"/>
                            </a:solidFill>
                          </a:endParaRPr>
                        </a:p>
                      </a:txBody>
                      <a:tcPr/>
                    </a:tc>
                    <a:tc>
                      <a:txBody>
                        <a:bodyPr/>
                        <a:lstStyle/>
                        <a:p>
                          <a:pPr/>
                          <a14:m>
                            <m:oMath xmlns:m="http://schemas.openxmlformats.org/officeDocument/2006/math">
                              <m:r>
                                <a:rPr lang="en-US" altLang="zh-CN" b="0" i="1" smtClean="0">
                                  <a:solidFill>
                                    <a:srgbClr val="FF0000"/>
                                  </a:solidFill>
                                  <a:latin typeface="Cambria Math" panose="02040503050406030204" pitchFamily="18" charset="0"/>
                                </a:rPr>
                                <m:t>𝑌</m:t>
                              </m:r>
                              <m:d>
                                <m:dPr>
                                  <m:ctrlPr>
                                    <a:rPr lang="en-US" altLang="zh-CN" b="0" i="1" smtClean="0">
                                      <a:solidFill>
                                        <a:srgbClr val="FF0000"/>
                                      </a:solidFill>
                                      <a:latin typeface="Cambria Math" panose="02040503050406030204" pitchFamily="18" charset="0"/>
                                    </a:rPr>
                                  </m:ctrlPr>
                                </m:dPr>
                                <m:e>
                                  <m:r>
                                    <a:rPr lang="en-US" altLang="zh-CN" b="0" i="1" smtClean="0">
                                      <a:solidFill>
                                        <a:srgbClr val="FF0000"/>
                                      </a:solidFill>
                                      <a:latin typeface="Cambria Math" panose="02040503050406030204" pitchFamily="18" charset="0"/>
                                    </a:rPr>
                                    <m:t>4260</m:t>
                                  </m:r>
                                </m:e>
                              </m:d>
                              <m:r>
                                <a:rPr lang="en-US" altLang="zh-CN" b="0" i="1" smtClean="0">
                                  <a:solidFill>
                                    <a:srgbClr val="FF0000"/>
                                  </a:solidFill>
                                  <a:latin typeface="Cambria Math" panose="02040503050406030204" pitchFamily="18" charset="0"/>
                                </a:rPr>
                                <m:t>/</m:t>
                              </m:r>
                              <m:r>
                                <a:rPr lang="en-US" altLang="zh-CN" b="0" i="1" smtClean="0">
                                  <a:solidFill>
                                    <a:srgbClr val="FF0000"/>
                                  </a:solidFill>
                                  <a:latin typeface="Cambria Math" panose="02040503050406030204" pitchFamily="18" charset="0"/>
                                </a:rPr>
                                <m:t>𝑌</m:t>
                              </m:r>
                              <m:r>
                                <a:rPr lang="en-US" altLang="zh-CN" b="0" i="1" smtClean="0">
                                  <a:solidFill>
                                    <a:srgbClr val="FF0000"/>
                                  </a:solidFill>
                                  <a:latin typeface="Cambria Math" panose="02040503050406030204" pitchFamily="18" charset="0"/>
                                </a:rPr>
                                <m:t>(4230)</m:t>
                              </m:r>
                            </m:oMath>
                          </a14:m>
                          <a:r>
                            <a:rPr lang="en-US" altLang="zh-CN"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𝑐</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4440</m:t>
                                  </m:r>
                                </m:e>
                              </m:d>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𝑐</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4457</m:t>
                                  </m:r>
                                </m:e>
                              </m:d>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𝑐</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4312</m:t>
                                  </m:r>
                                </m:e>
                              </m:d>
                            </m:oMath>
                          </a14:m>
                          <a:endParaRPr lang="zh-CN" altLang="en-US" dirty="0"/>
                        </a:p>
                      </a:txBody>
                      <a:tcPr/>
                    </a:tc>
                    <a:extLst>
                      <a:ext uri="{0D108BD9-81ED-4DB2-BD59-A6C34878D82A}">
                        <a16:rowId xmlns:a16="http://schemas.microsoft.com/office/drawing/2014/main" val="4172160862"/>
                      </a:ext>
                    </a:extLst>
                  </a:tr>
                  <a:tr h="370840">
                    <a:tc>
                      <a:txBody>
                        <a:bodyPr/>
                        <a:lstStyle/>
                        <a:p>
                          <a:pPr algn="ctr"/>
                          <a:r>
                            <a:rPr lang="en-US" altLang="zh-CN" sz="3200" dirty="0">
                              <a:solidFill>
                                <a:srgbClr val="FF0000"/>
                              </a:solidFill>
                            </a:rPr>
                            <a:t>**</a:t>
                          </a:r>
                          <a:endParaRPr lang="zh-CN" altLang="en-US" sz="3200" dirty="0">
                            <a:solidFill>
                              <a:srgbClr val="FF0000"/>
                            </a:solidFill>
                          </a:endParaRPr>
                        </a:p>
                      </a:txBody>
                      <a:tcPr/>
                    </a:tc>
                    <a:tc>
                      <a:txBody>
                        <a:bodyPr/>
                        <a:lstStyle/>
                        <a:p>
                          <a:pPr/>
                          <a14:m>
                            <m:oMathPara xmlns:m="http://schemas.openxmlformats.org/officeDocument/2006/math">
                              <m:oMathParaPr>
                                <m:jc m:val="left"/>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𝜓</m:t>
                                    </m:r>
                                  </m:e>
                                  <m:sub>
                                    <m:r>
                                      <a:rPr lang="en-US" altLang="zh-CN" b="0" i="1" smtClean="0">
                                        <a:latin typeface="Cambria Math" panose="02040503050406030204" pitchFamily="18" charset="0"/>
                                      </a:rPr>
                                      <m:t>2</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3823</m:t>
                                    </m:r>
                                  </m:e>
                                </m:d>
                                <m:r>
                                  <a:rPr lang="en-US" altLang="zh-CN" b="0" i="1" smtClean="0">
                                    <a:latin typeface="Cambria Math" panose="02040503050406030204" pitchFamily="18" charset="0"/>
                                  </a:rPr>
                                  <m:t>, </m:t>
                                </m:r>
                                <m:r>
                                  <a:rPr lang="en-US" altLang="zh-CN" b="0" i="1" smtClean="0">
                                    <a:latin typeface="Cambria Math" panose="02040503050406030204" pitchFamily="18" charset="0"/>
                                  </a:rPr>
                                  <m:t>𝑋</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4140</m:t>
                                    </m:r>
                                  </m:e>
                                </m:d>
                                <m:r>
                                  <a:rPr lang="en-US" altLang="zh-CN" b="0" i="1" smtClean="0">
                                    <a:latin typeface="Cambria Math" panose="02040503050406030204" pitchFamily="18" charset="0"/>
                                  </a:rPr>
                                  <m:t>, </m:t>
                                </m:r>
                                <m:r>
                                  <a:rPr lang="en-US" altLang="zh-CN" b="0" i="1" smtClean="0">
                                    <a:latin typeface="Cambria Math" panose="02040503050406030204" pitchFamily="18" charset="0"/>
                                  </a:rPr>
                                  <m:t>𝑋</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4274</m:t>
                                    </m:r>
                                  </m:e>
                                </m:d>
                                <m:r>
                                  <a:rPr lang="en-US" altLang="zh-CN" b="0" i="1" smtClean="0">
                                    <a:latin typeface="Cambria Math" panose="02040503050406030204" pitchFamily="18" charset="0"/>
                                  </a:rPr>
                                  <m:t>, </m:t>
                                </m:r>
                                <m:r>
                                  <a:rPr lang="en-US" altLang="zh-CN" b="0" i="1" smtClean="0">
                                    <a:latin typeface="Cambria Math" panose="02040503050406030204" pitchFamily="18" charset="0"/>
                                  </a:rPr>
                                  <m:t>𝑋</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4500</m:t>
                                    </m:r>
                                  </m:e>
                                </m:d>
                                <m:r>
                                  <a:rPr lang="en-US" altLang="zh-CN" b="0" i="1" smtClean="0">
                                    <a:latin typeface="Cambria Math" panose="02040503050406030204" pitchFamily="18" charset="0"/>
                                  </a:rPr>
                                  <m:t>, </m:t>
                                </m:r>
                                <m:r>
                                  <a:rPr lang="en-US" altLang="zh-CN" b="0" i="1" smtClean="0">
                                    <a:latin typeface="Cambria Math" panose="02040503050406030204" pitchFamily="18" charset="0"/>
                                  </a:rPr>
                                  <m:t>𝑋</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4700</m:t>
                                    </m:r>
                                  </m:e>
                                </m:d>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𝑍</m:t>
                                    </m:r>
                                  </m:e>
                                  <m:sub>
                                    <m:r>
                                      <a:rPr lang="en-US" altLang="zh-CN" b="0" i="1" smtClean="0">
                                        <a:latin typeface="Cambria Math" panose="02040503050406030204" pitchFamily="18" charset="0"/>
                                      </a:rPr>
                                      <m:t>𝑐</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4430</m:t>
                                    </m:r>
                                  </m:e>
                                </m:d>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𝑍</m:t>
                                    </m:r>
                                  </m:e>
                                  <m:sub>
                                    <m:r>
                                      <a:rPr lang="en-US" altLang="zh-CN" b="0" i="1" smtClean="0">
                                        <a:latin typeface="Cambria Math" panose="02040503050406030204" pitchFamily="18" charset="0"/>
                                      </a:rPr>
                                      <m:t>𝑐</m:t>
                                    </m:r>
                                    <m:r>
                                      <a:rPr lang="en-US" altLang="zh-CN" b="0" i="1" smtClean="0">
                                        <a:latin typeface="Cambria Math" panose="02040503050406030204" pitchFamily="18" charset="0"/>
                                      </a:rPr>
                                      <m:t>1</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4050</m:t>
                                    </m:r>
                                  </m:e>
                                </m:d>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𝑍</m:t>
                                    </m:r>
                                  </m:e>
                                  <m:sub>
                                    <m:r>
                                      <a:rPr lang="en-US" altLang="zh-CN" b="0" i="1" smtClean="0">
                                        <a:latin typeface="Cambria Math" panose="02040503050406030204" pitchFamily="18" charset="0"/>
                                      </a:rPr>
                                      <m:t>𝑐</m:t>
                                    </m:r>
                                    <m:r>
                                      <a:rPr lang="en-US" altLang="zh-CN" b="0" i="1" smtClean="0">
                                        <a:latin typeface="Cambria Math" panose="02040503050406030204" pitchFamily="18" charset="0"/>
                                      </a:rPr>
                                      <m:t>2</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4250</m:t>
                                    </m:r>
                                  </m:e>
                                </m:d>
                                <m:r>
                                  <a:rPr lang="en-US" altLang="zh-CN" b="0" i="1" smtClean="0">
                                    <a:latin typeface="Cambria Math" panose="02040503050406030204" pitchFamily="18" charset="0"/>
                                  </a:rPr>
                                  <m:t>, </m:t>
                                </m:r>
                              </m:oMath>
                            </m:oMathPara>
                          </a14:m>
                          <a:endParaRPr lang="en-US" altLang="zh-CN" b="0" i="1" dirty="0">
                            <a:latin typeface="Cambria Math" panose="02040503050406030204" pitchFamily="18" charset="0"/>
                          </a:endParaRPr>
                        </a:p>
                        <a:p>
                          <a:pP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𝑍</m:t>
                                  </m:r>
                                </m:e>
                                <m:sub>
                                  <m:r>
                                    <a:rPr lang="en-US" altLang="zh-CN" b="0" i="1" smtClean="0">
                                      <a:latin typeface="Cambria Math" panose="02040503050406030204" pitchFamily="18" charset="0"/>
                                    </a:rPr>
                                    <m:t>𝑐</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4200</m:t>
                                  </m:r>
                                </m:e>
                              </m:d>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𝑍</m:t>
                                  </m:r>
                                </m:e>
                                <m:sub>
                                  <m:r>
                                    <a:rPr lang="en-US" altLang="zh-CN" b="0" i="1" smtClean="0">
                                      <a:latin typeface="Cambria Math" panose="02040503050406030204" pitchFamily="18" charset="0"/>
                                    </a:rPr>
                                    <m:t>𝑐</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4020</m:t>
                                  </m:r>
                                </m:e>
                              </m:d>
                              <m:r>
                                <a:rPr lang="en-US" altLang="zh-CN" b="0" i="1" smtClean="0">
                                  <a:latin typeface="Cambria Math" panose="02040503050406030204" pitchFamily="18" charset="0"/>
                                </a:rPr>
                                <m:t>,</m:t>
                              </m:r>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𝑍</m:t>
                                  </m:r>
                                </m:e>
                                <m:sub>
                                  <m:r>
                                    <a:rPr lang="en-US" altLang="zh-CN" b="0" i="1" smtClean="0">
                                      <a:latin typeface="Cambria Math" panose="02040503050406030204" pitchFamily="18" charset="0"/>
                                    </a:rPr>
                                    <m:t>𝑏</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10610</m:t>
                                  </m:r>
                                </m:e>
                              </m:d>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𝑍</m:t>
                                  </m:r>
                                </m:e>
                                <m:sub>
                                  <m:r>
                                    <a:rPr lang="en-US" altLang="zh-CN" b="0" i="1" smtClean="0">
                                      <a:latin typeface="Cambria Math" panose="02040503050406030204" pitchFamily="18" charset="0"/>
                                    </a:rPr>
                                    <m:t>𝑏</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10650</m:t>
                                  </m:r>
                                </m:e>
                              </m:d>
                              <m:r>
                                <a:rPr lang="en-US" altLang="zh-CN" b="0" i="1" smtClean="0">
                                  <a:latin typeface="Cambria Math" panose="02040503050406030204" pitchFamily="18" charset="0"/>
                                </a:rPr>
                                <m:t>, </m:t>
                              </m:r>
                              <m:r>
                                <a:rPr lang="en-US" altLang="zh-CN" b="0" i="1" smtClean="0">
                                  <a:latin typeface="Cambria Math" panose="02040503050406030204" pitchFamily="18" charset="0"/>
                                </a:rPr>
                                <m:t>𝑌</m:t>
                              </m:r>
                              <m:r>
                                <a:rPr lang="en-US" altLang="zh-CN" b="0" i="1" smtClean="0">
                                  <a:latin typeface="Cambria Math" panose="02040503050406030204" pitchFamily="18" charset="0"/>
                                </a:rPr>
                                <m:t>(4660) </m:t>
                              </m:r>
                            </m:oMath>
                          </a14:m>
                          <a:r>
                            <a:rPr lang="en-US" altLang="zh-CN" dirty="0"/>
                            <a:t>…</a:t>
                          </a:r>
                          <a:endParaRPr lang="zh-CN" altLang="en-US" dirty="0"/>
                        </a:p>
                      </a:txBody>
                      <a:tcPr/>
                    </a:tc>
                    <a:extLst>
                      <a:ext uri="{0D108BD9-81ED-4DB2-BD59-A6C34878D82A}">
                        <a16:rowId xmlns:a16="http://schemas.microsoft.com/office/drawing/2014/main" val="407243178"/>
                      </a:ext>
                    </a:extLst>
                  </a:tr>
                  <a:tr h="370840">
                    <a:tc>
                      <a:txBody>
                        <a:bodyPr/>
                        <a:lstStyle/>
                        <a:p>
                          <a:pPr algn="ctr"/>
                          <a:r>
                            <a:rPr lang="en-US" altLang="zh-CN" sz="3200" dirty="0">
                              <a:solidFill>
                                <a:srgbClr val="FF0000"/>
                              </a:solidFill>
                            </a:rPr>
                            <a:t>*</a:t>
                          </a:r>
                          <a:endParaRPr lang="zh-CN" altLang="en-US" sz="3200" dirty="0">
                            <a:solidFill>
                              <a:srgbClr val="FF0000"/>
                            </a:solidFill>
                          </a:endParaRPr>
                        </a:p>
                      </a:txBody>
                      <a:tcPr/>
                    </a:tc>
                    <a:tc>
                      <a:txBody>
                        <a:bodyPr/>
                        <a:lstStyle/>
                        <a:p>
                          <a:pPr/>
                          <a14:m>
                            <m:oMathPara xmlns:m="http://schemas.openxmlformats.org/officeDocument/2006/math">
                              <m:oMathParaPr>
                                <m:jc m:val="left"/>
                              </m:oMathParaPr>
                              <m:oMath xmlns:m="http://schemas.openxmlformats.org/officeDocument/2006/math">
                                <m:r>
                                  <a:rPr lang="en-US" altLang="zh-CN" b="0" i="1" smtClean="0">
                                    <a:latin typeface="Cambria Math" panose="02040503050406030204" pitchFamily="18" charset="0"/>
                                  </a:rPr>
                                  <m:t>𝑌</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4008</m:t>
                                    </m:r>
                                  </m:e>
                                </m:d>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𝑍</m:t>
                                    </m:r>
                                  </m:e>
                                  <m:sub>
                                    <m:r>
                                      <a:rPr lang="en-US" altLang="zh-CN" b="0" i="1" smtClean="0">
                                        <a:latin typeface="Cambria Math" panose="02040503050406030204" pitchFamily="18" charset="0"/>
                                      </a:rPr>
                                      <m:t>𝑐𝑠</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3985</m:t>
                                    </m:r>
                                  </m:e>
                                </m:d>
                                <m:r>
                                  <a:rPr lang="en-US" altLang="zh-CN" b="0" i="1" smtClean="0">
                                    <a:latin typeface="Cambria Math" panose="02040503050406030204" pitchFamily="18" charset="0"/>
                                  </a:rPr>
                                  <m:t>, </m:t>
                                </m:r>
                                <m:r>
                                  <a:rPr lang="en-US" altLang="zh-CN" b="0" i="1" smtClean="0">
                                    <a:latin typeface="Cambria Math" panose="02040503050406030204" pitchFamily="18" charset="0"/>
                                  </a:rPr>
                                  <m:t>𝑋</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6900</m:t>
                                    </m:r>
                                  </m:e>
                                </m:d>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𝑍</m:t>
                                    </m:r>
                                  </m:e>
                                  <m:sub>
                                    <m:r>
                                      <a:rPr lang="en-US" altLang="zh-CN" b="0" i="1" smtClean="0">
                                        <a:latin typeface="Cambria Math" panose="02040503050406030204" pitchFamily="18" charset="0"/>
                                      </a:rPr>
                                      <m:t>𝑐𝑠</m:t>
                                    </m:r>
                                  </m:sub>
                                </m:sSub>
                                <m:r>
                                  <a:rPr lang="en-US" altLang="zh-CN" b="0" i="1" smtClean="0">
                                    <a:latin typeface="Cambria Math" panose="02040503050406030204" pitchFamily="18" charset="0"/>
                                  </a:rPr>
                                  <m:t>(4000)</m:t>
                                </m:r>
                                <m:r>
                                  <a:rPr lang="en-US" altLang="zh-CN" b="0" i="1" smtClean="0">
                                    <a:latin typeface="Cambria Math" panose="02040503050406030204" pitchFamily="18" charset="0"/>
                                  </a:rPr>
                                  <m:t>…</m:t>
                                </m:r>
                              </m:oMath>
                            </m:oMathPara>
                          </a14:m>
                          <a:endParaRPr lang="zh-CN" altLang="en-US" dirty="0"/>
                        </a:p>
                      </a:txBody>
                      <a:tcPr/>
                    </a:tc>
                    <a:extLst>
                      <a:ext uri="{0D108BD9-81ED-4DB2-BD59-A6C34878D82A}">
                        <a16:rowId xmlns:a16="http://schemas.microsoft.com/office/drawing/2014/main" val="8050543"/>
                      </a:ext>
                    </a:extLst>
                  </a:tr>
                </a:tbl>
              </a:graphicData>
            </a:graphic>
          </p:graphicFrame>
        </mc:Choice>
        <mc:Fallback>
          <p:graphicFrame>
            <p:nvGraphicFramePr>
              <p:cNvPr id="4" name="表格 3"/>
              <p:cNvGraphicFramePr>
                <a:graphicFrameLocks noGrp="1"/>
              </p:cNvGraphicFramePr>
              <p:nvPr>
                <p:extLst>
                  <p:ext uri="{D42A27DB-BD31-4B8C-83A1-F6EECF244321}">
                    <p14:modId xmlns:p14="http://schemas.microsoft.com/office/powerpoint/2010/main" val="3011920970"/>
                  </p:ext>
                </p:extLst>
              </p:nvPr>
            </p:nvGraphicFramePr>
            <p:xfrm>
              <a:off x="825181" y="1962290"/>
              <a:ext cx="10379848" cy="2748280"/>
            </p:xfrm>
            <a:graphic>
              <a:graphicData uri="http://schemas.openxmlformats.org/drawingml/2006/table">
                <a:tbl>
                  <a:tblPr firstRow="1" bandRow="1">
                    <a:tableStyleId>{5C22544A-7EE6-4342-B048-85BDC9FD1C3A}</a:tableStyleId>
                  </a:tblPr>
                  <a:tblGrid>
                    <a:gridCol w="1642248">
                      <a:extLst>
                        <a:ext uri="{9D8B030D-6E8A-4147-A177-3AD203B41FA5}">
                          <a16:colId xmlns:a16="http://schemas.microsoft.com/office/drawing/2014/main" val="480630992"/>
                        </a:ext>
                      </a:extLst>
                    </a:gridCol>
                    <a:gridCol w="8737600">
                      <a:extLst>
                        <a:ext uri="{9D8B030D-6E8A-4147-A177-3AD203B41FA5}">
                          <a16:colId xmlns:a16="http://schemas.microsoft.com/office/drawing/2014/main" val="1652942150"/>
                        </a:ext>
                      </a:extLst>
                    </a:gridCol>
                  </a:tblGrid>
                  <a:tr h="370840">
                    <a:tc>
                      <a:txBody>
                        <a:bodyPr/>
                        <a:lstStyle/>
                        <a:p>
                          <a:r>
                            <a:rPr lang="en-US" altLang="zh-CN" dirty="0">
                              <a:solidFill>
                                <a:srgbClr val="FF0000"/>
                              </a:solidFill>
                            </a:rPr>
                            <a:t>Status rating</a:t>
                          </a:r>
                          <a:endParaRPr lang="zh-CN" altLang="en-US" dirty="0">
                            <a:solidFill>
                              <a:srgbClr val="FF0000"/>
                            </a:solidFill>
                          </a:endParaRPr>
                        </a:p>
                      </a:txBody>
                      <a:tcPr/>
                    </a:tc>
                    <a:tc>
                      <a:txBody>
                        <a:bodyPr/>
                        <a:lstStyle/>
                        <a:p>
                          <a:endParaRPr lang="zh-CN" altLang="en-US" dirty="0"/>
                        </a:p>
                      </a:txBody>
                      <a:tcPr/>
                    </a:tc>
                    <a:extLst>
                      <a:ext uri="{0D108BD9-81ED-4DB2-BD59-A6C34878D82A}">
                        <a16:rowId xmlns:a16="http://schemas.microsoft.com/office/drawing/2014/main" val="2268465630"/>
                      </a:ext>
                    </a:extLst>
                  </a:tr>
                  <a:tr h="579120">
                    <a:tc>
                      <a:txBody>
                        <a:bodyPr/>
                        <a:lstStyle/>
                        <a:p>
                          <a:pPr algn="ctr"/>
                          <a:r>
                            <a:rPr lang="en-US" altLang="zh-CN" sz="3200" dirty="0">
                              <a:solidFill>
                                <a:srgbClr val="FF0000"/>
                              </a:solidFill>
                            </a:rPr>
                            <a:t>****</a:t>
                          </a:r>
                          <a:endParaRPr lang="zh-CN" altLang="en-US" sz="3200" dirty="0">
                            <a:solidFill>
                              <a:srgbClr val="FF0000"/>
                            </a:solidFill>
                          </a:endParaRPr>
                        </a:p>
                      </a:txBody>
                      <a:tcPr/>
                    </a:tc>
                    <a:tc>
                      <a:txBody>
                        <a:bodyPr/>
                        <a:lstStyle/>
                        <a:p>
                          <a:endParaRPr lang="zh-CN"/>
                        </a:p>
                      </a:txBody>
                      <a:tcPr>
                        <a:blipFill>
                          <a:blip r:embed="rId2"/>
                          <a:stretch>
                            <a:fillRect l="-18898" t="-69474" r="-279" b="-346316"/>
                          </a:stretch>
                        </a:blipFill>
                      </a:tcPr>
                    </a:tc>
                    <a:extLst>
                      <a:ext uri="{0D108BD9-81ED-4DB2-BD59-A6C34878D82A}">
                        <a16:rowId xmlns:a16="http://schemas.microsoft.com/office/drawing/2014/main" val="119341496"/>
                      </a:ext>
                    </a:extLst>
                  </a:tr>
                  <a:tr h="579120">
                    <a:tc>
                      <a:txBody>
                        <a:bodyPr/>
                        <a:lstStyle/>
                        <a:p>
                          <a:pPr algn="ctr"/>
                          <a:r>
                            <a:rPr lang="en-US" altLang="zh-CN" sz="3200" dirty="0">
                              <a:solidFill>
                                <a:srgbClr val="FF0000"/>
                              </a:solidFill>
                            </a:rPr>
                            <a:t>***</a:t>
                          </a:r>
                          <a:endParaRPr lang="zh-CN" altLang="en-US" sz="3200" dirty="0">
                            <a:solidFill>
                              <a:srgbClr val="FF0000"/>
                            </a:solidFill>
                          </a:endParaRPr>
                        </a:p>
                      </a:txBody>
                      <a:tcPr/>
                    </a:tc>
                    <a:tc>
                      <a:txBody>
                        <a:bodyPr/>
                        <a:lstStyle/>
                        <a:p>
                          <a:endParaRPr lang="zh-CN"/>
                        </a:p>
                      </a:txBody>
                      <a:tcPr>
                        <a:blipFill>
                          <a:blip r:embed="rId2"/>
                          <a:stretch>
                            <a:fillRect l="-18898" t="-169474" r="-279" b="-246316"/>
                          </a:stretch>
                        </a:blipFill>
                      </a:tcPr>
                    </a:tc>
                    <a:extLst>
                      <a:ext uri="{0D108BD9-81ED-4DB2-BD59-A6C34878D82A}">
                        <a16:rowId xmlns:a16="http://schemas.microsoft.com/office/drawing/2014/main" val="4172160862"/>
                      </a:ext>
                    </a:extLst>
                  </a:tr>
                  <a:tr h="640080">
                    <a:tc>
                      <a:txBody>
                        <a:bodyPr/>
                        <a:lstStyle/>
                        <a:p>
                          <a:pPr algn="ctr"/>
                          <a:r>
                            <a:rPr lang="en-US" altLang="zh-CN" sz="3200" dirty="0">
                              <a:solidFill>
                                <a:srgbClr val="FF0000"/>
                              </a:solidFill>
                            </a:rPr>
                            <a:t>**</a:t>
                          </a:r>
                          <a:endParaRPr lang="zh-CN" altLang="en-US" sz="3200" dirty="0">
                            <a:solidFill>
                              <a:srgbClr val="FF0000"/>
                            </a:solidFill>
                          </a:endParaRPr>
                        </a:p>
                      </a:txBody>
                      <a:tcPr/>
                    </a:tc>
                    <a:tc>
                      <a:txBody>
                        <a:bodyPr/>
                        <a:lstStyle/>
                        <a:p>
                          <a:endParaRPr lang="zh-CN"/>
                        </a:p>
                      </a:txBody>
                      <a:tcPr>
                        <a:blipFill>
                          <a:blip r:embed="rId2"/>
                          <a:stretch>
                            <a:fillRect l="-18898" t="-241509" r="-279" b="-120755"/>
                          </a:stretch>
                        </a:blipFill>
                      </a:tcPr>
                    </a:tc>
                    <a:extLst>
                      <a:ext uri="{0D108BD9-81ED-4DB2-BD59-A6C34878D82A}">
                        <a16:rowId xmlns:a16="http://schemas.microsoft.com/office/drawing/2014/main" val="407243178"/>
                      </a:ext>
                    </a:extLst>
                  </a:tr>
                  <a:tr h="579120">
                    <a:tc>
                      <a:txBody>
                        <a:bodyPr/>
                        <a:lstStyle/>
                        <a:p>
                          <a:pPr algn="ctr"/>
                          <a:r>
                            <a:rPr lang="en-US" altLang="zh-CN" sz="3200" dirty="0">
                              <a:solidFill>
                                <a:srgbClr val="FF0000"/>
                              </a:solidFill>
                            </a:rPr>
                            <a:t>*</a:t>
                          </a:r>
                          <a:endParaRPr lang="zh-CN" altLang="en-US" sz="3200" dirty="0">
                            <a:solidFill>
                              <a:srgbClr val="FF0000"/>
                            </a:solidFill>
                          </a:endParaRPr>
                        </a:p>
                      </a:txBody>
                      <a:tcPr/>
                    </a:tc>
                    <a:tc>
                      <a:txBody>
                        <a:bodyPr/>
                        <a:lstStyle/>
                        <a:p>
                          <a:endParaRPr lang="zh-CN"/>
                        </a:p>
                      </a:txBody>
                      <a:tcPr>
                        <a:blipFill>
                          <a:blip r:embed="rId2"/>
                          <a:stretch>
                            <a:fillRect l="-18898" t="-381053" r="-279" b="-34737"/>
                          </a:stretch>
                        </a:blipFill>
                      </a:tcPr>
                    </a:tc>
                    <a:extLst>
                      <a:ext uri="{0D108BD9-81ED-4DB2-BD59-A6C34878D82A}">
                        <a16:rowId xmlns:a16="http://schemas.microsoft.com/office/drawing/2014/main" val="8050543"/>
                      </a:ext>
                    </a:extLst>
                  </a:tr>
                </a:tbl>
              </a:graphicData>
            </a:graphic>
          </p:graphicFrame>
        </mc:Fallback>
      </mc:AlternateContent>
      <p:sp>
        <p:nvSpPr>
          <p:cNvPr id="5" name="文本框 4"/>
          <p:cNvSpPr txBox="1"/>
          <p:nvPr/>
        </p:nvSpPr>
        <p:spPr>
          <a:xfrm>
            <a:off x="825181" y="4980062"/>
            <a:ext cx="9906002" cy="1092607"/>
          </a:xfrm>
          <a:prstGeom prst="rect">
            <a:avLst/>
          </a:prstGeom>
          <a:noFill/>
        </p:spPr>
        <p:txBody>
          <a:bodyPr wrap="square" rtlCol="0">
            <a:spAutoFit/>
          </a:bodyPr>
          <a:lstStyle/>
          <a:p>
            <a:pPr marL="342900" marR="0" lvl="0" indent="-34290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zh-CN" sz="2000" b="0" i="0" u="none" strike="noStrike" kern="0" cap="none" spc="0" normalizeH="0" baseline="0" noProof="0" dirty="0">
                <a:ln>
                  <a:noFill/>
                </a:ln>
                <a:solidFill>
                  <a:srgbClr val="0000CC"/>
                </a:solidFill>
                <a:effectLst/>
                <a:uLnTx/>
                <a:uFillTx/>
              </a:rPr>
              <a:t>How many states we would expect? </a:t>
            </a:r>
          </a:p>
          <a:p>
            <a:pPr marL="342900" marR="0" lvl="0" indent="-34290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zh-CN" sz="2000" b="0" i="0" u="none" strike="noStrike" kern="0" cap="none" spc="0" normalizeH="0" baseline="0" noProof="0" dirty="0">
                <a:ln>
                  <a:noFill/>
                </a:ln>
                <a:solidFill>
                  <a:srgbClr val="0000CC"/>
                </a:solidFill>
                <a:effectLst/>
                <a:uLnTx/>
                <a:uFillTx/>
              </a:rPr>
              <a:t>Different models have different descriptions of the underlying effective degrees of freedom (</a:t>
            </a:r>
            <a:r>
              <a:rPr kumimoji="0" lang="en-US" altLang="zh-CN" sz="2000" b="0" i="0" u="none" strike="noStrike" kern="0" cap="none" spc="0" normalizeH="0" baseline="0" noProof="0" dirty="0" err="1">
                <a:ln>
                  <a:noFill/>
                </a:ln>
                <a:solidFill>
                  <a:srgbClr val="0000CC"/>
                </a:solidFill>
                <a:effectLst/>
                <a:uLnTx/>
                <a:uFillTx/>
              </a:rPr>
              <a:t>EDoF</a:t>
            </a:r>
            <a:r>
              <a:rPr kumimoji="0" lang="en-US" altLang="zh-CN" sz="2000" b="0" i="0" u="none" strike="noStrike" kern="0" cap="none" spc="0" normalizeH="0" baseline="0" noProof="0" dirty="0">
                <a:ln>
                  <a:noFill/>
                </a:ln>
                <a:solidFill>
                  <a:srgbClr val="0000CC"/>
                </a:solidFill>
                <a:effectLst/>
                <a:uLnTx/>
                <a:uFillTx/>
              </a:rPr>
              <a:t>). How to distinguish/combine these different scenarios? </a:t>
            </a:r>
          </a:p>
        </p:txBody>
      </p:sp>
    </p:spTree>
    <p:extLst>
      <p:ext uri="{BB962C8B-B14F-4D97-AF65-F5344CB8AC3E}">
        <p14:creationId xmlns:p14="http://schemas.microsoft.com/office/powerpoint/2010/main" val="4122817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CE9581B-F658-4AB4-904E-BA714EF88C05}" type="slidenum">
              <a:rPr kumimoji="0" lang="zh-CN" alt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GB" altLang="zh-CN" sz="1800" b="0" i="0" u="none" strike="noStrike" kern="0" cap="none" spc="0" normalizeH="0" baseline="0" noProof="0">
              <a:ln>
                <a:noFill/>
              </a:ln>
              <a:solidFill>
                <a:sysClr val="windowText" lastClr="000000"/>
              </a:solidFill>
              <a:effectLst/>
              <a:uLnTx/>
              <a:uFillTx/>
            </a:endParaRPr>
          </a:p>
        </p:txBody>
      </p:sp>
      <p:sp>
        <p:nvSpPr>
          <p:cNvPr id="4" name="Oval 28"/>
          <p:cNvSpPr>
            <a:spLocks noChangeArrowheads="1"/>
          </p:cNvSpPr>
          <p:nvPr/>
        </p:nvSpPr>
        <p:spPr bwMode="auto">
          <a:xfrm>
            <a:off x="884592" y="1278242"/>
            <a:ext cx="1013020" cy="1029532"/>
          </a:xfrm>
          <a:prstGeom prst="ellipse">
            <a:avLst/>
          </a:prstGeom>
          <a:gradFill rotWithShape="1">
            <a:gsLst>
              <a:gs pos="0">
                <a:srgbClr val="5E6D76"/>
              </a:gs>
              <a:gs pos="100000">
                <a:srgbClr val="CCEC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5" name="Line 29"/>
          <p:cNvSpPr>
            <a:spLocks noChangeShapeType="1"/>
          </p:cNvSpPr>
          <p:nvPr/>
        </p:nvSpPr>
        <p:spPr bwMode="auto">
          <a:xfrm>
            <a:off x="1066978" y="1773844"/>
            <a:ext cx="358775" cy="288925"/>
          </a:xfrm>
          <a:prstGeom prst="line">
            <a:avLst/>
          </a:prstGeom>
          <a:noFill/>
          <a:ln w="57150">
            <a:solidFill>
              <a:srgbClr val="F514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a typeface="SimSun"/>
            </a:endParaRPr>
          </a:p>
        </p:txBody>
      </p:sp>
      <p:sp>
        <p:nvSpPr>
          <p:cNvPr id="6" name="Oval 30"/>
          <p:cNvSpPr>
            <a:spLocks noChangeArrowheads="1"/>
          </p:cNvSpPr>
          <p:nvPr/>
        </p:nvSpPr>
        <p:spPr bwMode="auto">
          <a:xfrm>
            <a:off x="922513" y="1630966"/>
            <a:ext cx="215900" cy="215900"/>
          </a:xfrm>
          <a:prstGeom prst="ellipse">
            <a:avLst/>
          </a:prstGeom>
          <a:solidFill>
            <a:srgbClr val="3333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7" name="Oval 31"/>
          <p:cNvSpPr>
            <a:spLocks noChangeArrowheads="1"/>
          </p:cNvSpPr>
          <p:nvPr/>
        </p:nvSpPr>
        <p:spPr bwMode="auto">
          <a:xfrm>
            <a:off x="1354313" y="1991329"/>
            <a:ext cx="215900" cy="215900"/>
          </a:xfrm>
          <a:prstGeom prst="ellipse">
            <a:avLst/>
          </a:prstGeom>
          <a:solidFill>
            <a:srgbClr val="99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charset="0"/>
              <a:ea typeface="宋体" charset="-122"/>
            </a:endParaRPr>
          </a:p>
        </p:txBody>
      </p:sp>
      <p:sp>
        <p:nvSpPr>
          <p:cNvPr id="8" name="Line 32"/>
          <p:cNvSpPr>
            <a:spLocks noChangeShapeType="1"/>
          </p:cNvSpPr>
          <p:nvPr/>
        </p:nvSpPr>
        <p:spPr bwMode="auto">
          <a:xfrm>
            <a:off x="1570216" y="1415069"/>
            <a:ext cx="73025" cy="360363"/>
          </a:xfrm>
          <a:prstGeom prst="line">
            <a:avLst/>
          </a:prstGeom>
          <a:noFill/>
          <a:ln w="57150">
            <a:solidFill>
              <a:srgbClr val="F514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a typeface="SimSun"/>
            </a:endParaRPr>
          </a:p>
        </p:txBody>
      </p:sp>
      <p:sp>
        <p:nvSpPr>
          <p:cNvPr id="9" name="Oval 33"/>
          <p:cNvSpPr>
            <a:spLocks noChangeArrowheads="1"/>
          </p:cNvSpPr>
          <p:nvPr/>
        </p:nvSpPr>
        <p:spPr bwMode="auto">
          <a:xfrm>
            <a:off x="1570213" y="1702404"/>
            <a:ext cx="215900" cy="215900"/>
          </a:xfrm>
          <a:prstGeom prst="ellipse">
            <a:avLst/>
          </a:prstGeom>
          <a:solidFill>
            <a:srgbClr val="00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zh-CN" sz="2400" b="0" i="0" u="none" strike="noStrike" kern="0" cap="none" spc="0" normalizeH="0" baseline="0" noProof="0">
              <a:ln>
                <a:noFill/>
              </a:ln>
              <a:solidFill>
                <a:srgbClr val="009900"/>
              </a:solidFill>
              <a:effectLst/>
              <a:uLnTx/>
              <a:uFillTx/>
              <a:latin typeface="Times New Roman" pitchFamily="18" charset="0"/>
              <a:ea typeface="宋体" charset="-122"/>
            </a:endParaRPr>
          </a:p>
        </p:txBody>
      </p:sp>
      <p:sp>
        <p:nvSpPr>
          <p:cNvPr id="10" name="Oval 34"/>
          <p:cNvSpPr>
            <a:spLocks noChangeArrowheads="1"/>
          </p:cNvSpPr>
          <p:nvPr/>
        </p:nvSpPr>
        <p:spPr bwMode="auto">
          <a:xfrm>
            <a:off x="1498775" y="1343629"/>
            <a:ext cx="215900" cy="215900"/>
          </a:xfrm>
          <a:prstGeom prst="ellipse">
            <a:avLst/>
          </a:prstGeom>
          <a:solidFill>
            <a:srgbClr val="99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charset="0"/>
              <a:ea typeface="宋体" charset="-122"/>
            </a:endParaRPr>
          </a:p>
        </p:txBody>
      </p:sp>
      <p:pic>
        <p:nvPicPr>
          <p:cNvPr id="11" name="图片 10"/>
          <p:cNvPicPr>
            <a:picLocks noChangeAspect="1"/>
          </p:cNvPicPr>
          <p:nvPr/>
        </p:nvPicPr>
        <p:blipFill>
          <a:blip r:embed="rId2"/>
          <a:stretch>
            <a:fillRect/>
          </a:stretch>
        </p:blipFill>
        <p:spPr>
          <a:xfrm>
            <a:off x="5666045" y="191108"/>
            <a:ext cx="6170344" cy="1378950"/>
          </a:xfrm>
          <a:prstGeom prst="rect">
            <a:avLst/>
          </a:prstGeom>
        </p:spPr>
      </p:pic>
      <p:pic>
        <p:nvPicPr>
          <p:cNvPr id="12" name="图片 11"/>
          <p:cNvPicPr>
            <a:picLocks noChangeAspect="1"/>
          </p:cNvPicPr>
          <p:nvPr/>
        </p:nvPicPr>
        <p:blipFill>
          <a:blip r:embed="rId3"/>
          <a:stretch>
            <a:fillRect/>
          </a:stretch>
        </p:blipFill>
        <p:spPr>
          <a:xfrm>
            <a:off x="5237875" y="1630966"/>
            <a:ext cx="6709163" cy="5067750"/>
          </a:xfrm>
          <a:prstGeom prst="rect">
            <a:avLst/>
          </a:prstGeom>
        </p:spPr>
      </p:pic>
      <p:sp>
        <p:nvSpPr>
          <p:cNvPr id="13" name="Oval 11"/>
          <p:cNvSpPr>
            <a:spLocks noChangeArrowheads="1"/>
          </p:cNvSpPr>
          <p:nvPr/>
        </p:nvSpPr>
        <p:spPr bwMode="auto">
          <a:xfrm>
            <a:off x="2783051" y="1415859"/>
            <a:ext cx="850246" cy="862013"/>
          </a:xfrm>
          <a:prstGeom prst="ellipse">
            <a:avLst/>
          </a:prstGeom>
          <a:gradFill rotWithShape="1">
            <a:gsLst>
              <a:gs pos="0">
                <a:srgbClr val="5E6D76"/>
              </a:gs>
              <a:gs pos="100000">
                <a:srgbClr val="CCEC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14" name="Line 12"/>
          <p:cNvSpPr>
            <a:spLocks noChangeShapeType="1"/>
          </p:cNvSpPr>
          <p:nvPr/>
        </p:nvSpPr>
        <p:spPr bwMode="auto">
          <a:xfrm>
            <a:off x="3070390" y="1758233"/>
            <a:ext cx="282582" cy="230715"/>
          </a:xfrm>
          <a:prstGeom prst="line">
            <a:avLst/>
          </a:prstGeom>
          <a:noFill/>
          <a:ln w="57150">
            <a:solidFill>
              <a:srgbClr val="F514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a typeface="SimSun"/>
            </a:endParaRPr>
          </a:p>
        </p:txBody>
      </p:sp>
      <p:sp>
        <p:nvSpPr>
          <p:cNvPr id="15" name="Oval 13"/>
          <p:cNvSpPr>
            <a:spLocks noChangeArrowheads="1"/>
          </p:cNvSpPr>
          <p:nvPr/>
        </p:nvSpPr>
        <p:spPr bwMode="auto">
          <a:xfrm>
            <a:off x="2925929" y="1600644"/>
            <a:ext cx="170049" cy="172403"/>
          </a:xfrm>
          <a:prstGeom prst="ellipse">
            <a:avLst/>
          </a:prstGeom>
          <a:solidFill>
            <a:srgbClr val="3333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16" name="Oval 14"/>
          <p:cNvSpPr>
            <a:spLocks noChangeArrowheads="1"/>
          </p:cNvSpPr>
          <p:nvPr/>
        </p:nvSpPr>
        <p:spPr bwMode="auto">
          <a:xfrm>
            <a:off x="3285292" y="1918118"/>
            <a:ext cx="170049" cy="172403"/>
          </a:xfrm>
          <a:prstGeom prst="ellipse">
            <a:avLst/>
          </a:prstGeom>
          <a:solidFill>
            <a:srgbClr val="99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charset="0"/>
              <a:ea typeface="宋体" charset="-122"/>
            </a:endParaRPr>
          </a:p>
        </p:txBody>
      </p:sp>
      <p:sp>
        <p:nvSpPr>
          <p:cNvPr id="17" name="Oval 35"/>
          <p:cNvSpPr>
            <a:spLocks noChangeArrowheads="1"/>
          </p:cNvSpPr>
          <p:nvPr/>
        </p:nvSpPr>
        <p:spPr bwMode="auto">
          <a:xfrm>
            <a:off x="3502189" y="1199959"/>
            <a:ext cx="850246" cy="862013"/>
          </a:xfrm>
          <a:prstGeom prst="ellipse">
            <a:avLst/>
          </a:prstGeom>
          <a:gradFill rotWithShape="1">
            <a:gsLst>
              <a:gs pos="0">
                <a:srgbClr val="5E6D76"/>
              </a:gs>
              <a:gs pos="100000">
                <a:srgbClr val="CCEC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18" name="Line 36"/>
          <p:cNvSpPr>
            <a:spLocks noChangeShapeType="1"/>
          </p:cNvSpPr>
          <p:nvPr/>
        </p:nvSpPr>
        <p:spPr bwMode="auto">
          <a:xfrm>
            <a:off x="3920636" y="1485708"/>
            <a:ext cx="103956" cy="290514"/>
          </a:xfrm>
          <a:prstGeom prst="line">
            <a:avLst/>
          </a:prstGeom>
          <a:noFill/>
          <a:ln w="57150">
            <a:solidFill>
              <a:srgbClr val="F514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a typeface="SimSun"/>
            </a:endParaRPr>
          </a:p>
        </p:txBody>
      </p:sp>
      <p:sp>
        <p:nvSpPr>
          <p:cNvPr id="19" name="Oval 37"/>
          <p:cNvSpPr>
            <a:spLocks noChangeArrowheads="1"/>
          </p:cNvSpPr>
          <p:nvPr/>
        </p:nvSpPr>
        <p:spPr bwMode="auto">
          <a:xfrm>
            <a:off x="3965489" y="1748282"/>
            <a:ext cx="170049" cy="172403"/>
          </a:xfrm>
          <a:prstGeom prst="ellipse">
            <a:avLst/>
          </a:prstGeom>
          <a:solidFill>
            <a:srgbClr val="00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zh-CN" sz="2400" b="0" i="0" u="none" strike="noStrike" kern="0" cap="none" spc="0" normalizeH="0" baseline="0" noProof="0">
              <a:ln>
                <a:noFill/>
              </a:ln>
              <a:solidFill>
                <a:srgbClr val="009900"/>
              </a:solidFill>
              <a:effectLst/>
              <a:uLnTx/>
              <a:uFillTx/>
              <a:latin typeface="Times New Roman" pitchFamily="18" charset="0"/>
              <a:ea typeface="宋体" charset="-122"/>
            </a:endParaRPr>
          </a:p>
        </p:txBody>
      </p:sp>
      <p:sp>
        <p:nvSpPr>
          <p:cNvPr id="20" name="Oval 38"/>
          <p:cNvSpPr>
            <a:spLocks noChangeArrowheads="1"/>
          </p:cNvSpPr>
          <p:nvPr/>
        </p:nvSpPr>
        <p:spPr bwMode="auto">
          <a:xfrm>
            <a:off x="3822614" y="1318070"/>
            <a:ext cx="170049" cy="172403"/>
          </a:xfrm>
          <a:prstGeom prst="ellipse">
            <a:avLst/>
          </a:prstGeom>
          <a:solidFill>
            <a:srgbClr val="99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charset="0"/>
              <a:ea typeface="宋体" charset="-122"/>
            </a:endParaRPr>
          </a:p>
        </p:txBody>
      </p:sp>
      <p:pic>
        <p:nvPicPr>
          <p:cNvPr id="21" name="图片 20"/>
          <p:cNvPicPr>
            <a:picLocks noChangeAspect="1"/>
          </p:cNvPicPr>
          <p:nvPr/>
        </p:nvPicPr>
        <p:blipFill>
          <a:blip r:embed="rId4"/>
          <a:stretch>
            <a:fillRect/>
          </a:stretch>
        </p:blipFill>
        <p:spPr>
          <a:xfrm>
            <a:off x="364969" y="2609117"/>
            <a:ext cx="4707405" cy="467866"/>
          </a:xfrm>
          <a:prstGeom prst="rect">
            <a:avLst/>
          </a:prstGeom>
        </p:spPr>
      </p:pic>
      <p:pic>
        <p:nvPicPr>
          <p:cNvPr id="22" name="图片 21"/>
          <p:cNvPicPr>
            <a:picLocks noChangeAspect="1"/>
          </p:cNvPicPr>
          <p:nvPr/>
        </p:nvPicPr>
        <p:blipFill>
          <a:blip r:embed="rId5"/>
          <a:stretch>
            <a:fillRect/>
          </a:stretch>
        </p:blipFill>
        <p:spPr>
          <a:xfrm>
            <a:off x="417650" y="3288063"/>
            <a:ext cx="2305126" cy="2664382"/>
          </a:xfrm>
          <a:prstGeom prst="rect">
            <a:avLst/>
          </a:prstGeom>
        </p:spPr>
      </p:pic>
      <p:sp>
        <p:nvSpPr>
          <p:cNvPr id="23" name="文本框 22"/>
          <p:cNvSpPr txBox="1"/>
          <p:nvPr/>
        </p:nvSpPr>
        <p:spPr>
          <a:xfrm>
            <a:off x="381262" y="6052385"/>
            <a:ext cx="4591660"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rgbClr val="0000FF"/>
                </a:solidFill>
                <a:effectLst/>
                <a:uLnTx/>
                <a:uFillTx/>
              </a:rPr>
              <a:t>Belle Collaboration, Phys. Rev. Lett. 91, 262001 (2003)</a:t>
            </a:r>
            <a:endParaRPr kumimoji="0" lang="zh-CN" altLang="en-US" sz="1600" b="0" i="0" u="none" strike="noStrike" kern="0" cap="none" spc="0" normalizeH="0" baseline="0" noProof="0" dirty="0">
              <a:ln>
                <a:noFill/>
              </a:ln>
              <a:solidFill>
                <a:srgbClr val="0000FF"/>
              </a:solidFill>
              <a:effectLst/>
              <a:uLnTx/>
              <a:uFillTx/>
            </a:endParaRPr>
          </a:p>
        </p:txBody>
      </p:sp>
      <p:sp>
        <p:nvSpPr>
          <p:cNvPr id="24" name="矩形 23"/>
          <p:cNvSpPr/>
          <p:nvPr/>
        </p:nvSpPr>
        <p:spPr bwMode="auto">
          <a:xfrm>
            <a:off x="5237875" y="6045200"/>
            <a:ext cx="6649325" cy="200025"/>
          </a:xfrm>
          <a:prstGeom prst="rect">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chemeClr val="tx1"/>
              </a:solidFill>
              <a:effectLst/>
              <a:uLnTx/>
              <a:uFillTx/>
              <a:latin typeface="Arial" charset="0"/>
            </a:endParaRPr>
          </a:p>
        </p:txBody>
      </p:sp>
      <p:sp>
        <p:nvSpPr>
          <p:cNvPr id="25" name="矩形 24"/>
          <p:cNvSpPr/>
          <p:nvPr/>
        </p:nvSpPr>
        <p:spPr bwMode="auto">
          <a:xfrm>
            <a:off x="8933541" y="602343"/>
            <a:ext cx="2402115" cy="522514"/>
          </a:xfrm>
          <a:prstGeom prst="rect">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chemeClr val="tx1"/>
              </a:solidFill>
              <a:effectLst/>
              <a:uLnTx/>
              <a:uFillTx/>
              <a:latin typeface="Arial" charset="0"/>
            </a:endParaRPr>
          </a:p>
        </p:txBody>
      </p:sp>
      <p:sp>
        <p:nvSpPr>
          <p:cNvPr id="3" name="Text Box 15"/>
          <p:cNvSpPr txBox="1">
            <a:spLocks noChangeArrowheads="1"/>
          </p:cNvSpPr>
          <p:nvPr/>
        </p:nvSpPr>
        <p:spPr bwMode="auto">
          <a:xfrm>
            <a:off x="158552" y="269029"/>
            <a:ext cx="55347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1" i="0" u="none" strike="noStrike" kern="0" cap="none" spc="0" normalizeH="0" baseline="0" noProof="0" dirty="0" err="1">
                <a:ln>
                  <a:noFill/>
                </a:ln>
                <a:solidFill>
                  <a:srgbClr val="0000CC"/>
                </a:solidFill>
                <a:effectLst/>
                <a:uLnTx/>
                <a:uFillTx/>
                <a:latin typeface="微软雅黑" panose="020B0503020204020204" pitchFamily="34" charset="-122"/>
                <a:ea typeface="微软雅黑" panose="020B0503020204020204" pitchFamily="34" charset="-122"/>
              </a:rPr>
              <a:t>Tetraquark</a:t>
            </a:r>
            <a:r>
              <a:rPr lang="en-US" altLang="zh-CN" sz="2400" b="1" kern="0" dirty="0">
                <a:solidFill>
                  <a:srgbClr val="0000CC"/>
                </a:solidFill>
                <a:latin typeface="微软雅黑" panose="020B0503020204020204" pitchFamily="34" charset="-122"/>
                <a:ea typeface="微软雅黑" panose="020B0503020204020204" pitchFamily="34" charset="-122"/>
              </a:rPr>
              <a:t> vs. hadronic molecule</a:t>
            </a:r>
            <a:endParaRPr kumimoji="0" lang="en-US" altLang="zh-CN" sz="2400" b="1" i="0" u="none" strike="noStrike" kern="0" cap="none" spc="0" normalizeH="0" baseline="0" noProof="0" dirty="0">
              <a:ln>
                <a:noFill/>
              </a:ln>
              <a:solidFill>
                <a:srgbClr val="0000CC"/>
              </a:solidFill>
              <a:effectLst/>
              <a:uLnTx/>
              <a:uFillTx/>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71668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CE9581B-F658-4AB4-904E-BA714EF88C05}" type="slidenum">
              <a:rPr kumimoji="0" lang="zh-CN" alt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GB" altLang="zh-CN" sz="1800" b="0" i="0" u="none" strike="noStrike" kern="0" cap="none" spc="0" normalizeH="0" baseline="0" noProof="0">
              <a:ln>
                <a:noFill/>
              </a:ln>
              <a:solidFill>
                <a:sysClr val="windowText" lastClr="000000"/>
              </a:solidFill>
              <a:effectLst/>
              <a:uLnTx/>
              <a:uFillTx/>
            </a:endParaRPr>
          </a:p>
        </p:txBody>
      </p:sp>
      <p:pic>
        <p:nvPicPr>
          <p:cNvPr id="3" name="图片 2"/>
          <p:cNvPicPr>
            <a:picLocks noChangeAspect="1"/>
          </p:cNvPicPr>
          <p:nvPr/>
        </p:nvPicPr>
        <p:blipFill>
          <a:blip r:embed="rId2"/>
          <a:stretch>
            <a:fillRect/>
          </a:stretch>
        </p:blipFill>
        <p:spPr>
          <a:xfrm>
            <a:off x="104831" y="420913"/>
            <a:ext cx="6629180" cy="6172296"/>
          </a:xfrm>
          <a:prstGeom prst="rect">
            <a:avLst/>
          </a:prstGeom>
        </p:spPr>
      </p:pic>
      <p:pic>
        <p:nvPicPr>
          <p:cNvPr id="4" name="图片 3"/>
          <p:cNvPicPr>
            <a:picLocks noChangeAspect="1"/>
          </p:cNvPicPr>
          <p:nvPr/>
        </p:nvPicPr>
        <p:blipFill>
          <a:blip r:embed="rId3"/>
          <a:stretch>
            <a:fillRect/>
          </a:stretch>
        </p:blipFill>
        <p:spPr>
          <a:xfrm>
            <a:off x="6734011" y="580570"/>
            <a:ext cx="4669065" cy="5393195"/>
          </a:xfrm>
          <a:prstGeom prst="rect">
            <a:avLst/>
          </a:prstGeom>
        </p:spPr>
      </p:pic>
      <p:cxnSp>
        <p:nvCxnSpPr>
          <p:cNvPr id="6" name="直接连接符 5"/>
          <p:cNvCxnSpPr>
            <a:endCxn id="4" idx="3"/>
          </p:cNvCxnSpPr>
          <p:nvPr/>
        </p:nvCxnSpPr>
        <p:spPr bwMode="auto">
          <a:xfrm>
            <a:off x="7634514" y="3277167"/>
            <a:ext cx="3768562" cy="1"/>
          </a:xfrm>
          <a:prstGeom prst="line">
            <a:avLst/>
          </a:prstGeom>
          <a:solidFill>
            <a:schemeClr val="accent1"/>
          </a:solidFill>
          <a:ln w="19050"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矩形 7"/>
          <p:cNvSpPr/>
          <p:nvPr/>
        </p:nvSpPr>
        <p:spPr bwMode="auto">
          <a:xfrm>
            <a:off x="10116458" y="2872479"/>
            <a:ext cx="645886" cy="366484"/>
          </a:xfrm>
          <a:prstGeom prst="rect">
            <a:avLst/>
          </a:prstGeom>
          <a:solidFill>
            <a:srgbClr val="C00000">
              <a:alpha val="34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chemeClr val="tx1"/>
              </a:solidFill>
              <a:effectLst/>
              <a:uLnTx/>
              <a:uFillTx/>
              <a:latin typeface="Arial" charset="0"/>
            </a:endParaRPr>
          </a:p>
        </p:txBody>
      </p:sp>
      <p:sp>
        <p:nvSpPr>
          <p:cNvPr id="9" name="矩形 8"/>
          <p:cNvSpPr/>
          <p:nvPr/>
        </p:nvSpPr>
        <p:spPr bwMode="auto">
          <a:xfrm>
            <a:off x="3080894" y="3018971"/>
            <a:ext cx="645886" cy="312058"/>
          </a:xfrm>
          <a:prstGeom prst="rect">
            <a:avLst/>
          </a:prstGeom>
          <a:solidFill>
            <a:srgbClr val="C00000">
              <a:alpha val="34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chemeClr val="tx1"/>
              </a:solidFill>
              <a:effectLst/>
              <a:uLnTx/>
              <a:uFillTx/>
              <a:latin typeface="Arial" charset="0"/>
            </a:endParaRPr>
          </a:p>
        </p:txBody>
      </p:sp>
      <p:sp>
        <p:nvSpPr>
          <p:cNvPr id="10" name="文本框 9"/>
          <p:cNvSpPr txBox="1"/>
          <p:nvPr/>
        </p:nvSpPr>
        <p:spPr>
          <a:xfrm>
            <a:off x="7319854" y="6209637"/>
            <a:ext cx="459166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rgbClr val="0000FF"/>
                </a:solidFill>
                <a:effectLst/>
                <a:uLnTx/>
                <a:uFillTx/>
              </a:rPr>
              <a:t>Godfrey and </a:t>
            </a:r>
            <a:r>
              <a:rPr kumimoji="0" lang="en-US" altLang="zh-CN" sz="1600" b="0" i="0" u="none" strike="noStrike" kern="0" cap="none" spc="0" normalizeH="0" baseline="0" noProof="0" dirty="0" err="1">
                <a:ln>
                  <a:noFill/>
                </a:ln>
                <a:solidFill>
                  <a:srgbClr val="0000FF"/>
                </a:solidFill>
                <a:effectLst/>
                <a:uLnTx/>
                <a:uFillTx/>
              </a:rPr>
              <a:t>Isgur</a:t>
            </a:r>
            <a:r>
              <a:rPr kumimoji="0" lang="en-US" altLang="zh-CN" sz="1600" b="0" i="0" u="none" strike="noStrike" kern="0" cap="none" spc="0" normalizeH="0" baseline="0" noProof="0" dirty="0">
                <a:ln>
                  <a:noFill/>
                </a:ln>
                <a:solidFill>
                  <a:srgbClr val="0000FF"/>
                </a:solidFill>
                <a:effectLst/>
                <a:uLnTx/>
                <a:uFillTx/>
              </a:rPr>
              <a:t>, PRD32, 189 (1985)</a:t>
            </a:r>
            <a:endParaRPr kumimoji="0" lang="zh-CN" altLang="en-US" sz="1600" b="0" i="0" u="none" strike="noStrike" kern="0" cap="none" spc="0" normalizeH="0" baseline="0" noProof="0" dirty="0">
              <a:ln>
                <a:noFill/>
              </a:ln>
              <a:solidFill>
                <a:srgbClr val="0000FF"/>
              </a:solidFill>
              <a:effectLst/>
              <a:uLnTx/>
              <a:uFillTx/>
            </a:endParaRPr>
          </a:p>
        </p:txBody>
      </p:sp>
      <p:sp>
        <p:nvSpPr>
          <p:cNvPr id="11" name="文本框 10"/>
          <p:cNvSpPr txBox="1"/>
          <p:nvPr/>
        </p:nvSpPr>
        <p:spPr>
          <a:xfrm>
            <a:off x="558609" y="6483350"/>
            <a:ext cx="6625653"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0000CC"/>
                </a:solidFill>
                <a:effectLst/>
                <a:uLnTx/>
                <a:uFillTx/>
                <a:latin typeface="Calibri" panose="020F0502020204030204" pitchFamily="34" charset="0"/>
                <a:cs typeface="Calibri" panose="020F0502020204030204" pitchFamily="34" charset="0"/>
              </a:rPr>
              <a:t>N. </a:t>
            </a:r>
            <a:r>
              <a:rPr kumimoji="0" lang="en-US" altLang="zh-CN" sz="1800" b="0" i="0" u="none" strike="noStrike" kern="0" cap="none" spc="0" normalizeH="0" baseline="0" noProof="0" dirty="0" err="1">
                <a:ln>
                  <a:noFill/>
                </a:ln>
                <a:solidFill>
                  <a:srgbClr val="0000CC"/>
                </a:solidFill>
                <a:effectLst/>
                <a:uLnTx/>
                <a:uFillTx/>
                <a:latin typeface="Calibri" panose="020F0502020204030204" pitchFamily="34" charset="0"/>
                <a:cs typeface="Calibri" panose="020F0502020204030204" pitchFamily="34" charset="0"/>
              </a:rPr>
              <a:t>Brambilla</a:t>
            </a:r>
            <a:r>
              <a:rPr kumimoji="0" lang="en-US" altLang="zh-CN" sz="1800" b="0" i="0" u="none" strike="noStrike" kern="0" cap="none" spc="0" normalizeH="0" baseline="0" noProof="0" dirty="0">
                <a:ln>
                  <a:noFill/>
                </a:ln>
                <a:solidFill>
                  <a:srgbClr val="0000CC"/>
                </a:solidFill>
                <a:effectLst/>
                <a:uLnTx/>
                <a:uFillTx/>
                <a:latin typeface="Calibri" panose="020F0502020204030204" pitchFamily="34" charset="0"/>
                <a:cs typeface="Calibri" panose="020F0502020204030204" pitchFamily="34" charset="0"/>
              </a:rPr>
              <a:t> et al., </a:t>
            </a:r>
            <a:r>
              <a:rPr kumimoji="0" lang="en-US" altLang="zh-CN" sz="1800" b="1" i="0" u="none" strike="noStrike" kern="0" cap="none" spc="0" normalizeH="0" baseline="0" noProof="0" dirty="0">
                <a:ln>
                  <a:noFill/>
                </a:ln>
                <a:solidFill>
                  <a:srgbClr val="0000CC"/>
                </a:solidFill>
                <a:effectLst/>
                <a:uLnTx/>
                <a:uFillTx/>
                <a:latin typeface="Calibri" panose="020F0502020204030204" pitchFamily="34" charset="0"/>
                <a:cs typeface="Calibri" panose="020F0502020204030204" pitchFamily="34" charset="0"/>
              </a:rPr>
              <a:t>Phys. Rept. 873</a:t>
            </a:r>
            <a:r>
              <a:rPr kumimoji="0" lang="en-US" altLang="zh-CN" sz="1800" b="0" i="0" u="none" strike="noStrike" kern="0" cap="none" spc="0" normalizeH="0" baseline="0" noProof="0" dirty="0">
                <a:ln>
                  <a:noFill/>
                </a:ln>
                <a:solidFill>
                  <a:srgbClr val="0000CC"/>
                </a:solidFill>
                <a:effectLst/>
                <a:uLnTx/>
                <a:uFillTx/>
                <a:latin typeface="Calibri" panose="020F0502020204030204" pitchFamily="34" charset="0"/>
                <a:cs typeface="Calibri" panose="020F0502020204030204" pitchFamily="34" charset="0"/>
              </a:rPr>
              <a:t>, 1-154 (2020)</a:t>
            </a:r>
            <a:endParaRPr kumimoji="0" lang="zh-CN" altLang="en-US" sz="1800" b="0" i="0" u="none" strike="noStrike" kern="0" cap="none" spc="0" normalizeH="0" baseline="0" noProof="0" dirty="0">
              <a:ln>
                <a:noFill/>
              </a:ln>
              <a:solidFill>
                <a:sysClr val="windowText" lastClr="000000"/>
              </a:solidFill>
              <a:effectLst/>
              <a:uLnTx/>
              <a:uFillTx/>
            </a:endParaRPr>
          </a:p>
        </p:txBody>
      </p:sp>
      <p:cxnSp>
        <p:nvCxnSpPr>
          <p:cNvPr id="12" name="直接连接符 11"/>
          <p:cNvCxnSpPr/>
          <p:nvPr/>
        </p:nvCxnSpPr>
        <p:spPr bwMode="auto">
          <a:xfrm flipV="1">
            <a:off x="637906" y="3238962"/>
            <a:ext cx="6017727" cy="4078"/>
          </a:xfrm>
          <a:prstGeom prst="line">
            <a:avLst/>
          </a:prstGeom>
          <a:solidFill>
            <a:schemeClr val="accent1"/>
          </a:solidFill>
          <a:ln w="19050"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矩形 14"/>
          <p:cNvSpPr/>
          <p:nvPr/>
        </p:nvSpPr>
        <p:spPr bwMode="auto">
          <a:xfrm>
            <a:off x="5846825" y="2835274"/>
            <a:ext cx="645886" cy="616857"/>
          </a:xfrm>
          <a:prstGeom prst="rect">
            <a:avLst/>
          </a:prstGeom>
          <a:solidFill>
            <a:srgbClr val="00B050">
              <a:alpha val="34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chemeClr val="tx1"/>
              </a:solidFill>
              <a:effectLst/>
              <a:uLnTx/>
              <a:uFillTx/>
              <a:latin typeface="Arial" charset="0"/>
            </a:endParaRPr>
          </a:p>
        </p:txBody>
      </p:sp>
      <p:sp>
        <p:nvSpPr>
          <p:cNvPr id="5" name="矩形 4"/>
          <p:cNvSpPr/>
          <p:nvPr/>
        </p:nvSpPr>
        <p:spPr bwMode="auto">
          <a:xfrm>
            <a:off x="558609" y="3018971"/>
            <a:ext cx="508191" cy="258196"/>
          </a:xfrm>
          <a:prstGeom prst="rect">
            <a:avLst/>
          </a:prstGeom>
          <a:no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chemeClr val="tx1"/>
              </a:solidFill>
              <a:effectLst/>
              <a:uLnTx/>
              <a:uFillTx/>
              <a:latin typeface="Arial" charset="0"/>
            </a:endParaRPr>
          </a:p>
        </p:txBody>
      </p:sp>
      <p:cxnSp>
        <p:nvCxnSpPr>
          <p:cNvPr id="13" name="直接连接符 12"/>
          <p:cNvCxnSpPr/>
          <p:nvPr/>
        </p:nvCxnSpPr>
        <p:spPr bwMode="auto">
          <a:xfrm>
            <a:off x="3080894" y="3249842"/>
            <a:ext cx="645886" cy="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接连接符 15"/>
          <p:cNvCxnSpPr/>
          <p:nvPr/>
        </p:nvCxnSpPr>
        <p:spPr bwMode="auto">
          <a:xfrm>
            <a:off x="3080894" y="2974070"/>
            <a:ext cx="645886" cy="0"/>
          </a:xfrm>
          <a:prstGeom prst="line">
            <a:avLst/>
          </a:prstGeom>
          <a:solidFill>
            <a:schemeClr val="accent1"/>
          </a:solidFill>
          <a:ln w="57150" cap="flat" cmpd="sng" algn="ctr">
            <a:solidFill>
              <a:srgbClr val="FF000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对话气泡: 椭圆形 6"/>
          <p:cNvSpPr/>
          <p:nvPr/>
        </p:nvSpPr>
        <p:spPr bwMode="auto">
          <a:xfrm>
            <a:off x="3585029" y="483738"/>
            <a:ext cx="1952172" cy="996719"/>
          </a:xfrm>
          <a:prstGeom prst="wedgeEllipseCallout">
            <a:avLst>
              <a:gd name="adj1" fmla="val -35921"/>
              <a:gd name="adj2" fmla="val 181465"/>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dirty="0">
                <a:ln>
                  <a:noFill/>
                </a:ln>
                <a:solidFill>
                  <a:srgbClr val="FF0000"/>
                </a:solidFill>
                <a:effectLst/>
                <a:uLnTx/>
                <a:uFillTx/>
                <a:latin typeface="Arial" charset="0"/>
              </a:rPr>
              <a:t>~ 60 MeV mass diff. </a:t>
            </a:r>
            <a:endParaRPr kumimoji="0" lang="zh-CN" altLang="en-US" sz="1800" b="1" i="0" u="none" strike="noStrike" kern="0" cap="none" spc="0" normalizeH="0" baseline="0" noProof="0" dirty="0">
              <a:ln>
                <a:noFill/>
              </a:ln>
              <a:solidFill>
                <a:srgbClr val="FF0000"/>
              </a:solidFill>
              <a:effectLst/>
              <a:uLnTx/>
              <a:uFillTx/>
              <a:latin typeface="Arial" charset="0"/>
            </a:endParaRPr>
          </a:p>
        </p:txBody>
      </p:sp>
      <mc:AlternateContent xmlns:mc="http://schemas.openxmlformats.org/markup-compatibility/2006">
        <mc:Choice xmlns:a14="http://schemas.microsoft.com/office/drawing/2010/main" Requires="a14">
          <p:sp>
            <p:nvSpPr>
              <p:cNvPr id="14" name="文本框 13"/>
              <p:cNvSpPr txBox="1"/>
              <p:nvPr/>
            </p:nvSpPr>
            <p:spPr>
              <a:xfrm>
                <a:off x="7919906" y="112557"/>
                <a:ext cx="4246475" cy="1293687"/>
              </a:xfrm>
              <a:prstGeom prst="rect">
                <a:avLst/>
              </a:prstGeom>
              <a:noFill/>
            </p:spPr>
            <p:txBody>
              <a:bodyPr wrap="square" rtlCol="0">
                <a:spAutoFit/>
              </a:bodyPr>
              <a:lstStyle/>
              <a:p>
                <a:r>
                  <a:rPr lang="en-US" altLang="zh-CN" sz="2000" dirty="0">
                    <a:solidFill>
                      <a:srgbClr val="FF0000"/>
                    </a:solidFill>
                  </a:rPr>
                  <a:t>Strong attractive pion exchange between </a:t>
                </a:r>
                <a14:m>
                  <m:oMath xmlns:m="http://schemas.openxmlformats.org/officeDocument/2006/math">
                    <m:r>
                      <a:rPr lang="en-US" altLang="zh-CN" sz="2000" b="0" i="1" smtClean="0">
                        <a:solidFill>
                          <a:srgbClr val="FF0000"/>
                        </a:solidFill>
                        <a:latin typeface="Cambria Math" panose="02040503050406030204" pitchFamily="18" charset="0"/>
                      </a:rPr>
                      <m:t>𝐷</m:t>
                    </m:r>
                    <m:sSup>
                      <m:sSupPr>
                        <m:ctrlPr>
                          <a:rPr lang="en-US" altLang="zh-CN" sz="2000" b="0" i="1" dirty="0" smtClean="0">
                            <a:solidFill>
                              <a:srgbClr val="FF0000"/>
                            </a:solidFill>
                            <a:latin typeface="Cambria Math" panose="02040503050406030204" pitchFamily="18" charset="0"/>
                          </a:rPr>
                        </m:ctrlPr>
                      </m:sSupPr>
                      <m:e>
                        <m:acc>
                          <m:accPr>
                            <m:chr m:val="̅"/>
                            <m:ctrlPr>
                              <a:rPr lang="en-US" altLang="zh-CN" sz="2000" b="0" i="1" smtClean="0">
                                <a:solidFill>
                                  <a:srgbClr val="FF0000"/>
                                </a:solidFill>
                                <a:latin typeface="Cambria Math" panose="02040503050406030204" pitchFamily="18" charset="0"/>
                              </a:rPr>
                            </m:ctrlPr>
                          </m:accPr>
                          <m:e>
                            <m:r>
                              <a:rPr lang="en-US" altLang="zh-CN" sz="2000" b="0" i="1" smtClean="0">
                                <a:solidFill>
                                  <a:srgbClr val="FF0000"/>
                                </a:solidFill>
                                <a:latin typeface="Cambria Math" panose="02040503050406030204" pitchFamily="18" charset="0"/>
                              </a:rPr>
                              <m:t>𝐷</m:t>
                            </m:r>
                          </m:e>
                        </m:acc>
                      </m:e>
                      <m:sup>
                        <m:r>
                          <a:rPr lang="en-US" altLang="zh-CN" sz="2000" b="0" i="1" dirty="0" smtClean="0">
                            <a:solidFill>
                              <a:srgbClr val="FF0000"/>
                            </a:solidFill>
                            <a:latin typeface="Cambria Math" panose="02040503050406030204" pitchFamily="18" charset="0"/>
                          </a:rPr>
                          <m:t>∗</m:t>
                        </m:r>
                      </m:sup>
                    </m:sSup>
                    <m:r>
                      <a:rPr lang="en-US" altLang="zh-CN" sz="2000" b="0" i="1" dirty="0" smtClean="0">
                        <a:solidFill>
                          <a:srgbClr val="FF0000"/>
                        </a:solidFill>
                        <a:latin typeface="Cambria Math" panose="02040503050406030204" pitchFamily="18" charset="0"/>
                      </a:rPr>
                      <m:t>+</m:t>
                    </m:r>
                    <m:r>
                      <a:rPr lang="en-US" altLang="zh-CN" sz="2000" b="0" i="1" dirty="0" smtClean="0">
                        <a:solidFill>
                          <a:srgbClr val="FF0000"/>
                        </a:solidFill>
                        <a:latin typeface="Cambria Math" panose="02040503050406030204" pitchFamily="18" charset="0"/>
                      </a:rPr>
                      <m:t>𝑐</m:t>
                    </m:r>
                    <m:r>
                      <a:rPr lang="en-US" altLang="zh-CN" sz="2000" b="0" i="1" dirty="0" smtClean="0">
                        <a:solidFill>
                          <a:srgbClr val="FF0000"/>
                        </a:solidFill>
                        <a:latin typeface="Cambria Math" panose="02040503050406030204" pitchFamily="18" charset="0"/>
                      </a:rPr>
                      <m:t>.</m:t>
                    </m:r>
                    <m:r>
                      <a:rPr lang="en-US" altLang="zh-CN" sz="2000" b="0" i="1" dirty="0" smtClean="0">
                        <a:solidFill>
                          <a:srgbClr val="FF0000"/>
                        </a:solidFill>
                        <a:latin typeface="Cambria Math" panose="02040503050406030204" pitchFamily="18" charset="0"/>
                      </a:rPr>
                      <m:t>𝑐</m:t>
                    </m:r>
                    <m:r>
                      <a:rPr lang="en-US" altLang="zh-CN" sz="2000" b="0" i="1" dirty="0" smtClean="0">
                        <a:solidFill>
                          <a:srgbClr val="FF0000"/>
                        </a:solidFill>
                        <a:latin typeface="Cambria Math" panose="02040503050406030204" pitchFamily="18" charset="0"/>
                      </a:rPr>
                      <m:t>.</m:t>
                    </m:r>
                  </m:oMath>
                </a14:m>
                <a:r>
                  <a:rPr lang="zh-CN" altLang="en-US" sz="2000" dirty="0">
                    <a:solidFill>
                      <a:srgbClr val="FF0000"/>
                    </a:solidFill>
                  </a:rPr>
                  <a:t> </a:t>
                </a:r>
                <a:r>
                  <a:rPr lang="en-US" altLang="zh-CN" sz="2000" dirty="0">
                    <a:solidFill>
                      <a:srgbClr val="FF0000"/>
                    </a:solidFill>
                  </a:rPr>
                  <a:t>in the </a:t>
                </a:r>
                <a14:m>
                  <m:oMath xmlns:m="http://schemas.openxmlformats.org/officeDocument/2006/math">
                    <m:sSup>
                      <m:sSupPr>
                        <m:ctrlPr>
                          <a:rPr lang="en-US" altLang="zh-CN" sz="2000" b="0" i="1" smtClean="0">
                            <a:solidFill>
                              <a:srgbClr val="FF0000"/>
                            </a:solidFill>
                            <a:latin typeface="Cambria Math" panose="02040503050406030204" pitchFamily="18" charset="0"/>
                          </a:rPr>
                        </m:ctrlPr>
                      </m:sSupPr>
                      <m:e>
                        <m:r>
                          <a:rPr lang="en-US" altLang="zh-CN" sz="2000" b="0" i="1" smtClean="0">
                            <a:solidFill>
                              <a:srgbClr val="FF0000"/>
                            </a:solidFill>
                            <a:latin typeface="Cambria Math" panose="02040503050406030204" pitchFamily="18" charset="0"/>
                          </a:rPr>
                          <m:t>𝐽</m:t>
                        </m:r>
                      </m:e>
                      <m:sup>
                        <m:r>
                          <a:rPr lang="en-US" altLang="zh-CN" sz="2000" b="0" i="1" smtClean="0">
                            <a:solidFill>
                              <a:srgbClr val="FF0000"/>
                            </a:solidFill>
                            <a:latin typeface="Cambria Math" panose="02040503050406030204" pitchFamily="18" charset="0"/>
                          </a:rPr>
                          <m:t>𝑃𝐶</m:t>
                        </m:r>
                      </m:sup>
                    </m:sSup>
                    <m:r>
                      <a:rPr lang="en-US" altLang="zh-CN" sz="2000" b="0" i="1" smtClean="0">
                        <a:solidFill>
                          <a:srgbClr val="FF0000"/>
                        </a:solidFill>
                        <a:latin typeface="Cambria Math" panose="02040503050406030204" pitchFamily="18" charset="0"/>
                      </a:rPr>
                      <m:t>=</m:t>
                    </m:r>
                    <m:sSup>
                      <m:sSupPr>
                        <m:ctrlPr>
                          <a:rPr lang="en-US" altLang="zh-CN" sz="2000" b="0" i="1" smtClean="0">
                            <a:solidFill>
                              <a:srgbClr val="FF0000"/>
                            </a:solidFill>
                            <a:latin typeface="Cambria Math" panose="02040503050406030204" pitchFamily="18" charset="0"/>
                          </a:rPr>
                        </m:ctrlPr>
                      </m:sSupPr>
                      <m:e>
                        <m:r>
                          <a:rPr lang="en-US" altLang="zh-CN" sz="2000" b="0" i="1" smtClean="0">
                            <a:solidFill>
                              <a:srgbClr val="FF0000"/>
                            </a:solidFill>
                            <a:latin typeface="Cambria Math" panose="02040503050406030204" pitchFamily="18" charset="0"/>
                          </a:rPr>
                          <m:t>1</m:t>
                        </m:r>
                      </m:e>
                      <m:sup>
                        <m:r>
                          <a:rPr lang="en-US" altLang="zh-CN" sz="2000" b="0" i="1" smtClean="0">
                            <a:solidFill>
                              <a:srgbClr val="FF0000"/>
                            </a:solidFill>
                            <a:latin typeface="Cambria Math" panose="02040503050406030204" pitchFamily="18" charset="0"/>
                          </a:rPr>
                          <m:t>++</m:t>
                        </m:r>
                      </m:sup>
                    </m:sSup>
                  </m:oMath>
                </a14:m>
                <a:r>
                  <a:rPr lang="zh-CN" altLang="en-US" sz="2000" dirty="0">
                    <a:solidFill>
                      <a:srgbClr val="FF0000"/>
                    </a:solidFill>
                  </a:rPr>
                  <a:t> </a:t>
                </a:r>
                <a:r>
                  <a:rPr lang="en-US" altLang="zh-CN" sz="2000" dirty="0">
                    <a:solidFill>
                      <a:srgbClr val="FF0000"/>
                    </a:solidFill>
                  </a:rPr>
                  <a:t>channel </a:t>
                </a:r>
                <a:r>
                  <a:rPr lang="en-US" altLang="zh-CN" dirty="0">
                    <a:solidFill>
                      <a:srgbClr val="0000FF"/>
                    </a:solidFill>
                  </a:rPr>
                  <a:t>[</a:t>
                </a:r>
                <a:r>
                  <a:rPr lang="en-US" altLang="zh-CN" dirty="0" err="1">
                    <a:solidFill>
                      <a:srgbClr val="0000FF"/>
                    </a:solidFill>
                  </a:rPr>
                  <a:t>Tornqvst</a:t>
                </a:r>
                <a:r>
                  <a:rPr lang="en-US" altLang="zh-CN" dirty="0">
                    <a:solidFill>
                      <a:srgbClr val="0000FF"/>
                    </a:solidFill>
                  </a:rPr>
                  <a:t>, Z. Phys. C (1994)]</a:t>
                </a:r>
                <a:endParaRPr lang="zh-CN" altLang="en-US" dirty="0">
                  <a:solidFill>
                    <a:srgbClr val="0000FF"/>
                  </a:solidFill>
                </a:endParaRPr>
              </a:p>
            </p:txBody>
          </p:sp>
        </mc:Choice>
        <mc:Fallback>
          <p:sp>
            <p:nvSpPr>
              <p:cNvPr id="14" name="文本框 13"/>
              <p:cNvSpPr txBox="1">
                <a:spLocks noRot="1" noChangeAspect="1" noMove="1" noResize="1" noEditPoints="1" noAdjustHandles="1" noChangeArrowheads="1" noChangeShapeType="1" noTextEdit="1"/>
              </p:cNvSpPr>
              <p:nvPr/>
            </p:nvSpPr>
            <p:spPr>
              <a:xfrm>
                <a:off x="7919906" y="112557"/>
                <a:ext cx="4246475" cy="1293687"/>
              </a:xfrm>
              <a:prstGeom prst="rect">
                <a:avLst/>
              </a:prstGeom>
              <a:blipFill>
                <a:blip r:embed="rId4"/>
                <a:stretch>
                  <a:fillRect l="-1435" t="-1878" b="-657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21958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CE9581B-F658-4AB4-904E-BA714EF88C05}" type="slidenum">
              <a:rPr kumimoji="0" lang="zh-CN" alt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GB" altLang="zh-CN" sz="1800" b="0" i="0" u="none" strike="noStrike" kern="0" cap="none" spc="0" normalizeH="0" baseline="0" noProof="0">
              <a:ln>
                <a:noFill/>
              </a:ln>
              <a:solidFill>
                <a:sysClr val="windowText" lastClr="000000"/>
              </a:solidFill>
              <a:effectLst/>
              <a:uLnTx/>
              <a:uFillTx/>
            </a:endParaRPr>
          </a:p>
        </p:txBody>
      </p:sp>
      <p:sp>
        <p:nvSpPr>
          <p:cNvPr id="3" name="Text Box 15"/>
          <p:cNvSpPr txBox="1">
            <a:spLocks noChangeArrowheads="1"/>
          </p:cNvSpPr>
          <p:nvPr/>
        </p:nvSpPr>
        <p:spPr bwMode="auto">
          <a:xfrm>
            <a:off x="798286" y="205589"/>
            <a:ext cx="505939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800" b="1" i="0" u="none" strike="noStrike" kern="0" cap="none" spc="0" normalizeH="0" baseline="0" noProof="0" dirty="0">
                <a:ln>
                  <a:noFill/>
                </a:ln>
                <a:solidFill>
                  <a:srgbClr val="0000CC"/>
                </a:solidFill>
                <a:effectLst/>
                <a:uLnTx/>
                <a:uFillTx/>
                <a:latin typeface="+mn-ea"/>
                <a:ea typeface="+mn-ea"/>
              </a:rPr>
              <a:t>Why X(3872) is so special? </a:t>
            </a:r>
          </a:p>
        </p:txBody>
      </p:sp>
      <p:sp>
        <p:nvSpPr>
          <p:cNvPr id="6" name="Oval 28"/>
          <p:cNvSpPr>
            <a:spLocks noChangeArrowheads="1"/>
          </p:cNvSpPr>
          <p:nvPr/>
        </p:nvSpPr>
        <p:spPr bwMode="auto">
          <a:xfrm>
            <a:off x="8022955" y="756211"/>
            <a:ext cx="1013020" cy="1029532"/>
          </a:xfrm>
          <a:prstGeom prst="ellipse">
            <a:avLst/>
          </a:prstGeom>
          <a:gradFill rotWithShape="1">
            <a:gsLst>
              <a:gs pos="0">
                <a:srgbClr val="5E6D76"/>
              </a:gs>
              <a:gs pos="100000">
                <a:srgbClr val="CCEC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7" name="Line 29"/>
          <p:cNvSpPr>
            <a:spLocks noChangeShapeType="1"/>
          </p:cNvSpPr>
          <p:nvPr/>
        </p:nvSpPr>
        <p:spPr bwMode="auto">
          <a:xfrm>
            <a:off x="8205341" y="1251813"/>
            <a:ext cx="358775" cy="288925"/>
          </a:xfrm>
          <a:prstGeom prst="line">
            <a:avLst/>
          </a:prstGeom>
          <a:noFill/>
          <a:ln w="57150">
            <a:solidFill>
              <a:srgbClr val="F514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a typeface="SimSun"/>
            </a:endParaRPr>
          </a:p>
        </p:txBody>
      </p:sp>
      <p:sp>
        <p:nvSpPr>
          <p:cNvPr id="8" name="Oval 30"/>
          <p:cNvSpPr>
            <a:spLocks noChangeArrowheads="1"/>
          </p:cNvSpPr>
          <p:nvPr/>
        </p:nvSpPr>
        <p:spPr bwMode="auto">
          <a:xfrm>
            <a:off x="8060876" y="1108935"/>
            <a:ext cx="215900" cy="215900"/>
          </a:xfrm>
          <a:prstGeom prst="ellipse">
            <a:avLst/>
          </a:prstGeom>
          <a:solidFill>
            <a:srgbClr val="3333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9" name="Oval 31"/>
          <p:cNvSpPr>
            <a:spLocks noChangeArrowheads="1"/>
          </p:cNvSpPr>
          <p:nvPr/>
        </p:nvSpPr>
        <p:spPr bwMode="auto">
          <a:xfrm>
            <a:off x="8492676" y="1469298"/>
            <a:ext cx="215900" cy="215900"/>
          </a:xfrm>
          <a:prstGeom prst="ellipse">
            <a:avLst/>
          </a:prstGeom>
          <a:solidFill>
            <a:srgbClr val="99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charset="0"/>
              <a:ea typeface="宋体" charset="-122"/>
            </a:endParaRPr>
          </a:p>
        </p:txBody>
      </p:sp>
      <p:sp>
        <p:nvSpPr>
          <p:cNvPr id="10" name="Line 32"/>
          <p:cNvSpPr>
            <a:spLocks noChangeShapeType="1"/>
          </p:cNvSpPr>
          <p:nvPr/>
        </p:nvSpPr>
        <p:spPr bwMode="auto">
          <a:xfrm>
            <a:off x="8708579" y="893038"/>
            <a:ext cx="73025" cy="360363"/>
          </a:xfrm>
          <a:prstGeom prst="line">
            <a:avLst/>
          </a:prstGeom>
          <a:noFill/>
          <a:ln w="57150">
            <a:solidFill>
              <a:srgbClr val="F514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a:ea typeface="SimSun"/>
            </a:endParaRPr>
          </a:p>
        </p:txBody>
      </p:sp>
      <p:sp>
        <p:nvSpPr>
          <p:cNvPr id="11" name="Oval 33"/>
          <p:cNvSpPr>
            <a:spLocks noChangeArrowheads="1"/>
          </p:cNvSpPr>
          <p:nvPr/>
        </p:nvSpPr>
        <p:spPr bwMode="auto">
          <a:xfrm>
            <a:off x="8708576" y="1180373"/>
            <a:ext cx="215900" cy="215900"/>
          </a:xfrm>
          <a:prstGeom prst="ellipse">
            <a:avLst/>
          </a:prstGeom>
          <a:solidFill>
            <a:srgbClr val="00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zh-CN" sz="2400" b="0" i="0" u="none" strike="noStrike" kern="0" cap="none" spc="0" normalizeH="0" baseline="0" noProof="0">
              <a:ln>
                <a:noFill/>
              </a:ln>
              <a:solidFill>
                <a:srgbClr val="009900"/>
              </a:solidFill>
              <a:effectLst/>
              <a:uLnTx/>
              <a:uFillTx/>
              <a:latin typeface="Times New Roman" pitchFamily="18" charset="0"/>
              <a:ea typeface="宋体" charset="-122"/>
            </a:endParaRPr>
          </a:p>
        </p:txBody>
      </p:sp>
      <p:sp>
        <p:nvSpPr>
          <p:cNvPr id="12" name="Oval 34"/>
          <p:cNvSpPr>
            <a:spLocks noChangeArrowheads="1"/>
          </p:cNvSpPr>
          <p:nvPr/>
        </p:nvSpPr>
        <p:spPr bwMode="auto">
          <a:xfrm>
            <a:off x="8637138" y="821598"/>
            <a:ext cx="215900" cy="215900"/>
          </a:xfrm>
          <a:prstGeom prst="ellipse">
            <a:avLst/>
          </a:prstGeom>
          <a:solidFill>
            <a:srgbClr val="99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charset="0"/>
              <a:ea typeface="宋体" charset="-122"/>
            </a:endParaRPr>
          </a:p>
        </p:txBody>
      </p:sp>
      <p:sp>
        <p:nvSpPr>
          <p:cNvPr id="13" name="Oval 11"/>
          <p:cNvSpPr>
            <a:spLocks noChangeArrowheads="1"/>
          </p:cNvSpPr>
          <p:nvPr/>
        </p:nvSpPr>
        <p:spPr bwMode="auto">
          <a:xfrm>
            <a:off x="9918672" y="1003300"/>
            <a:ext cx="850246" cy="862013"/>
          </a:xfrm>
          <a:prstGeom prst="ellipse">
            <a:avLst/>
          </a:prstGeom>
          <a:gradFill rotWithShape="1">
            <a:gsLst>
              <a:gs pos="0">
                <a:srgbClr val="5E6D76"/>
              </a:gs>
              <a:gs pos="100000">
                <a:srgbClr val="CCEC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14" name="Line 12"/>
          <p:cNvSpPr>
            <a:spLocks noChangeShapeType="1"/>
          </p:cNvSpPr>
          <p:nvPr/>
        </p:nvSpPr>
        <p:spPr bwMode="auto">
          <a:xfrm>
            <a:off x="10206011" y="1345674"/>
            <a:ext cx="282582" cy="230715"/>
          </a:xfrm>
          <a:prstGeom prst="line">
            <a:avLst/>
          </a:prstGeom>
          <a:noFill/>
          <a:ln w="57150">
            <a:solidFill>
              <a:srgbClr val="F514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a typeface="SimSun"/>
            </a:endParaRPr>
          </a:p>
        </p:txBody>
      </p:sp>
      <p:sp>
        <p:nvSpPr>
          <p:cNvPr id="15" name="Oval 13"/>
          <p:cNvSpPr>
            <a:spLocks noChangeArrowheads="1"/>
          </p:cNvSpPr>
          <p:nvPr/>
        </p:nvSpPr>
        <p:spPr bwMode="auto">
          <a:xfrm>
            <a:off x="10061550" y="1188085"/>
            <a:ext cx="170049" cy="172403"/>
          </a:xfrm>
          <a:prstGeom prst="ellipse">
            <a:avLst/>
          </a:prstGeom>
          <a:solidFill>
            <a:srgbClr val="3333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16" name="Oval 14"/>
          <p:cNvSpPr>
            <a:spLocks noChangeArrowheads="1"/>
          </p:cNvSpPr>
          <p:nvPr/>
        </p:nvSpPr>
        <p:spPr bwMode="auto">
          <a:xfrm>
            <a:off x="10420913" y="1505559"/>
            <a:ext cx="170049" cy="172403"/>
          </a:xfrm>
          <a:prstGeom prst="ellipse">
            <a:avLst/>
          </a:prstGeom>
          <a:solidFill>
            <a:srgbClr val="99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charset="0"/>
              <a:ea typeface="宋体" charset="-122"/>
            </a:endParaRPr>
          </a:p>
        </p:txBody>
      </p:sp>
      <p:sp>
        <p:nvSpPr>
          <p:cNvPr id="17" name="Oval 35"/>
          <p:cNvSpPr>
            <a:spLocks noChangeArrowheads="1"/>
          </p:cNvSpPr>
          <p:nvPr/>
        </p:nvSpPr>
        <p:spPr bwMode="auto">
          <a:xfrm>
            <a:off x="10637810" y="787400"/>
            <a:ext cx="850246" cy="862013"/>
          </a:xfrm>
          <a:prstGeom prst="ellipse">
            <a:avLst/>
          </a:prstGeom>
          <a:gradFill rotWithShape="1">
            <a:gsLst>
              <a:gs pos="0">
                <a:srgbClr val="5E6D76"/>
              </a:gs>
              <a:gs pos="100000">
                <a:srgbClr val="CCEC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18" name="Line 36"/>
          <p:cNvSpPr>
            <a:spLocks noChangeShapeType="1"/>
          </p:cNvSpPr>
          <p:nvPr/>
        </p:nvSpPr>
        <p:spPr bwMode="auto">
          <a:xfrm>
            <a:off x="11056257" y="1073149"/>
            <a:ext cx="103956" cy="290514"/>
          </a:xfrm>
          <a:prstGeom prst="line">
            <a:avLst/>
          </a:prstGeom>
          <a:noFill/>
          <a:ln w="57150">
            <a:solidFill>
              <a:srgbClr val="F514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a typeface="SimSun"/>
            </a:endParaRPr>
          </a:p>
        </p:txBody>
      </p:sp>
      <p:sp>
        <p:nvSpPr>
          <p:cNvPr id="19" name="Oval 37"/>
          <p:cNvSpPr>
            <a:spLocks noChangeArrowheads="1"/>
          </p:cNvSpPr>
          <p:nvPr/>
        </p:nvSpPr>
        <p:spPr bwMode="auto">
          <a:xfrm>
            <a:off x="11101110" y="1335723"/>
            <a:ext cx="170049" cy="172403"/>
          </a:xfrm>
          <a:prstGeom prst="ellipse">
            <a:avLst/>
          </a:prstGeom>
          <a:solidFill>
            <a:srgbClr val="00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zh-CN" sz="2400" b="0" i="0" u="none" strike="noStrike" kern="0" cap="none" spc="0" normalizeH="0" baseline="0" noProof="0">
              <a:ln>
                <a:noFill/>
              </a:ln>
              <a:solidFill>
                <a:srgbClr val="009900"/>
              </a:solidFill>
              <a:effectLst/>
              <a:uLnTx/>
              <a:uFillTx/>
              <a:latin typeface="Times New Roman" pitchFamily="18" charset="0"/>
              <a:ea typeface="宋体" charset="-122"/>
            </a:endParaRPr>
          </a:p>
        </p:txBody>
      </p:sp>
      <p:sp>
        <p:nvSpPr>
          <p:cNvPr id="20" name="Oval 38"/>
          <p:cNvSpPr>
            <a:spLocks noChangeArrowheads="1"/>
          </p:cNvSpPr>
          <p:nvPr/>
        </p:nvSpPr>
        <p:spPr bwMode="auto">
          <a:xfrm>
            <a:off x="10958235" y="905511"/>
            <a:ext cx="170049" cy="172403"/>
          </a:xfrm>
          <a:prstGeom prst="ellipse">
            <a:avLst/>
          </a:prstGeom>
          <a:solidFill>
            <a:srgbClr val="99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charset="0"/>
              <a:ea typeface="宋体" charset="-122"/>
            </a:endParaRPr>
          </a:p>
        </p:txBody>
      </p:sp>
      <mc:AlternateContent xmlns:mc="http://schemas.openxmlformats.org/markup-compatibility/2006">
        <mc:Choice xmlns:a14="http://schemas.microsoft.com/office/drawing/2010/main" Requires="a14">
          <p:graphicFrame>
            <p:nvGraphicFramePr>
              <p:cNvPr id="22" name="表格 21"/>
              <p:cNvGraphicFramePr>
                <a:graphicFrameLocks noGrp="1"/>
              </p:cNvGraphicFramePr>
              <p:nvPr>
                <p:extLst>
                  <p:ext uri="{D42A27DB-BD31-4B8C-83A1-F6EECF244321}">
                    <p14:modId xmlns:p14="http://schemas.microsoft.com/office/powerpoint/2010/main" val="728362055"/>
                  </p:ext>
                </p:extLst>
              </p:nvPr>
            </p:nvGraphicFramePr>
            <p:xfrm>
              <a:off x="798285" y="2173789"/>
              <a:ext cx="10689771" cy="3754120"/>
            </p:xfrm>
            <a:graphic>
              <a:graphicData uri="http://schemas.openxmlformats.org/drawingml/2006/table">
                <a:tbl>
                  <a:tblPr firstRow="1" bandRow="1">
                    <a:tableStyleId>{5C22544A-7EE6-4342-B048-85BDC9FD1C3A}</a:tableStyleId>
                  </a:tblPr>
                  <a:tblGrid>
                    <a:gridCol w="6879772">
                      <a:extLst>
                        <a:ext uri="{9D8B030D-6E8A-4147-A177-3AD203B41FA5}">
                          <a16:colId xmlns:a16="http://schemas.microsoft.com/office/drawing/2014/main" val="2433771652"/>
                        </a:ext>
                      </a:extLst>
                    </a:gridCol>
                    <a:gridCol w="2002972">
                      <a:extLst>
                        <a:ext uri="{9D8B030D-6E8A-4147-A177-3AD203B41FA5}">
                          <a16:colId xmlns:a16="http://schemas.microsoft.com/office/drawing/2014/main" val="3168780882"/>
                        </a:ext>
                      </a:extLst>
                    </a:gridCol>
                    <a:gridCol w="1807027">
                      <a:extLst>
                        <a:ext uri="{9D8B030D-6E8A-4147-A177-3AD203B41FA5}">
                          <a16:colId xmlns:a16="http://schemas.microsoft.com/office/drawing/2014/main" val="27934065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800" kern="1200" dirty="0">
                            <a:solidFill>
                              <a:srgbClr val="0000FF"/>
                            </a:solidFill>
                            <a:latin typeface="+mn-lt"/>
                            <a:ea typeface="+mn-ea"/>
                            <a:cs typeface="+mn-cs"/>
                          </a:endParaRPr>
                        </a:p>
                      </a:txBody>
                      <a:tcPr/>
                    </a:tc>
                    <a:tc>
                      <a:txBody>
                        <a:bodyPr/>
                        <a:lstStyle/>
                        <a:p>
                          <a:pPr algn="ctr"/>
                          <a:r>
                            <a:rPr lang="en-US" altLang="zh-CN" dirty="0" err="1">
                              <a:solidFill>
                                <a:srgbClr val="0000CC"/>
                              </a:solidFill>
                            </a:rPr>
                            <a:t>Tetraquark</a:t>
                          </a:r>
                          <a:endParaRPr lang="zh-CN" altLang="en-US" dirty="0">
                            <a:solidFill>
                              <a:srgbClr val="0000CC"/>
                            </a:solidFill>
                          </a:endParaRPr>
                        </a:p>
                      </a:txBody>
                      <a:tcPr/>
                    </a:tc>
                    <a:tc>
                      <a:txBody>
                        <a:bodyPr/>
                        <a:lstStyle/>
                        <a:p>
                          <a:pPr algn="ctr"/>
                          <a:r>
                            <a:rPr lang="en-US" altLang="zh-CN" dirty="0">
                              <a:solidFill>
                                <a:srgbClr val="0000CC"/>
                              </a:solidFill>
                            </a:rPr>
                            <a:t>Hadronic Mole.</a:t>
                          </a:r>
                          <a:endParaRPr lang="zh-CN" altLang="en-US" dirty="0">
                            <a:solidFill>
                              <a:srgbClr val="0000CC"/>
                            </a:solidFill>
                          </a:endParaRPr>
                        </a:p>
                      </a:txBody>
                      <a:tcPr/>
                    </a:tc>
                    <a:extLst>
                      <a:ext uri="{0D108BD9-81ED-4DB2-BD59-A6C34878D82A}">
                        <a16:rowId xmlns:a16="http://schemas.microsoft.com/office/drawing/2014/main" val="2777610918"/>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800" kern="1200" dirty="0">
                              <a:solidFill>
                                <a:srgbClr val="0000FF"/>
                              </a:solidFill>
                              <a:latin typeface="+mn-lt"/>
                              <a:ea typeface="+mn-ea"/>
                              <a:cs typeface="+mn-cs"/>
                            </a:rPr>
                            <a:t>Its mass is deviated from potential quark model predictions.</a:t>
                          </a:r>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800" dirty="0">
                              <a:solidFill>
                                <a:srgbClr val="FF0000"/>
                              </a:solidFill>
                              <a:sym typeface="Symbol" panose="05050102010706020507" pitchFamily="18" charset="2"/>
                            </a:rPr>
                            <a:t></a:t>
                          </a:r>
                          <a:endParaRPr lang="en-US" altLang="zh-CN" sz="2800" dirty="0">
                            <a:solidFill>
                              <a:srgbClr val="FF0000"/>
                            </a:solidFill>
                            <a:sym typeface="Symbol" panose="05050102010706020507" pitchFamily="18" charset="2"/>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800" dirty="0">
                              <a:solidFill>
                                <a:srgbClr val="FF0000"/>
                              </a:solidFill>
                              <a:sym typeface="Symbol" panose="05050102010706020507" pitchFamily="18" charset="2"/>
                            </a:rPr>
                            <a:t></a:t>
                          </a:r>
                          <a:endParaRPr lang="en-US" altLang="zh-CN" sz="2800" dirty="0">
                            <a:solidFill>
                              <a:srgbClr val="FF0000"/>
                            </a:solidFill>
                            <a:sym typeface="Symbol" panose="05050102010706020507" pitchFamily="18" charset="2"/>
                          </a:endParaRPr>
                        </a:p>
                        <a:p>
                          <a:pPr algn="ctr"/>
                          <a:endParaRPr lang="zh-CN" altLang="en-US" dirty="0"/>
                        </a:p>
                      </a:txBody>
                      <a:tcPr/>
                    </a:tc>
                    <a:extLst>
                      <a:ext uri="{0D108BD9-81ED-4DB2-BD59-A6C34878D82A}">
                        <a16:rowId xmlns:a16="http://schemas.microsoft.com/office/drawing/2014/main" val="3498650014"/>
                      </a:ext>
                    </a:extLst>
                  </a:tr>
                  <a:tr h="370840">
                    <a:tc>
                      <a:txBody>
                        <a:bodyPr/>
                        <a:lstStyle/>
                        <a:p>
                          <a:pPr marL="285750" indent="-285750">
                            <a:buFont typeface="Arial" panose="020B0604020202020204" pitchFamily="34" charset="0"/>
                            <a:buChar char="•"/>
                          </a:pPr>
                          <a:r>
                            <a:rPr lang="en-US" altLang="zh-CN" sz="1800" dirty="0">
                              <a:solidFill>
                                <a:srgbClr val="0000FF"/>
                              </a:solidFill>
                            </a:rPr>
                            <a:t>Its mass is close to the threshold of </a:t>
                          </a:r>
                          <a14:m>
                            <m:oMath xmlns:m="http://schemas.openxmlformats.org/officeDocument/2006/math">
                              <m:sSup>
                                <m:sSupPr>
                                  <m:ctrlPr>
                                    <a:rPr lang="en-US" altLang="zh-CN" sz="1800" b="0" i="1" smtClean="0">
                                      <a:solidFill>
                                        <a:srgbClr val="0000FF"/>
                                      </a:solidFill>
                                      <a:latin typeface="Cambria Math" panose="02040503050406030204" pitchFamily="18" charset="0"/>
                                    </a:rPr>
                                  </m:ctrlPr>
                                </m:sSupPr>
                                <m:e>
                                  <m:r>
                                    <a:rPr lang="en-US" altLang="zh-CN" sz="1800" b="0" i="1" smtClean="0">
                                      <a:solidFill>
                                        <a:srgbClr val="0000FF"/>
                                      </a:solidFill>
                                      <a:latin typeface="Cambria Math" panose="02040503050406030204" pitchFamily="18" charset="0"/>
                                    </a:rPr>
                                    <m:t>𝐷</m:t>
                                  </m:r>
                                </m:e>
                                <m:sup>
                                  <m:r>
                                    <a:rPr lang="en-US" altLang="zh-CN" sz="1800" b="0" i="1" smtClean="0">
                                      <a:solidFill>
                                        <a:srgbClr val="0000FF"/>
                                      </a:solidFill>
                                      <a:latin typeface="Cambria Math" panose="02040503050406030204" pitchFamily="18" charset="0"/>
                                    </a:rPr>
                                    <m:t>∗0</m:t>
                                  </m:r>
                                </m:sup>
                              </m:sSup>
                              <m:sSup>
                                <m:sSupPr>
                                  <m:ctrlPr>
                                    <a:rPr lang="en-US" altLang="zh-CN" sz="1800" b="0" i="1" dirty="0" smtClean="0">
                                      <a:solidFill>
                                        <a:srgbClr val="0000FF"/>
                                      </a:solidFill>
                                      <a:latin typeface="Cambria Math" panose="02040503050406030204" pitchFamily="18" charset="0"/>
                                    </a:rPr>
                                  </m:ctrlPr>
                                </m:sSupPr>
                                <m:e>
                                  <m:acc>
                                    <m:accPr>
                                      <m:chr m:val="̅"/>
                                      <m:ctrlPr>
                                        <a:rPr lang="en-US" altLang="zh-CN" sz="1800" b="0" i="1" smtClean="0">
                                          <a:solidFill>
                                            <a:srgbClr val="0000FF"/>
                                          </a:solidFill>
                                          <a:latin typeface="Cambria Math" panose="02040503050406030204" pitchFamily="18" charset="0"/>
                                        </a:rPr>
                                      </m:ctrlPr>
                                    </m:accPr>
                                    <m:e>
                                      <m:r>
                                        <a:rPr lang="en-US" altLang="zh-CN" sz="1800" b="0" i="1" smtClean="0">
                                          <a:solidFill>
                                            <a:srgbClr val="0000FF"/>
                                          </a:solidFill>
                                          <a:latin typeface="Cambria Math" panose="02040503050406030204" pitchFamily="18" charset="0"/>
                                        </a:rPr>
                                        <m:t>𝐷</m:t>
                                      </m:r>
                                    </m:e>
                                  </m:acc>
                                </m:e>
                                <m:sup>
                                  <m:r>
                                    <a:rPr lang="en-US" altLang="zh-CN" sz="1800" b="0" i="1" dirty="0" smtClean="0">
                                      <a:solidFill>
                                        <a:srgbClr val="0000FF"/>
                                      </a:solidFill>
                                      <a:latin typeface="Cambria Math" panose="02040503050406030204" pitchFamily="18" charset="0"/>
                                    </a:rPr>
                                    <m:t>0</m:t>
                                  </m:r>
                                </m:sup>
                              </m:sSup>
                              <m:r>
                                <a:rPr lang="en-US" altLang="zh-CN" sz="1800" b="0" i="1" dirty="0" smtClean="0">
                                  <a:solidFill>
                                    <a:srgbClr val="0000FF"/>
                                  </a:solidFill>
                                  <a:latin typeface="Cambria Math" panose="02040503050406030204" pitchFamily="18" charset="0"/>
                                </a:rPr>
                                <m:t>+</m:t>
                              </m:r>
                              <m:r>
                                <a:rPr lang="en-US" altLang="zh-CN" sz="1800" b="0" i="1" dirty="0" smtClean="0">
                                  <a:solidFill>
                                    <a:srgbClr val="0000FF"/>
                                  </a:solidFill>
                                  <a:latin typeface="Cambria Math" panose="02040503050406030204" pitchFamily="18" charset="0"/>
                                </a:rPr>
                                <m:t>𝑐</m:t>
                              </m:r>
                              <m:r>
                                <a:rPr lang="en-US" altLang="zh-CN" sz="1800" b="0" i="1" dirty="0" smtClean="0">
                                  <a:solidFill>
                                    <a:srgbClr val="0000FF"/>
                                  </a:solidFill>
                                  <a:latin typeface="Cambria Math" panose="02040503050406030204" pitchFamily="18" charset="0"/>
                                </a:rPr>
                                <m:t>.</m:t>
                              </m:r>
                              <m:r>
                                <a:rPr lang="en-US" altLang="zh-CN" sz="1800" b="0" i="1" dirty="0" smtClean="0">
                                  <a:solidFill>
                                    <a:srgbClr val="0000FF"/>
                                  </a:solidFill>
                                  <a:latin typeface="Cambria Math" panose="02040503050406030204" pitchFamily="18" charset="0"/>
                                </a:rPr>
                                <m:t>𝑐</m:t>
                              </m:r>
                              <m:r>
                                <a:rPr lang="en-US" altLang="zh-CN" sz="1800" b="0" i="1" dirty="0" smtClean="0">
                                  <a:solidFill>
                                    <a:srgbClr val="0000FF"/>
                                  </a:solidFill>
                                  <a:latin typeface="Cambria Math" panose="02040503050406030204" pitchFamily="18" charset="0"/>
                                </a:rPr>
                                <m:t>.</m:t>
                              </m:r>
                            </m:oMath>
                          </a14:m>
                          <a:r>
                            <a:rPr lang="zh-CN" altLang="en-US" sz="1800" dirty="0">
                              <a:solidFill>
                                <a:srgbClr val="0000FF"/>
                              </a:solidFill>
                            </a:rPr>
                            <a:t> </a:t>
                          </a:r>
                          <a:r>
                            <a:rPr lang="en-US" altLang="zh-CN" sz="1800" dirty="0">
                              <a:solidFill>
                                <a:srgbClr val="0000FF"/>
                              </a:solidFill>
                            </a:rPr>
                            <a:t>to which it has a strong relative S-wave coupling.</a:t>
                          </a:r>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0" dirty="0">
                              <a:solidFill>
                                <a:srgbClr val="0000FF"/>
                              </a:solidFill>
                              <a:sym typeface="Symbol" panose="05050102010706020507" pitchFamily="18" charset="2"/>
                            </a:rPr>
                            <a:t>?</a:t>
                          </a:r>
                        </a:p>
                        <a:p>
                          <a:pPr algn="ctr"/>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800" dirty="0">
                              <a:solidFill>
                                <a:srgbClr val="FF0000"/>
                              </a:solidFill>
                              <a:sym typeface="Symbol" panose="05050102010706020507" pitchFamily="18" charset="2"/>
                            </a:rPr>
                            <a:t></a:t>
                          </a:r>
                          <a:endParaRPr lang="zh-CN" altLang="en-US" sz="2800" dirty="0"/>
                        </a:p>
                      </a:txBody>
                      <a:tcPr/>
                    </a:tc>
                    <a:extLst>
                      <a:ext uri="{0D108BD9-81ED-4DB2-BD59-A6C34878D82A}">
                        <a16:rowId xmlns:a16="http://schemas.microsoft.com/office/drawing/2014/main" val="1640356752"/>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800" dirty="0">
                              <a:solidFill>
                                <a:srgbClr val="0000FF"/>
                              </a:solidFill>
                            </a:rPr>
                            <a:t>It can be produced in various processes such as </a:t>
                          </a:r>
                          <a14:m>
                            <m:oMath xmlns:m="http://schemas.openxmlformats.org/officeDocument/2006/math">
                              <m:r>
                                <a:rPr lang="en-US" altLang="zh-CN" sz="1800" b="0" i="1" smtClean="0">
                                  <a:solidFill>
                                    <a:srgbClr val="0000FF"/>
                                  </a:solidFill>
                                  <a:latin typeface="Cambria Math" panose="02040503050406030204" pitchFamily="18" charset="0"/>
                                </a:rPr>
                                <m:t>𝐵</m:t>
                              </m:r>
                            </m:oMath>
                          </a14:m>
                          <a:r>
                            <a:rPr lang="zh-CN" altLang="en-US" sz="1800" dirty="0">
                              <a:solidFill>
                                <a:srgbClr val="0000FF"/>
                              </a:solidFill>
                            </a:rPr>
                            <a:t> </a:t>
                          </a:r>
                          <a:r>
                            <a:rPr lang="en-US" altLang="zh-CN" sz="1800" dirty="0">
                              <a:solidFill>
                                <a:srgbClr val="0000FF"/>
                              </a:solidFill>
                            </a:rPr>
                            <a:t>decay, </a:t>
                          </a:r>
                          <a14:m>
                            <m:oMath xmlns:m="http://schemas.openxmlformats.org/officeDocument/2006/math">
                              <m:sSup>
                                <m:sSupPr>
                                  <m:ctrlPr>
                                    <a:rPr lang="en-US" altLang="zh-CN" sz="1800" b="0" i="1" smtClean="0">
                                      <a:solidFill>
                                        <a:srgbClr val="0000FF"/>
                                      </a:solidFill>
                                      <a:latin typeface="Cambria Math" panose="02040503050406030204" pitchFamily="18" charset="0"/>
                                    </a:rPr>
                                  </m:ctrlPr>
                                </m:sSupPr>
                                <m:e>
                                  <m:r>
                                    <a:rPr lang="en-US" altLang="zh-CN" sz="1800" b="0" i="1" smtClean="0">
                                      <a:solidFill>
                                        <a:srgbClr val="0000FF"/>
                                      </a:solidFill>
                                      <a:latin typeface="Cambria Math" panose="02040503050406030204" pitchFamily="18" charset="0"/>
                                    </a:rPr>
                                    <m:t>𝑒</m:t>
                                  </m:r>
                                </m:e>
                                <m:sup>
                                  <m:r>
                                    <a:rPr lang="en-US" altLang="zh-CN" sz="1800" b="0" i="1" smtClean="0">
                                      <a:solidFill>
                                        <a:srgbClr val="0000FF"/>
                                      </a:solidFill>
                                      <a:latin typeface="Cambria Math" panose="02040503050406030204" pitchFamily="18" charset="0"/>
                                    </a:rPr>
                                    <m:t>+</m:t>
                                  </m:r>
                                </m:sup>
                              </m:sSup>
                              <m:sSup>
                                <m:sSupPr>
                                  <m:ctrlPr>
                                    <a:rPr lang="en-US" altLang="zh-CN" sz="1800" b="0" i="1" smtClean="0">
                                      <a:solidFill>
                                        <a:srgbClr val="0000FF"/>
                                      </a:solidFill>
                                      <a:latin typeface="Cambria Math" panose="02040503050406030204" pitchFamily="18" charset="0"/>
                                    </a:rPr>
                                  </m:ctrlPr>
                                </m:sSupPr>
                                <m:e>
                                  <m:r>
                                    <a:rPr lang="en-US" altLang="zh-CN" sz="1800" b="0" i="1" smtClean="0">
                                      <a:solidFill>
                                        <a:srgbClr val="0000FF"/>
                                      </a:solidFill>
                                      <a:latin typeface="Cambria Math" panose="02040503050406030204" pitchFamily="18" charset="0"/>
                                    </a:rPr>
                                    <m:t>𝑒</m:t>
                                  </m:r>
                                </m:e>
                                <m:sup>
                                  <m:r>
                                    <a:rPr lang="en-US" altLang="zh-CN" sz="1800" b="0" i="1" smtClean="0">
                                      <a:solidFill>
                                        <a:srgbClr val="0000FF"/>
                                      </a:solidFill>
                                      <a:latin typeface="Cambria Math" panose="02040503050406030204" pitchFamily="18" charset="0"/>
                                    </a:rPr>
                                    <m:t>−</m:t>
                                  </m:r>
                                </m:sup>
                              </m:sSup>
                            </m:oMath>
                          </a14:m>
                          <a:r>
                            <a:rPr lang="zh-CN" altLang="en-US" sz="1800" dirty="0">
                              <a:solidFill>
                                <a:srgbClr val="0000FF"/>
                              </a:solidFill>
                            </a:rPr>
                            <a:t> </a:t>
                          </a:r>
                          <a:r>
                            <a:rPr lang="en-US" altLang="zh-CN" sz="1800" dirty="0">
                              <a:solidFill>
                                <a:srgbClr val="0000FF"/>
                              </a:solidFill>
                            </a:rPr>
                            <a:t>annihilations, and hadron collisions.</a:t>
                          </a:r>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800" dirty="0">
                              <a:solidFill>
                                <a:srgbClr val="FF0000"/>
                              </a:solidFill>
                              <a:sym typeface="Symbol" panose="05050102010706020507" pitchFamily="18" charset="2"/>
                            </a:rPr>
                            <a:t></a:t>
                          </a:r>
                          <a:endParaRPr lang="zh-CN" altLang="en-US" sz="2800" dirty="0"/>
                        </a:p>
                      </a:txBody>
                      <a:tcPr/>
                    </a:tc>
                    <a:tc>
                      <a:txBody>
                        <a:bodyPr/>
                        <a:lstStyle/>
                        <a:p>
                          <a:pPr algn="ctr"/>
                          <a:r>
                            <a:rPr lang="en-US" altLang="zh-CN" sz="2800" dirty="0">
                              <a:solidFill>
                                <a:srgbClr val="0000FF"/>
                              </a:solidFill>
                            </a:rPr>
                            <a:t>?</a:t>
                          </a:r>
                          <a:endParaRPr lang="zh-CN" altLang="en-US" sz="2800" dirty="0">
                            <a:solidFill>
                              <a:srgbClr val="0000FF"/>
                            </a:solidFill>
                          </a:endParaRPr>
                        </a:p>
                      </a:txBody>
                      <a:tcPr/>
                    </a:tc>
                    <a:extLst>
                      <a:ext uri="{0D108BD9-81ED-4DB2-BD59-A6C34878D82A}">
                        <a16:rowId xmlns:a16="http://schemas.microsoft.com/office/drawing/2014/main" val="1785296229"/>
                      </a:ext>
                    </a:extLst>
                  </a:tr>
                  <a:tr h="370840">
                    <a:tc>
                      <a:txBody>
                        <a:bodyPr/>
                        <a:lstStyle/>
                        <a:p>
                          <a:pPr marL="285750" indent="-285750">
                            <a:buFont typeface="Arial" panose="020B0604020202020204" pitchFamily="34" charset="0"/>
                            <a:buChar char="•"/>
                          </a:pPr>
                          <a:r>
                            <a:rPr lang="en-US" altLang="zh-CN" sz="1800" dirty="0">
                              <a:solidFill>
                                <a:srgbClr val="0000FF"/>
                              </a:solidFill>
                            </a:rPr>
                            <a:t>Should we expect spin/flavor partners of X(3872)?</a:t>
                          </a:r>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800" dirty="0">
                              <a:solidFill>
                                <a:srgbClr val="FF0000"/>
                              </a:solidFill>
                              <a:sym typeface="Symbol" panose="05050102010706020507" pitchFamily="18" charset="2"/>
                            </a:rPr>
                            <a:t></a:t>
                          </a:r>
                          <a:endParaRPr lang="zh-CN" altLang="en-US" sz="2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800" dirty="0">
                              <a:solidFill>
                                <a:srgbClr val="FF0000"/>
                              </a:solidFill>
                              <a:sym typeface="Symbol" panose="05050102010706020507" pitchFamily="18" charset="2"/>
                            </a:rPr>
                            <a:t></a:t>
                          </a:r>
                          <a:endParaRPr lang="zh-CN" altLang="en-US" sz="2800" dirty="0"/>
                        </a:p>
                      </a:txBody>
                      <a:tcPr/>
                    </a:tc>
                    <a:extLst>
                      <a:ext uri="{0D108BD9-81ED-4DB2-BD59-A6C34878D82A}">
                        <a16:rowId xmlns:a16="http://schemas.microsoft.com/office/drawing/2014/main" val="1716264793"/>
                      </a:ext>
                    </a:extLst>
                  </a:tr>
                  <a:tr h="370840">
                    <a:tc>
                      <a:txBody>
                        <a:bodyPr/>
                        <a:lstStyle/>
                        <a:p>
                          <a:pPr marL="285750" indent="-285750">
                            <a:buFont typeface="Arial" panose="020B0604020202020204" pitchFamily="34" charset="0"/>
                            <a:buChar char="•"/>
                          </a:pPr>
                          <a:r>
                            <a:rPr lang="en-US" altLang="zh-CN" sz="1800" kern="1200" dirty="0">
                              <a:solidFill>
                                <a:srgbClr val="0000FF"/>
                              </a:solidFill>
                              <a:latin typeface="+mn-lt"/>
                              <a:ea typeface="+mn-ea"/>
                              <a:cs typeface="+mn-cs"/>
                            </a:rPr>
                            <a:t>What’s the relation between X(3872) and the radial excitation of </a:t>
                          </a:r>
                          <a14:m>
                            <m:oMath xmlns:m="http://schemas.openxmlformats.org/officeDocument/2006/math">
                              <m:sSub>
                                <m:sSubPr>
                                  <m:ctrlPr>
                                    <a:rPr lang="en-US" altLang="zh-CN" sz="1800" i="1" kern="1200" smtClean="0">
                                      <a:solidFill>
                                        <a:srgbClr val="0000FF"/>
                                      </a:solidFill>
                                      <a:latin typeface="Cambria Math" panose="02040503050406030204" pitchFamily="18" charset="0"/>
                                      <a:ea typeface="+mn-ea"/>
                                      <a:cs typeface="+mn-cs"/>
                                    </a:rPr>
                                  </m:ctrlPr>
                                </m:sSubPr>
                                <m:e>
                                  <m:r>
                                    <a:rPr lang="en-US" altLang="zh-CN" sz="1800" kern="1200" smtClean="0">
                                      <a:solidFill>
                                        <a:srgbClr val="0000FF"/>
                                      </a:solidFill>
                                      <a:latin typeface="Cambria Math" panose="02040503050406030204" pitchFamily="18" charset="0"/>
                                      <a:ea typeface="+mn-ea"/>
                                      <a:cs typeface="+mn-cs"/>
                                    </a:rPr>
                                    <m:t>𝜒</m:t>
                                  </m:r>
                                </m:e>
                                <m:sub>
                                  <m:r>
                                    <a:rPr lang="en-US" altLang="zh-CN" sz="1800" kern="1200" smtClean="0">
                                      <a:solidFill>
                                        <a:srgbClr val="0000FF"/>
                                      </a:solidFill>
                                      <a:latin typeface="Cambria Math" panose="02040503050406030204" pitchFamily="18" charset="0"/>
                                      <a:ea typeface="+mn-ea"/>
                                      <a:cs typeface="+mn-cs"/>
                                    </a:rPr>
                                    <m:t>𝑐</m:t>
                                  </m:r>
                                  <m:r>
                                    <a:rPr lang="en-US" altLang="zh-CN" sz="1800" kern="1200" smtClean="0">
                                      <a:solidFill>
                                        <a:srgbClr val="0000FF"/>
                                      </a:solidFill>
                                      <a:latin typeface="Cambria Math" panose="02040503050406030204" pitchFamily="18" charset="0"/>
                                      <a:ea typeface="+mn-ea"/>
                                      <a:cs typeface="+mn-cs"/>
                                    </a:rPr>
                                    <m:t>1</m:t>
                                  </m:r>
                                </m:sub>
                              </m:sSub>
                              <m:r>
                                <a:rPr lang="en-US" altLang="zh-CN" sz="1800" kern="1200" smtClean="0">
                                  <a:solidFill>
                                    <a:srgbClr val="0000FF"/>
                                  </a:solidFill>
                                  <a:latin typeface="Cambria Math" panose="02040503050406030204" pitchFamily="18" charset="0"/>
                                  <a:ea typeface="+mn-ea"/>
                                  <a:cs typeface="+mn-cs"/>
                                </a:rPr>
                                <m:t>(2</m:t>
                              </m:r>
                              <m:r>
                                <a:rPr lang="en-US" altLang="zh-CN" sz="1800" kern="1200" smtClean="0">
                                  <a:solidFill>
                                    <a:srgbClr val="0000FF"/>
                                  </a:solidFill>
                                  <a:latin typeface="Cambria Math" panose="02040503050406030204" pitchFamily="18" charset="0"/>
                                  <a:ea typeface="+mn-ea"/>
                                  <a:cs typeface="+mn-cs"/>
                                </a:rPr>
                                <m:t>𝑃</m:t>
                              </m:r>
                              <m:r>
                                <a:rPr lang="en-US" altLang="zh-CN" sz="1800" kern="1200" smtClean="0">
                                  <a:solidFill>
                                    <a:srgbClr val="0000FF"/>
                                  </a:solidFill>
                                  <a:latin typeface="Cambria Math" panose="02040503050406030204" pitchFamily="18" charset="0"/>
                                  <a:ea typeface="+mn-ea"/>
                                  <a:cs typeface="+mn-cs"/>
                                </a:rPr>
                                <m:t>)</m:t>
                              </m:r>
                            </m:oMath>
                          </a14:m>
                          <a:r>
                            <a:rPr lang="zh-CN" altLang="en-US" sz="1800" kern="1200" dirty="0">
                              <a:solidFill>
                                <a:srgbClr val="0000FF"/>
                              </a:solidFill>
                              <a:latin typeface="+mn-lt"/>
                              <a:ea typeface="+mn-ea"/>
                              <a:cs typeface="+mn-cs"/>
                            </a:rPr>
                            <a:t> </a:t>
                          </a:r>
                          <a:r>
                            <a:rPr lang="en-US" altLang="zh-CN" sz="1800" kern="1200" dirty="0">
                              <a:solidFill>
                                <a:srgbClr val="0000FF"/>
                              </a:solidFill>
                              <a:latin typeface="+mn-lt"/>
                              <a:ea typeface="+mn-ea"/>
                              <a:cs typeface="+mn-cs"/>
                            </a:rPr>
                            <a:t>?</a:t>
                          </a:r>
                          <a:endParaRPr lang="zh-CN" altLang="en-US" sz="1800" kern="1200" dirty="0">
                            <a:solidFill>
                              <a:srgbClr val="0000FF"/>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0" dirty="0">
                              <a:solidFill>
                                <a:srgbClr val="0000FF"/>
                              </a:solidFill>
                              <a:sym typeface="Symbol" panose="05050102010706020507" pitchFamily="18" charset="2"/>
                            </a:rPr>
                            <a:t>?</a:t>
                          </a:r>
                          <a:endParaRPr lang="zh-CN" altLang="en-US" sz="2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0" dirty="0">
                              <a:solidFill>
                                <a:srgbClr val="0000FF"/>
                              </a:solidFill>
                              <a:sym typeface="Symbol" panose="05050102010706020507" pitchFamily="18" charset="2"/>
                            </a:rPr>
                            <a:t>?</a:t>
                          </a:r>
                          <a:endParaRPr lang="zh-CN" altLang="en-US" sz="2800" dirty="0"/>
                        </a:p>
                      </a:txBody>
                      <a:tcPr/>
                    </a:tc>
                    <a:extLst>
                      <a:ext uri="{0D108BD9-81ED-4DB2-BD59-A6C34878D82A}">
                        <a16:rowId xmlns:a16="http://schemas.microsoft.com/office/drawing/2014/main" val="1279346290"/>
                      </a:ext>
                    </a:extLst>
                  </a:tr>
                </a:tbl>
              </a:graphicData>
            </a:graphic>
          </p:graphicFrame>
        </mc:Choice>
        <mc:Fallback>
          <p:graphicFrame>
            <p:nvGraphicFramePr>
              <p:cNvPr id="22" name="表格 21"/>
              <p:cNvGraphicFramePr>
                <a:graphicFrameLocks noGrp="1"/>
              </p:cNvGraphicFramePr>
              <p:nvPr>
                <p:extLst>
                  <p:ext uri="{D42A27DB-BD31-4B8C-83A1-F6EECF244321}">
                    <p14:modId xmlns:p14="http://schemas.microsoft.com/office/powerpoint/2010/main" val="728362055"/>
                  </p:ext>
                </p:extLst>
              </p:nvPr>
            </p:nvGraphicFramePr>
            <p:xfrm>
              <a:off x="798285" y="2173789"/>
              <a:ext cx="10689771" cy="3754120"/>
            </p:xfrm>
            <a:graphic>
              <a:graphicData uri="http://schemas.openxmlformats.org/drawingml/2006/table">
                <a:tbl>
                  <a:tblPr firstRow="1" bandRow="1">
                    <a:tableStyleId>{5C22544A-7EE6-4342-B048-85BDC9FD1C3A}</a:tableStyleId>
                  </a:tblPr>
                  <a:tblGrid>
                    <a:gridCol w="6879772">
                      <a:extLst>
                        <a:ext uri="{9D8B030D-6E8A-4147-A177-3AD203B41FA5}">
                          <a16:colId xmlns:a16="http://schemas.microsoft.com/office/drawing/2014/main" val="2433771652"/>
                        </a:ext>
                      </a:extLst>
                    </a:gridCol>
                    <a:gridCol w="2002972">
                      <a:extLst>
                        <a:ext uri="{9D8B030D-6E8A-4147-A177-3AD203B41FA5}">
                          <a16:colId xmlns:a16="http://schemas.microsoft.com/office/drawing/2014/main" val="3168780882"/>
                        </a:ext>
                      </a:extLst>
                    </a:gridCol>
                    <a:gridCol w="1807027">
                      <a:extLst>
                        <a:ext uri="{9D8B030D-6E8A-4147-A177-3AD203B41FA5}">
                          <a16:colId xmlns:a16="http://schemas.microsoft.com/office/drawing/2014/main" val="27934065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800" kern="1200" dirty="0">
                            <a:solidFill>
                              <a:srgbClr val="0000FF"/>
                            </a:solidFill>
                            <a:latin typeface="+mn-lt"/>
                            <a:ea typeface="+mn-ea"/>
                            <a:cs typeface="+mn-cs"/>
                          </a:endParaRPr>
                        </a:p>
                      </a:txBody>
                      <a:tcPr/>
                    </a:tc>
                    <a:tc>
                      <a:txBody>
                        <a:bodyPr/>
                        <a:lstStyle/>
                        <a:p>
                          <a:pPr algn="ctr"/>
                          <a:r>
                            <a:rPr lang="en-US" altLang="zh-CN" dirty="0" err="1">
                              <a:solidFill>
                                <a:srgbClr val="0000CC"/>
                              </a:solidFill>
                            </a:rPr>
                            <a:t>Tetraquark</a:t>
                          </a:r>
                          <a:endParaRPr lang="zh-CN" altLang="en-US" dirty="0">
                            <a:solidFill>
                              <a:srgbClr val="0000CC"/>
                            </a:solidFill>
                          </a:endParaRPr>
                        </a:p>
                      </a:txBody>
                      <a:tcPr/>
                    </a:tc>
                    <a:tc>
                      <a:txBody>
                        <a:bodyPr/>
                        <a:lstStyle/>
                        <a:p>
                          <a:pPr algn="ctr"/>
                          <a:r>
                            <a:rPr lang="en-US" altLang="zh-CN" dirty="0">
                              <a:solidFill>
                                <a:srgbClr val="0000CC"/>
                              </a:solidFill>
                            </a:rPr>
                            <a:t>Hadronic Mole.</a:t>
                          </a:r>
                          <a:endParaRPr lang="zh-CN" altLang="en-US" dirty="0">
                            <a:solidFill>
                              <a:srgbClr val="0000CC"/>
                            </a:solidFill>
                          </a:endParaRPr>
                        </a:p>
                      </a:txBody>
                      <a:tcPr/>
                    </a:tc>
                    <a:extLst>
                      <a:ext uri="{0D108BD9-81ED-4DB2-BD59-A6C34878D82A}">
                        <a16:rowId xmlns:a16="http://schemas.microsoft.com/office/drawing/2014/main" val="2777610918"/>
                      </a:ext>
                    </a:extLst>
                  </a:tr>
                  <a:tr h="79248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800" kern="1200" dirty="0">
                              <a:solidFill>
                                <a:srgbClr val="0000FF"/>
                              </a:solidFill>
                              <a:latin typeface="+mn-lt"/>
                              <a:ea typeface="+mn-ea"/>
                              <a:cs typeface="+mn-cs"/>
                            </a:rPr>
                            <a:t>Its mass is deviated from potential quark model predictions.</a:t>
                          </a:r>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800" dirty="0">
                              <a:solidFill>
                                <a:srgbClr val="FF0000"/>
                              </a:solidFill>
                              <a:sym typeface="Symbol" panose="05050102010706020507" pitchFamily="18" charset="2"/>
                            </a:rPr>
                            <a:t></a:t>
                          </a:r>
                          <a:endParaRPr lang="en-US" altLang="zh-CN" sz="2800" dirty="0">
                            <a:solidFill>
                              <a:srgbClr val="FF0000"/>
                            </a:solidFill>
                            <a:sym typeface="Symbol" panose="05050102010706020507" pitchFamily="18" charset="2"/>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800" dirty="0">
                              <a:solidFill>
                                <a:srgbClr val="FF0000"/>
                              </a:solidFill>
                              <a:sym typeface="Symbol" panose="05050102010706020507" pitchFamily="18" charset="2"/>
                            </a:rPr>
                            <a:t></a:t>
                          </a:r>
                          <a:endParaRPr lang="en-US" altLang="zh-CN" sz="2800" dirty="0">
                            <a:solidFill>
                              <a:srgbClr val="FF0000"/>
                            </a:solidFill>
                            <a:sym typeface="Symbol" panose="05050102010706020507" pitchFamily="18" charset="2"/>
                          </a:endParaRPr>
                        </a:p>
                        <a:p>
                          <a:pPr algn="ctr"/>
                          <a:endParaRPr lang="zh-CN" altLang="en-US" dirty="0"/>
                        </a:p>
                      </a:txBody>
                      <a:tcPr/>
                    </a:tc>
                    <a:extLst>
                      <a:ext uri="{0D108BD9-81ED-4DB2-BD59-A6C34878D82A}">
                        <a16:rowId xmlns:a16="http://schemas.microsoft.com/office/drawing/2014/main" val="3498650014"/>
                      </a:ext>
                    </a:extLst>
                  </a:tr>
                  <a:tr h="792480">
                    <a:tc>
                      <a:txBody>
                        <a:bodyPr/>
                        <a:lstStyle/>
                        <a:p>
                          <a:endParaRPr lang="zh-CN"/>
                        </a:p>
                      </a:txBody>
                      <a:tcPr>
                        <a:blipFill>
                          <a:blip r:embed="rId2"/>
                          <a:stretch>
                            <a:fillRect l="-89" t="-150769" r="-55802" b="-239231"/>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0" dirty="0">
                              <a:solidFill>
                                <a:srgbClr val="0000FF"/>
                              </a:solidFill>
                              <a:sym typeface="Symbol" panose="05050102010706020507" pitchFamily="18" charset="2"/>
                            </a:rPr>
                            <a:t>?</a:t>
                          </a:r>
                        </a:p>
                        <a:p>
                          <a:pPr algn="ctr"/>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800" dirty="0">
                              <a:solidFill>
                                <a:srgbClr val="FF0000"/>
                              </a:solidFill>
                              <a:sym typeface="Symbol" panose="05050102010706020507" pitchFamily="18" charset="2"/>
                            </a:rPr>
                            <a:t></a:t>
                          </a:r>
                          <a:endParaRPr lang="zh-CN" altLang="en-US" sz="2800" dirty="0"/>
                        </a:p>
                      </a:txBody>
                      <a:tcPr/>
                    </a:tc>
                    <a:extLst>
                      <a:ext uri="{0D108BD9-81ED-4DB2-BD59-A6C34878D82A}">
                        <a16:rowId xmlns:a16="http://schemas.microsoft.com/office/drawing/2014/main" val="1640356752"/>
                      </a:ext>
                    </a:extLst>
                  </a:tr>
                  <a:tr h="640080">
                    <a:tc>
                      <a:txBody>
                        <a:bodyPr/>
                        <a:lstStyle/>
                        <a:p>
                          <a:endParaRPr lang="zh-CN"/>
                        </a:p>
                      </a:txBody>
                      <a:tcPr>
                        <a:blipFill>
                          <a:blip r:embed="rId2"/>
                          <a:stretch>
                            <a:fillRect l="-89" t="-307547" r="-55802" b="-193396"/>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800" dirty="0">
                              <a:solidFill>
                                <a:srgbClr val="FF0000"/>
                              </a:solidFill>
                              <a:sym typeface="Symbol" panose="05050102010706020507" pitchFamily="18" charset="2"/>
                            </a:rPr>
                            <a:t></a:t>
                          </a:r>
                          <a:endParaRPr lang="zh-CN" altLang="en-US" sz="2800" dirty="0"/>
                        </a:p>
                      </a:txBody>
                      <a:tcPr/>
                    </a:tc>
                    <a:tc>
                      <a:txBody>
                        <a:bodyPr/>
                        <a:lstStyle/>
                        <a:p>
                          <a:pPr algn="ctr"/>
                          <a:r>
                            <a:rPr lang="en-US" altLang="zh-CN" sz="2800" dirty="0">
                              <a:solidFill>
                                <a:srgbClr val="0000FF"/>
                              </a:solidFill>
                            </a:rPr>
                            <a:t>?</a:t>
                          </a:r>
                          <a:endParaRPr lang="zh-CN" altLang="en-US" sz="2800" dirty="0">
                            <a:solidFill>
                              <a:srgbClr val="0000FF"/>
                            </a:solidFill>
                          </a:endParaRPr>
                        </a:p>
                      </a:txBody>
                      <a:tcPr/>
                    </a:tc>
                    <a:extLst>
                      <a:ext uri="{0D108BD9-81ED-4DB2-BD59-A6C34878D82A}">
                        <a16:rowId xmlns:a16="http://schemas.microsoft.com/office/drawing/2014/main" val="1785296229"/>
                      </a:ext>
                    </a:extLst>
                  </a:tr>
                  <a:tr h="518160">
                    <a:tc>
                      <a:txBody>
                        <a:bodyPr/>
                        <a:lstStyle/>
                        <a:p>
                          <a:pPr marL="285750" indent="-285750">
                            <a:buFont typeface="Arial" panose="020B0604020202020204" pitchFamily="34" charset="0"/>
                            <a:buChar char="•"/>
                          </a:pPr>
                          <a:r>
                            <a:rPr lang="en-US" altLang="zh-CN" sz="1800" dirty="0">
                              <a:solidFill>
                                <a:srgbClr val="0000FF"/>
                              </a:solidFill>
                            </a:rPr>
                            <a:t>Should we expect spin/flavor partners of X(3872)?</a:t>
                          </a:r>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800" dirty="0">
                              <a:solidFill>
                                <a:srgbClr val="FF0000"/>
                              </a:solidFill>
                              <a:sym typeface="Symbol" panose="05050102010706020507" pitchFamily="18" charset="2"/>
                            </a:rPr>
                            <a:t></a:t>
                          </a:r>
                          <a:endParaRPr lang="zh-CN" altLang="en-US" sz="2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800" dirty="0">
                              <a:solidFill>
                                <a:srgbClr val="FF0000"/>
                              </a:solidFill>
                              <a:sym typeface="Symbol" panose="05050102010706020507" pitchFamily="18" charset="2"/>
                            </a:rPr>
                            <a:t></a:t>
                          </a:r>
                          <a:endParaRPr lang="zh-CN" altLang="en-US" sz="2800" dirty="0"/>
                        </a:p>
                      </a:txBody>
                      <a:tcPr/>
                    </a:tc>
                    <a:extLst>
                      <a:ext uri="{0D108BD9-81ED-4DB2-BD59-A6C34878D82A}">
                        <a16:rowId xmlns:a16="http://schemas.microsoft.com/office/drawing/2014/main" val="1716264793"/>
                      </a:ext>
                    </a:extLst>
                  </a:tr>
                  <a:tr h="640080">
                    <a:tc>
                      <a:txBody>
                        <a:bodyPr/>
                        <a:lstStyle/>
                        <a:p>
                          <a:endParaRPr lang="zh-CN"/>
                        </a:p>
                      </a:txBody>
                      <a:tcPr>
                        <a:blipFill>
                          <a:blip r:embed="rId2"/>
                          <a:stretch>
                            <a:fillRect l="-89" t="-492381" r="-55802" b="-14286"/>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0" dirty="0">
                              <a:solidFill>
                                <a:srgbClr val="0000FF"/>
                              </a:solidFill>
                              <a:sym typeface="Symbol" panose="05050102010706020507" pitchFamily="18" charset="2"/>
                            </a:rPr>
                            <a:t>?</a:t>
                          </a:r>
                          <a:endParaRPr lang="zh-CN" altLang="en-US" sz="2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0" dirty="0">
                              <a:solidFill>
                                <a:srgbClr val="0000FF"/>
                              </a:solidFill>
                              <a:sym typeface="Symbol" panose="05050102010706020507" pitchFamily="18" charset="2"/>
                            </a:rPr>
                            <a:t>?</a:t>
                          </a:r>
                          <a:endParaRPr lang="zh-CN" altLang="en-US" sz="2800" dirty="0"/>
                        </a:p>
                      </a:txBody>
                      <a:tcPr/>
                    </a:tc>
                    <a:extLst>
                      <a:ext uri="{0D108BD9-81ED-4DB2-BD59-A6C34878D82A}">
                        <a16:rowId xmlns:a16="http://schemas.microsoft.com/office/drawing/2014/main" val="1279346290"/>
                      </a:ext>
                    </a:extLst>
                  </a:tr>
                </a:tbl>
              </a:graphicData>
            </a:graphic>
          </p:graphicFrame>
        </mc:Fallback>
      </mc:AlternateContent>
      <p:sp>
        <p:nvSpPr>
          <p:cNvPr id="23" name="文本框 22"/>
          <p:cNvSpPr txBox="1"/>
          <p:nvPr/>
        </p:nvSpPr>
        <p:spPr>
          <a:xfrm>
            <a:off x="814503" y="985170"/>
            <a:ext cx="5125437"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0000FF"/>
                </a:solidFill>
                <a:effectLst/>
                <a:uLnTx/>
                <a:uFillTx/>
                <a:latin typeface="Calibri" panose="020F0502020204030204" pitchFamily="34" charset="0"/>
                <a:ea typeface="宋体" pitchFamily="2" charset="-122"/>
                <a:cs typeface="Calibri" panose="020F0502020204030204" pitchFamily="34" charset="0"/>
              </a:rPr>
              <a:t>A confirmed signal apparently deviated from quark model expectations.</a:t>
            </a:r>
          </a:p>
        </p:txBody>
      </p:sp>
      <p:sp>
        <p:nvSpPr>
          <p:cNvPr id="24" name="Text Box 15"/>
          <p:cNvSpPr txBox="1">
            <a:spLocks noChangeArrowheads="1"/>
          </p:cNvSpPr>
          <p:nvPr/>
        </p:nvSpPr>
        <p:spPr bwMode="auto">
          <a:xfrm>
            <a:off x="6657247" y="126530"/>
            <a:ext cx="55347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2400" b="1" i="0" u="none" strike="noStrike" kern="0" cap="none" spc="0" normalizeH="0" baseline="0" noProof="0" dirty="0" err="1">
                <a:ln>
                  <a:noFill/>
                </a:ln>
                <a:solidFill>
                  <a:srgbClr val="0000CC"/>
                </a:solidFill>
                <a:effectLst/>
                <a:uLnTx/>
                <a:uFillTx/>
                <a:latin typeface="微软雅黑" panose="020B0503020204020204" pitchFamily="34" charset="-122"/>
                <a:ea typeface="微软雅黑" panose="020B0503020204020204" pitchFamily="34" charset="-122"/>
              </a:rPr>
              <a:t>Tetraquark</a:t>
            </a:r>
            <a:r>
              <a:rPr lang="en-US" altLang="zh-CN" sz="2400" b="1" kern="0" dirty="0">
                <a:solidFill>
                  <a:srgbClr val="0000CC"/>
                </a:solidFill>
                <a:latin typeface="微软雅黑" panose="020B0503020204020204" pitchFamily="34" charset="-122"/>
                <a:ea typeface="微软雅黑" panose="020B0503020204020204" pitchFamily="34" charset="-122"/>
              </a:rPr>
              <a:t> vs. hadronic molecule</a:t>
            </a:r>
            <a:endParaRPr kumimoji="0" lang="en-US" altLang="zh-CN" sz="2400" b="1" i="0" u="none" strike="noStrike" kern="0" cap="none" spc="0" normalizeH="0" baseline="0" noProof="0" dirty="0">
              <a:ln>
                <a:noFill/>
              </a:ln>
              <a:solidFill>
                <a:srgbClr val="0000CC"/>
              </a:solidFill>
              <a:effectLst/>
              <a:uLnTx/>
              <a:uFillTx/>
              <a:latin typeface="微软雅黑" panose="020B0503020204020204" pitchFamily="34" charset="-122"/>
              <a:ea typeface="微软雅黑" panose="020B0503020204020204" pitchFamily="34" charset="-122"/>
            </a:endParaRPr>
          </a:p>
        </p:txBody>
      </p:sp>
      <p:sp>
        <p:nvSpPr>
          <p:cNvPr id="25" name="文本框 24"/>
          <p:cNvSpPr txBox="1"/>
          <p:nvPr/>
        </p:nvSpPr>
        <p:spPr>
          <a:xfrm>
            <a:off x="814503" y="6081875"/>
            <a:ext cx="9955097"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FF0000"/>
                </a:solidFill>
                <a:effectLst/>
                <a:uLnTx/>
                <a:uFillTx/>
                <a:latin typeface="Calibri" panose="020F0502020204030204" pitchFamily="34" charset="0"/>
                <a:ea typeface="宋体" pitchFamily="2" charset="-122"/>
                <a:cs typeface="Calibri" panose="020F0502020204030204" pitchFamily="34" charset="0"/>
              </a:rPr>
              <a:t>What are the proper effective </a:t>
            </a:r>
            <a:r>
              <a:rPr kumimoji="0" lang="en-US" altLang="zh-CN" sz="2400" b="0" i="0" u="none" strike="noStrike" kern="0" cap="none" spc="0" normalizeH="0" baseline="0" noProof="0" dirty="0" err="1">
                <a:ln>
                  <a:noFill/>
                </a:ln>
                <a:solidFill>
                  <a:srgbClr val="FF0000"/>
                </a:solidFill>
                <a:effectLst/>
                <a:uLnTx/>
                <a:uFillTx/>
                <a:latin typeface="Calibri" panose="020F0502020204030204" pitchFamily="34" charset="0"/>
                <a:ea typeface="宋体" pitchFamily="2" charset="-122"/>
                <a:cs typeface="Calibri" panose="020F0502020204030204" pitchFamily="34" charset="0"/>
              </a:rPr>
              <a:t>DoFs</a:t>
            </a:r>
            <a:r>
              <a:rPr kumimoji="0" lang="en-US" altLang="zh-CN" sz="2400" b="0" i="0" u="none" strike="noStrike" kern="0" cap="none" spc="0" normalizeH="0" baseline="0" noProof="0" dirty="0">
                <a:ln>
                  <a:noFill/>
                </a:ln>
                <a:solidFill>
                  <a:srgbClr val="FF0000"/>
                </a:solidFill>
                <a:effectLst/>
                <a:uLnTx/>
                <a:uFillTx/>
                <a:latin typeface="Calibri" panose="020F0502020204030204" pitchFamily="34" charset="0"/>
                <a:ea typeface="宋体" pitchFamily="2" charset="-122"/>
                <a:cs typeface="Calibri" panose="020F0502020204030204" pitchFamily="34" charset="0"/>
              </a:rPr>
              <a:t> in the description of X(3872).</a:t>
            </a:r>
          </a:p>
        </p:txBody>
      </p:sp>
    </p:spTree>
    <p:extLst>
      <p:ext uri="{BB962C8B-B14F-4D97-AF65-F5344CB8AC3E}">
        <p14:creationId xmlns:p14="http://schemas.microsoft.com/office/powerpoint/2010/main" val="73604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eta_c(\eta_c^\prime)\to VV$&#10;&#10;\end{document}&#10;"/>
  <p:tag name="EXTERNALNAME" val="txp_fig"/>
  <p:tag name="BLEND" val="False"/>
  <p:tag name="TRANSPARENT" val="True"/>
  <p:tag name="KEEPFILES" val="False"/>
  <p:tag name="DEBUGPAUSE" val="False"/>
  <p:tag name="RESOLUTION" val="1200"/>
  <p:tag name="TIMEOUT" val="(none)"/>
  <p:tag name="BOXWIDTH" val="648"/>
  <p:tag name="BOXHEIGHT" val="437"/>
  <p:tag name="BOXFONT" val="10"/>
  <p:tag name="BOXWRAP" val="False"/>
  <p:tag name="WORKAROUNDTRANSPARENCYBUG" val="False"/>
  <p:tag name="ALLOWFONTSUBSTITUTION" val="False"/>
  <p:tag name="BITMAPFORMAT" val="pngmono"/>
  <p:tag name="ORIGWIDTH" val="123"/>
  <p:tag name="PICTUREFILESIZE" val="7322"/>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chi_{c1}\to VV, ~\chi_{c2}\to VP$ &#10;&#10;\end{document}&#10;"/>
  <p:tag name="EXTERNALNAME" val="txp_fig"/>
  <p:tag name="BLEND" val="False"/>
  <p:tag name="TRANSPARENT" val="True"/>
  <p:tag name="KEEPFILES" val="False"/>
  <p:tag name="DEBUGPAUSE" val="False"/>
  <p:tag name="RESOLUTION" val="1200"/>
  <p:tag name="TIMEOUT" val="(none)"/>
  <p:tag name="BOXWIDTH" val="648"/>
  <p:tag name="BOXHEIGHT" val="437"/>
  <p:tag name="BOXFONT" val="10"/>
  <p:tag name="BOXWRAP" val="False"/>
  <p:tag name="WORKAROUNDTRANSPARENCYBUG" val="False"/>
  <p:tag name="ALLOWFONTSUBSTITUTION" val="False"/>
  <p:tag name="BITMAPFORMAT" val="pngmono"/>
  <p:tag name="ORIGWIDTH" val="209"/>
  <p:tag name="PICTUREFILESIZE" val="7973"/>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psi(3770)\to nonD\bar{D}$&#10;&#10;\end{document}&#10;"/>
  <p:tag name="EXTERNALNAME" val="txp_fig"/>
  <p:tag name="BLEND" val="False"/>
  <p:tag name="TRANSPARENT" val="True"/>
  <p:tag name="KEEPFILES" val="False"/>
  <p:tag name="DEBUGPAUSE" val="False"/>
  <p:tag name="RESOLUTION" val="1200"/>
  <p:tag name="TIMEOUT" val="(none)"/>
  <p:tag name="BOXWIDTH" val="648"/>
  <p:tag name="BOXHEIGHT" val="437"/>
  <p:tag name="BOXFONT" val="10"/>
  <p:tag name="BOXWRAP" val="False"/>
  <p:tag name="WORKAROUNDTRANSPARENCYBUG" val="False"/>
  <p:tag name="ALLOWFONTSUBSTITUTION" val="False"/>
  <p:tag name="BITMAPFORMAT" val="pngmono"/>
  <p:tag name="ORIGWIDTH" val="187"/>
  <p:tag name="PICTUREFILESIZE" val="10213"/>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psi^\prime\to\gamma\eta_c, J/\psi\to\gamma\eta_c$&#10;&#10;\end{document}&#10;"/>
  <p:tag name="EXTERNALNAME" val="txp_fig"/>
  <p:tag name="BLEND" val="False"/>
  <p:tag name="TRANSPARENT" val="True"/>
  <p:tag name="KEEPFILES" val="False"/>
  <p:tag name="DEBUGPAUSE" val="False"/>
  <p:tag name="RESOLUTION" val="1200"/>
  <p:tag name="TIMEOUT" val="(none)"/>
  <p:tag name="BOXWIDTH" val="648"/>
  <p:tag name="BOXHEIGHT" val="437"/>
  <p:tag name="BOXFONT" val="10"/>
  <p:tag name="BOXWRAP" val="False"/>
  <p:tag name="WORKAROUNDTRANSPARENCYBUG" val="False"/>
  <p:tag name="ALLOWFONTSUBSTITUTION" val="False"/>
  <p:tag name="BITMAPFORMAT" val="pngmono"/>
  <p:tag name="ORIGWIDTH" val="194"/>
  <p:tag name="PICTUREFILESIZE" val="9709"/>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psi^\prime\to J/\psi\pi^0, \psi^\prime\to J/\psi\eta$&#10;&#10;\end{document}&#10;"/>
  <p:tag name="EXTERNALNAME" val="txp_fig"/>
  <p:tag name="BLEND" val="False"/>
  <p:tag name="TRANSPARENT" val="True"/>
  <p:tag name="KEEPFILES" val="False"/>
  <p:tag name="DEBUGPAUSE" val="False"/>
  <p:tag name="RESOLUTION" val="1200"/>
  <p:tag name="TIMEOUT" val="(none)"/>
  <p:tag name="BOXWIDTH" val="648"/>
  <p:tag name="BOXHEIGHT" val="437"/>
  <p:tag name="BOXFONT" val="10"/>
  <p:tag name="BOXWRAP" val="False"/>
  <p:tag name="WORKAROUNDTRANSPARENCYBUG" val="False"/>
  <p:tag name="ALLOWFONTSUBSTITUTION" val="False"/>
  <p:tag name="BITMAPFORMAT" val="pngmono"/>
  <p:tag name="ORIGWIDTH" val="224"/>
  <p:tag name="PICTUREFILESIZE" val="10768"/>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_{s1}(2460)-D_{s1}(2536)$&#10;&#10;\end{document}&#10;"/>
  <p:tag name="EXTERNALNAME" val="txp_fig"/>
  <p:tag name="BLEND" val="False"/>
  <p:tag name="TRANSPARENT" val="True"/>
  <p:tag name="KEEPFILES" val="False"/>
  <p:tag name="DEBUGPAUSE" val="False"/>
  <p:tag name="RESOLUTION" val="1200"/>
  <p:tag name="TIMEOUT" val="(none)"/>
  <p:tag name="BOXWIDTH" val="648"/>
  <p:tag name="BOXHEIGHT" val="437"/>
  <p:tag name="BOXFONT" val="10"/>
  <p:tag name="BOXWRAP" val="False"/>
  <p:tag name="WORKAROUNDTRANSPARENCYBUG" val="False"/>
  <p:tag name="ALLOWFONTSUBSTITUTION" val="False"/>
  <p:tag name="BITMAPFORMAT" val="pngmono"/>
  <p:tag name="ORIGWIDTH" val="234"/>
  <p:tag name="PICTUREFILESIZE" val="1298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zh-CN"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zh-CN"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zh-CN"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zh-CN"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56645</TotalTime>
  <Words>3186</Words>
  <Application>Microsoft Office PowerPoint</Application>
  <PresentationFormat>宽屏</PresentationFormat>
  <Paragraphs>422</Paragraphs>
  <Slides>44</Slides>
  <Notes>2</Notes>
  <HiddenSlides>0</HiddenSlides>
  <MMClips>0</MMClips>
  <ScaleCrop>false</ScaleCrop>
  <HeadingPairs>
    <vt:vector size="6" baseType="variant">
      <vt:variant>
        <vt:lpstr>已用的字体</vt:lpstr>
      </vt:variant>
      <vt:variant>
        <vt:i4>15</vt:i4>
      </vt:variant>
      <vt:variant>
        <vt:lpstr>主题</vt:lpstr>
      </vt:variant>
      <vt:variant>
        <vt:i4>10</vt:i4>
      </vt:variant>
      <vt:variant>
        <vt:lpstr>幻灯片标题</vt:lpstr>
      </vt:variant>
      <vt:variant>
        <vt:i4>44</vt:i4>
      </vt:variant>
    </vt:vector>
  </HeadingPairs>
  <TitlesOfParts>
    <vt:vector size="69" baseType="lpstr">
      <vt:lpstr>Arial Unicode MS</vt:lpstr>
      <vt:lpstr>等线</vt:lpstr>
      <vt:lpstr>等线 Light</vt:lpstr>
      <vt:lpstr>SimHei</vt:lpstr>
      <vt:lpstr>SimSun</vt:lpstr>
      <vt:lpstr>SimSun</vt:lpstr>
      <vt:lpstr>微软雅黑</vt:lpstr>
      <vt:lpstr>Arial</vt:lpstr>
      <vt:lpstr>Calibri</vt:lpstr>
      <vt:lpstr>Calibri Light</vt:lpstr>
      <vt:lpstr>Cambria Math</vt:lpstr>
      <vt:lpstr>Symbol</vt:lpstr>
      <vt:lpstr>Times New Roman</vt:lpstr>
      <vt:lpstr>Verdana</vt:lpstr>
      <vt:lpstr>Wingdings</vt:lpstr>
      <vt:lpstr>Default Design</vt:lpstr>
      <vt:lpstr>1_Default Design</vt:lpstr>
      <vt:lpstr>Office 主题​​</vt:lpstr>
      <vt:lpstr>5_Default Design</vt:lpstr>
      <vt:lpstr>3_默认设计模板</vt:lpstr>
      <vt:lpstr>8_Default Design</vt:lpstr>
      <vt:lpstr>4_默认设计模板</vt:lpstr>
      <vt:lpstr>7_Default Design</vt:lpstr>
      <vt:lpstr>Office 主题</vt:lpstr>
      <vt:lpstr>3_Default Design</vt:lpstr>
      <vt:lpstr>PowerPoint 演示文稿</vt:lpstr>
      <vt:lpstr>Outline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zhao qiang</dc:creator>
  <cp:lastModifiedBy>zhao qiang</cp:lastModifiedBy>
  <cp:revision>475</cp:revision>
  <dcterms:created xsi:type="dcterms:W3CDTF">2019-04-10T14:27:43Z</dcterms:created>
  <dcterms:modified xsi:type="dcterms:W3CDTF">2021-06-07T22:31:27Z</dcterms:modified>
</cp:coreProperties>
</file>