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274" r:id="rId4"/>
    <p:sldId id="270" r:id="rId5"/>
    <p:sldId id="271" r:id="rId6"/>
    <p:sldId id="277" r:id="rId7"/>
    <p:sldId id="272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3B3"/>
    <a:srgbClr val="0FF92B"/>
    <a:srgbClr val="302692"/>
    <a:srgbClr val="5B9BD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0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BA0BA-012F-4935-9595-841E3D177478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6EB22-9A6B-499F-AEE1-B5A08C77D1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540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6516D-D866-415E-BC99-BCBDCD61F3C5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511AA-BCD4-4300-8FC2-9083C43DB3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87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11AA-BCD4-4300-8FC2-9083C43DB3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50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89A6-15DE-4E78-9D62-3857F0446593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54C8-5EEB-409F-9D90-95CDDCA60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08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679C-B66A-4552-BBB6-DED37D74C9BE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54C8-5EEB-409F-9D90-95CDDCA60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18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A738-9B71-4BE7-BBDB-69C34009786A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54C8-5EEB-409F-9D90-95CDDCA60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58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8103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A97B-A92A-4ACB-B1AD-3C5A54B286D0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54C8-5EEB-409F-9D90-95CDDCA60A2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115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896B-18C2-4506-9EAC-F71D859E5BF2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54C8-5EEB-409F-9D90-95CDDCA60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47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5DA9-AB1C-45DD-89FE-01A78AC7C611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54C8-5EEB-409F-9D90-95CDDCA60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42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6A7D-DE62-4162-AD4B-8883200BE3E3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54C8-5EEB-409F-9D90-95CDDCA60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7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02"/>
            <a:ext cx="7886700" cy="80644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0E9-C2DB-4AC2-88EE-A09AD66C26C2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54C8-5EEB-409F-9D90-95CDDCA60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12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338-B30D-4DED-9498-D195C5494446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54C8-5EEB-409F-9D90-95CDDCA60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81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E95-B6FB-48E6-ACB5-FEEBA857862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54C8-5EEB-409F-9D90-95CDDCA60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19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4AB-2301-4757-AA86-03EB289D4192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54C8-5EEB-409F-9D90-95CDDCA60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27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51AD-99BD-442E-B43B-88CCFEE8A910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D54C8-5EEB-409F-9D90-95CDDCA60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16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1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3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1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10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8.png"/><Relationship Id="rId4" Type="http://schemas.openxmlformats.org/officeDocument/2006/relationships/image" Target="../media/image70.pn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0.png"/><Relationship Id="rId3" Type="http://schemas.openxmlformats.org/officeDocument/2006/relationships/image" Target="../media/image7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3.png"/><Relationship Id="rId4" Type="http://schemas.openxmlformats.org/officeDocument/2006/relationships/image" Target="../media/image8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png"/><Relationship Id="rId3" Type="http://schemas.openxmlformats.org/officeDocument/2006/relationships/image" Target="../media/image190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27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="" xmlns:a16="http://schemas.microsoft.com/office/drawing/2014/main" id="{BE3F2C39-55C0-4A68-9B1E-78396DAFAFD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104900" y="857250"/>
                <a:ext cx="6934200" cy="192405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b="1" dirty="0"/>
                  <a:t>Amplitude analysis of</a:t>
                </a:r>
                <a:r>
                  <a:rPr lang="zh-CN" alt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hadronic decays at BESIII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E3F2C39-55C0-4A68-9B1E-78396DAFAF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04900" y="857250"/>
                <a:ext cx="6934200" cy="1924050"/>
              </a:xfrm>
              <a:blipFill>
                <a:blip r:embed="rId2"/>
                <a:stretch>
                  <a:fillRect l="-4130" r="-4042" b="-19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CFF0DD9-FCD6-4657-AEC2-D7384E50F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06353"/>
            <a:ext cx="6858000" cy="110847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 err="1"/>
              <a:t>Xinchen</a:t>
            </a:r>
            <a:r>
              <a:rPr lang="en-US" altLang="zh-CN" b="1" dirty="0"/>
              <a:t> Dai </a:t>
            </a:r>
          </a:p>
          <a:p>
            <a:r>
              <a:rPr lang="en-US" altLang="zh-CN" b="1" dirty="0"/>
              <a:t>Institute of High Energy Physics</a:t>
            </a:r>
          </a:p>
          <a:p>
            <a:r>
              <a:rPr lang="en-US" altLang="zh-CN" b="1" dirty="0"/>
              <a:t>on behalf of the BESIII collaboration</a:t>
            </a:r>
            <a:endParaRPr lang="zh-CN" altLang="en-US" b="1" dirty="0"/>
          </a:p>
        </p:txBody>
      </p:sp>
      <p:sp>
        <p:nvSpPr>
          <p:cNvPr id="5" name="副标题 2">
            <a:extLst>
              <a:ext uri="{FF2B5EF4-FFF2-40B4-BE49-F238E27FC236}">
                <a16:creationId xmlns="" xmlns:a16="http://schemas.microsoft.com/office/drawing/2014/main" id="{E7D2EF7B-00A2-4266-AC23-168DF11B605A}"/>
              </a:ext>
            </a:extLst>
          </p:cNvPr>
          <p:cNvSpPr txBox="1">
            <a:spLocks/>
          </p:cNvSpPr>
          <p:nvPr/>
        </p:nvSpPr>
        <p:spPr>
          <a:xfrm>
            <a:off x="1257300" y="4980980"/>
            <a:ext cx="6858000" cy="394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Conference on Flavor Physics and CP violation</a:t>
            </a:r>
            <a:endParaRPr lang="zh-CN" altLang="en-US" sz="1800" b="1" dirty="0"/>
          </a:p>
        </p:txBody>
      </p:sp>
      <p:sp>
        <p:nvSpPr>
          <p:cNvPr id="6" name="副标题 2">
            <a:extLst>
              <a:ext uri="{FF2B5EF4-FFF2-40B4-BE49-F238E27FC236}">
                <a16:creationId xmlns="" xmlns:a16="http://schemas.microsoft.com/office/drawing/2014/main" id="{73F201C6-08D9-46E9-93E7-1FE895B73A07}"/>
              </a:ext>
            </a:extLst>
          </p:cNvPr>
          <p:cNvSpPr txBox="1">
            <a:spLocks/>
          </p:cNvSpPr>
          <p:nvPr/>
        </p:nvSpPr>
        <p:spPr>
          <a:xfrm>
            <a:off x="1257300" y="5368528"/>
            <a:ext cx="6858000" cy="394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Fudan University, Shanghai, China</a:t>
            </a:r>
            <a:endParaRPr lang="zh-CN" altLang="en-US" sz="1800" b="1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B3FA21E-FD3F-4719-B755-93E754EFE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82" y="103138"/>
            <a:ext cx="2145018" cy="7409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3E95BE0-5A9F-4BF7-BC8D-0F7F2B8C9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83"/>
            <a:ext cx="4038600" cy="6397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78DA045-6CD9-422D-B006-9DCC00C37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06353"/>
            <a:ext cx="2423907" cy="25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="" xmlns:a16="http://schemas.microsoft.com/office/drawing/2014/main" id="{295EC88B-6132-4FFF-857F-D566AE3726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95EC88B-6132-4FFF-857F-D566AE372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32" t="-5357" b="-20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1B87538-F957-47D2-859F-D1FE2BB6D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1036"/>
            <a:ext cx="4610100" cy="48841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CA9B64E-ACFA-4E3C-B53F-FEDE2FD49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636892"/>
            <a:ext cx="4210050" cy="10801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1CB9914-1595-4E50-9EFD-24C57CBEB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724" y="1007383"/>
            <a:ext cx="3293964" cy="1364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DDBD0E37-D9F2-403C-8993-8A466067E55A}"/>
                  </a:ext>
                </a:extLst>
              </p:cNvPr>
              <p:cNvSpPr txBox="1"/>
              <p:nvPr/>
            </p:nvSpPr>
            <p:spPr>
              <a:xfrm>
                <a:off x="4882517" y="3820727"/>
                <a:ext cx="3429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9.5</m:t>
                          </m:r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±0.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±0.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e>
                      </m:d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BD0E37-D9F2-403C-8993-8A466067E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17" y="3820727"/>
                <a:ext cx="3429000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7487CD16-6B0F-422F-B440-F0A8AC9753D6}"/>
                  </a:ext>
                </a:extLst>
              </p:cNvPr>
              <p:cNvSpPr txBox="1"/>
              <p:nvPr/>
            </p:nvSpPr>
            <p:spPr>
              <a:xfrm>
                <a:off x="4900724" y="4159895"/>
                <a:ext cx="4333875" cy="339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980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0(+)</m:t>
                              </m:r>
                            </m:sup>
                          </m:sSup>
                        </m:e>
                      </m:d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2.20</m:t>
                          </m:r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±0.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±0.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d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487CD16-6B0F-422F-B440-F0A8AC975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724" y="4159895"/>
                <a:ext cx="4333875" cy="3395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52B9BB01-3814-478A-BAC6-6FE65049CAFD}"/>
                  </a:ext>
                </a:extLst>
              </p:cNvPr>
              <p:cNvSpPr txBox="1"/>
              <p:nvPr/>
            </p:nvSpPr>
            <p:spPr>
              <a:xfrm>
                <a:off x="4929299" y="3189270"/>
                <a:ext cx="24098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&lt;3.4×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B9BB01-3814-478A-BAC6-6FE65049C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299" y="3189270"/>
                <a:ext cx="2409825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6A84A29F-5611-4E5A-BDAE-9E63086802B2}"/>
                  </a:ext>
                </a:extLst>
              </p:cNvPr>
              <p:cNvSpPr txBox="1"/>
              <p:nvPr/>
            </p:nvSpPr>
            <p:spPr>
              <a:xfrm>
                <a:off x="4900724" y="3497254"/>
                <a:ext cx="30575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(1.9±1.2)×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altLang="zh-CN" sz="14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84A29F-5611-4E5A-BDAE-9E6308680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724" y="3497254"/>
                <a:ext cx="3057525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B5581C12-4874-4547-B65F-C16002B18B99}"/>
                  </a:ext>
                </a:extLst>
              </p:cNvPr>
              <p:cNvSpPr txBox="1"/>
              <p:nvPr/>
            </p:nvSpPr>
            <p:spPr>
              <a:xfrm>
                <a:off x="4886326" y="4479935"/>
                <a:ext cx="3762374" cy="94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BF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980</m:t>
                            </m:r>
                          </m:e>
                        </m:d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0(+)</m:t>
                        </m:r>
                      </m:sup>
                    </m:sSup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is larger than BFs of pure annihilation process by 2 order of magnitude.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581C12-4874-4547-B65F-C16002B1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6" y="4479935"/>
                <a:ext cx="3762374" cy="941925"/>
              </a:xfrm>
              <a:prstGeom prst="rect">
                <a:avLst/>
              </a:prstGeom>
              <a:blipFill rotWithShape="0">
                <a:blip r:embed="rId10"/>
                <a:stretch>
                  <a:fillRect l="-1459" t="-1948" b="-9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="" xmlns:a16="http://schemas.microsoft.com/office/drawing/2014/main" id="{B3DD71C9-7A7A-4D4D-98CD-EC83326AD078}"/>
              </a:ext>
            </a:extLst>
          </p:cNvPr>
          <p:cNvSpPr/>
          <p:nvPr/>
        </p:nvSpPr>
        <p:spPr>
          <a:xfrm>
            <a:off x="228601" y="3916261"/>
            <a:ext cx="4610100" cy="1648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8E3FAF17-ACF5-4695-B27A-140A0EAD670E}"/>
                  </a:ext>
                </a:extLst>
              </p:cNvPr>
              <p:cNvSpPr txBox="1"/>
              <p:nvPr/>
            </p:nvSpPr>
            <p:spPr>
              <a:xfrm>
                <a:off x="1456852" y="4191635"/>
                <a:ext cx="1913565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altLang="zh-CN" sz="1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altLang="zh-CN" sz="1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&gt;1.0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altLang="zh-CN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3FAF17-ACF5-4695-B27A-140A0EAD6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852" y="4191635"/>
                <a:ext cx="1913565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F21E476A-4010-4164-A2EB-5C7873F304F3}"/>
                  </a:ext>
                </a:extLst>
              </p:cNvPr>
              <p:cNvSpPr txBox="1"/>
              <p:nvPr/>
            </p:nvSpPr>
            <p:spPr>
              <a:xfrm>
                <a:off x="4886326" y="6181725"/>
                <a:ext cx="1865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Significance &gt; 5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21E476A-4010-4164-A2EB-5C7873F30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6" y="6181725"/>
                <a:ext cx="1865940" cy="369332"/>
              </a:xfrm>
              <a:prstGeom prst="rect">
                <a:avLst/>
              </a:prstGeom>
              <a:blipFill>
                <a:blip r:embed="rId14"/>
                <a:stretch>
                  <a:fillRect l="-294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138B59B0-6009-4F30-9560-E33848CBBB3B}"/>
                  </a:ext>
                </a:extLst>
              </p:cNvPr>
              <p:cNvSpPr txBox="1"/>
              <p:nvPr/>
            </p:nvSpPr>
            <p:spPr>
              <a:xfrm>
                <a:off x="4886326" y="5865973"/>
                <a:ext cx="184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/</a:t>
                </a:r>
                <a:r>
                  <a:rPr lang="en-US" altLang="zh-CN" dirty="0" err="1"/>
                  <a:t>ndf</a:t>
                </a:r>
                <a:r>
                  <a:rPr lang="en-US" altLang="zh-CN" dirty="0"/>
                  <a:t> = 82.8/77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38B59B0-6009-4F30-9560-E33848CB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6" y="5865973"/>
                <a:ext cx="1847850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929299" y="2514445"/>
                <a:ext cx="2868930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1239 DT events with purity </a:t>
                </a:r>
              </a:p>
              <a:p>
                <a:r>
                  <a:rPr lang="en-US" altLang="zh-CN" dirty="0" smtClean="0"/>
                  <a:t>of 97.7% @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4.178 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299" y="2514445"/>
                <a:ext cx="2868930" cy="666977"/>
              </a:xfrm>
              <a:prstGeom prst="rect">
                <a:avLst/>
              </a:prstGeom>
              <a:blipFill rotWithShape="0">
                <a:blip r:embed="rId16"/>
                <a:stretch>
                  <a:fillRect l="-1915" t="-4545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4805323" y="658936"/>
            <a:ext cx="1670650" cy="27699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PRL </a:t>
            </a:r>
            <a:r>
              <a:rPr lang="en-US" altLang="zh-CN" sz="1200" b="1" dirty="0" smtClean="0"/>
              <a:t>123</a:t>
            </a:r>
            <a:r>
              <a:rPr lang="en-US" altLang="zh-CN" sz="1200" dirty="0"/>
              <a:t>, 112001 (</a:t>
            </a:r>
            <a:r>
              <a:rPr lang="en-US" altLang="zh-CN" sz="1200" dirty="0" smtClean="0"/>
              <a:t>2019)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-1" y="479685"/>
            <a:ext cx="4197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40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="" xmlns:a16="http://schemas.microsoft.com/office/drawing/2014/main" id="{4E097318-D0E1-4BEA-88E8-92A77E7110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E097318-D0E1-4BEA-88E8-92A77E711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32" t="-5357" b="-20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8BC20D3-E129-428F-9A90-5B5C5355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681037"/>
            <a:ext cx="4743864" cy="44529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EAC23CC-CDC1-4F09-8FF9-BC6E9B92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5364637"/>
            <a:ext cx="6591300" cy="14266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A780C62C-8727-4175-90AE-39D320546A53}"/>
              </a:ext>
            </a:extLst>
          </p:cNvPr>
          <p:cNvSpPr txBox="1"/>
          <p:nvPr/>
        </p:nvSpPr>
        <p:spPr>
          <a:xfrm>
            <a:off x="200025" y="506464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Fit model: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1CFFCAF-5999-4B43-BB96-AA9C24DEF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700" y="2505357"/>
            <a:ext cx="3025350" cy="28592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36673EF0-7A43-439D-9781-AFCEC10849EA}"/>
                  </a:ext>
                </a:extLst>
              </p:cNvPr>
              <p:cNvSpPr txBox="1"/>
              <p:nvPr/>
            </p:nvSpPr>
            <p:spPr>
              <a:xfrm>
                <a:off x="4848639" y="1642134"/>
                <a:ext cx="4210386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/>
                  <a:t>,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good </a:t>
                </a:r>
                <a:r>
                  <a:rPr lang="en-US" altLang="zh-CN" dirty="0" smtClean="0"/>
                  <a:t>modes </a:t>
                </a:r>
                <a:r>
                  <a:rPr lang="en-US" altLang="zh-CN" dirty="0" smtClean="0"/>
                  <a:t>to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searching </a:t>
                </a:r>
                <a:r>
                  <a:rPr lang="en-US" altLang="zh-CN" dirty="0" smtClean="0"/>
                  <a:t>for CPV </a:t>
                </a:r>
                <a:r>
                  <a:rPr lang="en-US" altLang="zh-CN" dirty="0"/>
                  <a:t>and studying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SU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dirty="0"/>
                  <a:t> symmetry and its breaking effect. </a:t>
                </a:r>
                <a:r>
                  <a:rPr lang="zh-CN" altLang="en-US" dirty="0"/>
                  <a:t> 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673EF0-7A43-439D-9781-AFCEC1084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639" y="1642134"/>
                <a:ext cx="4210386" cy="929550"/>
              </a:xfrm>
              <a:prstGeom prst="rect">
                <a:avLst/>
              </a:prstGeom>
              <a:blipFill rotWithShape="0">
                <a:blip r:embed="rId6"/>
                <a:stretch>
                  <a:fillRect l="-1158" t="-2614" b="-9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848639" y="725780"/>
            <a:ext cx="1282723" cy="27699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1200" dirty="0"/>
              <a:t>arXiv:2103.15098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798899" y="1037545"/>
                <a:ext cx="3285921" cy="58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609 DT events with purity </a:t>
                </a:r>
              </a:p>
              <a:p>
                <a:r>
                  <a:rPr lang="en-US" altLang="zh-CN" sz="1600" dirty="0" smtClean="0"/>
                  <a:t>of 83.1% @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4.178 ~4.226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99" y="1037545"/>
                <a:ext cx="3285921" cy="587469"/>
              </a:xfrm>
              <a:prstGeom prst="rect">
                <a:avLst/>
              </a:prstGeom>
              <a:blipFill rotWithShape="0">
                <a:blip r:embed="rId7"/>
                <a:stretch>
                  <a:fillRect l="-928" t="-3093" b="-12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-1" y="479685"/>
            <a:ext cx="4197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25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="" xmlns:a16="http://schemas.microsoft.com/office/drawing/2014/main" id="{004BB725-88F5-4BF9-A76F-A85FDA6E092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04BB725-88F5-4BF9-A76F-A85FDA6E0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32" t="-5357" b="-20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659D93E-4CCC-4F77-A83D-D7DE05C47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3" y="922838"/>
            <a:ext cx="3563161" cy="2645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B9D5D18D-8639-4C80-9077-C96C767D5F34}"/>
                  </a:ext>
                </a:extLst>
              </p:cNvPr>
              <p:cNvSpPr txBox="1"/>
              <p:nvPr/>
            </p:nvSpPr>
            <p:spPr>
              <a:xfrm>
                <a:off x="976313" y="1298168"/>
                <a:ext cx="1143000" cy="371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666±37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9D5D18D-8639-4C80-9077-C96C767D5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3" y="1298168"/>
                <a:ext cx="1143000" cy="3714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DD405708-585D-41DD-B1E8-7FD42381F9BC}"/>
                  </a:ext>
                </a:extLst>
              </p:cNvPr>
              <p:cNvSpPr txBox="1"/>
              <p:nvPr/>
            </p:nvSpPr>
            <p:spPr>
              <a:xfrm>
                <a:off x="1291589" y="3307757"/>
                <a:ext cx="20288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405708-585D-41DD-B1E8-7FD42381F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589" y="3307757"/>
                <a:ext cx="202882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965A7C53-D9D6-4E66-9B53-6D3C0C9DFC94}"/>
                  </a:ext>
                </a:extLst>
              </p:cNvPr>
              <p:cNvSpPr txBox="1"/>
              <p:nvPr/>
            </p:nvSpPr>
            <p:spPr>
              <a:xfrm>
                <a:off x="213164" y="4716808"/>
                <a:ext cx="5402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5.4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±0.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±0.1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5A7C53-D9D6-4E66-9B53-6D3C0C9DF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64" y="4716808"/>
                <a:ext cx="540247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90" t="-5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050107FC-8D6F-4EB2-AE56-8BF1C9582966}"/>
                  </a:ext>
                </a:extLst>
              </p:cNvPr>
              <p:cNvSpPr txBox="1"/>
              <p:nvPr/>
            </p:nvSpPr>
            <p:spPr>
              <a:xfrm>
                <a:off x="213164" y="5140371"/>
                <a:ext cx="52282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5.4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±0.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84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±0.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2.71±0.72±0.30</m:t>
                        </m:r>
                      </m:e>
                    </m:d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±0.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±0.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06</m:t>
                        </m:r>
                      </m:e>
                    </m:d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0107FC-8D6F-4EB2-AE56-8BF1C9582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64" y="5140371"/>
                <a:ext cx="5228264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816" t="-1316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CC18CFC-F852-4A81-9E93-5185F304C7C8}"/>
              </a:ext>
            </a:extLst>
          </p:cNvPr>
          <p:cNvSpPr txBox="1"/>
          <p:nvPr/>
        </p:nvSpPr>
        <p:spPr>
          <a:xfrm>
            <a:off x="5441428" y="3492423"/>
            <a:ext cx="338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Test the CP conservation: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15D4B65C-EE58-40C4-AA78-4938222C8224}"/>
                  </a:ext>
                </a:extLst>
              </p:cNvPr>
              <p:cNvSpPr txBox="1"/>
              <p:nvPr/>
            </p:nvSpPr>
            <p:spPr>
              <a:xfrm>
                <a:off x="5379719" y="3819989"/>
                <a:ext cx="3893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5.33±</m:t>
                        </m:r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0.41±0.15</m:t>
                        </m:r>
                      </m:e>
                    </m:d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D4B65C-EE58-40C4-AA78-4938222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19" y="3819989"/>
                <a:ext cx="389307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56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318C15AC-9FA6-4D21-8955-9FC09D1D7C75}"/>
                  </a:ext>
                </a:extLst>
              </p:cNvPr>
              <p:cNvSpPr txBox="1"/>
              <p:nvPr/>
            </p:nvSpPr>
            <p:spPr>
              <a:xfrm>
                <a:off x="5379719" y="4157697"/>
                <a:ext cx="3893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5.</m:t>
                        </m:r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0.44±0.16</m:t>
                        </m:r>
                      </m:e>
                    </m:d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8C15AC-9FA6-4D21-8955-9FC09D1D7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19" y="4157697"/>
                <a:ext cx="389307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56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B8D69A6D-37F0-4969-9DE7-343C8356E075}"/>
                  </a:ext>
                </a:extLst>
              </p:cNvPr>
              <p:cNvSpPr txBox="1"/>
              <p:nvPr/>
            </p:nvSpPr>
            <p:spPr>
              <a:xfrm>
                <a:off x="5379719" y="4405904"/>
                <a:ext cx="3702572" cy="477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2.7</m:t>
                        </m:r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5.5±0.9</m:t>
                        </m:r>
                      </m:e>
                    </m:d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8D69A6D-37F0-4969-9DE7-343C8356E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19" y="4405904"/>
                <a:ext cx="3702572" cy="477823"/>
              </a:xfrm>
              <a:prstGeom prst="rect">
                <a:avLst/>
              </a:prstGeom>
              <a:blipFill rotWithShape="0">
                <a:blip r:embed="rId10"/>
                <a:stretch>
                  <a:fillRect l="-164" b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4FD2738-D9C7-43BE-9A8B-0B7CB9EBEF92}"/>
              </a:ext>
            </a:extLst>
          </p:cNvPr>
          <p:cNvSpPr txBox="1"/>
          <p:nvPr/>
        </p:nvSpPr>
        <p:spPr>
          <a:xfrm>
            <a:off x="5984014" y="4911185"/>
            <a:ext cx="27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Statistical </a:t>
            </a:r>
            <a:r>
              <a:rPr lang="en-US" altLang="zh-CN" dirty="0" smtClean="0"/>
              <a:t>error dominates.</a:t>
            </a:r>
          </a:p>
          <a:p>
            <a:r>
              <a:rPr lang="en-US" altLang="zh-CN" dirty="0" smtClean="0"/>
              <a:t>No CPV is observed.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13164" y="3687707"/>
                <a:ext cx="42814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Signal shape: MC simulated shape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Gaussian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Background shape: MC simulated shape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64" y="3687707"/>
                <a:ext cx="4281489" cy="584775"/>
              </a:xfrm>
              <a:prstGeom prst="rect">
                <a:avLst/>
              </a:prstGeom>
              <a:blipFill rotWithShape="0">
                <a:blip r:embed="rId11"/>
                <a:stretch>
                  <a:fillRect l="-570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/>
          <a:srcRect l="16184" t="70047" r="15422" b="6100"/>
          <a:stretch/>
        </p:blipFill>
        <p:spPr>
          <a:xfrm>
            <a:off x="3803750" y="1050369"/>
            <a:ext cx="5049190" cy="99048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803750" y="2088521"/>
            <a:ext cx="310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smtClean="0">
                <a:solidFill>
                  <a:srgbClr val="2613B3"/>
                </a:solidFill>
              </a:rPr>
              <a:t>4</a:t>
            </a:r>
            <a:r>
              <a:rPr lang="en-US" altLang="zh-CN" sz="1600" dirty="0" smtClean="0"/>
              <a:t>] PRD 84 (2011) 074019</a:t>
            </a:r>
          </a:p>
          <a:p>
            <a:r>
              <a:rPr lang="en-US" altLang="zh-CN" sz="1600" dirty="0" smtClean="0"/>
              <a:t>[</a:t>
            </a:r>
            <a:r>
              <a:rPr lang="en-US" altLang="zh-CN" sz="1600" dirty="0" smtClean="0">
                <a:solidFill>
                  <a:srgbClr val="2613B3"/>
                </a:solidFill>
              </a:rPr>
              <a:t>7</a:t>
            </a:r>
            <a:r>
              <a:rPr lang="en-US" altLang="zh-CN" sz="1600" dirty="0" smtClean="0"/>
              <a:t>] EPJC 42, (2005) 391</a:t>
            </a:r>
          </a:p>
          <a:p>
            <a:r>
              <a:rPr lang="en-US" altLang="zh-CN" sz="1600" dirty="0" smtClean="0"/>
              <a:t>[</a:t>
            </a:r>
            <a:r>
              <a:rPr lang="en-US" altLang="zh-CN" sz="1600" dirty="0" smtClean="0">
                <a:solidFill>
                  <a:srgbClr val="302692"/>
                </a:solidFill>
              </a:rPr>
              <a:t>8</a:t>
            </a:r>
            <a:r>
              <a:rPr lang="en-US" altLang="zh-CN" sz="1600" dirty="0" smtClean="0"/>
              <a:t>] PRD 100, (2019) 093002</a:t>
            </a:r>
            <a:endParaRPr lang="zh-CN" altLang="en-US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424814" y="606200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Most precise measurements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320789" y="866549"/>
                <a:ext cx="1064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(×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789" y="866549"/>
                <a:ext cx="1064301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-1" y="479685"/>
            <a:ext cx="4197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43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="" xmlns:a16="http://schemas.microsoft.com/office/drawing/2014/main" id="{AE352C39-85CC-4624-B3FC-5FA660E4BA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E352C39-85CC-4624-B3FC-5FA660E4B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32" t="-5357" b="-20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38CA02F-9006-4355-8118-A7AB24CC8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6" y="738188"/>
            <a:ext cx="4705349" cy="34533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942516E-3BCF-4CE6-9980-BFAEE808D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6" y="4631476"/>
            <a:ext cx="6296024" cy="218039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4B194DD-D041-4079-81BF-3A3BD358C475}"/>
              </a:ext>
            </a:extLst>
          </p:cNvPr>
          <p:cNvSpPr txBox="1"/>
          <p:nvPr/>
        </p:nvSpPr>
        <p:spPr>
          <a:xfrm>
            <a:off x="180976" y="4190720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Fit model: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191125" y="1099917"/>
                <a:ext cx="3324908" cy="800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</a:rPr>
                  <a:t>Argus Collaboration (1992):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>
                              <a:latin typeface="Cambria Math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charset="0"/>
                                </a:rPr>
                                <m:t>∗+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i="1">
                                  <a:latin typeface="Cambria Math" charset="0"/>
                                </a:rPr>
                                <m:t>∗0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7.2±2.6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dirty="0" smtClean="0"/>
              </a:p>
              <a:p>
                <a:r>
                  <a:rPr lang="en-US" altLang="zh-CN" sz="1600" dirty="0" err="1"/>
                  <a:t>Z.Phys.C</a:t>
                </a:r>
                <a:r>
                  <a:rPr lang="en-US" altLang="zh-CN" sz="1600" dirty="0"/>
                  <a:t> 53 (1992) 361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25" y="1099917"/>
                <a:ext cx="3324908" cy="800219"/>
              </a:xfrm>
              <a:prstGeom prst="rect">
                <a:avLst/>
              </a:prstGeom>
              <a:blipFill rotWithShape="0">
                <a:blip r:embed="rId5"/>
                <a:stretch>
                  <a:fillRect l="-4404" t="-10606" r="-1284" b="-14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053965" y="2008737"/>
                <a:ext cx="3779520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1308 DT events with a purity </a:t>
                </a:r>
              </a:p>
              <a:p>
                <a:r>
                  <a:rPr lang="en-US" altLang="zh-CN" dirty="0" smtClean="0"/>
                  <a:t>of 94.9%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=4.178~4.226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65" y="2008737"/>
                <a:ext cx="3779520" cy="666977"/>
              </a:xfrm>
              <a:prstGeom prst="rect">
                <a:avLst/>
              </a:prstGeom>
              <a:blipFill rotWithShape="0">
                <a:blip r:embed="rId6"/>
                <a:stretch>
                  <a:fillRect l="-1290" t="-5505" b="-11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2386965" y="415010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FF92B"/>
                </a:solidFill>
              </a:rPr>
              <a:t>Combinatorial background  </a:t>
            </a:r>
            <a:endParaRPr lang="zh-CN" altLang="en-US" sz="1400" dirty="0">
              <a:solidFill>
                <a:srgbClr val="0FF92B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89760" y="4258272"/>
            <a:ext cx="365760" cy="91440"/>
          </a:xfrm>
          <a:prstGeom prst="rect">
            <a:avLst/>
          </a:prstGeom>
          <a:solidFill>
            <a:srgbClr val="0FF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7737" y="659327"/>
            <a:ext cx="2172678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1200" dirty="0"/>
              <a:t>Phys. Rev. D </a:t>
            </a:r>
            <a:r>
              <a:rPr lang="en-US" altLang="zh-CN" sz="1200" b="1" dirty="0"/>
              <a:t>103</a:t>
            </a:r>
            <a:r>
              <a:rPr lang="en-US" altLang="zh-CN" sz="1200" dirty="0"/>
              <a:t>, 092006 (</a:t>
            </a:r>
            <a:r>
              <a:rPr lang="en-US" altLang="zh-CN" sz="1200" dirty="0" smtClean="0"/>
              <a:t>2021)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5950CCE7-6B31-4C9E-A0F7-42DD344BA885}"/>
                  </a:ext>
                </a:extLst>
              </p:cNvPr>
              <p:cNvSpPr txBox="1"/>
              <p:nvPr/>
            </p:nvSpPr>
            <p:spPr>
              <a:xfrm>
                <a:off x="4817745" y="2969462"/>
                <a:ext cx="50609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46</m:t>
                          </m:r>
                          <m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05</m:t>
                          </m:r>
                          <m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05</m:t>
                          </m:r>
                        </m:e>
                      </m:d>
                      <m:r>
                        <a:rPr lang="en-US" altLang="zh-CN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50CCE7-6B31-4C9E-A0F7-42DD344BA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45" y="2969462"/>
                <a:ext cx="5060916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ED74DEB5-5E57-4196-B858-00D4EF9EA99A}"/>
                  </a:ext>
                </a:extLst>
              </p:cNvPr>
              <p:cNvSpPr txBox="1"/>
              <p:nvPr/>
            </p:nvSpPr>
            <p:spPr>
              <a:xfrm>
                <a:off x="4817745" y="3358692"/>
                <a:ext cx="44295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600" b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600" b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∗+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∗0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34</m:t>
                          </m:r>
                          <m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39</m:t>
                          </m:r>
                          <m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zh-CN" sz="1600" b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sz="16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64</m:t>
                          </m:r>
                        </m:e>
                      </m:d>
                      <m:r>
                        <a:rPr lang="en-US" altLang="zh-CN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74DEB5-5E57-4196-B858-00D4EF9EA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45" y="3358692"/>
                <a:ext cx="4429531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4886325" y="3716207"/>
            <a:ext cx="213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Much more precise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203960" y="5352668"/>
            <a:ext cx="4678680" cy="1413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477000" y="5227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Dominant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1165" y="5081333"/>
            <a:ext cx="299803" cy="130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-1" y="479685"/>
            <a:ext cx="4197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91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="" xmlns:a16="http://schemas.microsoft.com/office/drawing/2014/main" id="{8608B211-4E01-401A-8323-89CA25509A9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608B211-4E01-401A-8323-89CA25509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32" t="-5357" b="-20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58BE608-7278-4B5E-B832-598DB004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94" y="2764631"/>
            <a:ext cx="4622973" cy="39766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BECF72-C991-483A-A99F-DE284FD62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8" y="681037"/>
            <a:ext cx="4369046" cy="33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D807B8EC-B2A3-4E89-B934-3B80AA6D1E43}"/>
                  </a:ext>
                </a:extLst>
              </p:cNvPr>
              <p:cNvSpPr txBox="1"/>
              <p:nvPr/>
            </p:nvSpPr>
            <p:spPr>
              <a:xfrm>
                <a:off x="5057775" y="828675"/>
                <a:ext cx="3457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Dominant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𝑽𝑽</m:t>
                    </m:r>
                  </m:oMath>
                </a14:m>
                <a:r>
                  <a:rPr lang="en-US" altLang="zh-CN" dirty="0"/>
                  <a:t> process: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07B8EC-B2A3-4E89-B934-3B80AA6D1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828675"/>
                <a:ext cx="3457575" cy="369332"/>
              </a:xfrm>
              <a:prstGeom prst="rect">
                <a:avLst/>
              </a:prstGeom>
              <a:blipFill>
                <a:blip r:embed="rId5"/>
                <a:stretch>
                  <a:fillRect l="-1587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44A4D4A1-E57E-4BF8-AD63-4AD8FC81E4A8}"/>
              </a:ext>
            </a:extLst>
          </p:cNvPr>
          <p:cNvSpPr txBox="1"/>
          <p:nvPr/>
        </p:nvSpPr>
        <p:spPr>
          <a:xfrm>
            <a:off x="381209" y="5638800"/>
            <a:ext cx="387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amplitudes of VIII, IX , X and XII are fixed by </a:t>
            </a:r>
            <a:r>
              <a:rPr lang="en-US" altLang="zh-CN" dirty="0" err="1"/>
              <a:t>Clebsch</a:t>
            </a:r>
            <a:r>
              <a:rPr lang="en-US" altLang="zh-CN" dirty="0"/>
              <a:t> Gordan coefficients and charge conjugation relations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54CC1FED-7E53-4294-BBF6-3C7C9834CC77}"/>
                  </a:ext>
                </a:extLst>
              </p:cNvPr>
              <p:cNvSpPr txBox="1"/>
              <p:nvPr/>
            </p:nvSpPr>
            <p:spPr>
              <a:xfrm>
                <a:off x="381209" y="4161235"/>
                <a:ext cx="2019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/</a:t>
                </a:r>
                <a:r>
                  <a:rPr lang="en-US" altLang="zh-CN" dirty="0" err="1"/>
                  <a:t>ndf</a:t>
                </a:r>
                <a:r>
                  <a:rPr lang="en-US" altLang="zh-CN" dirty="0"/>
                  <a:t> = 288.6/273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4CC1FED-7E53-4294-BBF6-3C7C9834C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09" y="4161235"/>
                <a:ext cx="2019091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241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886" y="1198007"/>
            <a:ext cx="4306994" cy="15091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52349" y="553824"/>
            <a:ext cx="1282723" cy="27699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1200" dirty="0"/>
              <a:t>arXiv:2103.02482</a:t>
            </a:r>
            <a:endParaRPr lang="zh-CN" altLang="en-US" sz="1200" dirty="0"/>
          </a:p>
        </p:txBody>
      </p:sp>
      <p:sp>
        <p:nvSpPr>
          <p:cNvPr id="13" name="圆角矩形 12"/>
          <p:cNvSpPr/>
          <p:nvPr/>
        </p:nvSpPr>
        <p:spPr>
          <a:xfrm>
            <a:off x="5219700" y="4000500"/>
            <a:ext cx="3421380" cy="1476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219700" y="3413760"/>
            <a:ext cx="3421380" cy="1476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209" y="4721542"/>
            <a:ext cx="38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3088 DT events with purity of 97.5%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598420" y="4206240"/>
            <a:ext cx="304800" cy="45719"/>
          </a:xfrm>
          <a:prstGeom prst="rect">
            <a:avLst/>
          </a:prstGeom>
          <a:solidFill>
            <a:srgbClr val="2613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903220" y="4036814"/>
            <a:ext cx="146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0" y="338673"/>
            <a:ext cx="4197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89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="" xmlns:a16="http://schemas.microsoft.com/office/drawing/2014/main" id="{546A9A05-7D28-46D1-B091-2F23934355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681037"/>
              </a:xfrm>
            </p:spPr>
            <p:txBody>
              <a:bodyPr/>
              <a:lstStyle/>
              <a:p>
                <a:r>
                  <a:rPr lang="en-US" altLang="zh-CN" b="1" dirty="0"/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46A9A05-7D28-46D1-B091-2F2393435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681037"/>
              </a:xfrm>
              <a:blipFill>
                <a:blip r:embed="rId2"/>
                <a:stretch>
                  <a:fillRect l="-1932" t="-5357" b="-20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4A459D4-71E0-4B77-A71C-ADBB7071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07" y="962869"/>
            <a:ext cx="3188925" cy="2536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64CA2148-410E-4871-8578-2D6AB47CED05}"/>
                  </a:ext>
                </a:extLst>
              </p:cNvPr>
              <p:cNvSpPr txBox="1"/>
              <p:nvPr/>
            </p:nvSpPr>
            <p:spPr>
              <a:xfrm>
                <a:off x="1138237" y="3279231"/>
                <a:ext cx="20288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CA2148-410E-4871-8578-2D6AB47CE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37" y="3279231"/>
                <a:ext cx="202882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C50B6667-94C0-4927-9AC5-D95DBDAE3166}"/>
                  </a:ext>
                </a:extLst>
              </p:cNvPr>
              <p:cNvSpPr txBox="1"/>
              <p:nvPr/>
            </p:nvSpPr>
            <p:spPr>
              <a:xfrm>
                <a:off x="869061" y="1406506"/>
                <a:ext cx="10980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4365±83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50B6667-94C0-4927-9AC5-D95DBDAE3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61" y="1406506"/>
                <a:ext cx="109805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000" r="-4444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15C72E9E-D43E-4AB2-A7E7-13ECE7AD0E43}"/>
                  </a:ext>
                </a:extLst>
              </p:cNvPr>
              <p:cNvSpPr/>
              <p:nvPr/>
            </p:nvSpPr>
            <p:spPr>
              <a:xfrm>
                <a:off x="3980778" y="1050952"/>
                <a:ext cx="48291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5.4</m:t>
                          </m:r>
                          <m: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C72E9E-D43E-4AB2-A7E7-13ECE7AD0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778" y="1050952"/>
                <a:ext cx="482917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141178DB-BF39-4A0F-AB3C-6FC3EF2E1792}"/>
                  </a:ext>
                </a:extLst>
              </p:cNvPr>
              <p:cNvSpPr/>
              <p:nvPr/>
            </p:nvSpPr>
            <p:spPr>
              <a:xfrm>
                <a:off x="3994237" y="1429809"/>
                <a:ext cx="39946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𝜙𝜌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6.22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1178DB-BF39-4A0F-AB3C-6FC3EF2E1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237" y="1429809"/>
                <a:ext cx="399469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279A77A1-FF4F-43A2-A8A6-FF54D62271AB}"/>
                  </a:ext>
                </a:extLst>
              </p:cNvPr>
              <p:cNvSpPr/>
              <p:nvPr/>
            </p:nvSpPr>
            <p:spPr>
              <a:xfrm>
                <a:off x="3994237" y="2139993"/>
                <a:ext cx="4415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∗+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∗0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5.46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9A77A1-FF4F-43A2-A8A6-FF54D6227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237" y="2139993"/>
                <a:ext cx="4415142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8A3DCD96-AAA2-43D8-8900-C48E4A451D00}"/>
                  </a:ext>
                </a:extLst>
              </p:cNvPr>
              <p:cNvSpPr txBox="1"/>
              <p:nvPr/>
            </p:nvSpPr>
            <p:spPr>
              <a:xfrm>
                <a:off x="3994237" y="3035279"/>
                <a:ext cx="4415142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1(1270)</m:t>
                            </m:r>
                          </m:sub>
                        </m:sSub>
                      </m:sub>
                    </m:sSub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</m:num>
                      <m:den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den>
                    </m:f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0.51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0.12±0.09</m:t>
                        </m:r>
                      </m:e>
                    </m:d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3DCD96-AAA2-43D8-8900-C48E4A45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237" y="3035279"/>
                <a:ext cx="4415142" cy="5347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913" y="4318654"/>
            <a:ext cx="3882378" cy="22640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628464" y="6094936"/>
            <a:ext cx="634619" cy="303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717292" y="5763609"/>
            <a:ext cx="272659" cy="316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717292" y="5450665"/>
            <a:ext cx="634619" cy="303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922346" y="6357374"/>
            <a:ext cx="634619" cy="271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717292" y="6570119"/>
            <a:ext cx="634619" cy="156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08996E1-6E37-4B90-BA6A-0413A1B61DBB}"/>
              </a:ext>
            </a:extLst>
          </p:cNvPr>
          <p:cNvSpPr txBox="1"/>
          <p:nvPr/>
        </p:nvSpPr>
        <p:spPr>
          <a:xfrm>
            <a:off x="3994237" y="1799141"/>
            <a:ext cx="4980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Consistent with theoretical </a:t>
            </a:r>
            <a:r>
              <a:rPr lang="en-US" altLang="zh-CN" sz="1600" dirty="0" smtClean="0"/>
              <a:t>prediction PRD </a:t>
            </a:r>
            <a:r>
              <a:rPr lang="en-US" altLang="zh-CN" sz="1600" dirty="0"/>
              <a:t>49, 269(1994)</a:t>
            </a:r>
            <a:endParaRPr lang="zh-CN" altLang="en-US" sz="1600" dirty="0"/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FC71F6E9-C6E6-4155-80C1-51EA85CD519D}"/>
              </a:ext>
            </a:extLst>
          </p:cNvPr>
          <p:cNvSpPr/>
          <p:nvPr/>
        </p:nvSpPr>
        <p:spPr>
          <a:xfrm>
            <a:off x="4048311" y="4095995"/>
            <a:ext cx="4303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Consistent with the results from [22] (Fit 1) and [24].</a:t>
            </a:r>
            <a:endParaRPr lang="zh-CN" altLang="en-US" sz="1400" dirty="0"/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92711C82-349B-4597-860B-6141610DD7AE}"/>
              </a:ext>
            </a:extLst>
          </p:cNvPr>
          <p:cNvSpPr txBox="1"/>
          <p:nvPr/>
        </p:nvSpPr>
        <p:spPr>
          <a:xfrm>
            <a:off x="4032792" y="3610076"/>
            <a:ext cx="4577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Disagree with predictions under narrow width approximation and CP conservation. </a:t>
            </a:r>
            <a:r>
              <a:rPr lang="zh-CN" altLang="en-US" sz="1400" dirty="0"/>
              <a:t>NuclPhysRev.36.02.</a:t>
            </a:r>
            <a:r>
              <a:rPr lang="zh-CN" altLang="en-US" sz="1400" dirty="0" smtClean="0"/>
              <a:t>125</a:t>
            </a:r>
            <a:endParaRPr lang="zh-CN" alt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4105868" y="5108347"/>
            <a:ext cx="2679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[19] PRD85, 122002 (2012)</a:t>
            </a:r>
          </a:p>
          <a:p>
            <a:r>
              <a:rPr lang="en-US" altLang="zh-CN" sz="1400" dirty="0" smtClean="0"/>
              <a:t>[20] PRD95, 072010 (2017)</a:t>
            </a:r>
          </a:p>
          <a:p>
            <a:r>
              <a:rPr lang="en-US" altLang="zh-CN" sz="1400" dirty="0" smtClean="0"/>
              <a:t>[21] EPJC78, 443 (2018)</a:t>
            </a:r>
          </a:p>
          <a:p>
            <a:r>
              <a:rPr lang="en-US" altLang="zh-CN" sz="1400" dirty="0" smtClean="0"/>
              <a:t>[22] PRD83, 032005 (2011)</a:t>
            </a:r>
          </a:p>
          <a:p>
            <a:r>
              <a:rPr lang="en-US" altLang="zh-CN" sz="1400" dirty="0" smtClean="0"/>
              <a:t>[23] NPB187, 1 (1981)</a:t>
            </a:r>
          </a:p>
          <a:p>
            <a:r>
              <a:rPr lang="en-US" altLang="zh-CN" sz="1400" dirty="0" smtClean="0"/>
              <a:t>[24] JHEP05, 143 (2017)</a:t>
            </a:r>
            <a:endParaRPr lang="zh-CN" altLang="en-US" sz="1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3994237" y="2588108"/>
            <a:ext cx="213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Best precision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-1" y="479685"/>
            <a:ext cx="4197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75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0BD8175-4392-42E2-83E4-58DC2561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D3D2023D-9EE5-4C83-B740-796C3B094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681036"/>
                <a:ext cx="7886700" cy="5872163"/>
              </a:xfrm>
            </p:spPr>
            <p:txBody>
              <a:bodyPr/>
              <a:lstStyle/>
              <a:p>
                <a:r>
                  <a:rPr lang="en-US" altLang="zh-CN" sz="1800" dirty="0"/>
                  <a:t>Amplitude analysis </a:t>
                </a:r>
                <a:r>
                  <a:rPr lang="en-US" altLang="zh-CN" sz="1800" dirty="0" smtClean="0"/>
                  <a:t>and </a:t>
                </a:r>
                <a:r>
                  <a:rPr lang="en-US" altLang="zh-CN" sz="1800" dirty="0" smtClean="0"/>
                  <a:t>BF measurement </a:t>
                </a:r>
                <a:r>
                  <a:rPr lang="en-US" altLang="zh-CN" sz="1800" dirty="0" smtClean="0"/>
                  <a:t>of</a:t>
                </a:r>
                <a:r>
                  <a:rPr lang="en-US" altLang="zh-CN" sz="18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5.47±0.08±0.13</m:t>
                        </m:r>
                      </m:e>
                    </m:d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𝐵𝑟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5.43±0.30±0.15</m:t>
                        </m:r>
                      </m:e>
                    </m:d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(No evidence of CPV)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CN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46</m:t>
                        </m:r>
                        <m:r>
                          <a:rPr lang="en-US" altLang="zh-CN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±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zh-CN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05</m:t>
                        </m:r>
                        <m:r>
                          <a:rPr lang="en-US" altLang="zh-CN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±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zh-CN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05</m:t>
                        </m:r>
                      </m:e>
                    </m:d>
                  </m:oMath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 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/>
                      </a:rPr>
                      <m:t>𝐵𝑟</m:t>
                    </m:r>
                    <m:r>
                      <a:rPr lang="en-US" altLang="zh-CN" sz="1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/>
                          </a:rPr>
                          <m:t>5.42±0.10±0.17</m:t>
                        </m:r>
                      </m:e>
                    </m:d>
                    <m:r>
                      <a:rPr lang="en-US" altLang="zh-CN" sz="1600" i="1">
                        <a:latin typeface="Cambria Math"/>
                      </a:rPr>
                      <m:t>%</m:t>
                    </m:r>
                  </m:oMath>
                </a14:m>
                <a:endParaRPr lang="en-US" altLang="zh-CN" sz="1600" i="1" dirty="0">
                  <a:latin typeface="Cambria Math"/>
                </a:endParaRPr>
              </a:p>
              <a:p>
                <a:r>
                  <a:rPr lang="en-US" altLang="zh-CN" sz="1800" dirty="0"/>
                  <a:t>Precise measurement of two-body decays: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4.60±0.17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sz="1400" dirty="0"/>
                  <a:t>                                       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892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3.94±0.12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sz="1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𝜙𝜌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6.22</m:t>
                        </m:r>
                        <m:r>
                          <a:rPr lang="en-US" altLang="zh-CN" sz="1400">
                            <a:latin typeface="Cambria Math"/>
                          </a:rPr>
                          <m:t>±</m:t>
                        </m:r>
                        <m:r>
                          <a:rPr lang="en-US" altLang="zh-CN" sz="1400" i="1">
                            <a:latin typeface="Cambria Math"/>
                          </a:rPr>
                          <m:t>0</m:t>
                        </m:r>
                        <m:r>
                          <a:rPr lang="en-US" altLang="zh-CN" sz="1400">
                            <a:latin typeface="Cambria Math"/>
                          </a:rPr>
                          <m:t>.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zh-CN" sz="1400">
                            <a:latin typeface="Cambria Math"/>
                          </a:rPr>
                          <m:t>±</m:t>
                        </m:r>
                        <m:r>
                          <a:rPr lang="en-US" altLang="zh-CN" sz="1400" i="1">
                            <a:latin typeface="Cambria Math"/>
                          </a:rPr>
                          <m:t>0</m:t>
                        </m:r>
                        <m:r>
                          <a:rPr lang="en-US" altLang="zh-CN" sz="1400">
                            <a:latin typeface="Cambria Math"/>
                          </a:rPr>
                          <m:t>.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0(+)</m:t>
                            </m:r>
                          </m:sup>
                        </m:sSup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2.20±0.22±0.34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</a:rPr>
                  <a:t>     </a:t>
                </a:r>
                <a:r>
                  <a:rPr lang="en-US" altLang="zh-CN" sz="1400" b="1" dirty="0" smtClean="0">
                    <a:solidFill>
                      <a:schemeClr val="accent6"/>
                    </a:solidFill>
                    <a:latin typeface="+mj-lt"/>
                  </a:rPr>
                  <a:t>Anomaly </a:t>
                </a:r>
                <a:endParaRPr lang="en-US" altLang="zh-CN" sz="1400" b="1" i="1" dirty="0">
                  <a:solidFill>
                    <a:schemeClr val="accent6"/>
                  </a:solidFill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5.46±0.84±0.44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1400" dirty="0"/>
                  <a:t>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2.71±0.72±0.30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∗+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0.75±0.24±0.06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charset="0"/>
                              </a:rPr>
                              <m:t>∗+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 i="1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400" i="1">
                                <a:latin typeface="Cambria Math" charset="0"/>
                              </a:rPr>
                              <m:t>∗0</m:t>
                            </m:r>
                          </m:sup>
                        </m:sSup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5.46</m:t>
                        </m:r>
                        <m:r>
                          <a:rPr lang="en-US" altLang="zh-CN" sz="1400">
                            <a:latin typeface="Cambria Math"/>
                          </a:rPr>
                          <m:t>±</m:t>
                        </m:r>
                        <m:r>
                          <a:rPr lang="en-US" altLang="zh-CN" sz="1400" i="1">
                            <a:latin typeface="Cambria Math"/>
                          </a:rPr>
                          <m:t>0</m:t>
                        </m:r>
                        <m:r>
                          <a:rPr lang="en-US" altLang="zh-CN" sz="1400">
                            <a:latin typeface="Cambria Math"/>
                          </a:rPr>
                          <m:t>.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altLang="zh-CN" sz="1400">
                            <a:latin typeface="Cambria Math"/>
                          </a:rPr>
                          <m:t>±</m:t>
                        </m:r>
                        <m:r>
                          <a:rPr lang="en-US" altLang="zh-CN" sz="1400" i="1">
                            <a:latin typeface="Cambria Math"/>
                          </a:rPr>
                          <m:t>0</m:t>
                        </m:r>
                        <m:r>
                          <a:rPr lang="en-US" altLang="zh-CN" sz="1400">
                            <a:latin typeface="Cambria Math"/>
                          </a:rPr>
                          <m:t>.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sz="1400" dirty="0"/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pPr marL="457200" lvl="1" indent="0">
                  <a:buNone/>
                </a:pPr>
                <a:endParaRPr lang="en-US" altLang="zh-CN" sz="1400" dirty="0"/>
              </a:p>
              <a:p>
                <a:pPr lvl="1"/>
                <a:endParaRPr lang="en-US" altLang="zh-CN" sz="1400" dirty="0"/>
              </a:p>
              <a:p>
                <a:pPr lvl="1"/>
                <a:endParaRPr lang="en-US" altLang="zh-CN" sz="1400" dirty="0"/>
              </a:p>
              <a:p>
                <a:pPr lvl="1"/>
                <a:endParaRPr lang="en-US" altLang="zh-CN" sz="1400" dirty="0"/>
              </a:p>
              <a:p>
                <a:pPr lvl="1"/>
                <a:endParaRPr lang="en-US" altLang="zh-CN" sz="1400" dirty="0"/>
              </a:p>
              <a:p>
                <a:pPr lvl="1"/>
                <a:endParaRPr lang="en-US" altLang="zh-CN" sz="1400" dirty="0"/>
              </a:p>
              <a:p>
                <a:pPr lvl="1"/>
                <a:endParaRPr lang="en-US" altLang="zh-CN" sz="1400" dirty="0"/>
              </a:p>
              <a:p>
                <a:pPr lvl="1"/>
                <a:endParaRPr lang="en-US" altLang="zh-CN" sz="1400" dirty="0"/>
              </a:p>
              <a:p>
                <a:pPr lvl="1"/>
                <a:endParaRPr lang="en-US" altLang="zh-CN" sz="1400" dirty="0"/>
              </a:p>
              <a:p>
                <a:endParaRPr lang="en-US" altLang="zh-CN" sz="1800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D2023D-9EE5-4C83-B740-796C3B094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81036"/>
                <a:ext cx="7886700" cy="5872163"/>
              </a:xfrm>
              <a:blipFill rotWithShape="0">
                <a:blip r:embed="rId2"/>
                <a:stretch>
                  <a:fillRect l="-464" t="-1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F8D5E88-867B-464D-876F-6F4B24FF51D5}"/>
              </a:ext>
            </a:extLst>
          </p:cNvPr>
          <p:cNvSpPr txBox="1"/>
          <p:nvPr/>
        </p:nvSpPr>
        <p:spPr>
          <a:xfrm>
            <a:off x="4768214" y="3000114"/>
            <a:ext cx="3190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4"/>
                </a:solidFill>
              </a:rPr>
              <a:t>C</a:t>
            </a:r>
            <a:r>
              <a:rPr lang="en-US" altLang="zh-CN" sz="1600" dirty="0" smtClean="0">
                <a:solidFill>
                  <a:schemeClr val="accent4"/>
                </a:solidFill>
              </a:rPr>
              <a:t>onfirm </a:t>
            </a:r>
            <a:r>
              <a:rPr lang="en-US" altLang="zh-CN" sz="1600" dirty="0">
                <a:solidFill>
                  <a:schemeClr val="accent4"/>
                </a:solidFill>
              </a:rPr>
              <a:t>theoretical predictions</a:t>
            </a:r>
            <a:endParaRPr lang="zh-CN" altLang="en-US" sz="1600" dirty="0">
              <a:solidFill>
                <a:schemeClr val="accent4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6D4D6BD-C8F5-4092-ABD7-F91AEF146CE2}"/>
              </a:ext>
            </a:extLst>
          </p:cNvPr>
          <p:cNvSpPr/>
          <p:nvPr/>
        </p:nvSpPr>
        <p:spPr>
          <a:xfrm>
            <a:off x="779043" y="5674934"/>
            <a:ext cx="331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162300" y="1562100"/>
            <a:ext cx="4953000" cy="2438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325880" y="2819400"/>
            <a:ext cx="3368040" cy="7467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325880" y="3604259"/>
            <a:ext cx="5768340" cy="20959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-1" y="479685"/>
            <a:ext cx="4197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16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6184" t="70047" r="15422" b="6100"/>
          <a:stretch/>
        </p:blipFill>
        <p:spPr>
          <a:xfrm>
            <a:off x="4881794" y="4630733"/>
            <a:ext cx="4104810" cy="8052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7922303" y="4378953"/>
                <a:ext cx="1064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(×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303" y="4378953"/>
                <a:ext cx="1064301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6621901" y="5421845"/>
            <a:ext cx="310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smtClean="0">
                <a:solidFill>
                  <a:srgbClr val="2613B3"/>
                </a:solidFill>
              </a:rPr>
              <a:t>4</a:t>
            </a:r>
            <a:r>
              <a:rPr lang="en-US" altLang="zh-CN" sz="1600" dirty="0" smtClean="0"/>
              <a:t>] PRD 84 (2011) 074019</a:t>
            </a:r>
          </a:p>
          <a:p>
            <a:r>
              <a:rPr lang="en-US" altLang="zh-CN" sz="1600" dirty="0" smtClean="0"/>
              <a:t>[</a:t>
            </a:r>
            <a:r>
              <a:rPr lang="en-US" altLang="zh-CN" sz="1600" dirty="0" smtClean="0">
                <a:solidFill>
                  <a:srgbClr val="2613B3"/>
                </a:solidFill>
              </a:rPr>
              <a:t>7</a:t>
            </a:r>
            <a:r>
              <a:rPr lang="en-US" altLang="zh-CN" sz="1600" dirty="0" smtClean="0"/>
              <a:t>] EPJC 42, (2005) 391</a:t>
            </a:r>
          </a:p>
          <a:p>
            <a:r>
              <a:rPr lang="en-US" altLang="zh-CN" sz="1600" dirty="0" smtClean="0"/>
              <a:t>[</a:t>
            </a:r>
            <a:r>
              <a:rPr lang="en-US" altLang="zh-CN" sz="1600" dirty="0" smtClean="0">
                <a:solidFill>
                  <a:srgbClr val="302692"/>
                </a:solidFill>
              </a:rPr>
              <a:t>8</a:t>
            </a:r>
            <a:r>
              <a:rPr lang="en-US" altLang="zh-CN" sz="1600" dirty="0" smtClean="0"/>
              <a:t>] PRD 100, (2019) 093002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434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Outline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056807"/>
            <a:ext cx="7886700" cy="5120155"/>
          </a:xfrm>
        </p:spPr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endParaRPr lang="en-US" altLang="zh-CN" dirty="0"/>
          </a:p>
          <a:p>
            <a:r>
              <a:rPr lang="en-US" altLang="zh-CN" dirty="0" smtClean="0"/>
              <a:t>Strategy</a:t>
            </a:r>
          </a:p>
          <a:p>
            <a:endParaRPr lang="en-US" altLang="zh-CN" dirty="0"/>
          </a:p>
          <a:p>
            <a:r>
              <a:rPr lang="en-US" altLang="zh-CN" dirty="0" smtClean="0"/>
              <a:t>Amplitude analysis and BF measurement</a:t>
            </a:r>
          </a:p>
          <a:p>
            <a:endParaRPr lang="en-US" altLang="zh-CN" dirty="0"/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7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FA0349-D35C-4549-9603-7529746F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Introduction</a:t>
            </a:r>
            <a:r>
              <a:rPr lang="en-US" altLang="zh-CN" dirty="0"/>
              <a:t>	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979F8E3F-C45A-456E-AF69-A492FACBC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52474"/>
                <a:ext cx="7886700" cy="596265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Amplitude (</a:t>
                </a:r>
                <a:r>
                  <a:rPr lang="en-US" altLang="zh-CN" dirty="0" err="1"/>
                  <a:t>Dalitz</a:t>
                </a:r>
                <a:r>
                  <a:rPr lang="en-US" altLang="zh-CN" dirty="0"/>
                  <a:t> plot) analysis provides a method to study the hadronic decays of Ds.</a:t>
                </a:r>
              </a:p>
              <a:p>
                <a:pPr lvl="1"/>
                <a:r>
                  <a:rPr lang="en-US" altLang="zh-CN" dirty="0"/>
                  <a:t>Hadron </a:t>
                </a:r>
                <a:r>
                  <a:rPr lang="en-US" altLang="zh-CN" dirty="0" smtClean="0"/>
                  <a:t>spectroscopy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&amp;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S</a:t>
                </a:r>
                <a:r>
                  <a:rPr lang="en-US" altLang="zh-CN" dirty="0" smtClean="0"/>
                  <a:t>tructure of the resonance</a:t>
                </a:r>
                <a:r>
                  <a:rPr lang="en-US" altLang="zh-CN" dirty="0" smtClean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Determine the phase of the intermediate mode</a:t>
                </a:r>
              </a:p>
              <a:p>
                <a:r>
                  <a:rPr lang="en-US" altLang="zh-CN" dirty="0"/>
                  <a:t>Understand the dynamics of 2-body </a:t>
                </a:r>
                <a:r>
                  <a:rPr lang="en-US" altLang="zh-CN" dirty="0" smtClean="0"/>
                  <a:t>decays </a:t>
                </a:r>
                <a:r>
                  <a:rPr lang="en-US" altLang="zh-CN" dirty="0"/>
                  <a:t>of Ds.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1" dirty="0">
                        <a:latin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𝑆𝑃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CN" i="1" dirty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1" dirty="0">
                        <a:latin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i="1" dirty="0">
                        <a:latin typeface="Cambria Math"/>
                        <a:cs typeface="Times New Roman" panose="02020603050405020304" pitchFamily="18" charset="0"/>
                      </a:rPr>
                      <m:t>𝑉𝑃</m:t>
                    </m:r>
                  </m:oMath>
                </a14:m>
                <a:r>
                  <a:rPr lang="en-US" altLang="zh-CN" i="1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1" dirty="0">
                        <a:latin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𝐴𝑃</m:t>
                    </m:r>
                  </m:oMath>
                </a14:m>
                <a:r>
                  <a:rPr lang="en-US" altLang="zh-CN" i="1" dirty="0"/>
                  <a:t>… </a:t>
                </a:r>
                <a:r>
                  <a:rPr lang="en-US" altLang="zh-CN" dirty="0"/>
                  <a:t>(test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dirty="0">
                        <a:latin typeface="Cambria Math" panose="02040503050406030204" pitchFamily="18" charset="0"/>
                      </a:rPr>
                      <m:t>SU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US" altLang="zh-CN" b="0" i="1" dirty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symmetry)</a:t>
                </a:r>
                <a:endParaRPr lang="en-US" altLang="zh-CN" i="1" dirty="0"/>
              </a:p>
              <a:p>
                <a:r>
                  <a:rPr lang="en-US" altLang="zh-CN" dirty="0"/>
                  <a:t>R</a:t>
                </a:r>
                <a:r>
                  <a:rPr lang="en-US" altLang="zh-CN" dirty="0" smtClean="0"/>
                  <a:t>educe </a:t>
                </a:r>
                <a:r>
                  <a:rPr lang="en-US" altLang="zh-CN" dirty="0"/>
                  <a:t>the systematic uncertainties related to the substructures in </a:t>
                </a:r>
                <a:r>
                  <a:rPr lang="en-US" altLang="zh-CN" dirty="0" smtClean="0"/>
                  <a:t>branching fraction measurement</a:t>
                </a:r>
                <a:r>
                  <a:rPr lang="en-US" altLang="zh-CN" dirty="0"/>
                  <a:t>.</a:t>
                </a:r>
                <a:endParaRPr lang="en-US" altLang="zh-CN" i="1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/>
                  <a:t>Analyses of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  </a:t>
                </a:r>
                <a:r>
                  <a:rPr lang="en-US" altLang="zh-CN" dirty="0" smtClean="0"/>
                  <a:t>  </a:t>
                </a:r>
                <a:r>
                  <a:rPr lang="en-US" altLang="zh-CN" sz="1800" dirty="0" smtClean="0"/>
                  <a:t>[arXiv:2011.08041]  </a:t>
                </a:r>
                <a:endParaRPr lang="en-US" altLang="zh-CN" sz="18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/>
                  <a:t>        </a:t>
                </a:r>
                <a:r>
                  <a:rPr lang="en-US" altLang="zh-CN" dirty="0" smtClean="0"/>
                  <a:t> </a:t>
                </a:r>
                <a:r>
                  <a:rPr lang="en-US" altLang="zh-CN" sz="1800" dirty="0" smtClean="0"/>
                  <a:t>[</a:t>
                </a:r>
                <a:r>
                  <a:rPr lang="en-US" altLang="zh-CN" sz="1800" dirty="0"/>
                  <a:t>Phys. Rev. Lett. </a:t>
                </a:r>
                <a:r>
                  <a:rPr lang="en-US" altLang="zh-CN" sz="1800" b="1" dirty="0"/>
                  <a:t>123</a:t>
                </a:r>
                <a:r>
                  <a:rPr lang="en-US" altLang="zh-CN" sz="1800" dirty="0"/>
                  <a:t>, 112001 (2019)]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    </a:t>
                </a:r>
                <a:r>
                  <a:rPr lang="en-US" altLang="zh-CN" dirty="0" smtClean="0"/>
                  <a:t>  </a:t>
                </a:r>
                <a:r>
                  <a:rPr lang="en-US" altLang="zh-CN" sz="1800" dirty="0" smtClean="0"/>
                  <a:t>[</a:t>
                </a:r>
                <a:r>
                  <a:rPr lang="en-US" altLang="zh-CN" sz="1800" dirty="0"/>
                  <a:t>arXiv:2103.15098]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  </a:t>
                </a:r>
                <a:r>
                  <a:rPr lang="en-US" altLang="zh-CN" sz="1800" dirty="0"/>
                  <a:t>[Phys. Rev. D </a:t>
                </a:r>
                <a:r>
                  <a:rPr lang="en-US" altLang="zh-CN" sz="1800" b="1" dirty="0"/>
                  <a:t>103</a:t>
                </a:r>
                <a:r>
                  <a:rPr lang="en-US" altLang="zh-CN" sz="1800" dirty="0"/>
                  <a:t>, 092006 (2021)]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    </a:t>
                </a:r>
                <a:r>
                  <a:rPr lang="en-US" altLang="zh-CN" sz="1800" dirty="0"/>
                  <a:t>[arXiv:2103.02482]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9F8E3F-C45A-456E-AF69-A492FACBC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52474"/>
                <a:ext cx="7886700" cy="5962651"/>
              </a:xfrm>
              <a:blipFill rotWithShape="0">
                <a:blip r:embed="rId3"/>
                <a:stretch>
                  <a:fillRect l="-1391" t="-1634" r="-2318" b="-1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0" y="479685"/>
            <a:ext cx="4122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02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="" xmlns:a16="http://schemas.microsoft.com/office/drawing/2014/main" id="{437934E5-A4CA-4592-ABE0-075B179496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Data </a:t>
                </a:r>
                <a:r>
                  <a:rPr lang="en-US" altLang="zh-CN" b="1" dirty="0" smtClean="0"/>
                  <a:t>sets </a:t>
                </a:r>
                <a:r>
                  <a:rPr lang="en-US" altLang="zh-CN" b="1" dirty="0"/>
                  <a:t>collected </a:t>
                </a:r>
                <a:r>
                  <a:rPr lang="en-US" altLang="zh-CN" b="1" dirty="0" smtClean="0"/>
                  <a:t>near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b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 smtClean="0"/>
                  <a:t>threshold</a:t>
                </a:r>
                <a:endParaRPr lang="zh-CN" altLang="en-US" b="1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7934E5-A4CA-4592-ABE0-075B17949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32" t="-714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8D63AC1-BC9B-4B1C-8BB3-44F3EA960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22" y="1327718"/>
            <a:ext cx="4428678" cy="22897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8B6791B-25D2-4305-A755-DCF92524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3763386"/>
            <a:ext cx="3919572" cy="2923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6AD7E39B-DA8B-4EEF-8807-CF08E43D719F}"/>
                  </a:ext>
                </a:extLst>
              </p:cNvPr>
              <p:cNvSpPr txBox="1"/>
              <p:nvPr/>
            </p:nvSpPr>
            <p:spPr>
              <a:xfrm>
                <a:off x="4907708" y="2010952"/>
                <a:ext cx="3788617" cy="923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bSup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cm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=4.178~4.226</m:t>
                    </m:r>
                  </m:oMath>
                </a14:m>
                <a:r>
                  <a:rPr lang="en-US" altLang="zh-CN" dirty="0"/>
                  <a:t> GeV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Integrated luminosity of 6.32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AD7E39B-DA8B-4EEF-8807-CF08E43D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708" y="2010952"/>
                <a:ext cx="3788617" cy="923330"/>
              </a:xfrm>
              <a:prstGeom prst="rect">
                <a:avLst/>
              </a:prstGeom>
              <a:blipFill>
                <a:blip r:embed="rId5"/>
                <a:stretch>
                  <a:fillRect l="-965" t="-1987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DA795CA-72F8-4398-BE38-2E91EB7957D5}"/>
              </a:ext>
            </a:extLst>
          </p:cNvPr>
          <p:cNvSpPr/>
          <p:nvPr/>
        </p:nvSpPr>
        <p:spPr>
          <a:xfrm>
            <a:off x="8002714" y="3953379"/>
            <a:ext cx="1141286" cy="254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="" xmlns:a16="http://schemas.microsoft.com/office/drawing/2014/main" id="{2CAD26F6-C1A4-4ABF-90C5-2DAFEB8179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5721949"/>
                  </p:ext>
                </p:extLst>
              </p:nvPr>
            </p:nvGraphicFramePr>
            <p:xfrm>
              <a:off x="4802996" y="3763386"/>
              <a:ext cx="3919572" cy="259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524">
                      <a:extLst>
                        <a:ext uri="{9D8B030D-6E8A-4147-A177-3AD203B41FA5}">
                          <a16:colId xmlns="" xmlns:a16="http://schemas.microsoft.com/office/drawing/2014/main" val="821036962"/>
                        </a:ext>
                      </a:extLst>
                    </a:gridCol>
                    <a:gridCol w="1306524">
                      <a:extLst>
                        <a:ext uri="{9D8B030D-6E8A-4147-A177-3AD203B41FA5}">
                          <a16:colId xmlns="" xmlns:a16="http://schemas.microsoft.com/office/drawing/2014/main" val="4889820"/>
                        </a:ext>
                      </a:extLst>
                    </a:gridCol>
                    <a:gridCol w="1306524">
                      <a:extLst>
                        <a:ext uri="{9D8B030D-6E8A-4147-A177-3AD203B41FA5}">
                          <a16:colId xmlns="" xmlns:a16="http://schemas.microsoft.com/office/drawing/2014/main" val="7869576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(GeV)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Year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Lum.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275901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4.178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3189.0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780222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4.189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526.7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858899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4.199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526.0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641381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4.209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517.1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80179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514.6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015657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4.226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2013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1047.3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254854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AD26F6-C1A4-4ABF-90C5-2DAFEB8179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5721949"/>
                  </p:ext>
                </p:extLst>
              </p:nvPr>
            </p:nvGraphicFramePr>
            <p:xfrm>
              <a:off x="4802996" y="3763386"/>
              <a:ext cx="3919572" cy="259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5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21036962"/>
                        </a:ext>
                      </a:extLst>
                    </a:gridCol>
                    <a:gridCol w="13065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889820"/>
                        </a:ext>
                      </a:extLst>
                    </a:gridCol>
                    <a:gridCol w="13065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86957673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5" t="-8197" r="-201860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Year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000" t="-8197" r="-2326" b="-6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275901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4.178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3189.0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80222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4.189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526.7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858899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4.199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526.0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41381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4.209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517.1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80179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514.6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15657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4.226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2013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1047.3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548548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文本框 7"/>
          <p:cNvSpPr txBox="1"/>
          <p:nvPr/>
        </p:nvSpPr>
        <p:spPr>
          <a:xfrm>
            <a:off x="0" y="479685"/>
            <a:ext cx="4122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4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965363C-8A3E-4B8C-8E72-43E780AD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Double tag technique </a:t>
            </a:r>
            <a:endParaRPr lang="zh-CN" altLang="en-US" b="1" dirty="0"/>
          </a:p>
        </p:txBody>
      </p:sp>
      <p:sp>
        <p:nvSpPr>
          <p:cNvPr id="5" name="右箭头 4"/>
          <p:cNvSpPr/>
          <p:nvPr/>
        </p:nvSpPr>
        <p:spPr>
          <a:xfrm>
            <a:off x="2093635" y="2257476"/>
            <a:ext cx="1593850" cy="103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 rot="10800000">
            <a:off x="5300386" y="2257476"/>
            <a:ext cx="1593850" cy="103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584329" y="2115074"/>
                <a:ext cx="39989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29" y="2115074"/>
                <a:ext cx="399899" cy="323165"/>
              </a:xfrm>
              <a:prstGeom prst="rect">
                <a:avLst/>
              </a:prstGeom>
              <a:blipFill rotWithShape="0">
                <a:blip r:embed="rId2"/>
                <a:stretch>
                  <a:fillRect l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>
            <a:cxnSpLocks/>
          </p:cNvCxnSpPr>
          <p:nvPr/>
        </p:nvCxnSpPr>
        <p:spPr>
          <a:xfrm flipV="1">
            <a:off x="5423499" y="1022212"/>
            <a:ext cx="81488" cy="28377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cxnSpLocks/>
          </p:cNvCxnSpPr>
          <p:nvPr/>
        </p:nvCxnSpPr>
        <p:spPr>
          <a:xfrm flipV="1">
            <a:off x="5418647" y="1142257"/>
            <a:ext cx="333990" cy="1689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334422" y="753826"/>
                <a:ext cx="450957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422" y="753826"/>
                <a:ext cx="450957" cy="300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739574" y="949418"/>
                <a:ext cx="450957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574" y="949418"/>
                <a:ext cx="450957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923521" y="1284381"/>
                <a:ext cx="440313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35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35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35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521" y="1284381"/>
                <a:ext cx="440313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6977200" y="2131257"/>
                <a:ext cx="39989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00" y="2131257"/>
                <a:ext cx="399899" cy="323165"/>
              </a:xfrm>
              <a:prstGeom prst="rect">
                <a:avLst/>
              </a:prstGeom>
              <a:blipFill rotWithShape="0">
                <a:blip r:embed="rId6"/>
                <a:stretch>
                  <a:fillRect l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爆炸形 1 18"/>
          <p:cNvSpPr/>
          <p:nvPr/>
        </p:nvSpPr>
        <p:spPr>
          <a:xfrm>
            <a:off x="3620630" y="1677643"/>
            <a:ext cx="1851830" cy="13133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4.178GeV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20" name="直接箭头连接符 19"/>
          <p:cNvCxnSpPr>
            <a:cxnSpLocks/>
          </p:cNvCxnSpPr>
          <p:nvPr/>
        </p:nvCxnSpPr>
        <p:spPr>
          <a:xfrm>
            <a:off x="5416241" y="1304466"/>
            <a:ext cx="541321" cy="1626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4053697" y="2773180"/>
            <a:ext cx="181025" cy="344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5035821" y="1226747"/>
                <a:ext cx="3513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21" y="1226747"/>
                <a:ext cx="351314" cy="276999"/>
              </a:xfrm>
              <a:prstGeom prst="rect">
                <a:avLst/>
              </a:prstGeom>
              <a:blipFill>
                <a:blip r:embed="rId7"/>
                <a:stretch>
                  <a:fillRect l="-13793" b="-1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3801655" y="3130728"/>
                <a:ext cx="4330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655" y="3130728"/>
                <a:ext cx="433067" cy="276999"/>
              </a:xfrm>
              <a:prstGeom prst="rect">
                <a:avLst/>
              </a:prstGeom>
              <a:blipFill>
                <a:blip r:embed="rId8"/>
                <a:stretch>
                  <a:fillRect l="-12676" r="-4225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/>
          <p:cNvCxnSpPr>
            <a:cxnSpLocks/>
          </p:cNvCxnSpPr>
          <p:nvPr/>
        </p:nvCxnSpPr>
        <p:spPr>
          <a:xfrm>
            <a:off x="4144209" y="3407727"/>
            <a:ext cx="210434" cy="290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4354643" y="3689401"/>
                <a:ext cx="7358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643" y="3689401"/>
                <a:ext cx="73584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3147485" y="3405548"/>
                <a:ext cx="351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485" y="3405548"/>
                <a:ext cx="351315" cy="276999"/>
              </a:xfrm>
              <a:prstGeom prst="rect">
                <a:avLst/>
              </a:prstGeom>
              <a:blipFill>
                <a:blip r:embed="rId10"/>
                <a:stretch>
                  <a:fillRect l="-13793" r="-5172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>
            <a:stCxn id="27" idx="1"/>
            <a:endCxn id="33" idx="3"/>
          </p:cNvCxnSpPr>
          <p:nvPr/>
        </p:nvCxnSpPr>
        <p:spPr>
          <a:xfrm flipH="1">
            <a:off x="3498800" y="3269228"/>
            <a:ext cx="302855" cy="27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5006715" y="1506511"/>
            <a:ext cx="149901" cy="367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/>
        </p:nvSpPr>
        <p:spPr>
          <a:xfrm>
            <a:off x="1279570" y="3872276"/>
            <a:ext cx="1439524" cy="304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Signal mode</a:t>
            </a:r>
            <a:endParaRPr lang="zh-CN" altLang="en-US" dirty="0"/>
          </a:p>
        </p:txBody>
      </p:sp>
      <p:sp>
        <p:nvSpPr>
          <p:cNvPr id="41" name="圆角矩形标注 40"/>
          <p:cNvSpPr/>
          <p:nvPr/>
        </p:nvSpPr>
        <p:spPr>
          <a:xfrm>
            <a:off x="3341769" y="938972"/>
            <a:ext cx="1127751" cy="292744"/>
          </a:xfrm>
          <a:prstGeom prst="wedgeRoundRectCallout">
            <a:avLst>
              <a:gd name="adj1" fmla="val 94718"/>
              <a:gd name="adj2" fmla="val 39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Tag side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370393" y="4479061"/>
                <a:ext cx="5211282" cy="1293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Single tag(ST): reconstruct one of the 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Double tag(DT): reconstruct both of the </a:t>
                </a:r>
                <a:r>
                  <a:rPr lang="en-US" altLang="zh-CN" dirty="0" err="1"/>
                  <a:t>DsDs</a:t>
                </a:r>
                <a:r>
                  <a:rPr lang="en-US" altLang="zh-CN" dirty="0"/>
                  <a:t>*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ST yield: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𝑆𝑇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DT yield: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=2×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𝐷𝑇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93" y="4479061"/>
                <a:ext cx="5211282" cy="1293175"/>
              </a:xfrm>
              <a:prstGeom prst="rect">
                <a:avLst/>
              </a:prstGeom>
              <a:blipFill rotWithShape="0">
                <a:blip r:embed="rId11"/>
                <a:stretch>
                  <a:fillRect l="-819" t="-2830" b="-5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628650" y="5751025"/>
                <a:ext cx="2090444" cy="956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𝑆𝑇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𝐷𝑇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𝑆𝑇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751025"/>
                <a:ext cx="2090444" cy="95622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/>
          <p:cNvSpPr txBox="1"/>
          <p:nvPr/>
        </p:nvSpPr>
        <p:spPr>
          <a:xfrm>
            <a:off x="5472460" y="4479061"/>
            <a:ext cx="3266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Advantage: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</a:t>
            </a:r>
            <a:r>
              <a:rPr lang="en-US" altLang="zh-CN" dirty="0" smtClean="0"/>
              <a:t>bsolute </a:t>
            </a:r>
            <a:r>
              <a:rPr lang="en-US" altLang="zh-CN" dirty="0"/>
              <a:t>BF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Low </a:t>
            </a:r>
            <a:r>
              <a:rPr lang="en-US" altLang="zh-CN" dirty="0" smtClean="0"/>
              <a:t>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Cancel the systematic uncertainties in tag side </a:t>
            </a:r>
            <a:endParaRPr lang="en-US" altLang="zh-CN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="" xmlns:a16="http://schemas.microsoft.com/office/drawing/2014/main" id="{44E2BBC2-1263-441E-9F15-ED8F939715CB}"/>
              </a:ext>
            </a:extLst>
          </p:cNvPr>
          <p:cNvCxnSpPr/>
          <p:nvPr/>
        </p:nvCxnSpPr>
        <p:spPr>
          <a:xfrm flipH="1">
            <a:off x="2790004" y="3658801"/>
            <a:ext cx="357481" cy="18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2D3FAD44-664A-458B-AB73-9658D30C5FC7}"/>
                  </a:ext>
                </a:extLst>
              </p:cNvPr>
              <p:cNvSpPr txBox="1"/>
              <p:nvPr/>
            </p:nvSpPr>
            <p:spPr>
              <a:xfrm>
                <a:off x="2949694" y="5984527"/>
                <a:ext cx="51179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Independent 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cross section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bSup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D3FAD44-664A-458B-AB73-9658D30C5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94" y="5984527"/>
                <a:ext cx="5117982" cy="369332"/>
              </a:xfrm>
              <a:prstGeom prst="rect">
                <a:avLst/>
              </a:prstGeom>
              <a:blipFill>
                <a:blip r:embed="rId13"/>
                <a:stretch>
                  <a:fillRect l="-107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/>
          <p:cNvSpPr txBox="1"/>
          <p:nvPr/>
        </p:nvSpPr>
        <p:spPr>
          <a:xfrm>
            <a:off x="0" y="479685"/>
            <a:ext cx="4122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40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Strategy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26293"/>
                <a:ext cx="7968209" cy="572690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/>
                  <a:t>DT </a:t>
                </a:r>
                <a:r>
                  <a:rPr lang="en-US" altLang="zh-CN" sz="2400" b="1" dirty="0" smtClean="0"/>
                  <a:t>method</a:t>
                </a:r>
              </a:p>
              <a:p>
                <a:endParaRPr lang="en-US" altLang="zh-CN" sz="2400" b="1" dirty="0"/>
              </a:p>
              <a:p>
                <a:endParaRPr lang="en-US" altLang="zh-CN" sz="2400" b="1" dirty="0" smtClean="0"/>
              </a:p>
              <a:p>
                <a:endParaRPr lang="en-US" altLang="zh-CN" sz="2400" b="1" dirty="0"/>
              </a:p>
              <a:p>
                <a:endParaRPr lang="en-US" altLang="zh-CN" sz="2400" b="1" dirty="0" smtClean="0"/>
              </a:p>
              <a:p>
                <a:endParaRPr lang="en-US" altLang="zh-CN" sz="2400" b="1" dirty="0"/>
              </a:p>
              <a:p>
                <a:endParaRPr lang="en-US" altLang="zh-CN" sz="2400" b="1" dirty="0" smtClean="0"/>
              </a:p>
              <a:p>
                <a:endParaRPr lang="en-US" altLang="zh-CN" sz="2400" b="1" dirty="0"/>
              </a:p>
              <a:p>
                <a:endParaRPr lang="en-US" altLang="zh-CN" sz="2400" b="1" dirty="0"/>
              </a:p>
              <a:p>
                <a:r>
                  <a:rPr lang="en-US" altLang="zh-CN" sz="2400" b="1" dirty="0"/>
                  <a:t>Background analysis</a:t>
                </a:r>
              </a:p>
              <a:p>
                <a:pPr lvl="1"/>
                <a:r>
                  <a:rPr lang="en-US" altLang="zh-CN" sz="2000" b="1" dirty="0"/>
                  <a:t>MC simulation, sideband, m</a:t>
                </a:r>
                <a:r>
                  <a:rPr lang="en-US" altLang="zh-CN" sz="2000" b="1" dirty="0" smtClean="0"/>
                  <a:t>ultivariate </a:t>
                </a:r>
                <a:r>
                  <a:rPr lang="en-US" altLang="zh-CN" sz="2000" b="1" dirty="0"/>
                  <a:t>analysis </a:t>
                </a:r>
              </a:p>
              <a:p>
                <a:r>
                  <a:rPr lang="en-US" altLang="zh-CN" sz="2400" b="1" dirty="0"/>
                  <a:t>Description of signal spectrum (M(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</m:oMath>
                </a14:m>
                <a:r>
                  <a:rPr lang="en-US" altLang="zh-CN" sz="2400" b="1" dirty="0"/>
                  <a:t>)). </a:t>
                </a:r>
              </a:p>
              <a:p>
                <a:pPr lvl="1"/>
                <a:r>
                  <a:rPr lang="en-US" altLang="zh-CN" sz="2000" b="1" dirty="0"/>
                  <a:t>MC shape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zh-CN" altLang="en-US" sz="2000" b="1" dirty="0"/>
                  <a:t> </a:t>
                </a:r>
                <a:r>
                  <a:rPr lang="en-US" altLang="zh-CN" sz="2000" b="1" dirty="0" smtClean="0"/>
                  <a:t>Gaussian, </a:t>
                </a:r>
                <a:r>
                  <a:rPr lang="en-US" altLang="zh-CN" sz="2000" b="1" dirty="0"/>
                  <a:t>MC shape or polynomial for </a:t>
                </a:r>
                <a:r>
                  <a:rPr lang="en-US" altLang="zh-CN" sz="2000" b="1" dirty="0" smtClean="0"/>
                  <a:t>background.</a:t>
                </a:r>
                <a:endParaRPr lang="en-US" altLang="zh-CN" sz="2000" b="1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zh-CN" altLang="en-US" sz="18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26293"/>
                <a:ext cx="7968209" cy="5726908"/>
              </a:xfrm>
              <a:blipFill rotWithShape="0">
                <a:blip r:embed="rId2"/>
                <a:stretch>
                  <a:fillRect l="-995" t="-1491" b="-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AA815F5-C089-488B-8208-67E664AC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54535"/>
            <a:ext cx="4827270" cy="35736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244" y="1616917"/>
            <a:ext cx="3038571" cy="28489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64CA2148-410E-4871-8578-2D6AB47CED05}"/>
                  </a:ext>
                </a:extLst>
              </p:cNvPr>
              <p:cNvSpPr txBox="1"/>
              <p:nvPr/>
            </p:nvSpPr>
            <p:spPr>
              <a:xfrm>
                <a:off x="2322460" y="4545899"/>
                <a:ext cx="2028825" cy="375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sub>
                          </m:sSub>
                        </m:e>
                      </m:d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4CA2148-410E-4871-8578-2D6AB47CE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460" y="4545899"/>
                <a:ext cx="2028825" cy="37555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0" y="479685"/>
            <a:ext cx="4122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22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Strategy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44829" y="830627"/>
                <a:ext cx="8126731" cy="602737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 smtClean="0"/>
                  <a:t>Amplitude </a:t>
                </a:r>
                <a:r>
                  <a:rPr lang="en-US" altLang="zh-CN" sz="2400" b="1" dirty="0"/>
                  <a:t>analysis:</a:t>
                </a:r>
              </a:p>
              <a:p>
                <a:pPr lvl="1"/>
                <a:r>
                  <a:rPr lang="en-US" altLang="zh-CN" sz="2000" b="1" dirty="0" err="1" smtClean="0"/>
                  <a:t>Unbinned</a:t>
                </a:r>
                <a:r>
                  <a:rPr lang="en-US" altLang="zh-CN" sz="2000" b="1" dirty="0" smtClean="0"/>
                  <a:t> </a:t>
                </a:r>
                <a:r>
                  <a:rPr lang="en-US" altLang="zh-CN" sz="2000" b="1" dirty="0"/>
                  <a:t>maximum likelihood Fit:</a:t>
                </a:r>
              </a:p>
              <a:p>
                <a:pPr lvl="1"/>
                <a:r>
                  <a:rPr lang="en-US" altLang="zh-CN" sz="1400" b="1" dirty="0" smtClean="0"/>
                  <a:t>PDF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zh-CN" altLang="en-US" sz="1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zh-CN" alt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zh-CN" alt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zh-CN" alt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zh-CN" alt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zh-CN" alt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zh-CN" alt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zh-CN" alt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zh-CN" alt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zh-CN" alt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zh-CN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zh-CN" alt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zh-CN" alt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)[</m:t>
                    </m:r>
                    <m:sSub>
                      <m:sSubPr>
                        <m:ctrlPr>
                          <a:rPr lang="zh-CN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f>
                      <m:fPr>
                        <m:ctrlPr>
                          <a:rPr lang="zh-CN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zh-CN" altLang="en-US" sz="1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zh-CN" altLang="en-US" sz="1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zh-CN" altLang="en-US" sz="1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zh-CN" altLang="en-US" sz="1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zh-CN" altLang="en-US" sz="1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nary>
                          <m:naryPr>
                            <m:subHide m:val="on"/>
                            <m:supHide m:val="on"/>
                            <m:ctrlPr>
                              <a:rPr lang="zh-CN" alt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zh-CN" altLang="en-US" sz="1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sSup>
                          <m:sSupPr>
                            <m:ctrlPr>
                              <a:rPr lang="zh-CN" alt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zh-CN" altLang="en-US" sz="1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zh-CN" altLang="en-US" sz="1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zh-CN" altLang="en-US" sz="1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zh-CN" altLang="en-US" sz="1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zh-CN" altLang="en-US" sz="1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zh-CN" alt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zh-CN" alt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den>
                    </m:f>
                    <m:r>
                      <a:rPr lang="zh-CN" alt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zh-CN" alt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zh-CN" alt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zh-CN" alt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zh-CN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zh-CN" alt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zh-CN" altLang="en-US" sz="1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altLang="zh-CN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altLang="zh-CN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r>
                              <a:rPr lang="zh-CN" alt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zh-CN" alt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zh-CN" altLang="en-US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zh-CN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zh-CN" altLang="en-US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1400" b="1" dirty="0"/>
              </a:p>
              <a:p>
                <a:pPr lvl="1"/>
                <a:endParaRPr lang="en-US" altLang="zh-CN" sz="1400" b="1" dirty="0"/>
              </a:p>
              <a:p>
                <a:pPr marL="457200" lvl="1" indent="0">
                  <a:buNone/>
                </a:pPr>
                <a:endParaRPr lang="en-US" altLang="zh-CN" sz="2000" b="1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b>
                        </m:sSub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𝐬𝐢𝐠</m:t>
                        </m:r>
                      </m:sub>
                    </m:sSub>
                    <m:r>
                      <a:rPr lang="en-US" altLang="zh-CN" sz="20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altLang="zh-CN" sz="2000" b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altLang="zh-CN" sz="20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𝒊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b="1" dirty="0"/>
                  <a:t> </a:t>
                </a:r>
              </a:p>
              <a:p>
                <a:pPr lvl="1"/>
                <a:r>
                  <a:rPr lang="en-US" altLang="zh-CN" sz="2000" b="1" dirty="0"/>
                  <a:t>Covariant tensor formalism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altLang="zh-CN" sz="20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000" b="1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𝐢</m:t>
                        </m:r>
                      </m:sup>
                    </m:sSubSup>
                  </m:oMath>
                </a14:m>
                <a:r>
                  <a:rPr lang="en-US" altLang="zh-CN" sz="2000" b="1" dirty="0"/>
                  <a:t> propagator,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𝐢</m:t>
                        </m:r>
                      </m:sup>
                    </m:sSubSup>
                  </m:oMath>
                </a14:m>
                <a:r>
                  <a:rPr lang="en-US" altLang="zh-CN" sz="2000" b="1" dirty="0"/>
                  <a:t> barrier,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en-US" altLang="zh-CN" sz="2000" b="1" dirty="0"/>
                  <a:t> angular distribution</a:t>
                </a:r>
                <a:r>
                  <a:rPr lang="en-US" altLang="zh-CN" sz="2000" b="1" dirty="0" smtClean="0"/>
                  <a:t>.</a:t>
                </a:r>
              </a:p>
              <a:p>
                <a:pPr lvl="1"/>
                <a:r>
                  <a:rPr lang="en-US" altLang="zh-CN" sz="2000" b="1" dirty="0"/>
                  <a:t>Log-likelihood: </a:t>
                </a:r>
                <a:endParaRPr lang="en-US" altLang="zh-CN" sz="2000" b="1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600" b="1">
                        <a:latin typeface="Cambria Math" panose="02040503050406030204" pitchFamily="18" charset="0"/>
                      </a:rPr>
                      <m:t>𝐥𝐧</m:t>
                    </m:r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𝐭𝐨𝐭𝐚𝐥</m:t>
                        </m:r>
                      </m:sub>
                    </m:sSub>
                    <m:r>
                      <a:rPr lang="en-US" altLang="zh-CN" sz="16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altLang="zh-CN" sz="1600" b="1">
                                <a:latin typeface="Cambria Math" panose="02040503050406030204" pitchFamily="18" charset="0"/>
                              </a:rPr>
                              <m:t>𝒅𝒂𝒕𝒂</m:t>
                            </m:r>
                          </m:sub>
                        </m:sSub>
                      </m:sup>
                    </m:sSubSup>
                    <m:r>
                      <a:rPr lang="en-US" altLang="zh-CN" sz="1600" b="1">
                        <a:latin typeface="Cambria Math" panose="02040503050406030204" pitchFamily="18" charset="0"/>
                      </a:rPr>
                      <m:t>𝐥𝐨𝐠</m:t>
                    </m:r>
                    <m:d>
                      <m:d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zh-CN" altLang="en-US" sz="1600" b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1600" b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zh-CN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  <m:r>
                          <a:rPr lang="zh-CN" altLang="en-US" sz="1600" b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1600" b="1" dirty="0" smtClean="0"/>
                  <a:t>.</a:t>
                </a:r>
              </a:p>
              <a:p>
                <a:pPr lvl="1"/>
                <a:r>
                  <a:rPr lang="en-US" altLang="zh-CN" sz="2000" b="1" dirty="0" smtClean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zh-CN" sz="2000" b="1" dirty="0" smtClean="0"/>
                  <a:t>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600" b="1">
                        <a:latin typeface="Cambria Math" panose="02040503050406030204" pitchFamily="18" charset="0"/>
                      </a:rPr>
                      <m:t>𝐥𝐧</m:t>
                    </m:r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𝐭𝐨𝐭𝐚𝐥</m:t>
                        </m:r>
                      </m:sub>
                    </m:sSub>
                    <m:r>
                      <a:rPr lang="en-US" altLang="zh-CN" sz="16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altLang="zh-CN" sz="1600" b="1">
                                <a:latin typeface="Cambria Math" panose="02040503050406030204" pitchFamily="18" charset="0"/>
                              </a:rPr>
                              <m:t>𝒅𝒂𝒕𝒂</m:t>
                            </m:r>
                          </m:sub>
                        </m:sSub>
                      </m:sup>
                    </m:sSubSup>
                    <m:r>
                      <a:rPr lang="en-US" altLang="zh-CN" sz="1600" b="1">
                        <a:latin typeface="Cambria Math" panose="02040503050406030204" pitchFamily="18" charset="0"/>
                      </a:rPr>
                      <m:t>𝐥𝐨𝐠</m:t>
                    </m:r>
                    <m:d>
                      <m:d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b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altLang="zh-CN" sz="1600" b="1">
                                <a:latin typeface="Cambria Math" panose="02040503050406030204" pitchFamily="18" charset="0"/>
                              </a:rPr>
                              <m:t>𝒅𝒂𝒕𝒂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𝐛𝐤𝐠</m:t>
                        </m:r>
                      </m:sub>
                      <m:sup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</m:sup>
                    </m:sSubSup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altLang="zh-CN" sz="16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zh-CN" sz="16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b="1" dirty="0" smtClean="0"/>
              </a:p>
              <a:p>
                <a:r>
                  <a:rPr lang="en-US" altLang="zh-CN" sz="2400" b="1" dirty="0"/>
                  <a:t>BF </a:t>
                </a:r>
                <a:r>
                  <a:rPr lang="en-US" altLang="zh-CN" sz="2400" b="1" dirty="0" smtClean="0"/>
                  <a:t>Measurement</a:t>
                </a:r>
              </a:p>
              <a:p>
                <a:pPr lvl="1"/>
                <a:r>
                  <a:rPr lang="en-US" altLang="zh-CN" sz="2000" b="1" dirty="0"/>
                  <a:t>Update the MC samples with the results of amplitude analysis</a:t>
                </a:r>
                <a:r>
                  <a:rPr lang="en-US" altLang="zh-CN" sz="2000" b="1" dirty="0" smtClean="0"/>
                  <a:t>.</a:t>
                </a:r>
              </a:p>
              <a:p>
                <a:pPr lvl="1"/>
                <a:r>
                  <a:rPr lang="en-US" altLang="zh-CN" sz="2000" b="1" dirty="0" smtClean="0"/>
                  <a:t>Looser selection criteria, more statistics.</a:t>
                </a:r>
              </a:p>
              <a:p>
                <a:pPr lvl="1"/>
                <a:endParaRPr lang="en-US" altLang="zh-CN" sz="2000" b="1" dirty="0"/>
              </a:p>
              <a:p>
                <a:endParaRPr lang="en-US" altLang="zh-CN" sz="2400" b="1" dirty="0"/>
              </a:p>
              <a:p>
                <a:pPr lvl="1"/>
                <a:endParaRPr lang="en-US" altLang="zh-CN" sz="2000" b="1" dirty="0" smtClean="0"/>
              </a:p>
              <a:p>
                <a:pPr lvl="1"/>
                <a:endParaRPr lang="en-US" altLang="zh-CN" sz="1800" b="1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zh-CN" altLang="en-US" sz="18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829" y="830627"/>
                <a:ext cx="8126731" cy="6027373"/>
              </a:xfrm>
              <a:blipFill rotWithShape="0">
                <a:blip r:embed="rId2"/>
                <a:stretch>
                  <a:fillRect l="-975" t="-1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对话气泡: 圆角矩形 3">
            <a:extLst>
              <a:ext uri="{FF2B5EF4-FFF2-40B4-BE49-F238E27FC236}">
                <a16:creationId xmlns="" xmlns:a16="http://schemas.microsoft.com/office/drawing/2014/main" id="{CA3D5570-339B-4336-94B3-451075BF84F0}"/>
              </a:ext>
            </a:extLst>
          </p:cNvPr>
          <p:cNvSpPr/>
          <p:nvPr/>
        </p:nvSpPr>
        <p:spPr>
          <a:xfrm>
            <a:off x="700953" y="2168471"/>
            <a:ext cx="2133600" cy="342900"/>
          </a:xfrm>
          <a:prstGeom prst="wedgeRoundRectCallout">
            <a:avLst>
              <a:gd name="adj1" fmla="val 71440"/>
              <a:gd name="adj2" fmla="val -10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Acceptance function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FB75AB93-6152-4820-92F3-A310B15AFA38}"/>
              </a:ext>
            </a:extLst>
          </p:cNvPr>
          <p:cNvSpPr/>
          <p:nvPr/>
        </p:nvSpPr>
        <p:spPr>
          <a:xfrm>
            <a:off x="4324349" y="1825976"/>
            <a:ext cx="2038350" cy="338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对话气泡: 圆角矩形 6">
            <a:extLst>
              <a:ext uri="{FF2B5EF4-FFF2-40B4-BE49-F238E27FC236}">
                <a16:creationId xmlns="" xmlns:a16="http://schemas.microsoft.com/office/drawing/2014/main" id="{C49EBBB6-D84C-4AD8-8323-D86C1A1B6AE3}"/>
              </a:ext>
            </a:extLst>
          </p:cNvPr>
          <p:cNvSpPr/>
          <p:nvPr/>
        </p:nvSpPr>
        <p:spPr>
          <a:xfrm>
            <a:off x="3500436" y="2181806"/>
            <a:ext cx="1647825" cy="390525"/>
          </a:xfrm>
          <a:prstGeom prst="wedgeRoundRectCallout">
            <a:avLst>
              <a:gd name="adj1" fmla="val 31305"/>
              <a:gd name="adj2" fmla="val -301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MC integration</a:t>
            </a:r>
            <a:endParaRPr lang="zh-CN" altLang="en-US" dirty="0"/>
          </a:p>
        </p:txBody>
      </p:sp>
      <p:sp>
        <p:nvSpPr>
          <p:cNvPr id="8" name="对话气泡: 圆角矩形 7">
            <a:extLst>
              <a:ext uri="{FF2B5EF4-FFF2-40B4-BE49-F238E27FC236}">
                <a16:creationId xmlns="" xmlns:a16="http://schemas.microsoft.com/office/drawing/2014/main" id="{79599B8C-08D9-45A3-8C43-53640D4A82CC}"/>
              </a:ext>
            </a:extLst>
          </p:cNvPr>
          <p:cNvSpPr/>
          <p:nvPr/>
        </p:nvSpPr>
        <p:spPr>
          <a:xfrm>
            <a:off x="5702861" y="775852"/>
            <a:ext cx="1924050" cy="552450"/>
          </a:xfrm>
          <a:prstGeom prst="wedgeRoundRectCallout">
            <a:avLst>
              <a:gd name="adj1" fmla="val 35230"/>
              <a:gd name="adj2" fmla="val 110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Bkg</a:t>
            </a:r>
            <a:r>
              <a:rPr lang="en-US" altLang="zh-CN" dirty="0"/>
              <a:t> function</a:t>
            </a:r>
          </a:p>
          <a:p>
            <a:pPr algn="ctr"/>
            <a:r>
              <a:rPr lang="en-US" altLang="zh-CN" dirty="0"/>
              <a:t>(</a:t>
            </a:r>
            <a:r>
              <a:rPr lang="en-US" altLang="zh-CN" dirty="0" err="1"/>
              <a:t>RooNDKeysPdf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4BD6188E-8964-412B-B555-708D3D636F71}"/>
                  </a:ext>
                </a:extLst>
              </p:cNvPr>
              <p:cNvSpPr txBox="1"/>
              <p:nvPr/>
            </p:nvSpPr>
            <p:spPr>
              <a:xfrm>
                <a:off x="7208692" y="2101274"/>
                <a:ext cx="1194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𝝐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D6188E-8964-412B-B555-708D3D636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692" y="2101274"/>
                <a:ext cx="119449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0" y="479685"/>
            <a:ext cx="4122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14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="" xmlns:a16="http://schemas.microsoft.com/office/drawing/2014/main" id="{298C44D5-9840-412B-A772-2B316EFF86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68103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b="1" dirty="0"/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2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98C44D5-9840-412B-A772-2B316EFF8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681037"/>
              </a:xfrm>
              <a:blipFill>
                <a:blip r:embed="rId2"/>
                <a:stretch>
                  <a:fillRect l="-1932" t="-714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3FDAC69-35D6-4AC5-9130-DD564E36A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313"/>
            <a:ext cx="4962525" cy="40602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EDCE285-22F6-48D0-AD1D-341BFF085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4924425"/>
            <a:ext cx="5331511" cy="19335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3A1400E-01E7-44D9-942E-3566BF347703}"/>
              </a:ext>
            </a:extLst>
          </p:cNvPr>
          <p:cNvSpPr txBox="1"/>
          <p:nvPr/>
        </p:nvSpPr>
        <p:spPr>
          <a:xfrm>
            <a:off x="152399" y="458411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Fit model: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A7652F62-6C75-4200-A1A8-D56A4E54E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727" y="3864918"/>
            <a:ext cx="3381374" cy="299308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E2D79F58-C7AF-4D2F-AC5D-CA83EC57ED86}"/>
              </a:ext>
            </a:extLst>
          </p:cNvPr>
          <p:cNvSpPr/>
          <p:nvPr/>
        </p:nvSpPr>
        <p:spPr>
          <a:xfrm>
            <a:off x="6043259" y="4171821"/>
            <a:ext cx="306555" cy="1563247"/>
          </a:xfrm>
          <a:prstGeom prst="rect">
            <a:avLst/>
          </a:prstGeom>
          <a:solidFill>
            <a:srgbClr val="FFFF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1EA079C0-2D75-4CED-97F0-29E339A7C201}"/>
              </a:ext>
            </a:extLst>
          </p:cNvPr>
          <p:cNvSpPr/>
          <p:nvPr/>
        </p:nvSpPr>
        <p:spPr>
          <a:xfrm rot="5400000">
            <a:off x="7370528" y="4844676"/>
            <a:ext cx="306555" cy="2093071"/>
          </a:xfrm>
          <a:prstGeom prst="rect">
            <a:avLst/>
          </a:prstGeom>
          <a:solidFill>
            <a:schemeClr val="accent5">
              <a:alpha val="3411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="" xmlns:a16="http://schemas.microsoft.com/office/drawing/2014/main" id="{9298A644-728B-425A-9398-948AFA2CCE41}"/>
                  </a:ext>
                </a:extLst>
              </p:cNvPr>
              <p:cNvSpPr txBox="1"/>
              <p:nvPr/>
            </p:nvSpPr>
            <p:spPr>
              <a:xfrm>
                <a:off x="5419727" y="834542"/>
                <a:ext cx="3571875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 smtClean="0"/>
                  <a:t>is a golden channel which is often used </a:t>
                </a:r>
                <a:r>
                  <a:rPr lang="en-US" altLang="zh-CN" b="1" dirty="0"/>
                  <a:t>as the </a:t>
                </a:r>
                <a:r>
                  <a:rPr lang="en-US" altLang="zh-CN" b="1" dirty="0" smtClean="0"/>
                  <a:t>normalization mode.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BF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  <m:sup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𝟗𝟖𝟎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b="1" dirty="0" smtClean="0"/>
              </a:p>
              <a:p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     </a:t>
                </a:r>
                <a:r>
                  <a:rPr lang="en-US" altLang="zh-CN" sz="1400" b="1" dirty="0" smtClean="0"/>
                  <a:t>PRD 79, 072008 (CLEO-c)</a:t>
                </a:r>
              </a:p>
              <a:p>
                <a:r>
                  <a:rPr lang="en-US" altLang="zh-CN" sz="1400" b="1" dirty="0"/>
                  <a:t> </a:t>
                </a:r>
                <a:r>
                  <a:rPr lang="en-US" altLang="zh-CN" sz="1400" b="1" dirty="0" smtClean="0"/>
                  <a:t>       PRD 83, 052001 (BABAR)</a:t>
                </a:r>
                <a:endParaRPr lang="en-US" altLang="zh-CN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 smtClean="0"/>
                  <a:t>Do not distinguish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𝟗𝟖𝟎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𝟗𝟖𝟎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 smtClean="0"/>
                  <a:t>Background free</a:t>
                </a:r>
                <a:endParaRPr lang="en-US" altLang="zh-CN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298A644-728B-425A-9398-948AFA2CC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727" y="834542"/>
                <a:ext cx="3571875" cy="2523768"/>
              </a:xfrm>
              <a:prstGeom prst="rect">
                <a:avLst/>
              </a:prstGeom>
              <a:blipFill rotWithShape="0">
                <a:blip r:embed="rId6"/>
                <a:stretch>
                  <a:fillRect l="-1024" t="-1449" b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727457" y="3279410"/>
                <a:ext cx="2947620" cy="649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4399 DT events with </a:t>
                </a:r>
                <a:r>
                  <a:rPr lang="en-US" altLang="zh-CN" dirty="0" smtClean="0"/>
                  <a:t>a purity </a:t>
                </a:r>
                <a:endParaRPr lang="en-US" altLang="zh-CN" dirty="0" smtClean="0"/>
              </a:p>
              <a:p>
                <a:r>
                  <a:rPr lang="en-US" altLang="zh-CN" dirty="0" smtClean="0"/>
                  <a:t>of 99.6%@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=4.178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altLang="zh-CN" b="0" dirty="0" smtClean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457" y="3279410"/>
                <a:ext cx="2947620" cy="649345"/>
              </a:xfrm>
              <a:prstGeom prst="rect">
                <a:avLst/>
              </a:prstGeom>
              <a:blipFill rotWithShape="0">
                <a:blip r:embed="rId7"/>
                <a:stretch>
                  <a:fillRect l="-1863" t="-5660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372346" y="4555093"/>
                <a:ext cx="1879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altLang="zh-CN" dirty="0" err="1" smtClean="0">
                    <a:solidFill>
                      <a:srgbClr val="FF0000"/>
                    </a:solidFill>
                  </a:rPr>
                  <a:t>ndf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 = 290/280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46" y="4555093"/>
                <a:ext cx="1879187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r="-97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778365" y="595313"/>
            <a:ext cx="1282723" cy="27699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1200" dirty="0"/>
              <a:t>arXiv:2011.08041</a:t>
            </a:r>
            <a:endParaRPr lang="zh-CN" altLang="en-US" sz="1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0" y="479685"/>
            <a:ext cx="4122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84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="" xmlns:a16="http://schemas.microsoft.com/office/drawing/2014/main" id="{3CF25939-BC6D-43E7-9876-932502F74A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F25939-BC6D-43E7-9876-932502F74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32" t="-714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8E89DB6-2633-49E7-B449-B1BFB7027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1" y="681036"/>
            <a:ext cx="3353358" cy="27479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4DD06B1D-0CAD-477B-ADDA-067FED599891}"/>
                  </a:ext>
                </a:extLst>
              </p:cNvPr>
              <p:cNvSpPr txBox="1"/>
              <p:nvPr/>
            </p:nvSpPr>
            <p:spPr>
              <a:xfrm>
                <a:off x="609286" y="3371227"/>
                <a:ext cx="807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 S-wave (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) is</a:t>
                </a:r>
                <a:r>
                  <a:rPr lang="zh-CN" alt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extracted from model-independent partial wave analysis</a:t>
                </a:r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DD06B1D-0CAD-477B-ADDA-067FED599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86" y="3371227"/>
                <a:ext cx="807323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378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="" xmlns:a16="http://schemas.microsoft.com/office/drawing/2014/main" id="{947EF94A-B234-47F8-B72C-3D18AF611C7C}"/>
                  </a:ext>
                </a:extLst>
              </p:cNvPr>
              <p:cNvSpPr txBox="1"/>
              <p:nvPr/>
            </p:nvSpPr>
            <p:spPr>
              <a:xfrm>
                <a:off x="1988466" y="850314"/>
                <a:ext cx="13055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>
                    <a:solidFill>
                      <a:prstClr val="black"/>
                    </a:solidFill>
                  </a:rPr>
                  <a:t>/NDF = 1.17</a:t>
                </a:r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47EF94A-B234-47F8-B72C-3D18AF611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66" y="850314"/>
                <a:ext cx="1305563" cy="307777"/>
              </a:xfrm>
              <a:prstGeom prst="rect">
                <a:avLst/>
              </a:prstGeom>
              <a:blipFill>
                <a:blip r:embed="rId6"/>
                <a:stretch>
                  <a:fillRect b="-21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3">
            <a:extLst>
              <a:ext uri="{FF2B5EF4-FFF2-40B4-BE49-F238E27FC236}">
                <a16:creationId xmlns="" xmlns:a16="http://schemas.microsoft.com/office/drawing/2014/main" id="{C03EF94D-4303-49A4-BDAF-2ADFE2131F4C}"/>
              </a:ext>
            </a:extLst>
          </p:cNvPr>
          <p:cNvSpPr txBox="1"/>
          <p:nvPr/>
        </p:nvSpPr>
        <p:spPr>
          <a:xfrm>
            <a:off x="4572000" y="681036"/>
            <a:ext cx="4182528" cy="25545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0" tIns="45711" rIns="91420" bIns="45711" rtlCol="0">
            <a:spAutoFit/>
          </a:bodyPr>
          <a:lstStyle/>
          <a:p>
            <a:pPr marL="0" lvl="1"/>
            <a:r>
              <a:rPr lang="en-US" altLang="zh-CN" sz="2000" b="1" dirty="0">
                <a:solidFill>
                  <a:prstClr val="black"/>
                </a:solidFill>
              </a:rPr>
              <a:t>The parameterization of  S(980):</a:t>
            </a:r>
          </a:p>
          <a:p>
            <a:pPr marL="0" lvl="1"/>
            <a:endParaRPr lang="en-US" altLang="zh-CN" sz="2000" b="1" dirty="0">
              <a:solidFill>
                <a:prstClr val="black"/>
              </a:solidFill>
            </a:endParaRPr>
          </a:p>
          <a:p>
            <a:pPr marL="0" lvl="1"/>
            <a:endParaRPr lang="en-US" altLang="zh-CN" sz="2000" dirty="0">
              <a:solidFill>
                <a:prstClr val="black"/>
              </a:solidFill>
            </a:endParaRPr>
          </a:p>
          <a:p>
            <a:pPr marL="0" lvl="1"/>
            <a:endParaRPr lang="en-US" altLang="zh-CN" sz="2000" dirty="0">
              <a:solidFill>
                <a:prstClr val="black"/>
              </a:solidFill>
            </a:endParaRPr>
          </a:p>
          <a:p>
            <a:pPr marL="0" lvl="1"/>
            <a:endParaRPr lang="en-US" altLang="zh-CN" sz="2000" dirty="0">
              <a:solidFill>
                <a:prstClr val="black"/>
              </a:solidFill>
            </a:endParaRPr>
          </a:p>
          <a:p>
            <a:pPr marL="0" lvl="1"/>
            <a:endParaRPr lang="en-US" altLang="zh-CN" sz="2000" dirty="0">
              <a:solidFill>
                <a:prstClr val="black"/>
              </a:solidFill>
            </a:endParaRPr>
          </a:p>
          <a:p>
            <a:pPr marL="0" lvl="1"/>
            <a:endParaRPr lang="en-US" altLang="zh-CN" sz="2000" dirty="0">
              <a:solidFill>
                <a:prstClr val="black"/>
              </a:solidFill>
            </a:endParaRPr>
          </a:p>
          <a:p>
            <a:pPr marL="0" lvl="1"/>
            <a:endParaRPr lang="en-US" altLang="zh-CN" sz="2000" dirty="0">
              <a:solidFill>
                <a:prstClr val="black"/>
              </a:solidFill>
            </a:endParaRPr>
          </a:p>
        </p:txBody>
      </p:sp>
      <p:graphicFrame>
        <p:nvGraphicFramePr>
          <p:cNvPr id="9" name="对象 8">
            <a:extLst>
              <a:ext uri="{FF2B5EF4-FFF2-40B4-BE49-F238E27FC236}">
                <a16:creationId xmlns="" xmlns:a16="http://schemas.microsoft.com/office/drawing/2014/main" id="{E03829B6-3D4A-4F49-82E1-509B7D936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88930"/>
              </p:ext>
            </p:extLst>
          </p:nvPr>
        </p:nvGraphicFramePr>
        <p:xfrm>
          <a:off x="4843784" y="1199330"/>
          <a:ext cx="3838736" cy="65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公式" r:id="rId7" imgW="2743200" imgH="469800" progId="Equation.3">
                  <p:embed/>
                </p:oleObj>
              </mc:Choice>
              <mc:Fallback>
                <p:oleObj name="公式" r:id="rId7" imgW="2743200" imgH="469800" progId="Equation.3">
                  <p:embed/>
                  <p:pic>
                    <p:nvPicPr>
                      <p:cNvPr id="35" name="对象 3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3784" y="1199330"/>
                        <a:ext cx="3838736" cy="65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="" xmlns:a16="http://schemas.microsoft.com/office/drawing/2014/main" id="{4885428D-6CB4-4B58-AA93-F60F0FE1C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28823"/>
              </p:ext>
            </p:extLst>
          </p:nvPr>
        </p:nvGraphicFramePr>
        <p:xfrm>
          <a:off x="5109028" y="1893878"/>
          <a:ext cx="3314701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name="公式" r:id="rId9" imgW="2311200" imgH="291960" progId="Equation.3">
                  <p:embed/>
                </p:oleObj>
              </mc:Choice>
              <mc:Fallback>
                <p:oleObj name="公式" r:id="rId9" imgW="2311200" imgH="291960" progId="Equation.3">
                  <p:embed/>
                  <p:pic>
                    <p:nvPicPr>
                      <p:cNvPr id="36" name="对象 3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9028" y="1893878"/>
                        <a:ext cx="3314701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="" xmlns:a16="http://schemas.microsoft.com/office/drawing/2014/main" id="{4E7C0C6F-2008-4A3C-B3E8-40C87EF45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53176"/>
              </p:ext>
            </p:extLst>
          </p:nvPr>
        </p:nvGraphicFramePr>
        <p:xfrm>
          <a:off x="4919663" y="2436813"/>
          <a:ext cx="33829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Equation" r:id="rId11" imgW="2539800" imgH="507960" progId="Equation.DSMT4">
                  <p:embed/>
                </p:oleObj>
              </mc:Choice>
              <mc:Fallback>
                <p:oleObj name="Equation" r:id="rId11" imgW="2539800" imgH="507960" progId="Equation.DSMT4">
                  <p:embed/>
                  <p:pic>
                    <p:nvPicPr>
                      <p:cNvPr id="38" name="对象 3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9663" y="2436813"/>
                        <a:ext cx="3382962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1E74A4F-5F56-44F1-9117-32259E1F7F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705" y="3823772"/>
            <a:ext cx="3120295" cy="2624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9BE7B869-0428-4C23-8A78-4D12BF5955E8}"/>
                  </a:ext>
                </a:extLst>
              </p:cNvPr>
              <p:cNvSpPr txBox="1"/>
              <p:nvPr/>
            </p:nvSpPr>
            <p:spPr>
              <a:xfrm>
                <a:off x="1142999" y="6176964"/>
                <a:ext cx="20288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BE7B869-0428-4C23-8A78-4D12BF595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6176964"/>
                <a:ext cx="2028825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1BA5DF4-C358-4586-989C-F05DDD8A3215}"/>
              </a:ext>
            </a:extLst>
          </p:cNvPr>
          <p:cNvSpPr txBox="1"/>
          <p:nvPr/>
        </p:nvSpPr>
        <p:spPr>
          <a:xfrm>
            <a:off x="869597" y="3988143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</a:rPr>
              <a:t>5148 ±77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B26982AB-47C1-4282-A4D6-1E6EF66562A6}"/>
                  </a:ext>
                </a:extLst>
              </p:cNvPr>
              <p:cNvSpPr txBox="1"/>
              <p:nvPr/>
            </p:nvSpPr>
            <p:spPr>
              <a:xfrm>
                <a:off x="4162425" y="3884114"/>
                <a:ext cx="46890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Branching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5.47±0.08±0.13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6982AB-47C1-4282-A4D6-1E6EF6656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425" y="3884114"/>
                <a:ext cx="4689097" cy="646331"/>
              </a:xfrm>
              <a:prstGeom prst="rect">
                <a:avLst/>
              </a:prstGeom>
              <a:blipFill rotWithShape="0">
                <a:blip r:embed="rId15"/>
                <a:stretch>
                  <a:fillRect l="-1170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B3BB787E-AB43-4DDF-A107-527D01469002}"/>
                  </a:ext>
                </a:extLst>
              </p:cNvPr>
              <p:cNvSpPr txBox="1"/>
              <p:nvPr/>
            </p:nvSpPr>
            <p:spPr>
              <a:xfrm>
                <a:off x="4191000" y="4698244"/>
                <a:ext cx="4424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4.60±0.17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892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3.94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±0.1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3BB787E-AB43-4DDF-A107-527D01469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698244"/>
                <a:ext cx="4424167" cy="6463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D1A53A99-1E2D-4535-8498-69892A1F10D0}"/>
              </a:ext>
            </a:extLst>
          </p:cNvPr>
          <p:cNvSpPr txBox="1"/>
          <p:nvPr/>
        </p:nvSpPr>
        <p:spPr>
          <a:xfrm>
            <a:off x="4263294" y="5335753"/>
            <a:ext cx="388843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Consistent with theoretical predictions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Phys. Rev. D </a:t>
            </a:r>
            <a:r>
              <a:rPr lang="en-US" altLang="zh-CN" b="1" dirty="0">
                <a:solidFill>
                  <a:srgbClr val="0070C0"/>
                </a:solidFill>
              </a:rPr>
              <a:t>93</a:t>
            </a:r>
            <a:r>
              <a:rPr lang="en-US" altLang="zh-CN" dirty="0">
                <a:solidFill>
                  <a:srgbClr val="0070C0"/>
                </a:solidFill>
              </a:rPr>
              <a:t>, 114010 (2016)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3294" y="6361630"/>
            <a:ext cx="162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Best precision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0" y="479685"/>
            <a:ext cx="4122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8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6296</TotalTime>
  <Words>650</Words>
  <Application>Microsoft Office PowerPoint</Application>
  <PresentationFormat>全屏显示(4:3)</PresentationFormat>
  <Paragraphs>276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等线</vt:lpstr>
      <vt:lpstr>等线 Light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公式</vt:lpstr>
      <vt:lpstr>Equation</vt:lpstr>
      <vt:lpstr>Amplitude analysis of D_s hadronic decays at BESIII</vt:lpstr>
      <vt:lpstr>Outline</vt:lpstr>
      <vt:lpstr>Introduction </vt:lpstr>
      <vt:lpstr>Data sets collected near D_s^(∗+) D_s^- threshold</vt:lpstr>
      <vt:lpstr>Double tag technique </vt:lpstr>
      <vt:lpstr>Strategy</vt:lpstr>
      <vt:lpstr>Strategy</vt:lpstr>
      <vt:lpstr>Amplitude analysis of D_s^+→K^- K^+ π^+</vt:lpstr>
      <vt:lpstr>Amplitude analysis of D_s^+→K^- K^+ π^+</vt:lpstr>
      <vt:lpstr>Amplitude analysis of D_s^+→π^+ π^0 η</vt:lpstr>
      <vt:lpstr>Amplitude analysis of D_s^+→K_s^0 π^+ π^0</vt:lpstr>
      <vt:lpstr>Amplitude analysis of D_s^+→K_s^0 π^+ π^0</vt:lpstr>
      <vt:lpstr>Amplitude analysis of D_s^+→K_s^0 K^- π^+ π^+</vt:lpstr>
      <vt:lpstr>Amplitude analysis of D_s^+→K^- K^+ π^+ π^0</vt:lpstr>
      <vt:lpstr>Amplitude analysis of D_s^+→K^- K^+ π^+ π^0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ds</dc:creator>
  <cp:lastModifiedBy>daixinchen</cp:lastModifiedBy>
  <cp:revision>200</cp:revision>
  <dcterms:created xsi:type="dcterms:W3CDTF">2021-05-30T07:57:26Z</dcterms:created>
  <dcterms:modified xsi:type="dcterms:W3CDTF">2021-06-07T18:11:18Z</dcterms:modified>
</cp:coreProperties>
</file>