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481" r:id="rId3"/>
    <p:sldId id="371" r:id="rId4"/>
    <p:sldId id="1036" r:id="rId5"/>
    <p:sldId id="2138" r:id="rId6"/>
    <p:sldId id="1042" r:id="rId7"/>
    <p:sldId id="469" r:id="rId8"/>
    <p:sldId id="1037" r:id="rId9"/>
    <p:sldId id="1039" r:id="rId10"/>
    <p:sldId id="1043" r:id="rId11"/>
    <p:sldId id="1044" r:id="rId12"/>
    <p:sldId id="476" r:id="rId13"/>
    <p:sldId id="2148" r:id="rId14"/>
    <p:sldId id="2140" r:id="rId15"/>
    <p:sldId id="2141" r:id="rId16"/>
    <p:sldId id="2142" r:id="rId17"/>
    <p:sldId id="463" r:id="rId18"/>
    <p:sldId id="2144" r:id="rId19"/>
    <p:sldId id="2146" r:id="rId20"/>
    <p:sldId id="2145" r:id="rId21"/>
    <p:sldId id="2147" r:id="rId22"/>
    <p:sldId id="270" r:id="rId23"/>
    <p:sldId id="2136" r:id="rId24"/>
    <p:sldId id="470" r:id="rId25"/>
    <p:sldId id="47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116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6F535-B18B-420B-93A7-127B7D0F8EC2}" type="datetimeFigureOut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463E6-3F4B-4A17-AE7E-85055F2D9F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10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6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BA0C5F-0A4D-47FC-A336-386BA2830660}" type="slidenum">
              <a:rPr lang="zh-CN" altLang="en-US"/>
              <a:pPr algn="r" eaLnBrk="1" hangingPunct="1">
                <a:spcBef>
                  <a:spcPct val="0"/>
                </a:spcBef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62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6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BA0C5F-0A4D-47FC-A336-386BA2830660}" type="slidenum">
              <a:rPr lang="zh-CN" altLang="en-US"/>
              <a:pPr algn="r" eaLnBrk="1" hangingPunct="1">
                <a:spcBef>
                  <a:spcPct val="0"/>
                </a:spcBef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106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6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BA0C5F-0A4D-47FC-A336-386BA2830660}" type="slidenum">
              <a:rPr lang="zh-CN" altLang="en-US"/>
              <a:pPr algn="r" eaLnBrk="1" hangingPunct="1">
                <a:spcBef>
                  <a:spcPct val="0"/>
                </a:spcBef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6064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6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BA0C5F-0A4D-47FC-A336-386BA2830660}" type="slidenum">
              <a:rPr lang="zh-CN" altLang="en-US"/>
              <a:pPr algn="r" eaLnBrk="1" hangingPunct="1">
                <a:spcBef>
                  <a:spcPct val="0"/>
                </a:spcBef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06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6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BA0C5F-0A4D-47FC-A336-386BA2830660}" type="slidenum">
              <a:rPr lang="zh-CN" altLang="en-US"/>
              <a:pPr algn="r" eaLnBrk="1" hangingPunct="1">
                <a:spcBef>
                  <a:spcPct val="0"/>
                </a:spcBef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6207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6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BA0C5F-0A4D-47FC-A336-386BA2830660}" type="slidenum">
              <a:rPr lang="zh-CN" altLang="en-US"/>
              <a:pPr algn="r" eaLnBrk="1" hangingPunct="1">
                <a:spcBef>
                  <a:spcPct val="0"/>
                </a:spcBef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1020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236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4AE4B5-23EA-4101-A620-0B864CC58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974402-1E15-4E44-9C48-38DE0B605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5E6E92-8B92-46ED-A937-BC1908AF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97B9-CAE2-4103-97CD-9AB5CE308640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9591DA-980F-407B-90A7-6AAF8EA83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08ABD8-1618-4E7C-9E0F-C62648659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577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13A9DB-66D2-48C5-9BFC-6D120509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4E9D7D-62A5-443B-AF09-85A9097E0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32004D-70EC-4969-A254-933BE5CB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9B92-D2AF-4BCF-8BCD-051F93E83F54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75C2DD-5BDB-4B5F-ACF1-93BE3BE2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3CECD1-F60D-4C38-A94C-F22E839D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4781784-2134-4C73-9ABE-38AC471B9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D55C96F-2A1F-4CF4-BFD1-8BE093F05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A912AD-12B1-4E50-AB69-3A4AB3DF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B075-78B8-4098-B0A6-4D0D9EB80264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08723D-42F6-4D03-998C-4E52581ED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6072B2-D3F0-4DCD-B6B9-0ADF3DC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36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416D30-D910-4E22-B42A-28D4ED9F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16F895-BF9F-45CD-8C30-CCBAE78BC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A6F5C-5128-477D-8FAF-02A89AA5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516D-C16F-46D9-A5C6-BD5AE2DEA5B2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94AB59-07CC-4A47-A989-19BDDAF3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68FA20-4C53-4EDD-A17D-9BE5782AA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6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5B0F67-2A0B-47E7-9F50-4670BFCA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525D22-C9FA-4A70-8C26-B7C164020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B08BB4-3A16-4E4B-A9B1-B7706612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A555-E6D3-4E3E-9122-69C81DB98126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C46F61-F136-4768-8903-441B7B6E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FBEB73-4CF3-4C48-A5E3-0A6830C9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02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892525-7258-40FD-A6BC-B47C06B96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4B84EE-931B-4CF7-842E-79454B2E0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56FA3C-6186-4E75-BD17-ED2F947E0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CF2CCB-BAB6-4A49-8B93-0DB825FB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72F7-FFF8-40E1-9DAD-65938B36AFEE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3EFC1B-0220-4D0A-8548-1D443E539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90E545-41D2-4025-9A5D-26B1758D7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60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379C-656E-4B5C-80AE-640E45565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D75312-5719-46AC-97C8-7F737DDF8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19CB2B-1441-428F-BDBF-392DA3694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633A6ED-AF02-46EA-920F-FF501A2BF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83B755-FF1E-479C-A1B5-3AFB30BA6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EA4845B-8F28-4A04-8720-45681049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CD6A-2108-49B0-B353-9DAE8B9DB380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35F45B0-FBAD-4D33-9EBD-98B6CE801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CD6AEC6-158A-447D-9337-933078EE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50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346EAA-2561-4BD8-B265-96D1C5D68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155864-1872-4F9A-AEC4-A158CA4C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BC7A-0D74-4666-8A69-6269A12CA812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13F140-82EA-4F48-8B51-DE7BB93E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574904-846B-4CA7-A66C-6B215E310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88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823BE1-9107-4DD3-883B-7E66BF08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426D0-FB9D-4FC4-89AD-4F1280029C8D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C3EF0E-2B5F-4F02-B1CE-166959215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D234B7-1F57-4492-827C-5752EF65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53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C37C4-FBD3-45B8-86DD-FF331F21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E29CE9-BA85-45BE-B38E-0B4202CC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290845-1A98-4375-AE05-A593FF1E0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278331-8D18-4546-9F33-116CA79D7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EE91-8D4E-4C36-8E6A-2F5A6699CE1E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ADC709-2E6C-4429-A546-4AF7E4CC8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F53A1-6E0C-40D3-8C7A-A122371C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48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8AAA1-2A64-49F3-B2AE-FF92C979F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9DE47D-C075-409E-A2F9-D4C2995E8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C12316-42E1-4068-9A0A-32BA51319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0D681D-5352-46EA-87C1-2134B7819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85B6-AD1B-4476-BEE1-981298501AF1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BB40E1-4B08-4EE6-B7B0-0403C344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7D319-4FEF-439F-9E05-B051EECD3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72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C3ACB04-3473-46E4-BEBB-BB309275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151FBE-5DCD-4629-AE3A-608D23C05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38ECB1-B5B5-4120-9075-B9F73E278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7EFE4-335F-473D-86F9-279A3E9ED5B1}" type="datetime1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5D8FCA-3AEB-4F36-96CC-0DC85C074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9C44BA-9FBC-47F3-A278-66FF207B5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25506-0975-4D25-9273-D8A454B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3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1000W@4.5K" TargetMode="External"/><Relationship Id="rId2" Type="http://schemas.openxmlformats.org/officeDocument/2006/relationships/hyperlink" Target="mailto:500W@4.5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0C087-D843-4DC0-8C85-9831D01267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Status of BEPCII-U </a:t>
            </a:r>
            <a:br>
              <a:rPr lang="en-US" altLang="zh-CN" dirty="0"/>
            </a:br>
            <a:r>
              <a:rPr lang="en-US" altLang="zh-CN" sz="4900" dirty="0"/>
              <a:t>luminosity and energy upgrades</a:t>
            </a:r>
            <a:endParaRPr lang="zh-CN" altLang="en-US" sz="49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F1BB608-C8AB-4252-95CD-1106374213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Yuan Zhang</a:t>
            </a:r>
          </a:p>
          <a:p>
            <a:r>
              <a:rPr lang="en-US" altLang="zh-CN" dirty="0"/>
              <a:t>On behalf of BEPCII-U team</a:t>
            </a:r>
          </a:p>
          <a:p>
            <a:r>
              <a:rPr lang="en-US" altLang="zh-CN" dirty="0"/>
              <a:t>Conference on Flavor Physics and CP Violation, FPCP2021</a:t>
            </a:r>
          </a:p>
          <a:p>
            <a:r>
              <a:rPr lang="en-US" altLang="zh-CN" dirty="0"/>
              <a:t>June 7-11, 2021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9511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687130" y="165767"/>
            <a:ext cx="10885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BEPCII-U Machine Parameters &amp; RF modification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303779" y="845177"/>
            <a:ext cx="6961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RF cavity/ring =&gt; 2 RF cavities/ring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lattice has been redesigned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93" y="2679957"/>
            <a:ext cx="5895174" cy="173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6795761" y="2444969"/>
            <a:ext cx="427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en-US" altLang="zh-C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Region@BEPCII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214" y="4492882"/>
            <a:ext cx="6027684" cy="180755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89867" y="4190988"/>
            <a:ext cx="349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en-US" altLang="zh-C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Region@BEPCII-U</a:t>
            </a: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6270110"/>
            <a:ext cx="538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Luminosity is increased by a factor of 3.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DA07777-F739-4E7E-A936-5F2BC0F47BDB}"/>
              </a:ext>
            </a:extLst>
          </p:cNvPr>
          <p:cNvSpPr txBox="1"/>
          <p:nvPr/>
        </p:nvSpPr>
        <p:spPr>
          <a:xfrm>
            <a:off x="318752" y="740132"/>
            <a:ext cx="373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Beam Energy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2.35GeV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D8B9AB5-E4D3-496D-A734-044BBEA341B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18752" y="1140242"/>
              <a:ext cx="4912140" cy="48611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2900">
                      <a:extLst>
                        <a:ext uri="{9D8B030D-6E8A-4147-A177-3AD203B41FA5}">
                          <a16:colId xmlns:a16="http://schemas.microsoft.com/office/drawing/2014/main" val="3012214071"/>
                        </a:ext>
                      </a:extLst>
                    </a:gridCol>
                    <a:gridCol w="1378226">
                      <a:extLst>
                        <a:ext uri="{9D8B030D-6E8A-4147-A177-3AD203B41FA5}">
                          <a16:colId xmlns:a16="http://schemas.microsoft.com/office/drawing/2014/main" val="571587157"/>
                        </a:ext>
                      </a:extLst>
                    </a:gridCol>
                    <a:gridCol w="1401014">
                      <a:extLst>
                        <a:ext uri="{9D8B030D-6E8A-4147-A177-3AD203B41FA5}">
                          <a16:colId xmlns:a16="http://schemas.microsoft.com/office/drawing/2014/main" val="31782110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BEPCII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BEPC3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9440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Lum [10</a:t>
                          </a:r>
                          <a:r>
                            <a:rPr lang="en-US" altLang="zh-CN" baseline="30000" dirty="0"/>
                            <a:t>32</a:t>
                          </a:r>
                          <a:r>
                            <a:rPr lang="en-US" altLang="zh-CN" baseline="0" dirty="0"/>
                            <a:t>cm</a:t>
                          </a:r>
                          <a:r>
                            <a:rPr lang="en-US" altLang="zh-CN" baseline="30000" dirty="0"/>
                            <a:t>-2</a:t>
                          </a:r>
                          <a:r>
                            <a:rPr lang="en-US" altLang="zh-CN" baseline="0" dirty="0"/>
                            <a:t>s</a:t>
                          </a:r>
                          <a:r>
                            <a:rPr lang="en-US" altLang="zh-CN" baseline="30000" dirty="0"/>
                            <a:t>-1</a:t>
                          </a:r>
                          <a:r>
                            <a:rPr lang="en-US" altLang="zh-CN" baseline="0" dirty="0"/>
                            <a:t>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3.5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11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68334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[cm]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1.5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1.3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1843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Bunch Current [mA]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7.1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7.5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70282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Bunch Num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120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98966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SR Power [kW]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110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250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3648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lum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0.029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0.036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890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Emittance [</a:t>
                          </a:r>
                          <a:r>
                            <a:rPr lang="en-US" altLang="zh-CN" dirty="0" err="1"/>
                            <a:t>nmrad</a:t>
                          </a:r>
                          <a:r>
                            <a:rPr lang="en-US" altLang="zh-CN" dirty="0"/>
                            <a:t>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147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50910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Coupling [%]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0.53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0.35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8466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Bucket Height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0.0069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0.011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9179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[cm]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1.04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5220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[cm]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1.69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1.3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64274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RF Voltage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C00000"/>
                              </a:solidFill>
                            </a:rPr>
                            <a:t>1.6 MV</a:t>
                          </a:r>
                          <a:endParaRPr lang="zh-CN" altLang="en-US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C00000"/>
                              </a:solidFill>
                            </a:rPr>
                            <a:t>3.3 MV</a:t>
                          </a:r>
                          <a:endParaRPr lang="zh-CN" altLang="en-US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22366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D8B9AB5-E4D3-496D-A734-044BBEA34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1948878"/>
                  </p:ext>
                </p:extLst>
              </p:nvPr>
            </p:nvGraphicFramePr>
            <p:xfrm>
              <a:off x="318752" y="1140242"/>
              <a:ext cx="4912140" cy="48611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2900">
                      <a:extLst>
                        <a:ext uri="{9D8B030D-6E8A-4147-A177-3AD203B41FA5}">
                          <a16:colId xmlns:a16="http://schemas.microsoft.com/office/drawing/2014/main" val="3012214071"/>
                        </a:ext>
                      </a:extLst>
                    </a:gridCol>
                    <a:gridCol w="1378226">
                      <a:extLst>
                        <a:ext uri="{9D8B030D-6E8A-4147-A177-3AD203B41FA5}">
                          <a16:colId xmlns:a16="http://schemas.microsoft.com/office/drawing/2014/main" val="571587157"/>
                        </a:ext>
                      </a:extLst>
                    </a:gridCol>
                    <a:gridCol w="1401014">
                      <a:extLst>
                        <a:ext uri="{9D8B030D-6E8A-4147-A177-3AD203B41FA5}">
                          <a16:colId xmlns:a16="http://schemas.microsoft.com/office/drawing/2014/main" val="31782110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BEPCII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BEPC3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9440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Lum [10</a:t>
                          </a:r>
                          <a:r>
                            <a:rPr lang="en-US" altLang="zh-CN" baseline="30000" dirty="0"/>
                            <a:t>32</a:t>
                          </a:r>
                          <a:r>
                            <a:rPr lang="en-US" altLang="zh-CN" baseline="0" dirty="0"/>
                            <a:t>cm</a:t>
                          </a:r>
                          <a:r>
                            <a:rPr lang="en-US" altLang="zh-CN" baseline="30000" dirty="0"/>
                            <a:t>-2</a:t>
                          </a:r>
                          <a:r>
                            <a:rPr lang="en-US" altLang="zh-CN" baseline="0" dirty="0"/>
                            <a:t>s</a:t>
                          </a:r>
                          <a:r>
                            <a:rPr lang="en-US" altLang="zh-CN" baseline="30000" dirty="0"/>
                            <a:t>-1</a:t>
                          </a:r>
                          <a:r>
                            <a:rPr lang="en-US" altLang="zh-CN" baseline="0" dirty="0"/>
                            <a:t>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3.5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11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6833453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86" t="-201587" r="-131714" b="-9968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1.5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1.3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1843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Bunch Current [mA]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7.1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7.5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70282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Bunch Num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120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98966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SR Power [kW]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110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250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3648032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86" t="-582813" r="-131714" b="-595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0.029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0.036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890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Emittance [</a:t>
                          </a:r>
                          <a:r>
                            <a:rPr lang="en-US" altLang="zh-CN" dirty="0" err="1"/>
                            <a:t>nmrad</a:t>
                          </a:r>
                          <a:r>
                            <a:rPr lang="en-US" altLang="zh-CN" dirty="0"/>
                            <a:t>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147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50910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Coupling [%]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0.53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0.35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8466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Bucket Height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0.0069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0.011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9179639"/>
                      </a:ext>
                    </a:extLst>
                  </a:tr>
                  <a:tr h="37782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86" t="-998387" r="-131714" b="-2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1.04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5220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86" t="-1116393" r="-131714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1.69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1.3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64274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RF Voltage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C00000"/>
                              </a:solidFill>
                            </a:rPr>
                            <a:t>1.6 MV</a:t>
                          </a:r>
                          <a:endParaRPr lang="zh-CN" altLang="en-US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C00000"/>
                              </a:solidFill>
                            </a:rPr>
                            <a:t>3.3 MV</a:t>
                          </a:r>
                          <a:endParaRPr lang="zh-CN" altLang="en-US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22366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326CCC-C872-42DC-9569-DDA853CB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7319" y="5509061"/>
            <a:ext cx="2743200" cy="365125"/>
          </a:xfrm>
        </p:spPr>
        <p:txBody>
          <a:bodyPr/>
          <a:lstStyle/>
          <a:p>
            <a:fld id="{CD225506-0975-4D25-9273-D8A454BC9F9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5866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74E27E3-AC31-4E65-BA19-683636E68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011" y="1581714"/>
            <a:ext cx="7573111" cy="466939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387934" y="1688125"/>
            <a:ext cx="434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C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BEPCII-U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BEPCII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>
            <a:cxnSpLocks/>
          </p:cNvCxnSpPr>
          <p:nvPr/>
        </p:nvCxnSpPr>
        <p:spPr>
          <a:xfrm>
            <a:off x="7907618" y="1688125"/>
            <a:ext cx="0" cy="2451796"/>
          </a:xfrm>
          <a:prstGeom prst="line">
            <a:avLst/>
          </a:prstGeom>
          <a:ln w="127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850159" y="2347506"/>
            <a:ext cx="76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倍</a:t>
            </a:r>
          </a:p>
        </p:txBody>
      </p:sp>
      <p:sp>
        <p:nvSpPr>
          <p:cNvPr id="13" name="矩形 12"/>
          <p:cNvSpPr/>
          <p:nvPr/>
        </p:nvSpPr>
        <p:spPr>
          <a:xfrm>
            <a:off x="417843" y="296606"/>
            <a:ext cx="101300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 Performance at Different Energy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84DA31C-3BEB-475F-A57A-53D3CF4A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D225506-0975-4D25-9273-D8A454BC9F9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62115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C8CFDF-72A0-411F-AA26-08E3AEE72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341392"/>
            <a:ext cx="10515600" cy="1325563"/>
          </a:xfrm>
        </p:spPr>
        <p:txBody>
          <a:bodyPr/>
          <a:lstStyle/>
          <a:p>
            <a:r>
              <a:rPr lang="en-US" altLang="zh-CN" dirty="0"/>
              <a:t>SR Beam 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C99161-3D9F-42BF-812B-F39D41739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231" y="165260"/>
            <a:ext cx="5461857" cy="838241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Collision mode and parasitic SR </a:t>
            </a:r>
          </a:p>
          <a:p>
            <a:r>
              <a:rPr lang="en-US" altLang="zh-CN" dirty="0"/>
              <a:t>Now: 70 days each year for dedicated SR mode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3CEF37-9708-4289-AB52-2C8715EF0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28" y="4637642"/>
            <a:ext cx="4162602" cy="18920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D8C0B6-B1F9-4FA3-A3BA-1B49436B8D68}"/>
              </a:ext>
            </a:extLst>
          </p:cNvPr>
          <p:cNvSpPr txBox="1"/>
          <p:nvPr/>
        </p:nvSpPr>
        <p:spPr>
          <a:xfrm>
            <a:off x="4979909" y="3360707"/>
            <a:ext cx="592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zh-CN" b="1" dirty="0"/>
              <a:t>2020 Jul,  IHEP Strategy Meeting</a:t>
            </a:r>
          </a:p>
          <a:p>
            <a:pPr marL="342900" indent="-342900">
              <a:buAutoNum type="arabicParenR"/>
            </a:pPr>
            <a:r>
              <a:rPr lang="en-US" altLang="zh-CN" b="1" dirty="0"/>
              <a:t>2021 Jan, SR-ACC division </a:t>
            </a:r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855B9F-3BAE-45E0-965C-C2C24562AD8C}"/>
              </a:ext>
            </a:extLst>
          </p:cNvPr>
          <p:cNvSpPr txBox="1"/>
          <p:nvPr/>
        </p:nvSpPr>
        <p:spPr>
          <a:xfrm>
            <a:off x="4546253" y="4130873"/>
            <a:ext cx="7645747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 the 2</a:t>
            </a:r>
            <a:r>
              <a:rPr lang="en-US" altLang="zh-CN" baseline="30000" dirty="0"/>
              <a:t>nd</a:t>
            </a:r>
            <a:r>
              <a:rPr lang="en-US" altLang="zh-CN" dirty="0"/>
              <a:t> half of 2024, the first few SR beam lines of HEPS begin to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BEPCII is being stopped for hardware modification</a:t>
            </a:r>
            <a:endParaRPr lang="zh-CN" altLang="en-US" dirty="0"/>
          </a:p>
        </p:txBody>
      </p:sp>
      <p:pic>
        <p:nvPicPr>
          <p:cNvPr id="13" name="内容占位符 3">
            <a:extLst>
              <a:ext uri="{FF2B5EF4-FFF2-40B4-BE49-F238E27FC236}">
                <a16:creationId xmlns:a16="http://schemas.microsoft.com/office/drawing/2014/main" id="{095EAFF9-0184-41D1-A2F9-894F264E2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14" b="12579"/>
          <a:stretch/>
        </p:blipFill>
        <p:spPr>
          <a:xfrm>
            <a:off x="4344130" y="792949"/>
            <a:ext cx="7361870" cy="222825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1723A8E-F60B-4838-8667-55CFCC134B15}"/>
              </a:ext>
            </a:extLst>
          </p:cNvPr>
          <p:cNvSpPr txBox="1"/>
          <p:nvPr/>
        </p:nvSpPr>
        <p:spPr>
          <a:xfrm>
            <a:off x="4541146" y="4908185"/>
            <a:ext cx="76457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Dedicated SR mode will be discarded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Only the beam lines in I/IV region will be kept unchanged (except 4W2)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5E33F7-D84F-41EF-9CB2-97AA1CEF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96BA69-F96C-4099-ADF6-BBEB4D23F8F8}"/>
              </a:ext>
            </a:extLst>
          </p:cNvPr>
          <p:cNvSpPr txBox="1"/>
          <p:nvPr/>
        </p:nvSpPr>
        <p:spPr>
          <a:xfrm>
            <a:off x="4541145" y="5632504"/>
            <a:ext cx="764574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If dedicated SR mode is kept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More photon absorbers: CNY 4M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20 vacuum chamber( antechamber type): CNY 10M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Not only money matters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C2084F2-48E7-4C92-B404-BD6D5BD0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28" y="1346108"/>
            <a:ext cx="4054800" cy="2784765"/>
          </a:xfrm>
          <a:prstGeom prst="rect">
            <a:avLst/>
          </a:prstGeom>
        </p:spPr>
      </p:pic>
      <p:sp>
        <p:nvSpPr>
          <p:cNvPr id="5" name="箭头: 左弧形 4">
            <a:extLst>
              <a:ext uri="{FF2B5EF4-FFF2-40B4-BE49-F238E27FC236}">
                <a16:creationId xmlns:a16="http://schemas.microsoft.com/office/drawing/2014/main" id="{BAB955FE-C838-44BD-B22C-45E63FD4B271}"/>
              </a:ext>
            </a:extLst>
          </p:cNvPr>
          <p:cNvSpPr/>
          <p:nvPr/>
        </p:nvSpPr>
        <p:spPr>
          <a:xfrm>
            <a:off x="908562" y="2111435"/>
            <a:ext cx="310976" cy="831138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箭头: 左弧形 6">
            <a:extLst>
              <a:ext uri="{FF2B5EF4-FFF2-40B4-BE49-F238E27FC236}">
                <a16:creationId xmlns:a16="http://schemas.microsoft.com/office/drawing/2014/main" id="{2F1CFCDE-3813-4CF4-814E-C6DD3340E005}"/>
              </a:ext>
            </a:extLst>
          </p:cNvPr>
          <p:cNvSpPr/>
          <p:nvPr/>
        </p:nvSpPr>
        <p:spPr>
          <a:xfrm flipV="1">
            <a:off x="448680" y="2036724"/>
            <a:ext cx="371860" cy="854884"/>
          </a:xfrm>
          <a:prstGeom prst="curvedRightArrow">
            <a:avLst/>
          </a:prstGeom>
          <a:solidFill>
            <a:srgbClr val="002060"/>
          </a:solidFill>
          <a:ln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6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722A-2CAE-4AAC-B2AB-31E0927C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Facts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4E27D0-B24E-4B68-A5E4-076A7B165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All groups in Accelerator Division of IHEP are taking part in BEPCII-U</a:t>
            </a:r>
          </a:p>
          <a:p>
            <a:r>
              <a:rPr lang="en-US" altLang="zh-CN" dirty="0"/>
              <a:t>Man power is overlapping for LINAC, RF, Cryogenic, Vacuum etc. between BEPCII-U and HEPS</a:t>
            </a:r>
          </a:p>
          <a:p>
            <a:r>
              <a:rPr lang="en-US" altLang="zh-CN" dirty="0"/>
              <a:t>Time is overlapping between BEPCII-U and HEPS</a:t>
            </a:r>
          </a:p>
          <a:p>
            <a:r>
              <a:rPr lang="en-US" altLang="zh-CN" dirty="0"/>
              <a:t>In the following, not all sub-system will be covered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A44B62-DC23-4DC6-861B-3A9C4C2E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702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99504-3311-404B-9AE4-838215A5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 region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FDF2D5-7F3D-476A-ACC2-9FBD1F40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635" y="251209"/>
            <a:ext cx="5451823" cy="2360720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Beam Optics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Mechanical System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RF System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Beam Instrumentation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7FE7F33-B20F-41BB-9CBC-3DB871DA7339}"/>
              </a:ext>
            </a:extLst>
          </p:cNvPr>
          <p:cNvSpPr txBox="1"/>
          <p:nvPr/>
        </p:nvSpPr>
        <p:spPr>
          <a:xfrm>
            <a:off x="5686914" y="2753260"/>
            <a:ext cx="6465582" cy="37856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Space is very limited: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Length of one RF cavity is 3.5 m. Two RF cavities totally take 7.2m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Quadrupoles will be replaced with smaller size ones. 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 GeV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Skew quadrupole has been removed.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We’ve to find other space for the important   </a:t>
            </a:r>
          </a:p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luminosity tuning knob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Taper vacuum chamber is shortened.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BEA4FD4-B7A0-4A7A-BB54-84476927A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5586435" cy="185323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DBAF9A-5AB2-4D56-925E-615BD49B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27103A3-84E8-4213-831D-3242F4D0B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42066"/>
            <a:ext cx="5586435" cy="14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1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46059" y="65636"/>
            <a:ext cx="10832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3600" b="1" dirty="0">
                <a:solidFill>
                  <a:srgbClr val="CC0000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RF Systems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43D257-E7A6-4032-BC8B-174EF5AC1092}"/>
              </a:ext>
            </a:extLst>
          </p:cNvPr>
          <p:cNvSpPr txBox="1"/>
          <p:nvPr/>
        </p:nvSpPr>
        <p:spPr>
          <a:xfrm>
            <a:off x="155841" y="136398"/>
            <a:ext cx="391581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cavity team is assigned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827701A6-6BD6-4673-99BF-909853181E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2354954"/>
                  </p:ext>
                </p:extLst>
              </p:nvPr>
            </p:nvGraphicFramePr>
            <p:xfrm>
              <a:off x="3990076" y="4587327"/>
              <a:ext cx="3557227" cy="10450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17615">
                      <a:extLst>
                        <a:ext uri="{9D8B030D-6E8A-4147-A177-3AD203B41FA5}">
                          <a16:colId xmlns:a16="http://schemas.microsoft.com/office/drawing/2014/main" val="3909819829"/>
                        </a:ext>
                      </a:extLst>
                    </a:gridCol>
                    <a:gridCol w="1057232">
                      <a:extLst>
                        <a:ext uri="{9D8B030D-6E8A-4147-A177-3AD203B41FA5}">
                          <a16:colId xmlns:a16="http://schemas.microsoft.com/office/drawing/2014/main" val="1931410996"/>
                        </a:ext>
                      </a:extLst>
                    </a:gridCol>
                    <a:gridCol w="1082380">
                      <a:extLst>
                        <a:ext uri="{9D8B030D-6E8A-4147-A177-3AD203B41FA5}">
                          <a16:colId xmlns:a16="http://schemas.microsoft.com/office/drawing/2014/main" val="116005556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𝑟𝑓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499.8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MHz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7852370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269875" algn="just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altLang="zh-CN" sz="1200" kern="100" dirty="0">
                              <a:effectLst/>
                            </a:rPr>
                            <a:t>Operating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b="1" i="0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zh-CN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𝑜𝑝</m:t>
                                  </m:r>
                                </m:sup>
                              </m:sSubSup>
                            </m:oMath>
                          </a14:m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1.8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MV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2838522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269875" algn="just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altLang="zh-CN" sz="1200" kern="100" dirty="0">
                              <a:effectLst/>
                            </a:rPr>
                            <a:t>Design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zh-CN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bSup>
                            </m:oMath>
                          </a14:m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2.5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MV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8946416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269875" algn="just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12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𝑜𝑝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≥1</a:t>
                          </a:r>
                          <a:r>
                            <a:rPr lang="en-US" sz="1200" kern="100" dirty="0">
                              <a:effectLst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sz="1200" kern="100" dirty="0">
                              <a:effectLst/>
                            </a:rPr>
                            <a:t>10</a:t>
                          </a:r>
                          <a:r>
                            <a:rPr lang="en-US" sz="1200" kern="100" baseline="30000" dirty="0">
                              <a:effectLst/>
                            </a:rPr>
                            <a:t>9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-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5629350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827701A6-6BD6-4673-99BF-909853181E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2354954"/>
                  </p:ext>
                </p:extLst>
              </p:nvPr>
            </p:nvGraphicFramePr>
            <p:xfrm>
              <a:off x="3990076" y="4587327"/>
              <a:ext cx="3557227" cy="10450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17615">
                      <a:extLst>
                        <a:ext uri="{9D8B030D-6E8A-4147-A177-3AD203B41FA5}">
                          <a16:colId xmlns:a16="http://schemas.microsoft.com/office/drawing/2014/main" val="3909819829"/>
                        </a:ext>
                      </a:extLst>
                    </a:gridCol>
                    <a:gridCol w="1057232">
                      <a:extLst>
                        <a:ext uri="{9D8B030D-6E8A-4147-A177-3AD203B41FA5}">
                          <a16:colId xmlns:a16="http://schemas.microsoft.com/office/drawing/2014/main" val="1931410996"/>
                        </a:ext>
                      </a:extLst>
                    </a:gridCol>
                    <a:gridCol w="1082380">
                      <a:extLst>
                        <a:ext uri="{9D8B030D-6E8A-4147-A177-3AD203B41FA5}">
                          <a16:colId xmlns:a16="http://schemas.microsoft.com/office/drawing/2014/main" val="1160055563"/>
                        </a:ext>
                      </a:extLst>
                    </a:gridCol>
                  </a:tblGrid>
                  <a:tr h="2921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29" t="-2083" r="-152790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499.8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MHz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78523707"/>
                      </a:ext>
                    </a:extLst>
                  </a:tr>
                  <a:tr h="23069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29" t="-128947" r="-152790" b="-25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1.8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MV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28385226"/>
                      </a:ext>
                    </a:extLst>
                  </a:tr>
                  <a:tr h="23012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29" t="-228947" r="-152790" b="-15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2.5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MV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89464163"/>
                      </a:ext>
                    </a:extLst>
                  </a:tr>
                  <a:tr h="2921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29" t="-260417" r="-152790" b="-22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≥1</a:t>
                          </a:r>
                          <a:r>
                            <a:rPr lang="en-US" sz="1200" kern="100" dirty="0">
                              <a:effectLst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sz="1200" kern="100" dirty="0">
                              <a:effectLst/>
                            </a:rPr>
                            <a:t>10</a:t>
                          </a:r>
                          <a:r>
                            <a:rPr lang="en-US" sz="1200" kern="100" baseline="30000" dirty="0">
                              <a:effectLst/>
                            </a:rPr>
                            <a:t>9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ts val="2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-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562935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E6DB7C70-4D88-4F5D-B87F-E6C2C609A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682" y="4003697"/>
            <a:ext cx="3725946" cy="260278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129322D-BFE4-465E-AD62-B4793F8E306C}"/>
              </a:ext>
            </a:extLst>
          </p:cNvPr>
          <p:cNvSpPr txBox="1"/>
          <p:nvPr/>
        </p:nvSpPr>
        <p:spPr>
          <a:xfrm>
            <a:off x="3966115" y="653301"/>
            <a:ext cx="787982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500MHz/200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solid-state amplifier will be design/made.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Four 352 MHz/180 kW power source (SOLEIL) is the maximum power operating in the world.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A3C5BC7-8D12-4177-A57A-D7D6B2C99752}"/>
              </a:ext>
            </a:extLst>
          </p:cNvPr>
          <p:cNvSpPr txBox="1"/>
          <p:nvPr/>
        </p:nvSpPr>
        <p:spPr>
          <a:xfrm>
            <a:off x="7624051" y="4904977"/>
            <a:ext cx="50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vs</a:t>
            </a:r>
            <a:endParaRPr lang="zh-CN" altLang="en-US" sz="2000" b="1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61DBB1-F184-46BD-93FF-A6555413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15" name="图片 14" descr="总图半剖1">
            <a:extLst>
              <a:ext uri="{FF2B5EF4-FFF2-40B4-BE49-F238E27FC236}">
                <a16:creationId xmlns:a16="http://schemas.microsoft.com/office/drawing/2014/main" id="{1C5FE192-70C5-4B3F-8CD3-0A206D1015C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r="7582" b="1991"/>
          <a:stretch>
            <a:fillRect/>
          </a:stretch>
        </p:blipFill>
        <p:spPr bwMode="auto">
          <a:xfrm>
            <a:off x="412846" y="2308903"/>
            <a:ext cx="3255079" cy="2322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33DEB9D-4167-4630-82F5-9C92A24FF948}"/>
              </a:ext>
            </a:extLst>
          </p:cNvPr>
          <p:cNvSpPr txBox="1"/>
          <p:nvPr/>
        </p:nvSpPr>
        <p:spPr>
          <a:xfrm>
            <a:off x="-418999" y="2446976"/>
            <a:ext cx="22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BEPCII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C426056-72C2-4CA2-88FA-6EA2ED7F94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85" t="3800" r="21262" b="7010"/>
          <a:stretch/>
        </p:blipFill>
        <p:spPr>
          <a:xfrm>
            <a:off x="687130" y="4432936"/>
            <a:ext cx="2626523" cy="242506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87E2684-4674-45BB-AB91-445EC072D9CD}"/>
              </a:ext>
            </a:extLst>
          </p:cNvPr>
          <p:cNvSpPr txBox="1"/>
          <p:nvPr/>
        </p:nvSpPr>
        <p:spPr>
          <a:xfrm>
            <a:off x="-495747" y="4774797"/>
            <a:ext cx="22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HEPS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4BDF648-0A59-4A42-8028-9E858DBF7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36" y="552966"/>
            <a:ext cx="2483718" cy="177562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DD3D305-A644-4ED8-9D52-0EC3C5239290}"/>
              </a:ext>
            </a:extLst>
          </p:cNvPr>
          <p:cNvSpPr/>
          <p:nvPr/>
        </p:nvSpPr>
        <p:spPr>
          <a:xfrm>
            <a:off x="3966115" y="1949708"/>
            <a:ext cx="7267950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BEPCII: Online two cavities: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in-house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Mitsubishi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backup Cavity (Mitsubishi)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new cavity</a:t>
            </a:r>
          </a:p>
        </p:txBody>
      </p:sp>
    </p:spTree>
    <p:extLst>
      <p:ext uri="{BB962C8B-B14F-4D97-AF65-F5344CB8AC3E}">
        <p14:creationId xmlns:p14="http://schemas.microsoft.com/office/powerpoint/2010/main" val="82875715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6A5774-EB23-4D00-BA5D-5AB9E03C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Cryogenic Systems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C008D1-FAF5-47A3-81E4-07CBFA468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68" y="1388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Total new design: </a:t>
            </a:r>
          </a:p>
          <a:p>
            <a:pPr lvl="1"/>
            <a:r>
              <a:rPr lang="en-US" altLang="zh-CN" dirty="0"/>
              <a:t>Cryogenic refrigerator: 500W@4.5K -&gt; 1000W@4.5K</a:t>
            </a:r>
          </a:p>
          <a:p>
            <a:pPr lvl="1"/>
            <a:r>
              <a:rPr lang="en-US" altLang="zh-CN" dirty="0"/>
              <a:t>One valve box for two </a:t>
            </a:r>
            <a:r>
              <a:rPr lang="en-US" altLang="zh-CN" dirty="0" err="1"/>
              <a:t>cavites</a:t>
            </a:r>
            <a:r>
              <a:rPr lang="en-US" altLang="zh-CN" dirty="0"/>
              <a:t> -&gt; each cavity has one value box</a:t>
            </a:r>
          </a:p>
          <a:p>
            <a:pPr lvl="1"/>
            <a:r>
              <a:rPr lang="en-US" altLang="zh-CN" dirty="0"/>
              <a:t>New transfer line/control system </a:t>
            </a:r>
          </a:p>
          <a:p>
            <a:r>
              <a:rPr lang="en-US" altLang="zh-CN" dirty="0"/>
              <a:t>Keep present, add one copy (Space is limited)</a:t>
            </a:r>
          </a:p>
          <a:p>
            <a:pPr lvl="1"/>
            <a:r>
              <a:rPr lang="en-US" altLang="zh-CN" dirty="0"/>
              <a:t>+ one Cryogenic refrigerator: </a:t>
            </a:r>
            <a:r>
              <a:rPr lang="en-US" altLang="zh-CN" dirty="0">
                <a:hlinkClick r:id="rId2"/>
              </a:rPr>
              <a:t>500W@4.5K</a:t>
            </a:r>
            <a:endParaRPr lang="en-US" altLang="zh-CN" dirty="0"/>
          </a:p>
          <a:p>
            <a:pPr lvl="1"/>
            <a:r>
              <a:rPr lang="en-US" altLang="zh-CN" dirty="0"/>
              <a:t>+ valve box</a:t>
            </a:r>
          </a:p>
          <a:p>
            <a:pPr lvl="1"/>
            <a:r>
              <a:rPr lang="en-US" altLang="zh-CN" dirty="0"/>
              <a:t>+ transfer line</a:t>
            </a:r>
          </a:p>
          <a:p>
            <a:r>
              <a:rPr lang="en-US" altLang="zh-CN" b="1" dirty="0" err="1">
                <a:solidFill>
                  <a:srgbClr val="FF0000"/>
                </a:solidFill>
              </a:rPr>
              <a:t>Modifcation</a:t>
            </a:r>
            <a:r>
              <a:rPr lang="en-US" altLang="zh-CN" b="1" dirty="0">
                <a:solidFill>
                  <a:srgbClr val="FF0000"/>
                </a:solidFill>
              </a:rPr>
              <a:t> based on present apparatus</a:t>
            </a:r>
          </a:p>
          <a:p>
            <a:pPr lvl="1"/>
            <a:r>
              <a:rPr lang="en-US" altLang="zh-CN" dirty="0"/>
              <a:t>Cryogenic refrigerator: 500W@4.5K -&gt; </a:t>
            </a:r>
            <a:r>
              <a:rPr lang="en-US" altLang="zh-CN" dirty="0">
                <a:hlinkClick r:id="rId3"/>
              </a:rPr>
              <a:t>1000W@4.5K</a:t>
            </a:r>
            <a:endParaRPr lang="en-US" altLang="zh-CN" dirty="0"/>
          </a:p>
          <a:p>
            <a:pPr lvl="2"/>
            <a:r>
              <a:rPr lang="en-US" altLang="zh-CN" dirty="0"/>
              <a:t>2000 L </a:t>
            </a:r>
            <a:r>
              <a:rPr lang="en-US" altLang="zh-CN" dirty="0" err="1"/>
              <a:t>dewar</a:t>
            </a:r>
            <a:r>
              <a:rPr lang="en-US" altLang="zh-CN" dirty="0"/>
              <a:t> is kept</a:t>
            </a:r>
          </a:p>
          <a:p>
            <a:pPr lvl="1"/>
            <a:r>
              <a:rPr lang="en-US" altLang="zh-CN" dirty="0"/>
              <a:t>Main valve box is kept (only minor change)</a:t>
            </a:r>
          </a:p>
          <a:p>
            <a:pPr lvl="1"/>
            <a:r>
              <a:rPr lang="en-US" altLang="zh-CN" dirty="0"/>
              <a:t>8 channel transfer lines is kept ( modification is necessary) )</a:t>
            </a:r>
          </a:p>
          <a:p>
            <a:pPr lvl="1"/>
            <a:r>
              <a:rPr lang="en-US" altLang="zh-CN" dirty="0"/>
              <a:t>+ 4 local valve boxes </a:t>
            </a:r>
          </a:p>
          <a:p>
            <a:pPr lvl="1"/>
            <a:r>
              <a:rPr lang="en-US" altLang="zh-CN" dirty="0"/>
              <a:t>New 4-channel transfer lines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ECCE5F-0359-4D0C-913B-876949A7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D225506-0975-4D25-9273-D8A454BC9F9C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C1533DA-6999-4158-878D-B989EFCB6AD4}"/>
              </a:ext>
            </a:extLst>
          </p:cNvPr>
          <p:cNvSpPr/>
          <p:nvPr/>
        </p:nvSpPr>
        <p:spPr>
          <a:xfrm>
            <a:off x="2410692" y="185738"/>
            <a:ext cx="768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/>
              <a:t>The cryogenic systems must meet the requirement of upgraded SRF systems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1CD4857-9F98-484C-92D7-666749AAAC0C}"/>
              </a:ext>
            </a:extLst>
          </p:cNvPr>
          <p:cNvSpPr/>
          <p:nvPr/>
        </p:nvSpPr>
        <p:spPr>
          <a:xfrm>
            <a:off x="2281983" y="451034"/>
            <a:ext cx="9202545" cy="41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Clr>
                <a:srgbClr val="0000FF"/>
              </a:buClr>
              <a:defRPr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</a:rPr>
              <a:t>Reuse existing cryostat modules(2 online, 1 backup)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</a:rPr>
              <a:t>，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</a:rPr>
              <a:t>1 new module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0FA1ABB-10DC-4ECF-974B-95FA16859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1969"/>
            <a:ext cx="12192000" cy="45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4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84269" y="134522"/>
            <a:ext cx="10832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3600" b="1" dirty="0">
                <a:solidFill>
                  <a:srgbClr val="CC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Photon Absorber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160507" y="973226"/>
            <a:ext cx="745009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SR power challenge the photon absorbers.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3898AB-75A2-4A79-8899-8438494D89F7}"/>
              </a:ext>
            </a:extLst>
          </p:cNvPr>
          <p:cNvSpPr txBox="1"/>
          <p:nvPr/>
        </p:nvSpPr>
        <p:spPr>
          <a:xfrm>
            <a:off x="1073674" y="1478118"/>
            <a:ext cx="102801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After evaluation, totally 4 classes/54 type/139 photon absorber need to be manufactured. ~ 80% need be replaced.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Nearly all vacuum chamber will be open to air. (vacuum scrubbing)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Nearly all (inner ring) bending magnets have to be moved during the removal and installation of absorbers.  (bellows are fragile)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New material(</a:t>
            </a:r>
            <a:r>
              <a:rPr lang="en-US" altLang="zh-CN" sz="2400" dirty="0" err="1"/>
              <a:t>CuCrZr</a:t>
            </a:r>
            <a:r>
              <a:rPr lang="en-US" altLang="zh-CN" sz="2400" dirty="0"/>
              <a:t>/ODSC) will be used</a:t>
            </a:r>
            <a:r>
              <a:rPr lang="zh-CN" altLang="en-US" sz="2400" dirty="0"/>
              <a:t>：</a:t>
            </a:r>
            <a:r>
              <a:rPr lang="en-US" altLang="zh-CN" sz="2400" dirty="0"/>
              <a:t>Some tests show that material property is not stable </a:t>
            </a:r>
            <a:endParaRPr lang="zh-CN" altLang="en-US" sz="2400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7F8F988-537A-4B74-BB6F-5DD4EE2EE51D}"/>
              </a:ext>
            </a:extLst>
          </p:cNvPr>
          <p:cNvGrpSpPr/>
          <p:nvPr/>
        </p:nvGrpSpPr>
        <p:grpSpPr>
          <a:xfrm>
            <a:off x="2060944" y="4256798"/>
            <a:ext cx="8070112" cy="2282114"/>
            <a:chOff x="638175" y="1581150"/>
            <a:chExt cx="10915650" cy="36957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4D5E7B1-EC0B-4035-87DF-79F00C56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175" y="1581150"/>
              <a:ext cx="10915650" cy="3695700"/>
            </a:xfrm>
            <a:prstGeom prst="rect">
              <a:avLst/>
            </a:prstGeom>
          </p:spPr>
        </p:pic>
        <p:sp>
          <p:nvSpPr>
            <p:cNvPr id="15" name="文本框 4">
              <a:extLst>
                <a:ext uri="{FF2B5EF4-FFF2-40B4-BE49-F238E27FC236}">
                  <a16:creationId xmlns:a16="http://schemas.microsoft.com/office/drawing/2014/main" id="{173DA14F-4AB8-4EDE-8629-A121E9AA7771}"/>
                </a:ext>
              </a:extLst>
            </p:cNvPr>
            <p:cNvSpPr txBox="1"/>
            <p:nvPr/>
          </p:nvSpPr>
          <p:spPr>
            <a:xfrm>
              <a:off x="3497345" y="4732256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1738W</a:t>
              </a:r>
              <a:endParaRPr lang="zh-CN" altLang="en-US" dirty="0"/>
            </a:p>
          </p:txBody>
        </p:sp>
        <p:sp>
          <p:nvSpPr>
            <p:cNvPr id="17" name="文本框 6">
              <a:extLst>
                <a:ext uri="{FF2B5EF4-FFF2-40B4-BE49-F238E27FC236}">
                  <a16:creationId xmlns:a16="http://schemas.microsoft.com/office/drawing/2014/main" id="{78AE8069-9949-4A2C-A35A-BDF6E458B249}"/>
                </a:ext>
              </a:extLst>
            </p:cNvPr>
            <p:cNvSpPr txBox="1"/>
            <p:nvPr/>
          </p:nvSpPr>
          <p:spPr>
            <a:xfrm>
              <a:off x="6548399" y="4122540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3486W</a:t>
              </a:r>
              <a:endParaRPr lang="zh-CN" altLang="en-US" dirty="0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2F053D0-6ACE-4BF5-B8A5-954DC8BA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818625"/>
      </p:ext>
    </p:extLst>
  </p:cSld>
  <p:clrMapOvr>
    <a:masterClrMapping/>
  </p:clrMapOvr>
  <p:transition advTm="66079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10E70CB-31BE-459F-9E01-8D9426F2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Possible Measures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13E573F-DCC6-4AAF-9AAD-7094AD75E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CN" dirty="0"/>
              <a:t>All necessary photon absorbers would be manufactured but only serve as a backup</a:t>
            </a:r>
          </a:p>
          <a:p>
            <a:r>
              <a:rPr lang="en-US" altLang="zh-CN" dirty="0"/>
              <a:t>Some stress test for power density is designed and (may be) done</a:t>
            </a:r>
          </a:p>
          <a:p>
            <a:r>
              <a:rPr lang="en-US" altLang="zh-CN" dirty="0"/>
              <a:t>A stress test for power will be designed and done before the machine long shutdown for hardware modification</a:t>
            </a:r>
          </a:p>
          <a:p>
            <a:pPr lvl="1"/>
            <a:r>
              <a:rPr lang="en-US" altLang="zh-CN" dirty="0"/>
              <a:t>SR mode</a:t>
            </a:r>
          </a:p>
          <a:p>
            <a:pPr lvl="1"/>
            <a:r>
              <a:rPr lang="en-US" altLang="zh-CN" dirty="0"/>
              <a:t>Two online cavities could server</a:t>
            </a:r>
          </a:p>
          <a:p>
            <a:pPr lvl="1"/>
            <a:r>
              <a:rPr lang="en-US" altLang="zh-CN" dirty="0"/>
              <a:t>~250kW in the SR ring</a:t>
            </a:r>
          </a:p>
          <a:p>
            <a:r>
              <a:rPr lang="en-US" altLang="zh-CN" dirty="0"/>
              <a:t>Metallographic analysis will be done for some specific highest power density online absorbers in near future, which would help evaluate the lifetime and limit (power density)</a:t>
            </a:r>
          </a:p>
          <a:p>
            <a:r>
              <a:rPr lang="en-US" altLang="zh-CN" dirty="0"/>
              <a:t>Some more detailed optimization design and 3d printing model will be made to simulate the installation in the tunnel this summer</a:t>
            </a:r>
          </a:p>
          <a:p>
            <a:r>
              <a:rPr lang="en-US" altLang="zh-CN" dirty="0"/>
              <a:t>It is expected top-up injection could reduce the cycle time and increase the lifetime.</a:t>
            </a:r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98B3E36-10BE-4B29-98BC-5A5F59144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247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1735215" y="0"/>
            <a:ext cx="8721569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rgbClr val="1D0D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of SCQ (2.8GeV)</a:t>
            </a:r>
            <a:endParaRPr lang="zh-CN" altLang="en-US" b="1" dirty="0">
              <a:solidFill>
                <a:srgbClr val="1D0D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接连接符 7"/>
          <p:cNvCxnSpPr>
            <a:cxnSpLocks/>
          </p:cNvCxnSpPr>
          <p:nvPr/>
        </p:nvCxnSpPr>
        <p:spPr>
          <a:xfrm>
            <a:off x="2351584" y="83671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60715" y="1104190"/>
            <a:ext cx="100385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SCQ is the super-conducting final focus quadrupole near IP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structure of SCQ is usually very complicated and compact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maximum measured exciting current of BEPCII SCQ is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530A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actual exciting current of BEPCII SCQ is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549A@2.459GeV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which has already exceeded the maximum measured data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new SCQ is required for BEPCII to run at 2.8GeV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 new scheme to reduce SCQ strength is also under design in case the new SCQ could not be manufactured on time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065" y="4027094"/>
            <a:ext cx="4210268" cy="26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0BD8473-524F-4951-89E4-D21D59B6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D225506-0975-4D25-9273-D8A454BC9F9C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606639B-C1D2-4A0C-A0BE-F6BCD6527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12366" b="63250"/>
          <a:stretch/>
        </p:blipFill>
        <p:spPr>
          <a:xfrm>
            <a:off x="6337985" y="3815384"/>
            <a:ext cx="4824536" cy="27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EE4EE-E213-4E4C-AB6A-B5F92236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BEPC &amp; BEPCII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7F05CB-6AC1-4B22-9FCC-810A74E9E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_GB2312" charset="0"/>
                <a:cs typeface="Times New Roman" panose="02020603050405020304" pitchFamily="18" charset="0"/>
              </a:rPr>
              <a:t>30 years ago, BES started data taking (Highest Beam Energy: 2.5 GeV)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_GB2312" charset="0"/>
                <a:cs typeface="Times New Roman" panose="02020603050405020304" pitchFamily="18" charset="0"/>
              </a:rPr>
              <a:t>1988-2005</a:t>
            </a:r>
          </a:p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BEPCII (1-2.1 GeV,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Optimized at 1.89GeV) (from 2006)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81A682-AD83-45D0-84FE-8A0F2326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Picture 4" descr="BEPC">
            <a:extLst>
              <a:ext uri="{FF2B5EF4-FFF2-40B4-BE49-F238E27FC236}">
                <a16:creationId xmlns:a16="http://schemas.microsoft.com/office/drawing/2014/main" id="{B75B0ABA-C400-427E-8AED-AC689F46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21037"/>
            <a:ext cx="50038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7DFEE57-1430-47F2-95BA-786F17AE0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194" y="3221037"/>
            <a:ext cx="3828875" cy="357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54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3CB7EE-8E5A-4BA4-B6D8-0F26A4A1C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022" y="4009938"/>
            <a:ext cx="4671977" cy="216702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B0313C1-0A04-4BD0-BD4A-6AD913B0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Development of new SCQ </a:t>
            </a:r>
            <a:r>
              <a:rPr lang="en-US" altLang="zh-CN" sz="3200" dirty="0"/>
              <a:t>(+solenoids)</a:t>
            </a:r>
            <a:endParaRPr lang="zh-CN" altLang="en-US" sz="3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8D8C60-7072-4A43-884E-7F54BC45D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Serpentine (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</a:rPr>
              <a:t>Cos2θ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</a:rPr>
              <a:t>type)</a:t>
            </a:r>
          </a:p>
          <a:p>
            <a:pPr lvl="1"/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</a:rPr>
              <a:t>First developed at BNL</a:t>
            </a:r>
          </a:p>
          <a:p>
            <a:pPr lvl="1"/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</a:rPr>
              <a:t>Compact, Combined function magnets, Exact field quality</a:t>
            </a:r>
          </a:p>
          <a:p>
            <a:pPr lvl="1"/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</a:rPr>
              <a:t>In-house winding machine has been developed at IHEP</a:t>
            </a:r>
          </a:p>
          <a:p>
            <a:endParaRPr lang="en-US" altLang="zh-CN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</a:rPr>
              <a:t>Canted cosine theta (CCT)</a:t>
            </a:r>
          </a:p>
          <a:p>
            <a:pPr lvl="1"/>
            <a:r>
              <a:rPr lang="en-US" altLang="zh-CN" dirty="0"/>
              <a:t>Become popular in recent 10 years</a:t>
            </a:r>
          </a:p>
          <a:p>
            <a:pPr lvl="1"/>
            <a:r>
              <a:rPr lang="en-US" altLang="zh-CN" dirty="0"/>
              <a:t>Based on numerical control machine</a:t>
            </a:r>
          </a:p>
          <a:p>
            <a:pPr lvl="1"/>
            <a:r>
              <a:rPr lang="en-US" altLang="zh-CN" dirty="0"/>
              <a:t>CCT correctors have been made in-house for HL-LHC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2C19BA-B665-4B13-BE8E-074656C13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4D4ABB-FE2A-4076-85DD-8E64C4590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03" y="1499807"/>
            <a:ext cx="2701450" cy="202958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5B8129C-F1DE-47D9-B51B-1141C306532B}"/>
              </a:ext>
            </a:extLst>
          </p:cNvPr>
          <p:cNvSpPr txBox="1"/>
          <p:nvPr/>
        </p:nvSpPr>
        <p:spPr>
          <a:xfrm>
            <a:off x="947956" y="1363960"/>
            <a:ext cx="5570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Two teams are working in parallel.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66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70C9EE-2834-4565-86A4-F8FFB3499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Normal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Conducting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Maget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@ 2.8 GeV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E82F767A-352E-4C73-A2C8-8A7D05E404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3617914"/>
              </p:ext>
            </p:extLst>
          </p:nvPr>
        </p:nvGraphicFramePr>
        <p:xfrm>
          <a:off x="1012940" y="1383030"/>
          <a:ext cx="9893961" cy="497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769">
                  <a:extLst>
                    <a:ext uri="{9D8B030D-6E8A-4147-A177-3AD203B41FA5}">
                      <a16:colId xmlns:a16="http://schemas.microsoft.com/office/drawing/2014/main" val="1706771199"/>
                    </a:ext>
                  </a:extLst>
                </a:gridCol>
                <a:gridCol w="1362477">
                  <a:extLst>
                    <a:ext uri="{9D8B030D-6E8A-4147-A177-3AD203B41FA5}">
                      <a16:colId xmlns:a16="http://schemas.microsoft.com/office/drawing/2014/main" val="1649197046"/>
                    </a:ext>
                  </a:extLst>
                </a:gridCol>
                <a:gridCol w="2421994">
                  <a:extLst>
                    <a:ext uri="{9D8B030D-6E8A-4147-A177-3AD203B41FA5}">
                      <a16:colId xmlns:a16="http://schemas.microsoft.com/office/drawing/2014/main" val="3230673674"/>
                    </a:ext>
                  </a:extLst>
                </a:gridCol>
                <a:gridCol w="1963558">
                  <a:extLst>
                    <a:ext uri="{9D8B030D-6E8A-4147-A177-3AD203B41FA5}">
                      <a16:colId xmlns:a16="http://schemas.microsoft.com/office/drawing/2014/main" val="2173397718"/>
                    </a:ext>
                  </a:extLst>
                </a:gridCol>
                <a:gridCol w="1809061">
                  <a:extLst>
                    <a:ext uri="{9D8B030D-6E8A-4147-A177-3AD203B41FA5}">
                      <a16:colId xmlns:a16="http://schemas.microsoft.com/office/drawing/2014/main" val="430501195"/>
                    </a:ext>
                  </a:extLst>
                </a:gridCol>
                <a:gridCol w="1480102">
                  <a:extLst>
                    <a:ext uri="{9D8B030D-6E8A-4147-A177-3AD203B41FA5}">
                      <a16:colId xmlns:a16="http://schemas.microsoft.com/office/drawing/2014/main" val="3183477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Function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Issue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Progress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Solution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Impact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270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BEPC, 70B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Bending</a:t>
                      </a: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Outer ring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192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BEPCII, 67B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Bending</a:t>
                      </a: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Inner ring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Field Measure: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900A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 A is required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Measure of Sample Magnet, </a:t>
                      </a: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FINE!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High-order multipole 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17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105(L)Q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Quadrupole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Max: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162 A,</a:t>
                      </a: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Exceeding limit@</a:t>
                      </a: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2.47 GeV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Measure @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200A,</a:t>
                      </a: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Simulation.</a:t>
                      </a: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Limit: 220A 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Lattice design</a:t>
                      </a: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with limited strength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Luminosity loss,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DA, lifetime, background.1-to-N: hysteresis curve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76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Q1A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Dual-aperture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Quadrupole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Field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Measure:1577A</a:t>
                      </a:r>
                    </a:p>
                    <a:p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1680 A is required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Simulation data is used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Optics error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61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ISPB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Septum Magnet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Field Measure1300A</a:t>
                      </a: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endParaRPr lang="en-US" altLang="zh-CN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1525 A is required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Simulation data</a:t>
                      </a: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Is used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error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052790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3CC1C4-3C3C-4412-8DF9-C0154D9A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904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43EBBE4-5D3C-4617-A8AF-B19F00877AF4}"/>
              </a:ext>
            </a:extLst>
          </p:cNvPr>
          <p:cNvSpPr txBox="1"/>
          <p:nvPr/>
        </p:nvSpPr>
        <p:spPr>
          <a:xfrm>
            <a:off x="620889" y="824089"/>
            <a:ext cx="2460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/>
              <a:t>2.8 GeV</a:t>
            </a:r>
            <a:endParaRPr lang="zh-CN" altLang="en-US" sz="4000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296DDB6-8D44-4AC9-96CD-954451B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22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CD677A6-4C9D-4664-9266-357BDC37F6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8143141"/>
                  </p:ext>
                </p:extLst>
              </p:nvPr>
            </p:nvGraphicFramePr>
            <p:xfrm>
              <a:off x="2864556" y="101219"/>
              <a:ext cx="8489244" cy="6620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2311">
                      <a:extLst>
                        <a:ext uri="{9D8B030D-6E8A-4147-A177-3AD203B41FA5}">
                          <a16:colId xmlns:a16="http://schemas.microsoft.com/office/drawing/2014/main" val="1813778105"/>
                        </a:ext>
                      </a:extLst>
                    </a:gridCol>
                    <a:gridCol w="2122311">
                      <a:extLst>
                        <a:ext uri="{9D8B030D-6E8A-4147-A177-3AD203B41FA5}">
                          <a16:colId xmlns:a16="http://schemas.microsoft.com/office/drawing/2014/main" val="3861145533"/>
                        </a:ext>
                      </a:extLst>
                    </a:gridCol>
                    <a:gridCol w="2122311">
                      <a:extLst>
                        <a:ext uri="{9D8B030D-6E8A-4147-A177-3AD203B41FA5}">
                          <a16:colId xmlns:a16="http://schemas.microsoft.com/office/drawing/2014/main" val="4004731516"/>
                        </a:ext>
                      </a:extLst>
                    </a:gridCol>
                    <a:gridCol w="2122311">
                      <a:extLst>
                        <a:ext uri="{9D8B030D-6E8A-4147-A177-3AD203B41FA5}">
                          <a16:colId xmlns:a16="http://schemas.microsoft.com/office/drawing/2014/main" val="624394580"/>
                        </a:ext>
                      </a:extLst>
                    </a:gridCol>
                  </a:tblGrid>
                  <a:tr h="418754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BEPCII</a:t>
                          </a:r>
                        </a:p>
                        <a:p>
                          <a:r>
                            <a:rPr lang="en-US" altLang="zh-CN" dirty="0"/>
                            <a:t>1.6MV,</a:t>
                          </a:r>
                        </a:p>
                        <a:p>
                          <a:r>
                            <a:rPr lang="en-US" altLang="zh-CN" dirty="0"/>
                            <a:t>2.35GeV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BEPCII-U</a:t>
                          </a:r>
                        </a:p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3.3 MV,</a:t>
                          </a:r>
                        </a:p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2.8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bg1"/>
                              </a:solidFill>
                            </a:rPr>
                            <a:t>BEPCII-U</a:t>
                          </a:r>
                        </a:p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3.3 MV</a:t>
                          </a:r>
                        </a:p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2.8 GeV(KEEP SCQ)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65611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[cm]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3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6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0857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Luminosity</a:t>
                          </a:r>
                        </a:p>
                        <a:p>
                          <a:r>
                            <a:rPr lang="en-US" altLang="zh-CN" sz="1200" dirty="0"/>
                            <a:t>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2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2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200" dirty="0"/>
                            <a:t>]</a:t>
                          </a:r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3.92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3.6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1.8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2630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Bunch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Current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7.1 mA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 mA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7.5 mA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72544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Bunch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Num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60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42019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Beam Current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450 mA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450 mA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79024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U0 [MV]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51948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SR Power [kW]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250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96317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,0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0.0196/0.0369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0.02/0.052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0.013/0.05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93436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lum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0.029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0.04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6549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Emittance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sz="1200" dirty="0"/>
                            <a:t>[</a:t>
                          </a:r>
                          <a:r>
                            <a:rPr lang="en-US" altLang="zh-CN" sz="1200" dirty="0" err="1"/>
                            <a:t>nmrad</a:t>
                          </a:r>
                          <a:r>
                            <a:rPr lang="en-US" altLang="zh-CN" sz="1200" dirty="0"/>
                            <a:t>]</a:t>
                          </a:r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138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194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194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647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Coupling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[%]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0.53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42050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0.027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0.035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0.035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013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Bucket Height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0.0069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0.009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0.009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892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[cm]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1.40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1.4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9230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[cm]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577565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CD677A6-4C9D-4664-9266-357BDC37F6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8143141"/>
                  </p:ext>
                </p:extLst>
              </p:nvPr>
            </p:nvGraphicFramePr>
            <p:xfrm>
              <a:off x="2864556" y="101219"/>
              <a:ext cx="8489244" cy="6620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2311">
                      <a:extLst>
                        <a:ext uri="{9D8B030D-6E8A-4147-A177-3AD203B41FA5}">
                          <a16:colId xmlns:a16="http://schemas.microsoft.com/office/drawing/2014/main" val="1813778105"/>
                        </a:ext>
                      </a:extLst>
                    </a:gridCol>
                    <a:gridCol w="2122311">
                      <a:extLst>
                        <a:ext uri="{9D8B030D-6E8A-4147-A177-3AD203B41FA5}">
                          <a16:colId xmlns:a16="http://schemas.microsoft.com/office/drawing/2014/main" val="3861145533"/>
                        </a:ext>
                      </a:extLst>
                    </a:gridCol>
                    <a:gridCol w="2122311">
                      <a:extLst>
                        <a:ext uri="{9D8B030D-6E8A-4147-A177-3AD203B41FA5}">
                          <a16:colId xmlns:a16="http://schemas.microsoft.com/office/drawing/2014/main" val="4004731516"/>
                        </a:ext>
                      </a:extLst>
                    </a:gridCol>
                    <a:gridCol w="2122311">
                      <a:extLst>
                        <a:ext uri="{9D8B030D-6E8A-4147-A177-3AD203B41FA5}">
                          <a16:colId xmlns:a16="http://schemas.microsoft.com/office/drawing/2014/main" val="624394580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BEPCII</a:t>
                          </a:r>
                        </a:p>
                        <a:p>
                          <a:r>
                            <a:rPr lang="en-US" altLang="zh-CN" dirty="0"/>
                            <a:t>1.6MV,</a:t>
                          </a:r>
                        </a:p>
                        <a:p>
                          <a:r>
                            <a:rPr lang="en-US" altLang="zh-CN" dirty="0"/>
                            <a:t>2.35GeV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BEPCII-U</a:t>
                          </a:r>
                        </a:p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3.3 MV,</a:t>
                          </a:r>
                        </a:p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2.8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bg1"/>
                              </a:solidFill>
                            </a:rPr>
                            <a:t>BEPCII-U</a:t>
                          </a:r>
                        </a:p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3.3 MV</a:t>
                          </a:r>
                        </a:p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2.8 GeV(KEEP SCQ)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6561197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87" t="-242188" r="-300573" b="-13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3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6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08579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87" t="-292000" r="-300573" b="-10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3.92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3.6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</a:rPr>
                            <a:t>1.8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2630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Bunch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Current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7.1 mA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 mA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7.5 mA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72544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Bunch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Num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60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42019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Beam Current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450 mA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450 mA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79024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U0 [MV]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51948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SR Power [kW]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250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9631729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87" t="-934375" r="-300573" b="-695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0.0196/0.0369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0.02/0.052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0.013/0.05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9343608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87" t="-1034375" r="-300573" b="-595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0.029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0.04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6549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Emittance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sz="1200" dirty="0"/>
                            <a:t>[</a:t>
                          </a:r>
                          <a:r>
                            <a:rPr lang="en-US" altLang="zh-CN" sz="1200" dirty="0" err="1"/>
                            <a:t>nmrad</a:t>
                          </a:r>
                          <a:r>
                            <a:rPr lang="en-US" altLang="zh-CN" sz="1200" dirty="0"/>
                            <a:t>]</a:t>
                          </a:r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138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194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194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647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Coupling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[%]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0.53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42050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87" t="-1388525" r="-300573" b="-3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0.027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0.035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0.035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013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Bucket Height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0.0069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0.009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0.009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892472"/>
                      </a:ext>
                    </a:extLst>
                  </a:tr>
                  <a:tr h="37782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87" t="-1562903" r="-300573" b="-1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1.40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1.4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9230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87" t="-1690164" r="-300573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57756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39607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25E64-391E-4409-B263-EBFD0BBF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 Energy vs Radius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DB2005-0D04-4F4A-8ED5-AA7AA9927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8348F4F-6A2F-48DE-8B0A-759E2AE10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46" y="1902405"/>
            <a:ext cx="6390590" cy="42323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B47D2D3-8E43-471B-94B6-7F814A802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735"/>
            <a:ext cx="5889728" cy="4271949"/>
          </a:xfrm>
          <a:prstGeom prst="rect">
            <a:avLst/>
          </a:prstGeom>
        </p:spPr>
      </p:pic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85E45B1B-88C9-4086-AAC1-7AE2C3A6F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763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900A3D-E2E0-4D47-A38C-E457680CD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Schedule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053336-2F4E-4F7B-A92D-1C597E469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July-Dec.  2024, Shutdown for Hardware Installation </a:t>
            </a:r>
          </a:p>
          <a:p>
            <a:r>
              <a:rPr lang="en-US" altLang="zh-CN" dirty="0"/>
              <a:t>January 2025, Restart</a:t>
            </a:r>
          </a:p>
          <a:p>
            <a:r>
              <a:rPr lang="en-US" altLang="zh-CN" dirty="0"/>
              <a:t>2025-2028, Beam Commissioning  (2.3-2.5 GeV)</a:t>
            </a:r>
          </a:p>
          <a:p>
            <a:r>
              <a:rPr lang="en-US" altLang="zh-CN" dirty="0"/>
              <a:t>2028-2030, Beam Commissioning  (2.5-2.8 GeV)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0006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20EB7-70AD-4FD6-A40E-B29B236F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22C92B-EC40-484D-ACFA-0DD0AF7EE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High SR Power + High RF Voltage</a:t>
            </a:r>
          </a:p>
          <a:p>
            <a:pPr marL="0" indent="0">
              <a:buNone/>
            </a:pPr>
            <a:r>
              <a:rPr lang="en-US" altLang="zh-CN" dirty="0"/>
              <a:t>	 =&gt; higher luminosity near 2.35 GeV</a:t>
            </a:r>
          </a:p>
          <a:p>
            <a:r>
              <a:rPr lang="en-US" altLang="zh-CN" dirty="0"/>
              <a:t>2.8 GeV is achievable</a:t>
            </a:r>
          </a:p>
          <a:p>
            <a:r>
              <a:rPr lang="en-US" altLang="zh-CN" dirty="0"/>
              <a:t>Upgrade is expected to be finished in the following 4 years</a:t>
            </a: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C3F5DB-968E-4CFF-A910-F4F086BE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721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10600" y="6391471"/>
            <a:ext cx="2743200" cy="365125"/>
          </a:xfrm>
        </p:spPr>
        <p:txBody>
          <a:bodyPr/>
          <a:lstStyle/>
          <a:p>
            <a:fld id="{FF023C3D-C37A-4018-AD41-3EF89870081C}" type="slidenum">
              <a:rPr lang="zh-CN" altLang="en-US" smtClean="0"/>
              <a:t>3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388" y="1776586"/>
            <a:ext cx="5501103" cy="3427169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2950749" y="781151"/>
            <a:ext cx="6225190" cy="63874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remainder samples of BESIII</a:t>
            </a:r>
            <a:endParaRPr lang="zh-C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线形标注 2(无边框) 3"/>
          <p:cNvSpPr/>
          <p:nvPr/>
        </p:nvSpPr>
        <p:spPr>
          <a:xfrm>
            <a:off x="10517083" y="3385668"/>
            <a:ext cx="553640" cy="1396721"/>
          </a:xfrm>
          <a:prstGeom prst="callout2">
            <a:avLst>
              <a:gd name="adj1" fmla="val 101364"/>
              <a:gd name="adj2" fmla="val 54586"/>
              <a:gd name="adj3" fmla="val 141772"/>
              <a:gd name="adj4" fmla="val -106540"/>
              <a:gd name="adj5" fmla="val 142931"/>
              <a:gd name="adj6" fmla="val -740211"/>
            </a:avLst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92" y="1676821"/>
            <a:ext cx="6121696" cy="4436347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4149969" y="4358355"/>
            <a:ext cx="1225899" cy="1168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787129" y="5409718"/>
            <a:ext cx="5321135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 fb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2020 (186 days)</a:t>
            </a:r>
          </a:p>
          <a:p>
            <a:pPr algn="ctr"/>
            <a:endParaRPr lang="en-US" altLang="zh-CN" sz="28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179A6F-5218-4115-BC53-369F20D54D39}"/>
              </a:ext>
            </a:extLst>
          </p:cNvPr>
          <p:cNvSpPr/>
          <p:nvPr/>
        </p:nvSpPr>
        <p:spPr>
          <a:xfrm>
            <a:off x="181383" y="1286224"/>
            <a:ext cx="7351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Lucida Grande"/>
              </a:rPr>
              <a:t>Future Physics </a:t>
            </a:r>
            <a:r>
              <a:rPr lang="en-US" altLang="zh-CN" b="1" dirty="0" err="1">
                <a:solidFill>
                  <a:srgbClr val="000000"/>
                </a:solidFill>
                <a:latin typeface="Lucida Grande"/>
              </a:rPr>
              <a:t>Programme</a:t>
            </a:r>
            <a:r>
              <a:rPr lang="en-US" altLang="zh-CN" b="1" dirty="0">
                <a:solidFill>
                  <a:srgbClr val="000000"/>
                </a:solidFill>
                <a:latin typeface="Lucida Grande"/>
              </a:rPr>
              <a:t> of BESIII, </a:t>
            </a:r>
            <a:r>
              <a:rPr lang="en-US" altLang="zh-CN" dirty="0">
                <a:solidFill>
                  <a:srgbClr val="000000"/>
                </a:solidFill>
                <a:latin typeface="Lucida Grande"/>
              </a:rPr>
              <a:t>Chin. Phys. C 44, 040001 (2020)</a:t>
            </a:r>
            <a:endParaRPr lang="zh-CN" altLang="en-US" dirty="0"/>
          </a:p>
          <a:p>
            <a:endParaRPr lang="en-US" altLang="zh-CN" b="1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958483095"/>
      </p:ext>
    </p:extLst>
  </p:cSld>
  <p:clrMapOvr>
    <a:masterClrMapping/>
  </p:clrMapOvr>
  <p:transition advTm="1802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A9483-D7ED-E140-B384-D0586155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26" y="74611"/>
            <a:ext cx="9259136" cy="696861"/>
          </a:xfrm>
        </p:spPr>
        <p:txBody>
          <a:bodyPr>
            <a:norm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Physics of BESIII between 4.0 – 5.6 GeV 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4FEE7B-5645-B647-895A-5B2DDF59F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324" y="3638480"/>
            <a:ext cx="7024108" cy="23392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en-US" altLang="zh-CN" sz="1500" b="1" dirty="0"/>
              <a:t>Unique data samples near thresholds, and using quantum-entanglement:  </a:t>
            </a:r>
          </a:p>
          <a:p>
            <a:pPr>
              <a:lnSpc>
                <a:spcPct val="150000"/>
              </a:lnSpc>
            </a:pPr>
            <a:r>
              <a:rPr kumimoji="1" lang="en-US" altLang="zh-CN" sz="1500" b="1" dirty="0">
                <a:solidFill>
                  <a:srgbClr val="FF0000"/>
                </a:solidFill>
              </a:rPr>
              <a:t>New charm baryon production and XYZ fine scan </a:t>
            </a:r>
          </a:p>
          <a:p>
            <a:pPr>
              <a:lnSpc>
                <a:spcPct val="150000"/>
              </a:lnSpc>
            </a:pPr>
            <a:r>
              <a:rPr kumimoji="1" lang="en-US" altLang="zh-CN" sz="1500" b="1" dirty="0">
                <a:solidFill>
                  <a:srgbClr val="FF0000"/>
                </a:solidFill>
              </a:rPr>
              <a:t>Excited </a:t>
            </a:r>
            <a:r>
              <a:rPr kumimoji="1" lang="en-US" altLang="zh-CN" sz="1500" b="1">
                <a:solidFill>
                  <a:srgbClr val="FF0000"/>
                </a:solidFill>
              </a:rPr>
              <a:t>charm hadron states; </a:t>
            </a:r>
            <a:endParaRPr kumimoji="1" lang="en-US" altLang="zh-CN" sz="15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500" b="1" dirty="0">
                <a:solidFill>
                  <a:srgbClr val="FF0000"/>
                </a:solidFill>
              </a:rPr>
              <a:t>Precise test of SM: charm meson and baryon weak decays, CP violation in charm baryon decay,  mixing parameters of neutral D and anti-D</a:t>
            </a:r>
            <a:r>
              <a:rPr kumimoji="1" lang="zh-CN" altLang="en-US" sz="1500" b="1" dirty="0">
                <a:solidFill>
                  <a:srgbClr val="FF0000"/>
                </a:solidFill>
              </a:rPr>
              <a:t>。 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8E1439-8D2C-C140-88FE-0BCB26D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5DF70-C7C4-B243-8DD8-3CD03F6BC299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4C3846-5C68-6B49-AABC-829CF969C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34"/>
          <a:stretch/>
        </p:blipFill>
        <p:spPr>
          <a:xfrm>
            <a:off x="2674064" y="1439444"/>
            <a:ext cx="5460156" cy="19895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6C4F7EF-2C47-8A41-854F-57575C85AA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2491" y="1557619"/>
            <a:ext cx="4070557" cy="124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E9EDC17-4333-0D44-B61A-3714272DE960}"/>
              </a:ext>
            </a:extLst>
          </p:cNvPr>
          <p:cNvSpPr/>
          <p:nvPr/>
        </p:nvSpPr>
        <p:spPr>
          <a:xfrm>
            <a:off x="3592464" y="2579082"/>
            <a:ext cx="2821763" cy="27699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Few data and potential physics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右大括号 10">
            <a:extLst>
              <a:ext uri="{FF2B5EF4-FFF2-40B4-BE49-F238E27FC236}">
                <a16:creationId xmlns:a16="http://schemas.microsoft.com/office/drawing/2014/main" id="{A1F4A9BC-0E7D-0C4B-A17E-2026CBB30472}"/>
              </a:ext>
            </a:extLst>
          </p:cNvPr>
          <p:cNvSpPr/>
          <p:nvPr/>
        </p:nvSpPr>
        <p:spPr>
          <a:xfrm rot="5400000">
            <a:off x="4787078" y="1809605"/>
            <a:ext cx="276533" cy="130666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80753105-3D11-D44F-9B15-A32099F4B363}"/>
              </a:ext>
            </a:extLst>
          </p:cNvPr>
          <p:cNvCxnSpPr>
            <a:cxnSpLocks/>
          </p:cNvCxnSpPr>
          <p:nvPr/>
        </p:nvCxnSpPr>
        <p:spPr>
          <a:xfrm>
            <a:off x="4216405" y="1465625"/>
            <a:ext cx="0" cy="708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0315B546-21E1-344D-93D8-C51512C6D958}"/>
              </a:ext>
            </a:extLst>
          </p:cNvPr>
          <p:cNvCxnSpPr>
            <a:cxnSpLocks/>
          </p:cNvCxnSpPr>
          <p:nvPr/>
        </p:nvCxnSpPr>
        <p:spPr>
          <a:xfrm>
            <a:off x="4601861" y="1480376"/>
            <a:ext cx="0" cy="708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B3BDC192-B391-6949-BB17-8172182A672C}"/>
              </a:ext>
            </a:extLst>
          </p:cNvPr>
          <p:cNvCxnSpPr>
            <a:cxnSpLocks/>
          </p:cNvCxnSpPr>
          <p:nvPr/>
        </p:nvCxnSpPr>
        <p:spPr>
          <a:xfrm>
            <a:off x="4751332" y="1480376"/>
            <a:ext cx="0" cy="708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620B156C-9180-404D-9ECF-AA9125C67A50}"/>
              </a:ext>
            </a:extLst>
          </p:cNvPr>
          <p:cNvCxnSpPr>
            <a:cxnSpLocks/>
          </p:cNvCxnSpPr>
          <p:nvPr/>
        </p:nvCxnSpPr>
        <p:spPr>
          <a:xfrm>
            <a:off x="5339378" y="1502498"/>
            <a:ext cx="0" cy="708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272AFECE-0B2C-7948-AB15-F6DE6DA2C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964" y="1248459"/>
            <a:ext cx="496028" cy="2319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3FD990A-27B2-9345-89B9-5C9A3B632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217" y="1257449"/>
            <a:ext cx="407560" cy="18810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1D9E978-51D7-0544-B572-72B289B3B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335" y="1041526"/>
            <a:ext cx="407560" cy="19827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8D3BD29-F915-7C46-B55D-75D9F45AD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090" y="1244484"/>
            <a:ext cx="412785" cy="188105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1FA1775-EF44-7042-A7C1-DE6715A898DB}"/>
              </a:ext>
            </a:extLst>
          </p:cNvPr>
          <p:cNvGrpSpPr/>
          <p:nvPr/>
        </p:nvGrpSpPr>
        <p:grpSpPr>
          <a:xfrm>
            <a:off x="8134220" y="733248"/>
            <a:ext cx="2760242" cy="2652278"/>
            <a:chOff x="7813620" y="759208"/>
            <a:chExt cx="2760242" cy="265227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E992A5F-6668-D546-BDB7-0613D550F3BB}"/>
                </a:ext>
              </a:extLst>
            </p:cNvPr>
            <p:cNvSpPr txBox="1"/>
            <p:nvPr/>
          </p:nvSpPr>
          <p:spPr>
            <a:xfrm>
              <a:off x="7818628" y="1082900"/>
              <a:ext cx="2686050" cy="60016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50" dirty="0"/>
                <a:t> </a:t>
              </a:r>
              <a:r>
                <a:rPr lang="en-US" altLang="zh-CN" sz="1650" b="1" dirty="0"/>
                <a:t>4.01 GeV</a:t>
              </a:r>
              <a:r>
                <a:rPr lang="en-US" altLang="zh-CN" sz="1650" dirty="0"/>
                <a:t>: 20 fb</a:t>
              </a:r>
              <a:r>
                <a:rPr lang="en-US" altLang="zh-CN" sz="1650" baseline="30000" dirty="0"/>
                <a:t>-1</a:t>
              </a:r>
              <a:r>
                <a:rPr lang="en-US" altLang="zh-CN" sz="1650" dirty="0"/>
                <a:t>  </a:t>
              </a:r>
              <a:r>
                <a:rPr lang="en-US" altLang="zh-CN" sz="1650" dirty="0" err="1"/>
                <a:t>DsDs</a:t>
              </a:r>
              <a:r>
                <a:rPr lang="en-US" altLang="zh-CN" sz="1650" dirty="0"/>
                <a:t> </a:t>
              </a:r>
            </a:p>
            <a:p>
              <a:r>
                <a:rPr lang="en-US" altLang="zh-CN" sz="1650" dirty="0"/>
                <a:t> 4.60 GeV:  20 fb</a:t>
              </a:r>
              <a:r>
                <a:rPr lang="en-US" altLang="zh-CN" sz="1650" baseline="30000" dirty="0"/>
                <a:t>-1</a:t>
              </a:r>
              <a:r>
                <a:rPr lang="en-US" altLang="zh-CN" sz="1650" dirty="0"/>
                <a:t>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6">
                  <a:extLst>
                    <a:ext uri="{FF2B5EF4-FFF2-40B4-BE49-F238E27FC236}">
                      <a16:creationId xmlns:a16="http://schemas.microsoft.com/office/drawing/2014/main" id="{04965270-CEF7-BE47-A07A-1B179D20E72E}"/>
                    </a:ext>
                  </a:extLst>
                </p:cNvPr>
                <p:cNvSpPr/>
                <p:nvPr/>
              </p:nvSpPr>
              <p:spPr>
                <a:xfrm>
                  <a:off x="7813620" y="1683064"/>
                  <a:ext cx="2760242" cy="1728422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500" b="1" dirty="0"/>
                    <a:t>Others </a:t>
                  </a:r>
                </a:p>
                <a:p>
                  <a:pPr marL="304800" lvl="4" indent="-304800">
                    <a:buFont typeface="Wingdings" charset="2"/>
                    <a:buChar char="ü"/>
                    <a:tabLst>
                      <a:tab pos="261938" algn="l"/>
                    </a:tabLst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1500">
                              <a:latin typeface="Cambria Math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altLang="zh-CN" sz="1500" i="1">
                              <a:latin typeface="Cambria Math" charset="0"/>
                            </a:rPr>
                            <m:t>𝑐</m:t>
                          </m:r>
                        </m:sub>
                        <m:sup/>
                      </m:sSubSup>
                      <m:sSubSup>
                        <m:sSubSupPr>
                          <m:ctrlPr>
                            <a:rPr kumimoji="1" lang="en-US" altLang="zh-CN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5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500">
                                  <a:latin typeface="Cambria Math" charset="0"/>
                                </a:rPr>
                                <m:t>Ξ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1500" i="1">
                              <a:latin typeface="Cambria Math" charset="0"/>
                            </a:rPr>
                            <m:t>𝑐</m:t>
                          </m:r>
                        </m:sub>
                        <m:sup/>
                      </m:sSubSup>
                    </m:oMath>
                  </a14:m>
                  <a:r>
                    <a:rPr lang="zh-CN" altLang="en-US" sz="1500" dirty="0"/>
                    <a:t>    </a:t>
                  </a:r>
                  <a:r>
                    <a:rPr lang="en-US" altLang="zh-CN" sz="1500" dirty="0"/>
                    <a:t>6</a:t>
                  </a:r>
                  <a:r>
                    <a:rPr lang="zh-CN" altLang="en-US" sz="1500" dirty="0"/>
                    <a:t> </a:t>
                  </a:r>
                  <a:r>
                    <a:rPr lang="en-US" altLang="zh-CN" sz="1500" dirty="0"/>
                    <a:t>fb</a:t>
                  </a:r>
                  <a:r>
                    <a:rPr lang="en-US" altLang="zh-CN" sz="1500" baseline="30000" dirty="0"/>
                    <a:t>-1</a:t>
                  </a:r>
                  <a:r>
                    <a:rPr lang="en-US" altLang="zh-CN" sz="1500" dirty="0"/>
                    <a:t>  4.95</a:t>
                  </a:r>
                  <a:r>
                    <a:rPr lang="zh-CN" altLang="en-US" sz="1500" dirty="0"/>
                    <a:t> </a:t>
                  </a:r>
                  <a:r>
                    <a:rPr lang="en-US" altLang="zh-CN" sz="1500" dirty="0"/>
                    <a:t>-4.97GeV</a:t>
                  </a:r>
                </a:p>
                <a:p>
                  <a:pPr marL="304800" lvl="4" indent="-304800">
                    <a:buFont typeface="Wingdings" charset="2"/>
                    <a:buChar char="ü"/>
                    <a:tabLst>
                      <a:tab pos="261938" algn="l"/>
                    </a:tabLst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15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kumimoji="1" lang="en-US" altLang="zh-CN" sz="1500" i="1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sz="15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Sup>
                        <m:sSubSupPr>
                          <m:ctrlPr>
                            <a:rPr kumimoji="1" lang="en-US" altLang="zh-CN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5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5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1500" i="1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sz="15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r>
                    <a:rPr lang="zh-CN" altLang="en-US" sz="1500" dirty="0"/>
                    <a:t>     </a:t>
                  </a:r>
                  <a:r>
                    <a:rPr lang="en-US" altLang="zh-CN" sz="1500" dirty="0"/>
                    <a:t>6</a:t>
                  </a:r>
                  <a:r>
                    <a:rPr lang="zh-CN" altLang="en-US" sz="1500" dirty="0"/>
                    <a:t> </a:t>
                  </a:r>
                  <a:r>
                    <a:rPr lang="en-US" altLang="zh-CN" sz="1500" dirty="0"/>
                    <a:t>fb</a:t>
                  </a:r>
                  <a:r>
                    <a:rPr lang="en-US" altLang="zh-CN" sz="1500" baseline="30000" dirty="0"/>
                    <a:t>-1 </a:t>
                  </a:r>
                  <a:r>
                    <a:rPr lang="en-US" altLang="zh-CN" sz="1500" dirty="0"/>
                    <a:t>   5.4</a:t>
                  </a:r>
                  <a:r>
                    <a:rPr lang="zh-CN" altLang="en-US" sz="1500" dirty="0"/>
                    <a:t> </a:t>
                  </a:r>
                  <a:r>
                    <a:rPr lang="en-US" altLang="zh-CN" sz="1500" dirty="0"/>
                    <a:t>-5.5</a:t>
                  </a:r>
                  <a:r>
                    <a:rPr lang="zh-CN" altLang="en-US" sz="1500" dirty="0"/>
                    <a:t> </a:t>
                  </a:r>
                  <a:r>
                    <a:rPr lang="en-US" altLang="zh-CN" sz="1500" dirty="0"/>
                    <a:t>GeV</a:t>
                  </a:r>
                </a:p>
                <a:p>
                  <a:pPr marL="0" lvl="4">
                    <a:tabLst>
                      <a:tab pos="261938" algn="l"/>
                    </a:tabLst>
                  </a:pPr>
                  <a:endParaRPr lang="en-US" sz="1350" dirty="0"/>
                </a:p>
                <a:p>
                  <a:pPr marL="0" lvl="4">
                    <a:tabLst>
                      <a:tab pos="261938" algn="l"/>
                    </a:tabLst>
                  </a:pPr>
                  <a:r>
                    <a:rPr lang="en-US" altLang="zh-CN" sz="1650" dirty="0">
                      <a:solidFill>
                        <a:srgbClr val="FF0000"/>
                      </a:solidFill>
                      <a:latin typeface="+mn-ea"/>
                    </a:rPr>
                    <a:t>Total</a:t>
                  </a:r>
                  <a:r>
                    <a:rPr lang="zh-CN" altLang="en-US" sz="1650" dirty="0">
                      <a:solidFill>
                        <a:srgbClr val="FF0000"/>
                      </a:solidFill>
                      <a:latin typeface="+mn-ea"/>
                    </a:rPr>
                    <a:t>：</a:t>
                  </a:r>
                  <a:r>
                    <a:rPr lang="zh-CN" altLang="en-US" sz="1650" b="1" dirty="0">
                      <a:solidFill>
                        <a:srgbClr val="FF0000"/>
                      </a:solidFill>
                      <a:latin typeface="+mn-ea"/>
                    </a:rPr>
                    <a:t> </a:t>
                  </a:r>
                  <a:r>
                    <a:rPr lang="en-US" altLang="zh-CN" sz="1650" b="1" dirty="0">
                      <a:solidFill>
                        <a:srgbClr val="FF0000"/>
                      </a:solidFill>
                      <a:latin typeface="+mn-ea"/>
                    </a:rPr>
                    <a:t>117fb</a:t>
                  </a:r>
                  <a:r>
                    <a:rPr lang="en-US" altLang="zh-CN" sz="1650" b="1" baseline="30000" dirty="0">
                      <a:solidFill>
                        <a:srgbClr val="FF0000"/>
                      </a:solidFill>
                      <a:latin typeface="+mn-ea"/>
                    </a:rPr>
                    <a:t>-1</a:t>
                  </a:r>
                  <a:endParaRPr lang="en-US" sz="1650" b="1" baseline="30000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3" name="Rectangle 6">
                  <a:extLst>
                    <a:ext uri="{FF2B5EF4-FFF2-40B4-BE49-F238E27FC236}">
                      <a16:creationId xmlns:a16="http://schemas.microsoft.com/office/drawing/2014/main" id="{04965270-CEF7-BE47-A07A-1B179D20E7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3620" y="1683064"/>
                  <a:ext cx="2760242" cy="1728422"/>
                </a:xfrm>
                <a:prstGeom prst="rect">
                  <a:avLst/>
                </a:prstGeom>
                <a:blipFill>
                  <a:blip r:embed="rId8"/>
                  <a:stretch>
                    <a:fillRect l="-1376" t="-730" b="-36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A4834D4-383C-564F-97C4-AD329848692F}"/>
                </a:ext>
              </a:extLst>
            </p:cNvPr>
            <p:cNvSpPr/>
            <p:nvPr/>
          </p:nvSpPr>
          <p:spPr>
            <a:xfrm>
              <a:off x="9514086" y="1430110"/>
              <a:ext cx="357790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50" b="1" dirty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en-US" altLang="zh-CN" sz="1350" b="1" baseline="-25000" dirty="0">
                  <a:solidFill>
                    <a:srgbClr val="FF0000"/>
                  </a:solidFill>
                </a:rPr>
                <a:t>c</a:t>
              </a:r>
              <a:endParaRPr lang="zh-CN" alt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DE75458-D5A2-114B-85D7-4E9E3680BBED}"/>
                </a:ext>
              </a:extLst>
            </p:cNvPr>
            <p:cNvSpPr/>
            <p:nvPr/>
          </p:nvSpPr>
          <p:spPr>
            <a:xfrm>
              <a:off x="9733011" y="1418896"/>
              <a:ext cx="357790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50" b="1" dirty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en-US" altLang="zh-CN" sz="1350" b="1" baseline="-25000" dirty="0">
                  <a:solidFill>
                    <a:srgbClr val="FF0000"/>
                  </a:solidFill>
                </a:rPr>
                <a:t>c</a:t>
              </a:r>
              <a:endParaRPr lang="zh-CN" alt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859F8A44-6E4F-A948-B1E9-F8CA799E93B0}"/>
                </a:ext>
              </a:extLst>
            </p:cNvPr>
            <p:cNvSpPr txBox="1"/>
            <p:nvPr/>
          </p:nvSpPr>
          <p:spPr>
            <a:xfrm>
              <a:off x="7865659" y="759208"/>
              <a:ext cx="2008883" cy="34624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650" dirty="0">
                  <a:solidFill>
                    <a:srgbClr val="FF0000"/>
                  </a:solidFill>
                  <a:latin typeface="+mn-ea"/>
                </a:rPr>
                <a:t>Scan data</a:t>
              </a:r>
              <a:r>
                <a:rPr kumimoji="1" lang="zh-CN" altLang="en-US" sz="1650" dirty="0">
                  <a:solidFill>
                    <a:srgbClr val="FF0000"/>
                  </a:solidFill>
                  <a:latin typeface="+mn-ea"/>
                </a:rPr>
                <a:t>：</a:t>
              </a:r>
              <a:r>
                <a:rPr lang="en-US" altLang="zh-CN" sz="1650" dirty="0">
                  <a:solidFill>
                    <a:srgbClr val="FF0000"/>
                  </a:solidFill>
                  <a:latin typeface="+mn-ea"/>
                  <a:sym typeface="Symbol" panose="05050102010706020507" pitchFamily="18" charset="2"/>
                </a:rPr>
                <a:t> 65 fb</a:t>
              </a:r>
              <a:r>
                <a:rPr lang="en-US" altLang="zh-CN" sz="1650" baseline="30000" dirty="0">
                  <a:solidFill>
                    <a:srgbClr val="FF0000"/>
                  </a:solidFill>
                  <a:latin typeface="+mn-ea"/>
                  <a:sym typeface="Symbol" panose="05050102010706020507" pitchFamily="18" charset="2"/>
                </a:rPr>
                <a:t>-1</a:t>
              </a:r>
              <a:r>
                <a:rPr lang="en-US" altLang="zh-CN" sz="1650" dirty="0">
                  <a:solidFill>
                    <a:srgbClr val="FF0000"/>
                  </a:solidFill>
                  <a:latin typeface="+mn-ea"/>
                </a:rPr>
                <a:t> </a:t>
              </a:r>
              <a:endParaRPr kumimoji="1" lang="zh-CN" altLang="en-US" sz="1650" dirty="0">
                <a:solidFill>
                  <a:srgbClr val="FF0000"/>
                </a:solidFill>
                <a:latin typeface="+mn-ea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EDE96C3-6029-4F4F-BB4B-86C1603A1E8E}"/>
              </a:ext>
            </a:extLst>
          </p:cNvPr>
          <p:cNvSpPr txBox="1"/>
          <p:nvPr/>
        </p:nvSpPr>
        <p:spPr>
          <a:xfrm>
            <a:off x="2112611" y="1041526"/>
            <a:ext cx="17139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BEPCII upgrade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3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82EDB7-0F14-43BE-9EE4-4EBC522D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What is BEPCII-U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4B7F45-A0E1-4910-AEDE-2B634347D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Based 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BEPCII, not a new machine 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Will be optimized at Higher Energy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Luminosity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@ 2.35 GeV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Highest Beam Energy: 2.47 GeV -&gt; 2.8 GeV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Strategy: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Re-use existing system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Only add necessary hardware</a:t>
            </a:r>
          </a:p>
          <a:p>
            <a:pPr marL="0" indent="0"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4CA799-A959-43B1-933C-4CA7C58D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36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95266" y="6381750"/>
            <a:ext cx="2743200" cy="365125"/>
          </a:xfrm>
        </p:spPr>
        <p:txBody>
          <a:bodyPr/>
          <a:lstStyle/>
          <a:p>
            <a:fld id="{FF023C3D-C37A-4018-AD41-3EF89870081C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8" name="标题 1"/>
          <p:cNvSpPr>
            <a:spLocks/>
          </p:cNvSpPr>
          <p:nvPr/>
        </p:nvSpPr>
        <p:spPr bwMode="auto">
          <a:xfrm>
            <a:off x="104380" y="113234"/>
            <a:ext cx="1194758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CC0000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Status of beam performance in 2020/2021</a:t>
            </a:r>
            <a:endParaRPr lang="zh-CN" altLang="en-US" sz="4000" b="1" dirty="0">
              <a:solidFill>
                <a:srgbClr val="CC0000"/>
              </a:solidFill>
              <a:latin typeface="Arial" panose="020B0604020202020204" pitchFamily="34" charset="0"/>
              <a:ea typeface="楷体_GB2312" pitchFamily="49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264" y="1055902"/>
            <a:ext cx="4123592" cy="26991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095" y="3811032"/>
            <a:ext cx="4366761" cy="27532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385" y="3886426"/>
            <a:ext cx="4207597" cy="26778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385" y="1055902"/>
            <a:ext cx="4190454" cy="26841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96343" y="2808515"/>
            <a:ext cx="2034073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current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75307" y="2808515"/>
            <a:ext cx="2034073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current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53212" y="5677063"/>
            <a:ext cx="2034073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power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622620" y="5677063"/>
            <a:ext cx="280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Beam-beam parameter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748275B-703B-4EDD-B3E6-12E6ED7B2893}"/>
              </a:ext>
            </a:extLst>
          </p:cNvPr>
          <p:cNvSpPr/>
          <p:nvPr/>
        </p:nvSpPr>
        <p:spPr>
          <a:xfrm>
            <a:off x="5824757" y="6470928"/>
            <a:ext cx="6375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SR power limit: 110 kW (RF systems and Photon absorbers)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A419940-5DA8-49D7-9106-16A18BAD8661}"/>
              </a:ext>
            </a:extLst>
          </p:cNvPr>
          <p:cNvSpPr/>
          <p:nvPr/>
        </p:nvSpPr>
        <p:spPr>
          <a:xfrm>
            <a:off x="6809981" y="778943"/>
            <a:ext cx="7063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Bunch Number Limit: 120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 (detector and multi-bunch instability)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7AB43A-576F-4DC4-B124-BA1FDE3A0DF1}"/>
              </a:ext>
            </a:extLst>
          </p:cNvPr>
          <p:cNvSpPr/>
          <p:nvPr/>
        </p:nvSpPr>
        <p:spPr>
          <a:xfrm>
            <a:off x="1123234" y="6453938"/>
            <a:ext cx="4338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Beam-beam limit: (scheme &amp; damping)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B0E37B9-242A-4FC0-A67B-4C3345A49356}"/>
              </a:ext>
            </a:extLst>
          </p:cNvPr>
          <p:cNvSpPr/>
          <p:nvPr/>
        </p:nvSpPr>
        <p:spPr>
          <a:xfrm>
            <a:off x="1485161" y="773704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RF Voltage </a:t>
            </a:r>
          </a:p>
        </p:txBody>
      </p:sp>
    </p:spTree>
    <p:extLst>
      <p:ext uri="{BB962C8B-B14F-4D97-AF65-F5344CB8AC3E}">
        <p14:creationId xmlns:p14="http://schemas.microsoft.com/office/powerpoint/2010/main" val="18795845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810051" y="445472"/>
            <a:ext cx="8571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increase luminosity at BEPCII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357231" y="4884252"/>
                <a:ext cx="11543221" cy="988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800" dirty="0"/>
                  <a:t>Crab-Waist Collision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rgbClr val="FF0000"/>
                    </a:solidFill>
                  </a:rPr>
                  <a:t>Conventional scheme: Squeeze bunch length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zh-CN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31" y="4884252"/>
                <a:ext cx="11543221" cy="988091"/>
              </a:xfrm>
              <a:prstGeom prst="rect">
                <a:avLst/>
              </a:prstGeom>
              <a:blipFill>
                <a:blip r:embed="rId2"/>
                <a:stretch>
                  <a:fillRect l="-951" t="-6790" b="-1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08" y="1572015"/>
            <a:ext cx="5199027" cy="3182808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C2C86D5-38DD-4AEC-8EEB-068557C675A5}"/>
              </a:ext>
            </a:extLst>
          </p:cNvPr>
          <p:cNvSpPr txBox="1">
            <a:spLocks/>
          </p:cNvSpPr>
          <p:nvPr/>
        </p:nvSpPr>
        <p:spPr>
          <a:xfrm>
            <a:off x="5677979" y="1469295"/>
            <a:ext cx="6222473" cy="10820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/>
              <a:t>Luminosity drops at high energy</a:t>
            </a:r>
          </a:p>
          <a:p>
            <a:r>
              <a:rPr lang="en-US" altLang="zh-CN" sz="2000" b="1" dirty="0"/>
              <a:t>Beam-beam performance drops at higher energy</a:t>
            </a:r>
            <a:endParaRPr lang="zh-CN" altLang="en-US" sz="2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908E38-75BD-4F1F-89AD-BB75A5769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81" y="2269897"/>
            <a:ext cx="6644819" cy="26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93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F824990-6C70-41B6-8AB9-FEE67A2D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Crab-Waist Scheme ?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404C73E-DBBF-4394-97A6-14A13FEB1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E51EEC8-8F8A-4C4A-A9BE-C9596D8B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1D58E615-2303-4147-B858-97D0D405E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868" y="1453006"/>
            <a:ext cx="9305925" cy="29432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6F792D-9BA0-474C-B367-294F56E4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13" y="188243"/>
            <a:ext cx="5304059" cy="11365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D3DDC42-ACD4-4BB3-994F-F9841388F5B4}"/>
                  </a:ext>
                </a:extLst>
              </p:cNvPr>
              <p:cNvSpPr txBox="1"/>
              <p:nvPr/>
            </p:nvSpPr>
            <p:spPr>
              <a:xfrm>
                <a:off x="117487" y="4605346"/>
                <a:ext cx="4143672" cy="144975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Large Piwinski Angle: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𝜖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𝛽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</m:oMath>
                </a14:m>
                <a:endParaRPr lang="en-US" altLang="zh-CN" sz="2000" b="0" i="1" dirty="0">
                  <a:latin typeface="Cambria Math" panose="02040503050406030204" pitchFamily="18" charset="0"/>
                  <a:ea typeface="微软雅黑" panose="020B0503020204020204" pitchFamily="34" charset="-122"/>
                </a:endParaRPr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AutoNum type="arabicPeriod"/>
                </a:pP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Crab-Waist help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D3DDC42-ACD4-4BB3-994F-F9841388F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87" y="4605346"/>
                <a:ext cx="4143672" cy="1449756"/>
              </a:xfrm>
              <a:prstGeom prst="rect">
                <a:avLst/>
              </a:prstGeom>
              <a:blipFill>
                <a:blip r:embed="rId5"/>
                <a:stretch>
                  <a:fillRect l="-1606" t="-3292" b="-493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CECA3D18-FA89-4C42-93B3-94F731DC37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22626"/>
              </p:ext>
            </p:extLst>
          </p:nvPr>
        </p:nvGraphicFramePr>
        <p:xfrm>
          <a:off x="4517389" y="4823092"/>
          <a:ext cx="7557125" cy="1120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6" imgW="2997000" imgH="444240" progId="Equation.DSMT4">
                  <p:embed/>
                </p:oleObj>
              </mc:Choice>
              <mc:Fallback>
                <p:oleObj name="Equation" r:id="rId6" imgW="2997000" imgH="444240" progId="Equation.DSMT4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389" y="4823092"/>
                        <a:ext cx="7557125" cy="112076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098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B6CB2F7-7E76-4626-9D4D-C34A5958A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464" y="340208"/>
            <a:ext cx="4124460" cy="336974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36A0970-8BDC-43C9-AFBC-F06F1FA8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762" y="365125"/>
            <a:ext cx="8199037" cy="1325563"/>
          </a:xfrm>
        </p:spPr>
        <p:txBody>
          <a:bodyPr/>
          <a:lstStyle/>
          <a:p>
            <a:r>
              <a:rPr lang="en-US" altLang="zh-CN" dirty="0"/>
              <a:t>Paths to CW in BEPCII tunnel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65AC55-EAD7-438F-B22E-8D1C45A47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372" y="1429356"/>
            <a:ext cx="581586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SC Damping wiggler helps reduce emittance</a:t>
            </a:r>
          </a:p>
          <a:p>
            <a:pPr lvl="1"/>
            <a:r>
              <a:rPr lang="en-US" altLang="zh-CN" dirty="0"/>
              <a:t>Very strong SR power (*1.5 whole ring bending magnets) is located at one point</a:t>
            </a:r>
          </a:p>
          <a:p>
            <a:r>
              <a:rPr lang="en-US" altLang="zh-CN" dirty="0"/>
              <a:t>CW optics: total new interaction region, new detector</a:t>
            </a:r>
          </a:p>
          <a:p>
            <a:pPr lvl="1"/>
            <a:r>
              <a:rPr lang="en-US" altLang="zh-CN" dirty="0"/>
              <a:t>Only initial linear optics solution is obtained</a:t>
            </a:r>
          </a:p>
          <a:p>
            <a:r>
              <a:rPr lang="en-US" altLang="zh-CN" dirty="0"/>
              <a:t>Technical challenges:</a:t>
            </a:r>
          </a:p>
          <a:p>
            <a:pPr lvl="1"/>
            <a:r>
              <a:rPr lang="en-US" altLang="zh-CN" dirty="0"/>
              <a:t>6T wiggler</a:t>
            </a:r>
          </a:p>
          <a:p>
            <a:pPr lvl="1"/>
            <a:r>
              <a:rPr lang="en-US" altLang="zh-CN" dirty="0"/>
              <a:t>New final focus magnet (strength *2)</a:t>
            </a:r>
          </a:p>
          <a:p>
            <a:pPr lvl="1"/>
            <a:r>
              <a:rPr lang="en-US" altLang="zh-CN" dirty="0"/>
              <a:t>Limited dynamics aperture requires lower emittance for injection beams</a:t>
            </a:r>
          </a:p>
          <a:p>
            <a:pPr lvl="1"/>
            <a:r>
              <a:rPr lang="en-US" altLang="zh-CN" dirty="0"/>
              <a:t>…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CA8687-EDE6-4892-A4CE-B1C19C1A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5506-0975-4D25-9273-D8A454BC9F9C}" type="slidenum">
              <a:rPr lang="zh-CN" altLang="en-US" smtClean="0"/>
              <a:t>9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58128CAF-60AA-459F-901B-6279831D96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5260364"/>
                  </p:ext>
                </p:extLst>
              </p:nvPr>
            </p:nvGraphicFramePr>
            <p:xfrm>
              <a:off x="74806" y="651459"/>
              <a:ext cx="3004456" cy="55550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02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0222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449671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Damping Wiggler(T)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 err="1">
                              <a:solidFill>
                                <a:srgbClr val="FF0000"/>
                              </a:solidFill>
                            </a:rPr>
                            <a:t>Emittance</a:t>
                          </a:r>
                          <a:r>
                            <a:rPr lang="en-US" altLang="zh-CN" sz="1100" dirty="0">
                              <a:solidFill>
                                <a:srgbClr val="FF0000"/>
                              </a:solidFill>
                            </a:rPr>
                            <a:t> x [nm]</a:t>
                          </a:r>
                          <a:endParaRPr lang="zh-CN" altLang="en-US" sz="11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50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>
                              <a:solidFill>
                                <a:schemeClr val="tx1"/>
                              </a:solidFill>
                            </a:rPr>
                            <a:t>Coupling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0.5%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100" dirty="0">
                              <a:solidFill>
                                <a:srgbClr val="FF0000"/>
                              </a:solidFill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1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1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1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100" dirty="0">
                              <a:solidFill>
                                <a:srgbClr val="FF0000"/>
                              </a:solidFill>
                            </a:rPr>
                            <a:t>[mm]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140/7.6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Crossing</a:t>
                          </a:r>
                          <a:r>
                            <a:rPr lang="en-US" altLang="zh-CN" sz="1100" baseline="0" dirty="0"/>
                            <a:t> Angle[</a:t>
                          </a:r>
                          <a:r>
                            <a:rPr lang="en-US" altLang="zh-CN" sz="1100" baseline="0" dirty="0" err="1"/>
                            <a:t>mrad</a:t>
                          </a:r>
                          <a:r>
                            <a:rPr lang="en-US" altLang="zh-CN" sz="1100" baseline="0" dirty="0"/>
                            <a:t>]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22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1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zh-CN" altLang="en-US" sz="1100" dirty="0"/>
                            <a:t> </a:t>
                          </a:r>
                          <a:r>
                            <a:rPr lang="en-US" altLang="zh-CN" sz="1100" dirty="0"/>
                            <a:t>[mm]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7.6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b="0" dirty="0" err="1">
                              <a:solidFill>
                                <a:schemeClr val="tx1"/>
                              </a:solidFill>
                            </a:rPr>
                            <a:t>Piwinski</a:t>
                          </a:r>
                          <a:r>
                            <a:rPr lang="en-US" altLang="zh-CN" sz="1100" b="0" baseline="0" dirty="0">
                              <a:solidFill>
                                <a:schemeClr val="tx1"/>
                              </a:solidFill>
                            </a:rPr>
                            <a:t> Angle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3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Momentum Compaction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0.017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U0[MeV]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0.63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RF Voltage[MV]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3.1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SR Power [kw]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580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Bucket Height/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1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1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7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Bunch Current[mA]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9.2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Bunch </a:t>
                          </a:r>
                          <a:r>
                            <a:rPr lang="en-US" altLang="zh-CN" sz="1100" b="1" dirty="0" err="1">
                              <a:solidFill>
                                <a:srgbClr val="FF0000"/>
                              </a:solidFill>
                            </a:rPr>
                            <a:t>num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100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Total Beam Current[mA]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920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Beam-Beam Parameter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0.0092/</a:t>
                          </a: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0.096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Luminosity[*</a:t>
                          </a:r>
                          <a:r>
                            <a:rPr lang="en-US" altLang="zh-CN" sz="1100" b="1" baseline="0" dirty="0">
                              <a:solidFill>
                                <a:srgbClr val="FF0000"/>
                              </a:solidFill>
                            </a:rPr>
                            <a:t>10</a:t>
                          </a:r>
                          <a:r>
                            <a:rPr lang="en-US" altLang="zh-CN" sz="1100" b="1" baseline="30000" dirty="0">
                              <a:solidFill>
                                <a:srgbClr val="FF0000"/>
                              </a:solidFill>
                            </a:rPr>
                            <a:t>32</a:t>
                          </a:r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]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57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58128CAF-60AA-459F-901B-6279831D96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5260364"/>
                  </p:ext>
                </p:extLst>
              </p:nvPr>
            </p:nvGraphicFramePr>
            <p:xfrm>
              <a:off x="74806" y="651459"/>
              <a:ext cx="3004456" cy="55550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02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0222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449671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Damping Wiggler(T)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 err="1">
                              <a:solidFill>
                                <a:srgbClr val="FF0000"/>
                              </a:solidFill>
                            </a:rPr>
                            <a:t>Emittance</a:t>
                          </a:r>
                          <a:r>
                            <a:rPr lang="en-US" altLang="zh-CN" sz="1100" dirty="0">
                              <a:solidFill>
                                <a:srgbClr val="FF0000"/>
                              </a:solidFill>
                            </a:rPr>
                            <a:t> x [nm]</a:t>
                          </a:r>
                          <a:endParaRPr lang="zh-CN" altLang="en-US" sz="11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50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>
                              <a:solidFill>
                                <a:schemeClr val="tx1"/>
                              </a:solidFill>
                            </a:rPr>
                            <a:t>Coupling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0.5%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05" t="-307273" r="-101619" b="-127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140/7.6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Crossing</a:t>
                          </a:r>
                          <a:r>
                            <a:rPr lang="en-US" altLang="zh-CN" sz="1100" baseline="0" dirty="0"/>
                            <a:t> Angle[</a:t>
                          </a:r>
                          <a:r>
                            <a:rPr lang="en-US" altLang="zh-CN" sz="1100" baseline="0" dirty="0" err="1"/>
                            <a:t>mrad</a:t>
                          </a:r>
                          <a:r>
                            <a:rPr lang="en-US" altLang="zh-CN" sz="1100" baseline="0" dirty="0"/>
                            <a:t>]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22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05" t="-586957" r="-101619" b="-132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7.6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b="0" dirty="0" err="1">
                              <a:solidFill>
                                <a:schemeClr val="tx1"/>
                              </a:solidFill>
                            </a:rPr>
                            <a:t>Piwinski</a:t>
                          </a:r>
                          <a:r>
                            <a:rPr lang="en-US" altLang="zh-CN" sz="1100" b="0" baseline="0" dirty="0">
                              <a:solidFill>
                                <a:schemeClr val="tx1"/>
                              </a:solidFill>
                            </a:rPr>
                            <a:t> Angle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3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Momentum Compaction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0.017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U0[MeV]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0.63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RF Voltage[MV]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3.1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SR Power [kw]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580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05" t="-1263043" r="-101619" b="-65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7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Bunch Current[mA]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9.2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281941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Bunch </a:t>
                          </a:r>
                          <a:r>
                            <a:rPr lang="en-US" altLang="zh-CN" sz="1100" b="1" dirty="0" err="1">
                              <a:solidFill>
                                <a:srgbClr val="FF0000"/>
                              </a:solidFill>
                            </a:rPr>
                            <a:t>num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100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Total Beam Current[mA]</a:t>
                          </a:r>
                          <a:endParaRPr lang="zh-CN" alt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920</a:t>
                          </a:r>
                          <a:endParaRPr lang="zh-CN" alt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Beam-Beam Parameter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dirty="0"/>
                            <a:t>0.0092/</a:t>
                          </a: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0.096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Luminosity[*</a:t>
                          </a:r>
                          <a:r>
                            <a:rPr lang="en-US" altLang="zh-CN" sz="1100" b="1" baseline="0" dirty="0">
                              <a:solidFill>
                                <a:srgbClr val="FF0000"/>
                              </a:solidFill>
                            </a:rPr>
                            <a:t>10</a:t>
                          </a:r>
                          <a:r>
                            <a:rPr lang="en-US" altLang="zh-CN" sz="1100" b="1" baseline="30000" dirty="0">
                              <a:solidFill>
                                <a:srgbClr val="FF0000"/>
                              </a:solidFill>
                            </a:rPr>
                            <a:t>32</a:t>
                          </a:r>
                          <a:r>
                            <a:rPr lang="en-US" altLang="zh-CN" sz="1100" b="1" dirty="0">
                              <a:solidFill>
                                <a:srgbClr val="FF0000"/>
                              </a:solidFill>
                            </a:rPr>
                            <a:t>]</a:t>
                          </a:r>
                          <a:endParaRPr lang="zh-CN" altLang="en-US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57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19861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11599</TotalTime>
  <Words>1751</Words>
  <Application>Microsoft Office PowerPoint</Application>
  <PresentationFormat>宽屏</PresentationFormat>
  <Paragraphs>410</Paragraphs>
  <Slides>25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Lucida Grande</vt:lpstr>
      <vt:lpstr>等线</vt:lpstr>
      <vt:lpstr>等线 Light</vt:lpstr>
      <vt:lpstr>楷体_GB2312</vt:lpstr>
      <vt:lpstr>宋体</vt:lpstr>
      <vt:lpstr>微软雅黑</vt:lpstr>
      <vt:lpstr>Arial</vt:lpstr>
      <vt:lpstr>Calibri</vt:lpstr>
      <vt:lpstr>Cambria Math</vt:lpstr>
      <vt:lpstr>Symbol</vt:lpstr>
      <vt:lpstr>Times New Roman</vt:lpstr>
      <vt:lpstr>Wingdings</vt:lpstr>
      <vt:lpstr>Office 主题​​</vt:lpstr>
      <vt:lpstr>Equation</vt:lpstr>
      <vt:lpstr>Status of BEPCII-U  luminosity and energy upgrades</vt:lpstr>
      <vt:lpstr>BEPC &amp; BEPCII</vt:lpstr>
      <vt:lpstr>PowerPoint 演示文稿</vt:lpstr>
      <vt:lpstr>Physics of BESIII between 4.0 – 5.6 GeV </vt:lpstr>
      <vt:lpstr>What is BEPCII-U？</vt:lpstr>
      <vt:lpstr>PowerPoint 演示文稿</vt:lpstr>
      <vt:lpstr>PowerPoint 演示文稿</vt:lpstr>
      <vt:lpstr>Crab-Waist Scheme ?</vt:lpstr>
      <vt:lpstr>Paths to CW in BEPCII tunnel</vt:lpstr>
      <vt:lpstr>PowerPoint 演示文稿</vt:lpstr>
      <vt:lpstr>PowerPoint 演示文稿</vt:lpstr>
      <vt:lpstr>SR Beam Line</vt:lpstr>
      <vt:lpstr>Some Facts</vt:lpstr>
      <vt:lpstr>RF region</vt:lpstr>
      <vt:lpstr>PowerPoint 演示文稿</vt:lpstr>
      <vt:lpstr>Cryogenic Systems</vt:lpstr>
      <vt:lpstr>PowerPoint 演示文稿</vt:lpstr>
      <vt:lpstr>Possible Measures</vt:lpstr>
      <vt:lpstr>Issues of SCQ (2.8GeV)</vt:lpstr>
      <vt:lpstr>Development of new SCQ (+solenoids)</vt:lpstr>
      <vt:lpstr>Normal Conducting Maget @ 2.8 GeV</vt:lpstr>
      <vt:lpstr>PowerPoint 演示文稿</vt:lpstr>
      <vt:lpstr>Beam Energy vs Radius</vt:lpstr>
      <vt:lpstr>Schedule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BEPC3  luminosity and energy upgrades</dc:title>
  <dc:creator>Yuan Zhang</dc:creator>
  <cp:lastModifiedBy>Yuan Zhang</cp:lastModifiedBy>
  <cp:revision>258</cp:revision>
  <dcterms:created xsi:type="dcterms:W3CDTF">2021-03-13T01:08:32Z</dcterms:created>
  <dcterms:modified xsi:type="dcterms:W3CDTF">2021-06-10T13:57:22Z</dcterms:modified>
</cp:coreProperties>
</file>