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sldIdLst>
    <p:sldId id="256" r:id="rId2"/>
    <p:sldId id="373" r:id="rId3"/>
    <p:sldId id="365" r:id="rId4"/>
    <p:sldId id="366" r:id="rId5"/>
    <p:sldId id="368" r:id="rId6"/>
    <p:sldId id="345" r:id="rId7"/>
    <p:sldId id="360" r:id="rId8"/>
    <p:sldId id="374" r:id="rId9"/>
    <p:sldId id="259" r:id="rId10"/>
    <p:sldId id="371" r:id="rId11"/>
    <p:sldId id="369" r:id="rId12"/>
    <p:sldId id="261" r:id="rId13"/>
    <p:sldId id="264" r:id="rId14"/>
    <p:sldId id="265" r:id="rId15"/>
    <p:sldId id="266" r:id="rId16"/>
    <p:sldId id="267" r:id="rId17"/>
    <p:sldId id="268" r:id="rId18"/>
    <p:sldId id="973" r:id="rId19"/>
    <p:sldId id="272" r:id="rId20"/>
    <p:sldId id="970" r:id="rId21"/>
    <p:sldId id="273" r:id="rId22"/>
    <p:sldId id="971" r:id="rId23"/>
    <p:sldId id="969" r:id="rId24"/>
    <p:sldId id="974" r:id="rId25"/>
    <p:sldId id="975" r:id="rId26"/>
    <p:sldId id="976" r:id="rId27"/>
    <p:sldId id="977" r:id="rId28"/>
    <p:sldId id="352" r:id="rId29"/>
    <p:sldId id="355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FF"/>
    <a:srgbClr val="00E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/>
    <p:restoredTop sz="93742"/>
  </p:normalViewPr>
  <p:slideViewPr>
    <p:cSldViewPr snapToGrid="0" snapToObjects="1">
      <p:cViewPr varScale="1">
        <p:scale>
          <a:sx n="86" d="100"/>
          <a:sy n="86" d="100"/>
        </p:scale>
        <p:origin x="11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2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Flavor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LIFIplus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ILCsoft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few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changes.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17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versus</a:t>
            </a:r>
            <a:r>
              <a:rPr kumimoji="1" lang="zh-CN" altLang="en-US" dirty="0"/>
              <a:t> </a:t>
            </a:r>
            <a:r>
              <a:rPr kumimoji="1" lang="en-US" altLang="zh-CN" dirty="0"/>
              <a:t>mid-identification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rate.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AUC,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better.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GBDT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good,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little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worser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en-US" altLang="zh-CN" dirty="0"/>
              <a:t>,</a:t>
            </a:r>
            <a:r>
              <a:rPr kumimoji="1" lang="zh-CN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317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numerical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80,</a:t>
            </a:r>
            <a:r>
              <a:rPr kumimoji="1" lang="zh-CN" altLang="en-US" dirty="0"/>
              <a:t> </a:t>
            </a:r>
            <a:r>
              <a:rPr kumimoji="1" lang="en-US" altLang="zh-CN" dirty="0"/>
              <a:t>90,</a:t>
            </a:r>
            <a:r>
              <a:rPr kumimoji="1" lang="zh-CN" altLang="en-US" dirty="0"/>
              <a:t> </a:t>
            </a:r>
            <a:r>
              <a:rPr kumimoji="1" lang="en-US" altLang="zh-CN" dirty="0"/>
              <a:t>95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mis-identification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background.</a:t>
            </a:r>
          </a:p>
          <a:p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clear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baselien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BDT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5-8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percent.</a:t>
            </a:r>
            <a:r>
              <a:rPr kumimoji="1" lang="zh-CN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543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numerical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results: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straight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forward.</a:t>
            </a:r>
            <a:r>
              <a:rPr kumimoji="1" lang="zh-CN" altLang="en-US" dirty="0"/>
              <a:t> </a:t>
            </a:r>
            <a:r>
              <a:rPr kumimoji="1" lang="en-US" altLang="zh-CN" dirty="0"/>
              <a:t>Again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largesyt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  <a:r>
              <a:rPr kumimoji="1" lang="en-US" altLang="zh-CN" dirty="0"/>
              <a:t>80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percent.</a:t>
            </a:r>
            <a:r>
              <a:rPr kumimoji="1" lang="zh-CN" altLang="en-US" dirty="0"/>
              <a:t> </a:t>
            </a:r>
            <a:r>
              <a:rPr kumimoji="1" lang="en-US" altLang="zh-CN" dirty="0"/>
              <a:t>BDT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77.6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percent.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conclude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alternative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b/c-tagging,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DNN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famous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60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enough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DNN.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8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statistics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jets.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pan-care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chart,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b-jet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usually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c-jet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less,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light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vertex.</a:t>
            </a:r>
            <a:r>
              <a:rPr kumimoji="1" lang="zh-CN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890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BDT,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lot.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found.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leptons,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shape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mass/energy</a:t>
            </a:r>
            <a:r>
              <a:rPr kumimoji="1" lang="zh-CN" altLang="en-US" dirty="0"/>
              <a:t> 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flavor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5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flavor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27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b-likeliness,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c-likeliness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o-likeliness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categories.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log-scale.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nomalized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independent.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good,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fortunately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b-jet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vertex.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40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characteristic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curve,</a:t>
            </a:r>
            <a:r>
              <a:rPr kumimoji="1" lang="zh-CN" altLang="en-US" dirty="0"/>
              <a:t> </a:t>
            </a:r>
            <a:r>
              <a:rPr kumimoji="1" lang="en-US" altLang="zh-CN" dirty="0"/>
              <a:t>ROC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y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mis-identification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rate.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goes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upper-right,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performance.</a:t>
            </a:r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reference.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80%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rejection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90%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99%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60%</a:t>
            </a:r>
            <a:r>
              <a:rPr kumimoji="1" lang="zh-CN" altLang="en-US" dirty="0"/>
              <a:t> </a:t>
            </a:r>
            <a:r>
              <a:rPr kumimoji="1" lang="en-US" altLang="zh-CN" dirty="0"/>
              <a:t>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rejection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b-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jet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75%.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b-tagging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following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look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variations.</a:t>
            </a:r>
            <a:r>
              <a:rPr kumimoji="1" lang="zh-CN" alt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8508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LCFIplus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TMVA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root,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try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TMVA,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bdt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fat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one.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developing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field.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64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together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BDT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DNN,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gcforest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GBDT,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xgboost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kept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same.</a:t>
            </a:r>
            <a:r>
              <a:rPr kumimoji="1" lang="zh-CN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terminologies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roc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AUC: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divided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23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40255" y="9231755"/>
            <a:ext cx="1008289" cy="379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90096" y="9231756"/>
            <a:ext cx="1008289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8158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图像"/>
          <p:cNvSpPr>
            <a:spLocks noGrp="1"/>
          </p:cNvSpPr>
          <p:nvPr>
            <p:ph type="pic" idx="13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标题文本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86865" y="9312780"/>
            <a:ext cx="1008289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图像"/>
          <p:cNvSpPr>
            <a:spLocks noGrp="1"/>
          </p:cNvSpPr>
          <p:nvPr>
            <p:ph type="pic" idx="13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08176" y="9266480"/>
            <a:ext cx="948978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文级别 1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54475" y="9289628"/>
            <a:ext cx="948978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图像"/>
          <p:cNvSpPr>
            <a:spLocks noGrp="1"/>
          </p:cNvSpPr>
          <p:nvPr>
            <p:ph type="pic" sz="half" idx="13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sz="half" idx="14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图像"/>
          <p:cNvSpPr>
            <a:spLocks noGrp="1"/>
          </p:cNvSpPr>
          <p:nvPr>
            <p:ph type="pic" idx="15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93371" y="9252654"/>
            <a:ext cx="948978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35857"/>
            <a:ext cx="10464800" cy="7484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63716" y="9150732"/>
            <a:ext cx="1008289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1333907"/>
            <a:ext cx="10464800" cy="7484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14" name="图像"/>
          <p:cNvSpPr>
            <a:spLocks noGrp="1"/>
          </p:cNvSpPr>
          <p:nvPr>
            <p:ph type="pic" idx="15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98440" y="9346017"/>
            <a:ext cx="1008289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zh-CN"/>
              <a:t>CEPCSW Tutorial @ IHEP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253765" y="9266480"/>
            <a:ext cx="367088" cy="37959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05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文本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标题文本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863405" y="9266480"/>
            <a:ext cx="1008289" cy="37959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Page 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4230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62820" y="9266480"/>
            <a:ext cx="948978" cy="379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fld id="{86CB4B4D-7CA3-9044-876B-883B54F8677D}" type="slidenum">
              <a:rPr smtClean="0"/>
              <a:t>‹#›</a:t>
            </a:fld>
            <a:endParaRPr dirty="0"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63AB0-AC6C-4747-A7A2-15E8E5F07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D108B88-C854-EB48-AC36-A980EFAB8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2020/09/29</a:t>
            </a:r>
            <a:endParaRPr kumimoji="1"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med"/>
  <p:hf sldNum="0" hdr="0" ftr="0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ergyflow.network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rxiv.org/pdf/1809.06166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Jet flavor-tagging and performance evaluation at CEPC"/>
          <p:cNvSpPr txBox="1">
            <a:spLocks noGrp="1"/>
          </p:cNvSpPr>
          <p:nvPr>
            <p:ph type="title"/>
          </p:nvPr>
        </p:nvSpPr>
        <p:spPr>
          <a:xfrm>
            <a:off x="660399" y="1785938"/>
            <a:ext cx="12307005" cy="26293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73887">
              <a:defRPr sz="3968" spc="634"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Jets</a:t>
            </a:r>
            <a:r>
              <a:rPr lang="zh-CN" altLang="en-US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in</a:t>
            </a:r>
            <a:r>
              <a:rPr lang="zh-CN" altLang="en-US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ML</a:t>
            </a:r>
            <a:endParaRPr sz="4400" b="1" cap="none" dirty="0">
              <a:solidFill>
                <a:schemeClr val="bg1"/>
              </a:solidFill>
              <a:latin typeface="Superclarendon" panose="02060605060000020003" pitchFamily="18" charset="0"/>
              <a:ea typeface="SimSun" panose="02010600030101010101" pitchFamily="2" charset="-122"/>
              <a:cs typeface="Futura Condensed ExtraBold" panose="020B0602020204020303" pitchFamily="34" charset="-79"/>
            </a:endParaRPr>
          </a:p>
        </p:txBody>
      </p:sp>
      <p:sp>
        <p:nvSpPr>
          <p:cNvPr id="157" name="Gang Li…"/>
          <p:cNvSpPr txBox="1">
            <a:spLocks noGrp="1"/>
          </p:cNvSpPr>
          <p:nvPr>
            <p:ph type="body" sz="quarter" idx="1"/>
          </p:nvPr>
        </p:nvSpPr>
        <p:spPr>
          <a:xfrm>
            <a:off x="650239" y="4461786"/>
            <a:ext cx="11684001" cy="2104286"/>
          </a:xfrm>
          <a:prstGeom prst="rect">
            <a:avLst/>
          </a:prstGeom>
        </p:spPr>
        <p:txBody>
          <a:bodyPr/>
          <a:lstStyle/>
          <a:p>
            <a:pPr algn="ctr">
              <a:defRPr sz="3900" spc="624">
                <a:solidFill>
                  <a:srgbClr val="0432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cap="none" dirty="0">
                <a:solidFill>
                  <a:schemeClr val="bg1"/>
                </a:solidFill>
                <a:latin typeface="Marion" panose="02020502060400020003" pitchFamily="18" charset="0"/>
                <a:cs typeface="Arial Hebrew" pitchFamily="2" charset="-79"/>
              </a:rPr>
              <a:t>Gang L</a:t>
            </a:r>
            <a:r>
              <a:rPr lang="en-US" altLang="zh-CN" cap="none" dirty="0">
                <a:solidFill>
                  <a:schemeClr val="bg1"/>
                </a:solidFill>
                <a:latin typeface="Marion" panose="02020502060400020003" pitchFamily="18" charset="0"/>
                <a:cs typeface="Arial Hebrew" pitchFamily="2" charset="-79"/>
              </a:rPr>
              <a:t>I</a:t>
            </a:r>
          </a:p>
        </p:txBody>
      </p:sp>
      <p:pic>
        <p:nvPicPr>
          <p:cNvPr id="160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95" y="8530334"/>
            <a:ext cx="4491110" cy="11451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DAA88AF-907E-0B41-91A4-2831798A195F}"/>
              </a:ext>
            </a:extLst>
          </p:cNvPr>
          <p:cNvSpPr txBox="1"/>
          <p:nvPr/>
        </p:nvSpPr>
        <p:spPr>
          <a:xfrm>
            <a:off x="6047311" y="7053032"/>
            <a:ext cx="1184107" cy="4719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defRPr sz="3900" spc="624">
                <a:solidFill>
                  <a:srgbClr val="0432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lang="en-US" altLang="zh-CN" sz="2400" dirty="0">
                <a:solidFill>
                  <a:schemeClr val="bg1"/>
                </a:solidFill>
                <a:latin typeface="Marion" panose="02020502060400020003" pitchFamily="18" charset="0"/>
                <a:cs typeface="Arial Hebrew" pitchFamily="2" charset="-79"/>
              </a:rPr>
              <a:t>IHEP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8D8645-F620-4648-8FE0-E3F0E067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C733D9-1982-624B-A846-5D50A54D7E09}"/>
              </a:ext>
            </a:extLst>
          </p:cNvPr>
          <p:cNvSpPr/>
          <p:nvPr/>
        </p:nvSpPr>
        <p:spPr>
          <a:xfrm>
            <a:off x="1173869" y="1579777"/>
            <a:ext cx="11012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The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elements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Machine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Learning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BAC888-2A68-1C4A-8C2B-17D3EFBB7B89}"/>
              </a:ext>
            </a:extLst>
          </p:cNvPr>
          <p:cNvSpPr txBox="1"/>
          <p:nvPr/>
        </p:nvSpPr>
        <p:spPr>
          <a:xfrm>
            <a:off x="2490704" y="3304187"/>
            <a:ext cx="9926848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>
                <a:solidFill>
                  <a:srgbClr val="1649FF"/>
                </a:solidFill>
                <a:latin typeface="Superclarendon" panose="02060605060000020003" pitchFamily="18" charset="0"/>
              </a:rPr>
              <a:t>Priori</a:t>
            </a:r>
            <a:r>
              <a:rPr lang="zh-CN" altLang="en-US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rgbClr val="1649FF"/>
                </a:solidFill>
                <a:latin typeface="Superclarendon" panose="02060605060000020003" pitchFamily="18" charset="0"/>
              </a:rPr>
              <a:t>knowledge</a:t>
            </a:r>
            <a:r>
              <a:rPr lang="zh-CN" altLang="en-US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endParaRPr lang="en-US" altLang="zh-CN" dirty="0">
              <a:solidFill>
                <a:srgbClr val="1649FF"/>
              </a:solidFill>
              <a:latin typeface="Superclarendon" panose="02060605060000020003" pitchFamily="18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dirty="0">
              <a:solidFill>
                <a:srgbClr val="1649FF"/>
              </a:solidFill>
              <a:latin typeface="Superclarendon" panose="02060605060000020003" pitchFamily="18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Data/information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dirty="0">
              <a:solidFill>
                <a:srgbClr val="1649FF"/>
              </a:solidFill>
              <a:latin typeface="Superclarendon" panose="02060605060000020003" pitchFamily="18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Models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(no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free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lunch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theorem)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40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zh-CN" altLang="en-US" sz="40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520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11850C-A06D-D241-B81E-19B3CE93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9BF0E3-3FF7-9845-A07B-6575982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9" y="2871216"/>
            <a:ext cx="11931121" cy="4718304"/>
          </a:xfrm>
          <a:prstGeom prst="rect">
            <a:avLst/>
          </a:prstGeom>
        </p:spPr>
      </p:pic>
      <p:sp>
        <p:nvSpPr>
          <p:cNvPr id="5" name="Jet flavor-tagging and performance evaluation at CEPC">
            <a:extLst>
              <a:ext uri="{FF2B5EF4-FFF2-40B4-BE49-F238E27FC236}">
                <a16:creationId xmlns:a16="http://schemas.microsoft.com/office/drawing/2014/main" id="{6A9CB0BA-3E28-D345-81C4-8B9CCD2C2D85}"/>
              </a:ext>
            </a:extLst>
          </p:cNvPr>
          <p:cNvSpPr txBox="1">
            <a:spLocks/>
          </p:cNvSpPr>
          <p:nvPr/>
        </p:nvSpPr>
        <p:spPr>
          <a:xfrm>
            <a:off x="660399" y="1785939"/>
            <a:ext cx="12307005" cy="10852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37388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68" b="0" i="0" u="none" strike="noStrike" cap="all" spc="634" baseline="0">
                <a:solidFill>
                  <a:srgbClr val="FFFFFF"/>
                </a:solidFill>
                <a:uFillTx/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hangingPunct="1"/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ML</a:t>
            </a:r>
            <a:r>
              <a:rPr lang="zh-CN" altLang="en-US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at</a:t>
            </a:r>
            <a:r>
              <a:rPr lang="zh-CN" altLang="en-US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sz="4400" b="1" cap="none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HEP</a:t>
            </a:r>
            <a:endParaRPr lang="en-US" sz="4400" b="1" cap="none" dirty="0">
              <a:solidFill>
                <a:schemeClr val="bg1"/>
              </a:solidFill>
              <a:latin typeface="Superclarendon" panose="02060605060000020003" pitchFamily="18" charset="0"/>
              <a:ea typeface="SimSun" panose="02010600030101010101" pitchFamily="2" charset="-122"/>
              <a:cs typeface="Futura Condensed ExtraBold" panose="020B0602020204020303" pitchFamily="34" charset="-79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06843ED-1C66-524A-9C7F-8B4015CC8437}"/>
              </a:ext>
            </a:extLst>
          </p:cNvPr>
          <p:cNvSpPr/>
          <p:nvPr/>
        </p:nvSpPr>
        <p:spPr>
          <a:xfrm>
            <a:off x="5105400" y="2775458"/>
            <a:ext cx="5067300" cy="4349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30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VA&amp;BDT based flavor tagging tool"/>
          <p:cNvSpPr txBox="1"/>
          <p:nvPr/>
        </p:nvSpPr>
        <p:spPr>
          <a:xfrm>
            <a:off x="1283005" y="4619526"/>
            <a:ext cx="10438789" cy="123390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>
            <a:normAutofit lnSpcReduction="10000"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altLang="zh-CN" sz="4000" cap="none" dirty="0">
                <a:latin typeface="Marion" panose="02020502060400020003" pitchFamily="18" charset="0"/>
              </a:rPr>
              <a:t>F</a:t>
            </a:r>
            <a:r>
              <a:rPr sz="4000" cap="none" dirty="0">
                <a:latin typeface="Marion" panose="02020502060400020003" pitchFamily="18" charset="0"/>
              </a:rPr>
              <a:t>lavor </a:t>
            </a:r>
            <a:r>
              <a:rPr lang="en-US" altLang="zh-CN" sz="4000" cap="none" dirty="0">
                <a:latin typeface="Marion" panose="02020502060400020003" pitchFamily="18" charset="0"/>
              </a:rPr>
              <a:t>T</a:t>
            </a:r>
            <a:r>
              <a:rPr sz="4000" cap="none" dirty="0">
                <a:latin typeface="Marion" panose="02020502060400020003" pitchFamily="18" charset="0"/>
              </a:rPr>
              <a:t>ag</a:t>
            </a:r>
            <a:r>
              <a:rPr lang="en-US" altLang="zh-CN" sz="4000" cap="none" dirty="0">
                <a:latin typeface="Marion" panose="02020502060400020003" pitchFamily="18" charset="0"/>
              </a:rPr>
              <a:t>ging</a:t>
            </a:r>
          </a:p>
          <a:p>
            <a:r>
              <a:rPr lang="en-US" altLang="zh-CN" sz="4000" cap="none" dirty="0">
                <a:latin typeface="Marion" panose="02020502060400020003" pitchFamily="18" charset="0"/>
              </a:rPr>
              <a:t>---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identify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the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type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of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a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latin typeface="Marion" panose="02020502060400020003" pitchFamily="18" charset="0"/>
              </a:rPr>
              <a:t>jet</a:t>
            </a:r>
            <a:r>
              <a:rPr lang="zh-CN" altLang="en-US" sz="4000" cap="none" dirty="0">
                <a:latin typeface="Marion" panose="02020502060400020003" pitchFamily="18" charset="0"/>
              </a:rPr>
              <a:t> </a:t>
            </a:r>
            <a:endParaRPr sz="4000" cap="none" dirty="0">
              <a:solidFill>
                <a:srgbClr val="00B050"/>
              </a:solidFill>
              <a:latin typeface="Marion" panose="020205020604000200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A4C864-0CA4-DE40-BE00-2F3AD5B3B8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421400" y="9276567"/>
            <a:ext cx="222818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12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32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Check the</a:t>
            </a:r>
            <a:r>
              <a:rPr lang="zh-CN" altLang="en-US" dirty="0"/>
              <a:t> </a:t>
            </a:r>
            <a:r>
              <a:rPr dirty="0"/>
              <a:t># of </a:t>
            </a:r>
            <a:r>
              <a:rPr lang="en-US" altLang="zh-CN" dirty="0"/>
              <a:t>vertexes</a:t>
            </a:r>
            <a:r>
              <a:rPr lang="zh-CN" altLang="en-US" dirty="0"/>
              <a:t> </a:t>
            </a:r>
            <a:r>
              <a:rPr dirty="0"/>
              <a:t> </a:t>
            </a:r>
          </a:p>
        </p:txBody>
      </p:sp>
      <p:graphicFrame>
        <p:nvGraphicFramePr>
          <p:cNvPr id="202" name="Content Placeholder 3"/>
          <p:cNvGraphicFramePr/>
          <p:nvPr/>
        </p:nvGraphicFramePr>
        <p:xfrm>
          <a:off x="739273" y="2295646"/>
          <a:ext cx="12011179" cy="268008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0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7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1325">
                <a:tc>
                  <a:txBody>
                    <a:bodyPr/>
                    <a:lstStyle/>
                    <a:p>
                      <a:pPr algn="l" defTabSz="650240">
                        <a:defRPr sz="24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Total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nvtx==0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nvtx=1&amp;&amp;
Nvtxall==1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nvtx==1&amp;&amp;nvtxall==2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Nvtx&gt;=2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30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16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169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16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zh-CN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382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6" name="Group 7"/>
          <p:cNvGrpSpPr/>
          <p:nvPr/>
        </p:nvGrpSpPr>
        <p:grpSpPr>
          <a:xfrm>
            <a:off x="582967" y="5926246"/>
            <a:ext cx="12323794" cy="2622545"/>
            <a:chOff x="0" y="0"/>
            <a:chExt cx="12323792" cy="2622543"/>
          </a:xfrm>
        </p:grpSpPr>
        <p:pic>
          <p:nvPicPr>
            <p:cNvPr id="203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710"/>
              <a:ext cx="4249601" cy="2520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Picture 5" descr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7293" y="42777"/>
              <a:ext cx="4403195" cy="2563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Picture 6" descr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8923" y="-1"/>
              <a:ext cx="3884870" cy="2394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7AFA47-8350-F540-90EF-5455466071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14854" y="9111018"/>
            <a:ext cx="339706" cy="377537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13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871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Input </a:t>
            </a:r>
            <a:r>
              <a:rPr lang="en-US" altLang="zh-CN" dirty="0"/>
              <a:t>v</a:t>
            </a:r>
            <a:r>
              <a:rPr dirty="0"/>
              <a:t>ariables of each category</a:t>
            </a:r>
          </a:p>
        </p:txBody>
      </p:sp>
      <p:graphicFrame>
        <p:nvGraphicFramePr>
          <p:cNvPr id="211" name="表格"/>
          <p:cNvGraphicFramePr/>
          <p:nvPr/>
        </p:nvGraphicFramePr>
        <p:xfrm>
          <a:off x="1054003" y="2761314"/>
          <a:ext cx="10514161" cy="5958704"/>
        </p:xfrm>
        <a:graphic>
          <a:graphicData uri="http://schemas.openxmlformats.org/drawingml/2006/table">
            <a:tbl>
              <a:tblPr firstRow="1">
                <a:tableStyleId>{2708684C-4D16-4618-839F-0558EEFCDFE6}</a:tableStyleId>
              </a:tblPr>
              <a:tblGrid>
                <a:gridCol w="224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2788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trk1d0sig trk2d0sig trk1z0sig trk2z0sig trk1pt_jete trk2pt_jete jprobr5sigma
 jprobz5sigma d0bprob d0cprob d0qprob z0bprob z0cprob z0qprob   
nmuon nelectron trkmass(17)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546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nvtx=1&amp;&amp;nvtxall=1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trk1d0sig trk2d0sig trk1z0sig trk2z0sig trk1pt_jete trk2pt_jete  
jprobr  jprobz vtxlen1_jete vtxsig1_jete vtxdirang1_jete 
vtxmom1_jete vtxmass1 vtxmult1 vtxmasspc vtxprob d0bprob d0cprob 
d0qprob z0bprob z0cprob z0qprob trkmass nelectron   nmuon(25)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021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nvtx=1&amp;&amp;nvtxall=2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trk1d0sig trk2d0sig trk1z0sig trk2z0sig trk1pt_jete trk2pt_jete  jprobr  
jprobz vtxlen1_jete vtxsig1_jete vtxdirang1_jete vtxmom1_jete vtxmass1 
vtxmult1 vtxmasspc vtxprob 1vtxprob vtxlen12all_jete vtxmassall (19)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349"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Nvtx&gt;=2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trk1d0sig trk2d0sig trk1z0sig trk2z0sig trk1pt_jete trk2pt_jete  jprobr  
jprobz vtxlen1_jete vtxsig1_jete vtxdirang1_jete vtxmom1_jete vtxmass1 
vtxmult1 vtxmasspc vtxprob vtxlen2_jete vtxsig2_jete vtxdirang2_jete 
vtxmom2_jete vtxmass2 vtxmult2 vtxlen12_jete vtxsig12_jete 
vtxdirang12_jete vtxmom_jete vtxmass vtxmult 1vtxprob(29)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L>
                    <a:lnR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R>
                    <a:lnT w="127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T>
                    <a:lnB w="50800">
                      <a:solidFill>
                        <a:schemeClr val="accent3">
                          <a:lumOff val="5212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D3AE90-EA4C-0948-AFA8-558D106E25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14854" y="9111018"/>
            <a:ext cx="339706" cy="377537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14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435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cap="none" dirty="0">
                <a:solidFill>
                  <a:schemeClr val="bg1"/>
                </a:solidFill>
              </a:rPr>
              <a:t>Performance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A350BD-57BC-D348-8E10-F049B87B0A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9569" y="9254904"/>
            <a:ext cx="343043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15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295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utputs likeliness of first two categories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1034535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4700" cap="none" spc="0">
                <a:latin typeface="+mn-lt"/>
                <a:ea typeface="+mn-ea"/>
                <a:cs typeface="+mn-cs"/>
                <a:sym typeface="Avenir Light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arion" panose="02020502060400020003" pitchFamily="18" charset="0"/>
              </a:rPr>
              <a:t>Output</a:t>
            </a:r>
            <a:r>
              <a:rPr lang="zh-CN" altLang="en-US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dirty="0">
                <a:solidFill>
                  <a:srgbClr val="1649FF"/>
                </a:solidFill>
                <a:latin typeface="Marion" panose="02020502060400020003" pitchFamily="18" charset="0"/>
              </a:rPr>
              <a:t>b</a:t>
            </a:r>
            <a:r>
              <a:rPr lang="en-US" altLang="zh-CN" dirty="0">
                <a:solidFill>
                  <a:schemeClr val="bg1"/>
                </a:solidFill>
                <a:latin typeface="Marion" panose="02020502060400020003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dirty="0">
                <a:solidFill>
                  <a:srgbClr val="00E369"/>
                </a:solidFill>
                <a:latin typeface="Marion" panose="02020502060400020003" pitchFamily="18" charset="0"/>
              </a:rPr>
              <a:t>c</a:t>
            </a:r>
            <a:r>
              <a:rPr lang="en-US" altLang="zh-CN" dirty="0">
                <a:solidFill>
                  <a:schemeClr val="bg1"/>
                </a:solidFill>
                <a:latin typeface="Marion" panose="02020502060400020003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arion" panose="02020502060400020003" pitchFamily="18" charset="0"/>
              </a:rPr>
              <a:t>and</a:t>
            </a:r>
            <a:r>
              <a:rPr lang="zh-CN" altLang="en-US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Marion" panose="02020502060400020003" pitchFamily="18" charset="0"/>
              </a:rPr>
              <a:t>o</a:t>
            </a:r>
            <a:r>
              <a:rPr dirty="0">
                <a:solidFill>
                  <a:schemeClr val="bg1"/>
                </a:solidFill>
                <a:latin typeface="Marion" panose="02020502060400020003" pitchFamily="18" charset="0"/>
              </a:rPr>
              <a:t> likeliness</a:t>
            </a:r>
          </a:p>
        </p:txBody>
      </p:sp>
      <p:pic>
        <p:nvPicPr>
          <p:cNvPr id="21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95" y="1444651"/>
            <a:ext cx="10981590" cy="733544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nstraint: btag+ctag+otag=1"/>
          <p:cNvSpPr txBox="1"/>
          <p:nvPr/>
        </p:nvSpPr>
        <p:spPr>
          <a:xfrm>
            <a:off x="2763113" y="8907585"/>
            <a:ext cx="6365525" cy="656590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r>
              <a:rPr dirty="0" err="1"/>
              <a:t>btag+ctag+otag</a:t>
            </a:r>
            <a:r>
              <a:rPr dirty="0"/>
              <a:t>=1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outputs</a:t>
            </a:r>
            <a:r>
              <a:rPr lang="zh-CN" altLang="en-US" dirty="0"/>
              <a:t> </a:t>
            </a:r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4043F4-A080-CE4A-8674-A265F83FD9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72878" y="9337155"/>
            <a:ext cx="343043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891477-80FF-2347-A295-F37FB5D7AC73}"/>
              </a:ext>
            </a:extLst>
          </p:cNvPr>
          <p:cNvSpPr txBox="1"/>
          <p:nvPr/>
        </p:nvSpPr>
        <p:spPr>
          <a:xfrm>
            <a:off x="270161" y="2621635"/>
            <a:ext cx="10531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chemeClr val="bg1"/>
                </a:solidFill>
              </a:rPr>
              <a:t>cat1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474F3B-0D63-0646-9506-EB10259ECFE7}"/>
              </a:ext>
            </a:extLst>
          </p:cNvPr>
          <p:cNvSpPr txBox="1"/>
          <p:nvPr/>
        </p:nvSpPr>
        <p:spPr>
          <a:xfrm>
            <a:off x="270161" y="6054748"/>
            <a:ext cx="10531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chemeClr val="bg1"/>
                </a:solidFill>
              </a:rPr>
              <a:t>cat2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70221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erformance: ROC used to evaluate how good the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3600" cap="none" spc="0"/>
            </a:lvl1pPr>
          </a:lstStyle>
          <a:p>
            <a:r>
              <a:rPr dirty="0">
                <a:solidFill>
                  <a:schemeClr val="bg1"/>
                </a:solidFill>
                <a:latin typeface="Marion" panose="02020502060400020003" pitchFamily="18" charset="0"/>
              </a:rPr>
              <a:t>Performance: ROC used to evaluate how good the algorithm</a:t>
            </a:r>
          </a:p>
        </p:txBody>
      </p:sp>
      <p:pic>
        <p:nvPicPr>
          <p:cNvPr id="223" name="BROC-test.pdf" descr="BROC-tes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4" y="1496019"/>
            <a:ext cx="6219202" cy="5912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CROC-test.pdf" descr="CROC-tes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74" y="1496019"/>
            <a:ext cx="6219202" cy="591208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文本"/>
          <p:cNvSpPr txBox="1"/>
          <p:nvPr/>
        </p:nvSpPr>
        <p:spPr>
          <a:xfrm>
            <a:off x="5647449" y="4471909"/>
            <a:ext cx="1130301" cy="812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26" name="Receiver operating characteristic curve"/>
          <p:cNvSpPr txBox="1"/>
          <p:nvPr/>
        </p:nvSpPr>
        <p:spPr>
          <a:xfrm>
            <a:off x="1474857" y="7432766"/>
            <a:ext cx="9672520" cy="656590"/>
          </a:xfrm>
          <a:prstGeom prst="rect">
            <a:avLst/>
          </a:prstGeom>
          <a:solidFill>
            <a:schemeClr val="accent3">
              <a:lumOff val="521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r>
              <a:rPr dirty="0"/>
              <a:t>Receiver </a:t>
            </a:r>
            <a:r>
              <a:rPr lang="en-US" altLang="zh-CN" dirty="0"/>
              <a:t>O</a:t>
            </a:r>
            <a:r>
              <a:rPr dirty="0"/>
              <a:t>perating </a:t>
            </a:r>
            <a:r>
              <a:rPr lang="en-US" altLang="zh-CN" dirty="0"/>
              <a:t>C</a:t>
            </a:r>
            <a:r>
              <a:rPr dirty="0"/>
              <a:t>haracteristic </a:t>
            </a:r>
            <a:r>
              <a:rPr lang="en-US" altLang="zh-CN" dirty="0"/>
              <a:t>C</a:t>
            </a:r>
            <a:r>
              <a:rPr dirty="0"/>
              <a:t>urve</a:t>
            </a:r>
            <a:r>
              <a:rPr lang="zh-CN" altLang="en-US" dirty="0"/>
              <a:t> </a:t>
            </a:r>
            <a:r>
              <a:rPr lang="en-US" altLang="zh-CN" dirty="0"/>
              <a:t>(ROC)</a:t>
            </a:r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0E84FB-FE18-E348-9FA7-4BAD1ABC79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329134" y="9374009"/>
            <a:ext cx="343043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BAA29EF8-5FA8-6540-BBE3-7615E66C61D8}"/>
              </a:ext>
            </a:extLst>
          </p:cNvPr>
          <p:cNvCxnSpPr>
            <a:cxnSpLocks/>
          </p:cNvCxnSpPr>
          <p:nvPr/>
        </p:nvCxnSpPr>
        <p:spPr>
          <a:xfrm flipV="1">
            <a:off x="4108863" y="2470068"/>
            <a:ext cx="0" cy="442949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B2C266E4-294E-9449-91A1-F3F40B271BB9}"/>
              </a:ext>
            </a:extLst>
          </p:cNvPr>
          <p:cNvCxnSpPr>
            <a:cxnSpLocks/>
          </p:cNvCxnSpPr>
          <p:nvPr/>
        </p:nvCxnSpPr>
        <p:spPr>
          <a:xfrm flipV="1">
            <a:off x="10246427" y="2384962"/>
            <a:ext cx="0" cy="442949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759FDE7-6615-0F44-B46D-6BD01CE8723D}"/>
              </a:ext>
            </a:extLst>
          </p:cNvPr>
          <p:cNvSpPr txBox="1"/>
          <p:nvPr/>
        </p:nvSpPr>
        <p:spPr>
          <a:xfrm>
            <a:off x="1882826" y="8404284"/>
            <a:ext cx="8856592" cy="595035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chemeClr val="bg1"/>
                </a:solidFill>
              </a:rPr>
              <a:t>80%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b-tagging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eff.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: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Reject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90%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99%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o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jets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Ligh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D37E26-1CE7-2F40-925B-0C4BC3748BB9}"/>
              </a:ext>
            </a:extLst>
          </p:cNvPr>
          <p:cNvSpPr txBox="1"/>
          <p:nvPr/>
        </p:nvSpPr>
        <p:spPr>
          <a:xfrm>
            <a:off x="1882825" y="9076491"/>
            <a:ext cx="8856592" cy="595035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chemeClr val="bg1"/>
                </a:solidFill>
              </a:rPr>
              <a:t>80%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c-tagging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eff.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: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Reject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75%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b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75%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o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jets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3218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More</a:t>
            </a:r>
            <a:r>
              <a:rPr lang="zh-CN" altLang="en-US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than</a:t>
            </a:r>
            <a:r>
              <a:rPr lang="zh-CN" altLang="en-US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BDT</a:t>
            </a:r>
            <a:r>
              <a:rPr lang="zh-CN" altLang="en-US"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  </a:t>
            </a:r>
            <a:r>
              <a:rPr sz="5400" cap="none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A350BD-57BC-D348-8E10-F049B87B0A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9569" y="9254904"/>
            <a:ext cx="343043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18</a:t>
            </a:fld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741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rying deep learning on flavor tagging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2188144" cy="1422400"/>
          </a:xfrm>
          <a:prstGeom prst="rect">
            <a:avLst/>
          </a:prstGeom>
        </p:spPr>
        <p:txBody>
          <a:bodyPr>
            <a:noAutofit/>
          </a:bodyPr>
          <a:lstStyle>
            <a:lvl1pPr defTabSz="414781">
              <a:defRPr sz="3834" spc="613"/>
            </a:lvl1pPr>
          </a:lstStyle>
          <a:p>
            <a:r>
              <a:rPr lang="en-US" altLang="zh-CN"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Alternative</a:t>
            </a:r>
            <a:r>
              <a:rPr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machine</a:t>
            </a:r>
            <a:r>
              <a:rPr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 learning</a:t>
            </a:r>
            <a:r>
              <a:rPr lang="zh-CN" altLang="en-US"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cap="none" dirty="0">
                <a:solidFill>
                  <a:schemeClr val="bg1"/>
                </a:solidFill>
                <a:latin typeface="Marion" panose="02020502060400020003" pitchFamily="18" charset="0"/>
              </a:rPr>
              <a:t>algorithms</a:t>
            </a:r>
            <a:endParaRPr sz="4000" cap="none" dirty="0">
              <a:solidFill>
                <a:schemeClr val="bg1"/>
              </a:solidFill>
              <a:latin typeface="Marion" panose="020205020604000200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97783-A199-1043-9EB3-A47FD884D5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0255" y="9357592"/>
            <a:ext cx="1008289" cy="379591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223435-BD44-D640-8A10-539C2A14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246"/>
            <a:ext cx="13004800" cy="61551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9F5E03-18DD-5749-8DC9-7BD1199ACC4D}"/>
              </a:ext>
            </a:extLst>
          </p:cNvPr>
          <p:cNvSpPr txBox="1"/>
          <p:nvPr/>
        </p:nvSpPr>
        <p:spPr>
          <a:xfrm>
            <a:off x="971172" y="8155536"/>
            <a:ext cx="6892914" cy="7181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Input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variables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kept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as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the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same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arion" panose="020205020604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32435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81BE95B-AAA8-C840-916D-9B4DCBAA2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en" altLang="zh-CN" dirty="0">
                <a:solidFill>
                  <a:srgbClr val="1649FF"/>
                </a:solidFill>
                <a:latin typeface="Superclarendon" panose="02060605060000020003" pitchFamily="18" charset="0"/>
              </a:rPr>
              <a:t>One of the most striking phenomena that can be observed in high-energy collisions of elementary particles is the production of highly collimated bunches of particles</a:t>
            </a:r>
            <a:endParaRPr kumimoji="1" lang="zh-CN" altLang="en-US" dirty="0">
              <a:solidFill>
                <a:srgbClr val="1649FF"/>
              </a:solidFill>
              <a:latin typeface="Superclarendon" panose="0206060506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655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B73D-AE90-D34F-82B0-7EBB4B44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  <a:latin typeface="Marion" panose="02020502060400020003" pitchFamily="18" charset="0"/>
              </a:rPr>
              <a:t>Terminologies</a:t>
            </a:r>
            <a:r>
              <a:rPr kumimoji="1" lang="zh-CN" altLang="en-US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C04E1-717C-5E45-BFF7-0826D5C00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9" y="1872074"/>
            <a:ext cx="11058831" cy="2806801"/>
          </a:xfrm>
        </p:spPr>
        <p:txBody>
          <a:bodyPr>
            <a:normAutofit/>
          </a:bodyPr>
          <a:lstStyle/>
          <a:p>
            <a:pPr marL="755650" indent="-285750">
              <a:lnSpc>
                <a:spcPts val="440"/>
              </a:lnSpc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Confusion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matrix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or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table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confusion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kumimoji="1" lang="en-US" altLang="zh-CN" sz="16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marL="755650" indent="-285750">
              <a:lnSpc>
                <a:spcPts val="440"/>
              </a:lnSpc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ROC: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Receiver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operating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Characteristic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Curve,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the</a:t>
            </a:r>
            <a:r>
              <a:rPr kumimoji="1"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ability of a binary classifier</a:t>
            </a:r>
          </a:p>
          <a:p>
            <a:pPr marL="755650" indent="-285750">
              <a:lnSpc>
                <a:spcPts val="440"/>
              </a:lnSpc>
              <a:buFont typeface="Wingdings" pitchFamily="2" charset="2"/>
              <a:buChar char="Ø"/>
            </a:pPr>
            <a:r>
              <a:rPr lang="en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AUC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:</a:t>
            </a:r>
            <a:r>
              <a:rPr lang="en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Area under the curve</a:t>
            </a:r>
          </a:p>
          <a:p>
            <a:pPr marL="755650" indent="-285750">
              <a:lnSpc>
                <a:spcPts val="440"/>
              </a:lnSpc>
              <a:buFont typeface="Wingdings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Precision: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#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correctly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classified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in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positive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#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positive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marL="755650" indent="-285750">
              <a:lnSpc>
                <a:spcPts val="440"/>
              </a:lnSpc>
              <a:buFont typeface="Wingdings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Accuracy: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#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correctly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classified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in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both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#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all</a:t>
            </a:r>
            <a:r>
              <a:rPr lang="zh-CN" altLang="en-US" sz="1600" dirty="0">
                <a:solidFill>
                  <a:schemeClr val="bg1"/>
                </a:solidFill>
                <a:latin typeface="Superclarendon" panose="02060605060000020003" pitchFamily="18" charset="0"/>
              </a:rPr>
              <a:t>  </a:t>
            </a:r>
            <a:endParaRPr lang="en" altLang="zh-CN" sz="1600" dirty="0">
              <a:solidFill>
                <a:schemeClr val="bg1"/>
              </a:solidFill>
              <a:latin typeface="Superclarendon" panose="020606050600000200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D1FF3C-08D6-FE4B-9DE3-2F1111D9BC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 altLang="zh-CN" dirty="0"/>
              <a:t>Page </a:t>
            </a:r>
            <a:fld id="{86CB4B4D-7CA3-9044-876B-883B54F8677D}" type="slidenum">
              <a:rPr smtClean="0"/>
              <a:t>20</a:t>
            </a:fld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D67278-EA01-904D-8FBD-51E3ABD54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94" y="4678875"/>
            <a:ext cx="7366000" cy="3759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1ED5A18-9157-114C-93BF-BF88C583DA29}"/>
              </a:ext>
            </a:extLst>
          </p:cNvPr>
          <p:cNvSpPr/>
          <p:nvPr/>
        </p:nvSpPr>
        <p:spPr>
          <a:xfrm>
            <a:off x="6502400" y="5661590"/>
            <a:ext cx="1828800" cy="49876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4F51C-20E6-B149-B29F-9DAA02547493}"/>
              </a:ext>
            </a:extLst>
          </p:cNvPr>
          <p:cNvSpPr txBox="1"/>
          <p:nvPr/>
        </p:nvSpPr>
        <p:spPr>
          <a:xfrm>
            <a:off x="2217387" y="8754845"/>
            <a:ext cx="630621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AUC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and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accuracy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used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Marion" panose="02020502060400020003" pitchFamily="18" charset="0"/>
                <a:sym typeface="Avenir Light"/>
              </a:rPr>
              <a:t>nex</a:t>
            </a:r>
            <a:r>
              <a:rPr lang="en-US" altLang="zh-CN" dirty="0">
                <a:solidFill>
                  <a:srgbClr val="1649FF"/>
                </a:solidFill>
                <a:latin typeface="Marion" panose="02020502060400020003" pitchFamily="18" charset="0"/>
              </a:rPr>
              <a:t>t</a:t>
            </a:r>
            <a:r>
              <a:rPr lang="zh-CN" altLang="en-US" dirty="0">
                <a:solidFill>
                  <a:srgbClr val="1649FF"/>
                </a:solidFill>
                <a:latin typeface="Marion" panose="02020502060400020003" pitchFamily="18" charset="0"/>
              </a:rPr>
              <a:t> 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1649FF"/>
              </a:solidFill>
              <a:effectLst/>
              <a:uFillTx/>
              <a:latin typeface="Marion" panose="020205020604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2788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Xgboost, Even same  variables used as BDT, sizable improvements, need low level (particles, even hits ) to improve"/>
          <p:cNvSpPr txBox="1"/>
          <p:nvPr/>
        </p:nvSpPr>
        <p:spPr>
          <a:xfrm>
            <a:off x="1081841" y="379012"/>
            <a:ext cx="8458917" cy="74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Tag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efficiency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vs.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mis-identification</a:t>
            </a:r>
            <a:r>
              <a:rPr lang="zh-CN" altLang="en-US" dirty="0">
                <a:solidFill>
                  <a:schemeClr val="bg1"/>
                </a:solidFill>
              </a:rPr>
              <a:t>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F01D2A-0194-1448-B743-973C101625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42434" y="9306964"/>
            <a:ext cx="343043" cy="379591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solidFill>
                  <a:schemeClr val="bg1"/>
                </a:solidFill>
              </a:rPr>
              <a:t>21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9FAF0C-9FCA-044C-A252-8BC6A971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6" y="1706637"/>
            <a:ext cx="11599388" cy="77901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EF3C56-D9E6-E944-88A4-49F51E7E504C}"/>
              </a:ext>
            </a:extLst>
          </p:cNvPr>
          <p:cNvSpPr txBox="1"/>
          <p:nvPr/>
        </p:nvSpPr>
        <p:spPr>
          <a:xfrm rot="11277495" flipV="1">
            <a:off x="9967064" y="952989"/>
            <a:ext cx="3052528" cy="59503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xgboost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best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CAC442-E751-E849-90AD-64529A70FCE5}"/>
              </a:ext>
            </a:extLst>
          </p:cNvPr>
          <p:cNvSpPr txBox="1"/>
          <p:nvPr/>
        </p:nvSpPr>
        <p:spPr>
          <a:xfrm>
            <a:off x="3028987" y="1129971"/>
            <a:ext cx="6339877" cy="7181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AUC: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the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smaller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the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better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1649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8017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D7C0895-7318-3840-96FC-F7D98595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none" dirty="0">
                <a:solidFill>
                  <a:schemeClr val="bg1"/>
                </a:solidFill>
                <a:latin typeface="Marion" panose="02020502060400020003" pitchFamily="18" charset="0"/>
              </a:rPr>
              <a:t>Tagging efficiency vs. mis-identification</a:t>
            </a:r>
            <a:endParaRPr kumimoji="1" lang="zh-CN" altLang="en-US" sz="3600" cap="none" dirty="0">
              <a:latin typeface="Marion" panose="02020502060400020003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8C9940-2A6C-2342-A8FB-0091F4FCEC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 altLang="zh-CN"/>
              <a:t>Page  </a:t>
            </a:r>
            <a:fld id="{86CB4B4D-7CA3-9044-876B-883B54F8677D}" type="slidenum">
              <a:rPr smtClean="0"/>
              <a:t>22</a:t>
            </a:fld>
            <a:endParaRPr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6DC447-4736-F843-97C8-DB238F72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" y="1667327"/>
            <a:ext cx="12185903" cy="687103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1947F9D4-E785-1B4C-A0D6-A54967BA53E3}"/>
              </a:ext>
            </a:extLst>
          </p:cNvPr>
          <p:cNvSpPr/>
          <p:nvPr/>
        </p:nvSpPr>
        <p:spPr>
          <a:xfrm>
            <a:off x="4899230" y="2873005"/>
            <a:ext cx="1603169" cy="5462649"/>
          </a:xfrm>
          <a:prstGeom prst="ellipse">
            <a:avLst/>
          </a:prstGeom>
          <a:noFill/>
          <a:ln w="38100" cap="flat">
            <a:solidFill>
              <a:srgbClr val="1649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91505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9685E-2843-2349-946A-5E2641B5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3F696-6E5D-624E-B961-A25EFAD4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9" y="2548964"/>
            <a:ext cx="11704322" cy="64369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kumimoji="1" lang="en-US" altLang="zh-CN" sz="4000" dirty="0">
              <a:latin typeface="Marion" panose="02020502060400020003" pitchFamily="18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4000" dirty="0">
              <a:latin typeface="Marion" panose="02020502060400020003" pitchFamily="18" charset="0"/>
            </a:endParaRPr>
          </a:p>
          <a:p>
            <a:pPr defTabSz="584200" rtl="0" hangingPunct="0">
              <a:lnSpc>
                <a:spcPct val="150000"/>
              </a:lnSpc>
              <a:spcBef>
                <a:spcPts val="0"/>
              </a:spcBef>
              <a:buSzTx/>
            </a:pP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Alternative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ML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algorithms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can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improve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the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b/c-tagging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performances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 </a:t>
            </a:r>
            <a:endParaRPr lang="en-US" altLang="zh-CN" sz="4000" dirty="0">
              <a:solidFill>
                <a:schemeClr val="bg1"/>
              </a:solidFill>
              <a:latin typeface="Marion" panose="02020502060400020003" pitchFamily="18" charset="0"/>
            </a:endParaRPr>
          </a:p>
          <a:p>
            <a:pPr defTabSz="584200" rtl="0" hangingPunct="0">
              <a:lnSpc>
                <a:spcPct val="150000"/>
              </a:lnSpc>
              <a:spcBef>
                <a:spcPts val="0"/>
              </a:spcBef>
              <a:buSzTx/>
            </a:pP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Marion" panose="02020502060400020003" pitchFamily="18" charset="0"/>
              </a:rPr>
              <a:t>x</a:t>
            </a:r>
            <a:r>
              <a:rPr lang="en-US" altLang="zh-CN" sz="4000" dirty="0" err="1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gboost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is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the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best,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not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DNN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 </a:t>
            </a:r>
            <a:endParaRPr lang="en-US" altLang="zh-CN" sz="4000" dirty="0">
              <a:solidFill>
                <a:schemeClr val="bg1"/>
              </a:solidFill>
              <a:latin typeface="Marion" panose="02020502060400020003" pitchFamily="18" charset="0"/>
            </a:endParaRPr>
          </a:p>
          <a:p>
            <a:pPr defTabSz="584200" rtl="0" hangingPunct="0">
              <a:lnSpc>
                <a:spcPct val="150000"/>
              </a:lnSpc>
              <a:spcBef>
                <a:spcPts val="0"/>
              </a:spcBef>
              <a:buSzTx/>
            </a:pP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~60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features: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not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so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many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for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</a:rPr>
              <a:t>DNN</a:t>
            </a:r>
          </a:p>
          <a:p>
            <a:pPr defTabSz="584200" rtl="0" hangingPunct="0">
              <a:lnSpc>
                <a:spcPct val="150000"/>
              </a:lnSpc>
              <a:spcBef>
                <a:spcPts val="0"/>
              </a:spcBef>
              <a:buSzTx/>
            </a:pP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More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features,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such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as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particle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level,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even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hit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level,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will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be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used</a:t>
            </a:r>
            <a:r>
              <a:rPr lang="zh-CN" altLang="en-US" sz="4000" dirty="0">
                <a:solidFill>
                  <a:schemeClr val="bg1"/>
                </a:solidFill>
                <a:latin typeface="Marion" panose="02020502060400020003" pitchFamily="18" charset="0"/>
                <a:sym typeface="Avenir Light"/>
              </a:rPr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73C09-63AC-8B4C-A4E1-88F6A296D9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86CB4B4D-7CA3-9044-876B-883B54F8677D}" type="slidenum">
              <a:rPr smtClean="0"/>
              <a:t>23</a:t>
            </a:fld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4848B9-504B-0944-8906-939BB65A7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06"/>
          <a:stretch/>
        </p:blipFill>
        <p:spPr>
          <a:xfrm>
            <a:off x="186787" y="2146753"/>
            <a:ext cx="12167773" cy="1625602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C07940C-DC91-6A4A-AF27-6D32CFDB17C0}"/>
              </a:ext>
            </a:extLst>
          </p:cNvPr>
          <p:cNvSpPr/>
          <p:nvPr/>
        </p:nvSpPr>
        <p:spPr>
          <a:xfrm>
            <a:off x="9909354" y="2869852"/>
            <a:ext cx="1868648" cy="914400"/>
          </a:xfrm>
          <a:prstGeom prst="ellipse">
            <a:avLst/>
          </a:prstGeom>
          <a:noFill/>
          <a:ln w="38100" cap="flat">
            <a:solidFill>
              <a:srgbClr val="1649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33700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473AA2-AF07-CB44-A281-E28A28E78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236790"/>
            <a:ext cx="7612063" cy="933589"/>
          </a:xfrm>
        </p:spPr>
        <p:txBody>
          <a:bodyPr/>
          <a:lstStyle/>
          <a:p>
            <a:r>
              <a:rPr kumimoji="1" lang="en-US" altLang="zh-CN" sz="5400" dirty="0">
                <a:solidFill>
                  <a:schemeClr val="bg1"/>
                </a:solidFill>
                <a:latin typeface="Superclarendon" panose="02060605060000020003" pitchFamily="18" charset="0"/>
              </a:rPr>
              <a:t>New</a:t>
            </a:r>
            <a:r>
              <a:rPr kumimoji="1" lang="zh-CN" altLang="en-US" sz="5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5400" dirty="0">
                <a:solidFill>
                  <a:schemeClr val="bg1"/>
                </a:solidFill>
                <a:latin typeface="Superclarendon" panose="02060605060000020003" pitchFamily="18" charset="0"/>
              </a:rPr>
              <a:t>ideas</a:t>
            </a:r>
            <a:endParaRPr kumimoji="1" lang="zh-CN" altLang="en-US" sz="5400" dirty="0">
              <a:solidFill>
                <a:schemeClr val="bg1"/>
              </a:solidFill>
              <a:latin typeface="Superclarendon" panose="020606050600000200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9BB651-1C72-2240-AF0D-E9D8CC0E178D}"/>
              </a:ext>
            </a:extLst>
          </p:cNvPr>
          <p:cNvSpPr txBox="1"/>
          <p:nvPr/>
        </p:nvSpPr>
        <p:spPr>
          <a:xfrm>
            <a:off x="98425" y="4572299"/>
            <a:ext cx="9299575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New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representation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/feature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zh-CN" sz="32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New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method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(model)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zh-CN" sz="32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From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jet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to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event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level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 </a:t>
            </a:r>
            <a:endParaRPr kumimoji="0" lang="zh-CN" altLang="en-US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518592-9B39-5B40-8863-3F71205FB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3875" b="3984"/>
          <a:stretch/>
        </p:blipFill>
        <p:spPr>
          <a:xfrm>
            <a:off x="7962900" y="0"/>
            <a:ext cx="4511675" cy="94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750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F8AE9-6760-8849-9FC8-2956CB32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New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features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according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to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information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theory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E81E9-9DE6-F040-BCE5-2E300E81E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>
                <a:solidFill>
                  <a:schemeClr val="bg1"/>
                </a:solidFill>
                <a:latin typeface="Superclarendon" panose="02060605060000020003" pitchFamily="18" charset="0"/>
              </a:rPr>
              <a:t>Jettiness</a:t>
            </a:r>
            <a:r>
              <a:rPr kumimoji="1"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/jet-substructure</a:t>
            </a:r>
            <a:r>
              <a:rPr kumimoji="1"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kumimoji="1" lang="en-US" altLang="zh-CN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Energy</a:t>
            </a:r>
            <a:r>
              <a:rPr kumimoji="1"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correlators</a:t>
            </a:r>
            <a:r>
              <a:rPr kumimoji="1"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 Light" panose="02060305060000020003" pitchFamily="18" charset="0"/>
              </a:rPr>
              <a:t>(</a:t>
            </a:r>
            <a:r>
              <a:rPr lang="en" altLang="zh-CN" sz="2400" dirty="0">
                <a:solidFill>
                  <a:schemeClr val="bg1"/>
                </a:solidFill>
                <a:latin typeface="Superclarendon Light" panose="02060305060000020003" pitchFamily="18" charset="0"/>
              </a:rPr>
              <a:t>JHEP06(2013)108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 Light" panose="02060305060000020003" pitchFamily="18" charset="0"/>
              </a:rPr>
              <a:t>)</a:t>
            </a:r>
          </a:p>
          <a:p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kumimoji="1" lang="zh-CN" altLang="en-US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r>
              <a:rPr kumimoji="1" lang="zh-CN" altLang="en-US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polynomials</a:t>
            </a:r>
          </a:p>
          <a:p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kumimoji="1" lang="zh-CN" altLang="en-US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r>
              <a:rPr kumimoji="1" lang="zh-CN" altLang="en-US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networks</a:t>
            </a:r>
            <a:r>
              <a:rPr kumimoji="1" lang="zh-CN" altLang="en-US" dirty="0">
                <a:solidFill>
                  <a:schemeClr val="bg1"/>
                </a:solidFill>
                <a:latin typeface="Superclarendon" panose="020606050600000200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1" lang="zh-CN" altLang="en-US" dirty="0">
              <a:solidFill>
                <a:schemeClr val="bg1"/>
              </a:solidFill>
              <a:latin typeface="Superclarendon" panose="020606050600000200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17DC4E-A983-424D-9F14-4855910C1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1320800"/>
            <a:ext cx="3333750" cy="33127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2CAFFE-03A2-D744-9097-7389D8397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6043283"/>
            <a:ext cx="3613150" cy="25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341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F8AE9-6760-8849-9FC8-2956CB32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755736"/>
            <a:ext cx="11684000" cy="1422400"/>
          </a:xfrm>
        </p:spPr>
        <p:txBody>
          <a:bodyPr/>
          <a:lstStyle/>
          <a:p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New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method</a:t>
            </a:r>
            <a:r>
              <a:rPr kumimoji="1" lang="zh-CN" altLang="en-US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cap="none" dirty="0">
                <a:solidFill>
                  <a:schemeClr val="bg1"/>
                </a:solidFill>
                <a:latin typeface="Superclarendon" panose="02060605060000020003" pitchFamily="18" charset="0"/>
              </a:rPr>
              <a:t>(model)</a:t>
            </a:r>
            <a:endParaRPr kumimoji="1" lang="zh-CN" altLang="en-US" cap="none" dirty="0">
              <a:solidFill>
                <a:schemeClr val="bg1"/>
              </a:solidFill>
              <a:latin typeface="Superclarendon" panose="02060605060000020003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E81E9-9DE6-F040-BCE5-2E300E81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714500"/>
            <a:ext cx="11684000" cy="3539828"/>
          </a:xfrm>
        </p:spPr>
        <p:txBody>
          <a:bodyPr>
            <a:no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Graph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convolution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neural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network: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u</a:t>
            </a:r>
            <a:r>
              <a:rPr lang="en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se detector deposits rather than an image in a GCNN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graph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theory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kumimoji="1" lang="en-US" altLang="zh-CN" sz="24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Node: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particles/energy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deposits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kumimoji="1" lang="en-US" altLang="zh-CN" sz="24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Edge: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the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connections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among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them</a:t>
            </a:r>
            <a:r>
              <a:rPr kumimoji="1"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91B6C9-7D23-9448-9555-39D772FE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2" y="5942583"/>
            <a:ext cx="4837504" cy="2927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B88B33-939F-684F-AAE6-C6AF92FA2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27" y="3106589"/>
            <a:ext cx="5638273" cy="617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FDD413-D1B5-6942-BDC2-1E33BEBDA0D8}"/>
              </a:ext>
            </a:extLst>
          </p:cNvPr>
          <p:cNvSpPr txBox="1"/>
          <p:nvPr/>
        </p:nvSpPr>
        <p:spPr>
          <a:xfrm>
            <a:off x="8606180" y="208070"/>
            <a:ext cx="3539430" cy="533479"/>
          </a:xfrm>
          <a:prstGeom prst="rect">
            <a:avLst/>
          </a:prstGeom>
          <a:noFill/>
          <a:ln w="127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" altLang="zh-CN" sz="2800" dirty="0" err="1">
                <a:solidFill>
                  <a:srgbClr val="1649FF"/>
                </a:solidFill>
                <a:latin typeface="Superclarendon" panose="02060605060000020003" pitchFamily="18" charset="0"/>
              </a:rPr>
              <a:t>ar</a:t>
            </a:r>
            <a:r>
              <a:rPr lang="en-US" altLang="zh-CN" sz="2800" dirty="0">
                <a:solidFill>
                  <a:srgbClr val="1649FF"/>
                </a:solidFill>
                <a:latin typeface="Superclarendon" panose="02060605060000020003" pitchFamily="18" charset="0"/>
              </a:rPr>
              <a:t>X</a:t>
            </a:r>
            <a:r>
              <a:rPr lang="en" altLang="zh-CN" sz="2800" dirty="0" err="1">
                <a:solidFill>
                  <a:srgbClr val="1649FF"/>
                </a:solidFill>
                <a:latin typeface="Superclarendon" panose="02060605060000020003" pitchFamily="18" charset="0"/>
              </a:rPr>
              <a:t>i</a:t>
            </a:r>
            <a:r>
              <a:rPr lang="en-US" altLang="zh-CN" sz="2800" dirty="0">
                <a:solidFill>
                  <a:srgbClr val="1649FF"/>
                </a:solidFill>
                <a:latin typeface="Superclarendon" panose="02060605060000020003" pitchFamily="18" charset="0"/>
              </a:rPr>
              <a:t>v:</a:t>
            </a:r>
            <a:r>
              <a:rPr lang="en" altLang="zh-CN" sz="2800" dirty="0">
                <a:solidFill>
                  <a:srgbClr val="1649FF"/>
                </a:solidFill>
                <a:latin typeface="Superclarendon" panose="020606050600000200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1809.06166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1649FF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5417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F3072D-FF94-704C-9578-C5B4402A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8E333A-9152-0C4A-8E6B-B0135C6B4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3875" b="3984"/>
          <a:stretch/>
        </p:blipFill>
        <p:spPr>
          <a:xfrm>
            <a:off x="7962900" y="0"/>
            <a:ext cx="4511675" cy="94726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5FB53EF-0552-4F4C-B27E-134FD2DD6372}"/>
              </a:ext>
            </a:extLst>
          </p:cNvPr>
          <p:cNvSpPr txBox="1"/>
          <p:nvPr/>
        </p:nvSpPr>
        <p:spPr>
          <a:xfrm>
            <a:off x="530225" y="3323808"/>
            <a:ext cx="716262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Forget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about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Jets,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b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ecause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they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are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vey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soft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to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reconstruct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  <a:p>
            <a:pPr marL="342900" marR="0" indent="-3429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Our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goal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is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classify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signal/background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491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38006BC-E8AE-B04B-A5A9-015583134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2164443"/>
            <a:ext cx="11684000" cy="6718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" altLang="zh-CN" sz="2400" b="1" dirty="0">
                <a:solidFill>
                  <a:schemeClr val="bg1"/>
                </a:solidFill>
                <a:latin typeface="Superclarendon" panose="02060605060000020003" pitchFamily="18" charset="0"/>
              </a:rPr>
              <a:t>No free lunch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sz="2400" b="1" dirty="0">
                <a:solidFill>
                  <a:schemeClr val="bg1"/>
                </a:solidFill>
                <a:latin typeface="Superclarendon" panose="02060605060000020003" pitchFamily="18" charset="0"/>
              </a:rPr>
              <a:t>Try many algorithms, starting with simple ones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" altLang="zh-CN" sz="2400" b="1" dirty="0">
                <a:solidFill>
                  <a:schemeClr val="bg1"/>
                </a:solidFill>
                <a:latin typeface="Superclarendon" panose="02060605060000020003" pitchFamily="18" charset="0"/>
              </a:rPr>
              <a:t>Mapping your problem to ML field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sz="2400" b="1" dirty="0">
                <a:solidFill>
                  <a:schemeClr val="bg1"/>
                </a:solidFill>
                <a:latin typeface="Superclarendon" panose="02060605060000020003" pitchFamily="18" charset="0"/>
              </a:rPr>
              <a:t> Check the literature </a:t>
            </a:r>
          </a:p>
          <a:p>
            <a:pPr>
              <a:lnSpc>
                <a:spcPct val="150000"/>
              </a:lnSpc>
            </a:pPr>
            <a:endParaRPr kumimoji="1" lang="zh-CN" altLang="en-US" sz="2400" b="1" dirty="0">
              <a:solidFill>
                <a:schemeClr val="bg1"/>
              </a:solidFill>
              <a:latin typeface="Superclarendon" panose="020606050600000200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0D9DF5-6294-5149-8158-38DFCD778BEF}"/>
              </a:ext>
            </a:extLst>
          </p:cNvPr>
          <p:cNvSpPr txBox="1"/>
          <p:nvPr/>
        </p:nvSpPr>
        <p:spPr>
          <a:xfrm>
            <a:off x="2294827" y="548857"/>
            <a:ext cx="638315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88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Summary</a:t>
            </a:r>
            <a:endParaRPr kumimoji="0" lang="zh-CN" altLang="en-US" sz="8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uperclarendon" panose="02060605060000020003" pitchFamily="18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582894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0BEA58-BDC2-A64A-977C-0B02DBE1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4F8C-1254-8543-8D15-0774BF60D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9" y="0"/>
            <a:ext cx="1234686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8D8645-F620-4648-8FE0-E3F0E067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3CB91E-AFA1-8444-9536-F2A414D9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709664"/>
            <a:ext cx="10309380" cy="83342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AC733D9-1982-624B-A846-5D50A54D7E09}"/>
              </a:ext>
            </a:extLst>
          </p:cNvPr>
          <p:cNvSpPr/>
          <p:nvPr/>
        </p:nvSpPr>
        <p:spPr>
          <a:xfrm>
            <a:off x="3656019" y="355721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Jets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in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43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77163A-074E-A94E-A519-872B881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15C52-556E-A04F-B723-8416C43C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0" y="193675"/>
            <a:ext cx="10451187" cy="949543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337F6C-DABA-5540-AA9B-0F8ACBF6529C}"/>
              </a:ext>
            </a:extLst>
          </p:cNvPr>
          <p:cNvSpPr/>
          <p:nvPr/>
        </p:nvSpPr>
        <p:spPr>
          <a:xfrm>
            <a:off x="3656019" y="355721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Jets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in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68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7B7C48-9711-3E42-A298-77DBABB5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85DB44-A041-0F4C-9FA9-C6DA5742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19869"/>
            <a:ext cx="10464800" cy="9080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1F45AE4-0AEB-7E44-B33C-864A0185ECCC}"/>
              </a:ext>
            </a:extLst>
          </p:cNvPr>
          <p:cNvSpPr/>
          <p:nvPr/>
        </p:nvSpPr>
        <p:spPr>
          <a:xfrm>
            <a:off x="3656019" y="355721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Jets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in</a:t>
            </a:r>
            <a:r>
              <a:rPr lang="zh-CN" altLang="en-US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Superclarendon" panose="02060605060000020003" pitchFamily="18" charset="0"/>
                <a:ea typeface="SimSun" panose="02010600030101010101" pitchFamily="2" charset="-122"/>
                <a:cs typeface="Futura Condensed ExtraBold" panose="020B0602020204020303" pitchFamily="34" charset="-79"/>
              </a:rPr>
              <a:t>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36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B2D96A-5DC1-4348-A206-57D035D4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2020-09-17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A4C178-EE22-654C-BF44-11EB68F2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zh-CN"/>
              <a:t>CEPCSW Tutorial @ IHEP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E8FB21-44FD-D148-85EF-C7F3C0E1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573"/>
            <a:ext cx="12979190" cy="942184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350124B-FF6B-8246-900F-E12478FB038D}"/>
              </a:ext>
            </a:extLst>
          </p:cNvPr>
          <p:cNvSpPr/>
          <p:nvPr/>
        </p:nvSpPr>
        <p:spPr>
          <a:xfrm>
            <a:off x="7458074" y="600645"/>
            <a:ext cx="4614863" cy="663615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Hard</a:t>
            </a:r>
            <a:r>
              <a:rPr kumimoji="0" lang="zh-CN" altLang="en-US" sz="24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  <a:r>
              <a:rPr kumimoji="0" lang="en-US" altLang="zh-CN" sz="24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process</a:t>
            </a:r>
            <a:r>
              <a:rPr kumimoji="0" lang="zh-CN" altLang="en-US" sz="24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BBD8205-78C8-154C-A811-057EC43763D9}"/>
              </a:ext>
            </a:extLst>
          </p:cNvPr>
          <p:cNvCxnSpPr>
            <a:cxnSpLocks/>
          </p:cNvCxnSpPr>
          <p:nvPr/>
        </p:nvCxnSpPr>
        <p:spPr>
          <a:xfrm flipV="1">
            <a:off x="893763" y="1928804"/>
            <a:ext cx="11579225" cy="2"/>
          </a:xfrm>
          <a:prstGeom prst="line">
            <a:avLst/>
          </a:prstGeom>
          <a:noFill/>
          <a:ln w="50800" cap="flat">
            <a:solidFill>
              <a:schemeClr val="accent4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79FAD93-1BF8-7E46-971E-DE7F3A52F4E8}"/>
              </a:ext>
            </a:extLst>
          </p:cNvPr>
          <p:cNvCxnSpPr>
            <a:cxnSpLocks/>
          </p:cNvCxnSpPr>
          <p:nvPr/>
        </p:nvCxnSpPr>
        <p:spPr>
          <a:xfrm flipV="1">
            <a:off x="960436" y="5853097"/>
            <a:ext cx="11369675" cy="3"/>
          </a:xfrm>
          <a:prstGeom prst="line">
            <a:avLst/>
          </a:prstGeom>
          <a:noFill/>
          <a:ln w="50800" cap="flat">
            <a:solidFill>
              <a:schemeClr val="accent4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63ED4729-9192-C741-A0F3-93EDC9A78CF2}"/>
              </a:ext>
            </a:extLst>
          </p:cNvPr>
          <p:cNvSpPr/>
          <p:nvPr/>
        </p:nvSpPr>
        <p:spPr>
          <a:xfrm>
            <a:off x="7110411" y="2346609"/>
            <a:ext cx="4962526" cy="663615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Fragmentation</a:t>
            </a:r>
            <a:endParaRPr kumimoji="0" lang="zh-CN" altLang="en-US" sz="2400" b="0" i="0" u="none" strike="noStrike" spc="384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A1DE9DF-A38E-4241-91C3-86958531AB24}"/>
              </a:ext>
            </a:extLst>
          </p:cNvPr>
          <p:cNvSpPr/>
          <p:nvPr/>
        </p:nvSpPr>
        <p:spPr>
          <a:xfrm>
            <a:off x="25609" y="5931151"/>
            <a:ext cx="4962526" cy="40393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(Final)</a:t>
            </a:r>
            <a:r>
              <a:rPr kumimoji="0" lang="zh-CN" altLang="en-US" sz="12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  <a:r>
              <a:rPr kumimoji="0" lang="en-US" altLang="zh-CN" sz="12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state</a:t>
            </a:r>
            <a:r>
              <a:rPr kumimoji="0" lang="zh-CN" altLang="en-US" sz="12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  <a:r>
              <a:rPr kumimoji="0" lang="en-US" altLang="zh-CN" sz="1200" b="0" i="0" u="none" strike="noStrike" spc="384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rPr>
              <a:t>particles</a:t>
            </a:r>
            <a:endParaRPr kumimoji="0" lang="zh-CN" altLang="en-US" sz="1200" b="0" i="0" u="none" strike="noStrike" spc="384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1F91034-D594-6340-8351-3039992B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10" y="403795"/>
            <a:ext cx="2895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9E5A711-049D-BC44-B38C-8C3E0D5E7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757363"/>
            <a:ext cx="11684000" cy="69369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A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event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in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detector: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collection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final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state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particles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endParaRPr lang="en-US" altLang="zh-CN" sz="3200" dirty="0">
              <a:solidFill>
                <a:schemeClr val="bg1"/>
              </a:solidFill>
              <a:latin typeface="Superclarendon" panose="02060605060000020003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A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particle: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accent3"/>
                </a:solidFill>
                <a:latin typeface="Superclarendon" panose="02060605060000020003" pitchFamily="18" charset="0"/>
              </a:rPr>
              <a:t>4</a:t>
            </a:r>
            <a:r>
              <a:rPr lang="zh-CN" altLang="en-US" sz="32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+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latin typeface="Superclarendon" panose="02060605060000020003" pitchFamily="18" charset="0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+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rgbClr val="1649FF"/>
                </a:solidFill>
                <a:latin typeface="Superclarendon" panose="02060605060000020003" pitchFamily="18" charset="0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Superclarendon" panose="02060605060000020003" pitchFamily="18" charset="0"/>
              </a:rPr>
              <a:t>variables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P4: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(E,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px,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 err="1">
                <a:solidFill>
                  <a:schemeClr val="accent3"/>
                </a:solidFill>
                <a:latin typeface="Superclarendon" panose="02060605060000020003" pitchFamily="18" charset="0"/>
              </a:rPr>
              <a:t>py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,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 err="1">
                <a:solidFill>
                  <a:schemeClr val="accent3"/>
                </a:solidFill>
                <a:latin typeface="Superclarendon" panose="02060605060000020003" pitchFamily="18" charset="0"/>
              </a:rPr>
              <a:t>pz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,)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or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(E,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m,</a:t>
            </a:r>
            <a:r>
              <a:rPr lang="zh-CN" altLang="en-US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Symbol" pitchFamily="2" charset="2"/>
              </a:rPr>
              <a:t>q,</a:t>
            </a:r>
            <a:r>
              <a:rPr lang="zh-CN" altLang="en-US" sz="2400" dirty="0">
                <a:solidFill>
                  <a:schemeClr val="accent3"/>
                </a:solidFill>
                <a:latin typeface="Symbol" pitchFamily="2" charset="2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Symbol" pitchFamily="2" charset="2"/>
              </a:rPr>
              <a:t>f</a:t>
            </a:r>
            <a:r>
              <a:rPr lang="en-US" altLang="zh-CN" sz="2400" dirty="0">
                <a:solidFill>
                  <a:schemeClr val="accent3"/>
                </a:solidFill>
                <a:latin typeface="Superclarendon" panose="02060605060000020003" pitchFamily="18" charset="0"/>
              </a:rPr>
              <a:t>)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…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(E</a:t>
            </a:r>
            <a:r>
              <a:rPr lang="en-US" altLang="zh-CN" sz="2400" baseline="30000" dirty="0">
                <a:solidFill>
                  <a:schemeClr val="bg1"/>
                </a:solidFill>
                <a:latin typeface="Superclarendon" panose="02060605060000020003" pitchFamily="18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=p</a:t>
            </a:r>
            <a:r>
              <a:rPr lang="en-US" altLang="zh-CN" sz="2400" baseline="30000" dirty="0">
                <a:solidFill>
                  <a:schemeClr val="bg1"/>
                </a:solidFill>
                <a:latin typeface="Superclarendon" panose="02060605060000020003" pitchFamily="18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+m</a:t>
            </a:r>
            <a:r>
              <a:rPr lang="en-US" altLang="zh-CN" sz="2400" baseline="30000" dirty="0">
                <a:solidFill>
                  <a:schemeClr val="bg1"/>
                </a:solidFill>
                <a:latin typeface="Superclarendon" panose="02060605060000020003" pitchFamily="18" charset="0"/>
              </a:rPr>
              <a:t>2</a:t>
            </a:r>
            <a:r>
              <a:rPr lang="zh-CN" altLang="en-US" sz="2400" baseline="30000" dirty="0">
                <a:solidFill>
                  <a:schemeClr val="bg1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if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Superclarendon" panose="02060605060000020003" pitchFamily="18" charset="0"/>
              </a:rPr>
              <a:t>known)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Where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it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starts: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impact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parameters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Superclarendon" panose="02060605060000020003" pitchFamily="18" charset="0"/>
              </a:rPr>
              <a:t>x,y,z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),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not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available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neutrals,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by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assumptions.</a:t>
            </a:r>
            <a:r>
              <a:rPr lang="zh-CN" altLang="en-US" sz="2400" dirty="0">
                <a:solidFill>
                  <a:srgbClr val="FF0000"/>
                </a:solidFill>
                <a:latin typeface="Superclarendon" panose="02060605060000020003" pitchFamily="18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Superclarendon" panose="02060605060000020003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Where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it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ends: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Ks,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ymbol" pitchFamily="2" charset="2"/>
              </a:rPr>
              <a:t>L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,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B,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D,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…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,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only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applicable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for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long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lived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particles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(</a:t>
            </a:r>
            <a:r>
              <a:rPr lang="en-US" altLang="zh-CN" sz="2400" dirty="0" err="1">
                <a:solidFill>
                  <a:srgbClr val="1649FF"/>
                </a:solidFill>
                <a:latin typeface="Superclarendon" panose="02060605060000020003" pitchFamily="18" charset="0"/>
              </a:rPr>
              <a:t>c</a:t>
            </a:r>
            <a:r>
              <a:rPr lang="en-US" altLang="zh-CN" sz="2400" dirty="0" err="1">
                <a:solidFill>
                  <a:srgbClr val="1649FF"/>
                </a:solidFill>
                <a:latin typeface="Symbol" pitchFamily="2" charset="2"/>
              </a:rPr>
              <a:t>t</a:t>
            </a:r>
            <a:r>
              <a:rPr lang="zh-CN" altLang="en-US" sz="2400" dirty="0">
                <a:solidFill>
                  <a:srgbClr val="1649FF"/>
                </a:solidFill>
                <a:latin typeface="Symbol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&gt;=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 </a:t>
            </a:r>
            <a:r>
              <a:rPr lang="en-US" altLang="zh-CN" sz="2400" b="1" dirty="0">
                <a:solidFill>
                  <a:srgbClr val="1649FF"/>
                </a:solidFill>
                <a:latin typeface="Snell Roundhand Black" panose="02000603080000090004" pitchFamily="2" charset="0"/>
              </a:rPr>
              <a:t>O</a:t>
            </a:r>
            <a:r>
              <a:rPr lang="zh-CN" altLang="en-US" sz="2400" b="1" dirty="0">
                <a:solidFill>
                  <a:srgbClr val="1649FF"/>
                </a:solidFill>
                <a:latin typeface="Snell Roundhand Black" panose="02000603080000090004" pitchFamily="2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(10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ymbol" pitchFamily="2" charset="2"/>
              </a:rPr>
              <a:t>m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m))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4ABB88-E9C7-9F47-90A1-EC0F42523871}"/>
              </a:ext>
            </a:extLst>
          </p:cNvPr>
          <p:cNvSpPr txBox="1"/>
          <p:nvPr/>
        </p:nvSpPr>
        <p:spPr>
          <a:xfrm>
            <a:off x="1138990" y="805855"/>
            <a:ext cx="1100942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What</a:t>
            </a:r>
            <a:r>
              <a:rPr kumimoji="0" lang="zh-CN" altLang="en-US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information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we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want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to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have?</a:t>
            </a:r>
            <a:r>
              <a:rPr kumimoji="0" lang="zh-CN" altLang="en-US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43405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9E5A711-049D-BC44-B38C-8C3E0D5E7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617662"/>
            <a:ext cx="11684000" cy="12271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Lots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of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hits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(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pixels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)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: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hits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clusters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particles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jets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events</a:t>
            </a:r>
            <a:r>
              <a:rPr lang="zh-CN" altLang="en-US" sz="2400" dirty="0">
                <a:solidFill>
                  <a:srgbClr val="1649FF"/>
                </a:solidFill>
                <a:latin typeface="Superclarendon" panose="02060605060000020003" pitchFamily="18" charset="0"/>
                <a:sym typeface="Wingdings" pitchFamily="2" charset="2"/>
              </a:rPr>
              <a:t>  </a:t>
            </a:r>
            <a:endParaRPr lang="en-US" altLang="zh-CN" sz="2400" dirty="0">
              <a:solidFill>
                <a:srgbClr val="1649FF"/>
              </a:solidFill>
              <a:latin typeface="Superclarendon" panose="020606050600000200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4ABB88-E9C7-9F47-90A1-EC0F42523871}"/>
              </a:ext>
            </a:extLst>
          </p:cNvPr>
          <p:cNvSpPr txBox="1"/>
          <p:nvPr/>
        </p:nvSpPr>
        <p:spPr>
          <a:xfrm>
            <a:off x="1461998" y="805855"/>
            <a:ext cx="1036341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What</a:t>
            </a:r>
            <a:r>
              <a:rPr kumimoji="0" lang="zh-CN" altLang="en-US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information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we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could</a:t>
            </a:r>
            <a:r>
              <a:rPr lang="zh-CN" altLang="en-US" dirty="0">
                <a:solidFill>
                  <a:schemeClr val="bg1"/>
                </a:solidFill>
                <a:latin typeface="Superclarendon" panose="02060605060000020003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uperclarendon" panose="02060605060000020003" pitchFamily="18" charset="0"/>
              </a:rPr>
              <a:t>have?</a:t>
            </a:r>
            <a:r>
              <a:rPr kumimoji="0" lang="zh-CN" altLang="en-US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BA2403-9A74-4547-A296-BB1B5AB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" y="2730500"/>
            <a:ext cx="12932452" cy="66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96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AD6505-DB4A-6443-B4D6-DFF43716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3875" b="3984"/>
          <a:stretch/>
        </p:blipFill>
        <p:spPr>
          <a:xfrm>
            <a:off x="0" y="140493"/>
            <a:ext cx="4511675" cy="94726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A2609E-A997-FE45-971D-26D837B10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2002"/>
          <a:stretch/>
        </p:blipFill>
        <p:spPr>
          <a:xfrm>
            <a:off x="4043363" y="3145207"/>
            <a:ext cx="8618129" cy="60660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C012086-82FF-7340-83F0-8DCF3CF5D438}"/>
              </a:ext>
            </a:extLst>
          </p:cNvPr>
          <p:cNvSpPr txBox="1"/>
          <p:nvPr/>
        </p:nvSpPr>
        <p:spPr>
          <a:xfrm>
            <a:off x="4511675" y="1575034"/>
            <a:ext cx="844223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~8%</a:t>
            </a:r>
            <a:r>
              <a:rPr kumimoji="0" lang="zh-CN" altLang="en-US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 </a:t>
            </a:r>
            <a:r>
              <a:rPr kumimoji="0" lang="en-US" altLang="zh-CN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decay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s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kumimoji="0" lang="en-US" altLang="zh-CN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of</a:t>
            </a:r>
            <a:r>
              <a:rPr kumimoji="0" lang="zh-CN" altLang="en-US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 </a:t>
            </a:r>
            <a:r>
              <a:rPr kumimoji="0" lang="en-US" altLang="zh-CN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the</a:t>
            </a:r>
            <a:r>
              <a:rPr kumimoji="0" lang="zh-CN" altLang="en-US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 </a:t>
            </a:r>
            <a:r>
              <a:rPr kumimoji="0" lang="en-US" altLang="zh-CN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Higgs</a:t>
            </a:r>
            <a:r>
              <a:rPr kumimoji="0" lang="zh-CN" altLang="en-US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uperclarendon Light" panose="02060305060000020003" pitchFamily="18" charset="0"/>
                <a:sym typeface="Avenir Ligh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has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no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jet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and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&gt;90%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w/</a:t>
            </a:r>
            <a:r>
              <a:rPr lang="en-US" altLang="zh-CN" sz="2000" dirty="0" err="1">
                <a:solidFill>
                  <a:schemeClr val="bg1"/>
                </a:solidFill>
                <a:latin typeface="Superclarendon Light" panose="02060305060000020003" pitchFamily="18" charset="0"/>
              </a:rPr>
              <a:t>i</a:t>
            </a:r>
            <a:r>
              <a:rPr lang="zh-CN" altLang="en-US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Superclarendon Light" panose="02060305060000020003" pitchFamily="18" charset="0"/>
              </a:rPr>
              <a:t>jets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8C75A1-9373-CC41-A235-99F8C2E180AE}"/>
              </a:ext>
            </a:extLst>
          </p:cNvPr>
          <p:cNvSpPr txBox="1"/>
          <p:nvPr/>
        </p:nvSpPr>
        <p:spPr>
          <a:xfrm>
            <a:off x="3956388" y="395225"/>
            <a:ext cx="74491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1,000,000</a:t>
            </a: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 </a:t>
            </a:r>
            <a:r>
              <a:rPr kumimoji="0" lang="en-US" altLang="zh-CN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Higgs</a:t>
            </a: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  <a:r>
              <a:rPr kumimoji="0" lang="en-US" altLang="zh-CN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events</a:t>
            </a: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1649FF"/>
                </a:solidFill>
                <a:effectLst/>
                <a:uFillTx/>
                <a:latin typeface="Superclarendon" panose="02060605060000020003" pitchFamily="18" charset="0"/>
                <a:sym typeface="Avenir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2320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{D612C02B-B327-9848-B723-A878BBC3D9FE}tf10001070</Template>
  <TotalTime>19209</TotalTime>
  <Words>1320</Words>
  <Application>Microsoft Macintosh PowerPoint</Application>
  <PresentationFormat>Custom</PresentationFormat>
  <Paragraphs>152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Avenir Book</vt:lpstr>
      <vt:lpstr>Avenir Light</vt:lpstr>
      <vt:lpstr>Avenir Medium</vt:lpstr>
      <vt:lpstr>Calibri</vt:lpstr>
      <vt:lpstr>Helvetica Neue</vt:lpstr>
      <vt:lpstr>Marion</vt:lpstr>
      <vt:lpstr>Snell Roundhand Black</vt:lpstr>
      <vt:lpstr>Superclarendon</vt:lpstr>
      <vt:lpstr>Superclarendon Light</vt:lpstr>
      <vt:lpstr>Symbol</vt:lpstr>
      <vt:lpstr>Wingdings</vt:lpstr>
      <vt:lpstr>New_Template1</vt:lpstr>
      <vt:lpstr>Jets in 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the # of vertexes  </vt:lpstr>
      <vt:lpstr>Input variables of each category</vt:lpstr>
      <vt:lpstr>Performance </vt:lpstr>
      <vt:lpstr>PowerPoint Presentation</vt:lpstr>
      <vt:lpstr>Performance: ROC used to evaluate how good the algorithm</vt:lpstr>
      <vt:lpstr>More than BDT   </vt:lpstr>
      <vt:lpstr>Alternative machine learning algorithms</vt:lpstr>
      <vt:lpstr>Terminologies </vt:lpstr>
      <vt:lpstr>PowerPoint Presentation</vt:lpstr>
      <vt:lpstr>Tagging efficiency vs. mis-identification</vt:lpstr>
      <vt:lpstr>Accuracy </vt:lpstr>
      <vt:lpstr>PowerPoint Presentation</vt:lpstr>
      <vt:lpstr>New features according to information theory  </vt:lpstr>
      <vt:lpstr>New method (model)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flavor-tagging and performance evaluation at CEPC</dc:title>
  <cp:lastModifiedBy>finale era</cp:lastModifiedBy>
  <cp:revision>1295</cp:revision>
  <dcterms:modified xsi:type="dcterms:W3CDTF">2020-10-22T11:57:15Z</dcterms:modified>
</cp:coreProperties>
</file>