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8"/>
  </p:notesMasterIdLst>
  <p:sldIdLst>
    <p:sldId id="256" r:id="rId2"/>
    <p:sldId id="261" r:id="rId3"/>
    <p:sldId id="977" r:id="rId4"/>
    <p:sldId id="975" r:id="rId5"/>
    <p:sldId id="976" r:id="rId6"/>
    <p:sldId id="352" r:id="rId7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1pPr>
    <a:lvl2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2pPr>
    <a:lvl3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3pPr>
    <a:lvl4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4pPr>
    <a:lvl5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5pPr>
    <a:lvl6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6pPr>
    <a:lvl7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7pPr>
    <a:lvl8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8pPr>
    <a:lvl9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4000" b="0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+mn-lt"/>
        <a:ea typeface="+mn-ea"/>
        <a:cs typeface="+mn-cs"/>
        <a:sym typeface="Avenir Light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49FF"/>
    <a:srgbClr val="00E3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rgbClr val="375A7D"/>
          </a:solidFill>
        </a:fill>
      </a:tcStyle>
    </a:wholeTbl>
    <a:band2H>
      <a:tcTxStyle/>
      <a:tcStyle>
        <a:tcBdr/>
        <a:fill>
          <a:solidFill>
            <a:srgbClr val="3B7499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rgbClr val="53D5FD"/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rgbClr val="53D5FD"/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rgbClr val="53D5FD"/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1">
              <a:hueOff val="450000"/>
              <a:satOff val="-18071"/>
              <a:lumOff val="-14609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A0A0A">
              <a:alpha val="92000"/>
            </a:srgbClr>
          </a:solidFill>
        </a:fill>
      </a:tcStyle>
    </a:band2H>
    <a:firstCol>
      <a:tcTxStyle b="off" i="off">
        <a:font>
          <a:latin typeface="Avenir Medium"/>
          <a:ea typeface="Avenir Medium"/>
          <a:cs typeface="Avenir Medium"/>
        </a:font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635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381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635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Avenir Medium"/>
          <a:ea typeface="Avenir Medium"/>
          <a:cs typeface="Avenir Medium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635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EEE7283C-3CF3-47DC-8721-378D4A62B228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left>
          <a:right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right>
          <a:top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top>
          <a:bottom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bottom>
          <a:insideH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00EDFF">
              <a:alpha val="24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solidFill>
                <a:schemeClr val="accent2">
                  <a:satOff val="-5186"/>
                  <a:lumOff val="-28409"/>
                </a:schemeClr>
              </a:solidFill>
              <a:prstDash val="solid"/>
              <a:miter lim="400000"/>
            </a:ln>
          </a:insideV>
        </a:tcBdr>
        <a:fill>
          <a:solidFill>
            <a:schemeClr val="accent2">
              <a:satOff val="-5186"/>
              <a:lumOff val="-12389"/>
            </a:scheme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919C">
                  <a:alpha val="79000"/>
                </a:srgbClr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2">
              <a:satOff val="-5186"/>
              <a:lumOff val="-28409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top>
          <a:bottom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bottom>
          <a:insideH>
            <a:ln w="25400" cap="rnd">
              <a:solidFill>
                <a:srgbClr val="4F4F4F"/>
              </a:solidFill>
              <a:custDash>
                <a:ds d="1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6D6D6D">
              <a:alpha val="25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0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808080">
              <a:alpha val="32000"/>
            </a:srgbClr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41B00">
              <a:alpha val="80000"/>
            </a:srgbClr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CD2600">
              <a:alpha val="80000"/>
            </a:srgbClr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4F4F4F"/>
              </a:solidFill>
              <a:prstDash val="solid"/>
              <a:miter lim="400000"/>
            </a:ln>
          </a:top>
          <a:bottom>
            <a:ln w="12700" cap="flat">
              <a:solidFill>
                <a:srgbClr val="4F4F4F"/>
              </a:solidFill>
              <a:prstDash val="solid"/>
              <a:miter lim="400000"/>
            </a:ln>
          </a:bottom>
          <a:insideH>
            <a:ln w="12700" cap="flat">
              <a:solidFill>
                <a:srgbClr val="4F4F4F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1F2428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484B4C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97A7B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797979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lastRow>
    <a:firstRow>
      <a:tcTxStyle b="off" i="off">
        <a:fontRef idx="minor">
          <a:schemeClr val="accent2">
            <a:satOff val="44164"/>
            <a:lumOff val="14231"/>
          </a:schemeClr>
        </a:fontRef>
        <a:schemeClr val="accent2">
          <a:satOff val="44164"/>
          <a:lumOff val="14231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797979"/>
              </a:solidFill>
              <a:prstDash val="solid"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9"/>
    <p:restoredTop sz="93742"/>
  </p:normalViewPr>
  <p:slideViewPr>
    <p:cSldViewPr snapToGrid="0" snapToObjects="1">
      <p:cViewPr varScale="1">
        <p:scale>
          <a:sx n="86" d="100"/>
          <a:sy n="86" d="100"/>
        </p:scale>
        <p:origin x="792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28" d="100"/>
          <a:sy n="128" d="100"/>
        </p:scale>
        <p:origin x="2928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53" name="Shape 15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/>
              <a:t>Flavor</a:t>
            </a:r>
            <a:r>
              <a:rPr kumimoji="1" lang="zh-CN" altLang="en-US" dirty="0"/>
              <a:t> </a:t>
            </a:r>
            <a:r>
              <a:rPr kumimoji="1" lang="en-US" altLang="zh-CN" dirty="0"/>
              <a:t>tagging</a:t>
            </a:r>
            <a:r>
              <a:rPr kumimoji="1" lang="zh-CN" altLang="en-US" dirty="0"/>
              <a:t> </a:t>
            </a:r>
            <a:r>
              <a:rPr kumimoji="1" lang="en-US" altLang="zh-CN" dirty="0"/>
              <a:t>software,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LIFIplus</a:t>
            </a:r>
            <a:r>
              <a:rPr kumimoji="1" lang="en-US" altLang="zh-CN" dirty="0"/>
              <a:t>,</a:t>
            </a:r>
            <a:r>
              <a:rPr kumimoji="1" lang="zh-CN" altLang="en-US" dirty="0"/>
              <a:t> </a:t>
            </a:r>
            <a:r>
              <a:rPr kumimoji="1" lang="en-US" altLang="zh-CN" dirty="0"/>
              <a:t>it</a:t>
            </a:r>
            <a:r>
              <a:rPr kumimoji="1" lang="zh-CN" altLang="en-US" dirty="0"/>
              <a:t>  </a:t>
            </a:r>
            <a:r>
              <a:rPr kumimoji="1" lang="en-US" altLang="zh-CN" dirty="0"/>
              <a:t>this</a:t>
            </a:r>
            <a:r>
              <a:rPr kumimoji="1" lang="zh-CN" altLang="en-US" dirty="0"/>
              <a:t> </a:t>
            </a:r>
            <a:r>
              <a:rPr kumimoji="1" lang="en-US" altLang="zh-CN" dirty="0"/>
              <a:t>is</a:t>
            </a:r>
            <a:r>
              <a:rPr kumimoji="1" lang="zh-CN" altLang="en-US" dirty="0"/>
              <a:t> </a:t>
            </a:r>
            <a:r>
              <a:rPr kumimoji="1" lang="en-US" altLang="zh-CN" dirty="0"/>
              <a:t>directed</a:t>
            </a:r>
            <a:r>
              <a:rPr kumimoji="1" lang="zh-CN" altLang="en-US" dirty="0"/>
              <a:t> </a:t>
            </a:r>
            <a:r>
              <a:rPr kumimoji="1" lang="en-US" altLang="zh-CN" dirty="0"/>
              <a:t>taken</a:t>
            </a:r>
            <a:r>
              <a:rPr kumimoji="1" lang="zh-CN" altLang="en-US" dirty="0"/>
              <a:t> </a:t>
            </a:r>
            <a:r>
              <a:rPr kumimoji="1" lang="en-US" altLang="zh-CN" dirty="0"/>
              <a:t>from</a:t>
            </a:r>
            <a:r>
              <a:rPr kumimoji="1" lang="zh-CN" altLang="en-US" dirty="0"/>
              <a:t> </a:t>
            </a:r>
            <a:r>
              <a:rPr kumimoji="1" lang="en-US" altLang="zh-CN" dirty="0" err="1"/>
              <a:t>ILCsoft</a:t>
            </a:r>
            <a:r>
              <a:rPr kumimoji="1" lang="zh-CN" altLang="en-US" dirty="0"/>
              <a:t> </a:t>
            </a:r>
            <a:r>
              <a:rPr kumimoji="1" lang="en-US" altLang="zh-CN" dirty="0"/>
              <a:t>with</a:t>
            </a:r>
            <a:r>
              <a:rPr kumimoji="1" lang="zh-CN" altLang="en-US" dirty="0"/>
              <a:t> </a:t>
            </a:r>
            <a:r>
              <a:rPr kumimoji="1" lang="en-US" altLang="zh-CN" dirty="0"/>
              <a:t>a</a:t>
            </a:r>
            <a:r>
              <a:rPr kumimoji="1" lang="zh-CN" altLang="en-US" dirty="0"/>
              <a:t> </a:t>
            </a:r>
            <a:r>
              <a:rPr kumimoji="1" lang="en-US" altLang="zh-CN" dirty="0"/>
              <a:t>few</a:t>
            </a:r>
            <a:r>
              <a:rPr kumimoji="1" lang="zh-CN" altLang="en-US" dirty="0"/>
              <a:t> </a:t>
            </a:r>
            <a:r>
              <a:rPr kumimoji="1" lang="en-US" altLang="zh-CN" dirty="0"/>
              <a:t>changes.</a:t>
            </a:r>
            <a:r>
              <a:rPr kumimoji="1" lang="zh-CN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51736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1611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标题文本"/>
          <p:cNvSpPr txBox="1">
            <a:spLocks noGrp="1"/>
          </p:cNvSpPr>
          <p:nvPr>
            <p:ph type="title"/>
          </p:nvPr>
        </p:nvSpPr>
        <p:spPr>
          <a:xfrm>
            <a:off x="660400" y="4292600"/>
            <a:ext cx="11684000" cy="2222500"/>
          </a:xfrm>
          <a:prstGeom prst="rect">
            <a:avLst/>
          </a:prstGeom>
        </p:spPr>
        <p:txBody>
          <a:bodyPr/>
          <a:lstStyle>
            <a:lvl1pPr>
              <a:defRPr sz="6200" spc="992"/>
            </a:lvl1pPr>
          </a:lstStyle>
          <a:p>
            <a:r>
              <a:t>标题文本</a:t>
            </a:r>
          </a:p>
        </p:txBody>
      </p:sp>
      <p:sp>
        <p:nvSpPr>
          <p:cNvPr id="12" name="正文级别 1…"/>
          <p:cNvSpPr txBox="1">
            <a:spLocks noGrp="1"/>
          </p:cNvSpPr>
          <p:nvPr>
            <p:ph type="body" sz="quarter" idx="1"/>
          </p:nvPr>
        </p:nvSpPr>
        <p:spPr>
          <a:xfrm>
            <a:off x="660400" y="3416300"/>
            <a:ext cx="11684000" cy="889000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0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840255" y="9231755"/>
            <a:ext cx="1008289" cy="3795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en-US" altLang="zh-CN" dirty="0"/>
              <a:t>Page 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图像"/>
          <p:cNvSpPr>
            <a:spLocks noGrp="1"/>
          </p:cNvSpPr>
          <p:nvPr>
            <p:ph type="pic" idx="13"/>
          </p:nvPr>
        </p:nvSpPr>
        <p:spPr>
          <a:xfrm>
            <a:off x="4864100" y="-38100"/>
            <a:ext cx="9782402" cy="979447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76" name="标题文本"/>
          <p:cNvSpPr txBox="1">
            <a:spLocks noGrp="1"/>
          </p:cNvSpPr>
          <p:nvPr>
            <p:ph type="title"/>
          </p:nvPr>
        </p:nvSpPr>
        <p:spPr>
          <a:xfrm>
            <a:off x="660400" y="609600"/>
            <a:ext cx="5080000" cy="1854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77" name="正文级别 1…"/>
          <p:cNvSpPr txBox="1">
            <a:spLocks noGrp="1"/>
          </p:cNvSpPr>
          <p:nvPr>
            <p:ph type="body" sz="half" idx="1"/>
          </p:nvPr>
        </p:nvSpPr>
        <p:spPr>
          <a:xfrm>
            <a:off x="660400" y="2819400"/>
            <a:ext cx="5080000" cy="6057900"/>
          </a:xfrm>
          <a:prstGeom prst="rect">
            <a:avLst/>
          </a:prstGeom>
        </p:spPr>
        <p:txBody>
          <a:bodyPr/>
          <a:lstStyle>
            <a:lvl1pPr marL="393700" indent="-393700">
              <a:spcBef>
                <a:spcPts val="3200"/>
              </a:spcBef>
              <a:defRPr sz="3000"/>
            </a:lvl1pPr>
            <a:lvl2pPr marL="787400" indent="-393700">
              <a:spcBef>
                <a:spcPts val="3200"/>
              </a:spcBef>
              <a:defRPr sz="3000"/>
            </a:lvl2pPr>
            <a:lvl3pPr marL="1181100" indent="-393700">
              <a:spcBef>
                <a:spcPts val="3200"/>
              </a:spcBef>
              <a:defRPr sz="3000"/>
            </a:lvl3pPr>
            <a:lvl4pPr marL="1574800" indent="-393700">
              <a:spcBef>
                <a:spcPts val="3200"/>
              </a:spcBef>
              <a:defRPr sz="3000"/>
            </a:lvl4pPr>
            <a:lvl5pPr marL="1968500" indent="-393700">
              <a:spcBef>
                <a:spcPts val="3200"/>
              </a:spcBef>
              <a:defRPr sz="30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8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708176" y="9266480"/>
            <a:ext cx="948978" cy="37959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Page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正文级别 1…"/>
          <p:cNvSpPr txBox="1">
            <a:spLocks noGrp="1"/>
          </p:cNvSpPr>
          <p:nvPr>
            <p:ph type="body" idx="1"/>
          </p:nvPr>
        </p:nvSpPr>
        <p:spPr>
          <a:xfrm>
            <a:off x="660400" y="1511300"/>
            <a:ext cx="11684000" cy="6718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86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754475" y="9289628"/>
            <a:ext cx="948978" cy="37959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Page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图像"/>
          <p:cNvSpPr>
            <a:spLocks noGrp="1"/>
          </p:cNvSpPr>
          <p:nvPr>
            <p:ph type="pic" sz="half" idx="13"/>
          </p:nvPr>
        </p:nvSpPr>
        <p:spPr>
          <a:xfrm>
            <a:off x="6300089" y="4564106"/>
            <a:ext cx="7556501" cy="5224775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4" name="143918632_1620x1622.jpeg"/>
          <p:cNvSpPr>
            <a:spLocks noGrp="1"/>
          </p:cNvSpPr>
          <p:nvPr>
            <p:ph type="pic" sz="half" idx="14"/>
          </p:nvPr>
        </p:nvSpPr>
        <p:spPr>
          <a:xfrm>
            <a:off x="6502400" y="-881415"/>
            <a:ext cx="6821383" cy="68278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5" name="图像"/>
          <p:cNvSpPr>
            <a:spLocks noGrp="1"/>
          </p:cNvSpPr>
          <p:nvPr>
            <p:ph type="pic" idx="15"/>
          </p:nvPr>
        </p:nvSpPr>
        <p:spPr>
          <a:xfrm>
            <a:off x="-2540000" y="-114300"/>
            <a:ext cx="9182100" cy="9969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96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893371" y="9252654"/>
            <a:ext cx="948978" cy="37959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Page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2959100"/>
            <a:ext cx="10464800" cy="5207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cap="all" spc="384">
                <a:solidFill>
                  <a:schemeClr val="accent2">
                    <a:satOff val="44164"/>
                    <a:lumOff val="14231"/>
                  </a:schemeClr>
                </a:solidFill>
              </a:defRPr>
            </a:lvl1pPr>
          </a:lstStyle>
          <a:p>
            <a:r>
              <a:t>–Johnny Appleseed</a:t>
            </a:r>
          </a:p>
        </p:txBody>
      </p:sp>
      <p:sp>
        <p:nvSpPr>
          <p:cNvPr id="113" name="“在此键入引文。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1333907"/>
            <a:ext cx="10464800" cy="74848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114" name="图像"/>
          <p:cNvSpPr>
            <a:spLocks noGrp="1"/>
          </p:cNvSpPr>
          <p:nvPr>
            <p:ph type="pic" idx="15"/>
          </p:nvPr>
        </p:nvSpPr>
        <p:spPr>
          <a:xfrm>
            <a:off x="0" y="3570816"/>
            <a:ext cx="13128426" cy="71501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5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898440" y="9346017"/>
            <a:ext cx="1008289" cy="37959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Page 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2020-09-17</a:t>
            </a:r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" altLang="zh-CN"/>
              <a:t>CEPCSW Tutorial @ IHEP</a:t>
            </a:r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12253765" y="9266480"/>
            <a:ext cx="367088" cy="379591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310503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标题文本"/>
          <p:cNvSpPr txBox="1">
            <a:spLocks noGrp="1"/>
          </p:cNvSpPr>
          <p:nvPr>
            <p:ph type="title"/>
          </p:nvPr>
        </p:nvSpPr>
        <p:spPr>
          <a:xfrm>
            <a:off x="660400" y="3759200"/>
            <a:ext cx="11684000" cy="2222500"/>
          </a:xfrm>
          <a:prstGeom prst="rect">
            <a:avLst/>
          </a:prstGeom>
        </p:spPr>
        <p:txBody>
          <a:bodyPr anchor="ctr"/>
          <a:lstStyle>
            <a:lvl1pPr>
              <a:defRPr sz="6200" spc="992"/>
            </a:lvl1pPr>
          </a:lstStyle>
          <a:p>
            <a:r>
              <a:t>标题文本</a:t>
            </a:r>
          </a:p>
        </p:txBody>
      </p:sp>
      <p:sp>
        <p:nvSpPr>
          <p:cNvPr id="41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863405" y="9266480"/>
            <a:ext cx="1008289" cy="379591"/>
          </a:xfrm>
          <a:prstGeom prst="rect">
            <a:avLst/>
          </a:prstGeom>
        </p:spPr>
        <p:txBody>
          <a:bodyPr/>
          <a:lstStyle/>
          <a:p>
            <a:r>
              <a:rPr lang="en-US" altLang="zh-CN" dirty="0"/>
              <a:t>Page 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9242307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文本"/>
          <p:cNvSpPr txBox="1">
            <a:spLocks noGrp="1"/>
          </p:cNvSpPr>
          <p:nvPr>
            <p:ph type="title"/>
          </p:nvPr>
        </p:nvSpPr>
        <p:spPr>
          <a:xfrm>
            <a:off x="660400" y="609600"/>
            <a:ext cx="11684000" cy="14224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幻灯片编号"/>
          <p:cNvSpPr txBox="1">
            <a:spLocks noGrp="1"/>
          </p:cNvSpPr>
          <p:nvPr>
            <p:ph type="sldNum" sz="quarter" idx="2"/>
          </p:nvPr>
        </p:nvSpPr>
        <p:spPr>
          <a:xfrm>
            <a:off x="11962820" y="9266480"/>
            <a:ext cx="948978" cy="379591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50800" tIns="50800" rIns="50800" bIns="50800" anchor="ctr">
            <a:spAutoFit/>
          </a:bodyPr>
          <a:lstStyle>
            <a:lvl1pPr>
              <a:defRPr sz="1800"/>
            </a:lvl1pPr>
          </a:lstStyle>
          <a:p>
            <a:r>
              <a:rPr lang="en-US" altLang="zh-CN" dirty="0"/>
              <a:t>Page</a:t>
            </a:r>
            <a:r>
              <a:rPr lang="zh-CN" altLang="en-US" dirty="0"/>
              <a:t> </a:t>
            </a:r>
            <a:fld id="{86CB4B4D-7CA3-9044-876B-883B54F8677D}" type="slidenum">
              <a:rPr smtClean="0"/>
              <a:t>‹#›</a:t>
            </a:fld>
            <a:endParaRPr dirty="0"/>
          </a:p>
        </p:txBody>
      </p:sp>
      <p:sp>
        <p:nvSpPr>
          <p:cNvPr id="4" name="正文级别 1…"/>
          <p:cNvSpPr txBox="1">
            <a:spLocks noGrp="1"/>
          </p:cNvSpPr>
          <p:nvPr>
            <p:ph type="body" idx="1"/>
          </p:nvPr>
        </p:nvSpPr>
        <p:spPr>
          <a:xfrm>
            <a:off x="660400" y="2019300"/>
            <a:ext cx="11684000" cy="67183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B363AB0-AC6C-4747-A7A2-15E8E5F07C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日期占位符 5">
            <a:extLst>
              <a:ext uri="{FF2B5EF4-FFF2-40B4-BE49-F238E27FC236}">
                <a16:creationId xmlns:a16="http://schemas.microsoft.com/office/drawing/2014/main" id="{1D108B88-C854-EB48-AC36-A980EFAB87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zh-CN"/>
              <a:t>2020/09/29</a:t>
            </a:r>
            <a:endParaRPr kumimoji="1" lang="zh-CN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60" r:id="rId5"/>
    <p:sldLayoutId id="2147483661" r:id="rId6"/>
    <p:sldLayoutId id="2147483662" r:id="rId7"/>
  </p:sldLayoutIdLst>
  <p:transition spd="med"/>
  <p:hf sldNum="0" hdr="0" ftr="0"/>
  <p:txStyles>
    <p:titleStyle>
      <a:lvl1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0" algn="l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500" b="0" i="0" u="none" strike="noStrike" cap="all" spc="72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titleStyle>
    <p:bodyStyle>
      <a:lvl1pPr marL="4699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1pPr>
      <a:lvl2pPr marL="9398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2pPr>
      <a:lvl3pPr marL="14097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3pPr>
      <a:lvl4pPr marL="18796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4pPr>
      <a:lvl5pPr marL="23495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5pPr>
      <a:lvl6pPr marL="28194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6pPr>
      <a:lvl7pPr marL="32893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7pPr>
      <a:lvl8pPr marL="37592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8pPr>
      <a:lvl9pPr marL="4229100" marR="0" indent="-469900" algn="l" defTabSz="584200" latinLnBrk="0">
        <a:lnSpc>
          <a:spcPct val="100000"/>
        </a:lnSpc>
        <a:spcBef>
          <a:spcPts val="4200"/>
        </a:spcBef>
        <a:spcAft>
          <a:spcPts val="0"/>
        </a:spcAft>
        <a:buClr>
          <a:srgbClr val="646464"/>
        </a:buClr>
        <a:buSzPct val="90000"/>
        <a:buFontTx/>
        <a:buChar char="•"/>
        <a:tabLst/>
        <a:defRPr sz="36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Avenir Light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venir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Jet flavor-tagging and performance evaluation at CEPC"/>
          <p:cNvSpPr txBox="1">
            <a:spLocks noGrp="1"/>
          </p:cNvSpPr>
          <p:nvPr>
            <p:ph type="title"/>
          </p:nvPr>
        </p:nvSpPr>
        <p:spPr>
          <a:xfrm>
            <a:off x="660399" y="1785938"/>
            <a:ext cx="12307005" cy="262935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373887">
              <a:defRPr sz="3968" spc="634">
                <a:latin typeface="PingFang SC Regular"/>
                <a:ea typeface="PingFang SC Regular"/>
                <a:cs typeface="PingFang SC Regular"/>
                <a:sym typeface="PingFang SC Regular"/>
              </a:defRPr>
            </a:lvl1pPr>
          </a:lstStyle>
          <a:p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Example:</a:t>
            </a:r>
            <a:r>
              <a:rPr lang="zh-CN" altLang="en-US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 </a:t>
            </a:r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Jet</a:t>
            </a:r>
            <a:r>
              <a:rPr lang="zh-CN" altLang="en-US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 </a:t>
            </a:r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Flavor</a:t>
            </a:r>
            <a:r>
              <a:rPr lang="zh-CN" altLang="en-US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 </a:t>
            </a:r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Tagging</a:t>
            </a:r>
            <a:r>
              <a:rPr lang="zh-CN" altLang="en-US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 </a:t>
            </a:r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with</a:t>
            </a:r>
            <a:r>
              <a:rPr lang="zh-CN" altLang="en-US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 </a:t>
            </a:r>
            <a:r>
              <a:rPr lang="en-US" altLang="zh-CN" sz="4400" b="1" cap="none" dirty="0">
                <a:solidFill>
                  <a:schemeClr val="bg1"/>
                </a:solidFill>
                <a:latin typeface="Superclarendon" panose="02060605060000020003" pitchFamily="18" charset="0"/>
                <a:ea typeface="SimSun" panose="02010600030101010101" pitchFamily="2" charset="-122"/>
                <a:cs typeface="Futura Condensed ExtraBold" panose="020B0602020204020303" pitchFamily="34" charset="-79"/>
              </a:rPr>
              <a:t>TMVA</a:t>
            </a:r>
            <a:endParaRPr sz="4400" b="1" cap="none" dirty="0">
              <a:solidFill>
                <a:schemeClr val="bg1"/>
              </a:solidFill>
              <a:latin typeface="Superclarendon" panose="02060605060000020003" pitchFamily="18" charset="0"/>
              <a:ea typeface="SimSun" panose="02010600030101010101" pitchFamily="2" charset="-122"/>
              <a:cs typeface="Futura Condensed ExtraBold" panose="020B0602020204020303" pitchFamily="34" charset="-79"/>
            </a:endParaRPr>
          </a:p>
        </p:txBody>
      </p:sp>
      <p:sp>
        <p:nvSpPr>
          <p:cNvPr id="157" name="Gang Li…"/>
          <p:cNvSpPr txBox="1">
            <a:spLocks noGrp="1"/>
          </p:cNvSpPr>
          <p:nvPr>
            <p:ph type="body" sz="quarter" idx="1"/>
          </p:nvPr>
        </p:nvSpPr>
        <p:spPr>
          <a:xfrm>
            <a:off x="650239" y="4461786"/>
            <a:ext cx="11684001" cy="2104286"/>
          </a:xfrm>
          <a:prstGeom prst="rect">
            <a:avLst/>
          </a:prstGeom>
        </p:spPr>
        <p:txBody>
          <a:bodyPr/>
          <a:lstStyle/>
          <a:p>
            <a:pPr algn="ctr">
              <a:defRPr sz="3900" spc="624">
                <a:solidFill>
                  <a:srgbClr val="0432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cap="none" dirty="0">
                <a:solidFill>
                  <a:schemeClr val="bg1"/>
                </a:solidFill>
                <a:latin typeface="Marion" panose="02020502060400020003" pitchFamily="18" charset="0"/>
                <a:cs typeface="Arial Hebrew" pitchFamily="2" charset="-79"/>
              </a:rPr>
              <a:t>Gang L</a:t>
            </a:r>
            <a:r>
              <a:rPr lang="en-US" altLang="zh-CN" cap="none" dirty="0">
                <a:solidFill>
                  <a:schemeClr val="bg1"/>
                </a:solidFill>
                <a:latin typeface="Marion" panose="02020502060400020003" pitchFamily="18" charset="0"/>
                <a:cs typeface="Arial Hebrew" pitchFamily="2" charset="-79"/>
              </a:rPr>
              <a:t>I</a:t>
            </a:r>
          </a:p>
        </p:txBody>
      </p:sp>
      <p:pic>
        <p:nvPicPr>
          <p:cNvPr id="160" name="image3.png" descr="im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6295" y="8530334"/>
            <a:ext cx="4491110" cy="1145194"/>
          </a:xfrm>
          <a:prstGeom prst="rect">
            <a:avLst/>
          </a:prstGeom>
          <a:ln w="12700">
            <a:miter lim="400000"/>
          </a:ln>
        </p:spPr>
      </p:pic>
      <p:sp>
        <p:nvSpPr>
          <p:cNvPr id="2" name="文本框 1">
            <a:extLst>
              <a:ext uri="{FF2B5EF4-FFF2-40B4-BE49-F238E27FC236}">
                <a16:creationId xmlns:a16="http://schemas.microsoft.com/office/drawing/2014/main" id="{1DAA88AF-907E-0B41-91A4-2831798A195F}"/>
              </a:ext>
            </a:extLst>
          </p:cNvPr>
          <p:cNvSpPr txBox="1"/>
          <p:nvPr/>
        </p:nvSpPr>
        <p:spPr>
          <a:xfrm>
            <a:off x="4246684" y="6758243"/>
            <a:ext cx="4491110" cy="1579920"/>
          </a:xfrm>
          <a:prstGeom prst="rect">
            <a:avLst/>
          </a:prstGeom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>
              <a:lnSpc>
                <a:spcPct val="200000"/>
              </a:lnSpc>
              <a:defRPr sz="3900" spc="624">
                <a:solidFill>
                  <a:srgbClr val="0432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en-US" altLang="zh-CN" sz="2400" dirty="0">
                <a:solidFill>
                  <a:schemeClr val="bg1"/>
                </a:solidFill>
                <a:latin typeface="Marion" panose="02020502060400020003" pitchFamily="18" charset="0"/>
                <a:cs typeface="Arial Hebrew" pitchFamily="2" charset="-79"/>
              </a:rPr>
              <a:t>IHEP</a:t>
            </a:r>
          </a:p>
          <a:p>
            <a:pPr>
              <a:lnSpc>
                <a:spcPct val="200000"/>
              </a:lnSpc>
              <a:defRPr sz="3900" spc="624">
                <a:solidFill>
                  <a:srgbClr val="0432FF"/>
                </a:solidFill>
                <a:latin typeface="PingFang SC Regular"/>
                <a:ea typeface="PingFang SC Regular"/>
                <a:cs typeface="PingFang SC Regular"/>
                <a:sym typeface="PingFang SC Regular"/>
              </a:defRPr>
            </a:pPr>
            <a:r>
              <a:rPr lang="en-US" altLang="zh-CN" sz="2400" dirty="0">
                <a:solidFill>
                  <a:schemeClr val="bg1"/>
                </a:solidFill>
                <a:latin typeface="Marion" panose="02020502060400020003" pitchFamily="18" charset="0"/>
                <a:cs typeface="Arial Hebrew" pitchFamily="2" charset="-79"/>
              </a:rPr>
              <a:t>2020.11.12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" name="MVA&amp;BDT based flavor tagging tool"/>
          <p:cNvSpPr txBox="1"/>
          <p:nvPr/>
        </p:nvSpPr>
        <p:spPr>
          <a:xfrm>
            <a:off x="1283005" y="3675432"/>
            <a:ext cx="10438789" cy="1233904"/>
          </a:xfrm>
          <a:prstGeom prst="rect">
            <a:avLst/>
          </a:prstGeom>
          <a:ln/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50800" tIns="50800" rIns="50800" bIns="50800">
            <a:normAutofit/>
          </a:bodyPr>
          <a:lstStyle>
            <a:lvl1pPr>
              <a:defRPr sz="2400" cap="all" spc="384">
                <a:solidFill>
                  <a:srgbClr val="000000"/>
                </a:solidFill>
                <a:latin typeface="Avenir Medium"/>
                <a:ea typeface="Avenir Medium"/>
                <a:cs typeface="Avenir Medium"/>
                <a:sym typeface="Avenir Medium"/>
              </a:defRPr>
            </a:lvl1pPr>
          </a:lstStyle>
          <a:p>
            <a:r>
              <a:rPr lang="en-US" altLang="zh-CN" sz="4000" cap="none" dirty="0">
                <a:latin typeface="Marion" panose="02020502060400020003" pitchFamily="18" charset="0"/>
              </a:rPr>
              <a:t>F</a:t>
            </a:r>
            <a:r>
              <a:rPr sz="4000" cap="none" dirty="0">
                <a:latin typeface="Marion" panose="02020502060400020003" pitchFamily="18" charset="0"/>
              </a:rPr>
              <a:t>lavor </a:t>
            </a:r>
            <a:r>
              <a:rPr lang="en-US" altLang="zh-CN" sz="4000" cap="none" dirty="0">
                <a:latin typeface="Marion" panose="02020502060400020003" pitchFamily="18" charset="0"/>
              </a:rPr>
              <a:t>T</a:t>
            </a:r>
            <a:r>
              <a:rPr sz="4000" cap="none" dirty="0">
                <a:latin typeface="Marion" panose="02020502060400020003" pitchFamily="18" charset="0"/>
              </a:rPr>
              <a:t>ag</a:t>
            </a:r>
            <a:r>
              <a:rPr lang="en-US" altLang="zh-CN" sz="4000" cap="none" dirty="0">
                <a:latin typeface="Marion" panose="02020502060400020003" pitchFamily="18" charset="0"/>
              </a:rPr>
              <a:t>ging</a:t>
            </a:r>
            <a:r>
              <a:rPr lang="zh-CN" altLang="en-US" sz="4000" cap="none" dirty="0">
                <a:solidFill>
                  <a:srgbClr val="00B050"/>
                </a:solidFill>
                <a:latin typeface="Marion" panose="02020502060400020003" pitchFamily="18" charset="0"/>
              </a:rPr>
              <a:t> </a:t>
            </a:r>
            <a:r>
              <a:rPr lang="en-US" altLang="zh-CN" sz="4000" cap="none" dirty="0">
                <a:solidFill>
                  <a:srgbClr val="00B050"/>
                </a:solidFill>
                <a:latin typeface="Marion" panose="02020502060400020003" pitchFamily="18" charset="0"/>
              </a:rPr>
              <a:t>in</a:t>
            </a:r>
            <a:r>
              <a:rPr lang="zh-CN" altLang="en-US" sz="4000" cap="none" dirty="0">
                <a:solidFill>
                  <a:srgbClr val="00B050"/>
                </a:solidFill>
                <a:latin typeface="Marion" panose="02020502060400020003" pitchFamily="18" charset="0"/>
              </a:rPr>
              <a:t> </a:t>
            </a:r>
            <a:r>
              <a:rPr lang="en-US" altLang="zh-CN" sz="4000" cap="none" dirty="0">
                <a:solidFill>
                  <a:srgbClr val="00B050"/>
                </a:solidFill>
                <a:latin typeface="Marion" panose="02020502060400020003" pitchFamily="18" charset="0"/>
              </a:rPr>
              <a:t>ROOT/TMVA</a:t>
            </a:r>
            <a:endParaRPr lang="en-US" altLang="zh-CN" sz="4000" cap="none" dirty="0">
              <a:latin typeface="Marion" panose="02020502060400020003" pitchFamily="18" charset="0"/>
            </a:endParaRPr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19A4C864-0CA4-DE40-BE00-2F3AD5B3B8EE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>
          <a:xfrm>
            <a:off x="12421400" y="9276567"/>
            <a:ext cx="222818" cy="379591"/>
          </a:xfrm>
        </p:spPr>
        <p:txBody>
          <a:bodyPr/>
          <a:lstStyle/>
          <a:p>
            <a:fld id="{86CB4B4D-7CA3-9044-876B-883B54F8677D}" type="slidenum">
              <a:rPr lang="en-US" altLang="zh-CN" smtClean="0">
                <a:solidFill>
                  <a:schemeClr val="bg1"/>
                </a:solidFill>
              </a:rPr>
              <a:t>2</a:t>
            </a:fld>
            <a:endParaRPr lang="en-US" altLang="zh-CN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615326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EEDD8A94-D8AB-4E4C-9ABF-65AB285FDB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3154" y="2226889"/>
            <a:ext cx="11684000" cy="6718300"/>
          </a:xfrm>
        </p:spPr>
        <p:txBody>
          <a:bodyPr>
            <a:normAutofit fontScale="92500" lnSpcReduction="20000"/>
          </a:bodyPr>
          <a:lstStyle/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It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has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plenty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of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traditional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and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newly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developed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algorithms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Well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documented,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Tutorials/examples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Interfaces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Very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easy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to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used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8FE3F714-3BB2-1B47-95FE-38CBE2D27E81}"/>
              </a:ext>
            </a:extLst>
          </p:cNvPr>
          <p:cNvSpPr txBox="1"/>
          <p:nvPr/>
        </p:nvSpPr>
        <p:spPr>
          <a:xfrm>
            <a:off x="241411" y="97650"/>
            <a:ext cx="11899091" cy="133369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TMVA</a:t>
            </a:r>
            <a:r>
              <a:rPr kumimoji="0" lang="zh-CN" altLang="en-US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kumimoji="0" lang="en-US" altLang="zh-CN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in</a:t>
            </a:r>
            <a:r>
              <a:rPr kumimoji="0" lang="zh-CN" altLang="en-US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kumimoji="0" lang="en-US" altLang="zh-CN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root</a:t>
            </a:r>
            <a:r>
              <a:rPr kumimoji="0" lang="zh-CN" altLang="en-US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kumimoji="0" lang="en-US" altLang="zh-CN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a</a:t>
            </a:r>
            <a:r>
              <a:rPr kumimoji="0" lang="zh-CN" altLang="en-US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kumimoji="0" lang="en-US" altLang="zh-CN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ML</a:t>
            </a:r>
            <a:r>
              <a:rPr kumimoji="0" lang="zh-CN" altLang="en-US" sz="40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toolkit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developed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and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used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by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HEP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community</a:t>
            </a:r>
            <a:r>
              <a:rPr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 </a:t>
            </a:r>
            <a:endParaRPr kumimoji="0" lang="zh-CN" altLang="en-US" sz="40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uperclarendon" panose="02060605060000020003" pitchFamily="18" charset="0"/>
              <a:sym typeface="Avenir Light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54986ECA-0EE3-AF49-A1AC-8D22D3F077E6}"/>
              </a:ext>
            </a:extLst>
          </p:cNvPr>
          <p:cNvSpPr/>
          <p:nvPr/>
        </p:nvSpPr>
        <p:spPr>
          <a:xfrm>
            <a:off x="5080001" y="1524000"/>
            <a:ext cx="7595016" cy="523220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zh-CN" altLang="en-US" sz="2800" b="1" dirty="0">
                <a:solidFill>
                  <a:schemeClr val="bg1"/>
                </a:solidFill>
              </a:rPr>
              <a:t>https://root.cern/manual/tmva/</a:t>
            </a: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98B7D1CF-2927-2342-9B6B-1D32E95462D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510" y="3558690"/>
            <a:ext cx="7475290" cy="4311146"/>
          </a:xfrm>
          <a:prstGeom prst="rect">
            <a:avLst/>
          </a:prstGeom>
          <a:ln>
            <a:solidFill>
              <a:schemeClr val="accent5"/>
            </a:solidFill>
          </a:ln>
        </p:spPr>
      </p:pic>
    </p:spTree>
    <p:extLst>
      <p:ext uri="{BB962C8B-B14F-4D97-AF65-F5344CB8AC3E}">
        <p14:creationId xmlns:p14="http://schemas.microsoft.com/office/powerpoint/2010/main" val="4011404208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C181A9D6-C712-9842-BE9D-672F56003E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zh-CN"/>
              <a:t>2020-09-17</a:t>
            </a:r>
            <a:endParaRPr lang="zh-CN" altLang="en-US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8948D47E-0DBB-D04C-A600-13E962D817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" y="311150"/>
            <a:ext cx="12814300" cy="9131300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CE660A1D-2435-E24F-85C4-AE138D693D1E}"/>
              </a:ext>
            </a:extLst>
          </p:cNvPr>
          <p:cNvSpPr txBox="1"/>
          <p:nvPr/>
        </p:nvSpPr>
        <p:spPr>
          <a:xfrm>
            <a:off x="6972301" y="7160074"/>
            <a:ext cx="4718956" cy="533479"/>
          </a:xfrm>
          <a:prstGeom prst="rect">
            <a:avLst/>
          </a:prstGeom>
          <a:ln/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en-US" altLang="zh-CN" sz="2800" dirty="0">
                <a:solidFill>
                  <a:schemeClr val="bg1"/>
                </a:solidFill>
                <a:latin typeface="Superclarendon" panose="02060605060000020003" pitchFamily="18" charset="0"/>
              </a:rPr>
              <a:t>ML</a:t>
            </a:r>
            <a:r>
              <a:rPr lang="zh-CN" altLang="en-US" sz="2800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800" dirty="0">
                <a:solidFill>
                  <a:schemeClr val="bg1"/>
                </a:solidFill>
                <a:latin typeface="Superclarendon" panose="02060605060000020003" pitchFamily="18" charset="0"/>
              </a:rPr>
              <a:t>training</a:t>
            </a:r>
            <a:endParaRPr kumimoji="0" lang="zh-CN" altLang="en-US" sz="28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uperclarendon" panose="02060605060000020003" pitchFamily="18" charset="0"/>
              <a:sym typeface="Avenir Light"/>
            </a:endParaRPr>
          </a:p>
        </p:txBody>
      </p:sp>
      <p:cxnSp>
        <p:nvCxnSpPr>
          <p:cNvPr id="7" name="直线箭头连接符 6">
            <a:extLst>
              <a:ext uri="{FF2B5EF4-FFF2-40B4-BE49-F238E27FC236}">
                <a16:creationId xmlns:a16="http://schemas.microsoft.com/office/drawing/2014/main" id="{64ECDABB-26DE-E642-B1F1-8A8A21CEE509}"/>
              </a:ext>
            </a:extLst>
          </p:cNvPr>
          <p:cNvCxnSpPr/>
          <p:nvPr/>
        </p:nvCxnSpPr>
        <p:spPr>
          <a:xfrm flipH="1">
            <a:off x="5519059" y="7426814"/>
            <a:ext cx="1355271" cy="0"/>
          </a:xfrm>
          <a:prstGeom prst="straightConnector1">
            <a:avLst/>
          </a:prstGeom>
          <a:noFill/>
          <a:ln w="63500" cap="flat">
            <a:solidFill>
              <a:schemeClr val="accent5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8" name="椭圆 7">
            <a:extLst>
              <a:ext uri="{FF2B5EF4-FFF2-40B4-BE49-F238E27FC236}">
                <a16:creationId xmlns:a16="http://schemas.microsoft.com/office/drawing/2014/main" id="{AE3E0FEB-26A2-1549-8B60-3E77EBCBA40B}"/>
              </a:ext>
            </a:extLst>
          </p:cNvPr>
          <p:cNvSpPr/>
          <p:nvPr/>
        </p:nvSpPr>
        <p:spPr>
          <a:xfrm>
            <a:off x="2218544" y="6925456"/>
            <a:ext cx="3043004" cy="974360"/>
          </a:xfrm>
          <a:prstGeom prst="ellipse">
            <a:avLst/>
          </a:prstGeom>
          <a:noFill/>
          <a:ln w="28575" cap="flat">
            <a:solidFill>
              <a:schemeClr val="accent5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zh-CN" altLang="en-US" sz="2400" b="0" i="0" u="none" strike="noStrike" cap="all" spc="384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venir Medium"/>
              <a:ea typeface="Avenir Medium"/>
              <a:cs typeface="Avenir Medium"/>
              <a:sym typeface="Avenir Medium"/>
            </a:endParaRPr>
          </a:p>
        </p:txBody>
      </p:sp>
    </p:spTree>
    <p:extLst>
      <p:ext uri="{BB962C8B-B14F-4D97-AF65-F5344CB8AC3E}">
        <p14:creationId xmlns:p14="http://schemas.microsoft.com/office/powerpoint/2010/main" val="3362661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C385DD93-06A1-9142-BCFD-F972677B70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95508" y="585241"/>
            <a:ext cx="11676505" cy="4781238"/>
          </a:xfrm>
        </p:spPr>
        <p:txBody>
          <a:bodyPr>
            <a:normAutofit fontScale="70000" lnSpcReduction="20000"/>
          </a:bodyPr>
          <a:lstStyle/>
          <a:p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Everything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can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be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found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at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/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cefs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/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higgs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/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lig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/Tutorial/JFL</a:t>
            </a:r>
          </a:p>
          <a:p>
            <a:pPr lvl="1"/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Setup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scripts: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env.sh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/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jobs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script: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train.sh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 lvl="1"/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Code/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makefile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kumimoji="1" lang="en-US" altLang="zh-CN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 lvl="1"/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Data: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 err="1">
                <a:solidFill>
                  <a:schemeClr val="bg1"/>
                </a:solidFill>
                <a:latin typeface="Superclarendon" panose="02060605060000020003" pitchFamily="18" charset="0"/>
              </a:rPr>
              <a:t>datset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(up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to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200k,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only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11k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for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test)</a:t>
            </a:r>
          </a:p>
          <a:p>
            <a:pPr lvl="1"/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Plot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scripts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	</a:t>
            </a:r>
          </a:p>
          <a:p>
            <a:pPr lvl="1"/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The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output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is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a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root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file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dirty="0">
                <a:solidFill>
                  <a:schemeClr val="bg1"/>
                </a:solidFill>
                <a:latin typeface="Superclarendon" panose="02060605060000020003" pitchFamily="18" charset="0"/>
              </a:rPr>
              <a:t>	</a:t>
            </a:r>
            <a:r>
              <a:rPr kumimoji="1" lang="zh-CN" altLang="en-US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EEC33490-6D18-C74E-835A-41E8161B72D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1011" y="5891759"/>
            <a:ext cx="70739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986270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>
            <a:extLst>
              <a:ext uri="{FF2B5EF4-FFF2-40B4-BE49-F238E27FC236}">
                <a16:creationId xmlns:a16="http://schemas.microsoft.com/office/drawing/2014/main" id="{838006BC-E8AE-B04B-A5A9-0155831340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60400" y="2164443"/>
            <a:ext cx="11684000" cy="671830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10k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events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200k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jets</a:t>
            </a:r>
            <a:endParaRPr lang="en" altLang="zh-CN" sz="2400" b="1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Try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different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methods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on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same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dataset</a:t>
            </a: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Reading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the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log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messages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to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understand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how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they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work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and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how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to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improve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their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performance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lang="en-US" altLang="zh-CN" sz="2400" b="1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 lvl="1">
              <a:lnSpc>
                <a:spcPct val="150000"/>
              </a:lnSpc>
              <a:buFont typeface="Wingdings" pitchFamily="2" charset="2"/>
              <a:buChar char="ü"/>
            </a:pP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Plot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ROCs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and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compare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the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performances</a:t>
            </a:r>
            <a:r>
              <a:rPr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endParaRPr lang="en" altLang="zh-CN" sz="2400" b="1" dirty="0">
              <a:solidFill>
                <a:schemeClr val="bg1"/>
              </a:solidFill>
              <a:latin typeface="Superclarendon" panose="02060605060000020003" pitchFamily="18" charset="0"/>
            </a:endParaRPr>
          </a:p>
          <a:p>
            <a:pPr>
              <a:lnSpc>
                <a:spcPct val="150000"/>
              </a:lnSpc>
            </a:pPr>
            <a:r>
              <a:rPr kumimoji="1"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Try</a:t>
            </a:r>
            <a:r>
              <a:rPr kumimoji="1"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other</a:t>
            </a:r>
            <a:r>
              <a:rPr kumimoji="1"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ML</a:t>
            </a:r>
            <a:r>
              <a:rPr kumimoji="1"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  <a:r>
              <a:rPr kumimoji="1" lang="en-US" altLang="zh-CN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approaches</a:t>
            </a:r>
            <a:r>
              <a:rPr kumimoji="1" lang="zh-CN" altLang="en-US" sz="2400" b="1" dirty="0">
                <a:solidFill>
                  <a:schemeClr val="bg1"/>
                </a:solidFill>
                <a:latin typeface="Superclarendon" panose="02060605060000020003" pitchFamily="18" charset="0"/>
              </a:rPr>
              <a:t> </a:t>
            </a: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620D9DF5-6294-5149-8158-38DFCD778BEF}"/>
              </a:ext>
            </a:extLst>
          </p:cNvPr>
          <p:cNvSpPr txBox="1"/>
          <p:nvPr/>
        </p:nvSpPr>
        <p:spPr>
          <a:xfrm>
            <a:off x="2590585" y="887408"/>
            <a:ext cx="5791649" cy="77970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50800" tIns="50800" rIns="50800" bIns="50800" numCol="1" spcCol="38100" rtlCol="0" anchor="ctr">
            <a:spAutoFit/>
          </a:bodyPr>
          <a:lstStyle/>
          <a:p>
            <a: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altLang="zh-CN" sz="44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Some</a:t>
            </a:r>
            <a:r>
              <a:rPr kumimoji="0" lang="zh-CN" altLang="en-US" sz="44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 </a:t>
            </a:r>
            <a:r>
              <a:rPr kumimoji="0" lang="en-US" altLang="zh-CN" sz="4400" u="none" strike="noStrike" cap="none" spc="0" normalizeH="0" baseline="0" dirty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Superclarendon" panose="02060605060000020003" pitchFamily="18" charset="0"/>
                <a:sym typeface="Avenir Light"/>
              </a:rPr>
              <a:t>suggestions</a:t>
            </a:r>
            <a:endParaRPr kumimoji="0" lang="zh-CN" altLang="en-US" sz="4400" u="none" strike="noStrike" cap="none" spc="0" normalizeH="0" baseline="0" dirty="0">
              <a:ln>
                <a:noFill/>
              </a:ln>
              <a:solidFill>
                <a:schemeClr val="bg1"/>
              </a:solidFill>
              <a:effectLst/>
              <a:uFillTx/>
              <a:latin typeface="Superclarendon" panose="02060605060000020003" pitchFamily="18" charset="0"/>
              <a:sym typeface="Avenir Light"/>
            </a:endParaRPr>
          </a:p>
        </p:txBody>
      </p:sp>
    </p:spTree>
    <p:extLst>
      <p:ext uri="{BB962C8B-B14F-4D97-AF65-F5344CB8AC3E}">
        <p14:creationId xmlns:p14="http://schemas.microsoft.com/office/powerpoint/2010/main" val="3035828946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New_Template1">
  <a:themeElements>
    <a:clrScheme name="New_Template1">
      <a:dk1>
        <a:srgbClr val="000000"/>
      </a:dk1>
      <a:lt1>
        <a:srgbClr val="FFFFFF"/>
      </a:lt1>
      <a:dk2>
        <a:srgbClr val="4F4F4F"/>
      </a:dk2>
      <a:lt2>
        <a:srgbClr val="BFBFBF"/>
      </a:lt2>
      <a:accent1>
        <a:srgbClr val="1B6BBC"/>
      </a:accent1>
      <a:accent2>
        <a:srgbClr val="42AAC9"/>
      </a:accent2>
      <a:accent3>
        <a:srgbClr val="518C15"/>
      </a:accent3>
      <a:accent4>
        <a:srgbClr val="DE9000"/>
      </a:accent4>
      <a:accent5>
        <a:srgbClr val="DB2800"/>
      </a:accent5>
      <a:accent6>
        <a:srgbClr val="B130C2"/>
      </a:accent6>
      <a:hlink>
        <a:srgbClr val="0000FF"/>
      </a:hlink>
      <a:folHlink>
        <a:srgbClr val="FF00FF"/>
      </a:folHlink>
    </a:clrScheme>
    <a:fontScheme name="New_Template1">
      <a:majorFont>
        <a:latin typeface="Avenir Light"/>
        <a:ea typeface="Avenir Light"/>
        <a:cs typeface="Avenir Light"/>
      </a:majorFont>
      <a:minorFont>
        <a:latin typeface="Avenir Light"/>
        <a:ea typeface="Avenir Light"/>
        <a:cs typeface="Avenir Light"/>
      </a:minorFont>
    </a:fontScheme>
    <a:fmtScheme name="New_Template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hueOff val="450000"/>
            <a:satOff val="-18071"/>
            <a:lumOff val="-1460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all" spc="384" normalizeH="0" baseline="0">
            <a:ln>
              <a:noFill/>
            </a:ln>
            <a:solidFill>
              <a:srgbClr val="FFFFFF"/>
            </a:solidFill>
            <a:effectLst/>
            <a:uFillTx/>
            <a:latin typeface="Avenir Medium"/>
            <a:ea typeface="Avenir Medium"/>
            <a:cs typeface="Avenir Medium"/>
            <a:sym typeface="Avenir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40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Avenir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{D612C02B-B327-9848-B723-A878BBC3D9FE}tf10001070</Template>
  <TotalTime>19527</TotalTime>
  <Words>177</Words>
  <Application>Microsoft Macintosh PowerPoint</Application>
  <PresentationFormat>自定义</PresentationFormat>
  <Paragraphs>31</Paragraphs>
  <Slides>6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Avenir Book</vt:lpstr>
      <vt:lpstr>Avenir Light</vt:lpstr>
      <vt:lpstr>Avenir Medium</vt:lpstr>
      <vt:lpstr>Helvetica Neue</vt:lpstr>
      <vt:lpstr>Marion</vt:lpstr>
      <vt:lpstr>Superclarendon</vt:lpstr>
      <vt:lpstr>Wingdings</vt:lpstr>
      <vt:lpstr>New_Template1</vt:lpstr>
      <vt:lpstr>Example: Jet Flavor Tagging with TMVA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Jet flavor-tagging and performance evaluation at CEPC</dc:title>
  <cp:lastModifiedBy>finale era</cp:lastModifiedBy>
  <cp:revision>1335</cp:revision>
  <dcterms:modified xsi:type="dcterms:W3CDTF">2020-11-12T12:26:59Z</dcterms:modified>
</cp:coreProperties>
</file>