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35"/>
  </p:notesMasterIdLst>
  <p:sldIdLst>
    <p:sldId id="742" r:id="rId3"/>
    <p:sldId id="743" r:id="rId4"/>
    <p:sldId id="907" r:id="rId5"/>
    <p:sldId id="908" r:id="rId6"/>
    <p:sldId id="909" r:id="rId7"/>
    <p:sldId id="910" r:id="rId8"/>
    <p:sldId id="912" r:id="rId9"/>
    <p:sldId id="913" r:id="rId10"/>
    <p:sldId id="914" r:id="rId11"/>
    <p:sldId id="888" r:id="rId12"/>
    <p:sldId id="855" r:id="rId13"/>
    <p:sldId id="917" r:id="rId14"/>
    <p:sldId id="898" r:id="rId15"/>
    <p:sldId id="859" r:id="rId16"/>
    <p:sldId id="930" r:id="rId17"/>
    <p:sldId id="894" r:id="rId18"/>
    <p:sldId id="899" r:id="rId19"/>
    <p:sldId id="905" r:id="rId20"/>
    <p:sldId id="900" r:id="rId21"/>
    <p:sldId id="926" r:id="rId22"/>
    <p:sldId id="929" r:id="rId23"/>
    <p:sldId id="906" r:id="rId24"/>
    <p:sldId id="915" r:id="rId25"/>
    <p:sldId id="904" r:id="rId26"/>
    <p:sldId id="924" r:id="rId27"/>
    <p:sldId id="925" r:id="rId28"/>
    <p:sldId id="901" r:id="rId29"/>
    <p:sldId id="920" r:id="rId30"/>
    <p:sldId id="922" r:id="rId31"/>
    <p:sldId id="921" r:id="rId32"/>
    <p:sldId id="923" r:id="rId33"/>
    <p:sldId id="815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3D01"/>
    <a:srgbClr val="029676"/>
    <a:srgbClr val="3366FF"/>
    <a:srgbClr val="4B76FF"/>
    <a:srgbClr val="8AB832"/>
    <a:srgbClr val="759E00"/>
    <a:srgbClr val="8CBC2F"/>
    <a:srgbClr val="7199C9"/>
    <a:srgbClr val="638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5388" autoAdjust="0"/>
  </p:normalViewPr>
  <p:slideViewPr>
    <p:cSldViewPr>
      <p:cViewPr varScale="1">
        <p:scale>
          <a:sx n="88" d="100"/>
          <a:sy n="88" d="100"/>
        </p:scale>
        <p:origin x="1339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0D183-6031-4C32-B44B-14746A336CF0}" type="datetimeFigureOut">
              <a:rPr lang="zh-CN" altLang="en-US" smtClean="0"/>
              <a:pPr/>
              <a:t>2020-12-3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寸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PMT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读出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JUNOAMP</a:t>
            </a:r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用于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JUNO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实验 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两万通道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2019.4 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通过量产专家评审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国内首个单光子计数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射线二维像素阵列探测器系统 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HEPS-BPIX</a:t>
            </a:r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用于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HEPS-TF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装置 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– 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一百万通道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2019.2 HEPS-TF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项目通过国家验收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多阳极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PMT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读出芯片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MPMTROC</a:t>
            </a:r>
          </a:p>
          <a:p>
            <a:pPr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用于中国散裂中子源通用粉末衍射仪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- 192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通道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2018.8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CSNS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通过国家验收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国内最早的高能物理</a:t>
            </a:r>
            <a:r>
              <a: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ASIC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研发单位之一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2013</a:t>
            </a:r>
            <a:r>
              <a:rPr lang="zh-C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年起担任电子学组副组长以来，推动高能所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ASIC</a:t>
            </a:r>
            <a:r>
              <a:rPr lang="zh-C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研究在大科学工程应用上走出了坚实步伐，</a:t>
            </a:r>
            <a:r>
              <a:rPr lang="zh-CN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由技术积累走向工程实践</a:t>
            </a:r>
            <a:endParaRPr lang="en-US" altLang="zh-CN" b="1" dirty="0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23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5580112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A54CA-2422-498F-A03F-F26A0E6105D1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9144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29454" y="-2"/>
            <a:ext cx="2214546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65D0D-C2EB-4074-A617-30BBC689FBBA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A0413-6ACB-449D-B68D-86D34FC67F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lnSpc>
                <a:spcPct val="110000"/>
              </a:lnSpc>
              <a:spcBef>
                <a:spcPts val="0"/>
              </a:spcBef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lnSpc>
                <a:spcPct val="110000"/>
              </a:lnSpc>
              <a:spcBef>
                <a:spcPts val="0"/>
              </a:spcBef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fld id="{7381E9A8-98E2-45E5-A2F0-9872C1741574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/>
        </p:nvSpPr>
        <p:spPr>
          <a:xfrm>
            <a:off x="1857357" y="6750024"/>
            <a:ext cx="7286644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9144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14282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932F7-44AA-4222-874F-73EF8123D6A4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4BA56-F48E-4434-892E-9FF3AD45AF0C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5848-4AAF-49C2-A0A2-7B6EAC32D699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 descr="高能所图标-单色.tif"/>
          <p:cNvPicPr>
            <a:picLocks noChangeAspect="1"/>
          </p:cNvPicPr>
          <p:nvPr userDrawn="1"/>
        </p:nvPicPr>
        <p:blipFill>
          <a:blip r:embed="rId2" cstate="print">
            <a:lum bright="4000"/>
          </a:blip>
          <a:srcRect/>
          <a:stretch>
            <a:fillRect/>
          </a:stretch>
        </p:blipFill>
        <p:spPr bwMode="auto">
          <a:xfrm>
            <a:off x="0" y="2349500"/>
            <a:ext cx="5580063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7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8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9"/>
          <p:cNvSpPr/>
          <p:nvPr userDrawn="1"/>
        </p:nvSpPr>
        <p:spPr>
          <a:xfrm>
            <a:off x="0" y="0"/>
            <a:ext cx="9144000" cy="215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10"/>
          <p:cNvSpPr/>
          <p:nvPr userDrawn="1"/>
        </p:nvSpPr>
        <p:spPr>
          <a:xfrm>
            <a:off x="6929438" y="0"/>
            <a:ext cx="2214562" cy="215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3FCD0-411D-406F-891A-7A4CA81401AE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42372-F354-44FE-9DF0-15F30F2D88A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4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15"/>
          <p:cNvSpPr/>
          <p:nvPr userDrawn="1"/>
        </p:nvSpPr>
        <p:spPr>
          <a:xfrm>
            <a:off x="1857375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17"/>
          <p:cNvSpPr/>
          <p:nvPr userDrawn="1"/>
        </p:nvSpPr>
        <p:spPr>
          <a:xfrm>
            <a:off x="0" y="938213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22"/>
          <p:cNvSpPr/>
          <p:nvPr userDrawn="1"/>
        </p:nvSpPr>
        <p:spPr>
          <a:xfrm>
            <a:off x="0" y="0"/>
            <a:ext cx="214313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25A56-4C28-4FA0-8B33-625ACBF093B4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C634-287A-4A18-97D8-4716869DD48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16E87-E76F-47DE-9D5B-31C6FE0582D9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5E8B5-7B4A-4823-9B9E-3DDB183A61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6DD7A-5591-4035-92A3-149B2B45119A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9E28A-24B2-4FB5-9709-9504A99D64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C7A54-D95B-434E-8BF0-F634F0829098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638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F544C5C-6F7C-4583-BD68-194E3CEA6CC4}" type="datetime1">
              <a:rPr lang="zh-CN" altLang="en-US" smtClean="0"/>
              <a:t>2020-12-3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075116D-D795-4EED-8D0E-254CF222959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0" Type="http://schemas.openxmlformats.org/officeDocument/2006/relationships/image" Target="../media/image41.jp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63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microsoft.com/office/2007/relationships/media" Target="../media/media1.mp4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5.png"/><Relationship Id="rId2" Type="http://schemas.openxmlformats.org/officeDocument/2006/relationships/tags" Target="../tags/tag14.xml"/><Relationship Id="rId16" Type="http://schemas.openxmlformats.org/officeDocument/2006/relationships/image" Target="../media/image75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jpeg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1.bin"/><Relationship Id="rId10" Type="http://schemas.openxmlformats.org/officeDocument/2006/relationships/image" Target="../media/image80.png"/><Relationship Id="rId4" Type="http://schemas.openxmlformats.org/officeDocument/2006/relationships/video" Target="../media/media1.mp4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jpeg"/><Relationship Id="rId7" Type="http://schemas.openxmlformats.org/officeDocument/2006/relationships/image" Target="../media/image9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89.emf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2.png"/><Relationship Id="rId7" Type="http://schemas.openxmlformats.org/officeDocument/2006/relationships/image" Target="../media/image9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emf"/><Relationship Id="rId7" Type="http://schemas.openxmlformats.org/officeDocument/2006/relationships/image" Target="../media/image1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jpeg"/><Relationship Id="rId7" Type="http://schemas.openxmlformats.org/officeDocument/2006/relationships/image" Target="../media/image1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79388" y="620713"/>
            <a:ext cx="8785225" cy="0"/>
          </a:xfrm>
          <a:prstGeom prst="line">
            <a:avLst/>
          </a:prstGeom>
          <a:noFill/>
          <a:ln w="19050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 txBox="1">
            <a:spLocks noChangeArrowheads="1"/>
          </p:cNvSpPr>
          <p:nvPr/>
        </p:nvSpPr>
        <p:spPr>
          <a:xfrm>
            <a:off x="323528" y="1340768"/>
            <a:ext cx="8569325" cy="158273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像素探测器读出电子学</a:t>
            </a: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/>
            </a:r>
            <a:b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</a:br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——</a:t>
            </a:r>
            <a:r>
              <a:rPr lang="zh-CN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探索、研究与展望</a:t>
            </a:r>
            <a:endParaRPr lang="zh-CN" altLang="en-US" sz="44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 txBox="1">
            <a:spLocks noChangeArrowheads="1"/>
          </p:cNvSpPr>
          <p:nvPr/>
        </p:nvSpPr>
        <p:spPr>
          <a:xfrm>
            <a:off x="1223962" y="3501008"/>
            <a:ext cx="6696075" cy="28553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zh-CN" altLang="en-US" sz="28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zh-CN" altLang="en-US" sz="4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魏  微</a:t>
            </a:r>
          </a:p>
          <a:p>
            <a:pPr>
              <a:lnSpc>
                <a:spcPct val="80000"/>
              </a:lnSpc>
            </a:pPr>
            <a:endParaRPr lang="zh-CN" altLang="en-US" sz="2800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800" b="1" dirty="0" smtClean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中国科学院高能物理研究所 实验物理中心 电子学组</a:t>
            </a:r>
            <a:endParaRPr lang="en-US" altLang="zh-CN" sz="2800" b="1" dirty="0" smtClean="0">
              <a:solidFill>
                <a:srgbClr val="CC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altLang="zh-CN" sz="2800" b="1" dirty="0" smtClean="0">
              <a:solidFill>
                <a:srgbClr val="CC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800" b="1" dirty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核探测与核电子学国家重点实验室</a:t>
            </a:r>
          </a:p>
          <a:p>
            <a:pPr>
              <a:lnSpc>
                <a:spcPct val="80000"/>
              </a:lnSpc>
            </a:pPr>
            <a:endParaRPr lang="en-US" altLang="zh-CN" sz="2800" dirty="0" smtClean="0">
              <a:solidFill>
                <a:srgbClr val="CC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zh-CN" altLang="en-US" sz="2800" b="1" dirty="0" smtClean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代表项目研发团队</a:t>
            </a:r>
            <a:endParaRPr lang="en-US" altLang="zh-CN" sz="2800" b="1" dirty="0" smtClean="0">
              <a:solidFill>
                <a:srgbClr val="CC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altLang="zh-CN" sz="2800" dirty="0" smtClean="0">
              <a:solidFill>
                <a:srgbClr val="CC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en-US" altLang="zh-CN" sz="2800" dirty="0" smtClean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2020/12/04</a:t>
            </a:r>
          </a:p>
          <a:p>
            <a:pPr>
              <a:lnSpc>
                <a:spcPct val="80000"/>
              </a:lnSpc>
            </a:pPr>
            <a:r>
              <a:rPr lang="zh-CN" altLang="en-US" sz="2800" dirty="0" smtClean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卓越中心</a:t>
            </a:r>
            <a:r>
              <a:rPr lang="en-US" altLang="zh-CN" sz="2800" dirty="0" smtClean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2020</a:t>
            </a:r>
            <a:r>
              <a:rPr lang="zh-CN" altLang="en-US" sz="2800" dirty="0" smtClean="0">
                <a:solidFill>
                  <a:srgbClr val="CC0066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全体大会</a:t>
            </a:r>
            <a:endParaRPr lang="en-US" altLang="zh-CN" sz="2800" dirty="0" smtClean="0">
              <a:solidFill>
                <a:srgbClr val="CC00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pPr/>
              <a:t>1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50"/>
    </mc:Choice>
    <mc:Fallback xmlns="">
      <p:transition spd="slow" advTm="1245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图片 6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18" y="1120441"/>
            <a:ext cx="4281672" cy="2358022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86951" y="4978008"/>
            <a:ext cx="7488832" cy="163120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光子产生（电子枪、超导模组）：美国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DOE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、德国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DESY</a:t>
            </a:r>
          </a:p>
          <a:p>
            <a:pPr>
              <a:lnSpc>
                <a:spcPct val="120000"/>
              </a:lnSpc>
            </a:pP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光子操纵（高功率、高精度光学元件）：日本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JTEC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公司</a:t>
            </a:r>
          </a:p>
          <a:p>
            <a:pPr>
              <a:lnSpc>
                <a:spcPct val="120000"/>
              </a:lnSpc>
            </a:pP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光子探测</a:t>
            </a:r>
            <a:r>
              <a:rPr lang="zh-C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（像素探测器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：美国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DOE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、德国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DESY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、瑞士</a:t>
            </a:r>
            <a:r>
              <a:rPr lang="en-US" altLang="zh-CN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PSI</a:t>
            </a:r>
          </a:p>
          <a:p>
            <a:pPr lvl="1">
              <a:lnSpc>
                <a:spcPct val="120000"/>
              </a:lnSpc>
            </a:pP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同步辐射各线站探测器一直被国外垄断（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PILATUS/EIGER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系列）</a:t>
            </a:r>
            <a:endParaRPr lang="en-US" altLang="zh-CN" sz="16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价格昂贵、维护不变、无法根据先进光源的需求进行定制</a:t>
            </a:r>
            <a:endParaRPr lang="zh-CN" altLang="en-US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pPr/>
              <a:t>10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像素探测器已成为光源发展的“卡脖子”问题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7962" r="11610" b="9746"/>
          <a:stretch>
            <a:fillRect/>
          </a:stretch>
        </p:blipFill>
        <p:spPr bwMode="auto">
          <a:xfrm>
            <a:off x="5659634" y="1243777"/>
            <a:ext cx="2623663" cy="1673155"/>
          </a:xfrm>
          <a:prstGeom prst="roundRect">
            <a:avLst/>
          </a:prstGeom>
          <a:ln w="285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9" name="直接箭头连接符 68"/>
          <p:cNvCxnSpPr/>
          <p:nvPr/>
        </p:nvCxnSpPr>
        <p:spPr>
          <a:xfrm>
            <a:off x="4499992" y="1988840"/>
            <a:ext cx="1080120" cy="0"/>
          </a:xfrm>
          <a:prstGeom prst="straightConnector1">
            <a:avLst/>
          </a:prstGeom>
          <a:ln w="254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Content Placeholder 4"/>
          <p:cNvPicPr>
            <a:picLocks noChangeAspect="1"/>
          </p:cNvPicPr>
          <p:nvPr/>
        </p:nvPicPr>
        <p:blipFill rotWithShape="1">
          <a:blip r:embed="rId5"/>
          <a:srcRect b="60312"/>
          <a:stretch/>
        </p:blipFill>
        <p:spPr>
          <a:xfrm>
            <a:off x="2103550" y="4490941"/>
            <a:ext cx="4392208" cy="549201"/>
          </a:xfrm>
          <a:prstGeom prst="rect">
            <a:avLst/>
          </a:prstGeom>
          <a:noFill/>
        </p:spPr>
      </p:pic>
      <p:sp>
        <p:nvSpPr>
          <p:cNvPr id="75" name="内容占位符 1"/>
          <p:cNvSpPr txBox="1">
            <a:spLocks/>
          </p:cNvSpPr>
          <p:nvPr/>
        </p:nvSpPr>
        <p:spPr>
          <a:xfrm>
            <a:off x="786950" y="3501007"/>
            <a:ext cx="7025409" cy="9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混合型像素探测器源自高能物理实验，仍是</a:t>
            </a:r>
            <a:r>
              <a:rPr lang="en-US" altLang="zh-CN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LHC</a:t>
            </a: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等对撞机实验中顶点探测器的主流技术，希望推动像素探测器在国内的相关应用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对先进光源的需求日益迫切，一批光源正在建设、规划中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6" name="圆角矩形 75"/>
          <p:cNvSpPr/>
          <p:nvPr/>
        </p:nvSpPr>
        <p:spPr>
          <a:xfrm>
            <a:off x="7593623" y="5380456"/>
            <a:ext cx="1368303" cy="817245"/>
          </a:xfrm>
          <a:prstGeom prst="roundRect">
            <a:avLst/>
          </a:prstGeom>
          <a:noFill/>
          <a:ln w="31750">
            <a:noFill/>
          </a:ln>
        </p:spPr>
        <p:txBody>
          <a:bodyPr wrap="square" lIns="0" tIns="0" rIns="0" bIns="0" anchor="ctr" anchorCtr="1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贸易战“卡脖子”</a:t>
            </a:r>
            <a:endParaRPr lang="zh-CN" altLang="en-US" sz="240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00792" y="1864330"/>
            <a:ext cx="1127192" cy="2685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78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71"/>
    </mc:Choice>
    <mc:Fallback xmlns="">
      <p:transition spd="slow" advTm="6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179382" y="3144046"/>
            <a:ext cx="5785106" cy="3470951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zh-CN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针对高能同步辐射光源验证装置自主研制</a:t>
            </a:r>
            <a:endParaRPr lang="en-US" altLang="zh-CN" sz="22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zh-CN" altLang="en-US" sz="22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基于单光子计数模式和混合型像素探测器结构，开展各项关键技术研发</a:t>
            </a:r>
            <a:endParaRPr lang="en-US" altLang="zh-CN" sz="22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14000"/>
              </a:lnSpc>
            </a:pP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自主设计：高帧频、高集成度像素读出芯片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14000"/>
              </a:lnSpc>
            </a:pP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联合研发：大阵列、一对多倒装焊工艺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14000"/>
              </a:lnSpc>
            </a:pP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联合研发：高灵敏度传感器阵列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14000"/>
              </a:lnSpc>
            </a:pP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自主设计：后端电子学、机械、</a:t>
            </a:r>
            <a:r>
              <a:rPr lang="en-US" altLang="zh-CN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DAQ</a:t>
            </a: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、整机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</a:pPr>
            <a:r>
              <a:rPr lang="zh-CN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主要关键技术均实现了国产化</a:t>
            </a:r>
            <a:endParaRPr lang="en-US" altLang="zh-CN" sz="2200" b="1" dirty="0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pPr/>
              <a:t>11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19960" y="142852"/>
            <a:ext cx="8643966" cy="725470"/>
          </a:xfrm>
        </p:spPr>
        <p:txBody>
          <a:bodyPr>
            <a:noAutofit/>
          </a:bodyPr>
          <a:lstStyle/>
          <a:p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高能同步光源硅像素探测器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HEPS-BPIX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研制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109176" y="4556424"/>
            <a:ext cx="3382704" cy="158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>
              <a:spcBef>
                <a:spcPct val="20000"/>
              </a:spcBef>
              <a:buFontTx/>
              <a:buChar char="•"/>
              <a:defRPr/>
            </a:pPr>
            <a:r>
              <a:rPr lang="zh-CN" altLang="en-US" sz="20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项目设计指标</a:t>
            </a:r>
            <a:endParaRPr lang="en-US" altLang="zh-CN" sz="2000" b="1" kern="0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612000" lvl="1" indent="-285750" eaLnBrk="0">
              <a:spcBef>
                <a:spcPct val="20000"/>
              </a:spcBef>
              <a:buFontTx/>
              <a:buChar char="–"/>
              <a:defRPr/>
            </a:pPr>
            <a:r>
              <a:rPr lang="zh-CN" altLang="en-US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灵敏面积：</a:t>
            </a:r>
            <a:r>
              <a:rPr lang="en-US" altLang="zh-CN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8cm×8cm</a:t>
            </a:r>
          </a:p>
          <a:p>
            <a:pPr marL="612000" lvl="1" indent="-285750" eaLnBrk="0">
              <a:spcBef>
                <a:spcPct val="20000"/>
              </a:spcBef>
              <a:buFontTx/>
              <a:buChar char="–"/>
              <a:defRPr/>
            </a:pPr>
            <a:r>
              <a:rPr lang="zh-CN" altLang="en-US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像素尺寸：</a:t>
            </a:r>
            <a:r>
              <a:rPr lang="en-US" altLang="zh-CN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150</a:t>
            </a:r>
            <a:r>
              <a:rPr lang="en-US" altLang="zh-CN" sz="16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m× 150</a:t>
            </a:r>
            <a:r>
              <a:rPr lang="en-US" altLang="zh-CN" sz="16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</a:p>
          <a:p>
            <a:pPr marL="612000" lvl="1" indent="-285750" eaLnBrk="0">
              <a:spcBef>
                <a:spcPct val="20000"/>
              </a:spcBef>
              <a:buFontTx/>
              <a:buChar char="–"/>
              <a:defRPr/>
            </a:pPr>
            <a:r>
              <a:rPr lang="zh-CN" altLang="en-US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帧刷新率</a:t>
            </a:r>
            <a:r>
              <a:rPr lang="zh-CN" altLang="en-US" sz="1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1600" b="1" kern="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&gt;</a:t>
            </a:r>
            <a:r>
              <a:rPr lang="en-US" altLang="zh-CN" sz="1600" b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100Hz</a:t>
            </a:r>
            <a:endParaRPr lang="en-US" altLang="zh-CN" sz="1600" b="1" kern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612000" lvl="1" indent="-285750" eaLnBrk="0">
              <a:spcBef>
                <a:spcPct val="20000"/>
              </a:spcBef>
              <a:buFontTx/>
              <a:buChar char="–"/>
              <a:defRPr/>
            </a:pPr>
            <a:r>
              <a:rPr lang="zh-CN" altLang="en-US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动态范围：</a:t>
            </a:r>
            <a:r>
              <a:rPr lang="en-US" altLang="zh-CN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20bit</a:t>
            </a:r>
          </a:p>
          <a:p>
            <a:pPr marL="612000" lvl="1" indent="-285750" eaLnBrk="0">
              <a:spcBef>
                <a:spcPct val="20000"/>
              </a:spcBef>
              <a:buFontTx/>
              <a:buChar char="–"/>
              <a:defRPr/>
            </a:pPr>
            <a:r>
              <a:rPr lang="zh-CN" altLang="en-US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能量范围：</a:t>
            </a:r>
            <a:r>
              <a:rPr lang="en-US" altLang="zh-CN" sz="1600" b="1" kern="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8~20keV</a:t>
            </a:r>
            <a:endParaRPr lang="zh-CN" altLang="en-US" sz="2000" b="1" kern="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6" descr="count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12" y="1225590"/>
            <a:ext cx="2581275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82" y="1221915"/>
            <a:ext cx="3000432" cy="19334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21000" r="25189" b="21252"/>
          <a:stretch/>
        </p:blipFill>
        <p:spPr>
          <a:xfrm>
            <a:off x="6398631" y="1246225"/>
            <a:ext cx="2299638" cy="19163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30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39"/>
    </mc:Choice>
    <mc:Fallback xmlns="">
      <p:transition spd="slow" advTm="55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文档\同步辐射组会\照片\1：8模块探针台测试与打线\IMG_87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6" t="4477" r="-1372" b="32291"/>
          <a:stretch>
            <a:fillRect/>
          </a:stretch>
        </p:blipFill>
        <p:spPr bwMode="auto">
          <a:xfrm>
            <a:off x="6057251" y="1116103"/>
            <a:ext cx="2259165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pPr/>
              <a:t>12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80984" y="142852"/>
            <a:ext cx="8392446" cy="72547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硅像素探测器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HEPS-BPIX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的研制</a:t>
            </a:r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02" y="1115876"/>
            <a:ext cx="1628571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3" y="1116102"/>
            <a:ext cx="1604818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内容占位符 8"/>
          <p:cNvSpPr>
            <a:spLocks noGrp="1"/>
          </p:cNvSpPr>
          <p:nvPr>
            <p:ph idx="1"/>
          </p:nvPr>
        </p:nvSpPr>
        <p:spPr>
          <a:xfrm>
            <a:off x="35496" y="2983430"/>
            <a:ext cx="5040560" cy="318187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从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零开始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两年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内实现从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单像素到工程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批的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定型与流片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，成本控制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在较低水平；</a:t>
            </a:r>
          </a:p>
          <a:p>
            <a:pPr lvl="1">
              <a:lnSpc>
                <a:spcPct val="120000"/>
              </a:lnSpc>
            </a:pP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国外通常需要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年、多次工程批流片、上千万研发费用</a:t>
            </a:r>
          </a:p>
          <a:p>
            <a:pPr>
              <a:lnSpc>
                <a:spcPct val="12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经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次量产并制成模块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、各型样机、验收测试，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工作稳定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~140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片晶圆</a:t>
            </a: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，超过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一万片良</a:t>
            </a: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片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得到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国外同行（竞争对手）高度评价</a:t>
            </a:r>
            <a:endParaRPr lang="en-US" altLang="zh-CN" sz="20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内容占位符 8"/>
          <p:cNvSpPr txBox="1">
            <a:spLocks/>
          </p:cNvSpPr>
          <p:nvPr/>
        </p:nvSpPr>
        <p:spPr>
          <a:xfrm>
            <a:off x="5076056" y="4488569"/>
            <a:ext cx="3960440" cy="21807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先进封装联合研发与工艺评估、传感器、后端接口</a:t>
            </a:r>
            <a:endParaRPr lang="en-US" altLang="zh-CN" sz="2000" b="1" dirty="0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模块</a:t>
            </a:r>
            <a:r>
              <a:rPr lang="zh-CN" alt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面积大、一对多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倒装，难度很高；倒装焊联合</a:t>
            </a:r>
            <a:r>
              <a:rPr lang="en-US" altLang="zh-CN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TSV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堆叠在国内为首次联合研发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8" descr="D:\work\Sync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89" y="1115876"/>
            <a:ext cx="1047142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1394" y="5775647"/>
            <a:ext cx="5141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“the huge effort done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very limited time…”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06268" y="2711527"/>
            <a:ext cx="2053330" cy="161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21781" y="2616249"/>
            <a:ext cx="1867267" cy="187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7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08"/>
    </mc:Choice>
    <mc:Fallback xmlns="">
      <p:transition spd="slow" advTm="47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HEPS-BPIX</a:t>
            </a:r>
            <a:r>
              <a:rPr lang="zh-CN" altLang="en-US" dirty="0" smtClean="0">
                <a:solidFill>
                  <a:schemeClr val="tx1"/>
                </a:solidFill>
              </a:rPr>
              <a:t>探测器系统研发历程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5" name="Picture 2" descr="D:\work\BP_Module\图片\X光机\fish_200k_650k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80045"/>
            <a:ext cx="3816424" cy="2033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369" y="2903714"/>
            <a:ext cx="2955942" cy="209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0" r="19183"/>
          <a:stretch>
            <a:fillRect/>
          </a:stretch>
        </p:blipFill>
        <p:spPr bwMode="auto">
          <a:xfrm>
            <a:off x="487676" y="1148634"/>
            <a:ext cx="1767710" cy="180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8" t="33752" r="1038" b="7890"/>
          <a:stretch>
            <a:fillRect/>
          </a:stretch>
        </p:blipFill>
        <p:spPr bwMode="auto">
          <a:xfrm>
            <a:off x="288694" y="3068960"/>
            <a:ext cx="2212313" cy="172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19" y="4897509"/>
            <a:ext cx="1798186" cy="182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43"/>
          <a:stretch/>
        </p:blipFill>
        <p:spPr>
          <a:xfrm>
            <a:off x="2619773" y="1249308"/>
            <a:ext cx="3600450" cy="170782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8" b="19665"/>
          <a:stretch/>
        </p:blipFill>
        <p:spPr>
          <a:xfrm>
            <a:off x="2904091" y="3174078"/>
            <a:ext cx="3215304" cy="15121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4801" r="6688" b="30050"/>
          <a:stretch/>
        </p:blipFill>
        <p:spPr>
          <a:xfrm>
            <a:off x="2667032" y="5061384"/>
            <a:ext cx="3528392" cy="13792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43937" y="4618539"/>
            <a:ext cx="1576807" cy="234980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5704" y="1111875"/>
            <a:ext cx="16033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2016-360K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108" y="4329354"/>
            <a:ext cx="1346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2018-1M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108" y="6318310"/>
            <a:ext cx="22485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2020-1.5M TSV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42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38"/>
    </mc:Choice>
    <mc:Fallback xmlns="">
      <p:transition spd="slow" advTm="38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436096" y="1087407"/>
            <a:ext cx="3528392" cy="558625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先后完成了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360k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原理样机和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1M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工程样机、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1.5M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工程样机的设计、制备和安装</a:t>
            </a:r>
            <a:endParaRPr lang="en-US" altLang="zh-CN" sz="16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通过中期考核、成果鉴定和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HEPS-TF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工艺验收</a:t>
            </a:r>
            <a:endParaRPr lang="en-US" altLang="zh-CN" sz="16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CN" sz="16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CN" sz="16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CN" sz="16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性能指标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达到或超过项目指标</a:t>
            </a:r>
            <a:endParaRPr lang="en-US" altLang="zh-CN" sz="16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所获物理数据同物理预期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相符</a:t>
            </a:r>
            <a:endParaRPr lang="en-US" altLang="zh-CN" sz="16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主要性能指标和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主流探测器相比均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达到相同水平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帧刷新率水平显著提高</a:t>
            </a:r>
            <a:endParaRPr lang="en-US" altLang="zh-CN" sz="1600" b="1" dirty="0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多轮实验表明系统工作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稳定可靠，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设计经过了实际检验</a:t>
            </a:r>
            <a:endParaRPr lang="zh-CN" altLang="en-US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pPr/>
              <a:t>14</a:t>
            </a:fld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800" dirty="0">
                <a:solidFill>
                  <a:schemeClr val="tx1"/>
                </a:solidFill>
              </a:rPr>
              <a:t>HEPS-BPIX</a:t>
            </a:r>
            <a:r>
              <a:rPr lang="zh-CN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硅像素探测器整体进展</a:t>
            </a:r>
            <a:endParaRPr lang="zh-CN" altLang="en-US" sz="28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D:\work\BP_Module\同步辐射测试数据 2016.05\20160505_PILATUS\bpix_small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634441"/>
            <a:ext cx="2862719" cy="214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87" y="2755056"/>
            <a:ext cx="2676393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D:\work\BP_Module\风扇1kHz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8" t="5327" r="20067" b="7658"/>
          <a:stretch>
            <a:fillRect/>
          </a:stretch>
        </p:blipFill>
        <p:spPr bwMode="auto">
          <a:xfrm>
            <a:off x="114598" y="4745020"/>
            <a:ext cx="1800000" cy="193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1" descr="D:\work\BP_Module\风扇1kHz\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6" t="5605" r="20026" b="6493"/>
          <a:stretch>
            <a:fillRect/>
          </a:stretch>
        </p:blipFill>
        <p:spPr bwMode="auto">
          <a:xfrm>
            <a:off x="1835496" y="4740539"/>
            <a:ext cx="1800000" cy="198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D:\文档\同步辐射组会\照片\1M样机\微信图片_201711171029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2" y="1087407"/>
            <a:ext cx="2160000" cy="162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208201"/>
              </p:ext>
            </p:extLst>
          </p:nvPr>
        </p:nvGraphicFramePr>
        <p:xfrm>
          <a:off x="5004048" y="2492896"/>
          <a:ext cx="4032820" cy="1815133"/>
        </p:xfrm>
        <a:graphic>
          <a:graphicData uri="http://schemas.openxmlformats.org/drawingml/2006/table">
            <a:tbl>
              <a:tblPr>
                <a:tableStyleId>{85BE263C-DBD7-4A20-BB59-AAB30ACAA65A}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4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82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4682">
                <a:tc>
                  <a:txBody>
                    <a:bodyPr/>
                    <a:lstStyle/>
                    <a:p>
                      <a:pPr algn="ctr"/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设计目标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实测指标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主流指标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8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能量范围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200" b="1" dirty="0" err="1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keV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8~20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8~21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8~20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8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像素尺寸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200" b="1" i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1200" b="1" baseline="300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150×150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150×150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172×172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76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灵敏面积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(cm</a:t>
                      </a:r>
                      <a:r>
                        <a:rPr lang="en-US" altLang="zh-CN" sz="1200" b="1" baseline="300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&gt;8×8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&gt;12×15(1M)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&gt;17×18(1M)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1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baseline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动态范围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20 bits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&gt; 1×10</a:t>
                      </a:r>
                      <a:r>
                        <a:rPr lang="en-US" altLang="zh-CN" sz="1200" b="1" baseline="300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cps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&gt; 1×10</a:t>
                      </a:r>
                      <a:r>
                        <a:rPr lang="en-US" altLang="zh-CN" sz="1200" b="1" baseline="3000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cps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84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1" baseline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帧刷新率</a:t>
                      </a:r>
                      <a:r>
                        <a:rPr lang="en-US" altLang="zh-CN" sz="1200" b="1" baseline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(Hz)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1.2kHz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10/500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41" marB="45741" anchor="ctr" anchorCtr="1"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5" name="图片 14" descr="C:\Users\Lizj\AppData\Local\Temp\WeChat Files\722560501760706606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8" r="17590"/>
          <a:stretch/>
        </p:blipFill>
        <p:spPr bwMode="auto">
          <a:xfrm>
            <a:off x="2754184" y="1087407"/>
            <a:ext cx="1961832" cy="1618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D:\work\BP_Module\风扇1kHz\fan.gif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31" y="4607622"/>
            <a:ext cx="2999400" cy="225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39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1"/>
    </mc:Choice>
    <mc:Fallback xmlns="">
      <p:transition spd="slow" advTm="3167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6974904" y="6356350"/>
            <a:ext cx="2133600" cy="365125"/>
          </a:xfrm>
        </p:spPr>
        <p:txBody>
          <a:bodyPr/>
          <a:lstStyle/>
          <a:p>
            <a:fld id="{F15E9139-A00B-4B2A-98A6-095DC08F1345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pPr/>
              <a:t>15</a:t>
            </a:fld>
            <a:endParaRPr lang="zh-CN" altLang="en-US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“重要突破”、“填补了国内空白”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48" y="1138912"/>
            <a:ext cx="4611892" cy="540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917" y="1138912"/>
            <a:ext cx="3608531" cy="540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81" y="3645024"/>
            <a:ext cx="8640000" cy="2314992"/>
          </a:xfrm>
          <a:prstGeom prst="rect">
            <a:avLst/>
          </a:prstGeom>
          <a:effectLst>
            <a:glow rad="228600">
              <a:schemeClr val="accent5"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softEdge rad="25400"/>
          </a:effectLst>
        </p:spPr>
      </p:pic>
      <p:cxnSp>
        <p:nvCxnSpPr>
          <p:cNvPr id="10" name="直接连接符 9"/>
          <p:cNvCxnSpPr/>
          <p:nvPr/>
        </p:nvCxnSpPr>
        <p:spPr>
          <a:xfrm>
            <a:off x="1835696" y="3356992"/>
            <a:ext cx="295232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00034" y="3573016"/>
            <a:ext cx="5435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7568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85"/>
    </mc:Choice>
    <mc:Fallback xmlns="">
      <p:transition spd="slow" advTm="9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r="2055"/>
          <a:stretch/>
        </p:blipFill>
        <p:spPr>
          <a:xfrm>
            <a:off x="4196931" y="1569733"/>
            <a:ext cx="1395467" cy="118800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08CF48E9-D3F6-40EC-B133-44B89CBF8782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904" y="3028798"/>
            <a:ext cx="1692000" cy="1440000"/>
          </a:xfrm>
          <a:prstGeom prst="rect">
            <a:avLst/>
          </a:prstGeom>
        </p:spPr>
      </p:pic>
      <p:sp>
        <p:nvSpPr>
          <p:cNvPr id="69" name="文本框 68"/>
          <p:cNvSpPr txBox="1"/>
          <p:nvPr/>
        </p:nvSpPr>
        <p:spPr>
          <a:xfrm>
            <a:off x="5305402" y="2759265"/>
            <a:ext cx="30526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填补国内空白</a:t>
            </a:r>
            <a:endParaRPr lang="en-US" altLang="zh-CN" sz="2200" b="1" dirty="0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6137623" y="2184125"/>
            <a:ext cx="290332" cy="525643"/>
          </a:xfrm>
          <a:prstGeom prst="line">
            <a:avLst/>
          </a:prstGeom>
          <a:ln w="31750">
            <a:solidFill>
              <a:srgbClr val="029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422153" y="2697939"/>
            <a:ext cx="2148791" cy="0"/>
          </a:xfrm>
          <a:prstGeom prst="line">
            <a:avLst/>
          </a:prstGeom>
          <a:ln w="31750">
            <a:solidFill>
              <a:srgbClr val="029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弧形 2"/>
          <p:cNvSpPr/>
          <p:nvPr/>
        </p:nvSpPr>
        <p:spPr>
          <a:xfrm rot="5154658">
            <a:off x="471386" y="162240"/>
            <a:ext cx="6043496" cy="5927518"/>
          </a:xfrm>
          <a:custGeom>
            <a:avLst/>
            <a:gdLst>
              <a:gd name="connsiteX0" fmla="*/ 4753619 w 7243432"/>
              <a:gd name="connsiteY0" fmla="*/ 180411 h 7203076"/>
              <a:gd name="connsiteX1" fmla="*/ 6874984 w 7243432"/>
              <a:gd name="connsiteY1" fmla="*/ 2018842 h 7203076"/>
              <a:gd name="connsiteX2" fmla="*/ 3621716 w 7243432"/>
              <a:gd name="connsiteY2" fmla="*/ 3601538 h 7203076"/>
              <a:gd name="connsiteX3" fmla="*/ 4753619 w 7243432"/>
              <a:gd name="connsiteY3" fmla="*/ 180411 h 7203076"/>
              <a:gd name="connsiteX0" fmla="*/ 4753619 w 7243432"/>
              <a:gd name="connsiteY0" fmla="*/ 180411 h 7203076"/>
              <a:gd name="connsiteX1" fmla="*/ 6874984 w 7243432"/>
              <a:gd name="connsiteY1" fmla="*/ 2018842 h 7203076"/>
              <a:gd name="connsiteX0" fmla="*/ 1131903 w 4420919"/>
              <a:gd name="connsiteY0" fmla="*/ 0 h 3421127"/>
              <a:gd name="connsiteX1" fmla="*/ 3253268 w 4420919"/>
              <a:gd name="connsiteY1" fmla="*/ 1838431 h 3421127"/>
              <a:gd name="connsiteX2" fmla="*/ 0 w 4420919"/>
              <a:gd name="connsiteY2" fmla="*/ 3421127 h 3421127"/>
              <a:gd name="connsiteX3" fmla="*/ 1131903 w 4420919"/>
              <a:gd name="connsiteY3" fmla="*/ 0 h 3421127"/>
              <a:gd name="connsiteX0" fmla="*/ 1131903 w 4420919"/>
              <a:gd name="connsiteY0" fmla="*/ 0 h 3421127"/>
              <a:gd name="connsiteX1" fmla="*/ 4420919 w 4420919"/>
              <a:gd name="connsiteY1" fmla="*/ 3035910 h 3421127"/>
              <a:gd name="connsiteX0" fmla="*/ 1131903 w 4420919"/>
              <a:gd name="connsiteY0" fmla="*/ 132765 h 3553892"/>
              <a:gd name="connsiteX1" fmla="*/ 3253268 w 4420919"/>
              <a:gd name="connsiteY1" fmla="*/ 1971196 h 3553892"/>
              <a:gd name="connsiteX2" fmla="*/ 0 w 4420919"/>
              <a:gd name="connsiteY2" fmla="*/ 3553892 h 3553892"/>
              <a:gd name="connsiteX3" fmla="*/ 1131903 w 4420919"/>
              <a:gd name="connsiteY3" fmla="*/ 132765 h 3553892"/>
              <a:gd name="connsiteX0" fmla="*/ 1222623 w 4420919"/>
              <a:gd name="connsiteY0" fmla="*/ 0 h 3553892"/>
              <a:gd name="connsiteX1" fmla="*/ 4420919 w 4420919"/>
              <a:gd name="connsiteY1" fmla="*/ 3168675 h 3553892"/>
              <a:gd name="connsiteX0" fmla="*/ 1131903 w 4601496"/>
              <a:gd name="connsiteY0" fmla="*/ 132765 h 3564524"/>
              <a:gd name="connsiteX1" fmla="*/ 3253268 w 4601496"/>
              <a:gd name="connsiteY1" fmla="*/ 1971196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  <a:gd name="connsiteX0" fmla="*/ 1131903 w 4601496"/>
              <a:gd name="connsiteY0" fmla="*/ 132765 h 3564524"/>
              <a:gd name="connsiteX1" fmla="*/ 3253268 w 4601496"/>
              <a:gd name="connsiteY1" fmla="*/ 1971196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  <a:gd name="connsiteX0" fmla="*/ 1131903 w 4601496"/>
              <a:gd name="connsiteY0" fmla="*/ 132765 h 3564524"/>
              <a:gd name="connsiteX1" fmla="*/ 3266463 w 4601496"/>
              <a:gd name="connsiteY1" fmla="*/ 1948931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  <a:gd name="connsiteX0" fmla="*/ 1131903 w 4601496"/>
              <a:gd name="connsiteY0" fmla="*/ 132765 h 3564524"/>
              <a:gd name="connsiteX1" fmla="*/ 3266463 w 4601496"/>
              <a:gd name="connsiteY1" fmla="*/ 1948931 h 3564524"/>
              <a:gd name="connsiteX2" fmla="*/ 0 w 4601496"/>
              <a:gd name="connsiteY2" fmla="*/ 3553892 h 3564524"/>
              <a:gd name="connsiteX3" fmla="*/ 1131903 w 4601496"/>
              <a:gd name="connsiteY3" fmla="*/ 132765 h 3564524"/>
              <a:gd name="connsiteX0" fmla="*/ 1222623 w 4601496"/>
              <a:gd name="connsiteY0" fmla="*/ 0 h 3564524"/>
              <a:gd name="connsiteX1" fmla="*/ 4601496 w 4601496"/>
              <a:gd name="connsiteY1" fmla="*/ 3564524 h 35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01496" h="3564524" stroke="0" extrusionOk="0">
                <a:moveTo>
                  <a:pt x="1131903" y="132765"/>
                </a:moveTo>
                <a:cubicBezTo>
                  <a:pt x="2059301" y="436192"/>
                  <a:pt x="2765679" y="1106521"/>
                  <a:pt x="3266463" y="1948931"/>
                </a:cubicBezTo>
                <a:lnTo>
                  <a:pt x="0" y="3553892"/>
                </a:lnTo>
                <a:lnTo>
                  <a:pt x="1131903" y="132765"/>
                </a:lnTo>
                <a:close/>
              </a:path>
              <a:path w="4601496" h="3564524" fill="none">
                <a:moveTo>
                  <a:pt x="1222623" y="0"/>
                </a:moveTo>
                <a:cubicBezTo>
                  <a:pt x="2150021" y="303427"/>
                  <a:pt x="4336578" y="2506889"/>
                  <a:pt x="4601496" y="3564524"/>
                </a:cubicBezTo>
              </a:path>
            </a:pathLst>
          </a:custGeom>
          <a:ln w="38100">
            <a:solidFill>
              <a:srgbClr val="029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08012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与高能所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ASIC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学科共同成长</a:t>
            </a:r>
            <a:endParaRPr lang="zh-CN" altLang="en-US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E5B2CA-000F-4E70-A5AC-A154947A520B}" type="slidenum">
              <a:rPr lang="en-US" altLang="zh-CN" sz="1400" smtClean="0">
                <a:ea typeface="黑体" panose="02010609060101010101" pitchFamily="49" charset="-122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zh-CN" sz="1400" smtClean="0">
              <a:ea typeface="黑体" panose="02010609060101010101" pitchFamily="49" charset="-122"/>
            </a:endParaRPr>
          </a:p>
        </p:txBody>
      </p:sp>
      <p:sp>
        <p:nvSpPr>
          <p:cNvPr id="12" name="椭圆 11"/>
          <p:cNvSpPr>
            <a:spLocks/>
          </p:cNvSpPr>
          <p:nvPr/>
        </p:nvSpPr>
        <p:spPr>
          <a:xfrm>
            <a:off x="5547831" y="1796880"/>
            <a:ext cx="864000" cy="468000"/>
          </a:xfrm>
          <a:prstGeom prst="ellipse">
            <a:avLst/>
          </a:prstGeom>
          <a:solidFill>
            <a:srgbClr val="02967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2019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319666" y="1205403"/>
            <a:ext cx="2753801" cy="1494776"/>
            <a:chOff x="2648600" y="1317131"/>
            <a:chExt cx="2911600" cy="1993034"/>
          </a:xfrm>
        </p:grpSpPr>
        <p:sp>
          <p:nvSpPr>
            <p:cNvPr id="43" name="文本框 42"/>
            <p:cNvSpPr txBox="1"/>
            <p:nvPr/>
          </p:nvSpPr>
          <p:spPr>
            <a:xfrm>
              <a:off x="3128407" y="1317131"/>
              <a:ext cx="2431793" cy="538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350" b="1" dirty="0">
                  <a:solidFill>
                    <a:schemeClr val="bg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高可靠性大规模应用</a:t>
              </a:r>
              <a:endParaRPr lang="en-US" altLang="zh-CN" sz="1350" b="1" dirty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648600" y="1709729"/>
              <a:ext cx="2831487" cy="160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20</a:t>
              </a:r>
              <a:r>
                <a:rPr lang="zh-CN" altLang="en-US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寸</a:t>
              </a:r>
              <a:r>
                <a:rPr lang="en-US" altLang="zh-CN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PMT</a:t>
              </a:r>
              <a:r>
                <a:rPr lang="zh-CN" altLang="en-US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读出</a:t>
              </a:r>
              <a:r>
                <a:rPr lang="en-US" altLang="zh-CN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JUNOAMP</a:t>
              </a:r>
            </a:p>
            <a:p>
              <a:pPr>
                <a:lnSpc>
                  <a:spcPct val="150000"/>
                </a:lnSpc>
              </a:pPr>
              <a:r>
                <a:rPr lang="zh-CN" altLang="en-US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用于</a:t>
              </a:r>
              <a:r>
                <a:rPr lang="en-US" altLang="zh-CN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JUNO</a:t>
              </a:r>
              <a:r>
                <a:rPr lang="zh-CN" altLang="en-US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实验 </a:t>
              </a:r>
              <a:r>
                <a:rPr lang="en-US" altLang="zh-CN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– </a:t>
              </a:r>
              <a:r>
                <a:rPr lang="zh-CN" altLang="en-US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两万通道</a:t>
              </a:r>
              <a:endPara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2019.4 </a:t>
              </a:r>
              <a:r>
                <a:rPr lang="zh-CN" altLang="en-US" sz="1600" b="1" dirty="0" smtClean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通过量产专家评审</a:t>
              </a:r>
              <a:endPara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5171103" y="3175829"/>
            <a:ext cx="3594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国内首个单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光子计数像素阵列探测器用于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HEPS-TF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装置 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– 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一百万通道</a:t>
            </a:r>
            <a:endParaRPr lang="en-US" altLang="zh-CN" sz="16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2019.2 HEPS-TF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项目通过国家验收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609086" y="4809930"/>
            <a:ext cx="4532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多阳极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PMT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读出芯片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MPMTROC</a:t>
            </a: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用于中国散裂中子源通用粉末衍射仪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- 192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通道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2018.8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CSNS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通过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国家验收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229886" y="6186009"/>
            <a:ext cx="387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国内最早的高能物理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ASIC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研发单位之一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4778449" y="3718972"/>
            <a:ext cx="439528" cy="662469"/>
          </a:xfrm>
          <a:prstGeom prst="line">
            <a:avLst/>
          </a:prstGeom>
          <a:ln w="31750">
            <a:solidFill>
              <a:srgbClr val="029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217977" y="4360958"/>
            <a:ext cx="2124478" cy="7044"/>
          </a:xfrm>
          <a:prstGeom prst="line">
            <a:avLst/>
          </a:prstGeom>
          <a:ln w="31750">
            <a:solidFill>
              <a:srgbClr val="029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3248934" y="5268518"/>
            <a:ext cx="385682" cy="720145"/>
          </a:xfrm>
          <a:prstGeom prst="line">
            <a:avLst/>
          </a:prstGeom>
          <a:ln w="31750">
            <a:solidFill>
              <a:srgbClr val="029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3634616" y="5985931"/>
            <a:ext cx="2039395" cy="0"/>
          </a:xfrm>
          <a:prstGeom prst="line">
            <a:avLst/>
          </a:prstGeom>
          <a:ln w="31750">
            <a:solidFill>
              <a:srgbClr val="029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888722" y="6024875"/>
            <a:ext cx="307096" cy="617840"/>
          </a:xfrm>
          <a:prstGeom prst="line">
            <a:avLst/>
          </a:prstGeom>
          <a:ln w="31750">
            <a:solidFill>
              <a:srgbClr val="029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2182403" y="6630683"/>
            <a:ext cx="2253382" cy="0"/>
          </a:xfrm>
          <a:prstGeom prst="line">
            <a:avLst/>
          </a:prstGeom>
          <a:ln w="31750">
            <a:solidFill>
              <a:srgbClr val="0296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图片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34" y="5599431"/>
            <a:ext cx="1680965" cy="1122044"/>
          </a:xfrm>
          <a:prstGeom prst="rect">
            <a:avLst/>
          </a:prstGeom>
        </p:spPr>
      </p:pic>
      <p:pic>
        <p:nvPicPr>
          <p:cNvPr id="48" name="Picture 14" descr="D:\文档\同步辐射组会\照片\IMG_10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 b="12349"/>
          <a:stretch/>
        </p:blipFill>
        <p:spPr bwMode="auto">
          <a:xfrm>
            <a:off x="407642" y="4051110"/>
            <a:ext cx="1549987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4969225" y="4517394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 sz="135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750" y="1165446"/>
            <a:ext cx="384128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zh-CN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推动高能所</a:t>
            </a:r>
            <a:r>
              <a:rPr lang="en-US" altLang="zh-CN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ASIC</a:t>
            </a:r>
            <a:r>
              <a:rPr lang="zh-CN" altLang="en-US" sz="2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研究在大科学工程中应用</a:t>
            </a:r>
            <a:endParaRPr lang="en-US" altLang="zh-CN" sz="22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lvl="1"/>
            <a:r>
              <a:rPr lang="zh-CN" altLang="en-US" sz="2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接近</a:t>
            </a:r>
            <a:r>
              <a:rPr lang="en-US" altLang="zh-CN" sz="2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15</a:t>
            </a:r>
            <a:r>
              <a:rPr lang="zh-CN" altLang="en-US" sz="2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年的研发经验</a:t>
            </a:r>
            <a:endParaRPr lang="en-US" altLang="zh-CN" sz="22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6" name="椭圆 65"/>
          <p:cNvSpPr>
            <a:spLocks/>
          </p:cNvSpPr>
          <p:nvPr/>
        </p:nvSpPr>
        <p:spPr>
          <a:xfrm>
            <a:off x="2588220" y="4872039"/>
            <a:ext cx="864000" cy="468000"/>
          </a:xfrm>
          <a:prstGeom prst="ellipse">
            <a:avLst/>
          </a:prstGeom>
          <a:solidFill>
            <a:srgbClr val="02967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2014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7" name="椭圆 66"/>
          <p:cNvSpPr>
            <a:spLocks/>
          </p:cNvSpPr>
          <p:nvPr/>
        </p:nvSpPr>
        <p:spPr>
          <a:xfrm>
            <a:off x="1414904" y="5619816"/>
            <a:ext cx="864000" cy="468000"/>
          </a:xfrm>
          <a:prstGeom prst="ellipse">
            <a:avLst/>
          </a:prstGeom>
          <a:solidFill>
            <a:srgbClr val="02967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2005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6353812" y="1017070"/>
            <a:ext cx="27901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高可靠性大规模应用</a:t>
            </a:r>
            <a:endParaRPr lang="en-US" altLang="zh-CN" sz="2200" b="1" dirty="0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3603262" y="4427164"/>
            <a:ext cx="359743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首次大科学工程规模应用</a:t>
            </a:r>
            <a:endParaRPr lang="en-US" altLang="zh-CN" sz="2200" b="1" dirty="0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2249409" y="5775843"/>
            <a:ext cx="11132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起步</a:t>
            </a:r>
            <a:endParaRPr lang="en-US" altLang="zh-CN" sz="2200" b="1" dirty="0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9" name="椭圆 78"/>
          <p:cNvSpPr>
            <a:spLocks/>
          </p:cNvSpPr>
          <p:nvPr/>
        </p:nvSpPr>
        <p:spPr>
          <a:xfrm>
            <a:off x="4264172" y="3318511"/>
            <a:ext cx="864000" cy="468000"/>
          </a:xfrm>
          <a:prstGeom prst="ellipse">
            <a:avLst/>
          </a:prstGeom>
          <a:solidFill>
            <a:srgbClr val="02967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2016</a:t>
            </a:r>
            <a:endParaRPr lang="zh-CN" altLang="en-US" dirty="0">
              <a:solidFill>
                <a:schemeClr val="bg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49870" y="2286165"/>
            <a:ext cx="41520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由技术积累走向工程实践</a:t>
            </a:r>
            <a:endParaRPr lang="en-US" altLang="zh-CN" sz="2800" b="1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6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55"/>
    </mc:Choice>
    <mc:Fallback xmlns="">
      <p:transition spd="slow" advTm="5585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51520" y="67535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主要内容</a:t>
            </a:r>
            <a:endParaRPr lang="zh-CN" altLang="en-US" sz="6000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副标题 4"/>
          <p:cNvSpPr>
            <a:spLocks noGrp="1"/>
          </p:cNvSpPr>
          <p:nvPr>
            <p:ph type="subTitle" idx="1"/>
          </p:nvPr>
        </p:nvSpPr>
        <p:spPr>
          <a:xfrm>
            <a:off x="1979712" y="1562599"/>
            <a:ext cx="5328592" cy="479715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主要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研究工作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单片集成型像素读出芯片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混合型像素读出芯片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其他专用读出电路设计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探索与展望</a:t>
            </a:r>
            <a:endParaRPr lang="en-US" altLang="zh-CN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新概念</a:t>
            </a:r>
            <a:endParaRPr lang="en-US" altLang="zh-CN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新策略</a:t>
            </a:r>
            <a:endParaRPr lang="en-US" altLang="zh-CN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新工艺</a:t>
            </a:r>
            <a:endParaRPr lang="en-US" altLang="zh-CN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pPr/>
              <a:t>17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7"/>
    </mc:Choice>
    <mc:Fallback xmlns="">
      <p:transition spd="slow" advTm="1940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1520" y="1124744"/>
            <a:ext cx="8712968" cy="5328592"/>
          </a:xfrm>
        </p:spPr>
        <p:txBody>
          <a:bodyPr/>
          <a:lstStyle/>
          <a:p>
            <a:r>
              <a:rPr lang="zh-CN" altLang="en-US" dirty="0" smtClean="0"/>
              <a:t>更高的性能需求，更高的集成度</a:t>
            </a:r>
            <a:endParaRPr lang="en-US" altLang="zh-CN" dirty="0" smtClean="0"/>
          </a:p>
          <a:p>
            <a:r>
              <a:rPr lang="zh-CN" altLang="en-US" dirty="0" smtClean="0"/>
              <a:t>更大的挑战</a:t>
            </a:r>
            <a:endParaRPr lang="en-US" altLang="zh-CN" dirty="0" smtClean="0"/>
          </a:p>
          <a:p>
            <a:pPr lvl="1"/>
            <a:r>
              <a:rPr lang="zh-CN" altLang="en-US" dirty="0"/>
              <a:t>性能</a:t>
            </a:r>
            <a:r>
              <a:rPr lang="en-US" altLang="zh-CN" dirty="0"/>
              <a:t>/</a:t>
            </a:r>
            <a:r>
              <a:rPr lang="zh-CN" altLang="en-US" dirty="0" smtClean="0"/>
              <a:t>功能</a:t>
            </a:r>
            <a:endParaRPr lang="en-US" altLang="zh-CN" dirty="0" smtClean="0"/>
          </a:p>
          <a:p>
            <a:pPr lvl="1"/>
            <a:r>
              <a:rPr lang="zh-CN" altLang="en-US" dirty="0"/>
              <a:t>功耗</a:t>
            </a:r>
            <a:r>
              <a:rPr lang="en-US" altLang="zh-CN" dirty="0"/>
              <a:t>/</a:t>
            </a:r>
            <a:r>
              <a:rPr lang="zh-CN" altLang="en-US" dirty="0" smtClean="0"/>
              <a:t>散热</a:t>
            </a:r>
            <a:endParaRPr lang="en-US" altLang="zh-CN" dirty="0" smtClean="0"/>
          </a:p>
          <a:p>
            <a:pPr lvl="1"/>
            <a:r>
              <a:rPr lang="zh-CN" altLang="en-US" dirty="0"/>
              <a:t>速度</a:t>
            </a:r>
            <a:r>
              <a:rPr lang="en-US" altLang="zh-CN" dirty="0"/>
              <a:t>/</a:t>
            </a:r>
            <a:r>
              <a:rPr lang="zh-CN" altLang="en-US" dirty="0" smtClean="0"/>
              <a:t>读出</a:t>
            </a:r>
            <a:endParaRPr lang="en-US" altLang="zh-CN" dirty="0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像素探测器的未来挑战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119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5"/>
    </mc:Choice>
    <mc:Fallback xmlns="">
      <p:transition spd="slow" advTm="26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95936" y="4221088"/>
            <a:ext cx="4690864" cy="2116064"/>
          </a:xfrm>
        </p:spPr>
        <p:txBody>
          <a:bodyPr/>
          <a:lstStyle/>
          <a:p>
            <a:r>
              <a:rPr lang="zh-CN" altLang="en-US" sz="2000" b="1" dirty="0" smtClean="0"/>
              <a:t>在传统的二维</a:t>
            </a:r>
            <a:r>
              <a:rPr lang="en-US" altLang="zh-CN" sz="2000" b="1" dirty="0" smtClean="0"/>
              <a:t>/</a:t>
            </a:r>
            <a:r>
              <a:rPr lang="zh-CN" altLang="en-US" sz="2000" b="1" dirty="0" smtClean="0"/>
              <a:t>三维位置信息的基础上，同时测量单粒子的时间和能量，从而全面还原粒子的全部信息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融合</a:t>
            </a:r>
            <a:endParaRPr lang="en-US" altLang="zh-CN" sz="2000" b="1" dirty="0" smtClean="0"/>
          </a:p>
          <a:p>
            <a:pPr lvl="1"/>
            <a:r>
              <a:rPr lang="zh-CN" altLang="en-US" sz="1800" b="1" dirty="0" smtClean="0"/>
              <a:t>传统像素电路全信息化</a:t>
            </a:r>
            <a:endParaRPr lang="en-US" altLang="zh-CN" sz="1800" b="1" dirty="0" smtClean="0"/>
          </a:p>
          <a:p>
            <a:pPr lvl="1"/>
            <a:r>
              <a:rPr lang="zh-CN" altLang="en-US" sz="1800" b="1" dirty="0" smtClean="0"/>
              <a:t>传统电荷</a:t>
            </a:r>
            <a:r>
              <a:rPr lang="en-US" altLang="zh-CN" sz="1800" b="1" dirty="0" smtClean="0"/>
              <a:t>/</a:t>
            </a:r>
            <a:r>
              <a:rPr lang="zh-CN" altLang="en-US" sz="1800" b="1" dirty="0" smtClean="0"/>
              <a:t>时间测量电路像素化</a:t>
            </a:r>
            <a:endParaRPr lang="zh-CN" altLang="en-US" sz="1800" b="1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新读出策略</a:t>
            </a:r>
            <a:r>
              <a:rPr lang="en-US" altLang="zh-CN" dirty="0" smtClean="0">
                <a:solidFill>
                  <a:schemeClr val="tx1"/>
                </a:solidFill>
              </a:rPr>
              <a:t>——4D/5D</a:t>
            </a:r>
            <a:r>
              <a:rPr lang="zh-CN" altLang="en-US" dirty="0" smtClean="0">
                <a:solidFill>
                  <a:schemeClr val="tx1"/>
                </a:solidFill>
              </a:rPr>
              <a:t>全信息读出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39CFC2BB-D4A6-D34D-90BF-2A4245ACC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196752"/>
            <a:ext cx="1985160" cy="1061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AB3C096E-DDDA-9B4E-A178-AE792A4B9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073" y="1174203"/>
            <a:ext cx="1974285" cy="1083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6D0972E5-2B32-6545-8278-7EC1B8372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522" y="1188807"/>
            <a:ext cx="2096684" cy="1077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EEDFBCD5-0F1C-4088-8551-41FD82A04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2306361"/>
            <a:ext cx="3888432" cy="1516706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571948A9-DF16-46F9-A23F-A784C46C95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680" y="2308152"/>
            <a:ext cx="4258816" cy="1514915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3851920" y="2780928"/>
            <a:ext cx="792088" cy="288032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667864" y="6308079"/>
            <a:ext cx="5018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Ref: Upgrades of the </a:t>
            </a:r>
            <a:r>
              <a:rPr lang="en-US" altLang="zh-C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Vertex </a:t>
            </a:r>
            <a:r>
              <a:rPr lang="en-US" altLang="zh-CN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Locator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Kazu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Akiba</a:t>
            </a:r>
            <a:r>
              <a:rPr lang="en-US" altLang="zh-CN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HSTD 2019</a:t>
            </a:r>
          </a:p>
          <a:p>
            <a:pPr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 High-Granularity Calorimeter (HGCAL</a:t>
            </a:r>
            <a:r>
              <a:rPr lang="en-US" altLang="zh-CN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GB" altLang="zh-CN" sz="1200" b="1" dirty="0"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D. </a:t>
            </a:r>
            <a:r>
              <a:rPr lang="en-GB" altLang="zh-CN" sz="1200" b="1" dirty="0" smtClean="0">
                <a:latin typeface="Times New Roman" panose="02020603050405020304" pitchFamily="18" charset="0"/>
                <a:ea typeface="ＭＳ Ｐゴシック"/>
                <a:cs typeface="Times New Roman" panose="02020603050405020304" pitchFamily="18" charset="0"/>
              </a:rPr>
              <a:t>Barney, TWEPP 2018</a:t>
            </a:r>
            <a:r>
              <a:rPr lang="en-US" altLang="zh-CN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125064" y="3591763"/>
            <a:ext cx="501893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4D Tracking and </a:t>
            </a:r>
            <a:r>
              <a:rPr lang="en-US" altLang="zh-CN" sz="1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Vertexing</a:t>
            </a:r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lvl="1">
              <a:defRPr/>
            </a:pPr>
            <a:r>
              <a:rPr lang="en-US" altLang="zh-C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Timing information will contribute to </a:t>
            </a:r>
            <a:r>
              <a:rPr lang="en-US" altLang="zh-CN" sz="1200" b="1" dirty="0" smtClean="0">
                <a:solidFill>
                  <a:srgbClr val="368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Pattern Recognition </a:t>
            </a:r>
            <a:r>
              <a:rPr lang="en-US" altLang="zh-C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speed and efficiency</a:t>
            </a:r>
          </a:p>
          <a:p>
            <a:pPr>
              <a:defRPr/>
            </a:pPr>
            <a:endParaRPr lang="en-US" altLang="zh-CN" sz="1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749" y="3843882"/>
            <a:ext cx="2624659" cy="239979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47749" y="6167125"/>
            <a:ext cx="2540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Granularity </a:t>
            </a:r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Calorimeter</a:t>
            </a:r>
          </a:p>
          <a:p>
            <a:pPr>
              <a:defRPr/>
            </a:pPr>
            <a:r>
              <a:rPr lang="en-US" altLang="zh-CN" sz="1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5D Calorimeter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59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67"/>
    </mc:Choice>
    <mc:Fallback xmlns="">
      <p:transition spd="slow" advTm="6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51520" y="67535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主要内容</a:t>
            </a:r>
            <a:endParaRPr lang="zh-CN" altLang="en-US" sz="6000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副标题 4"/>
          <p:cNvSpPr>
            <a:spLocks noGrp="1"/>
          </p:cNvSpPr>
          <p:nvPr>
            <p:ph type="subTitle" idx="1"/>
          </p:nvPr>
        </p:nvSpPr>
        <p:spPr>
          <a:xfrm>
            <a:off x="1979712" y="1562599"/>
            <a:ext cx="5328592" cy="479715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研究工作</a:t>
            </a:r>
            <a:endParaRPr lang="en-US" altLang="zh-CN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单片集成型像素读出芯片</a:t>
            </a:r>
            <a:endParaRPr lang="en-US" altLang="zh-CN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混合型像素读出芯片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其他专用读出电路设计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探索与展望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新概念</a:t>
            </a:r>
            <a:endParaRPr lang="en-US" altLang="zh-CN" b="1" dirty="0" smtClean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新策略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</a:t>
            </a:r>
            <a:r>
              <a:rPr lang="zh-CN" altLang="en-US" b="1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工艺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pPr/>
              <a:t>2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70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22"/>
    </mc:Choice>
    <mc:Fallback xmlns="">
      <p:transition spd="slow" advTm="2042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44008" y="1139999"/>
            <a:ext cx="4258816" cy="2767419"/>
          </a:xfrm>
        </p:spPr>
        <p:txBody>
          <a:bodyPr/>
          <a:lstStyle/>
          <a:p>
            <a:r>
              <a:rPr lang="zh-CN" altLang="en-US" sz="2000" b="1" dirty="0"/>
              <a:t>新实验方法：</a:t>
            </a:r>
            <a:r>
              <a:rPr lang="zh-CN" altLang="en-US" sz="2000" b="1" dirty="0">
                <a:solidFill>
                  <a:srgbClr val="FF0000"/>
                </a:solidFill>
              </a:rPr>
              <a:t>针对同步辐射成像的</a:t>
            </a:r>
            <a:r>
              <a:rPr lang="en-US" altLang="zh-CN" sz="2000" b="1" dirty="0">
                <a:solidFill>
                  <a:srgbClr val="FF0000"/>
                </a:solidFill>
              </a:rPr>
              <a:t>4D</a:t>
            </a:r>
            <a:r>
              <a:rPr lang="zh-CN" altLang="en-US" sz="2000" b="1" dirty="0">
                <a:solidFill>
                  <a:srgbClr val="FF0000"/>
                </a:solidFill>
              </a:rPr>
              <a:t>复合像素全信息读出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方案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zh-CN" altLang="en-US" sz="2000" b="1" dirty="0">
                <a:solidFill>
                  <a:srgbClr val="0000FF"/>
                </a:solidFill>
              </a:rPr>
              <a:t>改变传统的同步辐射单光子计数探测模式</a:t>
            </a:r>
            <a:r>
              <a:rPr lang="en-US" altLang="zh-CN" sz="2000" b="1" dirty="0">
                <a:solidFill>
                  <a:srgbClr val="0000FF"/>
                </a:solidFill>
              </a:rPr>
              <a:t> </a:t>
            </a:r>
            <a:r>
              <a:rPr lang="zh-CN" altLang="en-US" sz="2000" b="1" dirty="0">
                <a:solidFill>
                  <a:srgbClr val="0000FF"/>
                </a:solidFill>
              </a:rPr>
              <a:t>→ 宽带探测</a:t>
            </a:r>
            <a:endParaRPr lang="en-US" altLang="zh-CN" sz="2000" b="1" dirty="0">
              <a:solidFill>
                <a:srgbClr val="0000FF"/>
              </a:solidFill>
            </a:endParaRPr>
          </a:p>
          <a:p>
            <a:endParaRPr lang="en-US" altLang="zh-CN" sz="2000" b="1" dirty="0">
              <a:solidFill>
                <a:srgbClr val="FF0000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4D/5D</a:t>
            </a:r>
            <a:r>
              <a:rPr lang="zh-CN" altLang="en-US" dirty="0">
                <a:solidFill>
                  <a:schemeClr val="tx1"/>
                </a:solidFill>
              </a:rPr>
              <a:t>全信息读出</a:t>
            </a:r>
            <a:r>
              <a:rPr lang="en-US" altLang="zh-CN" dirty="0" smtClean="0">
                <a:solidFill>
                  <a:schemeClr val="tx1"/>
                </a:solidFill>
              </a:rPr>
              <a:t>——</a:t>
            </a:r>
            <a:r>
              <a:rPr lang="zh-CN" altLang="en-US" dirty="0">
                <a:solidFill>
                  <a:schemeClr val="tx1"/>
                </a:solidFill>
              </a:rPr>
              <a:t>预研与探索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5673"/>
            <a:ext cx="4320480" cy="250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4" y="3794013"/>
            <a:ext cx="3716849" cy="2088117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4" name="矩形 6"/>
          <p:cNvSpPr>
            <a:spLocks noChangeArrowheads="1"/>
          </p:cNvSpPr>
          <p:nvPr/>
        </p:nvSpPr>
        <p:spPr bwMode="auto">
          <a:xfrm>
            <a:off x="872099" y="5902783"/>
            <a:ext cx="26642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全信息“分子电影”拍摄</a:t>
            </a:r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01911" y="6098269"/>
            <a:ext cx="299452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CN" sz="1200" b="1" spc="-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Ref. M</a:t>
            </a:r>
            <a:r>
              <a:rPr lang="en-US" altLang="zh-CN" sz="1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200" b="1" spc="-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Minitti</a:t>
            </a:r>
            <a:r>
              <a:rPr lang="en-US" altLang="zh-CN" sz="1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et al., PRL, 2015</a:t>
            </a:r>
            <a:endParaRPr lang="zh-CN" altLang="en-US" sz="1200" b="1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3"/>
    </mc:Choice>
    <mc:Fallback xmlns="">
      <p:transition spd="slow" advTm="3363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644008" y="1139999"/>
            <a:ext cx="4258816" cy="2767419"/>
          </a:xfrm>
        </p:spPr>
        <p:txBody>
          <a:bodyPr/>
          <a:lstStyle/>
          <a:p>
            <a:r>
              <a:rPr lang="zh-CN" altLang="en-US" sz="2000" b="1" dirty="0"/>
              <a:t>新实验方法：</a:t>
            </a:r>
            <a:r>
              <a:rPr lang="zh-CN" altLang="en-US" sz="2000" b="1" dirty="0">
                <a:solidFill>
                  <a:srgbClr val="FF0000"/>
                </a:solidFill>
              </a:rPr>
              <a:t>针对同步辐射成像的</a:t>
            </a:r>
            <a:r>
              <a:rPr lang="en-US" altLang="zh-CN" sz="2000" b="1" dirty="0">
                <a:solidFill>
                  <a:srgbClr val="FF0000"/>
                </a:solidFill>
              </a:rPr>
              <a:t>4D</a:t>
            </a:r>
            <a:r>
              <a:rPr lang="zh-CN" altLang="en-US" sz="2000" b="1" dirty="0">
                <a:solidFill>
                  <a:srgbClr val="FF0000"/>
                </a:solidFill>
              </a:rPr>
              <a:t>复合像素全信息读出方案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zh-CN" altLang="en-US" sz="2000" b="1" dirty="0">
                <a:solidFill>
                  <a:srgbClr val="0000FF"/>
                </a:solidFill>
              </a:rPr>
              <a:t>改变传统的同步辐射单光子计数探测模式</a:t>
            </a:r>
            <a:r>
              <a:rPr lang="en-US" altLang="zh-CN" sz="2000" b="1" dirty="0">
                <a:solidFill>
                  <a:srgbClr val="0000FF"/>
                </a:solidFill>
              </a:rPr>
              <a:t> </a:t>
            </a:r>
            <a:r>
              <a:rPr lang="zh-CN" altLang="en-US" sz="2000" b="1" dirty="0">
                <a:solidFill>
                  <a:srgbClr val="0000FF"/>
                </a:solidFill>
              </a:rPr>
              <a:t>→ 宽带探测</a:t>
            </a:r>
            <a:endParaRPr lang="en-US" altLang="zh-CN" sz="2000" b="1" dirty="0">
              <a:solidFill>
                <a:srgbClr val="0000FF"/>
              </a:solidFill>
            </a:endParaRPr>
          </a:p>
          <a:p>
            <a:r>
              <a:rPr lang="zh-CN" altLang="en-US" sz="2000" b="1" dirty="0"/>
              <a:t>基金委重点、科技部重点研发计划支持</a:t>
            </a:r>
            <a:endParaRPr lang="en-US" altLang="zh-CN" sz="2000" b="1" dirty="0"/>
          </a:p>
          <a:p>
            <a:r>
              <a:rPr lang="zh-CN" altLang="en-US" sz="2000" b="1" dirty="0"/>
              <a:t>完成工程批流片，即将开展模块实验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4D/5D</a:t>
            </a:r>
            <a:r>
              <a:rPr lang="zh-CN" altLang="en-US" dirty="0">
                <a:solidFill>
                  <a:schemeClr val="tx1"/>
                </a:solidFill>
              </a:rPr>
              <a:t>全信息读出</a:t>
            </a:r>
            <a:r>
              <a:rPr lang="en-US" altLang="zh-CN" dirty="0" smtClean="0">
                <a:solidFill>
                  <a:schemeClr val="tx1"/>
                </a:solidFill>
              </a:rPr>
              <a:t>——</a:t>
            </a:r>
            <a:r>
              <a:rPr lang="zh-CN" altLang="en-US" dirty="0">
                <a:solidFill>
                  <a:schemeClr val="tx1"/>
                </a:solidFill>
              </a:rPr>
              <a:t>预研与探索</a:t>
            </a:r>
            <a:endParaRPr lang="zh-CN" altLang="en-US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07419"/>
            <a:ext cx="2703078" cy="237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6"/>
          <a:stretch>
            <a:fillRect/>
          </a:stretch>
        </p:blipFill>
        <p:spPr bwMode="auto">
          <a:xfrm>
            <a:off x="2979950" y="3891340"/>
            <a:ext cx="5715000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6"/>
          <p:cNvSpPr>
            <a:spLocks noChangeArrowheads="1"/>
          </p:cNvSpPr>
          <p:nvPr/>
        </p:nvSpPr>
        <p:spPr bwMode="auto">
          <a:xfrm>
            <a:off x="3980075" y="6309320"/>
            <a:ext cx="4286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多像素同时击中，事例驱动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+Hit buffer</a:t>
            </a:r>
            <a:r>
              <a:rPr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流水线读出，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32bits/</a:t>
            </a:r>
            <a:r>
              <a:rPr lang="en-US" altLang="zh-CN" sz="1400" b="1" dirty="0" err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event@SPI</a:t>
            </a: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zh-CN" altLang="en-US" sz="14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实测验证√</a:t>
            </a:r>
          </a:p>
        </p:txBody>
      </p:sp>
      <p:pic>
        <p:nvPicPr>
          <p:cNvPr id="12" name="Picture 31" descr="D:\work\KC705\TETPIX_v1\data_before\scurve_all66M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r="6767"/>
          <a:stretch/>
        </p:blipFill>
        <p:spPr bwMode="auto">
          <a:xfrm>
            <a:off x="2807296" y="3932042"/>
            <a:ext cx="6336704" cy="2377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" y="3811398"/>
            <a:ext cx="2712704" cy="2627220"/>
          </a:xfrm>
          <a:prstGeom prst="rect">
            <a:avLst/>
          </a:prstGeom>
        </p:spPr>
      </p:pic>
      <p:sp>
        <p:nvSpPr>
          <p:cNvPr id="17" name="矩形 6"/>
          <p:cNvSpPr>
            <a:spLocks noChangeArrowheads="1"/>
          </p:cNvSpPr>
          <p:nvPr/>
        </p:nvSpPr>
        <p:spPr bwMode="auto">
          <a:xfrm>
            <a:off x="251520" y="6372133"/>
            <a:ext cx="20162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TOT</a:t>
            </a:r>
            <a:r>
              <a:rPr lang="zh-CN" altLang="en-US" sz="14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测量与波形调节</a:t>
            </a:r>
            <a:endParaRPr lang="zh-CN" altLang="en-US" sz="14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5673"/>
            <a:ext cx="4320480" cy="250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6"/>
          <p:cNvSpPr>
            <a:spLocks noChangeArrowheads="1"/>
          </p:cNvSpPr>
          <p:nvPr/>
        </p:nvSpPr>
        <p:spPr bwMode="auto">
          <a:xfrm>
            <a:off x="5975648" y="5373216"/>
            <a:ext cx="27774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抗辐照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TID</a:t>
            </a:r>
            <a:r>
              <a:rPr lang="zh-CN" altLang="en-US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性能实测超过</a:t>
            </a:r>
            <a:r>
              <a:rPr lang="en-US" altLang="zh-CN" sz="1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135Mrad Si</a:t>
            </a:r>
            <a:endParaRPr lang="zh-CN" altLang="en-US" sz="14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48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9"/>
    </mc:Choice>
    <mc:Fallback xmlns="">
      <p:transition spd="slow" advTm="1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1"/>
                </a:solidFill>
              </a:rPr>
              <a:t>4D/5D</a:t>
            </a:r>
            <a:r>
              <a:rPr lang="zh-CN" altLang="en-US" dirty="0">
                <a:solidFill>
                  <a:schemeClr val="tx1"/>
                </a:solidFill>
              </a:rPr>
              <a:t>全信息读出</a:t>
            </a:r>
            <a:r>
              <a:rPr lang="en-US" altLang="zh-CN" dirty="0" smtClean="0">
                <a:solidFill>
                  <a:schemeClr val="tx1"/>
                </a:solidFill>
              </a:rPr>
              <a:t>——</a:t>
            </a:r>
            <a:r>
              <a:rPr lang="zh-CN" altLang="en-US" dirty="0" smtClean="0">
                <a:solidFill>
                  <a:schemeClr val="tx1"/>
                </a:solidFill>
              </a:rPr>
              <a:t>预研与探索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7" name="内容占位符 1"/>
          <p:cNvSpPr>
            <a:spLocks noGrp="1"/>
          </p:cNvSpPr>
          <p:nvPr>
            <p:ph idx="1"/>
          </p:nvPr>
        </p:nvSpPr>
        <p:spPr>
          <a:xfrm>
            <a:off x="4644008" y="1139999"/>
            <a:ext cx="4258816" cy="2767419"/>
          </a:xfrm>
        </p:spPr>
        <p:txBody>
          <a:bodyPr/>
          <a:lstStyle/>
          <a:p>
            <a:r>
              <a:rPr lang="zh-CN" altLang="en-US" sz="2000" b="1" dirty="0"/>
              <a:t>新实验方法：</a:t>
            </a:r>
            <a:r>
              <a:rPr lang="zh-CN" altLang="en-US" sz="2000" b="1" dirty="0">
                <a:solidFill>
                  <a:srgbClr val="FF0000"/>
                </a:solidFill>
              </a:rPr>
              <a:t>针对同步辐射成像的</a:t>
            </a:r>
            <a:r>
              <a:rPr lang="en-US" altLang="zh-CN" sz="2000" b="1" dirty="0">
                <a:solidFill>
                  <a:srgbClr val="FF0000"/>
                </a:solidFill>
              </a:rPr>
              <a:t>4D</a:t>
            </a:r>
            <a:r>
              <a:rPr lang="zh-CN" altLang="en-US" sz="2000" b="1" dirty="0">
                <a:solidFill>
                  <a:srgbClr val="FF0000"/>
                </a:solidFill>
              </a:rPr>
              <a:t>复合像素全信息读出方案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zh-CN" altLang="en-US" sz="2000" b="1" dirty="0">
                <a:solidFill>
                  <a:srgbClr val="0000FF"/>
                </a:solidFill>
              </a:rPr>
              <a:t>改变传统的同步辐射单光子计数探测模式</a:t>
            </a:r>
            <a:r>
              <a:rPr lang="en-US" altLang="zh-CN" sz="2000" b="1" dirty="0">
                <a:solidFill>
                  <a:srgbClr val="0000FF"/>
                </a:solidFill>
              </a:rPr>
              <a:t> </a:t>
            </a:r>
            <a:r>
              <a:rPr lang="zh-CN" altLang="en-US" sz="2000" b="1" dirty="0">
                <a:solidFill>
                  <a:srgbClr val="0000FF"/>
                </a:solidFill>
              </a:rPr>
              <a:t>→ 宽带探测</a:t>
            </a:r>
            <a:endParaRPr lang="en-US" altLang="zh-CN" sz="2000" b="1" dirty="0">
              <a:solidFill>
                <a:srgbClr val="0000FF"/>
              </a:solidFill>
            </a:endParaRPr>
          </a:p>
          <a:p>
            <a:r>
              <a:rPr lang="zh-CN" altLang="en-US" sz="2000" b="1" dirty="0"/>
              <a:t>基金委重点、科技部重点研发计划支持</a:t>
            </a:r>
            <a:endParaRPr lang="en-US" altLang="zh-CN" sz="2000" b="1" dirty="0"/>
          </a:p>
          <a:p>
            <a:r>
              <a:rPr lang="zh-CN" altLang="en-US" sz="2000" b="1" dirty="0"/>
              <a:t>完成工程批流片，即将开展模块实验</a:t>
            </a:r>
          </a:p>
        </p:txBody>
      </p:sp>
      <p:sp>
        <p:nvSpPr>
          <p:cNvPr id="8" name="灯片编号占位符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6208"/>
            <a:ext cx="2618575" cy="18594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3928227"/>
            <a:ext cx="3190964" cy="1678580"/>
          </a:xfrm>
          <a:prstGeom prst="rect">
            <a:avLst/>
          </a:prstGeom>
        </p:spPr>
      </p:pic>
      <p:sp>
        <p:nvSpPr>
          <p:cNvPr id="12" name="内容占位符 1"/>
          <p:cNvSpPr txBox="1">
            <a:spLocks/>
          </p:cNvSpPr>
          <p:nvPr/>
        </p:nvSpPr>
        <p:spPr>
          <a:xfrm>
            <a:off x="4621642" y="4092328"/>
            <a:ext cx="4258816" cy="2505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 smtClean="0"/>
              <a:t>新实验方法：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针对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CEPC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量能器的</a:t>
            </a:r>
            <a:r>
              <a:rPr lang="en-US" altLang="zh-CN" sz="2000" b="1" dirty="0">
                <a:solidFill>
                  <a:srgbClr val="FF0000"/>
                </a:solidFill>
              </a:rPr>
              <a:t>5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D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全信息读出方案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zh-CN" altLang="en-US" sz="2000" b="1" dirty="0" smtClean="0">
                <a:solidFill>
                  <a:srgbClr val="0000FF"/>
                </a:solidFill>
              </a:rPr>
              <a:t>传统的</a:t>
            </a:r>
            <a:r>
              <a:rPr lang="en-US" altLang="zh-CN" sz="2000" b="1" dirty="0" err="1" smtClean="0">
                <a:solidFill>
                  <a:srgbClr val="0000FF"/>
                </a:solidFill>
              </a:rPr>
              <a:t>SiPM</a:t>
            </a:r>
            <a:r>
              <a:rPr lang="zh-CN" altLang="en-US" sz="2000" b="1" dirty="0" smtClean="0">
                <a:solidFill>
                  <a:srgbClr val="0000FF"/>
                </a:solidFill>
              </a:rPr>
              <a:t>进一步像素化，像素内同时完成高精度能量和高精度时间测量</a:t>
            </a:r>
            <a:endParaRPr lang="en-US" altLang="zh-CN" sz="2000" b="1" dirty="0" smtClean="0">
              <a:solidFill>
                <a:srgbClr val="0000FF"/>
              </a:solidFill>
            </a:endParaRPr>
          </a:p>
          <a:p>
            <a:r>
              <a:rPr lang="zh-CN" altLang="en-US" sz="2000" b="1" dirty="0" smtClean="0"/>
              <a:t>高能所创新项目支持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三种读出方案并行开展</a:t>
            </a:r>
            <a:endParaRPr lang="zh-CN" altLang="en-US" sz="2000" b="1" dirty="0"/>
          </a:p>
        </p:txBody>
      </p:sp>
      <p:sp>
        <p:nvSpPr>
          <p:cNvPr id="13" name="矩形 12"/>
          <p:cNvSpPr/>
          <p:nvPr/>
        </p:nvSpPr>
        <p:spPr>
          <a:xfrm>
            <a:off x="971600" y="5638825"/>
            <a:ext cx="34199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/>
              <a:t>像素内能量（</a:t>
            </a:r>
            <a:r>
              <a:rPr lang="en-US" altLang="zh-CN" b="1" dirty="0" smtClean="0"/>
              <a:t>300</a:t>
            </a:r>
            <a:r>
              <a:rPr lang="zh-CN" altLang="en-US" b="1" dirty="0" smtClean="0"/>
              <a:t>倍动态范围）</a:t>
            </a:r>
            <a:endParaRPr lang="en-US" altLang="zh-CN" b="1" dirty="0" smtClean="0"/>
          </a:p>
          <a:p>
            <a:r>
              <a:rPr lang="en-US" altLang="zh-CN" b="1" dirty="0" smtClean="0"/>
              <a:t>+</a:t>
            </a:r>
            <a:r>
              <a:rPr lang="zh-CN" altLang="en-US" b="1" dirty="0" smtClean="0"/>
              <a:t>像素时间测量（</a:t>
            </a:r>
            <a:r>
              <a:rPr lang="en-US" altLang="zh-CN" b="1" dirty="0" smtClean="0"/>
              <a:t>~10ps</a:t>
            </a:r>
            <a:r>
              <a:rPr lang="zh-CN" altLang="en-US" b="1" dirty="0" smtClean="0"/>
              <a:t>电子学）</a:t>
            </a:r>
            <a:endParaRPr lang="en-US" altLang="zh-CN" b="1" dirty="0" smtClean="0"/>
          </a:p>
          <a:p>
            <a:r>
              <a:rPr lang="en-US" altLang="zh-CN" b="1" dirty="0" smtClean="0"/>
              <a:t>+</a:t>
            </a:r>
            <a:r>
              <a:rPr lang="zh-CN" altLang="en-US" b="1" dirty="0" smtClean="0"/>
              <a:t>像素内波形采样</a:t>
            </a:r>
            <a:endParaRPr lang="zh-CN" altLang="en-US" b="1" dirty="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5673"/>
            <a:ext cx="4320480" cy="250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8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67"/>
    </mc:Choice>
    <mc:Fallback xmlns="">
      <p:transition spd="slow" advTm="3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796136" y="1124744"/>
            <a:ext cx="3240360" cy="2121099"/>
          </a:xfrm>
        </p:spPr>
        <p:txBody>
          <a:bodyPr/>
          <a:lstStyle/>
          <a:p>
            <a:r>
              <a:rPr lang="zh-CN" altLang="en-US" sz="2000" b="1" dirty="0" smtClean="0"/>
              <a:t>模块数</a:t>
            </a:r>
            <a:r>
              <a:rPr lang="en-US" altLang="zh-CN" sz="2000" b="1" dirty="0" smtClean="0"/>
              <a:t>/</a:t>
            </a:r>
            <a:r>
              <a:rPr lang="zh-CN" altLang="en-US" sz="2000" b="1" dirty="0" smtClean="0"/>
              <a:t>通道数以及高集成度给像素探测器的功耗和散热问题带来巨大挑战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风冷</a:t>
            </a:r>
            <a:r>
              <a:rPr lang="en-US" altLang="zh-CN" sz="2000" b="1" dirty="0" smtClean="0"/>
              <a:t>or</a:t>
            </a:r>
            <a:r>
              <a:rPr lang="zh-CN" altLang="en-US" sz="2000" b="1" dirty="0" smtClean="0"/>
              <a:t>水冷？</a:t>
            </a:r>
            <a:r>
              <a:rPr lang="en-US" altLang="zh-CN" sz="2000" b="1" dirty="0" smtClean="0"/>
              <a:t>That is a question!</a:t>
            </a:r>
            <a:endParaRPr lang="zh-CN" altLang="en-US" sz="2000" b="1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高密度读出的前端散热挑战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0"/>
          <a:stretch/>
        </p:blipFill>
        <p:spPr>
          <a:xfrm rot="10800000">
            <a:off x="179512" y="1268760"/>
            <a:ext cx="2771800" cy="17597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0" r="8000"/>
          <a:stretch/>
        </p:blipFill>
        <p:spPr>
          <a:xfrm>
            <a:off x="3203848" y="1124744"/>
            <a:ext cx="2422668" cy="24928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99" y="3861048"/>
            <a:ext cx="3029823" cy="2088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5" y="3861048"/>
            <a:ext cx="5396126" cy="2137782"/>
          </a:xfrm>
          <a:prstGeom prst="rect">
            <a:avLst/>
          </a:prstGeom>
        </p:spPr>
      </p:pic>
      <p:sp>
        <p:nvSpPr>
          <p:cNvPr id="9" name="矩形 4"/>
          <p:cNvSpPr>
            <a:spLocks noChangeArrowheads="1"/>
          </p:cNvSpPr>
          <p:nvPr/>
        </p:nvSpPr>
        <p:spPr bwMode="auto">
          <a:xfrm>
            <a:off x="5879505" y="5977535"/>
            <a:ext cx="32644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 of Mechanical Design of Silicon Vertex Detector 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Prototype, </a:t>
            </a:r>
            <a:r>
              <a:rPr lang="en-US" altLang="zh-CN" sz="1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Jinyu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Fu, 2020.07</a:t>
            </a: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2699792" y="1556792"/>
            <a:ext cx="72008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35496" y="3100254"/>
            <a:ext cx="3240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BPIX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系统经过多次探索后采用水冷为主，辅以风冷的方式</a:t>
            </a:r>
            <a:endParaRPr lang="zh-CN" altLang="en-US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07504" y="5948792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</a:t>
            </a:r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CEPC</a:t>
            </a:r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的高计数率环境下，功耗和散热成为巨大挑战</a:t>
            </a:r>
            <a:endParaRPr lang="en-US" altLang="zh-CN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太初芯片</a:t>
            </a:r>
            <a:r>
              <a:rPr lang="en-US" altLang="zh-CN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~150mW/cm</a:t>
            </a:r>
            <a:r>
              <a:rPr lang="en-US" altLang="zh-CN" b="1" baseline="3000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b="1" baseline="30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273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29"/>
    </mc:Choice>
    <mc:Fallback xmlns="">
      <p:transition spd="slow" advTm="67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699792" y="2798639"/>
            <a:ext cx="5987008" cy="1308056"/>
          </a:xfrm>
        </p:spPr>
        <p:txBody>
          <a:bodyPr/>
          <a:lstStyle/>
          <a:p>
            <a:r>
              <a:rPr lang="zh-CN" altLang="en-US" sz="2000" b="1" dirty="0" smtClean="0"/>
              <a:t>在像素探测器的典型应用环境中，风冷散热方式受到越来越大的限制：空间、振动、热容量</a:t>
            </a:r>
            <a:r>
              <a:rPr lang="en-US" altLang="zh-CN" sz="2000" b="1" dirty="0" smtClean="0"/>
              <a:t>……</a:t>
            </a:r>
          </a:p>
          <a:p>
            <a:r>
              <a:rPr lang="zh-CN" altLang="en-US" sz="2000" b="1" dirty="0" smtClean="0"/>
              <a:t>基于深硅刻蚀的微通道水冷是解决方案之一</a:t>
            </a:r>
            <a:endParaRPr lang="en-US" altLang="zh-CN" sz="2000" b="1" dirty="0" smtClean="0"/>
          </a:p>
          <a:p>
            <a:r>
              <a:rPr lang="zh-CN" altLang="en-US" sz="2000" b="1" dirty="0">
                <a:solidFill>
                  <a:srgbClr val="FF0000"/>
                </a:solidFill>
              </a:rPr>
              <a:t>电子学和工艺的相互融合</a:t>
            </a:r>
          </a:p>
          <a:p>
            <a:endParaRPr lang="en-US" altLang="zh-CN" sz="2000" b="1" dirty="0" smtClean="0"/>
          </a:p>
          <a:p>
            <a:endParaRPr lang="zh-CN" altLang="en-US" sz="2000" b="1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微通道水冷</a:t>
            </a:r>
            <a:r>
              <a:rPr lang="en-US" altLang="zh-CN" dirty="0" smtClean="0">
                <a:solidFill>
                  <a:schemeClr val="tx1"/>
                </a:solidFill>
              </a:rPr>
              <a:t>——</a:t>
            </a:r>
            <a:r>
              <a:rPr lang="zh-CN" altLang="en-US" dirty="0" smtClean="0">
                <a:solidFill>
                  <a:schemeClr val="tx1"/>
                </a:solidFill>
              </a:rPr>
              <a:t>研究与探索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B2BC14F-3D0F-41D5-AE85-6CF878E22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792" y="1124744"/>
            <a:ext cx="1477808" cy="146198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43F17057-C498-4D7E-AD14-F62E15AD368D}"/>
              </a:ext>
            </a:extLst>
          </p:cNvPr>
          <p:cNvSpPr/>
          <p:nvPr/>
        </p:nvSpPr>
        <p:spPr>
          <a:xfrm flipV="1">
            <a:off x="2677588" y="1178498"/>
            <a:ext cx="1" cy="1332863"/>
          </a:xfrm>
          <a:prstGeom prst="line">
            <a:avLst/>
          </a:prstGeom>
          <a:ln w="25400">
            <a:solidFill>
              <a:schemeClr val="accent1"/>
            </a:solidFill>
            <a:bevel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4289" rIns="34289"/>
          <a:lstStyle/>
          <a:p>
            <a:pPr defTabSz="3429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 sz="900"/>
          </a:p>
        </p:txBody>
      </p:sp>
      <p:sp>
        <p:nvSpPr>
          <p:cNvPr id="7" name="8” wafer">
            <a:extLst>
              <a:ext uri="{FF2B5EF4-FFF2-40B4-BE49-F238E27FC236}">
                <a16:creationId xmlns:a16="http://schemas.microsoft.com/office/drawing/2014/main" id="{3C00ECAA-6933-4CC0-81EA-CAACE62F771B}"/>
              </a:ext>
            </a:extLst>
          </p:cNvPr>
          <p:cNvSpPr txBox="1"/>
          <p:nvPr/>
        </p:nvSpPr>
        <p:spPr>
          <a:xfrm rot="16200000">
            <a:off x="2137870" y="1670906"/>
            <a:ext cx="777775" cy="3000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/>
          <a:p>
            <a:r>
              <a:rPr sz="1350" dirty="0"/>
              <a:t>8” wafer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FCD2EFE-BA02-421A-9300-90F1B516E9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85" y="1120564"/>
            <a:ext cx="697435" cy="697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981D5D5A-0FDC-4053-AB95-A4E00D5B33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085" y="1855873"/>
            <a:ext cx="652033" cy="291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F1853E46-0B86-46B4-94E0-F9E3F78DD5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421" y="2188503"/>
            <a:ext cx="673697" cy="30158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hannel etching">
            <a:extLst>
              <a:ext uri="{FF2B5EF4-FFF2-40B4-BE49-F238E27FC236}">
                <a16:creationId xmlns:a16="http://schemas.microsoft.com/office/drawing/2014/main" id="{71D95653-99F7-4879-9954-1B32A5D4DDC7}"/>
              </a:ext>
            </a:extLst>
          </p:cNvPr>
          <p:cNvSpPr txBox="1"/>
          <p:nvPr/>
        </p:nvSpPr>
        <p:spPr>
          <a:xfrm>
            <a:off x="852723" y="1175127"/>
            <a:ext cx="931663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100"/>
            </a:lvl1pPr>
          </a:lstStyle>
          <a:p>
            <a:r>
              <a:rPr sz="825" dirty="0"/>
              <a:t>Channel etching</a:t>
            </a:r>
          </a:p>
        </p:txBody>
      </p:sp>
      <p:sp>
        <p:nvSpPr>
          <p:cNvPr id="12" name="Cap wafer bonding">
            <a:extLst>
              <a:ext uri="{FF2B5EF4-FFF2-40B4-BE49-F238E27FC236}">
                <a16:creationId xmlns:a16="http://schemas.microsoft.com/office/drawing/2014/main" id="{3EB94CC7-83AF-458E-97B5-A32B1C844FB3}"/>
              </a:ext>
            </a:extLst>
          </p:cNvPr>
          <p:cNvSpPr txBox="1"/>
          <p:nvPr/>
        </p:nvSpPr>
        <p:spPr>
          <a:xfrm>
            <a:off x="852723" y="1543419"/>
            <a:ext cx="1085552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100"/>
            </a:lvl1pPr>
          </a:lstStyle>
          <a:p>
            <a:r>
              <a:rPr sz="825"/>
              <a:t>Cap wafer bonding</a:t>
            </a:r>
          </a:p>
        </p:txBody>
      </p:sp>
      <p:sp>
        <p:nvSpPr>
          <p:cNvPr id="13" name="Thinning (both sides)">
            <a:extLst>
              <a:ext uri="{FF2B5EF4-FFF2-40B4-BE49-F238E27FC236}">
                <a16:creationId xmlns:a16="http://schemas.microsoft.com/office/drawing/2014/main" id="{08102FDD-9F6F-4FDC-8CCB-1060D0559283}"/>
              </a:ext>
            </a:extLst>
          </p:cNvPr>
          <p:cNvSpPr txBox="1"/>
          <p:nvPr/>
        </p:nvSpPr>
        <p:spPr>
          <a:xfrm>
            <a:off x="852722" y="1911711"/>
            <a:ext cx="1103185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100"/>
            </a:lvl1pPr>
          </a:lstStyle>
          <a:p>
            <a:r>
              <a:rPr sz="825"/>
              <a:t>Thinning (both sides)</a:t>
            </a:r>
          </a:p>
        </p:txBody>
      </p:sp>
      <p:sp>
        <p:nvSpPr>
          <p:cNvPr id="14" name="Inlet/Outlet etching">
            <a:extLst>
              <a:ext uri="{FF2B5EF4-FFF2-40B4-BE49-F238E27FC236}">
                <a16:creationId xmlns:a16="http://schemas.microsoft.com/office/drawing/2014/main" id="{8D5A6F18-2BDE-4DD3-9CC4-C75E3632A342}"/>
              </a:ext>
            </a:extLst>
          </p:cNvPr>
          <p:cNvSpPr txBox="1"/>
          <p:nvPr/>
        </p:nvSpPr>
        <p:spPr>
          <a:xfrm>
            <a:off x="852723" y="2248825"/>
            <a:ext cx="1066316" cy="21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100"/>
            </a:lvl1pPr>
          </a:lstStyle>
          <a:p>
            <a:r>
              <a:rPr sz="825" dirty="0"/>
              <a:t>Inlet/Outlet etching</a:t>
            </a:r>
          </a:p>
        </p:txBody>
      </p:sp>
      <p:sp>
        <p:nvSpPr>
          <p:cNvPr id="15" name="Arrow: Right 2">
            <a:extLst>
              <a:ext uri="{FF2B5EF4-FFF2-40B4-BE49-F238E27FC236}">
                <a16:creationId xmlns:a16="http://schemas.microsoft.com/office/drawing/2014/main" id="{35313453-1B40-430E-8D7C-EF2AAF036337}"/>
              </a:ext>
            </a:extLst>
          </p:cNvPr>
          <p:cNvSpPr/>
          <p:nvPr/>
        </p:nvSpPr>
        <p:spPr>
          <a:xfrm>
            <a:off x="2087928" y="1656981"/>
            <a:ext cx="218332" cy="310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902B37DE-B5E9-428F-9F24-132D9EE8C24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2345"/>
          <a:stretch>
            <a:fillRect/>
          </a:stretch>
        </p:blipFill>
        <p:spPr>
          <a:xfrm>
            <a:off x="4425412" y="1505605"/>
            <a:ext cx="1187691" cy="880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C5718B5-A9FD-49CA-81B4-EF3B37FF80F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755935" y="1290475"/>
            <a:ext cx="953280" cy="880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8796928-0443-484B-9AE5-997942F8D70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845" t="6853" r="424" b="5748"/>
          <a:stretch>
            <a:fillRect/>
          </a:stretch>
        </p:blipFill>
        <p:spPr>
          <a:xfrm>
            <a:off x="6948264" y="1491167"/>
            <a:ext cx="1334684" cy="7294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569" extrusionOk="0">
                <a:moveTo>
                  <a:pt x="19512" y="0"/>
                </a:moveTo>
                <a:lnTo>
                  <a:pt x="16805" y="35"/>
                </a:lnTo>
                <a:cubicBezTo>
                  <a:pt x="15317" y="56"/>
                  <a:pt x="14089" y="89"/>
                  <a:pt x="14075" y="106"/>
                </a:cubicBezTo>
                <a:cubicBezTo>
                  <a:pt x="14060" y="122"/>
                  <a:pt x="14031" y="105"/>
                  <a:pt x="14012" y="70"/>
                </a:cubicBezTo>
                <a:cubicBezTo>
                  <a:pt x="13962" y="-22"/>
                  <a:pt x="13940" y="-2"/>
                  <a:pt x="13921" y="132"/>
                </a:cubicBezTo>
                <a:cubicBezTo>
                  <a:pt x="13904" y="247"/>
                  <a:pt x="13825" y="264"/>
                  <a:pt x="13839" y="150"/>
                </a:cubicBezTo>
                <a:cubicBezTo>
                  <a:pt x="13846" y="93"/>
                  <a:pt x="13670" y="23"/>
                  <a:pt x="13517" y="18"/>
                </a:cubicBezTo>
                <a:cubicBezTo>
                  <a:pt x="13435" y="15"/>
                  <a:pt x="13435" y="19"/>
                  <a:pt x="13435" y="282"/>
                </a:cubicBezTo>
                <a:cubicBezTo>
                  <a:pt x="13435" y="484"/>
                  <a:pt x="13418" y="585"/>
                  <a:pt x="13373" y="660"/>
                </a:cubicBezTo>
                <a:cubicBezTo>
                  <a:pt x="13320" y="748"/>
                  <a:pt x="13303" y="755"/>
                  <a:pt x="13257" y="687"/>
                </a:cubicBezTo>
                <a:cubicBezTo>
                  <a:pt x="13221" y="633"/>
                  <a:pt x="13213" y="630"/>
                  <a:pt x="13228" y="678"/>
                </a:cubicBezTo>
                <a:cubicBezTo>
                  <a:pt x="13243" y="721"/>
                  <a:pt x="13234" y="758"/>
                  <a:pt x="13204" y="775"/>
                </a:cubicBezTo>
                <a:cubicBezTo>
                  <a:pt x="13178" y="790"/>
                  <a:pt x="13135" y="821"/>
                  <a:pt x="13108" y="836"/>
                </a:cubicBezTo>
                <a:cubicBezTo>
                  <a:pt x="13073" y="856"/>
                  <a:pt x="13068" y="886"/>
                  <a:pt x="13089" y="959"/>
                </a:cubicBezTo>
                <a:cubicBezTo>
                  <a:pt x="13105" y="1015"/>
                  <a:pt x="13103" y="1112"/>
                  <a:pt x="13089" y="1180"/>
                </a:cubicBezTo>
                <a:cubicBezTo>
                  <a:pt x="13067" y="1285"/>
                  <a:pt x="13047" y="1303"/>
                  <a:pt x="12940" y="1276"/>
                </a:cubicBezTo>
                <a:cubicBezTo>
                  <a:pt x="12871" y="1260"/>
                  <a:pt x="12793" y="1262"/>
                  <a:pt x="12762" y="1285"/>
                </a:cubicBezTo>
                <a:cubicBezTo>
                  <a:pt x="12693" y="1338"/>
                  <a:pt x="12557" y="1364"/>
                  <a:pt x="12522" y="1329"/>
                </a:cubicBezTo>
                <a:cubicBezTo>
                  <a:pt x="12507" y="1315"/>
                  <a:pt x="12399" y="1294"/>
                  <a:pt x="12281" y="1285"/>
                </a:cubicBezTo>
                <a:lnTo>
                  <a:pt x="12070" y="1268"/>
                </a:lnTo>
                <a:lnTo>
                  <a:pt x="12070" y="1567"/>
                </a:lnTo>
                <a:cubicBezTo>
                  <a:pt x="12070" y="1730"/>
                  <a:pt x="12058" y="1887"/>
                  <a:pt x="12046" y="1910"/>
                </a:cubicBezTo>
                <a:cubicBezTo>
                  <a:pt x="12033" y="1933"/>
                  <a:pt x="12022" y="1973"/>
                  <a:pt x="12022" y="2007"/>
                </a:cubicBezTo>
                <a:cubicBezTo>
                  <a:pt x="12022" y="2041"/>
                  <a:pt x="11980" y="2100"/>
                  <a:pt x="11930" y="2130"/>
                </a:cubicBezTo>
                <a:cubicBezTo>
                  <a:pt x="11858" y="2174"/>
                  <a:pt x="11835" y="2160"/>
                  <a:pt x="11805" y="2086"/>
                </a:cubicBezTo>
                <a:cubicBezTo>
                  <a:pt x="11744" y="1933"/>
                  <a:pt x="11721" y="1980"/>
                  <a:pt x="11738" y="2218"/>
                </a:cubicBezTo>
                <a:cubicBezTo>
                  <a:pt x="11760" y="2514"/>
                  <a:pt x="11710" y="2585"/>
                  <a:pt x="11526" y="2535"/>
                </a:cubicBezTo>
                <a:lnTo>
                  <a:pt x="11387" y="2500"/>
                </a:lnTo>
                <a:lnTo>
                  <a:pt x="11387" y="2808"/>
                </a:lnTo>
                <a:cubicBezTo>
                  <a:pt x="11387" y="3070"/>
                  <a:pt x="11377" y="3130"/>
                  <a:pt x="11315" y="3204"/>
                </a:cubicBezTo>
                <a:cubicBezTo>
                  <a:pt x="11249" y="3283"/>
                  <a:pt x="11233" y="3284"/>
                  <a:pt x="11190" y="3204"/>
                </a:cubicBezTo>
                <a:cubicBezTo>
                  <a:pt x="11150" y="3131"/>
                  <a:pt x="11125" y="3124"/>
                  <a:pt x="11041" y="3178"/>
                </a:cubicBezTo>
                <a:cubicBezTo>
                  <a:pt x="10972" y="3221"/>
                  <a:pt x="10932" y="3225"/>
                  <a:pt x="10911" y="3186"/>
                </a:cubicBezTo>
                <a:cubicBezTo>
                  <a:pt x="10872" y="3115"/>
                  <a:pt x="10766" y="3116"/>
                  <a:pt x="10704" y="3186"/>
                </a:cubicBezTo>
                <a:cubicBezTo>
                  <a:pt x="10665" y="3232"/>
                  <a:pt x="10666" y="3256"/>
                  <a:pt x="10719" y="3327"/>
                </a:cubicBezTo>
                <a:cubicBezTo>
                  <a:pt x="10774" y="3401"/>
                  <a:pt x="10778" y="3410"/>
                  <a:pt x="10733" y="3442"/>
                </a:cubicBezTo>
                <a:cubicBezTo>
                  <a:pt x="10693" y="3470"/>
                  <a:pt x="10684" y="3541"/>
                  <a:pt x="10695" y="3776"/>
                </a:cubicBezTo>
                <a:cubicBezTo>
                  <a:pt x="10702" y="3938"/>
                  <a:pt x="10719" y="4092"/>
                  <a:pt x="10733" y="4119"/>
                </a:cubicBezTo>
                <a:cubicBezTo>
                  <a:pt x="10748" y="4147"/>
                  <a:pt x="10752" y="4207"/>
                  <a:pt x="10743" y="4251"/>
                </a:cubicBezTo>
                <a:cubicBezTo>
                  <a:pt x="10733" y="4296"/>
                  <a:pt x="10752" y="4362"/>
                  <a:pt x="10781" y="4401"/>
                </a:cubicBezTo>
                <a:cubicBezTo>
                  <a:pt x="10820" y="4453"/>
                  <a:pt x="10832" y="4531"/>
                  <a:pt x="10825" y="4718"/>
                </a:cubicBezTo>
                <a:cubicBezTo>
                  <a:pt x="10816" y="4942"/>
                  <a:pt x="10805" y="4976"/>
                  <a:pt x="10743" y="4964"/>
                </a:cubicBezTo>
                <a:cubicBezTo>
                  <a:pt x="10674" y="4951"/>
                  <a:pt x="10671" y="4959"/>
                  <a:pt x="10671" y="5572"/>
                </a:cubicBezTo>
                <a:lnTo>
                  <a:pt x="10671" y="6197"/>
                </a:lnTo>
                <a:lnTo>
                  <a:pt x="10762" y="6197"/>
                </a:lnTo>
                <a:cubicBezTo>
                  <a:pt x="10850" y="6197"/>
                  <a:pt x="10854" y="6185"/>
                  <a:pt x="10863" y="5897"/>
                </a:cubicBezTo>
                <a:cubicBezTo>
                  <a:pt x="10871" y="5643"/>
                  <a:pt x="10882" y="5598"/>
                  <a:pt x="10935" y="5598"/>
                </a:cubicBezTo>
                <a:cubicBezTo>
                  <a:pt x="11010" y="5598"/>
                  <a:pt x="11039" y="5869"/>
                  <a:pt x="11055" y="6707"/>
                </a:cubicBezTo>
                <a:cubicBezTo>
                  <a:pt x="11061" y="7007"/>
                  <a:pt x="11078" y="7281"/>
                  <a:pt x="11089" y="7315"/>
                </a:cubicBezTo>
                <a:cubicBezTo>
                  <a:pt x="11100" y="7348"/>
                  <a:pt x="11092" y="7392"/>
                  <a:pt x="11075" y="7411"/>
                </a:cubicBezTo>
                <a:cubicBezTo>
                  <a:pt x="11053" y="7435"/>
                  <a:pt x="11054" y="7480"/>
                  <a:pt x="11075" y="7552"/>
                </a:cubicBezTo>
                <a:cubicBezTo>
                  <a:pt x="11096" y="7625"/>
                  <a:pt x="11097" y="7677"/>
                  <a:pt x="11075" y="7702"/>
                </a:cubicBezTo>
                <a:cubicBezTo>
                  <a:pt x="11052" y="7727"/>
                  <a:pt x="11056" y="7777"/>
                  <a:pt x="11084" y="7860"/>
                </a:cubicBezTo>
                <a:cubicBezTo>
                  <a:pt x="11138" y="8019"/>
                  <a:pt x="11137" y="8443"/>
                  <a:pt x="11084" y="8424"/>
                </a:cubicBezTo>
                <a:cubicBezTo>
                  <a:pt x="11027" y="8403"/>
                  <a:pt x="11035" y="8506"/>
                  <a:pt x="11094" y="8547"/>
                </a:cubicBezTo>
                <a:cubicBezTo>
                  <a:pt x="11162" y="8595"/>
                  <a:pt x="11116" y="8691"/>
                  <a:pt x="10911" y="8925"/>
                </a:cubicBezTo>
                <a:cubicBezTo>
                  <a:pt x="10823" y="9027"/>
                  <a:pt x="10679" y="9188"/>
                  <a:pt x="10594" y="9286"/>
                </a:cubicBezTo>
                <a:cubicBezTo>
                  <a:pt x="10508" y="9384"/>
                  <a:pt x="10195" y="9743"/>
                  <a:pt x="9897" y="10087"/>
                </a:cubicBezTo>
                <a:cubicBezTo>
                  <a:pt x="9193" y="10897"/>
                  <a:pt x="8985" y="11136"/>
                  <a:pt x="8882" y="11240"/>
                </a:cubicBezTo>
                <a:cubicBezTo>
                  <a:pt x="8836" y="11287"/>
                  <a:pt x="8729" y="11412"/>
                  <a:pt x="8647" y="11513"/>
                </a:cubicBezTo>
                <a:cubicBezTo>
                  <a:pt x="8565" y="11614"/>
                  <a:pt x="8492" y="11698"/>
                  <a:pt x="8483" y="11698"/>
                </a:cubicBezTo>
                <a:cubicBezTo>
                  <a:pt x="8475" y="11698"/>
                  <a:pt x="8377" y="11813"/>
                  <a:pt x="8267" y="11953"/>
                </a:cubicBezTo>
                <a:cubicBezTo>
                  <a:pt x="8157" y="12094"/>
                  <a:pt x="8060" y="12208"/>
                  <a:pt x="8050" y="12208"/>
                </a:cubicBezTo>
                <a:cubicBezTo>
                  <a:pt x="8041" y="12208"/>
                  <a:pt x="7955" y="12309"/>
                  <a:pt x="7858" y="12428"/>
                </a:cubicBezTo>
                <a:cubicBezTo>
                  <a:pt x="7710" y="12611"/>
                  <a:pt x="7276" y="13106"/>
                  <a:pt x="7079" y="13317"/>
                </a:cubicBezTo>
                <a:cubicBezTo>
                  <a:pt x="7050" y="13349"/>
                  <a:pt x="6929" y="13488"/>
                  <a:pt x="6810" y="13626"/>
                </a:cubicBezTo>
                <a:cubicBezTo>
                  <a:pt x="6692" y="13763"/>
                  <a:pt x="6521" y="13948"/>
                  <a:pt x="6430" y="14039"/>
                </a:cubicBezTo>
                <a:lnTo>
                  <a:pt x="6267" y="14206"/>
                </a:lnTo>
                <a:lnTo>
                  <a:pt x="5714" y="14145"/>
                </a:lnTo>
                <a:cubicBezTo>
                  <a:pt x="5342" y="14103"/>
                  <a:pt x="5134" y="14098"/>
                  <a:pt x="5079" y="14136"/>
                </a:cubicBezTo>
                <a:cubicBezTo>
                  <a:pt x="5034" y="14167"/>
                  <a:pt x="4881" y="14322"/>
                  <a:pt x="4738" y="14479"/>
                </a:cubicBezTo>
                <a:cubicBezTo>
                  <a:pt x="4340" y="14917"/>
                  <a:pt x="4153" y="15014"/>
                  <a:pt x="3709" y="15016"/>
                </a:cubicBezTo>
                <a:cubicBezTo>
                  <a:pt x="3313" y="15019"/>
                  <a:pt x="3094" y="14930"/>
                  <a:pt x="2839" y="14673"/>
                </a:cubicBezTo>
                <a:cubicBezTo>
                  <a:pt x="2706" y="14539"/>
                  <a:pt x="2495" y="14071"/>
                  <a:pt x="2478" y="13881"/>
                </a:cubicBezTo>
                <a:cubicBezTo>
                  <a:pt x="2456" y="13632"/>
                  <a:pt x="2559" y="13283"/>
                  <a:pt x="2733" y="13009"/>
                </a:cubicBezTo>
                <a:cubicBezTo>
                  <a:pt x="2884" y="12772"/>
                  <a:pt x="3404" y="12084"/>
                  <a:pt x="3719" y="11707"/>
                </a:cubicBezTo>
                <a:cubicBezTo>
                  <a:pt x="3781" y="11632"/>
                  <a:pt x="3931" y="11437"/>
                  <a:pt x="4050" y="11275"/>
                </a:cubicBezTo>
                <a:cubicBezTo>
                  <a:pt x="4349" y="10871"/>
                  <a:pt x="4868" y="10219"/>
                  <a:pt x="4892" y="10219"/>
                </a:cubicBezTo>
                <a:cubicBezTo>
                  <a:pt x="4921" y="10219"/>
                  <a:pt x="5085" y="9885"/>
                  <a:pt x="5171" y="9656"/>
                </a:cubicBezTo>
                <a:cubicBezTo>
                  <a:pt x="5270" y="9389"/>
                  <a:pt x="5274" y="8788"/>
                  <a:pt x="5180" y="8432"/>
                </a:cubicBezTo>
                <a:cubicBezTo>
                  <a:pt x="5061" y="7983"/>
                  <a:pt x="4649" y="7523"/>
                  <a:pt x="4238" y="7385"/>
                </a:cubicBezTo>
                <a:cubicBezTo>
                  <a:pt x="3852" y="7255"/>
                  <a:pt x="3317" y="7384"/>
                  <a:pt x="3055" y="7667"/>
                </a:cubicBezTo>
                <a:cubicBezTo>
                  <a:pt x="2956" y="7774"/>
                  <a:pt x="2953" y="7771"/>
                  <a:pt x="2897" y="7658"/>
                </a:cubicBezTo>
                <a:cubicBezTo>
                  <a:pt x="2865" y="7595"/>
                  <a:pt x="2783" y="7481"/>
                  <a:pt x="2709" y="7403"/>
                </a:cubicBezTo>
                <a:cubicBezTo>
                  <a:pt x="2588" y="7273"/>
                  <a:pt x="2563" y="7263"/>
                  <a:pt x="2488" y="7332"/>
                </a:cubicBezTo>
                <a:cubicBezTo>
                  <a:pt x="2333" y="7475"/>
                  <a:pt x="2188" y="7715"/>
                  <a:pt x="2127" y="7922"/>
                </a:cubicBezTo>
                <a:cubicBezTo>
                  <a:pt x="2090" y="8048"/>
                  <a:pt x="2018" y="8176"/>
                  <a:pt x="1940" y="8248"/>
                </a:cubicBezTo>
                <a:cubicBezTo>
                  <a:pt x="1775" y="8398"/>
                  <a:pt x="1697" y="8636"/>
                  <a:pt x="1719" y="8925"/>
                </a:cubicBezTo>
                <a:cubicBezTo>
                  <a:pt x="1734" y="9139"/>
                  <a:pt x="1730" y="9144"/>
                  <a:pt x="1574" y="9321"/>
                </a:cubicBezTo>
                <a:cubicBezTo>
                  <a:pt x="1487" y="9422"/>
                  <a:pt x="1371" y="9516"/>
                  <a:pt x="1320" y="9524"/>
                </a:cubicBezTo>
                <a:cubicBezTo>
                  <a:pt x="1268" y="9531"/>
                  <a:pt x="1188" y="9540"/>
                  <a:pt x="1137" y="9550"/>
                </a:cubicBezTo>
                <a:cubicBezTo>
                  <a:pt x="1086" y="9560"/>
                  <a:pt x="898" y="9744"/>
                  <a:pt x="723" y="9955"/>
                </a:cubicBezTo>
                <a:cubicBezTo>
                  <a:pt x="549" y="10166"/>
                  <a:pt x="371" y="10334"/>
                  <a:pt x="329" y="10334"/>
                </a:cubicBezTo>
                <a:cubicBezTo>
                  <a:pt x="217" y="10334"/>
                  <a:pt x="34" y="10552"/>
                  <a:pt x="12" y="10712"/>
                </a:cubicBezTo>
                <a:cubicBezTo>
                  <a:pt x="-34" y="11047"/>
                  <a:pt x="57" y="11432"/>
                  <a:pt x="228" y="11619"/>
                </a:cubicBezTo>
                <a:cubicBezTo>
                  <a:pt x="313" y="11711"/>
                  <a:pt x="321" y="11707"/>
                  <a:pt x="406" y="11592"/>
                </a:cubicBezTo>
                <a:cubicBezTo>
                  <a:pt x="455" y="11526"/>
                  <a:pt x="509" y="11469"/>
                  <a:pt x="526" y="11469"/>
                </a:cubicBezTo>
                <a:cubicBezTo>
                  <a:pt x="544" y="11469"/>
                  <a:pt x="578" y="11400"/>
                  <a:pt x="603" y="11311"/>
                </a:cubicBezTo>
                <a:cubicBezTo>
                  <a:pt x="645" y="11162"/>
                  <a:pt x="728" y="11039"/>
                  <a:pt x="887" y="10879"/>
                </a:cubicBezTo>
                <a:cubicBezTo>
                  <a:pt x="1192" y="10572"/>
                  <a:pt x="1317" y="10415"/>
                  <a:pt x="1339" y="10307"/>
                </a:cubicBezTo>
                <a:cubicBezTo>
                  <a:pt x="1353" y="10238"/>
                  <a:pt x="1384" y="10168"/>
                  <a:pt x="1411" y="10149"/>
                </a:cubicBezTo>
                <a:cubicBezTo>
                  <a:pt x="1438" y="10130"/>
                  <a:pt x="1472" y="10049"/>
                  <a:pt x="1488" y="9973"/>
                </a:cubicBezTo>
                <a:cubicBezTo>
                  <a:pt x="1513" y="9851"/>
                  <a:pt x="1763" y="9489"/>
                  <a:pt x="1820" y="9489"/>
                </a:cubicBezTo>
                <a:cubicBezTo>
                  <a:pt x="1831" y="9489"/>
                  <a:pt x="1880" y="9551"/>
                  <a:pt x="1930" y="9629"/>
                </a:cubicBezTo>
                <a:cubicBezTo>
                  <a:pt x="2051" y="9816"/>
                  <a:pt x="2096" y="9810"/>
                  <a:pt x="2286" y="9577"/>
                </a:cubicBezTo>
                <a:cubicBezTo>
                  <a:pt x="2431" y="9398"/>
                  <a:pt x="2454" y="9384"/>
                  <a:pt x="2541" y="9445"/>
                </a:cubicBezTo>
                <a:cubicBezTo>
                  <a:pt x="2627" y="9504"/>
                  <a:pt x="2650" y="9490"/>
                  <a:pt x="2767" y="9339"/>
                </a:cubicBezTo>
                <a:cubicBezTo>
                  <a:pt x="2838" y="9247"/>
                  <a:pt x="2937" y="9077"/>
                  <a:pt x="2988" y="8960"/>
                </a:cubicBezTo>
                <a:cubicBezTo>
                  <a:pt x="3080" y="8752"/>
                  <a:pt x="3086" y="8717"/>
                  <a:pt x="3065" y="8239"/>
                </a:cubicBezTo>
                <a:cubicBezTo>
                  <a:pt x="3048" y="7857"/>
                  <a:pt x="3756" y="7605"/>
                  <a:pt x="4267" y="7807"/>
                </a:cubicBezTo>
                <a:cubicBezTo>
                  <a:pt x="4856" y="8041"/>
                  <a:pt x="5218" y="8757"/>
                  <a:pt x="5046" y="9365"/>
                </a:cubicBezTo>
                <a:cubicBezTo>
                  <a:pt x="4987" y="9572"/>
                  <a:pt x="4786" y="9902"/>
                  <a:pt x="4435" y="10351"/>
                </a:cubicBezTo>
                <a:cubicBezTo>
                  <a:pt x="4281" y="10548"/>
                  <a:pt x="4095" y="10786"/>
                  <a:pt x="4022" y="10879"/>
                </a:cubicBezTo>
                <a:cubicBezTo>
                  <a:pt x="3948" y="10973"/>
                  <a:pt x="3728" y="11246"/>
                  <a:pt x="3536" y="11495"/>
                </a:cubicBezTo>
                <a:cubicBezTo>
                  <a:pt x="3344" y="11745"/>
                  <a:pt x="3066" y="12108"/>
                  <a:pt x="2916" y="12296"/>
                </a:cubicBezTo>
                <a:cubicBezTo>
                  <a:pt x="2588" y="12709"/>
                  <a:pt x="2530" y="12794"/>
                  <a:pt x="2416" y="13080"/>
                </a:cubicBezTo>
                <a:cubicBezTo>
                  <a:pt x="2337" y="13278"/>
                  <a:pt x="2329" y="13348"/>
                  <a:pt x="2329" y="13740"/>
                </a:cubicBezTo>
                <a:cubicBezTo>
                  <a:pt x="2329" y="14329"/>
                  <a:pt x="2408" y="14586"/>
                  <a:pt x="2685" y="14919"/>
                </a:cubicBezTo>
                <a:cubicBezTo>
                  <a:pt x="3016" y="15318"/>
                  <a:pt x="3161" y="15386"/>
                  <a:pt x="3709" y="15386"/>
                </a:cubicBezTo>
                <a:cubicBezTo>
                  <a:pt x="4065" y="15386"/>
                  <a:pt x="4210" y="15365"/>
                  <a:pt x="4300" y="15298"/>
                </a:cubicBezTo>
                <a:cubicBezTo>
                  <a:pt x="4522" y="15135"/>
                  <a:pt x="4638" y="15043"/>
                  <a:pt x="4685" y="14990"/>
                </a:cubicBezTo>
                <a:cubicBezTo>
                  <a:pt x="5091" y="14528"/>
                  <a:pt x="5102" y="14520"/>
                  <a:pt x="5339" y="14497"/>
                </a:cubicBezTo>
                <a:cubicBezTo>
                  <a:pt x="5467" y="14484"/>
                  <a:pt x="5710" y="14493"/>
                  <a:pt x="5882" y="14523"/>
                </a:cubicBezTo>
                <a:cubicBezTo>
                  <a:pt x="6239" y="14585"/>
                  <a:pt x="6453" y="14537"/>
                  <a:pt x="6584" y="14347"/>
                </a:cubicBezTo>
                <a:cubicBezTo>
                  <a:pt x="6630" y="14281"/>
                  <a:pt x="6772" y="14103"/>
                  <a:pt x="6897" y="13960"/>
                </a:cubicBezTo>
                <a:cubicBezTo>
                  <a:pt x="7022" y="13817"/>
                  <a:pt x="7314" y="13482"/>
                  <a:pt x="7546" y="13212"/>
                </a:cubicBezTo>
                <a:cubicBezTo>
                  <a:pt x="7778" y="12941"/>
                  <a:pt x="7973" y="12719"/>
                  <a:pt x="7983" y="12719"/>
                </a:cubicBezTo>
                <a:cubicBezTo>
                  <a:pt x="7994" y="12719"/>
                  <a:pt x="8094" y="12614"/>
                  <a:pt x="8204" y="12481"/>
                </a:cubicBezTo>
                <a:cubicBezTo>
                  <a:pt x="8314" y="12349"/>
                  <a:pt x="8561" y="12057"/>
                  <a:pt x="8752" y="11839"/>
                </a:cubicBezTo>
                <a:cubicBezTo>
                  <a:pt x="8943" y="11620"/>
                  <a:pt x="9164" y="11369"/>
                  <a:pt x="9243" y="11275"/>
                </a:cubicBezTo>
                <a:cubicBezTo>
                  <a:pt x="9396" y="11094"/>
                  <a:pt x="9769" y="10662"/>
                  <a:pt x="9940" y="10474"/>
                </a:cubicBezTo>
                <a:cubicBezTo>
                  <a:pt x="10094" y="10306"/>
                  <a:pt x="10436" y="9925"/>
                  <a:pt x="10757" y="9550"/>
                </a:cubicBezTo>
                <a:cubicBezTo>
                  <a:pt x="10961" y="9312"/>
                  <a:pt x="11050" y="9233"/>
                  <a:pt x="11075" y="9277"/>
                </a:cubicBezTo>
                <a:cubicBezTo>
                  <a:pt x="11099" y="9322"/>
                  <a:pt x="11117" y="9322"/>
                  <a:pt x="11142" y="9277"/>
                </a:cubicBezTo>
                <a:cubicBezTo>
                  <a:pt x="11167" y="9232"/>
                  <a:pt x="11203" y="9235"/>
                  <a:pt x="11281" y="9295"/>
                </a:cubicBezTo>
                <a:cubicBezTo>
                  <a:pt x="11340" y="9340"/>
                  <a:pt x="11404" y="9358"/>
                  <a:pt x="11421" y="9339"/>
                </a:cubicBezTo>
                <a:cubicBezTo>
                  <a:pt x="11476" y="9277"/>
                  <a:pt x="11494" y="9496"/>
                  <a:pt x="11440" y="9568"/>
                </a:cubicBezTo>
                <a:cubicBezTo>
                  <a:pt x="11412" y="9606"/>
                  <a:pt x="11387" y="9706"/>
                  <a:pt x="11387" y="9788"/>
                </a:cubicBezTo>
                <a:cubicBezTo>
                  <a:pt x="11387" y="9916"/>
                  <a:pt x="11400" y="9938"/>
                  <a:pt x="11478" y="9938"/>
                </a:cubicBezTo>
                <a:cubicBezTo>
                  <a:pt x="11529" y="9938"/>
                  <a:pt x="11579" y="9915"/>
                  <a:pt x="11589" y="9885"/>
                </a:cubicBezTo>
                <a:cubicBezTo>
                  <a:pt x="11599" y="9855"/>
                  <a:pt x="11626" y="9849"/>
                  <a:pt x="11651" y="9867"/>
                </a:cubicBezTo>
                <a:cubicBezTo>
                  <a:pt x="11677" y="9885"/>
                  <a:pt x="11715" y="9867"/>
                  <a:pt x="11738" y="9832"/>
                </a:cubicBezTo>
                <a:cubicBezTo>
                  <a:pt x="11771" y="9782"/>
                  <a:pt x="11791" y="9796"/>
                  <a:pt x="11829" y="9902"/>
                </a:cubicBezTo>
                <a:cubicBezTo>
                  <a:pt x="11888" y="10065"/>
                  <a:pt x="11874" y="10098"/>
                  <a:pt x="11603" y="10386"/>
                </a:cubicBezTo>
                <a:cubicBezTo>
                  <a:pt x="11416" y="10587"/>
                  <a:pt x="11165" y="10870"/>
                  <a:pt x="10430" y="11724"/>
                </a:cubicBezTo>
                <a:cubicBezTo>
                  <a:pt x="10162" y="12036"/>
                  <a:pt x="9921" y="12318"/>
                  <a:pt x="9892" y="12349"/>
                </a:cubicBezTo>
                <a:cubicBezTo>
                  <a:pt x="9632" y="12630"/>
                  <a:pt x="9410" y="12887"/>
                  <a:pt x="9214" y="13124"/>
                </a:cubicBezTo>
                <a:cubicBezTo>
                  <a:pt x="9086" y="13278"/>
                  <a:pt x="8961" y="13419"/>
                  <a:pt x="8935" y="13441"/>
                </a:cubicBezTo>
                <a:cubicBezTo>
                  <a:pt x="8910" y="13462"/>
                  <a:pt x="8750" y="13645"/>
                  <a:pt x="8579" y="13846"/>
                </a:cubicBezTo>
                <a:cubicBezTo>
                  <a:pt x="8111" y="14396"/>
                  <a:pt x="8000" y="14521"/>
                  <a:pt x="7546" y="15016"/>
                </a:cubicBezTo>
                <a:cubicBezTo>
                  <a:pt x="7261" y="15327"/>
                  <a:pt x="7253" y="15333"/>
                  <a:pt x="7012" y="15333"/>
                </a:cubicBezTo>
                <a:cubicBezTo>
                  <a:pt x="6877" y="15333"/>
                  <a:pt x="6758" y="15303"/>
                  <a:pt x="6748" y="15272"/>
                </a:cubicBezTo>
                <a:cubicBezTo>
                  <a:pt x="6724" y="15202"/>
                  <a:pt x="6093" y="15193"/>
                  <a:pt x="6070" y="15263"/>
                </a:cubicBezTo>
                <a:cubicBezTo>
                  <a:pt x="6061" y="15290"/>
                  <a:pt x="6007" y="15331"/>
                  <a:pt x="5954" y="15351"/>
                </a:cubicBezTo>
                <a:cubicBezTo>
                  <a:pt x="5901" y="15370"/>
                  <a:pt x="5810" y="15459"/>
                  <a:pt x="5748" y="15553"/>
                </a:cubicBezTo>
                <a:cubicBezTo>
                  <a:pt x="5685" y="15647"/>
                  <a:pt x="5621" y="15729"/>
                  <a:pt x="5603" y="15729"/>
                </a:cubicBezTo>
                <a:cubicBezTo>
                  <a:pt x="5537" y="15729"/>
                  <a:pt x="5248" y="16332"/>
                  <a:pt x="5185" y="16601"/>
                </a:cubicBezTo>
                <a:cubicBezTo>
                  <a:pt x="5135" y="16814"/>
                  <a:pt x="5126" y="16940"/>
                  <a:pt x="5142" y="17155"/>
                </a:cubicBezTo>
                <a:cubicBezTo>
                  <a:pt x="5153" y="17308"/>
                  <a:pt x="5170" y="17447"/>
                  <a:pt x="5185" y="17463"/>
                </a:cubicBezTo>
                <a:cubicBezTo>
                  <a:pt x="5200" y="17480"/>
                  <a:pt x="5214" y="17537"/>
                  <a:pt x="5214" y="17595"/>
                </a:cubicBezTo>
                <a:cubicBezTo>
                  <a:pt x="5214" y="17738"/>
                  <a:pt x="5501" y="18203"/>
                  <a:pt x="5695" y="18370"/>
                </a:cubicBezTo>
                <a:cubicBezTo>
                  <a:pt x="5781" y="18444"/>
                  <a:pt x="5929" y="18533"/>
                  <a:pt x="6022" y="18572"/>
                </a:cubicBezTo>
                <a:cubicBezTo>
                  <a:pt x="6266" y="18676"/>
                  <a:pt x="6897" y="18664"/>
                  <a:pt x="7108" y="18546"/>
                </a:cubicBezTo>
                <a:cubicBezTo>
                  <a:pt x="7317" y="18429"/>
                  <a:pt x="7836" y="17938"/>
                  <a:pt x="8517" y="17217"/>
                </a:cubicBezTo>
                <a:cubicBezTo>
                  <a:pt x="8832" y="16882"/>
                  <a:pt x="8913" y="16795"/>
                  <a:pt x="9185" y="16530"/>
                </a:cubicBezTo>
                <a:cubicBezTo>
                  <a:pt x="9330" y="16389"/>
                  <a:pt x="9501" y="16216"/>
                  <a:pt x="9565" y="16143"/>
                </a:cubicBezTo>
                <a:cubicBezTo>
                  <a:pt x="10195" y="15418"/>
                  <a:pt x="10844" y="15302"/>
                  <a:pt x="11440" y="15817"/>
                </a:cubicBezTo>
                <a:cubicBezTo>
                  <a:pt x="11640" y="15990"/>
                  <a:pt x="11771" y="16227"/>
                  <a:pt x="11853" y="16557"/>
                </a:cubicBezTo>
                <a:cubicBezTo>
                  <a:pt x="11913" y="16797"/>
                  <a:pt x="11913" y="16812"/>
                  <a:pt x="11863" y="17014"/>
                </a:cubicBezTo>
                <a:cubicBezTo>
                  <a:pt x="11786" y="17322"/>
                  <a:pt x="11668" y="17595"/>
                  <a:pt x="11613" y="17595"/>
                </a:cubicBezTo>
                <a:cubicBezTo>
                  <a:pt x="11586" y="17595"/>
                  <a:pt x="11513" y="17520"/>
                  <a:pt x="11450" y="17428"/>
                </a:cubicBezTo>
                <a:cubicBezTo>
                  <a:pt x="11386" y="17337"/>
                  <a:pt x="11302" y="17246"/>
                  <a:pt x="11257" y="17226"/>
                </a:cubicBezTo>
                <a:cubicBezTo>
                  <a:pt x="11133" y="17169"/>
                  <a:pt x="10911" y="17429"/>
                  <a:pt x="10796" y="17771"/>
                </a:cubicBezTo>
                <a:cubicBezTo>
                  <a:pt x="10744" y="17926"/>
                  <a:pt x="10681" y="18077"/>
                  <a:pt x="10651" y="18097"/>
                </a:cubicBezTo>
                <a:cubicBezTo>
                  <a:pt x="10584" y="18143"/>
                  <a:pt x="10418" y="18346"/>
                  <a:pt x="10387" y="18423"/>
                </a:cubicBezTo>
                <a:cubicBezTo>
                  <a:pt x="10374" y="18454"/>
                  <a:pt x="10363" y="18612"/>
                  <a:pt x="10363" y="18775"/>
                </a:cubicBezTo>
                <a:lnTo>
                  <a:pt x="10363" y="19074"/>
                </a:lnTo>
                <a:lnTo>
                  <a:pt x="10200" y="19241"/>
                </a:lnTo>
                <a:cubicBezTo>
                  <a:pt x="10101" y="19345"/>
                  <a:pt x="10013" y="19400"/>
                  <a:pt x="9974" y="19382"/>
                </a:cubicBezTo>
                <a:cubicBezTo>
                  <a:pt x="9936" y="19365"/>
                  <a:pt x="9894" y="19388"/>
                  <a:pt x="9873" y="19435"/>
                </a:cubicBezTo>
                <a:cubicBezTo>
                  <a:pt x="9852" y="19480"/>
                  <a:pt x="9805" y="19504"/>
                  <a:pt x="9772" y="19488"/>
                </a:cubicBezTo>
                <a:cubicBezTo>
                  <a:pt x="9732" y="19469"/>
                  <a:pt x="9597" y="19592"/>
                  <a:pt x="9377" y="19849"/>
                </a:cubicBezTo>
                <a:cubicBezTo>
                  <a:pt x="9186" y="20072"/>
                  <a:pt x="9020" y="20227"/>
                  <a:pt x="8983" y="20218"/>
                </a:cubicBezTo>
                <a:cubicBezTo>
                  <a:pt x="8948" y="20210"/>
                  <a:pt x="8858" y="20282"/>
                  <a:pt x="8786" y="20377"/>
                </a:cubicBezTo>
                <a:cubicBezTo>
                  <a:pt x="8673" y="20527"/>
                  <a:pt x="8656" y="20579"/>
                  <a:pt x="8656" y="20764"/>
                </a:cubicBezTo>
                <a:cubicBezTo>
                  <a:pt x="8656" y="20995"/>
                  <a:pt x="8717" y="21241"/>
                  <a:pt x="8820" y="21442"/>
                </a:cubicBezTo>
                <a:cubicBezTo>
                  <a:pt x="8854" y="21509"/>
                  <a:pt x="8901" y="21552"/>
                  <a:pt x="8945" y="21565"/>
                </a:cubicBezTo>
                <a:cubicBezTo>
                  <a:pt x="8988" y="21578"/>
                  <a:pt x="9028" y="21564"/>
                  <a:pt x="9046" y="21512"/>
                </a:cubicBezTo>
                <a:cubicBezTo>
                  <a:pt x="9057" y="21479"/>
                  <a:pt x="9099" y="21427"/>
                  <a:pt x="9142" y="21398"/>
                </a:cubicBezTo>
                <a:cubicBezTo>
                  <a:pt x="9184" y="21368"/>
                  <a:pt x="9229" y="21293"/>
                  <a:pt x="9238" y="21231"/>
                </a:cubicBezTo>
                <a:cubicBezTo>
                  <a:pt x="9248" y="21163"/>
                  <a:pt x="9398" y="20954"/>
                  <a:pt x="9608" y="20711"/>
                </a:cubicBezTo>
                <a:cubicBezTo>
                  <a:pt x="9802" y="20487"/>
                  <a:pt x="9959" y="20273"/>
                  <a:pt x="9959" y="20236"/>
                </a:cubicBezTo>
                <a:cubicBezTo>
                  <a:pt x="9959" y="20199"/>
                  <a:pt x="9993" y="20120"/>
                  <a:pt x="10036" y="20069"/>
                </a:cubicBezTo>
                <a:cubicBezTo>
                  <a:pt x="10079" y="20018"/>
                  <a:pt x="10113" y="19927"/>
                  <a:pt x="10113" y="19866"/>
                </a:cubicBezTo>
                <a:cubicBezTo>
                  <a:pt x="10113" y="19798"/>
                  <a:pt x="10152" y="19721"/>
                  <a:pt x="10214" y="19664"/>
                </a:cubicBezTo>
                <a:cubicBezTo>
                  <a:pt x="10269" y="19612"/>
                  <a:pt x="10342" y="19529"/>
                  <a:pt x="10373" y="19479"/>
                </a:cubicBezTo>
                <a:cubicBezTo>
                  <a:pt x="10425" y="19395"/>
                  <a:pt x="10441" y="19398"/>
                  <a:pt x="10579" y="19541"/>
                </a:cubicBezTo>
                <a:cubicBezTo>
                  <a:pt x="10662" y="19625"/>
                  <a:pt x="10741" y="19699"/>
                  <a:pt x="10757" y="19699"/>
                </a:cubicBezTo>
                <a:cubicBezTo>
                  <a:pt x="10774" y="19699"/>
                  <a:pt x="10851" y="19605"/>
                  <a:pt x="10925" y="19497"/>
                </a:cubicBezTo>
                <a:cubicBezTo>
                  <a:pt x="11062" y="19298"/>
                  <a:pt x="11149" y="19263"/>
                  <a:pt x="11228" y="19356"/>
                </a:cubicBezTo>
                <a:cubicBezTo>
                  <a:pt x="11272" y="19406"/>
                  <a:pt x="11331" y="19361"/>
                  <a:pt x="11493" y="19162"/>
                </a:cubicBezTo>
                <a:cubicBezTo>
                  <a:pt x="11679" y="18934"/>
                  <a:pt x="11771" y="18474"/>
                  <a:pt x="11700" y="18141"/>
                </a:cubicBezTo>
                <a:cubicBezTo>
                  <a:pt x="11681" y="18054"/>
                  <a:pt x="11710" y="17972"/>
                  <a:pt x="11829" y="17754"/>
                </a:cubicBezTo>
                <a:cubicBezTo>
                  <a:pt x="12016" y="17412"/>
                  <a:pt x="12036" y="17300"/>
                  <a:pt x="12036" y="16785"/>
                </a:cubicBezTo>
                <a:cubicBezTo>
                  <a:pt x="12036" y="16424"/>
                  <a:pt x="12026" y="16354"/>
                  <a:pt x="11940" y="16125"/>
                </a:cubicBezTo>
                <a:cubicBezTo>
                  <a:pt x="11833" y="15842"/>
                  <a:pt x="11640" y="15547"/>
                  <a:pt x="11459" y="15404"/>
                </a:cubicBezTo>
                <a:cubicBezTo>
                  <a:pt x="11394" y="15352"/>
                  <a:pt x="11311" y="15289"/>
                  <a:pt x="11276" y="15263"/>
                </a:cubicBezTo>
                <a:cubicBezTo>
                  <a:pt x="11060" y="15093"/>
                  <a:pt x="10275" y="15106"/>
                  <a:pt x="10050" y="15280"/>
                </a:cubicBezTo>
                <a:cubicBezTo>
                  <a:pt x="9910" y="15389"/>
                  <a:pt x="9517" y="15748"/>
                  <a:pt x="9358" y="15914"/>
                </a:cubicBezTo>
                <a:cubicBezTo>
                  <a:pt x="9272" y="16004"/>
                  <a:pt x="9131" y="16146"/>
                  <a:pt x="9046" y="16231"/>
                </a:cubicBezTo>
                <a:cubicBezTo>
                  <a:pt x="8960" y="16316"/>
                  <a:pt x="8737" y="16550"/>
                  <a:pt x="8550" y="16741"/>
                </a:cubicBezTo>
                <a:cubicBezTo>
                  <a:pt x="8364" y="16933"/>
                  <a:pt x="8205" y="17085"/>
                  <a:pt x="8195" y="17085"/>
                </a:cubicBezTo>
                <a:cubicBezTo>
                  <a:pt x="8185" y="17085"/>
                  <a:pt x="8120" y="17154"/>
                  <a:pt x="8055" y="17234"/>
                </a:cubicBezTo>
                <a:cubicBezTo>
                  <a:pt x="7904" y="17423"/>
                  <a:pt x="7411" y="17908"/>
                  <a:pt x="7214" y="18062"/>
                </a:cubicBezTo>
                <a:cubicBezTo>
                  <a:pt x="6857" y="18340"/>
                  <a:pt x="6486" y="18397"/>
                  <a:pt x="6137" y="18229"/>
                </a:cubicBezTo>
                <a:cubicBezTo>
                  <a:pt x="5871" y="18101"/>
                  <a:pt x="5612" y="17883"/>
                  <a:pt x="5498" y="17692"/>
                </a:cubicBezTo>
                <a:cubicBezTo>
                  <a:pt x="5381" y="17498"/>
                  <a:pt x="5295" y="17112"/>
                  <a:pt x="5320" y="16874"/>
                </a:cubicBezTo>
                <a:cubicBezTo>
                  <a:pt x="5347" y="16604"/>
                  <a:pt x="5630" y="16102"/>
                  <a:pt x="5897" y="15844"/>
                </a:cubicBezTo>
                <a:lnTo>
                  <a:pt x="6099" y="15650"/>
                </a:lnTo>
                <a:lnTo>
                  <a:pt x="6574" y="15659"/>
                </a:lnTo>
                <a:cubicBezTo>
                  <a:pt x="6876" y="15667"/>
                  <a:pt x="7072" y="15697"/>
                  <a:pt x="7099" y="15738"/>
                </a:cubicBezTo>
                <a:cubicBezTo>
                  <a:pt x="7129" y="15784"/>
                  <a:pt x="7160" y="15780"/>
                  <a:pt x="7209" y="15738"/>
                </a:cubicBezTo>
                <a:cubicBezTo>
                  <a:pt x="7247" y="15705"/>
                  <a:pt x="7342" y="15640"/>
                  <a:pt x="7421" y="15588"/>
                </a:cubicBezTo>
                <a:cubicBezTo>
                  <a:pt x="7500" y="15537"/>
                  <a:pt x="7587" y="15447"/>
                  <a:pt x="7618" y="15386"/>
                </a:cubicBezTo>
                <a:cubicBezTo>
                  <a:pt x="7648" y="15325"/>
                  <a:pt x="7686" y="15272"/>
                  <a:pt x="7700" y="15272"/>
                </a:cubicBezTo>
                <a:cubicBezTo>
                  <a:pt x="7713" y="15272"/>
                  <a:pt x="7895" y="15072"/>
                  <a:pt x="8108" y="14823"/>
                </a:cubicBezTo>
                <a:cubicBezTo>
                  <a:pt x="8321" y="14573"/>
                  <a:pt x="8511" y="14365"/>
                  <a:pt x="8526" y="14365"/>
                </a:cubicBezTo>
                <a:cubicBezTo>
                  <a:pt x="8542" y="14365"/>
                  <a:pt x="8577" y="14313"/>
                  <a:pt x="8608" y="14251"/>
                </a:cubicBezTo>
                <a:cubicBezTo>
                  <a:pt x="8639" y="14188"/>
                  <a:pt x="8680" y="14136"/>
                  <a:pt x="8695" y="14136"/>
                </a:cubicBezTo>
                <a:cubicBezTo>
                  <a:pt x="8709" y="14136"/>
                  <a:pt x="8916" y="13906"/>
                  <a:pt x="9156" y="13626"/>
                </a:cubicBezTo>
                <a:cubicBezTo>
                  <a:pt x="9396" y="13345"/>
                  <a:pt x="9596" y="13115"/>
                  <a:pt x="9603" y="13115"/>
                </a:cubicBezTo>
                <a:cubicBezTo>
                  <a:pt x="9611" y="13115"/>
                  <a:pt x="9688" y="13032"/>
                  <a:pt x="9772" y="12930"/>
                </a:cubicBezTo>
                <a:cubicBezTo>
                  <a:pt x="9987" y="12667"/>
                  <a:pt x="10336" y="12265"/>
                  <a:pt x="10642" y="11927"/>
                </a:cubicBezTo>
                <a:cubicBezTo>
                  <a:pt x="10787" y="11766"/>
                  <a:pt x="11075" y="11437"/>
                  <a:pt x="11281" y="11196"/>
                </a:cubicBezTo>
                <a:cubicBezTo>
                  <a:pt x="11488" y="10956"/>
                  <a:pt x="11681" y="10732"/>
                  <a:pt x="11714" y="10694"/>
                </a:cubicBezTo>
                <a:cubicBezTo>
                  <a:pt x="11746" y="10657"/>
                  <a:pt x="11831" y="10567"/>
                  <a:pt x="11901" y="10492"/>
                </a:cubicBezTo>
                <a:cubicBezTo>
                  <a:pt x="12026" y="10359"/>
                  <a:pt x="12031" y="10354"/>
                  <a:pt x="12079" y="10457"/>
                </a:cubicBezTo>
                <a:cubicBezTo>
                  <a:pt x="12143" y="10594"/>
                  <a:pt x="12240" y="10596"/>
                  <a:pt x="12305" y="10457"/>
                </a:cubicBezTo>
                <a:cubicBezTo>
                  <a:pt x="12356" y="10348"/>
                  <a:pt x="12357" y="10345"/>
                  <a:pt x="12435" y="10457"/>
                </a:cubicBezTo>
                <a:cubicBezTo>
                  <a:pt x="12487" y="10532"/>
                  <a:pt x="12540" y="10559"/>
                  <a:pt x="12589" y="10536"/>
                </a:cubicBezTo>
                <a:cubicBezTo>
                  <a:pt x="12698" y="10486"/>
                  <a:pt x="12752" y="10596"/>
                  <a:pt x="12752" y="10879"/>
                </a:cubicBezTo>
                <a:cubicBezTo>
                  <a:pt x="12752" y="11144"/>
                  <a:pt x="12791" y="11196"/>
                  <a:pt x="12969" y="11170"/>
                </a:cubicBezTo>
                <a:cubicBezTo>
                  <a:pt x="13024" y="11162"/>
                  <a:pt x="13062" y="11204"/>
                  <a:pt x="13108" y="11337"/>
                </a:cubicBezTo>
                <a:cubicBezTo>
                  <a:pt x="13184" y="11556"/>
                  <a:pt x="13229" y="11584"/>
                  <a:pt x="13209" y="11390"/>
                </a:cubicBezTo>
                <a:cubicBezTo>
                  <a:pt x="13186" y="11165"/>
                  <a:pt x="13252" y="11120"/>
                  <a:pt x="13349" y="11302"/>
                </a:cubicBezTo>
                <a:cubicBezTo>
                  <a:pt x="13428" y="11452"/>
                  <a:pt x="13428" y="11470"/>
                  <a:pt x="13377" y="11539"/>
                </a:cubicBezTo>
                <a:cubicBezTo>
                  <a:pt x="13348" y="11580"/>
                  <a:pt x="13305" y="11661"/>
                  <a:pt x="13281" y="11716"/>
                </a:cubicBezTo>
                <a:cubicBezTo>
                  <a:pt x="13241" y="11809"/>
                  <a:pt x="13247" y="11812"/>
                  <a:pt x="13329" y="11733"/>
                </a:cubicBezTo>
                <a:cubicBezTo>
                  <a:pt x="13403" y="11663"/>
                  <a:pt x="13424" y="11660"/>
                  <a:pt x="13464" y="11724"/>
                </a:cubicBezTo>
                <a:cubicBezTo>
                  <a:pt x="13490" y="11766"/>
                  <a:pt x="13557" y="11793"/>
                  <a:pt x="13613" y="11786"/>
                </a:cubicBezTo>
                <a:cubicBezTo>
                  <a:pt x="13669" y="11779"/>
                  <a:pt x="13724" y="11795"/>
                  <a:pt x="13733" y="11821"/>
                </a:cubicBezTo>
                <a:cubicBezTo>
                  <a:pt x="13742" y="11847"/>
                  <a:pt x="13773" y="11865"/>
                  <a:pt x="13805" y="11865"/>
                </a:cubicBezTo>
                <a:cubicBezTo>
                  <a:pt x="13890" y="11865"/>
                  <a:pt x="13916" y="11987"/>
                  <a:pt x="13839" y="12024"/>
                </a:cubicBezTo>
                <a:cubicBezTo>
                  <a:pt x="13768" y="12057"/>
                  <a:pt x="13752" y="12237"/>
                  <a:pt x="13815" y="12279"/>
                </a:cubicBezTo>
                <a:cubicBezTo>
                  <a:pt x="13836" y="12293"/>
                  <a:pt x="13896" y="12294"/>
                  <a:pt x="13950" y="12279"/>
                </a:cubicBezTo>
                <a:cubicBezTo>
                  <a:pt x="14010" y="12262"/>
                  <a:pt x="14076" y="12288"/>
                  <a:pt x="14127" y="12349"/>
                </a:cubicBezTo>
                <a:cubicBezTo>
                  <a:pt x="14174" y="12406"/>
                  <a:pt x="14241" y="12435"/>
                  <a:pt x="14286" y="12420"/>
                </a:cubicBezTo>
                <a:cubicBezTo>
                  <a:pt x="14329" y="12405"/>
                  <a:pt x="14372" y="12417"/>
                  <a:pt x="14382" y="12446"/>
                </a:cubicBezTo>
                <a:cubicBezTo>
                  <a:pt x="14392" y="12475"/>
                  <a:pt x="14436" y="12522"/>
                  <a:pt x="14478" y="12552"/>
                </a:cubicBezTo>
                <a:cubicBezTo>
                  <a:pt x="14560" y="12608"/>
                  <a:pt x="14551" y="12712"/>
                  <a:pt x="14464" y="12719"/>
                </a:cubicBezTo>
                <a:cubicBezTo>
                  <a:pt x="14422" y="12722"/>
                  <a:pt x="14424" y="12736"/>
                  <a:pt x="14474" y="12772"/>
                </a:cubicBezTo>
                <a:cubicBezTo>
                  <a:pt x="14508" y="12796"/>
                  <a:pt x="14536" y="12862"/>
                  <a:pt x="14536" y="12921"/>
                </a:cubicBezTo>
                <a:cubicBezTo>
                  <a:pt x="14536" y="13018"/>
                  <a:pt x="14561" y="13028"/>
                  <a:pt x="14791" y="13036"/>
                </a:cubicBezTo>
                <a:cubicBezTo>
                  <a:pt x="15066" y="13045"/>
                  <a:pt x="15156" y="13083"/>
                  <a:pt x="15127" y="13168"/>
                </a:cubicBezTo>
                <a:cubicBezTo>
                  <a:pt x="15118" y="13197"/>
                  <a:pt x="15122" y="13239"/>
                  <a:pt x="15137" y="13256"/>
                </a:cubicBezTo>
                <a:cubicBezTo>
                  <a:pt x="15152" y="13273"/>
                  <a:pt x="15159" y="13343"/>
                  <a:pt x="15151" y="13414"/>
                </a:cubicBezTo>
                <a:cubicBezTo>
                  <a:pt x="15134" y="13588"/>
                  <a:pt x="15257" y="13749"/>
                  <a:pt x="15301" y="13608"/>
                </a:cubicBezTo>
                <a:cubicBezTo>
                  <a:pt x="15350" y="13445"/>
                  <a:pt x="15450" y="13597"/>
                  <a:pt x="15450" y="13837"/>
                </a:cubicBezTo>
                <a:cubicBezTo>
                  <a:pt x="15450" y="14097"/>
                  <a:pt x="15516" y="14187"/>
                  <a:pt x="15700" y="14189"/>
                </a:cubicBezTo>
                <a:cubicBezTo>
                  <a:pt x="15777" y="14190"/>
                  <a:pt x="15857" y="14222"/>
                  <a:pt x="15877" y="14259"/>
                </a:cubicBezTo>
                <a:cubicBezTo>
                  <a:pt x="15904" y="14308"/>
                  <a:pt x="15925" y="14312"/>
                  <a:pt x="15950" y="14268"/>
                </a:cubicBezTo>
                <a:cubicBezTo>
                  <a:pt x="15989" y="14196"/>
                  <a:pt x="16174" y="14337"/>
                  <a:pt x="16147" y="14418"/>
                </a:cubicBezTo>
                <a:cubicBezTo>
                  <a:pt x="16138" y="14444"/>
                  <a:pt x="16148" y="14485"/>
                  <a:pt x="16166" y="14506"/>
                </a:cubicBezTo>
                <a:cubicBezTo>
                  <a:pt x="16188" y="14531"/>
                  <a:pt x="16187" y="14565"/>
                  <a:pt x="16166" y="14611"/>
                </a:cubicBezTo>
                <a:cubicBezTo>
                  <a:pt x="16120" y="14713"/>
                  <a:pt x="16163" y="14928"/>
                  <a:pt x="16228" y="14928"/>
                </a:cubicBezTo>
                <a:cubicBezTo>
                  <a:pt x="16259" y="14928"/>
                  <a:pt x="16313" y="14864"/>
                  <a:pt x="16349" y="14779"/>
                </a:cubicBezTo>
                <a:cubicBezTo>
                  <a:pt x="16412" y="14625"/>
                  <a:pt x="16412" y="14622"/>
                  <a:pt x="16430" y="14743"/>
                </a:cubicBezTo>
                <a:cubicBezTo>
                  <a:pt x="16442" y="14820"/>
                  <a:pt x="16466" y="14859"/>
                  <a:pt x="16493" y="14840"/>
                </a:cubicBezTo>
                <a:cubicBezTo>
                  <a:pt x="16517" y="14823"/>
                  <a:pt x="16559" y="14837"/>
                  <a:pt x="16584" y="14875"/>
                </a:cubicBezTo>
                <a:cubicBezTo>
                  <a:pt x="16610" y="14915"/>
                  <a:pt x="16649" y="14926"/>
                  <a:pt x="16680" y="14902"/>
                </a:cubicBezTo>
                <a:cubicBezTo>
                  <a:pt x="16763" y="14838"/>
                  <a:pt x="16883" y="14823"/>
                  <a:pt x="16921" y="14867"/>
                </a:cubicBezTo>
                <a:cubicBezTo>
                  <a:pt x="16973" y="14928"/>
                  <a:pt x="17231" y="14927"/>
                  <a:pt x="17272" y="14867"/>
                </a:cubicBezTo>
                <a:cubicBezTo>
                  <a:pt x="17295" y="14832"/>
                  <a:pt x="17327" y="14837"/>
                  <a:pt x="17368" y="14884"/>
                </a:cubicBezTo>
                <a:cubicBezTo>
                  <a:pt x="17418" y="14942"/>
                  <a:pt x="17444" y="14939"/>
                  <a:pt x="17474" y="14884"/>
                </a:cubicBezTo>
                <a:cubicBezTo>
                  <a:pt x="17519" y="14801"/>
                  <a:pt x="17735" y="14795"/>
                  <a:pt x="17762" y="14875"/>
                </a:cubicBezTo>
                <a:cubicBezTo>
                  <a:pt x="17775" y="14913"/>
                  <a:pt x="17799" y="14915"/>
                  <a:pt x="17839" y="14875"/>
                </a:cubicBezTo>
                <a:cubicBezTo>
                  <a:pt x="17872" y="14843"/>
                  <a:pt x="17987" y="14824"/>
                  <a:pt x="18094" y="14831"/>
                </a:cubicBezTo>
                <a:cubicBezTo>
                  <a:pt x="18201" y="14839"/>
                  <a:pt x="18302" y="14825"/>
                  <a:pt x="18320" y="14805"/>
                </a:cubicBezTo>
                <a:cubicBezTo>
                  <a:pt x="18338" y="14785"/>
                  <a:pt x="18396" y="14803"/>
                  <a:pt x="18445" y="14849"/>
                </a:cubicBezTo>
                <a:cubicBezTo>
                  <a:pt x="18494" y="14895"/>
                  <a:pt x="18552" y="14927"/>
                  <a:pt x="18575" y="14911"/>
                </a:cubicBezTo>
                <a:cubicBezTo>
                  <a:pt x="18597" y="14895"/>
                  <a:pt x="18619" y="14880"/>
                  <a:pt x="18623" y="14884"/>
                </a:cubicBezTo>
                <a:cubicBezTo>
                  <a:pt x="18627" y="14889"/>
                  <a:pt x="18662" y="14857"/>
                  <a:pt x="18704" y="14814"/>
                </a:cubicBezTo>
                <a:cubicBezTo>
                  <a:pt x="18747" y="14771"/>
                  <a:pt x="18793" y="14746"/>
                  <a:pt x="18805" y="14752"/>
                </a:cubicBezTo>
                <a:cubicBezTo>
                  <a:pt x="18839" y="14769"/>
                  <a:pt x="18835" y="14659"/>
                  <a:pt x="18801" y="14620"/>
                </a:cubicBezTo>
                <a:cubicBezTo>
                  <a:pt x="18757" y="14571"/>
                  <a:pt x="18854" y="14265"/>
                  <a:pt x="18926" y="14224"/>
                </a:cubicBezTo>
                <a:cubicBezTo>
                  <a:pt x="18960" y="14204"/>
                  <a:pt x="19007" y="14214"/>
                  <a:pt x="19031" y="14251"/>
                </a:cubicBezTo>
                <a:cubicBezTo>
                  <a:pt x="19065" y="14301"/>
                  <a:pt x="19104" y="14302"/>
                  <a:pt x="19190" y="14251"/>
                </a:cubicBezTo>
                <a:cubicBezTo>
                  <a:pt x="19252" y="14213"/>
                  <a:pt x="19336" y="14192"/>
                  <a:pt x="19377" y="14206"/>
                </a:cubicBezTo>
                <a:cubicBezTo>
                  <a:pt x="19459" y="14235"/>
                  <a:pt x="19540" y="14121"/>
                  <a:pt x="19483" y="14057"/>
                </a:cubicBezTo>
                <a:cubicBezTo>
                  <a:pt x="19452" y="14022"/>
                  <a:pt x="19459" y="13758"/>
                  <a:pt x="19493" y="13696"/>
                </a:cubicBezTo>
                <a:cubicBezTo>
                  <a:pt x="19501" y="13680"/>
                  <a:pt x="19666" y="13673"/>
                  <a:pt x="19853" y="13678"/>
                </a:cubicBezTo>
                <a:lnTo>
                  <a:pt x="20195" y="13687"/>
                </a:lnTo>
                <a:lnTo>
                  <a:pt x="20200" y="13362"/>
                </a:lnTo>
                <a:lnTo>
                  <a:pt x="20209" y="13036"/>
                </a:lnTo>
                <a:lnTo>
                  <a:pt x="20344" y="13036"/>
                </a:lnTo>
                <a:cubicBezTo>
                  <a:pt x="20479" y="13036"/>
                  <a:pt x="20500" y="13014"/>
                  <a:pt x="20445" y="12913"/>
                </a:cubicBezTo>
                <a:cubicBezTo>
                  <a:pt x="20423" y="12873"/>
                  <a:pt x="20432" y="12823"/>
                  <a:pt x="20474" y="12754"/>
                </a:cubicBezTo>
                <a:cubicBezTo>
                  <a:pt x="20507" y="12699"/>
                  <a:pt x="20525" y="12619"/>
                  <a:pt x="20517" y="12578"/>
                </a:cubicBezTo>
                <a:cubicBezTo>
                  <a:pt x="20491" y="12453"/>
                  <a:pt x="20561" y="12418"/>
                  <a:pt x="20877" y="12411"/>
                </a:cubicBezTo>
                <a:cubicBezTo>
                  <a:pt x="21202" y="12404"/>
                  <a:pt x="21266" y="12372"/>
                  <a:pt x="21171" y="12244"/>
                </a:cubicBezTo>
                <a:cubicBezTo>
                  <a:pt x="21112" y="12165"/>
                  <a:pt x="21113" y="12162"/>
                  <a:pt x="21171" y="12120"/>
                </a:cubicBezTo>
                <a:cubicBezTo>
                  <a:pt x="21227" y="12081"/>
                  <a:pt x="21227" y="12077"/>
                  <a:pt x="21161" y="12032"/>
                </a:cubicBezTo>
                <a:cubicBezTo>
                  <a:pt x="21084" y="11981"/>
                  <a:pt x="21088" y="11840"/>
                  <a:pt x="21166" y="11839"/>
                </a:cubicBezTo>
                <a:cubicBezTo>
                  <a:pt x="21193" y="11838"/>
                  <a:pt x="21222" y="11824"/>
                  <a:pt x="21233" y="11804"/>
                </a:cubicBezTo>
                <a:cubicBezTo>
                  <a:pt x="21245" y="11783"/>
                  <a:pt x="21274" y="11779"/>
                  <a:pt x="21296" y="11795"/>
                </a:cubicBezTo>
                <a:cubicBezTo>
                  <a:pt x="21318" y="11810"/>
                  <a:pt x="21346" y="11794"/>
                  <a:pt x="21358" y="11760"/>
                </a:cubicBezTo>
                <a:cubicBezTo>
                  <a:pt x="21374" y="11713"/>
                  <a:pt x="21394" y="11711"/>
                  <a:pt x="21426" y="11760"/>
                </a:cubicBezTo>
                <a:cubicBezTo>
                  <a:pt x="21511" y="11889"/>
                  <a:pt x="21557" y="11778"/>
                  <a:pt x="21546" y="11487"/>
                </a:cubicBezTo>
                <a:cubicBezTo>
                  <a:pt x="21540" y="11337"/>
                  <a:pt x="21535" y="11203"/>
                  <a:pt x="21531" y="11187"/>
                </a:cubicBezTo>
                <a:cubicBezTo>
                  <a:pt x="21527" y="11172"/>
                  <a:pt x="21519" y="10821"/>
                  <a:pt x="21517" y="10413"/>
                </a:cubicBezTo>
                <a:cubicBezTo>
                  <a:pt x="21514" y="9879"/>
                  <a:pt x="21504" y="9644"/>
                  <a:pt x="21474" y="9577"/>
                </a:cubicBezTo>
                <a:cubicBezTo>
                  <a:pt x="21432" y="9484"/>
                  <a:pt x="21443" y="9288"/>
                  <a:pt x="21488" y="9339"/>
                </a:cubicBezTo>
                <a:cubicBezTo>
                  <a:pt x="21501" y="9354"/>
                  <a:pt x="21508" y="9238"/>
                  <a:pt x="21502" y="9084"/>
                </a:cubicBezTo>
                <a:cubicBezTo>
                  <a:pt x="21497" y="8930"/>
                  <a:pt x="21505" y="8770"/>
                  <a:pt x="21522" y="8732"/>
                </a:cubicBezTo>
                <a:cubicBezTo>
                  <a:pt x="21542" y="8686"/>
                  <a:pt x="21544" y="8567"/>
                  <a:pt x="21522" y="8371"/>
                </a:cubicBezTo>
                <a:cubicBezTo>
                  <a:pt x="21495" y="8136"/>
                  <a:pt x="21497" y="8039"/>
                  <a:pt x="21531" y="7922"/>
                </a:cubicBezTo>
                <a:cubicBezTo>
                  <a:pt x="21566" y="7805"/>
                  <a:pt x="21566" y="7754"/>
                  <a:pt x="21536" y="7667"/>
                </a:cubicBezTo>
                <a:cubicBezTo>
                  <a:pt x="21508" y="7584"/>
                  <a:pt x="21505" y="7533"/>
                  <a:pt x="21531" y="7455"/>
                </a:cubicBezTo>
                <a:cubicBezTo>
                  <a:pt x="21556" y="7382"/>
                  <a:pt x="21561" y="7182"/>
                  <a:pt x="21541" y="6769"/>
                </a:cubicBezTo>
                <a:cubicBezTo>
                  <a:pt x="21522" y="6381"/>
                  <a:pt x="21524" y="6171"/>
                  <a:pt x="21546" y="6126"/>
                </a:cubicBezTo>
                <a:cubicBezTo>
                  <a:pt x="21564" y="6088"/>
                  <a:pt x="21552" y="6093"/>
                  <a:pt x="21522" y="6135"/>
                </a:cubicBezTo>
                <a:cubicBezTo>
                  <a:pt x="21456" y="6226"/>
                  <a:pt x="21387" y="6162"/>
                  <a:pt x="21435" y="6056"/>
                </a:cubicBezTo>
                <a:cubicBezTo>
                  <a:pt x="21459" y="6003"/>
                  <a:pt x="21454" y="5966"/>
                  <a:pt x="21421" y="5915"/>
                </a:cubicBezTo>
                <a:cubicBezTo>
                  <a:pt x="21395" y="5876"/>
                  <a:pt x="21380" y="5823"/>
                  <a:pt x="21387" y="5801"/>
                </a:cubicBezTo>
                <a:cubicBezTo>
                  <a:pt x="21395" y="5778"/>
                  <a:pt x="21297" y="5754"/>
                  <a:pt x="21166" y="5748"/>
                </a:cubicBezTo>
                <a:cubicBezTo>
                  <a:pt x="21035" y="5742"/>
                  <a:pt x="20918" y="5718"/>
                  <a:pt x="20906" y="5695"/>
                </a:cubicBezTo>
                <a:cubicBezTo>
                  <a:pt x="20894" y="5672"/>
                  <a:pt x="20878" y="5577"/>
                  <a:pt x="20873" y="5484"/>
                </a:cubicBezTo>
                <a:lnTo>
                  <a:pt x="20863" y="5316"/>
                </a:lnTo>
                <a:lnTo>
                  <a:pt x="20560" y="5316"/>
                </a:lnTo>
                <a:cubicBezTo>
                  <a:pt x="20366" y="5315"/>
                  <a:pt x="20243" y="5290"/>
                  <a:pt x="20219" y="5246"/>
                </a:cubicBezTo>
                <a:cubicBezTo>
                  <a:pt x="20166" y="5150"/>
                  <a:pt x="20082" y="5159"/>
                  <a:pt x="20060" y="5264"/>
                </a:cubicBezTo>
                <a:cubicBezTo>
                  <a:pt x="20046" y="5331"/>
                  <a:pt x="20005" y="5347"/>
                  <a:pt x="19887" y="5334"/>
                </a:cubicBezTo>
                <a:cubicBezTo>
                  <a:pt x="19733" y="5317"/>
                  <a:pt x="19669" y="5219"/>
                  <a:pt x="19791" y="5184"/>
                </a:cubicBezTo>
                <a:cubicBezTo>
                  <a:pt x="19869" y="5162"/>
                  <a:pt x="19873" y="5070"/>
                  <a:pt x="19801" y="4973"/>
                </a:cubicBezTo>
                <a:cubicBezTo>
                  <a:pt x="19752" y="4908"/>
                  <a:pt x="19745" y="4791"/>
                  <a:pt x="19752" y="3803"/>
                </a:cubicBezTo>
                <a:cubicBezTo>
                  <a:pt x="19757" y="3199"/>
                  <a:pt x="19771" y="2603"/>
                  <a:pt x="19781" y="2482"/>
                </a:cubicBezTo>
                <a:cubicBezTo>
                  <a:pt x="19794" y="2334"/>
                  <a:pt x="19789" y="2281"/>
                  <a:pt x="19767" y="2306"/>
                </a:cubicBezTo>
                <a:cubicBezTo>
                  <a:pt x="19722" y="2357"/>
                  <a:pt x="19662" y="2130"/>
                  <a:pt x="19685" y="1998"/>
                </a:cubicBezTo>
                <a:cubicBezTo>
                  <a:pt x="19695" y="1939"/>
                  <a:pt x="19689" y="1877"/>
                  <a:pt x="19671" y="1857"/>
                </a:cubicBezTo>
                <a:cubicBezTo>
                  <a:pt x="19653" y="1837"/>
                  <a:pt x="19637" y="1711"/>
                  <a:pt x="19637" y="1576"/>
                </a:cubicBezTo>
                <a:cubicBezTo>
                  <a:pt x="19637" y="1378"/>
                  <a:pt x="19625" y="1327"/>
                  <a:pt x="19575" y="1303"/>
                </a:cubicBezTo>
                <a:cubicBezTo>
                  <a:pt x="19517" y="1275"/>
                  <a:pt x="19512" y="1221"/>
                  <a:pt x="19512" y="634"/>
                </a:cubicBezTo>
                <a:lnTo>
                  <a:pt x="19512" y="0"/>
                </a:lnTo>
                <a:close/>
                <a:moveTo>
                  <a:pt x="19815" y="1980"/>
                </a:moveTo>
                <a:cubicBezTo>
                  <a:pt x="19806" y="1941"/>
                  <a:pt x="19796" y="1973"/>
                  <a:pt x="19796" y="2051"/>
                </a:cubicBezTo>
                <a:cubicBezTo>
                  <a:pt x="19796" y="2129"/>
                  <a:pt x="19806" y="2160"/>
                  <a:pt x="19815" y="2121"/>
                </a:cubicBezTo>
                <a:cubicBezTo>
                  <a:pt x="19824" y="2082"/>
                  <a:pt x="19824" y="2019"/>
                  <a:pt x="19815" y="198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" name="Silicon pre-tinning">
            <a:extLst>
              <a:ext uri="{FF2B5EF4-FFF2-40B4-BE49-F238E27FC236}">
                <a16:creationId xmlns:a16="http://schemas.microsoft.com/office/drawing/2014/main" id="{4795AAC1-DB64-46BB-A958-D8D9D1E5411F}"/>
              </a:ext>
            </a:extLst>
          </p:cNvPr>
          <p:cNvSpPr txBox="1"/>
          <p:nvPr/>
        </p:nvSpPr>
        <p:spPr>
          <a:xfrm>
            <a:off x="4531303" y="1249128"/>
            <a:ext cx="137890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600">
                <a:solidFill>
                  <a:srgbClr val="0433FF"/>
                </a:solidFill>
              </a:defRPr>
            </a:lvl1pPr>
          </a:lstStyle>
          <a:p>
            <a:r>
              <a:rPr sz="1200" dirty="0">
                <a:solidFill>
                  <a:schemeClr val="tx1"/>
                </a:solidFill>
              </a:rPr>
              <a:t>Silicon pre-tinning</a:t>
            </a:r>
          </a:p>
        </p:txBody>
      </p:sp>
      <p:sp>
        <p:nvSpPr>
          <p:cNvPr id="20" name="Alignment">
            <a:extLst>
              <a:ext uri="{FF2B5EF4-FFF2-40B4-BE49-F238E27FC236}">
                <a16:creationId xmlns:a16="http://schemas.microsoft.com/office/drawing/2014/main" id="{7EABAB4F-6B7F-4255-A4AE-9212FE4E95B8}"/>
              </a:ext>
            </a:extLst>
          </p:cNvPr>
          <p:cNvSpPr txBox="1"/>
          <p:nvPr/>
        </p:nvSpPr>
        <p:spPr>
          <a:xfrm>
            <a:off x="7109736" y="1249128"/>
            <a:ext cx="83388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1600">
                <a:solidFill>
                  <a:srgbClr val="0433FF"/>
                </a:solidFill>
              </a:defRPr>
            </a:lvl1pPr>
          </a:lstStyle>
          <a:p>
            <a:r>
              <a:rPr sz="1200" dirty="0">
                <a:solidFill>
                  <a:schemeClr val="tx1"/>
                </a:solidFill>
              </a:rPr>
              <a:t>Alignment</a:t>
            </a:r>
          </a:p>
        </p:txBody>
      </p:sp>
      <p:sp>
        <p:nvSpPr>
          <p:cNvPr id="21" name="+">
            <a:extLst>
              <a:ext uri="{FF2B5EF4-FFF2-40B4-BE49-F238E27FC236}">
                <a16:creationId xmlns:a16="http://schemas.microsoft.com/office/drawing/2014/main" id="{6D64D307-4D61-4C37-9D0E-FCE35BE62FDE}"/>
              </a:ext>
            </a:extLst>
          </p:cNvPr>
          <p:cNvSpPr txBox="1"/>
          <p:nvPr/>
        </p:nvSpPr>
        <p:spPr>
          <a:xfrm>
            <a:off x="5837293" y="1592876"/>
            <a:ext cx="18626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2000">
                <a:solidFill>
                  <a:srgbClr val="0433FF"/>
                </a:solidFill>
              </a:defRPr>
            </a:lvl1pPr>
          </a:lstStyle>
          <a:p>
            <a:r>
              <a:rPr sz="15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2" name="+">
            <a:extLst>
              <a:ext uri="{FF2B5EF4-FFF2-40B4-BE49-F238E27FC236}">
                <a16:creationId xmlns:a16="http://schemas.microsoft.com/office/drawing/2014/main" id="{03C81980-5CFC-41DA-9172-EF8FB9EDAAB2}"/>
              </a:ext>
            </a:extLst>
          </p:cNvPr>
          <p:cNvSpPr txBox="1"/>
          <p:nvPr/>
        </p:nvSpPr>
        <p:spPr>
          <a:xfrm>
            <a:off x="6620214" y="1616475"/>
            <a:ext cx="186267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rIns="34289">
            <a:spAutoFit/>
          </a:bodyPr>
          <a:lstStyle>
            <a:lvl1pPr>
              <a:defRPr sz="2000">
                <a:solidFill>
                  <a:srgbClr val="0433FF"/>
                </a:solidFill>
              </a:defRPr>
            </a:lvl1pPr>
          </a:lstStyle>
          <a:p>
            <a:r>
              <a:rPr sz="1500" dirty="0">
                <a:solidFill>
                  <a:schemeClr val="tx1"/>
                </a:solidFill>
              </a:rPr>
              <a:t>+</a:t>
            </a:r>
          </a:p>
        </p:txBody>
      </p:sp>
      <p:pic>
        <p:nvPicPr>
          <p:cNvPr id="23" name="media1.mp4" descr="media1.mp4">
            <a:extLst>
              <a:ext uri="{FF2B5EF4-FFF2-40B4-BE49-F238E27FC236}">
                <a16:creationId xmlns:a16="http://schemas.microsoft.com/office/drawing/2014/main" id="{EBC0EAA6-4413-4EC7-918A-6E702C0C18E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0718" y="2674076"/>
            <a:ext cx="1846839" cy="14326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图片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4429"/>
            <a:ext cx="4496025" cy="149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5292080" y="40263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904470"/>
              </p:ext>
            </p:extLst>
          </p:nvPr>
        </p:nvGraphicFramePr>
        <p:xfrm>
          <a:off x="4576499" y="4077072"/>
          <a:ext cx="4541838" cy="173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Visio" r:id="rId15" imgW="5132700" imgH="1957927" progId="Visio.Drawing.11">
                  <p:embed/>
                </p:oleObj>
              </mc:Choice>
              <mc:Fallback>
                <p:oleObj name="Visio" r:id="rId15" imgW="5132700" imgH="1957927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6499" y="4077072"/>
                        <a:ext cx="4541838" cy="1730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图片 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267" y="5697807"/>
            <a:ext cx="1637565" cy="102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内容占位符 1"/>
          <p:cNvSpPr txBox="1">
            <a:spLocks/>
          </p:cNvSpPr>
          <p:nvPr/>
        </p:nvSpPr>
        <p:spPr>
          <a:xfrm>
            <a:off x="3131329" y="5735439"/>
            <a:ext cx="5987008" cy="986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 smtClean="0"/>
              <a:t>已开展基于硅基液冷的前端散热研究，将以</a:t>
            </a:r>
            <a:r>
              <a:rPr lang="en-US" altLang="zh-CN" sz="2000" b="1" dirty="0" smtClean="0"/>
              <a:t>BPIX</a:t>
            </a:r>
            <a:r>
              <a:rPr lang="zh-CN" altLang="en-US" sz="2000" b="1" dirty="0" smtClean="0"/>
              <a:t>系统为研发平台进行实践验证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重点实验室开放课题提供启动支持</a:t>
            </a:r>
            <a:endParaRPr lang="en-US" altLang="zh-CN" sz="2000" b="1" dirty="0" smtClean="0"/>
          </a:p>
        </p:txBody>
      </p:sp>
      <p:sp>
        <p:nvSpPr>
          <p:cNvPr id="24" name="矩形 23"/>
          <p:cNvSpPr/>
          <p:nvPr/>
        </p:nvSpPr>
        <p:spPr>
          <a:xfrm>
            <a:off x="4622858" y="4227258"/>
            <a:ext cx="24288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 smtClean="0">
                <a:solidFill>
                  <a:srgbClr val="0000FF"/>
                </a:solidFill>
              </a:rPr>
              <a:t>电子学芯片+</a:t>
            </a:r>
            <a:r>
              <a:rPr lang="zh-CN" altLang="en-US" sz="1400" b="1" dirty="0">
                <a:solidFill>
                  <a:srgbClr val="0000FF"/>
                </a:solidFill>
              </a:rPr>
              <a:t>水冷微通道衬底</a:t>
            </a:r>
          </a:p>
        </p:txBody>
      </p:sp>
      <p:sp>
        <p:nvSpPr>
          <p:cNvPr id="30" name="矩形 4"/>
          <p:cNvSpPr>
            <a:spLocks noChangeArrowheads="1"/>
          </p:cNvSpPr>
          <p:nvPr/>
        </p:nvSpPr>
        <p:spPr bwMode="auto">
          <a:xfrm>
            <a:off x="2491440" y="2564904"/>
            <a:ext cx="63290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Upgrades of the </a:t>
            </a: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LHCb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Vertex Locator, </a:t>
            </a: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Kazu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Akiba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HSTD 2019</a:t>
            </a:r>
          </a:p>
        </p:txBody>
      </p:sp>
      <p:sp>
        <p:nvSpPr>
          <p:cNvPr id="31" name="矩形 30"/>
          <p:cNvSpPr/>
          <p:nvPr/>
        </p:nvSpPr>
        <p:spPr>
          <a:xfrm>
            <a:off x="341324" y="4088941"/>
            <a:ext cx="22864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b="1" dirty="0" smtClean="0">
                <a:solidFill>
                  <a:srgbClr val="0000FF"/>
                </a:solidFill>
              </a:rPr>
              <a:t>液态</a:t>
            </a:r>
            <a:r>
              <a:rPr lang="en-US" altLang="zh-CN" sz="1400" b="1" dirty="0" smtClean="0">
                <a:solidFill>
                  <a:srgbClr val="0000FF"/>
                </a:solidFill>
              </a:rPr>
              <a:t>CO</a:t>
            </a:r>
            <a:r>
              <a:rPr lang="en-US" altLang="zh-CN" sz="1400" b="1" baseline="-25000" dirty="0" smtClean="0">
                <a:solidFill>
                  <a:srgbClr val="0000FF"/>
                </a:solidFill>
              </a:rPr>
              <a:t>2</a:t>
            </a:r>
            <a:r>
              <a:rPr lang="zh-CN" altLang="en-US" sz="1400" b="1" dirty="0" smtClean="0">
                <a:solidFill>
                  <a:srgbClr val="0000FF"/>
                </a:solidFill>
              </a:rPr>
              <a:t>微通道散热与蒸发</a:t>
            </a:r>
            <a:endParaRPr lang="zh-CN" altLang="en-US" sz="1400" b="1" dirty="0">
              <a:solidFill>
                <a:srgbClr val="0000FF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063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95"/>
    </mc:Choice>
    <mc:Fallback xmlns="">
      <p:transition spd="slow" advTm="65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8" grpId="0"/>
      <p:bldP spid="24" grpId="0"/>
    </p:bldLst>
  </p:timing>
  <p:extLst>
    <p:ext uri="{E180D4A7-C9FB-4DFB-919C-405C955672EB}">
      <p14:showEvtLst xmlns:p14="http://schemas.microsoft.com/office/powerpoint/2010/main">
        <p14:playEvt time="0" objId="23"/>
        <p14:stopEvt time="65595" objId="23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柔性电路和散热支撑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5" name="IMG_2850.jpeg" descr="IMG_2850.jpeg"/>
          <p:cNvPicPr>
            <a:picLocks noChangeAspect="1"/>
          </p:cNvPicPr>
          <p:nvPr/>
        </p:nvPicPr>
        <p:blipFill>
          <a:blip r:embed="rId3">
            <a:extLst/>
          </a:blip>
          <a:srcRect l="7606" t="870" b="5993"/>
          <a:stretch>
            <a:fillRect/>
          </a:stretch>
        </p:blipFill>
        <p:spPr>
          <a:xfrm>
            <a:off x="251520" y="1196752"/>
            <a:ext cx="1629032" cy="2189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ek" descr="Obrazek"/>
          <p:cNvPicPr>
            <a:picLocks noChangeAspect="1"/>
          </p:cNvPicPr>
          <p:nvPr/>
        </p:nvPicPr>
        <p:blipFill>
          <a:blip r:embed="rId4">
            <a:extLst/>
          </a:blip>
          <a:srcRect l="150" t="1425" r="7254"/>
          <a:stretch>
            <a:fillRect/>
          </a:stretch>
        </p:blipFill>
        <p:spPr>
          <a:xfrm rot="10800000" flipV="1">
            <a:off x="1954060" y="1196751"/>
            <a:ext cx="3480535" cy="218950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矩形 4"/>
          <p:cNvSpPr>
            <a:spLocks noChangeArrowheads="1"/>
          </p:cNvSpPr>
          <p:nvPr/>
        </p:nvSpPr>
        <p:spPr bwMode="auto">
          <a:xfrm>
            <a:off x="5508102" y="2864839"/>
            <a:ext cx="363589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ALICE ITS3:ultra-thin, wafer-scale, flexible MAPS for truly-cylindrical, minimum-material-budget inner tracking layers, Magnus </a:t>
            </a: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Mager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Workshop2020</a:t>
            </a:r>
          </a:p>
        </p:txBody>
      </p:sp>
      <p:pic>
        <p:nvPicPr>
          <p:cNvPr id="8" name="LtHA5%LWRBiAw0Qg5Mwl7g_thumb_32d.jpg" descr="LtHA5%LWRBiAw0Qg5Mwl7g_thumb_32d.jpg"/>
          <p:cNvPicPr>
            <a:picLocks noChangeAspect="1"/>
          </p:cNvPicPr>
          <p:nvPr/>
        </p:nvPicPr>
        <p:blipFill>
          <a:blip r:embed="rId5">
            <a:extLst/>
          </a:blip>
          <a:srcRect t="19054" r="2949" b="20902"/>
          <a:stretch>
            <a:fillRect/>
          </a:stretch>
        </p:blipFill>
        <p:spPr>
          <a:xfrm>
            <a:off x="5508102" y="1196751"/>
            <a:ext cx="3569269" cy="1656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1374" y="3539304"/>
            <a:ext cx="3996189" cy="15943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3501008"/>
            <a:ext cx="2088232" cy="176154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1662" y="3580813"/>
            <a:ext cx="2425794" cy="1601938"/>
          </a:xfrm>
          <a:prstGeom prst="rect">
            <a:avLst/>
          </a:prstGeom>
        </p:spPr>
      </p:pic>
      <p:sp>
        <p:nvSpPr>
          <p:cNvPr id="12" name="矩形 4"/>
          <p:cNvSpPr>
            <a:spLocks noChangeArrowheads="1"/>
          </p:cNvSpPr>
          <p:nvPr/>
        </p:nvSpPr>
        <p:spPr bwMode="auto">
          <a:xfrm>
            <a:off x="136110" y="5237299"/>
            <a:ext cx="82523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Ref.</a:t>
            </a:r>
            <a:r>
              <a:rPr lang="zh-CN" alt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ZeroMass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Detector (ZMD) concept, Adrian Bevan, 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CEPC Workshop2019</a:t>
            </a:r>
          </a:p>
        </p:txBody>
      </p:sp>
      <p:sp>
        <p:nvSpPr>
          <p:cNvPr id="13" name="内容占位符 1"/>
          <p:cNvSpPr txBox="1">
            <a:spLocks/>
          </p:cNvSpPr>
          <p:nvPr/>
        </p:nvSpPr>
        <p:spPr>
          <a:xfrm>
            <a:off x="323528" y="5558505"/>
            <a:ext cx="8640960" cy="986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 smtClean="0"/>
              <a:t>利用集成电路晶圆的物理特性，探测器</a:t>
            </a:r>
            <a:r>
              <a:rPr lang="en-US" altLang="zh-CN" sz="2000" b="1" dirty="0" smtClean="0"/>
              <a:t>/</a:t>
            </a:r>
            <a:r>
              <a:rPr lang="zh-CN" altLang="en-US" sz="2000" b="1" dirty="0" smtClean="0"/>
              <a:t>电子学本身也可能成为机械支撑</a:t>
            </a:r>
            <a:r>
              <a:rPr lang="en-US" altLang="zh-CN" sz="2000" b="1" dirty="0" smtClean="0"/>
              <a:t>/</a:t>
            </a:r>
            <a:r>
              <a:rPr lang="zh-CN" altLang="en-US" sz="2000" b="1" dirty="0" smtClean="0"/>
              <a:t>风冷通道</a:t>
            </a:r>
            <a:endParaRPr lang="en-US" altLang="zh-CN" sz="2000" b="1" dirty="0" smtClean="0"/>
          </a:p>
          <a:p>
            <a:r>
              <a:rPr lang="zh-CN" altLang="en-US" sz="2000" b="1" dirty="0" smtClean="0"/>
              <a:t>进一步降低了物质量</a:t>
            </a:r>
            <a:endParaRPr lang="en-US" altLang="zh-CN" sz="2000" b="1" dirty="0" smtClean="0"/>
          </a:p>
        </p:txBody>
      </p:sp>
      <p:sp>
        <p:nvSpPr>
          <p:cNvPr id="2" name="矩形 1"/>
          <p:cNvSpPr/>
          <p:nvPr/>
        </p:nvSpPr>
        <p:spPr>
          <a:xfrm>
            <a:off x="6281172" y="506945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仍在研究中！</a:t>
            </a:r>
            <a:endParaRPr lang="zh-CN" altLang="en-US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20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48"/>
    </mc:Choice>
    <mc:Fallback xmlns="">
      <p:transition spd="slow" advTm="38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/>
                </a:solidFill>
              </a:rPr>
              <a:t>新读出</a:t>
            </a:r>
            <a:r>
              <a:rPr lang="zh-CN" altLang="en-US" dirty="0" smtClean="0">
                <a:solidFill>
                  <a:schemeClr val="tx1"/>
                </a:solidFill>
              </a:rPr>
              <a:t>策略</a:t>
            </a:r>
            <a:r>
              <a:rPr lang="en-US" altLang="zh-CN" dirty="0" smtClean="0">
                <a:solidFill>
                  <a:schemeClr val="tx1"/>
                </a:solidFill>
              </a:rPr>
              <a:t>——</a:t>
            </a:r>
            <a:r>
              <a:rPr lang="zh-CN" altLang="en-US" dirty="0" smtClean="0">
                <a:solidFill>
                  <a:schemeClr val="tx1"/>
                </a:solidFill>
              </a:rPr>
              <a:t>前端光电转换</a:t>
            </a:r>
            <a:endParaRPr lang="zh-CN" altLang="en-US" dirty="0"/>
          </a:p>
        </p:txBody>
      </p:sp>
      <p:pic>
        <p:nvPicPr>
          <p:cNvPr id="5" name="Picture 2" descr="D:\Pictures\POVRay\DTS_OptischeÜbertragung_Demonstrator_8channels_enhanced_DeMux_AreaLight_1280x640_Alphaisier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79" y="2186658"/>
            <a:ext cx="7000946" cy="349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Download\DWDM-Splitter_www.gigalight.com__c90d334d-9e04-4cab-860a-39237dd7fd7f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92696"/>
            <a:ext cx="2236327" cy="170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 Verbindung mit Pfeil 11"/>
          <p:cNvCxnSpPr/>
          <p:nvPr/>
        </p:nvCxnSpPr>
        <p:spPr bwMode="auto">
          <a:xfrm flipH="1">
            <a:off x="4695373" y="2030237"/>
            <a:ext cx="378663" cy="677591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lg"/>
          </a:ln>
          <a:effectLst>
            <a:glow rad="63500">
              <a:schemeClr val="tx1">
                <a:alpha val="55000"/>
              </a:schemeClr>
            </a:glow>
          </a:effectLst>
        </p:spPr>
      </p:cxnSp>
      <p:sp>
        <p:nvSpPr>
          <p:cNvPr id="8" name="Textfeld 16"/>
          <p:cNvSpPr txBox="1"/>
          <p:nvPr/>
        </p:nvSpPr>
        <p:spPr>
          <a:xfrm>
            <a:off x="1673117" y="1352962"/>
            <a:ext cx="256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+mn-lt"/>
              </a:rPr>
              <a:t>Telecom off-the-shelf components:</a:t>
            </a:r>
          </a:p>
        </p:txBody>
      </p:sp>
      <p:cxnSp>
        <p:nvCxnSpPr>
          <p:cNvPr id="9" name="Gerade Verbindung mit Pfeil 23"/>
          <p:cNvCxnSpPr/>
          <p:nvPr/>
        </p:nvCxnSpPr>
        <p:spPr bwMode="auto">
          <a:xfrm flipH="1">
            <a:off x="4717145" y="2030237"/>
            <a:ext cx="427593" cy="198120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lg"/>
          </a:ln>
          <a:effectLst>
            <a:glow rad="63500">
              <a:schemeClr val="tx1">
                <a:alpha val="55000"/>
              </a:schemeClr>
            </a:glow>
          </a:effectLst>
        </p:spPr>
      </p:cxnSp>
      <p:sp>
        <p:nvSpPr>
          <p:cNvPr id="10" name="Textfeld 32"/>
          <p:cNvSpPr txBox="1"/>
          <p:nvPr/>
        </p:nvSpPr>
        <p:spPr>
          <a:xfrm>
            <a:off x="5603669" y="986578"/>
            <a:ext cx="1655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+mn-lt"/>
              </a:rPr>
              <a:t>WDM-(de-)-multiplexer</a:t>
            </a:r>
          </a:p>
        </p:txBody>
      </p:sp>
      <p:pic>
        <p:nvPicPr>
          <p:cNvPr id="11" name="Picture 5" descr="D:\Download\sfp-10g-transceiver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303" y="3558889"/>
            <a:ext cx="1974084" cy="141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Gerade Verbindung mit Pfeil 34"/>
          <p:cNvCxnSpPr/>
          <p:nvPr/>
        </p:nvCxnSpPr>
        <p:spPr bwMode="auto">
          <a:xfrm flipH="1" flipV="1">
            <a:off x="5406576" y="4011437"/>
            <a:ext cx="2049817" cy="435773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lg"/>
          </a:ln>
          <a:effectLst>
            <a:glow rad="63500">
              <a:schemeClr val="tx1">
                <a:alpha val="55000"/>
              </a:schemeClr>
            </a:glow>
          </a:effectLst>
        </p:spPr>
      </p:cxnSp>
      <p:sp>
        <p:nvSpPr>
          <p:cNvPr id="13" name="Textfeld 41"/>
          <p:cNvSpPr txBox="1"/>
          <p:nvPr/>
        </p:nvSpPr>
        <p:spPr>
          <a:xfrm>
            <a:off x="7456393" y="4768941"/>
            <a:ext cx="1609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r">
              <a:defRPr sz="1600">
                <a:solidFill>
                  <a:schemeClr val="tx1"/>
                </a:solidFill>
                <a:effectLst>
                  <a:outerShdw blurRad="76200" dir="2700000" algn="tl" rotWithShape="0">
                    <a:srgbClr val="FF00FF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>
                <a:effectLst/>
              </a:rPr>
              <a:t>Optical receiver</a:t>
            </a:r>
          </a:p>
        </p:txBody>
      </p:sp>
      <p:pic>
        <p:nvPicPr>
          <p:cNvPr id="14" name="Picture 2" descr="D:\Organisation\Haupt Projekte\Doktorarbeit\Bilder\Kapitel 6\System F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83137" y="5426579"/>
            <a:ext cx="1990899" cy="1314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feld 52"/>
          <p:cNvSpPr txBox="1"/>
          <p:nvPr/>
        </p:nvSpPr>
        <p:spPr>
          <a:xfrm>
            <a:off x="91091" y="5041858"/>
            <a:ext cx="1258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solidFill>
                  <a:schemeClr val="tx1"/>
                </a:solidFill>
              </a:rPr>
              <a:t>Custom built: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6" name="Abgerundetes Rechteck 7185"/>
          <p:cNvSpPr/>
          <p:nvPr/>
        </p:nvSpPr>
        <p:spPr bwMode="auto">
          <a:xfrm>
            <a:off x="2322491" y="2935777"/>
            <a:ext cx="1362977" cy="1820231"/>
          </a:xfrm>
          <a:prstGeom prst="roundRect">
            <a:avLst>
              <a:gd name="adj" fmla="val 7565"/>
            </a:avLst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00">
                <a:alpha val="5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  <p:cxnSp>
        <p:nvCxnSpPr>
          <p:cNvPr id="17" name="Gerade Verbindung mit Pfeil 55"/>
          <p:cNvCxnSpPr/>
          <p:nvPr/>
        </p:nvCxnSpPr>
        <p:spPr bwMode="auto">
          <a:xfrm flipH="1" flipV="1">
            <a:off x="3585029" y="4756008"/>
            <a:ext cx="435428" cy="822972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lg"/>
          </a:ln>
          <a:effectLst>
            <a:glow rad="63500">
              <a:schemeClr val="tx1">
                <a:alpha val="55000"/>
              </a:schemeClr>
            </a:glow>
          </a:effectLst>
        </p:spPr>
      </p:cxnSp>
      <p:sp>
        <p:nvSpPr>
          <p:cNvPr id="18" name="Abgerundetes Rechteck 58"/>
          <p:cNvSpPr/>
          <p:nvPr/>
        </p:nvSpPr>
        <p:spPr bwMode="auto">
          <a:xfrm>
            <a:off x="1789683" y="3206711"/>
            <a:ext cx="404717" cy="1249334"/>
          </a:xfrm>
          <a:prstGeom prst="roundRect">
            <a:avLst>
              <a:gd name="adj" fmla="val 17198"/>
            </a:avLst>
          </a:prstGeom>
          <a:noFill/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glow rad="25400">
              <a:srgbClr val="FF0000">
                <a:alpha val="50000"/>
              </a:srgb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  <p:pic>
        <p:nvPicPr>
          <p:cNvPr id="19" name="Grafik 6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WatercolorSponge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50" t="32510" r="41448" b="48744"/>
          <a:stretch/>
        </p:blipFill>
        <p:spPr>
          <a:xfrm>
            <a:off x="1489057" y="5262294"/>
            <a:ext cx="1260058" cy="980045"/>
          </a:xfrm>
          <a:prstGeom prst="rect">
            <a:avLst/>
          </a:prstGeom>
        </p:spPr>
      </p:pic>
      <p:cxnSp>
        <p:nvCxnSpPr>
          <p:cNvPr id="20" name="Gerade Verbindung mit Pfeil 61"/>
          <p:cNvCxnSpPr/>
          <p:nvPr/>
        </p:nvCxnSpPr>
        <p:spPr bwMode="auto">
          <a:xfrm flipH="1" flipV="1">
            <a:off x="2016485" y="4447210"/>
            <a:ext cx="102602" cy="91405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lg"/>
          </a:ln>
          <a:effectLst>
            <a:glow rad="63500">
              <a:schemeClr val="tx1">
                <a:alpha val="55000"/>
              </a:schemeClr>
            </a:glow>
          </a:effectLst>
        </p:spPr>
      </p:cxnSp>
      <p:sp>
        <p:nvSpPr>
          <p:cNvPr id="21" name="Textfeld 35"/>
          <p:cNvSpPr txBox="1"/>
          <p:nvPr/>
        </p:nvSpPr>
        <p:spPr>
          <a:xfrm>
            <a:off x="5082273" y="5403813"/>
            <a:ext cx="3172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r">
              <a:defRPr sz="1600">
                <a:solidFill>
                  <a:schemeClr val="tx1"/>
                </a:solidFill>
                <a:effectLst>
                  <a:outerShdw blurRad="76200" dir="2700000" algn="tl" rotWithShape="0">
                    <a:srgbClr val="66FF33">
                      <a:alpha val="69804"/>
                    </a:srgbClr>
                  </a:outerShdw>
                </a:effectLst>
              </a:defRPr>
            </a:lvl1pPr>
          </a:lstStyle>
          <a:p>
            <a:pPr algn="l"/>
            <a:r>
              <a:rPr lang="en-US" dirty="0">
                <a:effectLst/>
              </a:rPr>
              <a:t>Photonic integrated circuit: monolithically integrated wavelength division multiplexing (WDM) system</a:t>
            </a:r>
          </a:p>
        </p:txBody>
      </p:sp>
      <p:sp>
        <p:nvSpPr>
          <p:cNvPr id="22" name="Textfeld 36"/>
          <p:cNvSpPr txBox="1"/>
          <p:nvPr/>
        </p:nvSpPr>
        <p:spPr>
          <a:xfrm>
            <a:off x="1271033" y="6248182"/>
            <a:ext cx="1763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r">
              <a:defRPr sz="2200">
                <a:solidFill>
                  <a:schemeClr val="tx1"/>
                </a:solidFill>
                <a:effectLst>
                  <a:outerShdw blurRad="76200" dir="2700000" algn="tl" rotWithShape="0">
                    <a:srgbClr val="66FF33">
                      <a:alpha val="69804"/>
                    </a:srgbClr>
                  </a:outerShdw>
                </a:effectLst>
              </a:defRPr>
            </a:lvl1pPr>
          </a:lstStyle>
          <a:p>
            <a:pPr algn="l"/>
            <a:r>
              <a:rPr lang="en-US" sz="1600" dirty="0">
                <a:effectLst/>
              </a:rPr>
              <a:t>Modulator driver</a:t>
            </a:r>
          </a:p>
        </p:txBody>
      </p:sp>
      <p:pic>
        <p:nvPicPr>
          <p:cNvPr id="23" name="Picture 2" descr="D:\Daten\Fotos\20160921_DFB-LaserInOptosciTreiber\P9215877_cropped_small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639" y="1610627"/>
            <a:ext cx="1863725" cy="16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9"/>
          <p:cNvSpPr txBox="1"/>
          <p:nvPr/>
        </p:nvSpPr>
        <p:spPr>
          <a:xfrm>
            <a:off x="6945367" y="3302902"/>
            <a:ext cx="21207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r">
              <a:defRPr sz="1600">
                <a:solidFill>
                  <a:schemeClr val="tx1"/>
                </a:solidFill>
                <a:effectLst>
                  <a:outerShdw blurRad="76200" dir="2700000" algn="tl" rotWithShape="0">
                    <a:srgbClr val="FF00FF">
                      <a:alpha val="40000"/>
                    </a:srgbClr>
                  </a:outerShdw>
                </a:effectLst>
              </a:defRPr>
            </a:lvl1pPr>
          </a:lstStyle>
          <a:p>
            <a:pPr algn="l"/>
            <a:r>
              <a:rPr lang="en-US" dirty="0">
                <a:effectLst/>
                <a:latin typeface="+mn-lt"/>
              </a:rPr>
              <a:t>DFB lasers + drivers</a:t>
            </a:r>
          </a:p>
        </p:txBody>
      </p:sp>
      <p:cxnSp>
        <p:nvCxnSpPr>
          <p:cNvPr id="25" name="Gerade Verbindung mit Pfeil 18"/>
          <p:cNvCxnSpPr/>
          <p:nvPr/>
        </p:nvCxnSpPr>
        <p:spPr bwMode="auto">
          <a:xfrm flipH="1">
            <a:off x="5348515" y="2456764"/>
            <a:ext cx="1981199" cy="251064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sm" len="lg"/>
          </a:ln>
          <a:effectLst>
            <a:glow rad="63500">
              <a:schemeClr val="tx1">
                <a:alpha val="55000"/>
              </a:schemeClr>
            </a:glow>
          </a:effectLst>
        </p:spPr>
      </p:cxnSp>
      <p:sp>
        <p:nvSpPr>
          <p:cNvPr id="26" name="矩形 4"/>
          <p:cNvSpPr>
            <a:spLocks noChangeArrowheads="1"/>
          </p:cNvSpPr>
          <p:nvPr/>
        </p:nvSpPr>
        <p:spPr bwMode="auto">
          <a:xfrm>
            <a:off x="0" y="1058984"/>
            <a:ext cx="435597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Ref.</a:t>
            </a:r>
            <a:r>
              <a:rPr lang="zh-CN" alt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Highlights and Trends of Detector Instrumentation and Technology Development in Germany Marc 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Weber, TWEPP-2016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743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6"/>
    </mc:Choice>
    <mc:Fallback xmlns="">
      <p:transition spd="slow" advTm="3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21" grpId="0"/>
      <p:bldP spid="22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5580112" y="1098510"/>
            <a:ext cx="3528392" cy="2904521"/>
          </a:xfrm>
        </p:spPr>
        <p:txBody>
          <a:bodyPr/>
          <a:lstStyle/>
          <a:p>
            <a:r>
              <a:rPr lang="zh-CN" altLang="en-US" sz="2000" b="1" dirty="0" smtClean="0"/>
              <a:t>传输问题越来越成为高密度探测器的瓶颈所在</a:t>
            </a:r>
            <a:endParaRPr lang="en-US" altLang="zh-CN" sz="2000" b="1" dirty="0" smtClean="0"/>
          </a:p>
          <a:p>
            <a:pPr lvl="1"/>
            <a:r>
              <a:rPr lang="zh-CN" altLang="en-US" sz="1600" b="1" dirty="0" smtClean="0"/>
              <a:t>电缆、功耗</a:t>
            </a:r>
            <a:endParaRPr lang="en-US" altLang="zh-CN" sz="1600" b="1" dirty="0" smtClean="0"/>
          </a:p>
          <a:p>
            <a:pPr lvl="1"/>
            <a:r>
              <a:rPr lang="zh-CN" altLang="en-US" sz="1600" b="1" dirty="0" smtClean="0"/>
              <a:t>数据吞吐率</a:t>
            </a:r>
            <a:endParaRPr lang="en-US" altLang="zh-CN" sz="1600" b="1" dirty="0" smtClean="0"/>
          </a:p>
          <a:p>
            <a:pPr lvl="1"/>
            <a:r>
              <a:rPr lang="zh-CN" altLang="en-US" sz="1600" b="1" dirty="0" smtClean="0"/>
              <a:t>物质量</a:t>
            </a:r>
            <a:endParaRPr lang="en-US" altLang="zh-CN" sz="1600" b="1" dirty="0" smtClean="0"/>
          </a:p>
          <a:p>
            <a:r>
              <a:rPr lang="zh-CN" altLang="en-US" sz="2000" b="1" dirty="0" smtClean="0">
                <a:solidFill>
                  <a:srgbClr val="FF0000"/>
                </a:solidFill>
              </a:rPr>
              <a:t>电路局部化、传输光路化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zh-CN" altLang="en-US" sz="2000" b="1" dirty="0" smtClean="0"/>
              <a:t>开展抗辐照前端光电转换与数据传输联合研究</a:t>
            </a:r>
            <a:endParaRPr lang="en-US" altLang="zh-CN" sz="2000" b="1" dirty="0" smtClean="0"/>
          </a:p>
          <a:p>
            <a:pPr lvl="1"/>
            <a:r>
              <a:rPr lang="zh-CN" altLang="en-US" sz="1600" b="1" dirty="0" smtClean="0"/>
              <a:t>希望实现硅像素模块前端光电集成、直接光纤输出</a:t>
            </a:r>
            <a:endParaRPr lang="en-US" altLang="zh-CN" sz="1600" b="1" dirty="0" smtClean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抗辐照前端光电转换与数据传输</a:t>
            </a:r>
            <a:r>
              <a:rPr lang="en-US" altLang="zh-CN" sz="2800" dirty="0" smtClean="0">
                <a:solidFill>
                  <a:schemeClr val="tx1"/>
                </a:solidFill>
              </a:rPr>
              <a:t>——</a:t>
            </a:r>
            <a:r>
              <a:rPr lang="zh-CN" altLang="en-US" sz="2800" dirty="0" smtClean="0">
                <a:solidFill>
                  <a:schemeClr val="tx1"/>
                </a:solidFill>
              </a:rPr>
              <a:t>研究与探索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24979" y="1098509"/>
            <a:ext cx="5455133" cy="3497065"/>
            <a:chOff x="1547664" y="1098509"/>
            <a:chExt cx="5455133" cy="3497065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1098509"/>
              <a:ext cx="5455133" cy="3497065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>
            <a:xfrm>
              <a:off x="3995936" y="1122711"/>
              <a:ext cx="792088" cy="28803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18" y="4719045"/>
            <a:ext cx="4463401" cy="151826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4520272"/>
            <a:ext cx="4111845" cy="174242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411760" y="6262697"/>
            <a:ext cx="55611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下一代像素探测器前端光电转换及封装概念图（研发中）</a:t>
            </a:r>
            <a:endParaRPr lang="zh-CN" altLang="en-US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97542" y="4139788"/>
            <a:ext cx="3446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前端无线传输</a:t>
            </a:r>
            <a:r>
              <a:rPr lang="zh-CN" altLang="en-US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？？</a:t>
            </a:r>
            <a:r>
              <a:rPr lang="en-US" altLang="zh-CN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5G-on-Detc</a:t>
            </a:r>
            <a:r>
              <a:rPr lang="zh-CN" altLang="en-US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</a:t>
            </a:r>
            <a:endParaRPr lang="en-US" altLang="zh-CN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852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92"/>
    </mc:Choice>
    <mc:Fallback xmlns="">
      <p:transition spd="slow" advTm="62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08012"/>
          </a:xfrm>
        </p:spPr>
        <p:txBody>
          <a:bodyPr/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新技术与新思路</a:t>
            </a:r>
            <a:r>
              <a:rPr lang="en-US" altLang="zh-CN" sz="2800" dirty="0" smtClean="0">
                <a:solidFill>
                  <a:schemeClr val="tx1"/>
                </a:solidFill>
              </a:rPr>
              <a:t>-3D</a:t>
            </a:r>
            <a:r>
              <a:rPr lang="zh-CN" altLang="en-US" sz="2800" dirty="0" smtClean="0">
                <a:solidFill>
                  <a:schemeClr val="tx1"/>
                </a:solidFill>
              </a:rPr>
              <a:t> </a:t>
            </a:r>
            <a:r>
              <a:rPr lang="en-US" altLang="zh-CN" sz="2800" dirty="0" smtClean="0">
                <a:solidFill>
                  <a:schemeClr val="tx1"/>
                </a:solidFill>
              </a:rPr>
              <a:t>ASIC: Ideas &amp; Attempts</a:t>
            </a:r>
            <a:endParaRPr lang="zh-CN" altLang="en-US" sz="2800" dirty="0" smtClean="0">
              <a:solidFill>
                <a:schemeClr val="tx1"/>
              </a:solidFill>
            </a:endParaRPr>
          </a:p>
        </p:txBody>
      </p:sp>
      <p:sp>
        <p:nvSpPr>
          <p:cNvPr id="18435" name="内容占位符 2"/>
          <p:cNvSpPr>
            <a:spLocks noGrp="1"/>
          </p:cNvSpPr>
          <p:nvPr>
            <p:ph idx="1"/>
          </p:nvPr>
        </p:nvSpPr>
        <p:spPr>
          <a:xfrm>
            <a:off x="5072063" y="3429000"/>
            <a:ext cx="3857625" cy="3429000"/>
          </a:xfrm>
        </p:spPr>
        <p:txBody>
          <a:bodyPr/>
          <a:lstStyle/>
          <a:p>
            <a:r>
              <a:rPr lang="en-US" altLang="zh-CN" sz="1800" dirty="0" smtClean="0"/>
              <a:t>ATLAS pixel</a:t>
            </a:r>
            <a:r>
              <a:rPr lang="zh-CN" altLang="en-US" sz="1800" dirty="0" smtClean="0"/>
              <a:t>的</a:t>
            </a:r>
            <a:r>
              <a:rPr lang="en-US" altLang="zh-CN" sz="1800" dirty="0" smtClean="0"/>
              <a:t>3D</a:t>
            </a:r>
            <a:r>
              <a:rPr lang="zh-CN" altLang="en-US" sz="1800" dirty="0" smtClean="0"/>
              <a:t>尝试：</a:t>
            </a:r>
            <a:endParaRPr lang="en-US" altLang="zh-CN" sz="1800" dirty="0" smtClean="0"/>
          </a:p>
          <a:p>
            <a:pPr lvl="1"/>
            <a:r>
              <a:rPr lang="zh-CN" altLang="en-US" sz="1600" dirty="0" smtClean="0"/>
              <a:t>像素尺寸减半，分辨率提高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模拟电路、数字电路可实现完全的隔离</a:t>
            </a:r>
            <a:r>
              <a:rPr lang="en-US" altLang="zh-CN" sz="1600" dirty="0" smtClean="0"/>
              <a:t>——</a:t>
            </a:r>
            <a:r>
              <a:rPr lang="zh-CN" altLang="en-US" sz="1600" dirty="0" smtClean="0"/>
              <a:t>大大减少串扰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模、数可分别采用不同工艺进行优化（</a:t>
            </a:r>
            <a:r>
              <a:rPr lang="en-US" altLang="zh-CN" sz="1600" dirty="0" smtClean="0"/>
              <a:t>130nm+65nm?</a:t>
            </a:r>
            <a:r>
              <a:rPr lang="zh-CN" altLang="en-US" sz="1600" dirty="0" smtClean="0"/>
              <a:t>）</a:t>
            </a:r>
            <a:endParaRPr lang="en-US" altLang="zh-CN" sz="1600" dirty="0" smtClean="0"/>
          </a:p>
          <a:p>
            <a:r>
              <a:rPr lang="en-US" altLang="zh-CN" sz="1800" dirty="0" smtClean="0"/>
              <a:t>But failed</a:t>
            </a:r>
          </a:p>
          <a:p>
            <a:pPr lvl="1"/>
            <a:r>
              <a:rPr lang="zh-CN" altLang="en-US" sz="1600" dirty="0" smtClean="0"/>
              <a:t>首轮试做周期长</a:t>
            </a:r>
            <a:r>
              <a:rPr lang="en-US" altLang="zh-CN" sz="1600" dirty="0" smtClean="0"/>
              <a:t>+</a:t>
            </a:r>
            <a:r>
              <a:rPr lang="zh-CN" altLang="en-US" sz="1600" dirty="0" smtClean="0"/>
              <a:t>良率极低</a:t>
            </a:r>
            <a:endParaRPr lang="en-US" altLang="zh-CN" sz="1600" dirty="0" smtClean="0"/>
          </a:p>
          <a:p>
            <a:pPr lvl="1"/>
            <a:r>
              <a:rPr lang="en-US" altLang="zh-CN" sz="1600" dirty="0" err="1" smtClean="0"/>
              <a:t>PhaseII</a:t>
            </a:r>
            <a:r>
              <a:rPr lang="zh-CN" altLang="en-US" sz="1600" dirty="0" smtClean="0"/>
              <a:t>升级项目时间限制</a:t>
            </a:r>
            <a:endParaRPr lang="en-US" altLang="zh-CN" sz="1600" dirty="0" smtClean="0"/>
          </a:p>
          <a:p>
            <a:pPr lvl="1"/>
            <a:r>
              <a:rPr lang="zh-CN" altLang="en-US" sz="1600" dirty="0" smtClean="0"/>
              <a:t>仍是一次有意义的尝试</a:t>
            </a:r>
            <a:endParaRPr lang="en-US" altLang="zh-CN" sz="1600" dirty="0" smtClean="0"/>
          </a:p>
          <a:p>
            <a:pPr lvl="1"/>
            <a:endParaRPr lang="en-US" altLang="zh-CN" sz="1400" dirty="0" smtClean="0"/>
          </a:p>
          <a:p>
            <a:endParaRPr lang="en-US" altLang="zh-CN" sz="1800" dirty="0" smtClean="0"/>
          </a:p>
        </p:txBody>
      </p:sp>
      <p:sp>
        <p:nvSpPr>
          <p:cNvPr id="18436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3659F1B1-35FA-4062-A597-D0A4090FF087}" type="slidenum">
              <a:rPr lang="en-US" altLang="zh-CN" sz="1400">
                <a:solidFill>
                  <a:schemeClr val="tx1"/>
                </a:solidFill>
              </a:rPr>
              <a:pPr eaLnBrk="1" hangingPunct="1"/>
              <a:t>28</a:t>
            </a:fld>
            <a:endParaRPr lang="en-US" altLang="zh-CN" sz="1400">
              <a:solidFill>
                <a:schemeClr val="tx1"/>
              </a:solidFill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28688"/>
            <a:ext cx="20050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928688"/>
            <a:ext cx="476408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3" name="直接连接符 92"/>
          <p:cNvCxnSpPr/>
          <p:nvPr/>
        </p:nvCxnSpPr>
        <p:spPr>
          <a:xfrm rot="5400000">
            <a:off x="3023394" y="2070894"/>
            <a:ext cx="3000375" cy="1587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0" name="上弧形箭头 101"/>
          <p:cNvSpPr>
            <a:spLocks noChangeArrowheads="1"/>
          </p:cNvSpPr>
          <p:nvPr/>
        </p:nvSpPr>
        <p:spPr bwMode="auto">
          <a:xfrm>
            <a:off x="4143375" y="642938"/>
            <a:ext cx="785813" cy="285750"/>
          </a:xfrm>
          <a:prstGeom prst="curvedDownArrow">
            <a:avLst>
              <a:gd name="adj1" fmla="val 24992"/>
              <a:gd name="adj2" fmla="val 49997"/>
              <a:gd name="adj3" fmla="val 2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1" name="Image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2" r="31136" b="29337"/>
          <a:stretch>
            <a:fillRect/>
          </a:stretch>
        </p:blipFill>
        <p:spPr bwMode="auto">
          <a:xfrm>
            <a:off x="571500" y="3357563"/>
            <a:ext cx="39290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Imag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69031" r="66669"/>
          <a:stretch>
            <a:fillRect/>
          </a:stretch>
        </p:blipFill>
        <p:spPr bwMode="auto">
          <a:xfrm>
            <a:off x="71438" y="4254500"/>
            <a:ext cx="1901825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Rectangle 20"/>
          <p:cNvSpPr>
            <a:spLocks noChangeArrowheads="1"/>
          </p:cNvSpPr>
          <p:nvPr/>
        </p:nvSpPr>
        <p:spPr bwMode="auto">
          <a:xfrm>
            <a:off x="285750" y="4795838"/>
            <a:ext cx="1612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pl-PL" altLang="zh-CN" sz="1200" b="1">
                <a:solidFill>
                  <a:srgbClr val="FF0000"/>
                </a:solidFill>
              </a:rPr>
              <a:t>FE-X5 CMOS 65 nm</a:t>
            </a:r>
            <a:endParaRPr lang="en-US" altLang="zh-CN" sz="1200" b="1">
              <a:solidFill>
                <a:srgbClr val="FF0000"/>
              </a:solidFill>
            </a:endParaRPr>
          </a:p>
        </p:txBody>
      </p:sp>
      <p:pic>
        <p:nvPicPr>
          <p:cNvPr id="1844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4214813"/>
            <a:ext cx="15382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69"/>
          <p:cNvSpPr>
            <a:spLocks noChangeArrowheads="1"/>
          </p:cNvSpPr>
          <p:nvPr/>
        </p:nvSpPr>
        <p:spPr bwMode="auto">
          <a:xfrm>
            <a:off x="3908425" y="4246563"/>
            <a:ext cx="1630363" cy="274637"/>
          </a:xfrm>
          <a:prstGeom prst="parallelogram">
            <a:avLst>
              <a:gd name="adj" fmla="val 148411"/>
            </a:avLst>
          </a:prstGeom>
          <a:solidFill>
            <a:schemeClr val="hlink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/>
          </a:p>
        </p:txBody>
      </p:sp>
      <p:sp>
        <p:nvSpPr>
          <p:cNvPr id="18446" name="AutoShape 109"/>
          <p:cNvSpPr>
            <a:spLocks noChangeArrowheads="1"/>
          </p:cNvSpPr>
          <p:nvPr/>
        </p:nvSpPr>
        <p:spPr bwMode="auto">
          <a:xfrm>
            <a:off x="3929063" y="4429125"/>
            <a:ext cx="1630362" cy="274638"/>
          </a:xfrm>
          <a:prstGeom prst="parallelogram">
            <a:avLst>
              <a:gd name="adj" fmla="val 148410"/>
            </a:avLst>
          </a:prstGeom>
          <a:solidFill>
            <a:schemeClr val="accent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US" altLang="zh-CN"/>
          </a:p>
        </p:txBody>
      </p:sp>
      <p:sp>
        <p:nvSpPr>
          <p:cNvPr id="18447" name="Rectangle 20"/>
          <p:cNvSpPr>
            <a:spLocks noChangeArrowheads="1"/>
          </p:cNvSpPr>
          <p:nvPr/>
        </p:nvSpPr>
        <p:spPr bwMode="auto">
          <a:xfrm>
            <a:off x="2414588" y="4786313"/>
            <a:ext cx="2371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pl-PL" altLang="zh-CN" sz="1200" b="1">
                <a:solidFill>
                  <a:srgbClr val="FF0000"/>
                </a:solidFill>
              </a:rPr>
              <a:t>FE-</a:t>
            </a:r>
            <a:r>
              <a:rPr lang="en-US" altLang="zh-CN" sz="1200" b="1">
                <a:solidFill>
                  <a:srgbClr val="FF0000"/>
                </a:solidFill>
              </a:rPr>
              <a:t>TC4</a:t>
            </a:r>
            <a:r>
              <a:rPr lang="pl-PL" altLang="zh-CN" sz="1200" b="1">
                <a:solidFill>
                  <a:srgbClr val="FF0000"/>
                </a:solidFill>
              </a:rPr>
              <a:t> CMOS </a:t>
            </a:r>
            <a:r>
              <a:rPr lang="en-US" altLang="zh-CN" sz="1200" b="1">
                <a:solidFill>
                  <a:srgbClr val="FF0000"/>
                </a:solidFill>
              </a:rPr>
              <a:t>130</a:t>
            </a:r>
            <a:r>
              <a:rPr lang="pl-PL" altLang="zh-CN" sz="1200" b="1">
                <a:solidFill>
                  <a:srgbClr val="FF0000"/>
                </a:solidFill>
              </a:rPr>
              <a:t> nm</a:t>
            </a:r>
            <a:r>
              <a:rPr lang="en-US" altLang="zh-CN" sz="1200" b="1">
                <a:solidFill>
                  <a:srgbClr val="FF0000"/>
                </a:solidFill>
              </a:rPr>
              <a:t> 2layers</a:t>
            </a:r>
          </a:p>
        </p:txBody>
      </p:sp>
      <p:pic>
        <p:nvPicPr>
          <p:cNvPr id="18448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5057775"/>
            <a:ext cx="19796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3" name="直接箭头连接符 122"/>
          <p:cNvCxnSpPr/>
          <p:nvPr/>
        </p:nvCxnSpPr>
        <p:spPr>
          <a:xfrm rot="10800000" flipV="1">
            <a:off x="1500188" y="4071938"/>
            <a:ext cx="500062" cy="21431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箭头连接符 124"/>
          <p:cNvCxnSpPr/>
          <p:nvPr/>
        </p:nvCxnSpPr>
        <p:spPr>
          <a:xfrm>
            <a:off x="2214563" y="4071938"/>
            <a:ext cx="500062" cy="21431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1" name="矩形 125"/>
          <p:cNvSpPr>
            <a:spLocks noChangeArrowheads="1"/>
          </p:cNvSpPr>
          <p:nvPr/>
        </p:nvSpPr>
        <p:spPr bwMode="auto">
          <a:xfrm>
            <a:off x="2190750" y="4071938"/>
            <a:ext cx="309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600" b="1">
                <a:solidFill>
                  <a:srgbClr val="FF0000"/>
                </a:solidFill>
              </a:rPr>
              <a:t>?</a:t>
            </a:r>
            <a:endParaRPr lang="zh-CN" altLang="en-US" sz="1600" b="1">
              <a:solidFill>
                <a:srgbClr val="FF0000"/>
              </a:solidFill>
            </a:endParaRPr>
          </a:p>
        </p:txBody>
      </p:sp>
      <p:sp>
        <p:nvSpPr>
          <p:cNvPr id="18452" name="矩形 126"/>
          <p:cNvSpPr>
            <a:spLocks noChangeArrowheads="1"/>
          </p:cNvSpPr>
          <p:nvPr/>
        </p:nvSpPr>
        <p:spPr bwMode="auto">
          <a:xfrm>
            <a:off x="2571750" y="6215063"/>
            <a:ext cx="1631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6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疑似问题的原因</a:t>
            </a:r>
          </a:p>
        </p:txBody>
      </p:sp>
      <p:sp>
        <p:nvSpPr>
          <p:cNvPr id="18453" name="矩形 4"/>
          <p:cNvSpPr>
            <a:spLocks noChangeArrowheads="1"/>
          </p:cNvSpPr>
          <p:nvPr/>
        </p:nvSpPr>
        <p:spPr bwMode="auto">
          <a:xfrm>
            <a:off x="4214813" y="6303963"/>
            <a:ext cx="48577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</a:t>
            </a: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Pangaud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 3d chips and 3D wafers, Internal talk in CPPM-IHEP weekly meeting</a:t>
            </a:r>
          </a:p>
          <a:p>
            <a:pPr eaLnBrk="1" hangingPunct="1"/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Rozanov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 ATLAS pixel electronics RD for upgrade inner pixel layers, ATLAS-CMS electronics CERN,2010</a:t>
            </a:r>
            <a:endParaRPr lang="zh-CN" alt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54" name="Picture 4" descr="reticul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928688"/>
            <a:ext cx="16192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5" name="矩形 136"/>
          <p:cNvSpPr>
            <a:spLocks noChangeArrowheads="1"/>
          </p:cNvSpPr>
          <p:nvPr/>
        </p:nvSpPr>
        <p:spPr bwMode="auto">
          <a:xfrm>
            <a:off x="6873875" y="3071813"/>
            <a:ext cx="2198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Fermilab </a:t>
            </a:r>
            <a:r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组织的</a:t>
            </a:r>
            <a:r>
              <a:rPr lang="en-US" altLang="zh-CN" sz="14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3D MPW</a:t>
            </a:r>
            <a:endParaRPr lang="zh-CN" altLang="en-US" sz="1400" b="1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3"/>
    </mc:Choice>
    <mc:Fallback xmlns="">
      <p:transition spd="slow" advTm="41303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08012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新技术与新思路</a:t>
            </a:r>
            <a:r>
              <a:rPr lang="en-US" altLang="zh-CN" dirty="0" smtClean="0">
                <a:solidFill>
                  <a:schemeClr val="tx1"/>
                </a:solidFill>
              </a:rPr>
              <a:t>—3D</a:t>
            </a:r>
            <a:r>
              <a:rPr lang="zh-CN" altLang="en-US" dirty="0" smtClean="0">
                <a:solidFill>
                  <a:schemeClr val="tx1"/>
                </a:solidFill>
              </a:rPr>
              <a:t>：</a:t>
            </a:r>
            <a:r>
              <a:rPr lang="en-US" altLang="zh-CN" dirty="0" err="1" smtClean="0">
                <a:solidFill>
                  <a:schemeClr val="tx1"/>
                </a:solidFill>
              </a:rPr>
              <a:t>MAPS+Hybrid</a:t>
            </a:r>
            <a:r>
              <a:rPr lang="zh-CN" altLang="en-US" dirty="0" smtClean="0">
                <a:solidFill>
                  <a:schemeClr val="tx1"/>
                </a:solidFill>
              </a:rPr>
              <a:t>？</a:t>
            </a:r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05374357-1450-4E4F-8B0D-D4D36AD1D9EE}" type="slidenum">
              <a:rPr lang="en-US" altLang="zh-CN" sz="1400">
                <a:solidFill>
                  <a:schemeClr val="tx1"/>
                </a:solidFill>
              </a:rPr>
              <a:pPr eaLnBrk="1" hangingPunct="1"/>
              <a:t>29</a:t>
            </a:fld>
            <a:endParaRPr lang="en-US" altLang="zh-CN" sz="1400">
              <a:solidFill>
                <a:schemeClr val="tx1"/>
              </a:solidFill>
            </a:endParaRP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457200" y="1204913"/>
            <a:ext cx="8229600" cy="5268912"/>
          </a:xfrm>
        </p:spPr>
        <p:txBody>
          <a:bodyPr/>
          <a:lstStyle/>
          <a:p>
            <a:pPr eaLnBrk="1"/>
            <a:r>
              <a:rPr lang="en-US" altLang="zh-CN" sz="1800" dirty="0" smtClean="0">
                <a:latin typeface="Arial" panose="020B0604020202020204" pitchFamily="34" charset="0"/>
                <a:ea typeface="宋体" panose="02010600030101010101" pitchFamily="2" charset="-122"/>
              </a:rPr>
              <a:t>Hybrid Pixels with “smart” diodes:</a:t>
            </a:r>
          </a:p>
          <a:p>
            <a:pPr lvl="1" eaLnBrk="1"/>
            <a:r>
              <a:rPr lang="en-US" altLang="zh-CN" sz="1600" dirty="0" smtClean="0">
                <a:latin typeface="Arial" panose="020B0604020202020204" pitchFamily="34" charset="0"/>
              </a:rPr>
              <a:t>HR- or HV-CMOS as a sensor (8”)</a:t>
            </a:r>
          </a:p>
          <a:p>
            <a:pPr lvl="1" eaLnBrk="1"/>
            <a:r>
              <a:rPr lang="en-US" altLang="zh-CN" sz="1600" dirty="0" smtClean="0">
                <a:latin typeface="Arial" panose="020B0604020202020204" pitchFamily="34" charset="0"/>
              </a:rPr>
              <a:t>Standard FE chip</a:t>
            </a:r>
          </a:p>
          <a:p>
            <a:pPr lvl="1" eaLnBrk="1"/>
            <a:r>
              <a:rPr lang="en-US" altLang="zh-CN" sz="1600" dirty="0" smtClean="0">
                <a:latin typeface="Arial" panose="020B0604020202020204" pitchFamily="34" charset="0"/>
              </a:rPr>
              <a:t>CCPD (HVCMOS) on FE-I4</a:t>
            </a:r>
            <a:endParaRPr lang="en-US" altLang="zh-CN" sz="1800" dirty="0" smtClean="0">
              <a:latin typeface="Arial" panose="020B0604020202020204" pitchFamily="34" charset="0"/>
            </a:endParaRPr>
          </a:p>
          <a:p>
            <a:pPr eaLnBrk="1"/>
            <a:r>
              <a:rPr lang="en-US" altLang="zh-CN" sz="1800" dirty="0" smtClean="0">
                <a:latin typeface="Arial" panose="020B0604020202020204" pitchFamily="34" charset="0"/>
                <a:ea typeface="宋体" panose="02010600030101010101" pitchFamily="2" charset="-122"/>
              </a:rPr>
              <a:t>CMOS Active Sensor + Digital R/O chip</a:t>
            </a:r>
          </a:p>
          <a:p>
            <a:pPr lvl="1" eaLnBrk="1"/>
            <a:r>
              <a:rPr lang="en-US" altLang="zh-CN" sz="1600" dirty="0" smtClean="0">
                <a:latin typeface="Arial" panose="020B0604020202020204" pitchFamily="34" charset="0"/>
              </a:rPr>
              <a:t>HR- or HV-CMOS sensor + CSA </a:t>
            </a:r>
            <a:br>
              <a:rPr lang="en-US" altLang="zh-CN" sz="1600" dirty="0" smtClean="0">
                <a:latin typeface="Arial" panose="020B0604020202020204" pitchFamily="34" charset="0"/>
              </a:rPr>
            </a:br>
            <a:r>
              <a:rPr lang="en-US" altLang="zh-CN" sz="1600" dirty="0" smtClean="0">
                <a:latin typeface="Arial" panose="020B0604020202020204" pitchFamily="34" charset="0"/>
              </a:rPr>
              <a:t>(+Discriminator)</a:t>
            </a:r>
          </a:p>
          <a:p>
            <a:pPr lvl="1" eaLnBrk="1"/>
            <a:r>
              <a:rPr lang="en-US" altLang="zh-CN" sz="1600" dirty="0" smtClean="0">
                <a:latin typeface="Arial" panose="020B0604020202020204" pitchFamily="34" charset="0"/>
              </a:rPr>
              <a:t>Dedicated “digital only” FE chip</a:t>
            </a:r>
            <a:endParaRPr lang="en-US" altLang="zh-CN" sz="1800" dirty="0" smtClean="0">
              <a:latin typeface="Arial" panose="020B0604020202020204" pitchFamily="34" charset="0"/>
            </a:endParaRPr>
          </a:p>
          <a:p>
            <a:pPr eaLnBrk="1"/>
            <a:r>
              <a:rPr lang="en-US" altLang="zh-CN" sz="1800" dirty="0" smtClean="0">
                <a:latin typeface="Arial" panose="020B0604020202020204" pitchFamily="34" charset="0"/>
                <a:ea typeface="宋体" panose="02010600030101010101" pitchFamily="2" charset="-122"/>
              </a:rPr>
              <a:t>Monolithic Active Pixel Sensor</a:t>
            </a:r>
          </a:p>
          <a:p>
            <a:pPr lvl="1" eaLnBrk="1"/>
            <a:r>
              <a:rPr lang="en-US" altLang="zh-CN" sz="1600" dirty="0" smtClean="0">
                <a:latin typeface="Arial" panose="020B0604020202020204" pitchFamily="34" charset="0"/>
              </a:rPr>
              <a:t>MAPS usually on epi substrate </a:t>
            </a:r>
            <a:br>
              <a:rPr lang="en-US" altLang="zh-CN" sz="1600" dirty="0" smtClean="0">
                <a:latin typeface="Arial" panose="020B0604020202020204" pitchFamily="34" charset="0"/>
              </a:rPr>
            </a:br>
            <a:r>
              <a:rPr lang="en-US" altLang="zh-CN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altLang="zh-CN" sz="1600" dirty="0" smtClean="0">
                <a:latin typeface="Arial" panose="020B0604020202020204" pitchFamily="34" charset="0"/>
              </a:rPr>
              <a:t> diffusion signal, not suited for HL-LHC</a:t>
            </a:r>
          </a:p>
          <a:p>
            <a:pPr lvl="1" eaLnBrk="1"/>
            <a:r>
              <a:rPr lang="en-US" altLang="zh-CN" sz="1600" dirty="0" smtClean="0">
                <a:latin typeface="Arial" panose="020B0604020202020204" pitchFamily="34" charset="0"/>
              </a:rPr>
              <a:t>HR- material (charge collection by drift) </a:t>
            </a:r>
            <a:r>
              <a:rPr lang="en-US" altLang="zh-CN" sz="1600" dirty="0" smtClean="0">
                <a:latin typeface="Arial" panose="020B0604020202020204" pitchFamily="34" charset="0"/>
                <a:sym typeface="Wingdings" panose="05000000000000000000" pitchFamily="2" charset="2"/>
              </a:rPr>
              <a:t> Fully depleted MAPS (DMAPS)</a:t>
            </a:r>
            <a:endParaRPr lang="en-US" altLang="zh-CN" sz="1600" dirty="0" smtClean="0">
              <a:latin typeface="Arial" panose="020B0604020202020204" pitchFamily="34" charset="0"/>
            </a:endParaRPr>
          </a:p>
          <a:p>
            <a:pPr eaLnBrk="1"/>
            <a:endParaRPr lang="en-US" altLang="zh-CN" sz="1800" dirty="0" smtClean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1"/>
            <a:endParaRPr lang="en-US" altLang="zh-CN" sz="1800" dirty="0" smtClean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19461" name="Group 61"/>
          <p:cNvGrpSpPr>
            <a:grpSpLocks/>
          </p:cNvGrpSpPr>
          <p:nvPr/>
        </p:nvGrpSpPr>
        <p:grpSpPr bwMode="auto">
          <a:xfrm>
            <a:off x="5426075" y="1071563"/>
            <a:ext cx="3146425" cy="1150937"/>
            <a:chOff x="4855652" y="4582289"/>
            <a:chExt cx="3146031" cy="1150967"/>
          </a:xfrm>
        </p:grpSpPr>
        <p:sp>
          <p:nvSpPr>
            <p:cNvPr id="9" name="Rectangle 75"/>
            <p:cNvSpPr/>
            <p:nvPr/>
          </p:nvSpPr>
          <p:spPr>
            <a:xfrm>
              <a:off x="4855652" y="4582289"/>
              <a:ext cx="976191" cy="72074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19499" name="Group 76"/>
            <p:cNvGrpSpPr>
              <a:grpSpLocks/>
            </p:cNvGrpSpPr>
            <p:nvPr/>
          </p:nvGrpSpPr>
          <p:grpSpPr bwMode="auto">
            <a:xfrm>
              <a:off x="4968225" y="4726305"/>
              <a:ext cx="288032" cy="432048"/>
              <a:chOff x="1403648" y="1772816"/>
              <a:chExt cx="288032" cy="432048"/>
            </a:xfrm>
          </p:grpSpPr>
          <p:sp>
            <p:nvSpPr>
              <p:cNvPr id="27" name="Isosceles Triangle 93"/>
              <p:cNvSpPr/>
              <p:nvPr/>
            </p:nvSpPr>
            <p:spPr>
              <a:xfrm>
                <a:off x="1440281" y="1917733"/>
                <a:ext cx="214286" cy="142879"/>
              </a:xfrm>
              <a:prstGeom prst="triangl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cxnSp>
            <p:nvCxnSpPr>
              <p:cNvPr id="28" name="Straight Connector 94"/>
              <p:cNvCxnSpPr/>
              <p:nvPr/>
            </p:nvCxnSpPr>
            <p:spPr>
              <a:xfrm>
                <a:off x="1403774" y="1917733"/>
                <a:ext cx="287301" cy="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95"/>
              <p:cNvCxnSpPr/>
              <p:nvPr/>
            </p:nvCxnSpPr>
            <p:spPr>
              <a:xfrm flipV="1">
                <a:off x="1548218" y="1773266"/>
                <a:ext cx="0" cy="431811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500" name="Group 77"/>
            <p:cNvGrpSpPr>
              <a:grpSpLocks/>
            </p:cNvGrpSpPr>
            <p:nvPr/>
          </p:nvGrpSpPr>
          <p:grpSpPr bwMode="auto">
            <a:xfrm>
              <a:off x="6552524" y="4582289"/>
              <a:ext cx="1440159" cy="720080"/>
              <a:chOff x="6065985" y="2341507"/>
              <a:chExt cx="1440159" cy="720080"/>
            </a:xfrm>
          </p:grpSpPr>
          <p:sp>
            <p:nvSpPr>
              <p:cNvPr id="18" name="Rectangle 84"/>
              <p:cNvSpPr/>
              <p:nvPr/>
            </p:nvSpPr>
            <p:spPr>
              <a:xfrm>
                <a:off x="6065938" y="2341507"/>
                <a:ext cx="1439682" cy="72074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19508" name="Group 85"/>
              <p:cNvGrpSpPr>
                <a:grpSpLocks/>
              </p:cNvGrpSpPr>
              <p:nvPr/>
            </p:nvGrpSpPr>
            <p:grpSpPr bwMode="auto">
              <a:xfrm rot="5400000">
                <a:off x="6278116" y="2456403"/>
                <a:ext cx="432048" cy="468052"/>
                <a:chOff x="1326079" y="1088739"/>
                <a:chExt cx="432048" cy="468052"/>
              </a:xfrm>
            </p:grpSpPr>
            <p:sp>
              <p:nvSpPr>
                <p:cNvPr id="24" name="Isosceles Triangle 90"/>
                <p:cNvSpPr/>
                <p:nvPr/>
              </p:nvSpPr>
              <p:spPr>
                <a:xfrm>
                  <a:off x="1326534" y="1196999"/>
                  <a:ext cx="431811" cy="252380"/>
                </a:xfrm>
                <a:prstGeom prst="triangle">
                  <a:avLst>
                    <a:gd name="adj" fmla="val 51666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cxnSp>
              <p:nvCxnSpPr>
                <p:cNvPr id="25" name="Straight Connector 91"/>
                <p:cNvCxnSpPr/>
                <p:nvPr/>
              </p:nvCxnSpPr>
              <p:spPr>
                <a:xfrm rot="16200000">
                  <a:off x="1488471" y="1492237"/>
                  <a:ext cx="107936" cy="0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92"/>
                <p:cNvCxnSpPr>
                  <a:stCxn id="24" idx="0"/>
                </p:cNvCxnSpPr>
                <p:nvPr/>
              </p:nvCxnSpPr>
              <p:spPr>
                <a:xfrm rot="16200000">
                  <a:off x="1496409" y="1131920"/>
                  <a:ext cx="107936" cy="0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509" name="Group 86"/>
              <p:cNvGrpSpPr>
                <a:grpSpLocks/>
              </p:cNvGrpSpPr>
              <p:nvPr/>
            </p:nvGrpSpPr>
            <p:grpSpPr bwMode="auto">
              <a:xfrm rot="5400000">
                <a:off x="6983969" y="2456407"/>
                <a:ext cx="432048" cy="468052"/>
                <a:chOff x="1326082" y="1088739"/>
                <a:chExt cx="432048" cy="468052"/>
              </a:xfrm>
            </p:grpSpPr>
            <p:sp>
              <p:nvSpPr>
                <p:cNvPr id="21" name="Rectangle 87"/>
                <p:cNvSpPr/>
                <p:nvPr/>
              </p:nvSpPr>
              <p:spPr>
                <a:xfrm>
                  <a:off x="1326533" y="1196502"/>
                  <a:ext cx="431811" cy="252381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cxnSp>
              <p:nvCxnSpPr>
                <p:cNvPr id="22" name="Straight Connector 88"/>
                <p:cNvCxnSpPr/>
                <p:nvPr/>
              </p:nvCxnSpPr>
              <p:spPr>
                <a:xfrm rot="16200000">
                  <a:off x="1488470" y="1491740"/>
                  <a:ext cx="107936" cy="0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89"/>
                <p:cNvCxnSpPr/>
                <p:nvPr/>
              </p:nvCxnSpPr>
              <p:spPr>
                <a:xfrm rot="16200000">
                  <a:off x="1496408" y="1131424"/>
                  <a:ext cx="107936" cy="0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501" name="TextBox 152"/>
            <p:cNvSpPr txBox="1">
              <a:spLocks noChangeArrowheads="1"/>
            </p:cNvSpPr>
            <p:nvPr/>
          </p:nvSpPr>
          <p:spPr bwMode="auto">
            <a:xfrm>
              <a:off x="4855652" y="5302369"/>
              <a:ext cx="976791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100">
                  <a:solidFill>
                    <a:schemeClr val="tx1"/>
                  </a:solidFill>
                </a:rPr>
                <a:t>Diode + preamp</a:t>
              </a:r>
            </a:p>
          </p:txBody>
        </p:sp>
        <p:sp>
          <p:nvSpPr>
            <p:cNvPr id="19502" name="TextBox 153"/>
            <p:cNvSpPr txBox="1">
              <a:spLocks noChangeArrowheads="1"/>
            </p:cNvSpPr>
            <p:nvPr/>
          </p:nvSpPr>
          <p:spPr bwMode="auto">
            <a:xfrm>
              <a:off x="6543521" y="5302369"/>
              <a:ext cx="145816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100">
                  <a:solidFill>
                    <a:schemeClr val="tx1"/>
                  </a:solidFill>
                </a:rPr>
                <a:t>FE chip</a:t>
              </a:r>
            </a:p>
          </p:txBody>
        </p:sp>
        <p:grpSp>
          <p:nvGrpSpPr>
            <p:cNvPr id="19503" name="Group 80"/>
            <p:cNvGrpSpPr>
              <a:grpSpLocks/>
            </p:cNvGrpSpPr>
            <p:nvPr/>
          </p:nvGrpSpPr>
          <p:grpSpPr bwMode="auto">
            <a:xfrm>
              <a:off x="5332874" y="4796352"/>
              <a:ext cx="316285" cy="291954"/>
              <a:chOff x="4553998" y="3569094"/>
              <a:chExt cx="468052" cy="432048"/>
            </a:xfrm>
          </p:grpSpPr>
          <p:sp>
            <p:nvSpPr>
              <p:cNvPr id="15" name="Isosceles Triangle 81"/>
              <p:cNvSpPr/>
              <p:nvPr/>
            </p:nvSpPr>
            <p:spPr>
              <a:xfrm rot="5400000">
                <a:off x="4572403" y="3659941"/>
                <a:ext cx="432276" cy="251337"/>
              </a:xfrm>
              <a:prstGeom prst="triangle">
                <a:avLst>
                  <a:gd name="adj" fmla="val 51666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cxnSp>
            <p:nvCxnSpPr>
              <p:cNvPr id="16" name="Straight Connector 82"/>
              <p:cNvCxnSpPr/>
              <p:nvPr/>
            </p:nvCxnSpPr>
            <p:spPr>
              <a:xfrm>
                <a:off x="4554821" y="3785609"/>
                <a:ext cx="108052" cy="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83"/>
              <p:cNvCxnSpPr>
                <a:stCxn id="15" idx="0"/>
              </p:cNvCxnSpPr>
              <p:nvPr/>
            </p:nvCxnSpPr>
            <p:spPr>
              <a:xfrm>
                <a:off x="4914210" y="3792658"/>
                <a:ext cx="108052" cy="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462" name="Group 60"/>
          <p:cNvGrpSpPr>
            <a:grpSpLocks/>
          </p:cNvGrpSpPr>
          <p:nvPr/>
        </p:nvGrpSpPr>
        <p:grpSpPr bwMode="auto">
          <a:xfrm>
            <a:off x="5435600" y="857250"/>
            <a:ext cx="3136900" cy="2663825"/>
            <a:chOff x="4747337" y="1719991"/>
            <a:chExt cx="3137031" cy="2664227"/>
          </a:xfrm>
        </p:grpSpPr>
        <p:sp>
          <p:nvSpPr>
            <p:cNvPr id="31" name="Rectangle 96"/>
            <p:cNvSpPr/>
            <p:nvPr/>
          </p:nvSpPr>
          <p:spPr>
            <a:xfrm>
              <a:off x="4747337" y="3063219"/>
              <a:ext cx="976354" cy="72083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grpSp>
          <p:nvGrpSpPr>
            <p:cNvPr id="19480" name="Group 97"/>
            <p:cNvGrpSpPr>
              <a:grpSpLocks/>
            </p:cNvGrpSpPr>
            <p:nvPr/>
          </p:nvGrpSpPr>
          <p:grpSpPr bwMode="auto">
            <a:xfrm>
              <a:off x="6444208" y="3063974"/>
              <a:ext cx="1440159" cy="720080"/>
              <a:chOff x="5454098" y="2341507"/>
              <a:chExt cx="1440159" cy="720080"/>
            </a:xfrm>
          </p:grpSpPr>
          <p:sp>
            <p:nvSpPr>
              <p:cNvPr id="45" name="Rectangle 110"/>
              <p:cNvSpPr/>
              <p:nvPr/>
            </p:nvSpPr>
            <p:spPr>
              <a:xfrm>
                <a:off x="5454336" y="2340752"/>
                <a:ext cx="1439922" cy="72083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19494" name="Group 111"/>
              <p:cNvGrpSpPr>
                <a:grpSpLocks/>
              </p:cNvGrpSpPr>
              <p:nvPr/>
            </p:nvGrpSpPr>
            <p:grpSpPr bwMode="auto">
              <a:xfrm rot="5400000">
                <a:off x="5940153" y="2456410"/>
                <a:ext cx="432048" cy="468052"/>
                <a:chOff x="1326079" y="2132561"/>
                <a:chExt cx="432048" cy="468052"/>
              </a:xfrm>
            </p:grpSpPr>
            <p:sp>
              <p:nvSpPr>
                <p:cNvPr id="47" name="Rectangle 112"/>
                <p:cNvSpPr/>
                <p:nvPr/>
              </p:nvSpPr>
              <p:spPr>
                <a:xfrm>
                  <a:off x="1325789" y="2239718"/>
                  <a:ext cx="431865" cy="252424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>
                    <a:ln>
                      <a:solidFill>
                        <a:sysClr val="windowText" lastClr="000000"/>
                      </a:solidFill>
                    </a:ln>
                  </a:endParaRPr>
                </a:p>
              </p:txBody>
            </p:sp>
            <p:cxnSp>
              <p:nvCxnSpPr>
                <p:cNvPr id="48" name="Straight Connector 113"/>
                <p:cNvCxnSpPr/>
                <p:nvPr/>
              </p:nvCxnSpPr>
              <p:spPr>
                <a:xfrm rot="16200000">
                  <a:off x="1487745" y="2535006"/>
                  <a:ext cx="107955" cy="0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114"/>
                <p:cNvCxnSpPr/>
                <p:nvPr/>
              </p:nvCxnSpPr>
              <p:spPr>
                <a:xfrm rot="16200000">
                  <a:off x="1490921" y="2174628"/>
                  <a:ext cx="117480" cy="0"/>
                </a:xfrm>
                <a:prstGeom prst="line">
                  <a:avLst/>
                </a:prstGeom>
                <a:ln w="38100" cap="rnd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9481" name="TextBox 136"/>
            <p:cNvSpPr txBox="1">
              <a:spLocks noChangeArrowheads="1"/>
            </p:cNvSpPr>
            <p:nvPr/>
          </p:nvSpPr>
          <p:spPr bwMode="auto">
            <a:xfrm>
              <a:off x="4747337" y="3784054"/>
              <a:ext cx="976791" cy="600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100">
                  <a:solidFill>
                    <a:schemeClr val="tx1"/>
                  </a:solidFill>
                </a:rPr>
                <a:t>Diode + full analog processing</a:t>
              </a:r>
            </a:p>
          </p:txBody>
        </p:sp>
        <p:sp>
          <p:nvSpPr>
            <p:cNvPr id="19482" name="TextBox 137"/>
            <p:cNvSpPr txBox="1">
              <a:spLocks noChangeArrowheads="1"/>
            </p:cNvSpPr>
            <p:nvPr/>
          </p:nvSpPr>
          <p:spPr bwMode="auto">
            <a:xfrm>
              <a:off x="6426206" y="3784054"/>
              <a:ext cx="1458162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100">
                  <a:solidFill>
                    <a:schemeClr val="tx1"/>
                  </a:solidFill>
                </a:rPr>
                <a:t>Digital only FE chip</a:t>
              </a:r>
            </a:p>
          </p:txBody>
        </p:sp>
        <p:cxnSp>
          <p:nvCxnSpPr>
            <p:cNvPr id="35" name="Straight Connector 100"/>
            <p:cNvCxnSpPr/>
            <p:nvPr/>
          </p:nvCxnSpPr>
          <p:spPr>
            <a:xfrm rot="5400000">
              <a:off x="5172704" y="3074333"/>
              <a:ext cx="1851304" cy="0"/>
            </a:xfrm>
            <a:prstGeom prst="line">
              <a:avLst/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84" name="TextBox 139"/>
            <p:cNvSpPr txBox="1">
              <a:spLocks noChangeArrowheads="1"/>
            </p:cNvSpPr>
            <p:nvPr/>
          </p:nvSpPr>
          <p:spPr bwMode="auto">
            <a:xfrm>
              <a:off x="5526914" y="1719991"/>
              <a:ext cx="117923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200">
                  <a:solidFill>
                    <a:srgbClr val="00B0F0"/>
                  </a:solidFill>
                </a:rPr>
                <a:t>Wafer to wafer</a:t>
              </a:r>
              <a:br>
                <a:rPr lang="en-US" altLang="zh-CN" sz="1200">
                  <a:solidFill>
                    <a:srgbClr val="00B0F0"/>
                  </a:solidFill>
                </a:rPr>
              </a:br>
              <a:r>
                <a:rPr lang="en-US" altLang="zh-CN" sz="1200">
                  <a:solidFill>
                    <a:srgbClr val="00B0F0"/>
                  </a:solidFill>
                </a:rPr>
                <a:t>bonding</a:t>
              </a:r>
            </a:p>
          </p:txBody>
        </p:sp>
        <p:grpSp>
          <p:nvGrpSpPr>
            <p:cNvPr id="19485" name="Group 102"/>
            <p:cNvGrpSpPr>
              <a:grpSpLocks/>
            </p:cNvGrpSpPr>
            <p:nvPr/>
          </p:nvGrpSpPr>
          <p:grpSpPr bwMode="auto">
            <a:xfrm>
              <a:off x="4886868" y="3207990"/>
              <a:ext cx="288032" cy="432048"/>
              <a:chOff x="1403648" y="1772816"/>
              <a:chExt cx="288032" cy="432048"/>
            </a:xfrm>
          </p:grpSpPr>
          <p:sp>
            <p:nvSpPr>
              <p:cNvPr id="42" name="Isosceles Triangle 107"/>
              <p:cNvSpPr/>
              <p:nvPr/>
            </p:nvSpPr>
            <p:spPr>
              <a:xfrm>
                <a:off x="1440338" y="1917014"/>
                <a:ext cx="214321" cy="142896"/>
              </a:xfrm>
              <a:prstGeom prst="triangl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cxnSp>
            <p:nvCxnSpPr>
              <p:cNvPr id="43" name="Straight Connector 108"/>
              <p:cNvCxnSpPr/>
              <p:nvPr/>
            </p:nvCxnSpPr>
            <p:spPr>
              <a:xfrm>
                <a:off x="1403823" y="1917014"/>
                <a:ext cx="287350" cy="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09"/>
              <p:cNvCxnSpPr/>
              <p:nvPr/>
            </p:nvCxnSpPr>
            <p:spPr>
              <a:xfrm flipV="1">
                <a:off x="1548292" y="1772530"/>
                <a:ext cx="0" cy="431865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86" name="Group 103"/>
            <p:cNvGrpSpPr>
              <a:grpSpLocks/>
            </p:cNvGrpSpPr>
            <p:nvPr/>
          </p:nvGrpSpPr>
          <p:grpSpPr bwMode="auto">
            <a:xfrm>
              <a:off x="5251517" y="3278037"/>
              <a:ext cx="316285" cy="291954"/>
              <a:chOff x="4553998" y="3569094"/>
              <a:chExt cx="468052" cy="432048"/>
            </a:xfrm>
          </p:grpSpPr>
          <p:sp>
            <p:nvSpPr>
              <p:cNvPr id="39" name="Isosceles Triangle 104"/>
              <p:cNvSpPr/>
              <p:nvPr/>
            </p:nvSpPr>
            <p:spPr>
              <a:xfrm rot="5400000">
                <a:off x="4572580" y="3658867"/>
                <a:ext cx="432329" cy="251381"/>
              </a:xfrm>
              <a:prstGeom prst="triangle">
                <a:avLst>
                  <a:gd name="adj" fmla="val 51666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>
                  <a:ln>
                    <a:solidFill>
                      <a:sysClr val="windowText" lastClr="000000"/>
                    </a:solidFill>
                  </a:ln>
                </a:endParaRPr>
              </a:p>
            </p:txBody>
          </p:sp>
          <p:cxnSp>
            <p:nvCxnSpPr>
              <p:cNvPr id="40" name="Straight Connector 105"/>
              <p:cNvCxnSpPr/>
              <p:nvPr/>
            </p:nvCxnSpPr>
            <p:spPr>
              <a:xfrm>
                <a:off x="4554984" y="3784559"/>
                <a:ext cx="108070" cy="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106"/>
              <p:cNvCxnSpPr>
                <a:stCxn id="39" idx="0"/>
              </p:cNvCxnSpPr>
              <p:nvPr/>
            </p:nvCxnSpPr>
            <p:spPr>
              <a:xfrm>
                <a:off x="4914434" y="3791607"/>
                <a:ext cx="108070" cy="0"/>
              </a:xfrm>
              <a:prstGeom prst="line">
                <a:avLst/>
              </a:prstGeom>
              <a:ln w="381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463" name="Group 63"/>
          <p:cNvGrpSpPr>
            <a:grpSpLocks/>
          </p:cNvGrpSpPr>
          <p:nvPr/>
        </p:nvGrpSpPr>
        <p:grpSpPr bwMode="auto">
          <a:xfrm>
            <a:off x="6303963" y="3376613"/>
            <a:ext cx="1697037" cy="981075"/>
            <a:chOff x="4747337" y="4797152"/>
            <a:chExt cx="1696871" cy="981690"/>
          </a:xfrm>
        </p:grpSpPr>
        <p:sp>
          <p:nvSpPr>
            <p:cNvPr id="52" name="Rectangle 64"/>
            <p:cNvSpPr/>
            <p:nvPr/>
          </p:nvSpPr>
          <p:spPr>
            <a:xfrm>
              <a:off x="4747337" y="4797152"/>
              <a:ext cx="1696871" cy="719588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19469" name="TextBox 175"/>
            <p:cNvSpPr txBox="1">
              <a:spLocks noChangeArrowheads="1"/>
            </p:cNvSpPr>
            <p:nvPr/>
          </p:nvSpPr>
          <p:spPr bwMode="auto">
            <a:xfrm>
              <a:off x="4747337" y="5517232"/>
              <a:ext cx="168786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accent2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zh-CN" sz="1100">
                  <a:solidFill>
                    <a:schemeClr val="tx1"/>
                  </a:solidFill>
                </a:rPr>
                <a:t>Diode + Amp + Digital</a:t>
              </a:r>
            </a:p>
          </p:txBody>
        </p:sp>
        <p:sp>
          <p:nvSpPr>
            <p:cNvPr id="54" name="Isosceles Triangle 66"/>
            <p:cNvSpPr/>
            <p:nvPr/>
          </p:nvSpPr>
          <p:spPr>
            <a:xfrm>
              <a:off x="4931469" y="5084669"/>
              <a:ext cx="215879" cy="144554"/>
            </a:xfrm>
            <a:prstGeom prst="triangl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55" name="Straight Connector 67"/>
            <p:cNvCxnSpPr/>
            <p:nvPr/>
          </p:nvCxnSpPr>
          <p:spPr>
            <a:xfrm>
              <a:off x="4894960" y="5084669"/>
              <a:ext cx="288897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68"/>
            <p:cNvCxnSpPr/>
            <p:nvPr/>
          </p:nvCxnSpPr>
          <p:spPr>
            <a:xfrm flipV="1">
              <a:off x="5039408" y="4941705"/>
              <a:ext cx="0" cy="432071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Isosceles Triangle 69"/>
            <p:cNvSpPr/>
            <p:nvPr/>
          </p:nvSpPr>
          <p:spPr>
            <a:xfrm rot="5400000">
              <a:off x="5376614" y="5072816"/>
              <a:ext cx="292283" cy="169846"/>
            </a:xfrm>
            <a:prstGeom prst="triangle">
              <a:avLst>
                <a:gd name="adj" fmla="val 51666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58" name="Straight Connector 70"/>
            <p:cNvCxnSpPr/>
            <p:nvPr/>
          </p:nvCxnSpPr>
          <p:spPr>
            <a:xfrm>
              <a:off x="5364814" y="5157740"/>
              <a:ext cx="73018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71"/>
            <p:cNvCxnSpPr>
              <a:stCxn id="57" idx="0"/>
            </p:cNvCxnSpPr>
            <p:nvPr/>
          </p:nvCxnSpPr>
          <p:spPr>
            <a:xfrm>
              <a:off x="5607678" y="5162506"/>
              <a:ext cx="73018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72"/>
            <p:cNvSpPr/>
            <p:nvPr/>
          </p:nvSpPr>
          <p:spPr>
            <a:xfrm rot="5400000">
              <a:off x="5845623" y="5032339"/>
              <a:ext cx="432071" cy="2508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>
                <a:ln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61" name="Straight Connector 73"/>
            <p:cNvCxnSpPr/>
            <p:nvPr/>
          </p:nvCxnSpPr>
          <p:spPr>
            <a:xfrm>
              <a:off x="5828318" y="5157740"/>
              <a:ext cx="107939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74"/>
            <p:cNvCxnSpPr/>
            <p:nvPr/>
          </p:nvCxnSpPr>
          <p:spPr>
            <a:xfrm>
              <a:off x="6187058" y="5164094"/>
              <a:ext cx="107939" cy="0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44646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05338"/>
            <a:ext cx="360045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4629150"/>
            <a:ext cx="20558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矩形 4"/>
          <p:cNvSpPr>
            <a:spLocks noChangeArrowheads="1"/>
          </p:cNvSpPr>
          <p:nvPr/>
        </p:nvSpPr>
        <p:spPr bwMode="auto">
          <a:xfrm>
            <a:off x="0" y="6500813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[1] Hemperek T. Hybrid or Monolithic ? Pixel detectors for future LHC experiments. PH-ESE electronics seminar, CERN, 2013</a:t>
            </a:r>
          </a:p>
          <a:p>
            <a:pPr eaLnBrk="1" hangingPunct="1"/>
            <a:r>
              <a:rPr lang="en-US" altLang="zh-CN" sz="1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[2] Barbero M, ATLAS tracker phase II upgrade and the HV/HR CMOS technology, IHEP EPC seminar, 2017</a:t>
            </a:r>
            <a:endParaRPr lang="zh-CN" altLang="en-US" sz="10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21"/>
    </mc:Choice>
    <mc:Fallback xmlns="">
      <p:transition spd="slow" advTm="2102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单片集成型像素探测器 </a:t>
            </a:r>
            <a:r>
              <a:rPr lang="en-US" altLang="zh-CN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zh-CN" alt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混合型像素探测器</a:t>
            </a: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99443"/>
            <a:ext cx="3076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10"/>
          <p:cNvSpPr>
            <a:spLocks noChangeArrowheads="1"/>
          </p:cNvSpPr>
          <p:nvPr/>
        </p:nvSpPr>
        <p:spPr bwMode="auto">
          <a:xfrm>
            <a:off x="1057647" y="2832993"/>
            <a:ext cx="2487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单片型像素探测器（</a:t>
            </a:r>
            <a:r>
              <a:rPr lang="en-US" altLang="zh-CN" sz="14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MAPS</a:t>
            </a:r>
            <a:r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187697" y="3130789"/>
            <a:ext cx="4043363" cy="274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成本</a:t>
            </a:r>
            <a:r>
              <a:rPr lang="zh-CN" altLang="en-US" sz="2000" b="1" kern="0" dirty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低，避免了倒装互联、容易集成</a:t>
            </a:r>
            <a:endParaRPr lang="en-US" altLang="zh-CN" sz="2000" b="1" kern="0" dirty="0">
              <a:solidFill>
                <a:schemeClr val="tx1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eaLnBrk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显著</a:t>
            </a:r>
            <a:r>
              <a:rPr lang="zh-CN" altLang="en-US" sz="2000" b="1" kern="0" dirty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降低了物质量</a:t>
            </a:r>
            <a:endParaRPr lang="en-US" altLang="zh-CN" sz="2000" b="1" kern="0" dirty="0">
              <a:solidFill>
                <a:schemeClr val="tx1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eaLnBrk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在传感器、</a:t>
            </a:r>
            <a:r>
              <a:rPr lang="en-US" altLang="zh-CN" sz="2000" b="1" kern="0" dirty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ASIC</a:t>
            </a:r>
            <a:r>
              <a:rPr lang="zh-CN" altLang="en-US" sz="2000" b="1" kern="0" dirty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工艺、成本等因素上试图获得</a:t>
            </a:r>
            <a:r>
              <a:rPr lang="zh-CN" altLang="en-US" sz="2000" b="1" kern="0" dirty="0" smtClean="0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平衡</a:t>
            </a:r>
            <a:endParaRPr lang="en-US" altLang="zh-CN" sz="2000" b="1" kern="0" dirty="0" smtClean="0">
              <a:solidFill>
                <a:schemeClr val="tx1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marL="342900" indent="-342900" eaLnBrk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000" b="1" kern="0" dirty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顶点探测器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应用（</a:t>
            </a:r>
            <a:r>
              <a:rPr lang="en-US" altLang="zh-CN" sz="2000" b="1" kern="0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CEPC</a:t>
            </a:r>
            <a:r>
              <a:rPr lang="zh-CN" altLang="en-US" sz="2000" b="1" kern="0" dirty="0" smtClean="0">
                <a:solidFill>
                  <a:srgbClr val="FF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及探索性研究）</a:t>
            </a:r>
            <a:endParaRPr lang="en-US" altLang="zh-CN" sz="2000" b="1" kern="0" dirty="0">
              <a:solidFill>
                <a:srgbClr val="FF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  <a:p>
            <a:pPr eaLnBrk="0">
              <a:spcBef>
                <a:spcPct val="20000"/>
              </a:spcBef>
              <a:defRPr/>
            </a:pPr>
            <a:endParaRPr lang="en-US" altLang="zh-CN" sz="2000" b="1" kern="0" dirty="0">
              <a:solidFill>
                <a:schemeClr val="tx1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4633093" y="3130790"/>
            <a:ext cx="4043363" cy="2652474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传感器、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ASIC</a:t>
            </a:r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可以被分别优化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传感器：其他材料、特殊结构</a:t>
            </a:r>
            <a:endParaRPr lang="en-US" altLang="zh-CN" sz="1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ASIC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：性能、功能优化、更先进的</a:t>
            </a: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工艺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lvl="1" indent="-342900">
              <a:buSzPct val="80000"/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技术相对成熟（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针对光源、医疗成像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应用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可以实现传感器全耗尽工作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提升了电荷收集和抗辐照能力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31" y="1119251"/>
            <a:ext cx="270033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10"/>
          <p:cNvSpPr>
            <a:spLocks noChangeArrowheads="1"/>
          </p:cNvSpPr>
          <p:nvPr/>
        </p:nvSpPr>
        <p:spPr bwMode="auto">
          <a:xfrm>
            <a:off x="5853906" y="2833751"/>
            <a:ext cx="1620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400" b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混合型像素探测器</a:t>
            </a:r>
          </a:p>
        </p:txBody>
      </p:sp>
      <p:sp>
        <p:nvSpPr>
          <p:cNvPr id="11" name="矩形 4"/>
          <p:cNvSpPr>
            <a:spLocks noChangeArrowheads="1"/>
          </p:cNvSpPr>
          <p:nvPr/>
        </p:nvSpPr>
        <p:spPr bwMode="auto">
          <a:xfrm>
            <a:off x="928688" y="6525344"/>
            <a:ext cx="78581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[*] W. </a:t>
            </a:r>
            <a:r>
              <a:rPr lang="en-US" altLang="zh-CN" sz="1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Snoeys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HVCMOS or CMOS MAPS for ultra high granularity calorimeters, AIDA 2020, 2016</a:t>
            </a:r>
            <a:endParaRPr lang="zh-CN" altLang="en-US" sz="1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8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44"/>
    </mc:Choice>
    <mc:Fallback xmlns="">
      <p:transition spd="slow" advTm="6914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3D ASIC</a:t>
            </a:r>
            <a:r>
              <a:rPr lang="zh-CN" altLang="en-US" dirty="0" smtClean="0">
                <a:solidFill>
                  <a:schemeClr val="tx1"/>
                </a:solidFill>
              </a:rPr>
              <a:t>探索与研究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5652210" y="3068960"/>
            <a:ext cx="34809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</a:t>
            </a:r>
            <a:r>
              <a:rPr lang="en-US" altLang="zh-CN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SOI-3D in the Vertex 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Detector, </a:t>
            </a:r>
            <a:r>
              <a:rPr lang="en-US" altLang="zh-CN" sz="1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Yunpeng</a:t>
            </a:r>
            <a:r>
              <a:rPr lang="en-US" altLang="zh-CN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Lu, 2020/11/22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" y="1084205"/>
            <a:ext cx="5676001" cy="24253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286" y="1144535"/>
            <a:ext cx="1839114" cy="17804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400" y="1342159"/>
            <a:ext cx="1702800" cy="1775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787269"/>
            <a:ext cx="2580000" cy="271486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699792" y="3819099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Sensor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2692622" y="4581128"/>
            <a:ext cx="604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ASIC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2699792" y="5805264"/>
            <a:ext cx="551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PCB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2699792" y="5174641"/>
            <a:ext cx="988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TSV BGA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2699792" y="4213269"/>
            <a:ext cx="990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Flip Chip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8011" y="3819099"/>
            <a:ext cx="2631119" cy="22021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46"/>
          <a:stretch/>
        </p:blipFill>
        <p:spPr>
          <a:xfrm>
            <a:off x="6487894" y="3819099"/>
            <a:ext cx="2579821" cy="2168653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/>
        </p:nvCxnSpPr>
        <p:spPr>
          <a:xfrm>
            <a:off x="6012160" y="4581128"/>
            <a:ext cx="72008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2003586" y="3378478"/>
            <a:ext cx="5706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Double-SOI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和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Micro Bump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3D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集成化探索（探测器组）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499992" y="6237312"/>
            <a:ext cx="40409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道阻且长：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HEPS-BPIX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TSV 3D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堆叠探索</a:t>
            </a:r>
            <a:endParaRPr lang="en-US" altLang="zh-CN" sz="16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将进一步探索真正的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3D ASIC</a:t>
            </a:r>
            <a:r>
              <a:rPr lang="zh-CN" altLang="en-US" sz="1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的可能性</a:t>
            </a:r>
            <a:endParaRPr lang="zh-CN" altLang="en-US" sz="1600" b="1" dirty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995936" y="5958607"/>
            <a:ext cx="18389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/>
              <a:t>失败的第一次探索</a:t>
            </a:r>
            <a:endParaRPr lang="zh-CN" altLang="en-US" sz="1600" b="1" dirty="0"/>
          </a:p>
        </p:txBody>
      </p:sp>
      <p:sp>
        <p:nvSpPr>
          <p:cNvPr id="24" name="矩形 23"/>
          <p:cNvSpPr/>
          <p:nvPr/>
        </p:nvSpPr>
        <p:spPr>
          <a:xfrm>
            <a:off x="7107050" y="5942746"/>
            <a:ext cx="1425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dirty="0" smtClean="0"/>
              <a:t>样机最终模块</a:t>
            </a:r>
            <a:endParaRPr lang="zh-CN" altLang="en-US" sz="1600" b="1" dirty="0"/>
          </a:p>
        </p:txBody>
      </p:sp>
      <p:sp>
        <p:nvSpPr>
          <p:cNvPr id="25" name="矩形 24"/>
          <p:cNvSpPr/>
          <p:nvPr/>
        </p:nvSpPr>
        <p:spPr>
          <a:xfrm>
            <a:off x="263988" y="6451230"/>
            <a:ext cx="22670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 smtClean="0"/>
              <a:t>HEPS-BPIX TSV</a:t>
            </a:r>
            <a:r>
              <a:rPr lang="zh-CN" altLang="en-US" sz="1600" b="1" dirty="0" smtClean="0"/>
              <a:t>模块剖面</a:t>
            </a:r>
            <a:endParaRPr lang="zh-CN" altLang="en-US" sz="1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23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82"/>
    </mc:Choice>
    <mc:Fallback xmlns="">
      <p:transition spd="slow" advTm="53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7" grpId="0"/>
      <p:bldP spid="18" grpId="0"/>
      <p:bldP spid="20" grpId="0"/>
      <p:bldP spid="23" grpId="0"/>
      <p:bldP spid="2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/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持续研究、探索和推动像素探测器在物理实验中的应用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探索</a:t>
            </a:r>
            <a:r>
              <a:rPr lang="en-US" altLang="zh-CN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CEPC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顶点探测器的最终实现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推动像素探测器在光源等成像领域的实用化、产品化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结合实际需求，开展先进工艺和新设计理念的探索设计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在集成电路大工业下，全面的相互融合</a:t>
            </a:r>
            <a:endParaRPr lang="en-US" altLang="zh-CN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探测器与电子学</a:t>
            </a:r>
            <a:endParaRPr lang="en-US" altLang="zh-CN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半导体探测器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与电子学协同</a:t>
            </a: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设计和一体化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4D/5D</a:t>
            </a:r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全信息测量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传统像素电路全信息化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传统电荷</a:t>
            </a:r>
            <a:r>
              <a:rPr lang="en-US" altLang="zh-CN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时间测量像素化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电子学与工艺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电子学与散热、先进封装协同设计，“你中有我，我中有你”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电子学同时承担部分机械支撑功能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20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单片型像素探测器与混合型像素探测器</a:t>
            </a:r>
            <a:endParaRPr lang="en-US" altLang="zh-CN" sz="20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逐渐整合单片型和混合型的相互优势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“分久必合”：以</a:t>
            </a:r>
            <a:r>
              <a:rPr lang="en-US" altLang="zh-CN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3D</a:t>
            </a: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化的形式，逐渐回归到混合型结构</a:t>
            </a:r>
            <a:endParaRPr lang="zh-CN" altLang="en-US" sz="1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</a:rPr>
              <a:t>总结与展望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56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95"/>
    </mc:Choice>
    <mc:Fallback xmlns="">
      <p:transition spd="slow" advTm="107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15616" y="2174875"/>
            <a:ext cx="7632848" cy="14700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7200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谢谢！</a:t>
            </a:r>
            <a:endParaRPr sz="7200" dirty="0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42372-F354-44FE-9DF0-15F30F2D88AF}" type="slidenum">
              <a:rPr lang="zh-CN" altLang="en-US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pPr>
                <a:defRPr/>
              </a:pPr>
              <a:t>32</a:t>
            </a:fld>
            <a:endParaRPr lang="zh-CN" altLang="en-US"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225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1"/>
                </a:solidFill>
              </a:rPr>
              <a:t>CEPC </a:t>
            </a:r>
            <a:r>
              <a:rPr lang="zh-CN" altLang="en-US" dirty="0" smtClean="0">
                <a:solidFill>
                  <a:schemeClr val="tx1"/>
                </a:solidFill>
              </a:rPr>
              <a:t>顶点探测器概念设计</a:t>
            </a:r>
          </a:p>
        </p:txBody>
      </p:sp>
      <p:sp>
        <p:nvSpPr>
          <p:cNvPr id="7171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004384" y="6371615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220C7679-FE11-4D3D-9C04-2768330FB83E}" type="slidenum">
              <a:rPr lang="en-US" altLang="zh-CN" sz="1400" smtClean="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4</a:t>
            </a:fld>
            <a:endParaRPr lang="en-US" altLang="zh-CN" sz="1400" dirty="0" smtClean="0">
              <a:latin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120" y="6207125"/>
            <a:ext cx="482758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12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Ref: Pixel Vertex Detector Prototype MOST 2018-2023 (MOST2), Joao Costa, 2019.11 </a:t>
            </a:r>
          </a:p>
        </p:txBody>
      </p:sp>
      <p:pic>
        <p:nvPicPr>
          <p:cNvPr id="717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03300"/>
            <a:ext cx="39560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1089025"/>
            <a:ext cx="3973512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矩形 9"/>
          <p:cNvSpPr>
            <a:spLocks noChangeArrowheads="1"/>
          </p:cNvSpPr>
          <p:nvPr/>
        </p:nvSpPr>
        <p:spPr bwMode="auto">
          <a:xfrm>
            <a:off x="717550" y="354488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1600" b="0">
                <a:solidFill>
                  <a:schemeClr val="accent2"/>
                </a:solidFill>
                <a:latin typeface="Arial" panose="020B0604020202020204" pitchFamily="34" charset="0"/>
              </a:rPr>
              <a:t>3-layers of double-sided pixel sensors</a:t>
            </a:r>
          </a:p>
        </p:txBody>
      </p:sp>
      <p:pic>
        <p:nvPicPr>
          <p:cNvPr id="7176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3863975"/>
            <a:ext cx="227012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矩形 19"/>
          <p:cNvSpPr>
            <a:spLocks noChangeArrowheads="1"/>
          </p:cNvSpPr>
          <p:nvPr/>
        </p:nvSpPr>
        <p:spPr bwMode="auto">
          <a:xfrm>
            <a:off x="5011738" y="3783013"/>
            <a:ext cx="35925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1600" b="0">
                <a:solidFill>
                  <a:schemeClr val="accent2"/>
                </a:solidFill>
                <a:latin typeface="Arial" panose="020B0604020202020204" pitchFamily="34" charset="0"/>
              </a:rPr>
              <a:t>A ladder module conceptual design</a:t>
            </a:r>
            <a:endParaRPr lang="zh-CN" altLang="en-US" sz="16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78" name="矩形 20"/>
          <p:cNvSpPr>
            <a:spLocks noChangeArrowheads="1"/>
          </p:cNvSpPr>
          <p:nvPr/>
        </p:nvSpPr>
        <p:spPr bwMode="auto">
          <a:xfrm>
            <a:off x="4859338" y="4179888"/>
            <a:ext cx="262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accent2"/>
                </a:solidFill>
                <a:latin typeface="Arial" panose="020B0604020202020204" pitchFamily="34" charset="0"/>
              </a:rPr>
              <a:t>ATLAS/CMS upgrade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accent2"/>
                </a:solidFill>
                <a:latin typeface="Arial" panose="020B0604020202020204" pitchFamily="34" charset="0"/>
              </a:rPr>
              <a:t>(15 μm)</a:t>
            </a:r>
            <a:endParaRPr lang="zh-CN" altLang="en-US" sz="20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79" name="矩形 22"/>
          <p:cNvSpPr>
            <a:spLocks noChangeArrowheads="1"/>
          </p:cNvSpPr>
          <p:nvPr/>
        </p:nvSpPr>
        <p:spPr bwMode="auto">
          <a:xfrm>
            <a:off x="4824413" y="4903788"/>
            <a:ext cx="26955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accent2"/>
                </a:solidFill>
                <a:latin typeface="Arial" panose="020B0604020202020204" pitchFamily="34" charset="0"/>
              </a:rPr>
              <a:t>Alice upgrade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chemeClr val="accent2"/>
                </a:solidFill>
                <a:latin typeface="Arial" panose="020B0604020202020204" pitchFamily="34" charset="0"/>
              </a:rPr>
              <a:t>(8 ~ 10 μm)</a:t>
            </a:r>
            <a:endParaRPr lang="zh-CN" altLang="en-US" sz="2000" b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80" name="矩形 23"/>
          <p:cNvSpPr>
            <a:spLocks noChangeArrowheads="1"/>
          </p:cNvSpPr>
          <p:nvPr/>
        </p:nvSpPr>
        <p:spPr bwMode="auto">
          <a:xfrm>
            <a:off x="5011738" y="5648325"/>
            <a:ext cx="2297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rgbClr val="FF0000"/>
                </a:solidFill>
                <a:latin typeface="Arial" panose="020B0604020202020204" pitchFamily="34" charset="0"/>
              </a:rPr>
              <a:t>CEPC vertex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0">
                <a:solidFill>
                  <a:srgbClr val="FF0000"/>
                </a:solidFill>
                <a:latin typeface="Arial" panose="020B0604020202020204" pitchFamily="34" charset="0"/>
              </a:rPr>
              <a:t>(3 ~ 5 μm)</a:t>
            </a:r>
            <a:endParaRPr lang="zh-CN" altLang="en-US" sz="2000" b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181" name="矩形 24"/>
          <p:cNvSpPr>
            <a:spLocks noChangeArrowheads="1"/>
          </p:cNvSpPr>
          <p:nvPr/>
        </p:nvSpPr>
        <p:spPr bwMode="auto">
          <a:xfrm rot="5400000">
            <a:off x="7154069" y="4953794"/>
            <a:ext cx="1535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>
                <a:solidFill>
                  <a:srgbClr val="0000FF"/>
                </a:solidFill>
                <a:latin typeface="Arial" panose="020B0604020202020204" pitchFamily="34" charset="0"/>
              </a:rPr>
              <a:t>Resolution </a:t>
            </a:r>
            <a:endParaRPr lang="zh-CN" altLang="en-US" sz="200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pic>
        <p:nvPicPr>
          <p:cNvPr id="7182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63850"/>
            <a:ext cx="4319588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下箭头 18"/>
          <p:cNvSpPr>
            <a:spLocks noChangeArrowheads="1"/>
          </p:cNvSpPr>
          <p:nvPr/>
        </p:nvSpPr>
        <p:spPr bwMode="auto">
          <a:xfrm>
            <a:off x="7408863" y="4392613"/>
            <a:ext cx="341312" cy="1871662"/>
          </a:xfrm>
          <a:prstGeom prst="downArrow">
            <a:avLst>
              <a:gd name="adj1" fmla="val 50000"/>
              <a:gd name="adj2" fmla="val 50090"/>
            </a:avLst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320811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20"/>
    </mc:Choice>
    <mc:Fallback xmlns="">
      <p:transition spd="slow" advTm="5992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内容占位符 1"/>
          <p:cNvSpPr>
            <a:spLocks noGrp="1" noChangeArrowheads="1"/>
          </p:cNvSpPr>
          <p:nvPr>
            <p:ph idx="1"/>
          </p:nvPr>
        </p:nvSpPr>
        <p:spPr>
          <a:xfrm>
            <a:off x="4427984" y="1041827"/>
            <a:ext cx="4537075" cy="3585217"/>
          </a:xfrm>
        </p:spPr>
        <p:txBody>
          <a:bodyPr/>
          <a:lstStyle/>
          <a:p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major constraints for the CMOS sensor</a:t>
            </a:r>
          </a:p>
          <a:p>
            <a:pPr lvl="1"/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Pixel size: &lt; 25μm×25μm (σ~5μm)</a:t>
            </a:r>
          </a:p>
          <a:p>
            <a:pPr lvl="2"/>
            <a:r>
              <a:rPr lang="en-US" altLang="zh-CN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aiming for 16μm×16μm (σ~3μm)</a:t>
            </a:r>
          </a:p>
          <a:p>
            <a:pPr lvl="1"/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Readout speed: bunch crossing @ 40MHz</a:t>
            </a:r>
          </a:p>
          <a:p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 is also a constraint</a:t>
            </a:r>
          </a:p>
          <a:p>
            <a:pPr lvl="1"/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1~2.5Mrad/year as required in MOST2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None of the existing CMOS sensors can fully satisfy the requirement of high-rate CEPC Vertex Detector</a:t>
            </a:r>
          </a:p>
          <a:p>
            <a:r>
              <a:rPr lang="zh-CN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必须自主研发！</a:t>
            </a:r>
          </a:p>
        </p:txBody>
      </p:sp>
      <p:sp>
        <p:nvSpPr>
          <p:cNvPr id="9219" name="标题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 smtClean="0">
                <a:solidFill>
                  <a:schemeClr val="tx1"/>
                </a:solidFill>
              </a:rPr>
              <a:t>Challenges and R&amp;D activities on pixel sensors</a:t>
            </a:r>
            <a:endParaRPr lang="zh-CN" altLang="en-US" sz="2400" dirty="0" smtClean="0">
              <a:solidFill>
                <a:schemeClr val="tx1"/>
              </a:solidFill>
            </a:endParaRPr>
          </a:p>
        </p:txBody>
      </p:sp>
      <p:sp>
        <p:nvSpPr>
          <p:cNvPr id="9220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7010400" y="6374141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fld id="{D60992E0-D089-4718-9803-9AA06D76E19C}" type="slidenum">
              <a:rPr lang="en-US" altLang="zh-CN" sz="1400" smtClean="0">
                <a:latin typeface="Arial" panose="020B0604020202020204" pitchFamily="34" charset="0"/>
              </a:rPr>
              <a:pPr algn="r">
                <a:spcBef>
                  <a:spcPct val="0"/>
                </a:spcBef>
                <a:buFontTx/>
                <a:buNone/>
              </a:pPr>
              <a:t>5</a:t>
            </a:fld>
            <a:endParaRPr lang="en-US" altLang="zh-CN" sz="1400" smtClean="0">
              <a:latin typeface="Arial" panose="020B0604020202020204" pitchFamily="34" charset="0"/>
            </a:endParaRPr>
          </a:p>
        </p:txBody>
      </p:sp>
      <p:graphicFrame>
        <p:nvGraphicFramePr>
          <p:cNvPr id="5" name="表格 4">
            <a:extLst/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756527"/>
              </p:ext>
            </p:extLst>
          </p:nvPr>
        </p:nvGraphicFramePr>
        <p:xfrm>
          <a:off x="651570" y="4627044"/>
          <a:ext cx="8229600" cy="19224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7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74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8066">
                <a:tc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ALPIDE</a:t>
                      </a:r>
                      <a:endParaRPr lang="zh-CN" altLang="en-US" sz="1800" dirty="0"/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ATLAS-MAPS</a:t>
                      </a:r>
                    </a:p>
                    <a:p>
                      <a:r>
                        <a:rPr lang="en-US" altLang="zh-CN" sz="1800" dirty="0" smtClean="0"/>
                        <a:t>(MONOPIX</a:t>
                      </a:r>
                      <a:r>
                        <a:rPr lang="en-US" altLang="zh-CN" sz="1800" baseline="0" dirty="0" smtClean="0"/>
                        <a:t> / MALTA)</a:t>
                      </a:r>
                      <a:endParaRPr lang="zh-CN" altLang="en-US" sz="1800" dirty="0"/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MIMOSA</a:t>
                      </a:r>
                      <a:endParaRPr lang="zh-CN" altLang="en-US" sz="1800" dirty="0"/>
                    </a:p>
                  </a:txBody>
                  <a:tcPr marT="45775" marB="457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939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Pixel size</a:t>
                      </a:r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r>
                        <a:rPr lang="zh-CN" altLang="en-US" sz="1800" dirty="0"/>
                        <a:t>✔</a:t>
                      </a:r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X</a:t>
                      </a:r>
                      <a:endParaRPr lang="zh-CN" altLang="en-US" sz="1800" dirty="0"/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/>
                        <a:t>✔</a:t>
                      </a:r>
                    </a:p>
                  </a:txBody>
                  <a:tcPr marT="45775" marB="457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Readout Speed</a:t>
                      </a:r>
                      <a:endParaRPr lang="zh-CN" altLang="en-US" sz="1800" dirty="0"/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X</a:t>
                      </a:r>
                      <a:endParaRPr lang="zh-CN" altLang="en-US" sz="1800" dirty="0"/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✔</a:t>
                      </a:r>
                      <a:endParaRPr lang="zh-CN" altLang="en-US" sz="1800" dirty="0"/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X</a:t>
                      </a:r>
                      <a:endParaRPr lang="zh-CN" altLang="en-US" sz="1800" dirty="0"/>
                    </a:p>
                  </a:txBody>
                  <a:tcPr marT="45775" marB="457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946">
                <a:tc>
                  <a:txBody>
                    <a:bodyPr/>
                    <a:lstStyle/>
                    <a:p>
                      <a:r>
                        <a:rPr lang="en-US" altLang="zh-CN" sz="1800" dirty="0"/>
                        <a:t>TID</a:t>
                      </a:r>
                      <a:endParaRPr lang="zh-CN" altLang="en-US" sz="1800" dirty="0"/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/>
                        <a:t>X (?)</a:t>
                      </a:r>
                      <a:endParaRPr lang="zh-CN" altLang="en-US" sz="1800" dirty="0"/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/>
                        <a:t>✔</a:t>
                      </a:r>
                      <a:endParaRPr lang="zh-CN" altLang="en-US" sz="1800" dirty="0"/>
                    </a:p>
                  </a:txBody>
                  <a:tcPr marT="45775" marB="4577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/>
                        <a:t>✔</a:t>
                      </a:r>
                    </a:p>
                  </a:txBody>
                  <a:tcPr marT="45775" marB="457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内容占位符 2"/>
          <p:cNvSpPr txBox="1">
            <a:spLocks noChangeArrowheads="1"/>
          </p:cNvSpPr>
          <p:nvPr/>
        </p:nvSpPr>
        <p:spPr bwMode="auto">
          <a:xfrm>
            <a:off x="251520" y="1052736"/>
            <a:ext cx="45148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CN" sz="1800" kern="0" dirty="0"/>
              <a:t>Bunch spacing</a:t>
            </a:r>
          </a:p>
          <a:p>
            <a:pPr lvl="1">
              <a:defRPr/>
            </a:pPr>
            <a:r>
              <a:rPr lang="en-US" altLang="zh-CN" sz="1600" kern="0" dirty="0"/>
              <a:t>Higgs: 680ns; W: 210ns; </a:t>
            </a:r>
            <a:r>
              <a:rPr lang="en-US" altLang="zh-CN" sz="1600" kern="0" dirty="0">
                <a:solidFill>
                  <a:srgbClr val="FF0000"/>
                </a:solidFill>
              </a:rPr>
              <a:t>Z: 25ns</a:t>
            </a:r>
          </a:p>
          <a:p>
            <a:pPr lvl="1">
              <a:defRPr/>
            </a:pPr>
            <a:r>
              <a:rPr lang="en-US" altLang="zh-CN" sz="1600" kern="0" dirty="0"/>
              <a:t>Meaning 40M/s bunches (same as the ATLAS Vertex)</a:t>
            </a:r>
          </a:p>
          <a:p>
            <a:pPr>
              <a:defRPr/>
            </a:pPr>
            <a:r>
              <a:rPr lang="en-US" altLang="zh-CN" sz="1800" kern="0" dirty="0"/>
              <a:t>Hit density</a:t>
            </a:r>
          </a:p>
          <a:p>
            <a:pPr lvl="1">
              <a:defRPr/>
            </a:pPr>
            <a:r>
              <a:rPr lang="en-US" altLang="zh-CN" sz="1600" kern="0" dirty="0"/>
              <a:t>2.5hits/bunch/cm</a:t>
            </a:r>
            <a:r>
              <a:rPr lang="en-US" altLang="zh-CN" sz="1600" kern="0" baseline="30000" dirty="0"/>
              <a:t>2</a:t>
            </a:r>
            <a:r>
              <a:rPr lang="en-US" altLang="zh-CN" sz="1600" kern="0" dirty="0"/>
              <a:t> for Higgs/W; 0.2hits/bunch/cm</a:t>
            </a:r>
            <a:r>
              <a:rPr lang="en-US" altLang="zh-CN" sz="1600" kern="0" baseline="30000" dirty="0"/>
              <a:t>2</a:t>
            </a:r>
            <a:r>
              <a:rPr lang="en-US" altLang="zh-CN" sz="1600" kern="0" dirty="0"/>
              <a:t> for Z</a:t>
            </a:r>
          </a:p>
          <a:p>
            <a:pPr>
              <a:defRPr/>
            </a:pPr>
            <a:r>
              <a:rPr lang="en-US" altLang="zh-CN" sz="1800" kern="0" dirty="0"/>
              <a:t>Cluster size: 3pixels/hit</a:t>
            </a:r>
          </a:p>
          <a:p>
            <a:pPr lvl="1">
              <a:defRPr/>
            </a:pPr>
            <a:r>
              <a:rPr lang="en-US" altLang="zh-CN" sz="1600" kern="0" dirty="0"/>
              <a:t>Epi- layer thickness</a:t>
            </a:r>
            <a:r>
              <a:rPr lang="zh-CN" altLang="en-US" sz="1600" kern="0" dirty="0"/>
              <a:t>：</a:t>
            </a:r>
            <a:r>
              <a:rPr lang="en-US" altLang="zh-CN" sz="1600" kern="0" dirty="0"/>
              <a:t>~18μm</a:t>
            </a:r>
          </a:p>
          <a:p>
            <a:pPr lvl="1">
              <a:defRPr/>
            </a:pPr>
            <a:r>
              <a:rPr lang="en-US" altLang="zh-CN" sz="1600" kern="0" dirty="0"/>
              <a:t>Pixel size</a:t>
            </a:r>
            <a:r>
              <a:rPr lang="zh-CN" altLang="en-US" sz="1600" kern="0" dirty="0"/>
              <a:t>：</a:t>
            </a:r>
            <a:r>
              <a:rPr lang="en-US" altLang="zh-CN" sz="1600" kern="0" dirty="0"/>
              <a:t>25μm×25μm</a:t>
            </a:r>
          </a:p>
          <a:p>
            <a:pPr>
              <a:defRPr/>
            </a:pPr>
            <a:r>
              <a:rPr lang="en-US" altLang="zh-CN" sz="2000" kern="0" dirty="0">
                <a:solidFill>
                  <a:srgbClr val="FF0000"/>
                </a:solidFill>
              </a:rPr>
              <a:t>Hit rate: 120MHz/chip @W</a:t>
            </a:r>
            <a:endParaRPr lang="zh-CN" altLang="en-US" sz="2000" kern="0" dirty="0">
              <a:solidFill>
                <a:srgbClr val="FF0000"/>
              </a:solidFill>
            </a:endParaRPr>
          </a:p>
          <a:p>
            <a:pPr>
              <a:defRPr/>
            </a:pPr>
            <a:endParaRPr lang="zh-CN" altLang="en-US" sz="2000" kern="0" dirty="0" smtClean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17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67"/>
    </mc:Choice>
    <mc:Fallback xmlns="">
      <p:transition spd="slow" advTm="110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08012"/>
          </a:xfrm>
        </p:spPr>
        <p:txBody>
          <a:bodyPr/>
          <a:lstStyle/>
          <a:p>
            <a:r>
              <a:rPr lang="en-US" altLang="zh-CN" sz="2800" dirty="0" smtClean="0">
                <a:solidFill>
                  <a:srgbClr val="333399"/>
                </a:solidFill>
              </a:rPr>
              <a:t>CEPC MOST2</a:t>
            </a:r>
            <a:r>
              <a:rPr lang="zh-CN" altLang="en-US" sz="2800" dirty="0" smtClean="0">
                <a:solidFill>
                  <a:srgbClr val="333399"/>
                </a:solidFill>
              </a:rPr>
              <a:t>顶点探测器</a:t>
            </a:r>
            <a:r>
              <a:rPr lang="en-US" altLang="zh-CN" sz="2800" dirty="0" err="1" smtClean="0">
                <a:solidFill>
                  <a:srgbClr val="333399"/>
                </a:solidFill>
              </a:rPr>
              <a:t>TaichuPix</a:t>
            </a:r>
            <a:r>
              <a:rPr lang="zh-CN" altLang="en-US" sz="2800" dirty="0" smtClean="0">
                <a:solidFill>
                  <a:srgbClr val="333399"/>
                </a:solidFill>
              </a:rPr>
              <a:t>芯片设计</a:t>
            </a:r>
          </a:p>
        </p:txBody>
      </p:sp>
      <p:sp>
        <p:nvSpPr>
          <p:cNvPr id="20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194675" y="6524625"/>
            <a:ext cx="914400" cy="230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443098-CD5C-421E-A589-7D5CADE0C039}" type="slidenum">
              <a:rPr lang="en-US" altLang="zh-CN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zh-CN" sz="1400" smtClean="0">
              <a:latin typeface="Arial" panose="020B0604020202020204" pitchFamily="34" charset="0"/>
            </a:endParaRPr>
          </a:p>
        </p:txBody>
      </p:sp>
      <p:sp>
        <p:nvSpPr>
          <p:cNvPr id="21" name="内容占位符 2"/>
          <p:cNvSpPr>
            <a:spLocks noGrp="1"/>
          </p:cNvSpPr>
          <p:nvPr>
            <p:ph idx="1"/>
          </p:nvPr>
        </p:nvSpPr>
        <p:spPr>
          <a:xfrm>
            <a:off x="4356100" y="1052736"/>
            <a:ext cx="4679950" cy="3482181"/>
          </a:xfrm>
        </p:spPr>
        <p:txBody>
          <a:bodyPr/>
          <a:lstStyle/>
          <a:p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CEPC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实际运行</a:t>
            </a: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模式，提出新的基于事例驱动的读出架构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ATLAS 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column-drain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读出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架构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功耗优化：时间戳外置</a:t>
            </a:r>
            <a:endParaRPr lang="en-US" altLang="zh-CN" sz="16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像素尺寸优化：全定制数字逻辑</a:t>
            </a:r>
            <a:endParaRPr lang="en-US" altLang="zh-CN" sz="16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片上两级</a:t>
            </a:r>
            <a:r>
              <a:rPr lang="en-US" altLang="zh-CN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FIFO</a:t>
            </a:r>
            <a:r>
              <a:rPr lang="zh-CN" altLang="en-US" sz="18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缓存和优先级读出逻辑</a:t>
            </a:r>
            <a:endParaRPr lang="en-US" altLang="zh-CN" sz="18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完全满足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CEPC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最高速运行模式的读出速度要求，兼容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Trigger/</a:t>
            </a:r>
            <a:r>
              <a:rPr lang="en-US" altLang="zh-CN" sz="16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Triggerless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模式</a:t>
            </a:r>
            <a:endParaRPr lang="en-US" altLang="zh-CN" sz="16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基于当前的</a:t>
            </a:r>
            <a:r>
              <a:rPr lang="en-US" altLang="zh-CN" sz="1600" b="1" dirty="0" err="1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Towerjazz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CIS 180nm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工艺，在像素尺寸上取得折衷（</a:t>
            </a:r>
            <a:r>
              <a:rPr lang="en-US" altLang="zh-CN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25μm×25μm</a:t>
            </a:r>
            <a:r>
              <a:rPr lang="zh-CN" altLang="en-US" sz="16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16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1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未来如采用</a:t>
            </a:r>
            <a:r>
              <a:rPr lang="en-US" altLang="zh-CN" sz="1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65nm</a:t>
            </a:r>
            <a:r>
              <a:rPr lang="zh-CN" altLang="en-US" sz="1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等先进工艺，像素尺寸有望满足</a:t>
            </a:r>
            <a:r>
              <a:rPr lang="en-US" altLang="zh-CN" sz="1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CEPC</a:t>
            </a:r>
            <a:r>
              <a:rPr lang="zh-CN" altLang="en-US" sz="1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最终要求（</a:t>
            </a:r>
            <a:r>
              <a:rPr lang="en-US" altLang="zh-CN" sz="1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~16μm</a:t>
            </a:r>
            <a:r>
              <a:rPr lang="zh-CN" altLang="en-US" sz="1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1400" b="1" dirty="0" smtClean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3" name="图片 8" descr="3Y1U%[YPSHYF()$`7$RMCG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4" y="1039557"/>
            <a:ext cx="2092976" cy="333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052736"/>
            <a:ext cx="29241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8912" y="3264591"/>
            <a:ext cx="2964086" cy="955501"/>
          </a:xfrm>
          <a:prstGeom prst="rect">
            <a:avLst/>
          </a:prstGeom>
        </p:spPr>
      </p:pic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348126"/>
              </p:ext>
            </p:extLst>
          </p:nvPr>
        </p:nvGraphicFramePr>
        <p:xfrm>
          <a:off x="1907703" y="4457437"/>
          <a:ext cx="5400601" cy="2252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1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5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2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99">
                <a:tc>
                  <a:txBody>
                    <a:bodyPr/>
                    <a:lstStyle/>
                    <a:p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研究单位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35" marB="45735"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设计任务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35" marB="45735"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200" b="1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主要设计人员</a:t>
                      </a:r>
                      <a:endParaRPr lang="zh-CN" altLang="en-US" sz="1200" b="1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35" marB="45735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678">
                <a:tc>
                  <a:txBody>
                    <a:bodyPr/>
                    <a:lstStyle/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高能所</a:t>
                      </a:r>
                      <a:endParaRPr lang="en-US" altLang="zh-CN" sz="1200" b="0" dirty="0" smtClean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5735" marB="45735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整体负责</a:t>
                      </a:r>
                      <a:endParaRPr lang="en-US" altLang="zh-CN" sz="1200" b="0" baseline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CN" altLang="en-US" sz="12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全芯片建模、仿真、测试</a:t>
                      </a:r>
                      <a:r>
                        <a:rPr lang="en-US" altLang="zh-CN" sz="1200" b="0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Firmware</a:t>
                      </a:r>
                    </a:p>
                    <a:p>
                      <a:pPr algn="ctr"/>
                      <a:r>
                        <a:rPr lang="zh-CN" altLang="en-US" sz="1200" b="0" baseline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像素模拟电路、</a:t>
                      </a:r>
                      <a:r>
                        <a:rPr lang="en-US" altLang="zh-CN" sz="1200" b="0" baseline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TCAD</a:t>
                      </a:r>
                      <a:r>
                        <a:rPr lang="zh-CN" altLang="en-US" sz="1200" b="0" baseline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仿真、</a:t>
                      </a:r>
                      <a:r>
                        <a:rPr lang="en-US" altLang="zh-CN" sz="1200" b="0" baseline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高速数据接口：锁相环、串行器</a:t>
                      </a:r>
                      <a:r>
                        <a:rPr lang="en-US" altLang="zh-CN" sz="1200" b="0" baseline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5735" marB="45735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魏微</a:t>
                      </a:r>
                      <a:endParaRPr lang="en-US" altLang="zh-CN" sz="1200" b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CN" altLang="en-US" sz="1200" b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魏微</a:t>
                      </a:r>
                      <a:endParaRPr lang="en-US" altLang="zh-CN" sz="1200" b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张颖、</a:t>
                      </a:r>
                      <a:r>
                        <a:rPr lang="zh-CN" altLang="en-US" sz="1200" b="0" baseline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赵梅、</a:t>
                      </a:r>
                      <a:endParaRPr lang="en-US" altLang="zh-CN" sz="1200" b="0" baseline="0" dirty="0" smtClean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zh-CN" altLang="en-US" sz="1200" b="0" baseline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李筱婷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35" marB="45735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4974">
                <a:tc>
                  <a:txBody>
                    <a:bodyPr/>
                    <a:lstStyle/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西班牙</a:t>
                      </a:r>
                      <a:r>
                        <a:rPr lang="en-US" altLang="zh-CN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IFAE/</a:t>
                      </a:r>
                    </a:p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华中师大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5735" marB="45735"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像素数字电路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35" marB="45735"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吴天涯、</a:t>
                      </a:r>
                      <a:r>
                        <a:rPr lang="en-US" altLang="zh-CN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200" b="0" dirty="0" err="1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Raimon</a:t>
                      </a:r>
                      <a:r>
                        <a:rPr lang="en-US" altLang="zh-CN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 Casanova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35" marB="45735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99">
                <a:tc>
                  <a:txBody>
                    <a:bodyPr/>
                    <a:lstStyle/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西北工大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5735" marB="45735"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外围逻辑、电源管理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35" marB="45735"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魏晓敏、王佳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35" marB="45735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99">
                <a:tc>
                  <a:txBody>
                    <a:bodyPr/>
                    <a:lstStyle/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山东大学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0" marR="0" marT="45735" marB="45735"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偏置电路、测试</a:t>
                      </a:r>
                      <a:r>
                        <a:rPr lang="en-US" altLang="zh-CN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PCB</a:t>
                      </a:r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、</a:t>
                      </a:r>
                      <a:r>
                        <a:rPr lang="en-US" altLang="zh-CN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TCAD</a:t>
                      </a:r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仿真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35" marB="45735" anchor="ctr" anchorCtr="1"/>
                </a:tc>
                <a:tc>
                  <a:txBody>
                    <a:bodyPr/>
                    <a:lstStyle/>
                    <a:p>
                      <a:r>
                        <a:rPr lang="zh-CN" altLang="en-US" sz="1200" b="0" dirty="0" smtClean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张亮、董家宁、李龙</a:t>
                      </a:r>
                      <a:endParaRPr lang="zh-CN" altLang="en-US" sz="12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36000" marR="36000" marT="45735" marB="45735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183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10"/>
    </mc:Choice>
    <mc:Fallback xmlns="">
      <p:transition spd="slow" advTm="10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194675" y="6524625"/>
            <a:ext cx="914400" cy="230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443098-CD5C-421E-A589-7D5CADE0C039}" type="slidenum">
              <a:rPr lang="en-US" altLang="zh-CN" sz="1400" smtClean="0"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zh-CN" sz="1400" smtClean="0">
              <a:latin typeface="Arial" panose="020B0604020202020204" pitchFamily="34" charset="0"/>
            </a:endParaRPr>
          </a:p>
        </p:txBody>
      </p:sp>
      <p:pic>
        <p:nvPicPr>
          <p:cNvPr id="28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808" y="4448438"/>
            <a:ext cx="2210983" cy="225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53" y="4424838"/>
            <a:ext cx="2202190" cy="225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7" y="4678117"/>
            <a:ext cx="2370954" cy="200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810354"/>
            <a:ext cx="1548814" cy="15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内容占位符 2"/>
          <p:cNvSpPr>
            <a:spLocks noGrp="1"/>
          </p:cNvSpPr>
          <p:nvPr>
            <p:ph idx="1"/>
          </p:nvPr>
        </p:nvSpPr>
        <p:spPr>
          <a:xfrm>
            <a:off x="4356100" y="1052736"/>
            <a:ext cx="4679950" cy="3482181"/>
          </a:xfrm>
        </p:spPr>
        <p:txBody>
          <a:bodyPr/>
          <a:lstStyle/>
          <a:p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CEPC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实际运行模式，提出新的基于事例驱动的读出架构</a:t>
            </a:r>
            <a:endParaRPr lang="en-US" altLang="zh-CN" sz="1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ATLAS column-drain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读出架构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功耗优化：时间戳外置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像素尺寸优化：全定制数字逻辑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片上两级</a:t>
            </a:r>
            <a:r>
              <a:rPr lang="en-US" altLang="zh-CN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FIFO</a:t>
            </a:r>
            <a:r>
              <a:rPr lang="zh-CN" altLang="en-US" sz="1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缓存和优先级读出逻辑</a:t>
            </a:r>
            <a:endParaRPr lang="en-US" altLang="zh-CN" sz="1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完全满足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CEPC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最高速运行模式的读出速度要求，兼容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Trigger/</a:t>
            </a:r>
            <a:r>
              <a:rPr lang="en-US" altLang="zh-CN" sz="16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Triggerless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模式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1"/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基于当前的</a:t>
            </a:r>
            <a:r>
              <a:rPr lang="en-US" altLang="zh-CN" sz="1600" b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Towerjazz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CIS 180nm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工艺，在像素尺寸上取得折衷（</a:t>
            </a:r>
            <a:r>
              <a:rPr lang="en-US" altLang="zh-CN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25μm×25μm</a:t>
            </a:r>
            <a:r>
              <a:rPr lang="zh-CN" altLang="en-US" sz="1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16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lvl="2"/>
            <a:r>
              <a:rPr lang="zh-CN" altLang="en-US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未来如采用</a:t>
            </a:r>
            <a:r>
              <a:rPr lang="en-US" altLang="zh-CN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65nm</a:t>
            </a:r>
            <a:r>
              <a:rPr lang="zh-CN" altLang="en-US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等先进工艺，像素尺寸有望满足</a:t>
            </a:r>
            <a:r>
              <a:rPr lang="en-US" altLang="zh-CN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CEPC</a:t>
            </a:r>
            <a:r>
              <a:rPr lang="zh-CN" altLang="en-US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最终要求（</a:t>
            </a:r>
            <a:r>
              <a:rPr lang="en-US" altLang="zh-CN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~16μm</a:t>
            </a:r>
            <a:r>
              <a:rPr lang="zh-CN" altLang="en-US" sz="1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endParaRPr lang="en-US" altLang="zh-CN" sz="1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8" descr="3Y1U%[YPSHYF()$`7$RMCG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54" y="1039557"/>
            <a:ext cx="2092976" cy="333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763" y="1052736"/>
            <a:ext cx="29241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8912" y="3264591"/>
            <a:ext cx="2964086" cy="955501"/>
          </a:xfrm>
          <a:prstGeom prst="rect">
            <a:avLst/>
          </a:prstGeom>
        </p:spPr>
      </p:pic>
      <p:sp>
        <p:nvSpPr>
          <p:cNvPr id="18" name="标题 1"/>
          <p:cNvSpPr txBox="1">
            <a:spLocks/>
          </p:cNvSpPr>
          <p:nvPr/>
        </p:nvSpPr>
        <p:spPr>
          <a:xfrm>
            <a:off x="457200" y="188913"/>
            <a:ext cx="8229600" cy="6080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2800" smtClean="0">
                <a:solidFill>
                  <a:srgbClr val="333399"/>
                </a:solidFill>
              </a:rPr>
              <a:t>CEPC MOST2</a:t>
            </a:r>
            <a:r>
              <a:rPr lang="zh-CN" altLang="en-US" sz="2800" smtClean="0">
                <a:solidFill>
                  <a:srgbClr val="333399"/>
                </a:solidFill>
              </a:rPr>
              <a:t>顶点探测器</a:t>
            </a:r>
            <a:r>
              <a:rPr lang="en-US" altLang="zh-CN" sz="2800" smtClean="0">
                <a:solidFill>
                  <a:srgbClr val="333399"/>
                </a:solidFill>
              </a:rPr>
              <a:t>TaichuPix</a:t>
            </a:r>
            <a:r>
              <a:rPr lang="zh-CN" altLang="en-US" sz="2800" smtClean="0">
                <a:solidFill>
                  <a:srgbClr val="333399"/>
                </a:solidFill>
              </a:rPr>
              <a:t>芯片设计</a:t>
            </a:r>
            <a:endParaRPr lang="zh-CN" altLang="en-US" sz="2800" dirty="0" smtClean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1"/>
    </mc:Choice>
    <mc:Fallback xmlns="">
      <p:transition spd="slow" advTm="11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>
                <a:solidFill>
                  <a:schemeClr val="tx1"/>
                </a:solidFill>
              </a:rPr>
              <a:t>TaichuPix</a:t>
            </a:r>
            <a:r>
              <a:rPr lang="zh-CN" altLang="en-US" dirty="0" smtClean="0">
                <a:solidFill>
                  <a:schemeClr val="tx1"/>
                </a:solidFill>
              </a:rPr>
              <a:t>初步测试结果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5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528391" cy="229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5193" y="1108766"/>
            <a:ext cx="2527946" cy="15864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3139" y="1135315"/>
            <a:ext cx="2485642" cy="1559904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81" y="2852935"/>
            <a:ext cx="45593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内容占位符 2"/>
          <p:cNvSpPr txBox="1">
            <a:spLocks/>
          </p:cNvSpPr>
          <p:nvPr/>
        </p:nvSpPr>
        <p:spPr bwMode="auto">
          <a:xfrm>
            <a:off x="4597425" y="4292797"/>
            <a:ext cx="4223047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zh-CN" sz="1400" kern="0" dirty="0" smtClean="0"/>
              <a:t>X-ray imaging with 5min exposure@8kV X-ray tube</a:t>
            </a:r>
            <a:endParaRPr lang="zh-CN" altLang="en-US" sz="1400" kern="0" dirty="0" smtClean="0"/>
          </a:p>
        </p:txBody>
      </p:sp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131" y="4581722"/>
            <a:ext cx="4511675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内容占位符 2"/>
          <p:cNvSpPr txBox="1">
            <a:spLocks/>
          </p:cNvSpPr>
          <p:nvPr/>
        </p:nvSpPr>
        <p:spPr bwMode="auto">
          <a:xfrm>
            <a:off x="4577759" y="6179837"/>
            <a:ext cx="409869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zh-CN" sz="1400" kern="0" dirty="0" smtClean="0"/>
              <a:t>X-ray imaging with 10s exposure@8kV X-ray tube</a:t>
            </a:r>
            <a:endParaRPr lang="zh-CN" altLang="en-US" sz="1400" kern="0" dirty="0" smtClean="0"/>
          </a:p>
        </p:txBody>
      </p:sp>
      <p:pic>
        <p:nvPicPr>
          <p:cNvPr id="19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内容占位符 2"/>
          <p:cNvSpPr txBox="1">
            <a:spLocks/>
          </p:cNvSpPr>
          <p:nvPr/>
        </p:nvSpPr>
        <p:spPr bwMode="auto">
          <a:xfrm>
            <a:off x="312862" y="3922390"/>
            <a:ext cx="38258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1pPr>
            <a:lvl2pPr marL="742950" indent="-28575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2pPr>
            <a:lvl3pPr marL="11430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18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3pPr>
            <a:lvl4pPr marL="16002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4pPr>
            <a:lvl5pPr marL="2057400" indent="-228600" algn="l" rtl="0" eaLnBrk="0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altLang="zh-CN" kern="0" dirty="0" smtClean="0">
                <a:solidFill>
                  <a:srgbClr val="FFFF00"/>
                </a:solidFill>
              </a:rPr>
              <a:t>X-ray tube at 8kV, 50uA</a:t>
            </a:r>
            <a:endParaRPr lang="zh-CN" altLang="en-US" kern="0" dirty="0" smtClean="0">
              <a:solidFill>
                <a:srgbClr val="FFFF00"/>
              </a:solidFill>
            </a:endParaRPr>
          </a:p>
        </p:txBody>
      </p:sp>
      <p:sp>
        <p:nvSpPr>
          <p:cNvPr id="22" name="文本框 13"/>
          <p:cNvSpPr txBox="1">
            <a:spLocks noChangeArrowheads="1"/>
          </p:cNvSpPr>
          <p:nvPr/>
        </p:nvSpPr>
        <p:spPr bwMode="auto">
          <a:xfrm>
            <a:off x="827584" y="3358674"/>
            <a:ext cx="2530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b="0" dirty="0">
                <a:latin typeface="Arial" panose="020B0604020202020204" pitchFamily="34" charset="0"/>
              </a:rPr>
              <a:t>Time walk @ 300 e</a:t>
            </a:r>
            <a:r>
              <a:rPr lang="en-US" altLang="zh-CN" sz="1400" b="0" baseline="30000" dirty="0">
                <a:latin typeface="Arial" panose="020B0604020202020204" pitchFamily="34" charset="0"/>
              </a:rPr>
              <a:t>-</a:t>
            </a:r>
            <a:r>
              <a:rPr lang="en-US" altLang="zh-CN" sz="1400" b="0" dirty="0">
                <a:latin typeface="Arial" panose="020B0604020202020204" pitchFamily="34" charset="0"/>
              </a:rPr>
              <a:t> – 1.5 </a:t>
            </a:r>
            <a:r>
              <a:rPr lang="en-US" altLang="zh-CN" sz="1400" b="0" dirty="0" err="1">
                <a:latin typeface="Arial" panose="020B0604020202020204" pitchFamily="34" charset="0"/>
              </a:rPr>
              <a:t>ke</a:t>
            </a:r>
            <a:r>
              <a:rPr lang="en-US" altLang="zh-CN" sz="1400" b="0" baseline="30000" dirty="0">
                <a:latin typeface="Arial" panose="020B0604020202020204" pitchFamily="34" charset="0"/>
              </a:rPr>
              <a:t>-</a:t>
            </a:r>
            <a:r>
              <a:rPr lang="en-US" altLang="zh-CN" sz="1400" b="0" dirty="0">
                <a:latin typeface="Arial" panose="020B0604020202020204" pitchFamily="34" charset="0"/>
              </a:rPr>
              <a:t> </a:t>
            </a:r>
            <a:endParaRPr lang="zh-CN" altLang="en-US" sz="1400" b="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99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18"/>
    </mc:Choice>
    <mc:Fallback xmlns="">
      <p:transition spd="slow" advTm="44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51520" y="67535"/>
            <a:ext cx="7916416" cy="1470025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zh-CN" altLang="en-US" sz="6000" kern="0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主要内容</a:t>
            </a:r>
            <a:endParaRPr lang="zh-CN" altLang="en-US" sz="6000" kern="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7" name="副标题 4"/>
          <p:cNvSpPr>
            <a:spLocks noGrp="1"/>
          </p:cNvSpPr>
          <p:nvPr>
            <p:ph type="subTitle" idx="1"/>
          </p:nvPr>
        </p:nvSpPr>
        <p:spPr>
          <a:xfrm>
            <a:off x="1979712" y="1562599"/>
            <a:ext cx="5328592" cy="479715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主要</a:t>
            </a: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研究工作</a:t>
            </a:r>
            <a:endParaRPr lang="en-US" altLang="zh-CN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单片集成型像素读出芯片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混合型像素读出芯片</a:t>
            </a:r>
            <a:endParaRPr lang="en-US" altLang="zh-CN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其他专用读出电路设计</a:t>
            </a:r>
            <a:endParaRPr lang="en-US" altLang="zh-CN" b="1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探索与展望</a:t>
            </a:r>
            <a:endParaRPr lang="en-US" altLang="zh-CN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新概念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新策略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914400" lvl="1" indent="-457200" algn="l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新工艺</a:t>
            </a:r>
            <a:endParaRPr lang="en-US" altLang="zh-CN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pPr/>
              <a:t>9</a:t>
            </a:fld>
            <a:endParaRPr lang="zh-CN" altLang="en-US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5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8"/>
    </mc:Choice>
    <mc:Fallback xmlns="">
      <p:transition spd="slow" advTm="6798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8|7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1|11.6|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1|20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24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4|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8|2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9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15673</TotalTime>
  <Words>2784</Words>
  <Application>Microsoft Office PowerPoint</Application>
  <PresentationFormat>全屏显示(4:3)</PresentationFormat>
  <Paragraphs>446</Paragraphs>
  <Slides>32</Slides>
  <Notes>1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ＭＳ Ｐゴシック</vt:lpstr>
      <vt:lpstr>黑体</vt:lpstr>
      <vt:lpstr>宋体</vt:lpstr>
      <vt:lpstr>微软雅黑</vt:lpstr>
      <vt:lpstr>Arial</vt:lpstr>
      <vt:lpstr>Arial Black</vt:lpstr>
      <vt:lpstr>Calibri</vt:lpstr>
      <vt:lpstr>Helvetica</vt:lpstr>
      <vt:lpstr>Times New Roman</vt:lpstr>
      <vt:lpstr>Wingdings</vt:lpstr>
      <vt:lpstr>Office 主题</vt:lpstr>
      <vt:lpstr>1_Office 主题</vt:lpstr>
      <vt:lpstr>Visio</vt:lpstr>
      <vt:lpstr>PowerPoint 演示文稿</vt:lpstr>
      <vt:lpstr>主要内容</vt:lpstr>
      <vt:lpstr>单片集成型像素探测器 vs 混合型像素探测器</vt:lpstr>
      <vt:lpstr>CEPC 顶点探测器概念设计</vt:lpstr>
      <vt:lpstr>Challenges and R&amp;D activities on pixel sensors</vt:lpstr>
      <vt:lpstr>CEPC MOST2顶点探测器TaichuPix芯片设计</vt:lpstr>
      <vt:lpstr>PowerPoint 演示文稿</vt:lpstr>
      <vt:lpstr>TaichuPix初步测试结果</vt:lpstr>
      <vt:lpstr>主要内容</vt:lpstr>
      <vt:lpstr>像素探测器已成为光源发展的“卡脖子”问题</vt:lpstr>
      <vt:lpstr>高能同步光源硅像素探测器HEPS-BPIX研制</vt:lpstr>
      <vt:lpstr>硅像素探测器HEPS-BPIX的研制</vt:lpstr>
      <vt:lpstr>HEPS-BPIX探测器系统研发历程</vt:lpstr>
      <vt:lpstr>HEPS-BPIX硅像素探测器整体进展</vt:lpstr>
      <vt:lpstr>“重要突破”、“填补了国内空白”</vt:lpstr>
      <vt:lpstr>与高能所ASIC学科共同成长</vt:lpstr>
      <vt:lpstr>主要内容</vt:lpstr>
      <vt:lpstr>像素探测器的未来挑战</vt:lpstr>
      <vt:lpstr>新读出策略——4D/5D全信息读出</vt:lpstr>
      <vt:lpstr>4D/5D全信息读出——预研与探索</vt:lpstr>
      <vt:lpstr>4D/5D全信息读出——预研与探索</vt:lpstr>
      <vt:lpstr>4D/5D全信息读出——预研与探索</vt:lpstr>
      <vt:lpstr>高密度读出的前端散热挑战</vt:lpstr>
      <vt:lpstr>微通道水冷——研究与探索</vt:lpstr>
      <vt:lpstr>柔性电路和散热支撑</vt:lpstr>
      <vt:lpstr>新读出策略——前端光电转换</vt:lpstr>
      <vt:lpstr>抗辐照前端光电转换与数据传输——研究与探索</vt:lpstr>
      <vt:lpstr>新技术与新思路-3D ASIC: Ideas &amp; Attempts</vt:lpstr>
      <vt:lpstr>新技术与新思路—3D：MAPS+Hybrid？</vt:lpstr>
      <vt:lpstr>3D ASIC探索与研究</vt:lpstr>
      <vt:lpstr>总结与展望</vt:lpstr>
      <vt:lpstr>谢谢！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asus</cp:lastModifiedBy>
  <cp:revision>2356</cp:revision>
  <cp:lastPrinted>2018-06-22T10:37:02Z</cp:lastPrinted>
  <dcterms:created xsi:type="dcterms:W3CDTF">2012-09-04T11:33:36Z</dcterms:created>
  <dcterms:modified xsi:type="dcterms:W3CDTF">2020-12-03T07:58:35Z</dcterms:modified>
</cp:coreProperties>
</file>