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handoutMasterIdLst>
    <p:handoutMasterId r:id="rId45"/>
  </p:handoutMasterIdLst>
  <p:sldIdLst>
    <p:sldId id="256" r:id="rId2"/>
    <p:sldId id="373" r:id="rId3"/>
    <p:sldId id="420" r:id="rId4"/>
    <p:sldId id="350" r:id="rId5"/>
    <p:sldId id="379" r:id="rId6"/>
    <p:sldId id="380" r:id="rId7"/>
    <p:sldId id="378" r:id="rId8"/>
    <p:sldId id="398" r:id="rId9"/>
    <p:sldId id="381" r:id="rId10"/>
    <p:sldId id="382" r:id="rId11"/>
    <p:sldId id="383" r:id="rId12"/>
    <p:sldId id="399" r:id="rId13"/>
    <p:sldId id="403" r:id="rId14"/>
    <p:sldId id="384" r:id="rId15"/>
    <p:sldId id="385" r:id="rId16"/>
    <p:sldId id="394" r:id="rId17"/>
    <p:sldId id="386" r:id="rId18"/>
    <p:sldId id="387" r:id="rId19"/>
    <p:sldId id="400" r:id="rId20"/>
    <p:sldId id="388" r:id="rId21"/>
    <p:sldId id="389" r:id="rId22"/>
    <p:sldId id="390" r:id="rId23"/>
    <p:sldId id="404" r:id="rId24"/>
    <p:sldId id="401" r:id="rId25"/>
    <p:sldId id="405" r:id="rId26"/>
    <p:sldId id="406" r:id="rId27"/>
    <p:sldId id="407" r:id="rId28"/>
    <p:sldId id="408" r:id="rId29"/>
    <p:sldId id="411" r:id="rId30"/>
    <p:sldId id="410" r:id="rId31"/>
    <p:sldId id="412" r:id="rId32"/>
    <p:sldId id="413" r:id="rId33"/>
    <p:sldId id="414" r:id="rId34"/>
    <p:sldId id="395" r:id="rId35"/>
    <p:sldId id="409" r:id="rId36"/>
    <p:sldId id="416" r:id="rId37"/>
    <p:sldId id="417" r:id="rId38"/>
    <p:sldId id="418" r:id="rId39"/>
    <p:sldId id="419" r:id="rId40"/>
    <p:sldId id="415" r:id="rId41"/>
    <p:sldId id="360" r:id="rId42"/>
    <p:sldId id="392" r:id="rId43"/>
  </p:sldIdLst>
  <p:sldSz cx="9144000" cy="6858000" type="screen4x3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469346"/>
    <a:srgbClr val="CC00CC"/>
    <a:srgbClr val="00863D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90" autoAdjust="0"/>
    <p:restoredTop sz="93961" autoAdjust="0"/>
  </p:normalViewPr>
  <p:slideViewPr>
    <p:cSldViewPr snapToGrid="0">
      <p:cViewPr varScale="1">
        <p:scale>
          <a:sx n="116" d="100"/>
          <a:sy n="116" d="100"/>
        </p:scale>
        <p:origin x="132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9B4AC0F4-CE2B-4AFA-AF80-9DBF738BF30C}" type="datetimeFigureOut">
              <a:rPr lang="zh-CN" altLang="en-US" smtClean="0"/>
              <a:t>2020/10/29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9E8428AB-DF9D-4FE3-A9FE-58D6567773F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9703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02-05T14:10:30"/>
    </inkml:context>
    <inkml:brush xml:id="br0">
      <inkml:brushProperty name="width" value="0.1" units="cm"/>
      <inkml:brushProperty name="height" value="0.6" units="cm"/>
      <inkml:brushProperty name="color" value="#008C3A"/>
      <inkml:brushProperty name="ignorePressure" value="1"/>
      <inkml:brushProperty name="inkEffects" value="pencil"/>
    </inkml:brush>
  </inkml:definitions>
  <inkml:trace contextRef="#ctx0" brushRef="#br0">1327 1,'-4'0,"-8"0,-7 6,-6 2,-4 2,1 3,-1 0,2 3,1 0,4-2,5 2,-1-1,-5 7,-5 0,2 2,-1 2,-1-1,3-1,2-4,-1 1,1-2,-1 1,1-2,0-1,5 1,2-2,3-3,-1 1,-1 0,-1 7,-4 3,-5 6,-3 3,2-4,-3 0,3 1,0-5,5 0,3-5,3-3,4 0,4-2,-1 1,-1 1,0-2,3 1,-1 1,-2 2,0 2,1-1,0 0,-2-1,0-1,2-1,0 1,-1-1,2 0,-3-1,-1 1,1-1,-2 0,1 1,0-4,3 1,2-1,0 1,1 1,-3 5,1 0,0 0,2 0,2 3,0-1,-3-1,1-1,0-1,2-2,1 0,-3-1,-1 2,-2-1,1 3,-2 0,-3 3,2 4,2 3,2 4,1-5,1-1,-4-1,1-3,1-4,1-1,2-1,1-3,2 2,0-1,-2 1,-1 0,1-1,0 0,1 1,0-1,1-4,0 1,0 0,0 0,-4-2,-2 1,-1 0,0 3,1 1,2-1,2 2,1-1,0 0,1-3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2-05T14:10:48.547"/>
    </inkml:context>
    <inkml:brush xml:id="br0">
      <inkml:brushProperty name="width" value="0.1" units="cm"/>
      <inkml:brushProperty name="height" value="0.6" units="cm"/>
      <inkml:brushProperty name="color" value="#008C3A"/>
      <inkml:brushProperty name="inkEffects" value="pencil"/>
    </inkml:brush>
  </inkml:definitions>
  <inkml:trace contextRef="#ctx0" brushRef="#br0">292 83 3976 251084 67924,'-1'2'184'0'0,"-3"1"800"0"0,0 1-440 0 0,-1 0 744 0 0,0 0-936 0 0,1 0 200 0 0,-2 0-224 0 0,-2 3 136 0 0,-4 1 224 0 0,0 1-368 0 0,-1 0 240 0 0,-1-1-464 0 0,1 0 0 0 0,-1 1-24 0 0,0 2 56 0 0,-2 0 0 0 0,0 3 408 0 0,1 0-280 0 0,-2 2 224 0 0,3-1-384 0 0,-1 4 0 0 0,1-1-96 0 0,3 1 64 0 0,0 1 24 0 0,2 2 24 0 0,1 0 40 0 0,2 2 152 0 0,3 1-184 0 0,3-3 0 0 0,3 3 352 0 0,4 2-312 0 0,1-1-160 0 0,3 2 0 0 0,0-2 0 0 0,3 1 0 0 0,1-3 64 0 0,2 1 16 0 0,2-3-80 0 0,3-3 160 0 0,-1-4-160 0 0,0-3 96 0 0,0 0-96 0 0,1 1-88 0 0,0 0 88 0 0,2-3-64 0 0,-1-3 64 0 0,2-5-64-529-1,0-3 64-11 6,2-4 64 540-5,1-2-64 0 0,1-2 64 0 0,3-2 8 0 0,6-5 8 0 0,0 0-80 0 0,-1-3 80 0 0,-2-3 192 0 0,1-3 528 0 0,-4 0-448 0 0,-1-1 176 0 0,-5 3-464 0 0,-3-2 31 0 0,-4 2 1 0 0,-2 1-32 0 0,-3 2-64 9 1049,-3-3 104-9-1049,-2 0 32 0 0,-3-4-72 0 0,-1 0-64 0 0,-2-3 288 0 0,-2 1-128 0 0,-4-1 344 0 0,-2 2-336 0 0,-2 1 80 0 0,-2 2-184 0 0,-4 2 32 0 0,-4 0-96 1150 0,-4 1 0-37-2,-4 0 0-10 2,-7 0 0-1103 0,-2 3 0 0 0,-4 2 0 0 0,1 1 0 0 0,1 3 72 0 0,-1 2-8-15-1085,-1 2 0 15 1085,0 3-64 0 0,1 3 64 0 0,0 5-64 0 0,-5 8 0 0 0,0 4 0 0 0,-4 10-232 0 0,1 3 160 0 0,-2 10-176 0 0,3 1 160 0 0,4 3-608 0 0,3 2-759-543-6,8-7-14481 543 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2-05T14:12:51.209"/>
    </inkml:context>
    <inkml:brush xml:id="br0">
      <inkml:brushProperty name="width" value="0.1" units="cm"/>
      <inkml:brushProperty name="height" value="0.6" units="cm"/>
      <inkml:brushProperty name="color" value="#008C3A"/>
      <inkml:brushProperty name="inkEffects" value="pencil"/>
    </inkml:brush>
  </inkml:definitions>
  <inkml:trace contextRef="#ctx0" brushRef="#br0">0 0 9272 247295 67418,'0'0'384'0'0,"0"0"-56"0"0,0 0-200 0 0,0 0 0 0 0,0 0-128 0 0,0 0 0 0 0,0 0 0 0 0,0 0-88 0 0,0 0-56 0 0,0 0-9864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2-05T14:12:53.415"/>
    </inkml:context>
    <inkml:brush xml:id="br0">
      <inkml:brushProperty name="width" value="0.1" units="cm"/>
      <inkml:brushProperty name="height" value="0.6" units="cm"/>
      <inkml:brushProperty name="color" value="#008C3A"/>
      <inkml:brushProperty name="inkEffects" value="pencil"/>
    </inkml:brush>
  </inkml:definitions>
  <inkml:trace contextRef="#ctx0" brushRef="#br0">3725 101 5064 248915 68711,'0'0'240'0'0,"0"0"-240"0"0,0 0 512 0 0,-1 0 688 0 0,-3-2-336 0 0,-3-1-800 0 0,-4-1 64 0 0,-1 1-128 0 0,-3-1 232 0 0,-1 1 152 0 0,-1-1 0 0 0,-1 0 0 0 0,-4 1 128 0 0,1 0-352 0 0,-3 0 152 0 0,0 0-248 0 0,1 1 64 0 0,-1-1 0 0 0,0 2 88 0 0,1-1 112 0 0,-3 0 136 0 0,2-1-320 0 0,-1-1 176 0 0,0 1 48 0 0,-5-2 200 0 0,-2 1-376 0 0,0 0 176 0 0,-2 0-16 0 0,-2-1-24 0 0,-1 0-40 0 0,-1 1-40 0 0,0 0-56 0 0,-3 1-96-513 6,2 1-96 10-11,2 1-80 503 5,1 1-48 0 0,-5 1 64 0 0,2 2 64 0 0,-1 0 0 0 0,0 0 152 0 0,0 1-88 0 0,-1 1-64 0 0,-1-1-72-514 3,3 1-32 514-3,3-2 72 0 0,2 1 248 0 0,-1-2-104 0 0,0 0-112 0 0,2 0 0 0 0,-2 0 0 0 0,1 2 0 0 0,-1-1 0 0 0,-1 1 96 0 0,1 0 192-514 1,0 2-136 514-1,1-1-336 0 0,2 1 168-515-1,0 0 216 515 1,0 1-96-515-2,1-1-104-504 5,-2 0 0 1019-3,0 1 0 0 0,-4 1 0 0 0,1 1 0 0 0,-2 0-144 0 0,3 0 64 0 0,0 0 0 0 0,1 0 80 0 0,-2 2 0-491-3,2 0 0 491 3,-1 1 0-505 3,2-1 0 505-3,0 1 0 0 0,2-2 0 0 0,-2 1 0 0 0,1-1 0 0 0,-3 2 0 0 0,1 0 0 0 0,-2 1 0-1094-1,3 0 0 551 4,1-1 0-567-7,1 0 0-29 9,-2 1 64 1139-5,3 0-64 0 0,0 0 64 0 0,2 0-64 0 0,0 0 0-1080-3,2-1 0 45 2,-2-1 64 1035 1,1 0 0 0 0,-4 0-64 0 0,1-1 0 0 0,-1 1-64 0 0,1-2 128 0 0,-4 1-64 0 0,1 0 72 0 0,0 0 24 0 0,2 0-96 0 0,5-1-96 0 0,1-1 24 0 0,3 0 136 0 0,1 0 136 0 0,2 0-112 0 0,1 1 0 0 0,0-1-88 0 0,-1 1 0 0 0,-1 0 0 0 0,-1 0 0 0 0,1 2 0 0 0,-1 0 0 0 0,2-1 0 0 0,0 2 0 0 0,0 0 0 0 0,-1 3 0 0 0,1-2 0 0 0,-4 3 0 0 0,-3 1 0 0 0,3-1 0-476 0,1-2 0 476 0,3-2 0 0 0,0 0 0 0 0,1-1 0-515 2,1-2 0 515-2,-1 1 0 0 0,-1 0 0 0 0,1-1 0-515 0,0 1 0 515 0,2-1 0 0 0,1-1 0 0 0,2-1 0-493 4,1-1 0 493-4,3-1 0 0 0,2-1 0 0 0,2-2 0 0 0,2 0 0 0 0,2-2 0 0 0,0 1 0 0 0,0-1 0 0 0,-1 0 0 0 0,0 0 0 0 0,1 0-80 0 0,0 0-24 0 0,0 1 40 0 0,0-1 128 0 0,0 0-64 0 0,-1 1 0 0 0,0 0 0 0 0,-2 0 0 0 0,-2 2 0 0 0,0 0 0 0 0,-3 2 0 0 0,0-1 0 0 0,0 2 0 0 0,-1 0 0 0 0,1 1-64 0 0,-1-2 128 0 0,-2 1-64 0 0,3-1 0 0 0,0-1 0 0 0,3-2 0 0 0,1 0 0 0 0,1-1 0 0 0,2 0 0 0 0,2-1 0 0 0,-2 1 0 0 0,0-1 0 0 0,0 1-120 0 0,0-1-136 0 0,1 1-192 0 0,0-1 280 0 0,5-1-336 0 0,1-1 336 0 0,3-1 0-515-4,3-1-120 515 4,3-3-504 0 0,1-1-40 0 0,-2 2-11568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02-05T14:12:53.956"/>
    </inkml:context>
    <inkml:brush xml:id="br0">
      <inkml:brushProperty name="width" value="0.1" units="cm"/>
      <inkml:brushProperty name="height" value="0.6" units="cm"/>
      <inkml:brushProperty name="color" value="#008C3A"/>
      <inkml:brushProperty name="inkEffects" value="pencil"/>
    </inkml:brush>
  </inkml:definitions>
  <inkml:trace contextRef="#ctx0" brushRef="#br0">384 9 8360 230464 66559,'0'0'352'0'0,"0"0"-104"0"0,0 0 160 0 0,0 0-688 0 0,0 0-16 0 0,-1-1-152 0 0,-2-1 232 0 0,-1-1 328 609 0,1 1 16 18 2,-2 1 384-627-2,0 1-320 0 0,-2 3 136 0 0,-1 1-72 0 0,1 2-24 0 0,-2 1-40 0 0,-1 4 96 0 0,0 0-192 0 0,0 1 72 0 0,-1 0-40 0 0,-1 2 160 0 0,-2 1 216 0 0,-3 3 88 0 0,0 0-432 0 0,-3 3 208 0 0,1-1-272 0 0,-1 1 0 0 0,1-2-32 0 0,-2-1-64 0 0,-1 0 0 0 0,1-2 72 0 0,-1-1 56 0 0,3-1-64 0 0,2-2 240 0 0,4-1-144 0 0,4-2 0 0 0,3-3-248 0 0,4-1 88 0 0,3 0 96 0 0,9-2 368 0 0,16-4-264 0 0,14-4-200 0 0,6-1-88 0 0,8-4-160 0 0,-1 0 144 0 0,2 0-568 0 0,5-2-656 0 0,-8 3-10720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104FC0ED-1AEA-47A1-A1FF-416A5B36AF2E}" type="datetimeFigureOut">
              <a:rPr lang="zh-CN" altLang="en-US" smtClean="0"/>
              <a:t>2020/10/29</a:t>
            </a:fld>
            <a:endParaRPr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9363" y="1279525"/>
            <a:ext cx="46053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15015CD7-3D58-4DDF-A86C-DECAF39CE41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69018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69400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15849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7937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4655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50084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83748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36650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59603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37610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52655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318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72E04B11-4559-4037-8CC3-650C82511AD2}" type="slidenum">
              <a:rPr lang="en-US" altLang="zh-CN" smtClean="0"/>
              <a:pPr/>
              <a:t>2</a:t>
            </a:fld>
            <a:endParaRPr lang="en-US" altLang="zh-CN"/>
          </a:p>
        </p:txBody>
      </p:sp>
      <p:sp>
        <p:nvSpPr>
          <p:cNvPr id="368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68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21974052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56021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18688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66484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58343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5609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18028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03234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5392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70507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099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ln/>
        </p:spPr>
        <p:txBody>
          <a:bodyPr/>
          <a:lstStyle/>
          <a:p>
            <a:fld id="{72E04B11-4559-4037-8CC3-650C82511AD2}" type="slidenum">
              <a:rPr lang="en-US" altLang="zh-CN" smtClean="0"/>
              <a:pPr/>
              <a:t>3</a:t>
            </a:fld>
            <a:endParaRPr lang="en-US" altLang="zh-CN"/>
          </a:p>
        </p:txBody>
      </p:sp>
      <p:sp>
        <p:nvSpPr>
          <p:cNvPr id="368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68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  <a:noFill/>
          <a:ln/>
        </p:spPr>
        <p:txBody>
          <a:bodyPr wrap="none" anchor="ctr"/>
          <a:lstStyle/>
          <a:p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359608618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47483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6884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71618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26547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2260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422391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16590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18576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627706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618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096642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783799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21408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9896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5575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97048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26029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76795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015CD7-3D58-4DDF-A86C-DECAF39CE41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524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2018/10/20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105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2018/10/20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2158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2018/10/20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9045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2018/10/20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852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2018/10/20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8523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2018/10/20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0182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2018/10/20</a:t>
            </a:r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1978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2018/10/20</a:t>
            </a:r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9421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2018/10/20</a:t>
            </a:r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942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2018/10/20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9054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2018/10/20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6594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zh-CN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2018/10/20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80FA6A-FD35-4A44-880F-BC0A06B03E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2635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png"/><Relationship Id="rId5" Type="http://schemas.openxmlformats.org/officeDocument/2006/relationships/image" Target="../media/image23.png"/><Relationship Id="rId4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3.jpg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customXml" Target="../ink/ink3.xml"/><Relationship Id="rId18" Type="http://schemas.openxmlformats.org/officeDocument/2006/relationships/image" Target="../media/image41.png"/><Relationship Id="rId3" Type="http://schemas.openxmlformats.org/officeDocument/2006/relationships/image" Target="../media/image3.jpg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17" Type="http://schemas.openxmlformats.org/officeDocument/2006/relationships/customXml" Target="../ink/ink5.xml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image" Target="../media/image29.png"/><Relationship Id="rId15" Type="http://schemas.openxmlformats.org/officeDocument/2006/relationships/customXml" Target="../ink/ink4.xml"/><Relationship Id="rId10" Type="http://schemas.openxmlformats.org/officeDocument/2006/relationships/customXml" Target="../ink/ink2.xml"/><Relationship Id="rId4" Type="http://schemas.openxmlformats.org/officeDocument/2006/relationships/image" Target="../media/image24.png"/><Relationship Id="rId9" Type="http://schemas.openxmlformats.org/officeDocument/2006/relationships/image" Target="../media/image36.png"/><Relationship Id="rId1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image" Target="../media/image30.png"/><Relationship Id="rId7" Type="http://schemas.openxmlformats.org/officeDocument/2006/relationships/image" Target="../media/image31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3.jpg"/><Relationship Id="rId9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30.png"/><Relationship Id="rId5" Type="http://schemas.openxmlformats.org/officeDocument/2006/relationships/image" Target="../media/image44.png"/><Relationship Id="rId10" Type="http://schemas.openxmlformats.org/officeDocument/2006/relationships/image" Target="../media/image490.png"/><Relationship Id="rId4" Type="http://schemas.openxmlformats.org/officeDocument/2006/relationships/image" Target="../media/image42.png"/><Relationship Id="rId9" Type="http://schemas.openxmlformats.org/officeDocument/2006/relationships/image" Target="../media/image4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.jp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59.png"/><Relationship Id="rId4" Type="http://schemas.openxmlformats.org/officeDocument/2006/relationships/image" Target="../media/image42.png"/><Relationship Id="rId9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2006.16957" TargetMode="External"/><Relationship Id="rId5" Type="http://schemas.openxmlformats.org/officeDocument/2006/relationships/image" Target="../media/image60.png"/><Relationship Id="rId4" Type="http://schemas.openxmlformats.org/officeDocument/2006/relationships/image" Target="../media/image58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580.png"/><Relationship Id="rId10" Type="http://schemas.openxmlformats.org/officeDocument/2006/relationships/image" Target="../media/image66.png"/><Relationship Id="rId4" Type="http://schemas.openxmlformats.org/officeDocument/2006/relationships/image" Target="../media/image3.jp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3.jp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580.png"/><Relationship Id="rId9" Type="http://schemas.openxmlformats.org/officeDocument/2006/relationships/hyperlink" Target="https://arxiv.org/abs/2009.07795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58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3.jp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580.png"/><Relationship Id="rId9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58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3.jp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9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4.png"/><Relationship Id="rId4" Type="http://schemas.openxmlformats.org/officeDocument/2006/relationships/image" Target="../media/image3.jpg"/><Relationship Id="rId9" Type="http://schemas.openxmlformats.org/officeDocument/2006/relationships/image" Target="../media/image9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3.jpg"/><Relationship Id="rId7" Type="http://schemas.openxmlformats.org/officeDocument/2006/relationships/hyperlink" Target="https://mybinder.org/v2/gh/fkguo/double_jpsi_fit/master?urlpath=lab/tree/fit_lhcb_double_jpsi.ipynb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hyperlink" Target="https://github.com/fkguo/double_jpsi_fit" TargetMode="External"/><Relationship Id="rId10" Type="http://schemas.openxmlformats.org/officeDocument/2006/relationships/hyperlink" Target="https://github.com/fkguo/IMinuit.jl" TargetMode="External"/><Relationship Id="rId4" Type="http://schemas.openxmlformats.org/officeDocument/2006/relationships/image" Target="../media/image84.png"/><Relationship Id="rId9" Type="http://schemas.openxmlformats.org/officeDocument/2006/relationships/image" Target="../media/image10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3.jp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84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13" Type="http://schemas.openxmlformats.org/officeDocument/2006/relationships/image" Target="../media/image3.jpg"/><Relationship Id="rId3" Type="http://schemas.openxmlformats.org/officeDocument/2006/relationships/image" Target="../media/image112.png"/><Relationship Id="rId7" Type="http://schemas.openxmlformats.org/officeDocument/2006/relationships/image" Target="../media/image170.png"/><Relationship Id="rId12" Type="http://schemas.openxmlformats.org/officeDocument/2006/relationships/image" Target="../media/image22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11" Type="http://schemas.openxmlformats.org/officeDocument/2006/relationships/image" Target="../media/image210.png"/><Relationship Id="rId5" Type="http://schemas.openxmlformats.org/officeDocument/2006/relationships/image" Target="../media/image150.png"/><Relationship Id="rId10" Type="http://schemas.openxmlformats.org/officeDocument/2006/relationships/image" Target="../media/image200.png"/><Relationship Id="rId4" Type="http://schemas.openxmlformats.org/officeDocument/2006/relationships/image" Target="../media/image140.png"/><Relationship Id="rId9" Type="http://schemas.openxmlformats.org/officeDocument/2006/relationships/image" Target="../media/image19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0.png"/><Relationship Id="rId3" Type="http://schemas.openxmlformats.org/officeDocument/2006/relationships/image" Target="../media/image3.jpg"/><Relationship Id="rId7" Type="http://schemas.openxmlformats.org/officeDocument/2006/relationships/image" Target="../media/image83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0.png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6025" y="316550"/>
            <a:ext cx="8750239" cy="2387600"/>
          </a:xfrm>
        </p:spPr>
        <p:txBody>
          <a:bodyPr>
            <a:normAutofit/>
          </a:bodyPr>
          <a:lstStyle/>
          <a:p>
            <a:r>
              <a:rPr lang="en-US" altLang="zh-CN" sz="3600" dirty="0">
                <a:solidFill>
                  <a:srgbClr val="0066FF"/>
                </a:solidFill>
                <a:latin typeface="+mn-lt"/>
              </a:rPr>
              <a:t>Hadronic structures from threshold cusps and triangle singularities</a:t>
            </a:r>
            <a:endParaRPr lang="zh-CN" altLang="en-US" sz="3600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8416" y="3048151"/>
            <a:ext cx="8412451" cy="361981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Feng-Kun Guo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Institute of Theoretical Physics, CAS</a:t>
            </a:r>
          </a:p>
          <a:p>
            <a:endParaRPr lang="en-US" altLang="zh-CN" sz="18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8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PKU, 29 Oct. 2020</a:t>
            </a:r>
          </a:p>
          <a:p>
            <a:pPr algn="l">
              <a:lnSpc>
                <a:spcPct val="150000"/>
              </a:lnSpc>
            </a:pP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Review article: </a:t>
            </a:r>
          </a:p>
          <a:p>
            <a:pPr algn="l">
              <a:lnSpc>
                <a:spcPct val="150000"/>
              </a:lnSpc>
            </a:pP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FKG, X.-H. Liu, S. Sakai, Prog. Part. </a:t>
            </a:r>
            <a:r>
              <a:rPr lang="en-US" altLang="zh-CN" sz="1600" dirty="0" err="1">
                <a:solidFill>
                  <a:schemeClr val="bg2">
                    <a:lumMod val="50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Nucl</a:t>
            </a:r>
            <a:r>
              <a:rPr lang="en-US" altLang="zh-CN" sz="1600" dirty="0">
                <a:solidFill>
                  <a:schemeClr val="bg2">
                    <a:lumMod val="50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. Phys. 112 (2020) 103757 [arXiv:1912.07030]</a:t>
            </a:r>
            <a:endParaRPr lang="zh-CN" altLang="en-US" sz="1600" dirty="0">
              <a:solidFill>
                <a:schemeClr val="bg2">
                  <a:lumMod val="50000"/>
                </a:schemeClr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928" y="0"/>
            <a:ext cx="1213218" cy="12155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1130" y="52258"/>
            <a:ext cx="1880258" cy="1111062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" y="360"/>
            <a:ext cx="9144000" cy="1272627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endParaRPr lang="zh-CN" altLang="en-US" sz="3266" b="1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zh-CN" altLang="en-US" dirty="0"/>
              <a:t> </a:t>
            </a:r>
            <a:fld id="{AB80FA6A-FD35-4A44-880F-BC0A06B03E37}" type="slidenum">
              <a:rPr lang="zh-CN" altLang="en-US" smtClean="0"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51378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10</a:t>
            </a:fld>
            <a:endParaRPr lang="zh-CN" altLang="en-US" dirty="0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TS as a tool: precise measurement of X(3872)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D1388B-96B9-4162-9E05-BF12084CE3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394" y="1153838"/>
            <a:ext cx="7735211" cy="493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91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11</a:t>
            </a:fld>
            <a:endParaRPr lang="zh-CN" altLang="en-US" dirty="0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TS as a tool: precise measurement of X(3872)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641DFCD-046B-4514-94C6-F980D38F97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912" y="1111648"/>
            <a:ext cx="7793064" cy="4913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939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12</a:t>
            </a:fld>
            <a:endParaRPr lang="zh-CN" altLang="en-US" dirty="0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TS as a tool: precise measurement of X(3872)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BC9AA1D3-5F48-4E6C-AF2E-154014C3AFDD}"/>
              </a:ext>
            </a:extLst>
          </p:cNvPr>
          <p:cNvSpPr txBox="1"/>
          <p:nvPr/>
        </p:nvSpPr>
        <p:spPr>
          <a:xfrm>
            <a:off x="378159" y="6150593"/>
            <a:ext cx="8546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The cross section can be higher at higher energies, e.g. above 4.4 GeV, but seems still </a:t>
            </a:r>
            <a:r>
              <a:rPr lang="en-US" altLang="zh-CN" dirty="0">
                <a:solidFill>
                  <a:srgbClr val="0066FF"/>
                </a:solidFill>
              </a:rPr>
              <a:t>difficult for STCF…</a:t>
            </a:r>
            <a:endParaRPr lang="zh-CN" altLang="en-US" dirty="0">
              <a:solidFill>
                <a:srgbClr val="0066FF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938CDE3-8847-43FB-A666-F1544F1723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910" y="869442"/>
            <a:ext cx="7867568" cy="517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686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13</a:t>
            </a:fld>
            <a:endParaRPr lang="zh-CN" altLang="en-US" dirty="0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TS as a tool: precise measurement of X(3872)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938CDE3-8847-43FB-A666-F1544F1723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538" y="968045"/>
            <a:ext cx="8109694" cy="5168502"/>
          </a:xfrm>
          <a:prstGeom prst="rect">
            <a:avLst/>
          </a:prstGeom>
        </p:spPr>
      </p:pic>
      <p:sp>
        <p:nvSpPr>
          <p:cNvPr id="2" name="箭头: 右 1">
            <a:extLst>
              <a:ext uri="{FF2B5EF4-FFF2-40B4-BE49-F238E27FC236}">
                <a16:creationId xmlns:a16="http://schemas.microsoft.com/office/drawing/2014/main" id="{8148BF98-F3C8-48B2-85A9-216573B00D8C}"/>
              </a:ext>
            </a:extLst>
          </p:cNvPr>
          <p:cNvSpPr/>
          <p:nvPr/>
        </p:nvSpPr>
        <p:spPr>
          <a:xfrm>
            <a:off x="3162650" y="1937857"/>
            <a:ext cx="1069596" cy="176169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46494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14</a:t>
            </a:fld>
            <a:endParaRPr lang="zh-CN" altLang="en-US" dirty="0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TS as a tool: precise measurement of X(3872)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4F8DE31-F613-46D2-99CA-6E91BA6090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816" y="882053"/>
            <a:ext cx="8324476" cy="5557903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37CE876F-1945-473C-A73C-9ED25AE838DD}"/>
              </a:ext>
            </a:extLst>
          </p:cNvPr>
          <p:cNvSpPr txBox="1"/>
          <p:nvPr/>
        </p:nvSpPr>
        <p:spPr>
          <a:xfrm>
            <a:off x="732029" y="1129725"/>
            <a:ext cx="4057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Monte Carlo simulation of the sensitivity: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55031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29853FC-90FE-4878-870F-DF41F4F053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8580" y="3349343"/>
            <a:ext cx="3429331" cy="120601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15</a:t>
            </a:fld>
            <a:endParaRPr lang="zh-CN" altLang="en-US" dirty="0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Features of TS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D5E8DC5-4E6B-45D6-8C64-B7DA273BCC1E}"/>
                  </a:ext>
                </a:extLst>
              </p:cNvPr>
              <p:cNvSpPr txBox="1"/>
              <p:nvPr/>
            </p:nvSpPr>
            <p:spPr>
              <a:xfrm>
                <a:off x="303088" y="869072"/>
                <a:ext cx="8499653" cy="59529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logarithmic branch point, </a:t>
                </a:r>
                <a:r>
                  <a:rPr lang="en-US" altLang="zh-CN" dirty="0">
                    <a:solidFill>
                      <a:srgbClr val="0066FF"/>
                    </a:solidFill>
                  </a:rPr>
                  <a:t>can produce a peak, mimicking a resonance</a:t>
                </a:r>
              </a:p>
              <a:p>
                <a:pPr marL="285750" indent="-28575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normally close to a two-body threshold</a:t>
                </a:r>
              </a:p>
              <a:p>
                <a:pPr marL="285750" indent="-28575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very sensitive to kinematic variables</a:t>
                </a:r>
              </a:p>
              <a:p>
                <a:pPr marL="285750" indent="-28575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altLang="zh-CN" dirty="0"/>
              </a:p>
              <a:p>
                <a:pPr marL="285750" indent="-28575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Given masses of intermediate particles and the external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altLang="zh-CN" dirty="0"/>
                  <a:t>, TS can produce </a:t>
                </a:r>
                <a:r>
                  <a:rPr lang="en-US" altLang="zh-CN" dirty="0">
                    <a:solidFill>
                      <a:srgbClr val="0066FF"/>
                    </a:solidFill>
                  </a:rPr>
                  <a:t>peaks in both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altLang="zh-CN" dirty="0">
                    <a:solidFill>
                      <a:srgbClr val="0066FF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US" altLang="zh-CN" dirty="0">
                    <a:solidFill>
                      <a:srgbClr val="0066FF"/>
                    </a:solidFill>
                  </a:rPr>
                  <a:t> distributions</a:t>
                </a:r>
                <a:r>
                  <a:rPr lang="en-US" altLang="zh-CN" dirty="0"/>
                  <a:t>.</a:t>
                </a:r>
              </a:p>
              <a:p>
                <a:pPr marL="285750" indent="-28575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For fixed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2,3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altLang="zh-CN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altLang="zh-CN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altLang="zh-CN" dirty="0"/>
                  <a:t>, TS in the physical region only happens when:</a:t>
                </a:r>
              </a:p>
              <a:p>
                <a:pPr marL="285750" indent="-28575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altLang="zh-CN" dirty="0"/>
              </a:p>
              <a:p>
                <a:pPr marL="285750" indent="-28575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altLang="zh-CN" dirty="0"/>
              </a:p>
              <a:p>
                <a:pPr marL="285750" indent="-28575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altLang="zh-CN" dirty="0"/>
              </a:p>
              <a:p>
                <a:pPr marL="285750" indent="-28575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TS in the physical region only happens when</a:t>
                </a:r>
              </a:p>
              <a:p>
                <a:pPr marL="285750" indent="-28575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altLang="zh-CN" dirty="0"/>
              </a:p>
              <a:p>
                <a:pPr marL="285750" indent="-28575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altLang="zh-CN" dirty="0"/>
              </a:p>
              <a:p>
                <a:pPr marL="285750" indent="-28575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altLang="zh-CN" dirty="0"/>
              </a:p>
              <a:p>
                <a:pPr marL="285750" indent="-28575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altLang="zh-CN" dirty="0"/>
              </a:p>
              <a:p>
                <a:pPr marL="285750" indent="-28575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altLang="zh-CN" dirty="0"/>
              </a:p>
              <a:p>
                <a:pPr marL="285750" indent="-28575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zh-CN" alt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D5E8DC5-4E6B-45D6-8C64-B7DA273BCC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088" y="869072"/>
                <a:ext cx="8499653" cy="5952912"/>
              </a:xfrm>
              <a:prstGeom prst="rect">
                <a:avLst/>
              </a:prstGeom>
              <a:blipFill>
                <a:blip r:embed="rId5"/>
                <a:stretch>
                  <a:fillRect l="-50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907D532-C42D-4ED0-99E2-3462C9D5C8BF}"/>
                  </a:ext>
                </a:extLst>
              </p:cNvPr>
              <p:cNvSpPr txBox="1"/>
              <p:nvPr/>
            </p:nvSpPr>
            <p:spPr>
              <a:xfrm>
                <a:off x="688934" y="3530473"/>
                <a:ext cx="4513800" cy="6301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den>
                          </m:f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sSub>
                                        <m:sSub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sub>
                                      </m:sSub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907D532-C42D-4ED0-99E2-3462C9D5C8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934" y="3530473"/>
                <a:ext cx="4513800" cy="63010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993D0A7-9132-48C6-8FA4-5572474717B1}"/>
                  </a:ext>
                </a:extLst>
              </p:cNvPr>
              <p:cNvSpPr txBox="1"/>
              <p:nvPr/>
            </p:nvSpPr>
            <p:spPr>
              <a:xfrm>
                <a:off x="688934" y="4841431"/>
                <a:ext cx="5775364" cy="6163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sSub>
                                        <m:sSub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sSub>
                                        <m:sSub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den>
                          </m:f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993D0A7-9132-48C6-8FA4-5572474717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934" y="4841431"/>
                <a:ext cx="5775364" cy="616387"/>
              </a:xfrm>
              <a:prstGeom prst="rect">
                <a:avLst/>
              </a:prstGeom>
              <a:blipFill>
                <a:blip r:embed="rId7"/>
                <a:stretch>
                  <a:fillRect b="-9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8637619-B1A1-4CD1-9E00-4D96F7E08B8F}"/>
                  </a:ext>
                </a:extLst>
              </p:cNvPr>
              <p:cNvSpPr txBox="1"/>
              <p:nvPr/>
            </p:nvSpPr>
            <p:spPr>
              <a:xfrm>
                <a:off x="653636" y="5747617"/>
                <a:ext cx="5845959" cy="6163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sub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altLang="zh-CN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d>
                        <m:dPr>
                          <m:begChr m:val="["/>
                          <m:endChr m:val="]"/>
                          <m:ctrlPr>
                            <a:rPr lang="en-US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sSub>
                                        <m:sSub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sSub>
                                        <m:sSub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altLang="zh-CN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  <m:d>
                            <m:dPr>
                              <m:begChr m:val="["/>
                              <m:endChr m:val="]"/>
                              <m:ctrlPr>
                                <a:rPr lang="en-US" altLang="zh-CN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d>
                                    <m:dPr>
                                      <m:ctrlPr>
                                        <a:rPr lang="en-US" altLang="zh-CN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altLang="zh-CN" i="1">
                                                  <a:latin typeface="Cambria Math" panose="02040503050406030204" pitchFamily="18" charset="0"/>
                                                </a:rPr>
                                                <m:t>𝑚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altLang="zh-CN" b="0" i="1" smtClean="0">
                                                  <a:latin typeface="Cambria Math" panose="02040503050406030204" pitchFamily="18" charset="0"/>
                                                </a:rPr>
                                                <m:t>1</m:t>
                                              </m:r>
                                            </m:sub>
                                          </m:sSub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altLang="zh-CN" i="1">
                                              <a:latin typeface="Cambria Math" panose="02040503050406030204" pitchFamily="18" charset="0"/>
                                            </a:rPr>
                                            <m:t>𝑚</m:t>
                                          </m:r>
                                        </m:e>
                                        <m:sub>
                                          <m:r>
                                            <a:rPr lang="en-US" altLang="zh-CN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sub>
                                <m:sup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8637619-B1A1-4CD1-9E00-4D96F7E08B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636" y="5747617"/>
                <a:ext cx="5845959" cy="6163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0">
            <a:extLst>
              <a:ext uri="{FF2B5EF4-FFF2-40B4-BE49-F238E27FC236}">
                <a16:creationId xmlns:a16="http://schemas.microsoft.com/office/drawing/2014/main" id="{35FF2D57-8390-4900-BA4F-F8C9F0B102CA}"/>
              </a:ext>
            </a:extLst>
          </p:cNvPr>
          <p:cNvSpPr txBox="1"/>
          <p:nvPr/>
        </p:nvSpPr>
        <p:spPr>
          <a:xfrm>
            <a:off x="6960765" y="5504007"/>
            <a:ext cx="16673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66FF"/>
                </a:solidFill>
              </a:rPr>
              <a:t>near threshold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418513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EE8F52F-A1CE-47DB-A563-1E3AFC852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5719" y="191651"/>
            <a:ext cx="2615406" cy="2269543"/>
          </a:xfrm>
          <a:prstGeom prst="rect">
            <a:avLst/>
          </a:prstGeom>
        </p:spPr>
      </p:pic>
      <p:pic>
        <p:nvPicPr>
          <p:cNvPr id="8" name="Picture 7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ABC3FF42-2ED4-472C-B8CF-2CF462B847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26" y="942974"/>
            <a:ext cx="3264630" cy="107977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16</a:t>
            </a:fld>
            <a:endParaRPr lang="zh-CN" altLang="en-US" dirty="0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Features of TS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168B522-98D8-448D-9C79-63CED77764B8}"/>
              </a:ext>
            </a:extLst>
          </p:cNvPr>
          <p:cNvGrpSpPr/>
          <p:nvPr/>
        </p:nvGrpSpPr>
        <p:grpSpPr>
          <a:xfrm>
            <a:off x="1546610" y="2596444"/>
            <a:ext cx="6050779" cy="4035170"/>
            <a:chOff x="1546610" y="2596444"/>
            <a:chExt cx="6050779" cy="403517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810721D-0732-4EF8-8D04-CA38B3722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46610" y="2596444"/>
              <a:ext cx="6050779" cy="403517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B1AB1AC-ECBC-4534-B631-B3AAAD928C6A}"/>
                </a:ext>
              </a:extLst>
            </p:cNvPr>
            <p:cNvSpPr/>
            <p:nvPr/>
          </p:nvSpPr>
          <p:spPr>
            <a:xfrm>
              <a:off x="6491111" y="2682993"/>
              <a:ext cx="410163" cy="1524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345F29-7C01-4A3D-AACB-81435C43F1E3}"/>
                </a:ext>
              </a:extLst>
            </p:cNvPr>
            <p:cNvSpPr/>
            <p:nvPr/>
          </p:nvSpPr>
          <p:spPr>
            <a:xfrm>
              <a:off x="6491110" y="4647524"/>
              <a:ext cx="410163" cy="1566921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5112B28-95CD-47F6-8BAE-04BB644396EE}"/>
                </a:ext>
              </a:extLst>
            </p:cNvPr>
            <p:cNvSpPr/>
            <p:nvPr/>
          </p:nvSpPr>
          <p:spPr>
            <a:xfrm>
              <a:off x="3322794" y="2667000"/>
              <a:ext cx="763568" cy="1524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9D107C7-347C-4BBE-B2F7-F9917BAC6AF6}"/>
                </a:ext>
              </a:extLst>
            </p:cNvPr>
            <p:cNvSpPr/>
            <p:nvPr/>
          </p:nvSpPr>
          <p:spPr>
            <a:xfrm>
              <a:off x="3309669" y="4668984"/>
              <a:ext cx="763568" cy="1524000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ACC8E9E-A07E-426F-9B9E-D82B079BD27A}"/>
                  </a:ext>
                </a:extLst>
              </p:cNvPr>
              <p:cNvSpPr txBox="1"/>
              <p:nvPr/>
            </p:nvSpPr>
            <p:spPr>
              <a:xfrm>
                <a:off x="102326" y="2532758"/>
                <a:ext cx="1645046" cy="21362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5000"/>
                  </a:lnSpc>
                </a:pPr>
                <a:r>
                  <a:rPr lang="en-US" altLang="zh-CN" dirty="0"/>
                  <a:t>TS in the physical region only when</a:t>
                </a:r>
              </a:p>
              <a:p>
                <a:pPr>
                  <a:lnSpc>
                    <a:spcPct val="125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  <m:acc>
                          <m:accPr>
                            <m:chr m:val="̅"/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</m:acc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987,1026</m:t>
                        </m:r>
                      </m:e>
                    </m:d>
                  </m:oMath>
                </a14:m>
                <a:r>
                  <a:rPr lang="en-US" altLang="zh-CN" dirty="0"/>
                  <a:t> MeV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ACC8E9E-A07E-426F-9B9E-D82B079BD2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326" y="2532758"/>
                <a:ext cx="1645046" cy="2136226"/>
              </a:xfrm>
              <a:prstGeom prst="rect">
                <a:avLst/>
              </a:prstGeom>
              <a:blipFill>
                <a:blip r:embed="rId7"/>
                <a:stretch>
                  <a:fillRect l="-3333" r="-1111" b="-34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3503327-58DF-40F2-8366-74CA82468CA1}"/>
                  </a:ext>
                </a:extLst>
              </p:cNvPr>
              <p:cNvSpPr/>
              <p:nvPr/>
            </p:nvSpPr>
            <p:spPr>
              <a:xfrm>
                <a:off x="7695832" y="3516549"/>
                <a:ext cx="1350255" cy="10974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5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sSup>
                          <m:sSupPr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</m:acc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1385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,1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435</m:t>
                        </m:r>
                      </m:e>
                    </m:d>
                  </m:oMath>
                </a14:m>
                <a:r>
                  <a:rPr lang="en-US" altLang="zh-CN" dirty="0"/>
                  <a:t> MeV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F3503327-58DF-40F2-8366-74CA82468CA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5832" y="3516549"/>
                <a:ext cx="1350255" cy="1097480"/>
              </a:xfrm>
              <a:prstGeom prst="rect">
                <a:avLst/>
              </a:prstGeom>
              <a:blipFill>
                <a:blip r:embed="rId8"/>
                <a:stretch>
                  <a:fillRect l="-3604" b="-77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>
            <a:extLst>
              <a:ext uri="{FF2B5EF4-FFF2-40B4-BE49-F238E27FC236}">
                <a16:creationId xmlns:a16="http://schemas.microsoft.com/office/drawing/2014/main" id="{1EA8911F-FE61-4086-B1BB-1FD6EB292A38}"/>
              </a:ext>
            </a:extLst>
          </p:cNvPr>
          <p:cNvSpPr/>
          <p:nvPr/>
        </p:nvSpPr>
        <p:spPr>
          <a:xfrm>
            <a:off x="7233861" y="870058"/>
            <a:ext cx="20195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/>
              <a:t>While </a:t>
            </a:r>
            <a:r>
              <a:rPr lang="en-US" altLang="zh-CN" dirty="0">
                <a:solidFill>
                  <a:srgbClr val="0066FF"/>
                </a:solidFill>
              </a:rPr>
              <a:t>a resonance would persist independent of energy</a:t>
            </a:r>
            <a:r>
              <a:rPr lang="en-US" altLang="zh-CN" dirty="0"/>
              <a:t>.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B9C5D15-2EB1-434E-B977-A26A3C435B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71296" y="5574287"/>
            <a:ext cx="766768" cy="214314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53F5933-5EA7-40D4-9876-F673617FAB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2200" y="5574287"/>
            <a:ext cx="766768" cy="214314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430810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17</a:t>
            </a:fld>
            <a:endParaRPr lang="zh-CN" altLang="en-US" dirty="0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Features of TS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5E8DC5-4E6B-45D6-8C64-B7DA273BCC1E}"/>
              </a:ext>
            </a:extLst>
          </p:cNvPr>
          <p:cNvSpPr txBox="1"/>
          <p:nvPr/>
        </p:nvSpPr>
        <p:spPr>
          <a:xfrm>
            <a:off x="303088" y="869072"/>
            <a:ext cx="4268911" cy="1105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en-US" altLang="zh-CN" dirty="0"/>
              <a:t>Phase motion of triangle diagram in the presence of a TS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zh-CN" altLang="en-US" dirty="0"/>
          </a:p>
        </p:txBody>
      </p:sp>
      <p:pic>
        <p:nvPicPr>
          <p:cNvPr id="8" name="Picture 7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ABC3FF42-2ED4-472C-B8CF-2CF462B847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430" y="869072"/>
            <a:ext cx="2929573" cy="9689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831B3A-BE0B-4DEB-892A-91AC0CD9BB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7054" y="2352744"/>
            <a:ext cx="4953924" cy="35141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D464D65-EC70-4A61-B8CF-37815257BAEC}"/>
                  </a:ext>
                </a:extLst>
              </p:cNvPr>
              <p:cNvSpPr/>
              <p:nvPr/>
            </p:nvSpPr>
            <p:spPr>
              <a:xfrm>
                <a:off x="432634" y="2570566"/>
                <a:ext cx="18960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sSup>
                          <m:s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</m:acc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1.42</m:t>
                    </m:r>
                  </m:oMath>
                </a14:m>
                <a:r>
                  <a:rPr lang="en-US" altLang="zh-CN" dirty="0"/>
                  <a:t> GeV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D464D65-EC70-4A61-B8CF-37815257BA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634" y="2570566"/>
                <a:ext cx="1896096" cy="369332"/>
              </a:xfrm>
              <a:prstGeom prst="rect">
                <a:avLst/>
              </a:prstGeom>
              <a:blipFill>
                <a:blip r:embed="rId6"/>
                <a:stretch>
                  <a:fillRect t="-10000" r="-2251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D6E3B41-8948-42DA-AA71-D5814B5E3F4A}"/>
                  </a:ext>
                </a:extLst>
              </p:cNvPr>
              <p:cNvSpPr/>
              <p:nvPr/>
            </p:nvSpPr>
            <p:spPr>
              <a:xfrm>
                <a:off x="432634" y="4818649"/>
                <a:ext cx="182178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</m:acc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0.99</m:t>
                    </m:r>
                  </m:oMath>
                </a14:m>
                <a:r>
                  <a:rPr lang="en-US" altLang="zh-CN" dirty="0"/>
                  <a:t> GeV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D6E3B41-8948-42DA-AA71-D5814B5E3F4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634" y="4818649"/>
                <a:ext cx="1821781" cy="369332"/>
              </a:xfrm>
              <a:prstGeom prst="rect">
                <a:avLst/>
              </a:prstGeom>
              <a:blipFill>
                <a:blip r:embed="rId7"/>
                <a:stretch>
                  <a:fillRect t="-8197" r="-2341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4AE0291-C240-416E-A489-EC9FE6B59DBA}"/>
                  </a:ext>
                </a:extLst>
              </p14:cNvPr>
              <p14:cNvContentPartPr/>
              <p14:nvPr/>
            </p14:nvContentPartPr>
            <p14:xfrm>
              <a:off x="6885562" y="1185210"/>
              <a:ext cx="477720" cy="7646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4AE0291-C240-416E-A489-EC9FE6B59DB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867922" y="1077570"/>
                <a:ext cx="513360" cy="98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4CD47E5-5170-4D3E-8B4B-768870766348}"/>
                  </a:ext>
                </a:extLst>
              </p14:cNvPr>
              <p14:cNvContentPartPr/>
              <p14:nvPr/>
            </p14:nvContentPartPr>
            <p14:xfrm>
              <a:off x="7035009" y="2494007"/>
              <a:ext cx="300960" cy="2779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4CD47E5-5170-4D3E-8B4B-76887076634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026009" y="2485367"/>
                <a:ext cx="318600" cy="29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1250817-3F4B-4DB2-8A61-D2336474BC56}"/>
                  </a:ext>
                </a:extLst>
              </p:cNvPr>
              <p:cNvSpPr/>
              <p:nvPr/>
            </p:nvSpPr>
            <p:spPr>
              <a:xfrm>
                <a:off x="5690459" y="1987732"/>
                <a:ext cx="1468689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i="1" smtClean="0">
                        <a:solidFill>
                          <a:srgbClr val="00863D"/>
                        </a:solidFill>
                        <a:latin typeface="Cambria Math" panose="02040503050406030204" pitchFamily="18" charset="0"/>
                      </a:rPr>
                      <m:t>𝐾</m:t>
                    </m:r>
                    <m:acc>
                      <m:accPr>
                        <m:chr m:val="̅"/>
                        <m:ctrlPr>
                          <a:rPr lang="en-US" altLang="zh-CN" i="1">
                            <a:solidFill>
                              <a:srgbClr val="00863D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i="1">
                            <a:solidFill>
                              <a:srgbClr val="00863D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acc>
                  </m:oMath>
                </a14:m>
                <a:r>
                  <a:rPr lang="zh-CN" altLang="en-US" dirty="0">
                    <a:solidFill>
                      <a:srgbClr val="00863D"/>
                    </a:solidFill>
                  </a:rPr>
                  <a:t> </a:t>
                </a:r>
                <a:r>
                  <a:rPr lang="en-US" altLang="zh-CN" dirty="0">
                    <a:solidFill>
                      <a:srgbClr val="00863D"/>
                    </a:solidFill>
                  </a:rPr>
                  <a:t>threshold</a:t>
                </a:r>
                <a:endParaRPr lang="zh-CN" altLang="en-US" dirty="0">
                  <a:solidFill>
                    <a:srgbClr val="00863D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1250817-3F4B-4DB2-8A61-D2336474BC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0459" y="1987732"/>
                <a:ext cx="1468689" cy="369332"/>
              </a:xfrm>
              <a:prstGeom prst="rect">
                <a:avLst/>
              </a:prstGeom>
              <a:blipFill>
                <a:blip r:embed="rId12"/>
                <a:stretch>
                  <a:fillRect t="-8197" r="-3734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BF137B4B-F888-4066-8616-8FAED0728D46}"/>
              </a:ext>
            </a:extLst>
          </p:cNvPr>
          <p:cNvGrpSpPr/>
          <p:nvPr/>
        </p:nvGrpSpPr>
        <p:grpSpPr>
          <a:xfrm>
            <a:off x="4212969" y="2022624"/>
            <a:ext cx="1353960" cy="334440"/>
            <a:chOff x="4212969" y="2022624"/>
            <a:chExt cx="1353960" cy="33444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3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15CC11C9-C47D-4861-BFE9-9B314CEC7B90}"/>
                    </a:ext>
                  </a:extLst>
                </p14:cNvPr>
                <p14:cNvContentPartPr/>
                <p14:nvPr/>
              </p14:nvContentPartPr>
              <p14:xfrm>
                <a:off x="5463969" y="2116584"/>
                <a:ext cx="360" cy="3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15CC11C9-C47D-4861-BFE9-9B314CEC7B90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454969" y="2107584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47597C5E-10C9-46C0-B697-2A21AA037740}"/>
                    </a:ext>
                  </a:extLst>
                </p14:cNvPr>
                <p14:cNvContentPartPr/>
                <p14:nvPr/>
              </p14:nvContentPartPr>
              <p14:xfrm>
                <a:off x="4225569" y="2022624"/>
                <a:ext cx="1341360" cy="33444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47597C5E-10C9-46C0-B697-2A21AA037740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216569" y="2013984"/>
                  <a:ext cx="1359000" cy="35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29F134D7-90DA-470E-9FFC-F942FF7B2A2F}"/>
                    </a:ext>
                  </a:extLst>
                </p14:cNvPr>
                <p14:cNvContentPartPr/>
                <p14:nvPr/>
              </p14:nvContentPartPr>
              <p14:xfrm>
                <a:off x="4212969" y="2228544"/>
                <a:ext cx="143280" cy="1242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29F134D7-90DA-470E-9FFC-F942FF7B2A2F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204329" y="2219544"/>
                  <a:ext cx="160920" cy="1418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BA08BEB2-9D54-400D-AA6D-F001900549AD}"/>
              </a:ext>
            </a:extLst>
          </p:cNvPr>
          <p:cNvSpPr txBox="1"/>
          <p:nvPr/>
        </p:nvSpPr>
        <p:spPr>
          <a:xfrm>
            <a:off x="432635" y="6012312"/>
            <a:ext cx="87113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The argand plot is </a:t>
            </a:r>
            <a:r>
              <a:rPr lang="en-US" altLang="zh-CN" dirty="0">
                <a:solidFill>
                  <a:srgbClr val="0066FF"/>
                </a:solidFill>
              </a:rPr>
              <a:t>counterclockwise</a:t>
            </a:r>
            <a:r>
              <a:rPr lang="en-US" altLang="zh-CN" dirty="0"/>
              <a:t>, resembling that of a resonance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227527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24BA22-F7E6-47FB-83FE-7A5EC12ED0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605" b="15188"/>
          <a:stretch/>
        </p:blipFill>
        <p:spPr>
          <a:xfrm>
            <a:off x="1773630" y="1499545"/>
            <a:ext cx="3008095" cy="107322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18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1"/>
              <p:cNvSpPr>
                <a:spLocks noChangeArrowheads="1"/>
              </p:cNvSpPr>
              <p:nvPr/>
            </p:nvSpPr>
            <p:spPr bwMode="auto">
              <a:xfrm>
                <a:off x="1" y="361"/>
                <a:ext cx="9144000" cy="802080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56AAF1"/>
                  </a:gs>
                </a:gsLst>
                <a:lin ang="13500000" scaled="1"/>
              </a:grad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 wrap="none" lIns="81638" tIns="63219" rIns="81638" bIns="40819" anchor="ctr"/>
              <a:lstStyle/>
              <a:p>
                <a:pPr>
                  <a:tabLst>
                    <a:tab pos="414726" algn="l"/>
                    <a:tab pos="829452" algn="l"/>
                    <a:tab pos="1244178" algn="l"/>
                    <a:tab pos="1658904" algn="l"/>
                    <a:tab pos="2073631" algn="l"/>
                    <a:tab pos="2488357" algn="l"/>
                    <a:tab pos="2903083" algn="l"/>
                    <a:tab pos="3317809" algn="l"/>
                    <a:tab pos="3732535" algn="l"/>
                    <a:tab pos="4147261" algn="l"/>
                    <a:tab pos="4561987" algn="l"/>
                    <a:tab pos="4976713" algn="l"/>
                    <a:tab pos="5391440" algn="l"/>
                    <a:tab pos="5806166" algn="l"/>
                    <a:tab pos="6220892" algn="l"/>
                    <a:tab pos="6635618" algn="l"/>
                    <a:tab pos="7050344" algn="l"/>
                    <a:tab pos="7465070" algn="l"/>
                    <a:tab pos="7879796" algn="l"/>
                    <a:tab pos="8294522" algn="l"/>
                    <a:tab pos="8709249" algn="l"/>
                    <a:tab pos="9123975" algn="l"/>
                  </a:tabLst>
                </a:pPr>
                <a:r>
                  <a:rPr lang="en-US" altLang="zh-CN" sz="3266" b="1" dirty="0">
                    <a:solidFill>
                      <a:srgbClr val="000000"/>
                    </a:solidFill>
                  </a:rPr>
                  <a:t>Example: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6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CN" sz="36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altLang="zh-CN" sz="3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3600" i="1">
                            <a:latin typeface="Cambria Math" panose="02040503050406030204" pitchFamily="18" charset="0"/>
                          </a:rPr>
                          <m:t>3900</m:t>
                        </m:r>
                      </m:e>
                    </m:d>
                  </m:oMath>
                </a14:m>
                <a:endParaRPr lang="zh-CN" altLang="en-US" sz="3266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6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" y="361"/>
                <a:ext cx="9144000" cy="802080"/>
              </a:xfrm>
              <a:prstGeom prst="rect">
                <a:avLst/>
              </a:prstGeom>
              <a:blipFill>
                <a:blip r:embed="rId5"/>
                <a:stretch>
                  <a:fillRect l="-1798" b="-14179"/>
                </a:stretch>
              </a:blip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D5E8DC5-4E6B-45D6-8C64-B7DA273BCC1E}"/>
                  </a:ext>
                </a:extLst>
              </p:cNvPr>
              <p:cNvSpPr txBox="1"/>
              <p:nvPr/>
            </p:nvSpPr>
            <p:spPr>
              <a:xfrm>
                <a:off x="152568" y="809067"/>
                <a:ext cx="8430749" cy="11054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5000"/>
                  </a:lnSpc>
                </a:pPr>
                <a:r>
                  <a:rPr lang="en-US" altLang="zh-CN" dirty="0"/>
                  <a:t>Example: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acc>
                      <m:accPr>
                        <m:chr m:val="̅"/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altLang="zh-CN" dirty="0"/>
                  <a:t> triangles relevant for </a:t>
                </a:r>
              </a:p>
              <a:p>
                <a:pPr>
                  <a:lnSpc>
                    <a:spcPct val="125000"/>
                  </a:lnSpc>
                </a:pPr>
                <a:r>
                  <a:rPr lang="en-US" altLang="zh-CN" dirty="0"/>
                  <a:t>an analysis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3900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zh-CN" altLang="en-US" b="0" i="1" smtClean="0">
                        <a:latin typeface="Cambria Math" panose="02040503050406030204" pitchFamily="18" charset="0"/>
                      </a:rPr>
                      <m:t>𝜓𝜋𝜋</m:t>
                    </m:r>
                  </m:oMath>
                </a14:m>
                <a:endParaRPr lang="en-US" altLang="zh-CN" dirty="0"/>
              </a:p>
              <a:p>
                <a:pPr marL="285750" indent="-28575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zh-CN" alt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D5E8DC5-4E6B-45D6-8C64-B7DA273BCC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568" y="809067"/>
                <a:ext cx="8430749" cy="1105431"/>
              </a:xfrm>
              <a:prstGeom prst="rect">
                <a:avLst/>
              </a:prstGeom>
              <a:blipFill>
                <a:blip r:embed="rId6"/>
                <a:stretch>
                  <a:fillRect l="-5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 descr="图片包含 游戏机, 画&#10;&#10;描述已自动生成">
            <a:extLst>
              <a:ext uri="{FF2B5EF4-FFF2-40B4-BE49-F238E27FC236}">
                <a16:creationId xmlns:a16="http://schemas.microsoft.com/office/drawing/2014/main" id="{FC60448B-6D33-42AF-8E93-7F38C7C9EA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95" y="3101049"/>
            <a:ext cx="4091748" cy="2727831"/>
          </a:xfrm>
          <a:prstGeom prst="rect">
            <a:avLst/>
          </a:prstGeom>
        </p:spPr>
      </p:pic>
      <p:pic>
        <p:nvPicPr>
          <p:cNvPr id="8" name="图片 7" descr="图片包含 游戏机, 画&#10;&#10;描述已自动生成">
            <a:extLst>
              <a:ext uri="{FF2B5EF4-FFF2-40B4-BE49-F238E27FC236}">
                <a16:creationId xmlns:a16="http://schemas.microsoft.com/office/drawing/2014/main" id="{295F1ED7-C071-493D-9C6B-95F0553A05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448" y="3095524"/>
            <a:ext cx="4100034" cy="27333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B4C6278D-6EB0-42F7-BB74-D91EB0E9DB2D}"/>
                  </a:ext>
                </a:extLst>
              </p:cNvPr>
              <p:cNvSpPr txBox="1"/>
              <p:nvPr/>
            </p:nvSpPr>
            <p:spPr>
              <a:xfrm>
                <a:off x="511890" y="6072195"/>
                <a:ext cx="26725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Scalar 3-point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acc>
                      <m:accPr>
                        <m:chr m:val="̅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dirty="0"/>
                  <a:t> loop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B4C6278D-6EB0-42F7-BB74-D91EB0E9DB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890" y="6072195"/>
                <a:ext cx="2672591" cy="369332"/>
              </a:xfrm>
              <a:prstGeom prst="rect">
                <a:avLst/>
              </a:prstGeom>
              <a:blipFill>
                <a:blip r:embed="rId9"/>
                <a:stretch>
                  <a:fillRect l="-2055" t="-8197" r="-1370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E5D80CE0-690E-414E-8A8C-E7946D50A49E}"/>
                  </a:ext>
                </a:extLst>
              </p:cNvPr>
              <p:cNvSpPr txBox="1"/>
              <p:nvPr/>
            </p:nvSpPr>
            <p:spPr>
              <a:xfrm>
                <a:off x="4673448" y="6072195"/>
                <a:ext cx="38565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Sum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acc>
                      <m:accPr>
                        <m:chr m:val="̅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dirty="0"/>
                  <a:t>loops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E5D80CE0-690E-414E-8A8C-E7946D50A4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3448" y="6072195"/>
                <a:ext cx="3856569" cy="369332"/>
              </a:xfrm>
              <a:prstGeom prst="rect">
                <a:avLst/>
              </a:prstGeom>
              <a:blipFill>
                <a:blip r:embed="rId10"/>
                <a:stretch>
                  <a:fillRect l="-1424"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矩形 16">
            <a:extLst>
              <a:ext uri="{FF2B5EF4-FFF2-40B4-BE49-F238E27FC236}">
                <a16:creationId xmlns:a16="http://schemas.microsoft.com/office/drawing/2014/main" id="{E04692F6-4063-4D89-9DD0-01F1A525BBED}"/>
              </a:ext>
            </a:extLst>
          </p:cNvPr>
          <p:cNvSpPr/>
          <p:nvPr/>
        </p:nvSpPr>
        <p:spPr>
          <a:xfrm>
            <a:off x="187569" y="2482877"/>
            <a:ext cx="2495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Very sensitive to energy!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3127587-2AF2-404C-9DF8-F9129CFA312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03263" y="809067"/>
            <a:ext cx="2538109" cy="207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8275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19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1"/>
              <p:cNvSpPr>
                <a:spLocks noChangeArrowheads="1"/>
              </p:cNvSpPr>
              <p:nvPr/>
            </p:nvSpPr>
            <p:spPr bwMode="auto">
              <a:xfrm>
                <a:off x="1" y="361"/>
                <a:ext cx="9144000" cy="802080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56AAF1"/>
                  </a:gs>
                </a:gsLst>
                <a:lin ang="13500000" scaled="1"/>
              </a:grad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 wrap="none" lIns="81638" tIns="63219" rIns="81638" bIns="40819" anchor="ctr"/>
              <a:lstStyle/>
              <a:p>
                <a:pPr>
                  <a:tabLst>
                    <a:tab pos="414726" algn="l"/>
                    <a:tab pos="829452" algn="l"/>
                    <a:tab pos="1244178" algn="l"/>
                    <a:tab pos="1658904" algn="l"/>
                    <a:tab pos="2073631" algn="l"/>
                    <a:tab pos="2488357" algn="l"/>
                    <a:tab pos="2903083" algn="l"/>
                    <a:tab pos="3317809" algn="l"/>
                    <a:tab pos="3732535" algn="l"/>
                    <a:tab pos="4147261" algn="l"/>
                    <a:tab pos="4561987" algn="l"/>
                    <a:tab pos="4976713" algn="l"/>
                    <a:tab pos="5391440" algn="l"/>
                    <a:tab pos="5806166" algn="l"/>
                    <a:tab pos="6220892" algn="l"/>
                    <a:tab pos="6635618" algn="l"/>
                    <a:tab pos="7050344" algn="l"/>
                    <a:tab pos="7465070" algn="l"/>
                    <a:tab pos="7879796" algn="l"/>
                    <a:tab pos="8294522" algn="l"/>
                    <a:tab pos="8709249" algn="l"/>
                    <a:tab pos="9123975" algn="l"/>
                  </a:tabLst>
                </a:pPr>
                <a:r>
                  <a:rPr lang="en-US" altLang="zh-CN" sz="3266" b="1" dirty="0">
                    <a:solidFill>
                      <a:srgbClr val="000000"/>
                    </a:solidFill>
                  </a:rPr>
                  <a:t>Example: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6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CN" sz="36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altLang="zh-CN" sz="3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3600" i="1">
                            <a:latin typeface="Cambria Math" panose="02040503050406030204" pitchFamily="18" charset="0"/>
                          </a:rPr>
                          <m:t>3900</m:t>
                        </m:r>
                      </m:e>
                    </m:d>
                  </m:oMath>
                </a14:m>
                <a:endParaRPr lang="zh-CN" altLang="en-US" sz="3266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6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" y="361"/>
                <a:ext cx="9144000" cy="802080"/>
              </a:xfrm>
              <a:prstGeom prst="rect">
                <a:avLst/>
              </a:prstGeom>
              <a:blipFill>
                <a:blip r:embed="rId4"/>
                <a:stretch>
                  <a:fillRect l="-1798" b="-14179"/>
                </a:stretch>
              </a:blip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D5E8DC5-4E6B-45D6-8C64-B7DA273BCC1E}"/>
                  </a:ext>
                </a:extLst>
              </p:cNvPr>
              <p:cNvSpPr txBox="1"/>
              <p:nvPr/>
            </p:nvSpPr>
            <p:spPr>
              <a:xfrm>
                <a:off x="148375" y="788420"/>
                <a:ext cx="8430749" cy="788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5000"/>
                  </a:lnSpc>
                </a:pPr>
                <a:r>
                  <a:rPr lang="en-US" altLang="zh-CN" dirty="0"/>
                  <a:t>Example: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acc>
                      <m:accPr>
                        <m:chr m:val="̅"/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altLang="zh-CN" dirty="0"/>
                  <a:t> triangles relevant for an analysis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3900</m:t>
                        </m:r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zh-CN" altLang="en-US" b="0" i="1" smtClean="0">
                        <a:latin typeface="Cambria Math" panose="02040503050406030204" pitchFamily="18" charset="0"/>
                      </a:rPr>
                      <m:t>𝜓𝜋𝜋</m:t>
                    </m:r>
                  </m:oMath>
                </a14:m>
                <a:endParaRPr lang="en-US" altLang="zh-CN" dirty="0"/>
              </a:p>
              <a:p>
                <a:pPr marL="285750" indent="-28575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zh-CN" altLang="en-US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D5E8DC5-4E6B-45D6-8C64-B7DA273BCC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375" y="788420"/>
                <a:ext cx="8430749" cy="788742"/>
              </a:xfrm>
              <a:prstGeom prst="rect">
                <a:avLst/>
              </a:prstGeom>
              <a:blipFill>
                <a:blip r:embed="rId5"/>
                <a:stretch>
                  <a:fillRect l="-5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5C46E8E-E7FE-45BF-A7BF-3F73CA4EAECA}"/>
                  </a:ext>
                </a:extLst>
              </p:cNvPr>
              <p:cNvSpPr txBox="1"/>
              <p:nvPr/>
            </p:nvSpPr>
            <p:spPr>
              <a:xfrm>
                <a:off x="258168" y="2381101"/>
                <a:ext cx="8091737" cy="21441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Importance of TS pointed out, but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3900</m:t>
                        </m:r>
                      </m:e>
                    </m:d>
                  </m:oMath>
                </a14:m>
                <a:r>
                  <a:rPr lang="en-US" altLang="zh-CN" dirty="0"/>
                  <a:t> is still needed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i="1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i="1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zh-CN" altLang="en-US" i="1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𝜓𝜋</m:t>
                    </m:r>
                    <m:r>
                      <a:rPr lang="zh-CN" altLang="en-US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n-US" altLang="zh-CN" dirty="0"/>
              </a:p>
              <a:p>
                <a:pPr marL="285750" indent="-28575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altLang="zh-CN" dirty="0"/>
              </a:p>
              <a:p>
                <a:pPr marL="285750" indent="-28575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endParaRPr lang="en-US" altLang="zh-CN" dirty="0"/>
              </a:p>
              <a:p>
                <a:pPr marL="285750" indent="-285750">
                  <a:lnSpc>
                    <a:spcPct val="125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Analyses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altLang="zh-CN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zh-CN" altLang="en-US" i="1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𝜓𝜋</m:t>
                    </m:r>
                    <m:r>
                      <a:rPr lang="zh-CN" altLang="en-US" i="1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altLang="zh-CN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sSup>
                      <m:sSupPr>
                        <m:ctrlP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b="0" i="1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0" i="1" smtClean="0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zh-CN" altLang="en-US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altLang="zh-CN" dirty="0"/>
                  <a:t> data in</a:t>
                </a:r>
              </a:p>
              <a:p>
                <a:pPr lvl="1">
                  <a:lnSpc>
                    <a:spcPct val="125000"/>
                  </a:lnSpc>
                </a:pPr>
                <a:endParaRPr lang="en-US" altLang="zh-CN" dirty="0"/>
              </a:p>
              <a:p>
                <a:pPr>
                  <a:lnSpc>
                    <a:spcPct val="125000"/>
                  </a:lnSpc>
                </a:pPr>
                <a:r>
                  <a:rPr lang="en-US" altLang="zh-CN" dirty="0"/>
                  <a:t>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5C46E8E-E7FE-45BF-A7BF-3F73CA4EAE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168" y="2381101"/>
                <a:ext cx="8091737" cy="2144177"/>
              </a:xfrm>
              <a:prstGeom prst="rect">
                <a:avLst/>
              </a:prstGeom>
              <a:blipFill>
                <a:blip r:embed="rId6"/>
                <a:stretch>
                  <a:fillRect l="-4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049C8823-BE4F-4C90-9BDB-978025655663}"/>
              </a:ext>
            </a:extLst>
          </p:cNvPr>
          <p:cNvSpPr/>
          <p:nvPr/>
        </p:nvSpPr>
        <p:spPr>
          <a:xfrm>
            <a:off x="578986" y="2783914"/>
            <a:ext cx="5130101" cy="6110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1400" dirty="0" err="1">
                <a:solidFill>
                  <a:srgbClr val="469346"/>
                </a:solidFill>
              </a:rPr>
              <a:t>Q.Wang</a:t>
            </a:r>
            <a:r>
              <a:rPr lang="en-US" altLang="zh-CN" sz="1400" dirty="0">
                <a:solidFill>
                  <a:srgbClr val="469346"/>
                </a:solidFill>
              </a:rPr>
              <a:t>, </a:t>
            </a:r>
            <a:r>
              <a:rPr lang="en-US" altLang="zh-CN" sz="1400" dirty="0" err="1">
                <a:solidFill>
                  <a:srgbClr val="469346"/>
                </a:solidFill>
              </a:rPr>
              <a:t>Hanhart</a:t>
            </a:r>
            <a:r>
              <a:rPr lang="en-US" altLang="zh-CN" sz="1400" dirty="0">
                <a:solidFill>
                  <a:srgbClr val="469346"/>
                </a:solidFill>
              </a:rPr>
              <a:t>, </a:t>
            </a:r>
            <a:r>
              <a:rPr lang="en-US" altLang="zh-CN" sz="1400" dirty="0" err="1">
                <a:solidFill>
                  <a:srgbClr val="469346"/>
                </a:solidFill>
              </a:rPr>
              <a:t>Q.Zhao</a:t>
            </a:r>
            <a:r>
              <a:rPr lang="en-US" altLang="zh-CN" sz="1400" dirty="0">
                <a:solidFill>
                  <a:srgbClr val="469346"/>
                </a:solidFill>
              </a:rPr>
              <a:t>, PRL111(2013)132002; PLB725(2013)106; </a:t>
            </a:r>
          </a:p>
          <a:p>
            <a:pPr>
              <a:lnSpc>
                <a:spcPct val="125000"/>
              </a:lnSpc>
            </a:pPr>
            <a:r>
              <a:rPr lang="en-US" altLang="zh-CN" sz="1400" dirty="0">
                <a:solidFill>
                  <a:srgbClr val="469346"/>
                </a:solidFill>
              </a:rPr>
              <a:t>Q.-R. Gong, J.-L. Pang, Y.-F. Wang, H.-Q. Zheng, EPJC78(2018)276</a:t>
            </a:r>
            <a:endParaRPr lang="zh-CN" altLang="en-US" sz="1400" dirty="0">
              <a:solidFill>
                <a:srgbClr val="469346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D2346A3-6645-4E49-806E-DDE1AC58AF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38492" y="3831322"/>
            <a:ext cx="3449740" cy="260496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DD71A1C-1C14-4230-AEFE-1CC0D0E72455}"/>
              </a:ext>
            </a:extLst>
          </p:cNvPr>
          <p:cNvSpPr/>
          <p:nvPr/>
        </p:nvSpPr>
        <p:spPr>
          <a:xfrm>
            <a:off x="4526844" y="349850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1400" dirty="0">
                <a:solidFill>
                  <a:srgbClr val="469346"/>
                </a:solidFill>
              </a:rPr>
              <a:t>Albaladejo, FKG, Hidalgo-Duque, Nieves, PLB755(2016)337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3285877-7A94-49F9-9260-05F5CAF5E4D2}"/>
                  </a:ext>
                </a:extLst>
              </p:cNvPr>
              <p:cNvSpPr/>
              <p:nvPr/>
            </p:nvSpPr>
            <p:spPr>
              <a:xfrm>
                <a:off x="528652" y="5328723"/>
                <a:ext cx="377538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dirty="0"/>
                  <a:t>used D-wave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(2420)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zh-CN" altLang="en-US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coupling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3285877-7A94-49F9-9260-05F5CAF5E4D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652" y="5328723"/>
                <a:ext cx="3775385" cy="369332"/>
              </a:xfrm>
              <a:prstGeom prst="rect">
                <a:avLst/>
              </a:prstGeom>
              <a:blipFill>
                <a:blip r:embed="rId9"/>
                <a:stretch>
                  <a:fillRect l="-1454"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B52EDC7-955B-4F2B-B0D6-04CB106135B5}"/>
                  </a:ext>
                </a:extLst>
              </p:cNvPr>
              <p:cNvSpPr/>
              <p:nvPr/>
            </p:nvSpPr>
            <p:spPr>
              <a:xfrm>
                <a:off x="108784" y="3868562"/>
                <a:ext cx="5204519" cy="11054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742950" lvl="1" indent="-285750">
                  <a:lnSpc>
                    <a:spcPct val="125000"/>
                  </a:lnSpc>
                  <a:buFont typeface="Wingdings" panose="05000000000000000000" pitchFamily="2" charset="2"/>
                  <a:buChar char="ü"/>
                </a:pPr>
                <a:r>
                  <a:rPr lang="en-US" altLang="zh-CN" dirty="0"/>
                  <a:t>triangle diagrams </a:t>
                </a:r>
              </a:p>
              <a:p>
                <a:pPr marL="742950" lvl="1" indent="-285750">
                  <a:lnSpc>
                    <a:spcPct val="125000"/>
                  </a:lnSpc>
                  <a:buFont typeface="Wingdings" panose="05000000000000000000" pitchFamily="2" charset="2"/>
                  <a:buChar char="ü"/>
                </a:pPr>
                <a:r>
                  <a:rPr lang="en-US" altLang="zh-CN" dirty="0"/>
                  <a:t>T-matrix for 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i="1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zh-CN" altLang="en-US" i="1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𝜓𝜋</m:t>
                    </m:r>
                  </m:oMath>
                </a14:m>
                <a:r>
                  <a:rPr lang="en-US" altLang="zh-CN" dirty="0">
                    <a:solidFill>
                      <a:srgbClr val="0066FF"/>
                    </a:solidFill>
                  </a:rPr>
                  <a:t>- </a:t>
                </a:r>
                <a14:m>
                  <m:oMath xmlns:m="http://schemas.openxmlformats.org/officeDocument/2006/math">
                    <m:r>
                      <a:rPr lang="en-US" altLang="zh-CN" i="1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𝐷</m:t>
                    </m:r>
                    <m:sSup>
                      <m:sSupPr>
                        <m:ctrlP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i="1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i="1">
                                <a:solidFill>
                                  <a:srgbClr val="0066FF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altLang="zh-CN" dirty="0"/>
                  <a:t> coupled channels</a:t>
                </a:r>
              </a:p>
              <a:p>
                <a:pPr marL="742950" lvl="1" indent="-285750">
                  <a:lnSpc>
                    <a:spcPct val="125000"/>
                  </a:lnSpc>
                  <a:buFont typeface="Wingdings" panose="05000000000000000000" pitchFamily="2" charset="2"/>
                  <a:buChar char="ü"/>
                </a:pPr>
                <a:r>
                  <a:rPr lang="en-US" altLang="zh-CN" dirty="0"/>
                  <a:t>T-matrix may or may not have a pole, data tell</a:t>
                </a: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8B52EDC7-955B-4F2B-B0D6-04CB106135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784" y="3868562"/>
                <a:ext cx="5204519" cy="1105431"/>
              </a:xfrm>
              <a:prstGeom prst="rect">
                <a:avLst/>
              </a:prstGeom>
              <a:blipFill>
                <a:blip r:embed="rId10"/>
                <a:stretch>
                  <a:fillRect r="-937" b="-82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4">
            <a:extLst>
              <a:ext uri="{FF2B5EF4-FFF2-40B4-BE49-F238E27FC236}">
                <a16:creationId xmlns:a16="http://schemas.microsoft.com/office/drawing/2014/main" id="{21F37708-6B5D-4C1A-9809-DAC84394B39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r="188"/>
          <a:stretch/>
        </p:blipFill>
        <p:spPr>
          <a:xfrm>
            <a:off x="1370434" y="1157047"/>
            <a:ext cx="6078465" cy="126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639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Charmonium-like structures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sp>
        <p:nvSpPr>
          <p:cNvPr id="1025" name="Slide Number Placeholder 10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2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7A2462CA-CB0A-46FC-9A83-9379C1CC2C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130" y="802441"/>
            <a:ext cx="6429201" cy="595687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4E1D032-E7CE-4010-8D46-80FECA118CCD}"/>
              </a:ext>
            </a:extLst>
          </p:cNvPr>
          <p:cNvSpPr txBox="1"/>
          <p:nvPr/>
        </p:nvSpPr>
        <p:spPr>
          <a:xfrm>
            <a:off x="6441004" y="1604521"/>
            <a:ext cx="25436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All puzzling structures are around or above </a:t>
            </a:r>
            <a:r>
              <a:rPr lang="en-US" altLang="zh-CN" dirty="0">
                <a:solidFill>
                  <a:srgbClr val="0066FF"/>
                </a:solidFill>
              </a:rPr>
              <a:t>S-wave</a:t>
            </a:r>
            <a:r>
              <a:rPr lang="en-US" altLang="zh-CN" dirty="0"/>
              <a:t> open-charm thresholds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Too many vector states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Too many 1++ states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66FF"/>
                </a:solidFill>
              </a:rPr>
              <a:t>Charged structures!</a:t>
            </a:r>
          </a:p>
        </p:txBody>
      </p:sp>
    </p:spTree>
    <p:extLst>
      <p:ext uri="{BB962C8B-B14F-4D97-AF65-F5344CB8AC3E}">
        <p14:creationId xmlns:p14="http://schemas.microsoft.com/office/powerpoint/2010/main" val="19722220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20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1"/>
              <p:cNvSpPr>
                <a:spLocks noChangeArrowheads="1"/>
              </p:cNvSpPr>
              <p:nvPr/>
            </p:nvSpPr>
            <p:spPr bwMode="auto">
              <a:xfrm>
                <a:off x="1" y="361"/>
                <a:ext cx="9144000" cy="802080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56AAF1"/>
                  </a:gs>
                </a:gsLst>
                <a:lin ang="13500000" scaled="1"/>
              </a:grad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 wrap="none" lIns="81638" tIns="63219" rIns="81638" bIns="40819" anchor="ctr"/>
              <a:lstStyle/>
              <a:p>
                <a:pPr>
                  <a:tabLst>
                    <a:tab pos="414726" algn="l"/>
                    <a:tab pos="829452" algn="l"/>
                    <a:tab pos="1244178" algn="l"/>
                    <a:tab pos="1658904" algn="l"/>
                    <a:tab pos="2073631" algn="l"/>
                    <a:tab pos="2488357" algn="l"/>
                    <a:tab pos="2903083" algn="l"/>
                    <a:tab pos="3317809" algn="l"/>
                    <a:tab pos="3732535" algn="l"/>
                    <a:tab pos="4147261" algn="l"/>
                    <a:tab pos="4561987" algn="l"/>
                    <a:tab pos="4976713" algn="l"/>
                    <a:tab pos="5391440" algn="l"/>
                    <a:tab pos="5806166" algn="l"/>
                    <a:tab pos="6220892" algn="l"/>
                    <a:tab pos="6635618" algn="l"/>
                    <a:tab pos="7050344" algn="l"/>
                    <a:tab pos="7465070" algn="l"/>
                    <a:tab pos="7879796" algn="l"/>
                    <a:tab pos="8294522" algn="l"/>
                    <a:tab pos="8709249" algn="l"/>
                    <a:tab pos="9123975" algn="l"/>
                  </a:tabLst>
                </a:pPr>
                <a:r>
                  <a:rPr lang="en-US" altLang="zh-CN" sz="3266" b="1" dirty="0">
                    <a:solidFill>
                      <a:srgbClr val="000000"/>
                    </a:solidFill>
                  </a:rPr>
                  <a:t>Example: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6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CN" sz="36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altLang="zh-CN" sz="3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3600" i="1">
                            <a:latin typeface="Cambria Math" panose="02040503050406030204" pitchFamily="18" charset="0"/>
                          </a:rPr>
                          <m:t>3900</m:t>
                        </m:r>
                      </m:e>
                    </m:d>
                  </m:oMath>
                </a14:m>
                <a:endParaRPr lang="zh-CN" altLang="en-US" sz="3266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6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" y="361"/>
                <a:ext cx="9144000" cy="802080"/>
              </a:xfrm>
              <a:prstGeom prst="rect">
                <a:avLst/>
              </a:prstGeom>
              <a:blipFill>
                <a:blip r:embed="rId4"/>
                <a:stretch>
                  <a:fillRect l="-1798" b="-14179"/>
                </a:stretch>
              </a:blip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3DD71A1C-1C14-4230-AEFE-1CC0D0E72455}"/>
              </a:ext>
            </a:extLst>
          </p:cNvPr>
          <p:cNvSpPr/>
          <p:nvPr/>
        </p:nvSpPr>
        <p:spPr>
          <a:xfrm>
            <a:off x="4393259" y="92107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sz="1400" dirty="0">
                <a:solidFill>
                  <a:srgbClr val="469346"/>
                </a:solidFill>
              </a:rPr>
              <a:t>Albaladejo, FKG, Hidalgo-Duque, Nieves, PLB755(2016)337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5B2A54-B973-4303-9486-12464656C9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993" y="1418638"/>
            <a:ext cx="5645146" cy="422238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437BA2B-3D86-4470-BC69-CB4A88CB9088}"/>
              </a:ext>
            </a:extLst>
          </p:cNvPr>
          <p:cNvSpPr/>
          <p:nvPr/>
        </p:nvSpPr>
        <p:spPr>
          <a:xfrm>
            <a:off x="-69084" y="868491"/>
            <a:ext cx="4164538" cy="4129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125000"/>
              </a:lnSpc>
            </a:pPr>
            <a:r>
              <a:rPr lang="en-US" altLang="zh-CN" dirty="0"/>
              <a:t>The T-matrix from the best has a pole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74D3AB5-13E3-452F-AD30-09EFBFE0DEEA}"/>
                  </a:ext>
                </a:extLst>
              </p:cNvPr>
              <p:cNvSpPr txBox="1"/>
              <p:nvPr/>
            </p:nvSpPr>
            <p:spPr>
              <a:xfrm>
                <a:off x="6753139" y="4850220"/>
                <a:ext cx="1183337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160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altLang="zh-CN" sz="16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sz="1600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sz="1600" i="1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dof</m:t>
                    </m:r>
                    <m:r>
                      <a:rPr lang="en-US" altLang="zh-CN" sz="160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zh-CN" sz="1600" dirty="0">
                    <a:solidFill>
                      <a:srgbClr val="0066FF"/>
                    </a:solidFill>
                  </a:rPr>
                  <a:t>1.09</a:t>
                </a:r>
                <a:endParaRPr lang="zh-CN" altLang="en-US" sz="1600" dirty="0">
                  <a:solidFill>
                    <a:srgbClr val="0066FF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74D3AB5-13E3-452F-AD30-09EFBFE0DE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3139" y="4850220"/>
                <a:ext cx="1183337" cy="246221"/>
              </a:xfrm>
              <a:prstGeom prst="rect">
                <a:avLst/>
              </a:prstGeom>
              <a:blipFill>
                <a:blip r:embed="rId6"/>
                <a:stretch>
                  <a:fillRect l="-6186" t="-27500" r="-9278" b="-5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E10CE04-8843-4F42-81B1-F02BD337E9A3}"/>
                  </a:ext>
                </a:extLst>
              </p:cNvPr>
              <p:cNvSpPr txBox="1"/>
              <p:nvPr/>
            </p:nvSpPr>
            <p:spPr>
              <a:xfrm>
                <a:off x="6753139" y="5274601"/>
                <a:ext cx="1183337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sz="160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altLang="zh-CN" sz="1600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sz="1600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sz="1600" i="1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dof</m:t>
                    </m:r>
                    <m:r>
                      <a:rPr lang="en-US" altLang="zh-CN" sz="160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altLang="zh-CN" sz="1600" dirty="0">
                    <a:solidFill>
                      <a:srgbClr val="0066FF"/>
                    </a:solidFill>
                  </a:rPr>
                  <a:t>1.36</a:t>
                </a:r>
                <a:endParaRPr lang="zh-CN" altLang="en-US" sz="1600" dirty="0">
                  <a:solidFill>
                    <a:srgbClr val="0066FF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E10CE04-8843-4F42-81B1-F02BD337E9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3139" y="5274601"/>
                <a:ext cx="1183337" cy="246221"/>
              </a:xfrm>
              <a:prstGeom prst="rect">
                <a:avLst/>
              </a:prstGeom>
              <a:blipFill>
                <a:blip r:embed="rId7"/>
                <a:stretch>
                  <a:fillRect l="-6186" t="-24390" r="-9278" b="-4878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3">
            <a:extLst>
              <a:ext uri="{FF2B5EF4-FFF2-40B4-BE49-F238E27FC236}">
                <a16:creationId xmlns:a16="http://schemas.microsoft.com/office/drawing/2014/main" id="{257ED728-4625-4087-AE1B-DD97687BCBAE}"/>
              </a:ext>
            </a:extLst>
          </p:cNvPr>
          <p:cNvSpPr/>
          <p:nvPr/>
        </p:nvSpPr>
        <p:spPr>
          <a:xfrm>
            <a:off x="-69083" y="5783042"/>
            <a:ext cx="8655216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25000"/>
              </a:lnSpc>
            </a:pPr>
            <a:r>
              <a:rPr lang="en-US" altLang="zh-CN" dirty="0"/>
              <a:t>The same parameters produce FV energy levels consistent with lattice results by </a:t>
            </a:r>
            <a:r>
              <a:rPr lang="en-US" altLang="zh-CN" dirty="0" err="1"/>
              <a:t>Prelovsek</a:t>
            </a:r>
            <a:r>
              <a:rPr lang="en-US" altLang="zh-CN" dirty="0"/>
              <a:t> et al.</a:t>
            </a: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088641BB-8BE4-42FB-AEB4-E4D72770E541}"/>
              </a:ext>
            </a:extLst>
          </p:cNvPr>
          <p:cNvSpPr/>
          <p:nvPr/>
        </p:nvSpPr>
        <p:spPr>
          <a:xfrm>
            <a:off x="3995609" y="6133750"/>
            <a:ext cx="43430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rgbClr val="469346"/>
                </a:solidFill>
              </a:rPr>
              <a:t>Albaladejo, </a:t>
            </a:r>
            <a:r>
              <a:rPr lang="en-US" altLang="zh-CN" sz="1400" dirty="0">
                <a:solidFill>
                  <a:srgbClr val="469346"/>
                </a:solidFill>
              </a:rPr>
              <a:t>Fernandez-Soler</a:t>
            </a:r>
            <a:r>
              <a:rPr lang="zh-CN" altLang="en-US" sz="1400" dirty="0">
                <a:solidFill>
                  <a:srgbClr val="469346"/>
                </a:solidFill>
              </a:rPr>
              <a:t>, Nieves, </a:t>
            </a:r>
            <a:r>
              <a:rPr lang="en-US" altLang="zh-CN" sz="1400" dirty="0">
                <a:solidFill>
                  <a:srgbClr val="469346"/>
                </a:solidFill>
              </a:rPr>
              <a:t>EPJC76</a:t>
            </a:r>
            <a:r>
              <a:rPr lang="zh-CN" altLang="en-US" sz="1400" dirty="0">
                <a:solidFill>
                  <a:srgbClr val="469346"/>
                </a:solidFill>
              </a:rPr>
              <a:t>(2016)</a:t>
            </a:r>
            <a:r>
              <a:rPr lang="en-US" altLang="zh-CN" sz="1400" dirty="0">
                <a:solidFill>
                  <a:srgbClr val="469346"/>
                </a:solidFill>
              </a:rPr>
              <a:t>573</a:t>
            </a:r>
            <a:endParaRPr lang="zh-CN" altLang="en-US" sz="1400" dirty="0">
              <a:solidFill>
                <a:srgbClr val="4693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0245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21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1"/>
              <p:cNvSpPr>
                <a:spLocks noChangeArrowheads="1"/>
              </p:cNvSpPr>
              <p:nvPr/>
            </p:nvSpPr>
            <p:spPr bwMode="auto">
              <a:xfrm>
                <a:off x="1" y="361"/>
                <a:ext cx="9144000" cy="802080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56AAF1"/>
                  </a:gs>
                </a:gsLst>
                <a:lin ang="13500000" scaled="1"/>
              </a:grad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 wrap="none" lIns="81638" tIns="63219" rIns="81638" bIns="40819" anchor="ctr"/>
              <a:lstStyle/>
              <a:p>
                <a:pPr>
                  <a:tabLst>
                    <a:tab pos="414726" algn="l"/>
                    <a:tab pos="829452" algn="l"/>
                    <a:tab pos="1244178" algn="l"/>
                    <a:tab pos="1658904" algn="l"/>
                    <a:tab pos="2073631" algn="l"/>
                    <a:tab pos="2488357" algn="l"/>
                    <a:tab pos="2903083" algn="l"/>
                    <a:tab pos="3317809" algn="l"/>
                    <a:tab pos="3732535" algn="l"/>
                    <a:tab pos="4147261" algn="l"/>
                    <a:tab pos="4561987" algn="l"/>
                    <a:tab pos="4976713" algn="l"/>
                    <a:tab pos="5391440" algn="l"/>
                    <a:tab pos="5806166" algn="l"/>
                    <a:tab pos="6220892" algn="l"/>
                    <a:tab pos="6635618" algn="l"/>
                    <a:tab pos="7050344" algn="l"/>
                    <a:tab pos="7465070" algn="l"/>
                    <a:tab pos="7879796" algn="l"/>
                    <a:tab pos="8294522" algn="l"/>
                    <a:tab pos="8709249" algn="l"/>
                    <a:tab pos="9123975" algn="l"/>
                  </a:tabLst>
                </a:pPr>
                <a:r>
                  <a:rPr lang="en-US" altLang="zh-CN" sz="3266" b="1" dirty="0">
                    <a:solidFill>
                      <a:srgbClr val="000000"/>
                    </a:solidFill>
                  </a:rPr>
                  <a:t>Example: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6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CN" sz="36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altLang="zh-CN" sz="3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3600" i="1">
                            <a:latin typeface="Cambria Math" panose="02040503050406030204" pitchFamily="18" charset="0"/>
                          </a:rPr>
                          <m:t>3900</m:t>
                        </m:r>
                      </m:e>
                    </m:d>
                  </m:oMath>
                </a14:m>
                <a:endParaRPr lang="zh-CN" altLang="en-US" sz="3266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6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" y="361"/>
                <a:ext cx="9144000" cy="802080"/>
              </a:xfrm>
              <a:prstGeom prst="rect">
                <a:avLst/>
              </a:prstGeom>
              <a:blipFill>
                <a:blip r:embed="rId4"/>
                <a:stretch>
                  <a:fillRect l="-1798" b="-14179"/>
                </a:stretch>
              </a:blip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3DD71A1C-1C14-4230-AEFE-1CC0D0E72455}"/>
              </a:ext>
            </a:extLst>
          </p:cNvPr>
          <p:cNvSpPr/>
          <p:nvPr/>
        </p:nvSpPr>
        <p:spPr>
          <a:xfrm>
            <a:off x="6065895" y="1104780"/>
            <a:ext cx="29125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 err="1">
                <a:solidFill>
                  <a:schemeClr val="bg2">
                    <a:lumMod val="50000"/>
                  </a:schemeClr>
                </a:solidFill>
              </a:rPr>
              <a:t>Pilloni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</a:rPr>
              <a:t> et al. (JPAC), PLB772(2017)200</a:t>
            </a:r>
            <a:endParaRPr lang="zh-CN" alt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573E8FA-90D6-488B-BEA5-5A39858CE351}"/>
              </a:ext>
            </a:extLst>
          </p:cNvPr>
          <p:cNvSpPr/>
          <p:nvPr/>
        </p:nvSpPr>
        <p:spPr>
          <a:xfrm>
            <a:off x="265288" y="1043225"/>
            <a:ext cx="62371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However, the JPAC analysis has a different conclusion</a:t>
            </a:r>
            <a:endParaRPr lang="zh-CN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5E8446-A9C6-4F50-A647-44B876B5F0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0831" y="1713325"/>
            <a:ext cx="6754519" cy="42708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038FFC-B895-4614-B1EC-70EA5D5D76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209" y="1911585"/>
            <a:ext cx="977939" cy="22352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0F9D3BB-7494-41D0-BF9A-24B2570659C7}"/>
                  </a:ext>
                </a:extLst>
              </p:cNvPr>
              <p:cNvSpPr/>
              <p:nvPr/>
            </p:nvSpPr>
            <p:spPr>
              <a:xfrm>
                <a:off x="568209" y="6113919"/>
                <a:ext cx="381632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dirty="0"/>
                  <a:t>used S-wave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(2420)</m:t>
                    </m:r>
                    <m:sSup>
                      <m:sSup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zh-CN" altLang="en-US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coupling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70F9D3BB-7494-41D0-BF9A-24B2570659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209" y="6113919"/>
                <a:ext cx="3816328" cy="369332"/>
              </a:xfrm>
              <a:prstGeom prst="rect">
                <a:avLst/>
              </a:prstGeom>
              <a:blipFill>
                <a:blip r:embed="rId7"/>
                <a:stretch>
                  <a:fillRect l="-1278" t="-9836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97688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22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1"/>
              <p:cNvSpPr>
                <a:spLocks noChangeArrowheads="1"/>
              </p:cNvSpPr>
              <p:nvPr/>
            </p:nvSpPr>
            <p:spPr bwMode="auto">
              <a:xfrm>
                <a:off x="1" y="361"/>
                <a:ext cx="9144000" cy="802080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56AAF1"/>
                  </a:gs>
                </a:gsLst>
                <a:lin ang="13500000" scaled="1"/>
              </a:grad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 wrap="none" lIns="81638" tIns="63219" rIns="81638" bIns="40819" anchor="ctr"/>
              <a:lstStyle/>
              <a:p>
                <a:pPr>
                  <a:tabLst>
                    <a:tab pos="414726" algn="l"/>
                    <a:tab pos="829452" algn="l"/>
                    <a:tab pos="1244178" algn="l"/>
                    <a:tab pos="1658904" algn="l"/>
                    <a:tab pos="2073631" algn="l"/>
                    <a:tab pos="2488357" algn="l"/>
                    <a:tab pos="2903083" algn="l"/>
                    <a:tab pos="3317809" algn="l"/>
                    <a:tab pos="3732535" algn="l"/>
                    <a:tab pos="4147261" algn="l"/>
                    <a:tab pos="4561987" algn="l"/>
                    <a:tab pos="4976713" algn="l"/>
                    <a:tab pos="5391440" algn="l"/>
                    <a:tab pos="5806166" algn="l"/>
                    <a:tab pos="6220892" algn="l"/>
                    <a:tab pos="6635618" algn="l"/>
                    <a:tab pos="7050344" algn="l"/>
                    <a:tab pos="7465070" algn="l"/>
                    <a:tab pos="7879796" algn="l"/>
                    <a:tab pos="8294522" algn="l"/>
                    <a:tab pos="8709249" algn="l"/>
                    <a:tab pos="9123975" algn="l"/>
                  </a:tabLst>
                </a:pPr>
                <a:r>
                  <a:rPr lang="en-US" altLang="zh-CN" sz="3266" b="1" dirty="0">
                    <a:solidFill>
                      <a:srgbClr val="000000"/>
                    </a:solidFill>
                  </a:rPr>
                  <a:t>Example: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600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en-US" altLang="zh-CN" sz="36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altLang="zh-CN" sz="3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3600" i="1">
                            <a:latin typeface="Cambria Math" panose="02040503050406030204" pitchFamily="18" charset="0"/>
                          </a:rPr>
                          <m:t>3900</m:t>
                        </m:r>
                      </m:e>
                    </m:d>
                  </m:oMath>
                </a14:m>
                <a:endParaRPr lang="zh-CN" altLang="en-US" sz="3266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6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" y="361"/>
                <a:ext cx="9144000" cy="802080"/>
              </a:xfrm>
              <a:prstGeom prst="rect">
                <a:avLst/>
              </a:prstGeom>
              <a:blipFill>
                <a:blip r:embed="rId4"/>
                <a:stretch>
                  <a:fillRect l="-1798" b="-14179"/>
                </a:stretch>
              </a:blip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3DD71A1C-1C14-4230-AEFE-1CC0D0E72455}"/>
              </a:ext>
            </a:extLst>
          </p:cNvPr>
          <p:cNvSpPr/>
          <p:nvPr/>
        </p:nvSpPr>
        <p:spPr>
          <a:xfrm>
            <a:off x="6856815" y="943360"/>
            <a:ext cx="19379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</a:rPr>
              <a:t>FKG, arXiv:2001.05884</a:t>
            </a:r>
            <a:endParaRPr lang="zh-CN" alt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573E8FA-90D6-488B-BEA5-5A39858CE351}"/>
                  </a:ext>
                </a:extLst>
              </p:cNvPr>
              <p:cNvSpPr/>
              <p:nvPr/>
            </p:nvSpPr>
            <p:spPr>
              <a:xfrm>
                <a:off x="242710" y="888157"/>
                <a:ext cx="668114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Partial waves for the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(2420)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zh-CN" altLang="en-US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altLang="zh-CN" dirty="0"/>
                  <a:t> coupling make a difference 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6573E8FA-90D6-488B-BEA5-5A39858CE3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710" y="888157"/>
                <a:ext cx="6681142" cy="369332"/>
              </a:xfrm>
              <a:prstGeom prst="rect">
                <a:avLst/>
              </a:prstGeom>
              <a:blipFill>
                <a:blip r:embed="rId5"/>
                <a:stretch>
                  <a:fillRect l="-639"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12EFD40B-30BC-4F79-AF84-284464462A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87" y="2347790"/>
            <a:ext cx="2778434" cy="2162419"/>
          </a:xfrm>
          <a:prstGeom prst="rect">
            <a:avLst/>
          </a:prstGeom>
        </p:spPr>
      </p:pic>
      <p:pic>
        <p:nvPicPr>
          <p:cNvPr id="11" name="Picture 10" descr="A close up of a map&#10;&#10;Description automatically generated">
            <a:extLst>
              <a:ext uri="{FF2B5EF4-FFF2-40B4-BE49-F238E27FC236}">
                <a16:creationId xmlns:a16="http://schemas.microsoft.com/office/drawing/2014/main" id="{854D57E8-F7F5-4EB6-AF1F-5D6EB0320D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069" y="2368916"/>
            <a:ext cx="2724142" cy="21201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069BE5D-55D1-4EDF-AC1A-9B08F635F9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9468" y="1251137"/>
            <a:ext cx="4701675" cy="976972"/>
          </a:xfrm>
          <a:prstGeom prst="rect">
            <a:avLst/>
          </a:prstGeom>
        </p:spPr>
      </p:pic>
      <p:pic>
        <p:nvPicPr>
          <p:cNvPr id="16" name="Picture 15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1D55418D-F7DC-4A23-B21F-FAE1C1B494D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72" y="4629890"/>
            <a:ext cx="2647664" cy="206064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E5984D3-9516-4574-BCAB-E41A29CCBACF}"/>
              </a:ext>
            </a:extLst>
          </p:cNvPr>
          <p:cNvSpPr/>
          <p:nvPr/>
        </p:nvSpPr>
        <p:spPr>
          <a:xfrm>
            <a:off x="6816107" y="2375268"/>
            <a:ext cx="13367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Pure S-wave</a:t>
            </a:r>
            <a:endParaRPr lang="zh-CN" alt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2DA088-6562-4E00-87A9-19CCE81CA2A0}"/>
              </a:ext>
            </a:extLst>
          </p:cNvPr>
          <p:cNvSpPr/>
          <p:nvPr/>
        </p:nvSpPr>
        <p:spPr>
          <a:xfrm>
            <a:off x="2649935" y="2406423"/>
            <a:ext cx="1373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Pure D-wave</a:t>
            </a:r>
            <a:endParaRPr lang="zh-CN" alt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1D59DE1-06CA-43B7-A884-E3D3C1032497}"/>
              </a:ext>
            </a:extLst>
          </p:cNvPr>
          <p:cNvSpPr/>
          <p:nvPr/>
        </p:nvSpPr>
        <p:spPr>
          <a:xfrm>
            <a:off x="2616153" y="4688523"/>
            <a:ext cx="11057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S+D-wave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BF7CC7E-910E-48FD-8569-D467E2AD2114}"/>
                  </a:ext>
                </a:extLst>
              </p:cNvPr>
              <p:cNvSpPr/>
              <p:nvPr/>
            </p:nvSpPr>
            <p:spPr>
              <a:xfrm>
                <a:off x="3958279" y="4547715"/>
                <a:ext cx="4701675" cy="21441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5000"/>
                  </a:lnSpc>
                </a:pPr>
                <a:r>
                  <a:rPr lang="en-US" altLang="zh-CN" dirty="0"/>
                  <a:t>Here the D-wave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(2420)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zh-CN" altLang="en-US" i="1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coupling is fixed from the width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(24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6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0)</m:t>
                    </m:r>
                  </m:oMath>
                </a14:m>
                <a:r>
                  <a:rPr lang="zh-CN" altLang="en-US" dirty="0"/>
                  <a:t> </a:t>
                </a:r>
                <a:r>
                  <a:rPr lang="en-US" altLang="zh-CN" dirty="0"/>
                  <a:t>[spin partner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altLang="zh-CN" i="1">
                        <a:latin typeface="Cambria Math" panose="02040503050406030204" pitchFamily="18" charset="0"/>
                      </a:rPr>
                      <m:t>(2420)</m:t>
                    </m:r>
                  </m:oMath>
                </a14:m>
                <a:r>
                  <a:rPr lang="en-US" altLang="zh-CN" dirty="0"/>
                  <a:t>]:</a:t>
                </a:r>
              </a:p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=15.2 </m:t>
                      </m:r>
                      <m:r>
                        <m:rPr>
                          <m:sty m:val="p"/>
                        </m:rPr>
                        <a:rPr lang="en-US" altLang="zh-CN" i="1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en-US" altLang="zh-CN" dirty="0"/>
              </a:p>
              <a:p>
                <a:pPr>
                  <a:lnSpc>
                    <a:spcPct val="12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  <m:d>
                        <m:d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=1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6.5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i="1">
                          <a:latin typeface="Cambria Math" panose="02040503050406030204" pitchFamily="18" charset="0"/>
                        </a:rPr>
                        <m:t>MeV</m:t>
                      </m:r>
                    </m:oMath>
                  </m:oMathPara>
                </a14:m>
                <a:endParaRPr lang="en-US" altLang="zh-CN" dirty="0"/>
              </a:p>
              <a:p>
                <a:pPr>
                  <a:lnSpc>
                    <a:spcPct val="125000"/>
                  </a:lnSpc>
                </a:pPr>
                <a:r>
                  <a:rPr lang="en-US" altLang="zh-CN" dirty="0">
                    <a:solidFill>
                      <a:srgbClr val="0066FF"/>
                    </a:solidFill>
                  </a:rPr>
                  <a:t>A reanalysis is ongoing (Yun-Hua Chen, FKG)</a:t>
                </a:r>
                <a:endParaRPr lang="zh-CN" altLang="en-US" dirty="0">
                  <a:solidFill>
                    <a:srgbClr val="0066FF"/>
                  </a:solidFill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BF7CC7E-910E-48FD-8569-D467E2AD21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8279" y="4547715"/>
                <a:ext cx="4701675" cy="2144177"/>
              </a:xfrm>
              <a:prstGeom prst="rect">
                <a:avLst/>
              </a:prstGeom>
              <a:blipFill>
                <a:blip r:embed="rId10"/>
                <a:stretch>
                  <a:fillRect l="-1036" r="-1554" b="-340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99397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23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1"/>
              <p:cNvSpPr>
                <a:spLocks noChangeArrowheads="1"/>
              </p:cNvSpPr>
              <p:nvPr/>
            </p:nvSpPr>
            <p:spPr bwMode="auto">
              <a:xfrm>
                <a:off x="1" y="361"/>
                <a:ext cx="9144000" cy="802080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56AAF1"/>
                  </a:gs>
                </a:gsLst>
                <a:lin ang="13500000" scaled="1"/>
              </a:grad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 wrap="none" lIns="81638" tIns="63219" rIns="81638" bIns="40819" anchor="ctr"/>
              <a:lstStyle/>
              <a:p>
                <a:pPr>
                  <a:tabLst>
                    <a:tab pos="414726" algn="l"/>
                    <a:tab pos="829452" algn="l"/>
                    <a:tab pos="1244178" algn="l"/>
                    <a:tab pos="1658904" algn="l"/>
                    <a:tab pos="2073631" algn="l"/>
                    <a:tab pos="2488357" algn="l"/>
                    <a:tab pos="2903083" algn="l"/>
                    <a:tab pos="3317809" algn="l"/>
                    <a:tab pos="3732535" algn="l"/>
                    <a:tab pos="4147261" algn="l"/>
                    <a:tab pos="4561987" algn="l"/>
                    <a:tab pos="4976713" algn="l"/>
                    <a:tab pos="5391440" algn="l"/>
                    <a:tab pos="5806166" algn="l"/>
                    <a:tab pos="6220892" algn="l"/>
                    <a:tab pos="6635618" algn="l"/>
                    <a:tab pos="7050344" algn="l"/>
                    <a:tab pos="7465070" algn="l"/>
                    <a:tab pos="7879796" algn="l"/>
                    <a:tab pos="8294522" algn="l"/>
                    <a:tab pos="8709249" algn="l"/>
                    <a:tab pos="9123975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3600" b="0" i="1" smtClean="0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altLang="zh-CN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36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altLang="zh-CN" sz="3600" i="1">
                              <a:latin typeface="Cambria Math" panose="02040503050406030204" pitchFamily="18" charset="0"/>
                            </a:rPr>
                            <m:t>900</m:t>
                          </m:r>
                        </m:e>
                      </m:d>
                    </m:oMath>
                  </m:oMathPara>
                </a14:m>
                <a:endParaRPr lang="zh-CN" altLang="en-US" sz="3266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6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" y="361"/>
                <a:ext cx="9144000" cy="8020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>
            <a:extLst>
              <a:ext uri="{FF2B5EF4-FFF2-40B4-BE49-F238E27FC236}">
                <a16:creationId xmlns:a16="http://schemas.microsoft.com/office/drawing/2014/main" id="{7EF424C7-23C8-4729-B77F-B0E6E5963C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373" y="809067"/>
            <a:ext cx="8234110" cy="572101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C7F602C1-4C37-4DFF-9C0E-E170A0722DD3}"/>
              </a:ext>
            </a:extLst>
          </p:cNvPr>
          <p:cNvSpPr txBox="1"/>
          <p:nvPr/>
        </p:nvSpPr>
        <p:spPr>
          <a:xfrm>
            <a:off x="6631586" y="878131"/>
            <a:ext cx="25124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954F72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LHCb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Sci. Bull., in print [arxiv:2006.16957</a:t>
            </a:r>
            <a:r>
              <a:rPr lang="en-US" altLang="zh-CN" sz="1600" dirty="0">
                <a:solidFill>
                  <a:schemeClr val="bg1">
                    <a:lumMod val="50000"/>
                  </a:schemeClr>
                </a:solidFill>
              </a:rPr>
              <a:t>]</a:t>
            </a:r>
            <a:endParaRPr lang="zh-CN" alt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0187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580E7E8-6119-4114-9CAF-897D75D0A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204" y="4673624"/>
            <a:ext cx="862019" cy="26670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24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1"/>
              <p:cNvSpPr>
                <a:spLocks noChangeArrowheads="1"/>
              </p:cNvSpPr>
              <p:nvPr/>
            </p:nvSpPr>
            <p:spPr bwMode="auto">
              <a:xfrm>
                <a:off x="1" y="361"/>
                <a:ext cx="9144000" cy="802080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56AAF1"/>
                  </a:gs>
                </a:gsLst>
                <a:lin ang="13500000" scaled="1"/>
              </a:grad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 wrap="none" lIns="81638" tIns="63219" rIns="81638" bIns="40819" anchor="ctr"/>
              <a:lstStyle/>
              <a:p>
                <a:pPr>
                  <a:tabLst>
                    <a:tab pos="414726" algn="l"/>
                    <a:tab pos="829452" algn="l"/>
                    <a:tab pos="1244178" algn="l"/>
                    <a:tab pos="1658904" algn="l"/>
                    <a:tab pos="2073631" algn="l"/>
                    <a:tab pos="2488357" algn="l"/>
                    <a:tab pos="2903083" algn="l"/>
                    <a:tab pos="3317809" algn="l"/>
                    <a:tab pos="3732535" algn="l"/>
                    <a:tab pos="4147261" algn="l"/>
                    <a:tab pos="4561987" algn="l"/>
                    <a:tab pos="4976713" algn="l"/>
                    <a:tab pos="5391440" algn="l"/>
                    <a:tab pos="5806166" algn="l"/>
                    <a:tab pos="6220892" algn="l"/>
                    <a:tab pos="6635618" algn="l"/>
                    <a:tab pos="7050344" algn="l"/>
                    <a:tab pos="7465070" algn="l"/>
                    <a:tab pos="7879796" algn="l"/>
                    <a:tab pos="8294522" algn="l"/>
                    <a:tab pos="8709249" algn="l"/>
                    <a:tab pos="9123975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3600" b="0" i="1" smtClean="0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altLang="zh-CN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36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altLang="zh-CN" sz="3600" i="1">
                              <a:latin typeface="Cambria Math" panose="02040503050406030204" pitchFamily="18" charset="0"/>
                            </a:rPr>
                            <m:t>900</m:t>
                          </m:r>
                        </m:e>
                      </m:d>
                    </m:oMath>
                  </m:oMathPara>
                </a14:m>
                <a:endParaRPr lang="zh-CN" altLang="en-US" sz="3266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6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" y="361"/>
                <a:ext cx="9144000" cy="80208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10302" y="769947"/>
                <a:ext cx="8523395" cy="31829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25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dirty="0">
                    <a:solidFill>
                      <a:schemeClr val="tx1"/>
                    </a:solidFill>
                  </a:rPr>
                  <a:t>Existence of fully-charm tetraquarks predicted long ago</a:t>
                </a:r>
              </a:p>
              <a:p>
                <a:pPr marL="285750" indent="-285750">
                  <a:lnSpc>
                    <a:spcPct val="125000"/>
                  </a:lnSpc>
                  <a:buFont typeface="Wingdings" panose="05000000000000000000" pitchFamily="2" charset="2"/>
                  <a:buChar char="l"/>
                </a:pPr>
                <a:endParaRPr lang="en-US" altLang="zh-CN" dirty="0">
                  <a:solidFill>
                    <a:schemeClr val="tx1"/>
                  </a:solidFill>
                </a:endParaRPr>
              </a:p>
              <a:p>
                <a:pPr marL="285750" indent="-285750">
                  <a:lnSpc>
                    <a:spcPct val="125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dirty="0">
                    <a:solidFill>
                      <a:schemeClr val="tx1"/>
                    </a:solidFill>
                  </a:rPr>
                  <a:t>Already many studies on fully-charm tetraquarks and on the double-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zh-CN" alt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altLang="zh-CN" dirty="0">
                    <a:solidFill>
                      <a:schemeClr val="tx1"/>
                    </a:solidFill>
                  </a:rPr>
                  <a:t> structure, I apologize for not reviewing them here</a:t>
                </a:r>
                <a:endParaRPr lang="en-US" altLang="zh-CN" dirty="0"/>
              </a:p>
              <a:p>
                <a:pPr marL="285750" indent="-285750">
                  <a:lnSpc>
                    <a:spcPct val="125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dirty="0"/>
                  <a:t>Masses of fully-charm tetraquarks predicted in various models</a:t>
                </a:r>
                <a:endParaRPr lang="en-US" altLang="zh-CN" dirty="0">
                  <a:solidFill>
                    <a:schemeClr val="tx1"/>
                  </a:solidFill>
                </a:endParaRPr>
              </a:p>
              <a:p>
                <a:pPr marL="285750" indent="-285750">
                  <a:lnSpc>
                    <a:spcPct val="125000"/>
                  </a:lnSpc>
                  <a:buFont typeface="Wingdings" panose="05000000000000000000" pitchFamily="2" charset="2"/>
                  <a:buChar char="l"/>
                </a:pPr>
                <a:endParaRPr lang="en-US" altLang="zh-CN" dirty="0"/>
              </a:p>
              <a:p>
                <a:pPr marL="285750" indent="-285750">
                  <a:lnSpc>
                    <a:spcPct val="125000"/>
                  </a:lnSpc>
                  <a:buFont typeface="Wingdings" panose="05000000000000000000" pitchFamily="2" charset="2"/>
                  <a:buChar char="l"/>
                </a:pPr>
                <a:endParaRPr lang="en-US" altLang="zh-CN" dirty="0">
                  <a:solidFill>
                    <a:schemeClr val="tx1"/>
                  </a:solidFill>
                </a:endParaRPr>
              </a:p>
              <a:p>
                <a:pPr marL="285750" indent="-285750">
                  <a:lnSpc>
                    <a:spcPct val="125000"/>
                  </a:lnSpc>
                  <a:buFont typeface="Wingdings" panose="05000000000000000000" pitchFamily="2" charset="2"/>
                  <a:buChar char="l"/>
                </a:pPr>
                <a:endParaRPr lang="en-US" altLang="zh-CN" dirty="0">
                  <a:solidFill>
                    <a:schemeClr val="tx1"/>
                  </a:solidFill>
                </a:endParaRPr>
              </a:p>
              <a:p>
                <a:pPr marL="285750" indent="-285750">
                  <a:lnSpc>
                    <a:spcPct val="125000"/>
                  </a:lnSpc>
                  <a:buFont typeface="Wingdings" panose="05000000000000000000" pitchFamily="2" charset="2"/>
                  <a:buChar char="l"/>
                </a:pPr>
                <a:endParaRPr lang="en-US" altLang="zh-CN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302" y="769947"/>
                <a:ext cx="8523395" cy="3182923"/>
              </a:xfrm>
              <a:prstGeom prst="rect">
                <a:avLst/>
              </a:prstGeom>
              <a:blipFill>
                <a:blip r:embed="rId6"/>
                <a:stretch>
                  <a:fillRect l="-50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686BF66B-3454-47AB-9D2E-7EBEF6ECC7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579" y="2683809"/>
            <a:ext cx="8902774" cy="120214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A275561-7A4A-496D-B87A-264D173FDEDF}"/>
              </a:ext>
            </a:extLst>
          </p:cNvPr>
          <p:cNvSpPr txBox="1"/>
          <p:nvPr/>
        </p:nvSpPr>
        <p:spPr>
          <a:xfrm>
            <a:off x="4324045" y="2454635"/>
            <a:ext cx="48890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accent6"/>
                </a:solidFill>
              </a:rPr>
              <a:t>Taken from Gordillo, De Soto, Segovia, arxiv:2009.11889 </a:t>
            </a:r>
            <a:endParaRPr lang="zh-CN" altLang="en-US" sz="1600" dirty="0">
              <a:solidFill>
                <a:schemeClr val="accent6"/>
              </a:solidFill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89668EBA-2DE8-4A03-B21C-BC4355DA79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54204" y="4532923"/>
            <a:ext cx="4219606" cy="23336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9FBFE85-06D0-42A0-B067-BF531222E1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4204" y="3983445"/>
            <a:ext cx="4148168" cy="53816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83592DF-32F6-4584-B786-44E9DF3500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54204" y="4967809"/>
            <a:ext cx="4119593" cy="71438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3776047D-9A6E-400F-BC0F-590EDE9C64A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39916" y="5707050"/>
            <a:ext cx="4148168" cy="38100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E55267A-9FD8-4A9D-8B82-70DE3EF2A86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39917" y="6104239"/>
            <a:ext cx="4133880" cy="36671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9D90261-2E9C-498C-805D-25BA8B1B494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54204" y="6510324"/>
            <a:ext cx="3548088" cy="161926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CD08ABA-2134-4771-939B-28776E14E90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9291" y="3983445"/>
            <a:ext cx="4138643" cy="2633682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C137F3DB-141B-4F52-8CEE-7382C285F07E}"/>
              </a:ext>
            </a:extLst>
          </p:cNvPr>
          <p:cNvSpPr txBox="1"/>
          <p:nvPr/>
        </p:nvSpPr>
        <p:spPr>
          <a:xfrm>
            <a:off x="630092" y="1140633"/>
            <a:ext cx="51276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chemeClr val="accent6"/>
                </a:solidFill>
              </a:rPr>
              <a:t>e.g., Y. Iwasaki, PTP54(1975)492; K.-T. Chao, ZPC7(1981)317</a:t>
            </a:r>
            <a:endParaRPr lang="zh-CN" altLang="en-US" sz="16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8062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25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1"/>
              <p:cNvSpPr>
                <a:spLocks noChangeArrowheads="1"/>
              </p:cNvSpPr>
              <p:nvPr/>
            </p:nvSpPr>
            <p:spPr bwMode="auto">
              <a:xfrm>
                <a:off x="1" y="361"/>
                <a:ext cx="9144000" cy="802080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56AAF1"/>
                  </a:gs>
                </a:gsLst>
                <a:lin ang="13500000" scaled="1"/>
              </a:grad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 wrap="none" lIns="81638" tIns="63219" rIns="81638" bIns="40819" anchor="ctr"/>
              <a:lstStyle/>
              <a:p>
                <a:pPr>
                  <a:tabLst>
                    <a:tab pos="414726" algn="l"/>
                    <a:tab pos="829452" algn="l"/>
                    <a:tab pos="1244178" algn="l"/>
                    <a:tab pos="1658904" algn="l"/>
                    <a:tab pos="2073631" algn="l"/>
                    <a:tab pos="2488357" algn="l"/>
                    <a:tab pos="2903083" algn="l"/>
                    <a:tab pos="3317809" algn="l"/>
                    <a:tab pos="3732535" algn="l"/>
                    <a:tab pos="4147261" algn="l"/>
                    <a:tab pos="4561987" algn="l"/>
                    <a:tab pos="4976713" algn="l"/>
                    <a:tab pos="5391440" algn="l"/>
                    <a:tab pos="5806166" algn="l"/>
                    <a:tab pos="6220892" algn="l"/>
                    <a:tab pos="6635618" algn="l"/>
                    <a:tab pos="7050344" algn="l"/>
                    <a:tab pos="7465070" algn="l"/>
                    <a:tab pos="7879796" algn="l"/>
                    <a:tab pos="8294522" algn="l"/>
                    <a:tab pos="8709249" algn="l"/>
                    <a:tab pos="9123975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3600" b="0" i="1" smtClean="0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altLang="zh-CN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36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altLang="zh-CN" sz="3600" i="1">
                              <a:latin typeface="Cambria Math" panose="02040503050406030204" pitchFamily="18" charset="0"/>
                            </a:rPr>
                            <m:t>900</m:t>
                          </m:r>
                        </m:e>
                      </m:d>
                    </m:oMath>
                  </m:oMathPara>
                </a14:m>
                <a:endParaRPr lang="zh-CN" altLang="en-US" sz="3266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6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" y="361"/>
                <a:ext cx="9144000" cy="8020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>
            <a:extLst>
              <a:ext uri="{FF2B5EF4-FFF2-40B4-BE49-F238E27FC236}">
                <a16:creationId xmlns:a16="http://schemas.microsoft.com/office/drawing/2014/main" id="{4B1C9165-714A-49FC-9EA1-ABFF3D37DE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2730" y="840581"/>
            <a:ext cx="4357619" cy="291148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3D3F1D4-F8B9-4D82-B64F-7D1E89DEEF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6148" y="1791316"/>
            <a:ext cx="1168726" cy="1956459"/>
          </a:xfrm>
          <a:prstGeom prst="rect">
            <a:avLst/>
          </a:prstGeom>
        </p:spPr>
      </p:pic>
      <p:sp>
        <p:nvSpPr>
          <p:cNvPr id="12" name="Rectangle 1">
            <a:extLst>
              <a:ext uri="{FF2B5EF4-FFF2-40B4-BE49-F238E27FC236}">
                <a16:creationId xmlns:a16="http://schemas.microsoft.com/office/drawing/2014/main" id="{79B716CC-A50D-47AF-9FE4-EB0C519F311F}"/>
              </a:ext>
            </a:extLst>
          </p:cNvPr>
          <p:cNvSpPr/>
          <p:nvPr/>
        </p:nvSpPr>
        <p:spPr>
          <a:xfrm>
            <a:off x="243190" y="3790210"/>
            <a:ext cx="8523395" cy="2490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en-US" altLang="zh-CN" dirty="0">
                <a:solidFill>
                  <a:srgbClr val="0066FF"/>
                </a:solidFill>
              </a:rPr>
              <a:t>Many thresholds </a:t>
            </a:r>
            <a:r>
              <a:rPr lang="en-US" altLang="zh-CN" dirty="0">
                <a:solidFill>
                  <a:schemeClr val="tx1"/>
                </a:solidFill>
              </a:rPr>
              <a:t>in the interesting region, but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l"/>
            </a:pPr>
            <a:endParaRPr lang="en-US" altLang="zh-CN" dirty="0"/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l"/>
            </a:pPr>
            <a:endParaRPr lang="en-US" altLang="zh-CN" dirty="0">
              <a:solidFill>
                <a:schemeClr val="tx1"/>
              </a:solidFill>
            </a:endParaRP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l"/>
            </a:pPr>
            <a:endParaRPr lang="en-US" altLang="zh-CN" dirty="0"/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l"/>
            </a:pPr>
            <a:endParaRPr lang="en-US" altLang="zh-CN" dirty="0">
              <a:solidFill>
                <a:schemeClr val="tx1"/>
              </a:solidFill>
            </a:endParaRP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en-US" altLang="zh-CN" dirty="0">
                <a:solidFill>
                  <a:schemeClr val="tx1"/>
                </a:solidFill>
              </a:rPr>
              <a:t>Con</a:t>
            </a:r>
            <a:r>
              <a:rPr lang="en-US" altLang="zh-CN" dirty="0"/>
              <a:t>sider two cases:</a:t>
            </a:r>
            <a:endParaRPr lang="en-US" altLang="zh-CN" dirty="0">
              <a:solidFill>
                <a:schemeClr val="tx1"/>
              </a:solidFill>
            </a:endParaRP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l"/>
            </a:pPr>
            <a:endParaRPr lang="en-US" altLang="zh-CN" dirty="0">
              <a:solidFill>
                <a:schemeClr val="tx1"/>
              </a:solidFill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0A622FB7-957D-46EA-912D-C645052796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561" y="4210632"/>
            <a:ext cx="7607817" cy="129381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80F089A-D651-44A4-973E-E9A0BC51A6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222" y="5931090"/>
            <a:ext cx="5208127" cy="612973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D3A3515D-C1FA-44BE-8966-9EACCC3F65DF}"/>
              </a:ext>
            </a:extLst>
          </p:cNvPr>
          <p:cNvSpPr txBox="1"/>
          <p:nvPr/>
        </p:nvSpPr>
        <p:spPr>
          <a:xfrm>
            <a:off x="3435291" y="357698"/>
            <a:ext cx="481108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/>
              <a:t>X.-K.</a:t>
            </a:r>
            <a:r>
              <a:rPr lang="zh-CN" altLang="en-US" sz="1400" dirty="0"/>
              <a:t> </a:t>
            </a:r>
            <a:r>
              <a:rPr lang="en-US" altLang="zh-CN" sz="1400" dirty="0"/>
              <a:t>Dong,</a:t>
            </a:r>
            <a:r>
              <a:rPr lang="zh-CN" altLang="en-US" sz="1400" dirty="0"/>
              <a:t> </a:t>
            </a:r>
            <a:r>
              <a:rPr lang="en-US" altLang="zh-CN" sz="1400" dirty="0" err="1"/>
              <a:t>Baru</a:t>
            </a:r>
            <a:r>
              <a:rPr lang="en-US" altLang="zh-CN" sz="1400" dirty="0"/>
              <a:t>, FKG, </a:t>
            </a:r>
            <a:r>
              <a:rPr lang="en-US" altLang="zh-CN" sz="1400" dirty="0" err="1"/>
              <a:t>Hanhart</a:t>
            </a:r>
            <a:r>
              <a:rPr lang="en-US" altLang="zh-CN" sz="1400" dirty="0"/>
              <a:t>,</a:t>
            </a:r>
            <a:r>
              <a:rPr lang="zh-CN" altLang="en-US" sz="1400" dirty="0"/>
              <a:t> </a:t>
            </a:r>
            <a:r>
              <a:rPr lang="en-US" altLang="zh-CN" sz="1400" dirty="0" err="1"/>
              <a:t>Nefediev</a:t>
            </a:r>
            <a:r>
              <a:rPr lang="en-US" altLang="zh-CN" sz="1400" dirty="0"/>
              <a:t>, </a:t>
            </a:r>
            <a:r>
              <a:rPr lang="zh-CN" altLang="en-US" sz="1400" dirty="0"/>
              <a:t> </a:t>
            </a:r>
            <a:r>
              <a:rPr lang="en-US" altLang="zh-CN" sz="1400" dirty="0">
                <a:hlinkClick r:id="rId9"/>
              </a:rPr>
              <a:t>2009.07795</a:t>
            </a:r>
            <a:r>
              <a:rPr lang="en-US" altLang="zh-CN" sz="1400" dirty="0"/>
              <a:t> [hep-</a:t>
            </a:r>
            <a:r>
              <a:rPr lang="en-US" altLang="zh-CN" sz="1400" dirty="0" err="1"/>
              <a:t>ph</a:t>
            </a:r>
            <a:r>
              <a:rPr lang="en-US" altLang="zh-CN" sz="140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3212949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26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1"/>
              <p:cNvSpPr>
                <a:spLocks noChangeArrowheads="1"/>
              </p:cNvSpPr>
              <p:nvPr/>
            </p:nvSpPr>
            <p:spPr bwMode="auto">
              <a:xfrm>
                <a:off x="1" y="361"/>
                <a:ext cx="9144000" cy="802080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56AAF1"/>
                  </a:gs>
                </a:gsLst>
                <a:lin ang="13500000" scaled="1"/>
              </a:grad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 wrap="none" lIns="81638" tIns="63219" rIns="81638" bIns="40819" anchor="ctr"/>
              <a:lstStyle/>
              <a:p>
                <a:pPr>
                  <a:tabLst>
                    <a:tab pos="414726" algn="l"/>
                    <a:tab pos="829452" algn="l"/>
                    <a:tab pos="1244178" algn="l"/>
                    <a:tab pos="1658904" algn="l"/>
                    <a:tab pos="2073631" algn="l"/>
                    <a:tab pos="2488357" algn="l"/>
                    <a:tab pos="2903083" algn="l"/>
                    <a:tab pos="3317809" algn="l"/>
                    <a:tab pos="3732535" algn="l"/>
                    <a:tab pos="4147261" algn="l"/>
                    <a:tab pos="4561987" algn="l"/>
                    <a:tab pos="4976713" algn="l"/>
                    <a:tab pos="5391440" algn="l"/>
                    <a:tab pos="5806166" algn="l"/>
                    <a:tab pos="6220892" algn="l"/>
                    <a:tab pos="6635618" algn="l"/>
                    <a:tab pos="7050344" algn="l"/>
                    <a:tab pos="7465070" algn="l"/>
                    <a:tab pos="7879796" algn="l"/>
                    <a:tab pos="8294522" algn="l"/>
                    <a:tab pos="8709249" algn="l"/>
                    <a:tab pos="9123975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3600" b="0" i="1" smtClean="0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altLang="zh-CN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36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altLang="zh-CN" sz="3600" i="1">
                              <a:latin typeface="Cambria Math" panose="02040503050406030204" pitchFamily="18" charset="0"/>
                            </a:rPr>
                            <m:t>900</m:t>
                          </m:r>
                        </m:e>
                      </m:d>
                    </m:oMath>
                  </m:oMathPara>
                </a14:m>
                <a:endParaRPr lang="zh-CN" altLang="en-US" sz="3266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6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" y="361"/>
                <a:ext cx="9144000" cy="8020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>
            <a:extLst>
              <a:ext uri="{FF2B5EF4-FFF2-40B4-BE49-F238E27FC236}">
                <a16:creationId xmlns:a16="http://schemas.microsoft.com/office/drawing/2014/main" id="{893C143B-F7A6-4691-8799-0DF81C44D0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347" y="1039464"/>
            <a:ext cx="7715306" cy="487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5880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27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1"/>
              <p:cNvSpPr>
                <a:spLocks noChangeArrowheads="1"/>
              </p:cNvSpPr>
              <p:nvPr/>
            </p:nvSpPr>
            <p:spPr bwMode="auto">
              <a:xfrm>
                <a:off x="1" y="361"/>
                <a:ext cx="9144000" cy="802080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56AAF1"/>
                  </a:gs>
                </a:gsLst>
                <a:lin ang="13500000" scaled="1"/>
              </a:grad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 wrap="none" lIns="81638" tIns="63219" rIns="81638" bIns="40819" anchor="ctr"/>
              <a:lstStyle/>
              <a:p>
                <a:pPr>
                  <a:tabLst>
                    <a:tab pos="414726" algn="l"/>
                    <a:tab pos="829452" algn="l"/>
                    <a:tab pos="1244178" algn="l"/>
                    <a:tab pos="1658904" algn="l"/>
                    <a:tab pos="2073631" algn="l"/>
                    <a:tab pos="2488357" algn="l"/>
                    <a:tab pos="2903083" algn="l"/>
                    <a:tab pos="3317809" algn="l"/>
                    <a:tab pos="3732535" algn="l"/>
                    <a:tab pos="4147261" algn="l"/>
                    <a:tab pos="4561987" algn="l"/>
                    <a:tab pos="4976713" algn="l"/>
                    <a:tab pos="5391440" algn="l"/>
                    <a:tab pos="5806166" algn="l"/>
                    <a:tab pos="6220892" algn="l"/>
                    <a:tab pos="6635618" algn="l"/>
                    <a:tab pos="7050344" algn="l"/>
                    <a:tab pos="7465070" algn="l"/>
                    <a:tab pos="7879796" algn="l"/>
                    <a:tab pos="8294522" algn="l"/>
                    <a:tab pos="8709249" algn="l"/>
                    <a:tab pos="9123975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3600" b="0" i="1" smtClean="0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altLang="zh-CN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36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altLang="zh-CN" sz="3600" i="1">
                              <a:latin typeface="Cambria Math" panose="02040503050406030204" pitchFamily="18" charset="0"/>
                            </a:rPr>
                            <m:t>900</m:t>
                          </m:r>
                        </m:e>
                      </m:d>
                    </m:oMath>
                  </m:oMathPara>
                </a14:m>
                <a:endParaRPr lang="zh-CN" altLang="en-US" sz="3266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6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" y="361"/>
                <a:ext cx="9144000" cy="8020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8BC905D5-C327-4B21-8570-21F17FEACE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7185" y="894734"/>
            <a:ext cx="2736908" cy="18756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84FD2469-B587-424F-92E5-91EB71AB71E4}"/>
                  </a:ext>
                </a:extLst>
              </p:cNvPr>
              <p:cNvSpPr txBox="1"/>
              <p:nvPr/>
            </p:nvSpPr>
            <p:spPr>
              <a:xfrm>
                <a:off x="299907" y="2256531"/>
                <a:ext cx="4576194" cy="28623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l"/>
                </a:pPr>
                <a:r>
                  <a:rPr lang="en-US" altLang="zh-CN" dirty="0">
                    <a:solidFill>
                      <a:srgbClr val="0066FF"/>
                    </a:solidFill>
                  </a:rPr>
                  <a:t>Two-channel case:</a:t>
                </a:r>
              </a:p>
              <a:p>
                <a:pPr marL="285750" indent="-285750">
                  <a:buFont typeface="Wingdings" panose="05000000000000000000" pitchFamily="2" charset="2"/>
                  <a:buChar char="l"/>
                </a:pPr>
                <a:endParaRPr lang="en-US" altLang="zh-CN" dirty="0">
                  <a:solidFill>
                    <a:srgbClr val="0066FF"/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l"/>
                </a:pPr>
                <a:endParaRPr lang="en-US" altLang="zh-CN" dirty="0">
                  <a:solidFill>
                    <a:srgbClr val="0066FF"/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l"/>
                </a:pPr>
                <a:endParaRPr lang="en-US" altLang="zh-CN" dirty="0">
                  <a:solidFill>
                    <a:srgbClr val="0066FF"/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l"/>
                </a:pPr>
                <a:endParaRPr lang="en-US" altLang="zh-CN" dirty="0">
                  <a:solidFill>
                    <a:srgbClr val="0066FF"/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l"/>
                </a:pPr>
                <a:endParaRPr lang="en-US" altLang="zh-CN" dirty="0">
                  <a:solidFill>
                    <a:srgbClr val="0066FF"/>
                  </a:solidFill>
                </a:endParaRPr>
              </a:p>
              <a:p>
                <a:pPr marL="285750" indent="-285750">
                  <a:buFont typeface="Wingdings" panose="05000000000000000000" pitchFamily="2" charset="2"/>
                  <a:buChar char="l"/>
                </a:pPr>
                <a:r>
                  <a:rPr lang="en-US" altLang="zh-CN" dirty="0">
                    <a:solidFill>
                      <a:srgbClr val="0066FF"/>
                    </a:solidFill>
                  </a:rPr>
                  <a:t>Three-channel case:</a:t>
                </a:r>
              </a:p>
              <a:p>
                <a:pPr marL="285750" indent="-285750">
                  <a:buFont typeface="Wingdings" panose="05000000000000000000" pitchFamily="2" charset="2"/>
                  <a:buChar char="l"/>
                </a:pPr>
                <a:endParaRPr lang="en-US" altLang="zh-CN" dirty="0">
                  <a:solidFill>
                    <a:srgbClr val="0066FF"/>
                  </a:solidFill>
                </a:endParaRPr>
              </a:p>
              <a:p>
                <a:endParaRPr lang="en-US" altLang="zh-CN" dirty="0"/>
              </a:p>
              <a:p>
                <a:r>
                  <a:rPr lang="en-US" altLang="zh-CN" dirty="0"/>
                  <a:t>      with six parameters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 (1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𝑗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≤3)</m:t>
                    </m:r>
                  </m:oMath>
                </a14:m>
                <a:r>
                  <a:rPr lang="en-US" altLang="zh-CN" dirty="0"/>
                  <a:t>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84FD2469-B587-424F-92E5-91EB71AB71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907" y="2256531"/>
                <a:ext cx="4576194" cy="2862322"/>
              </a:xfrm>
              <a:prstGeom prst="rect">
                <a:avLst/>
              </a:prstGeom>
              <a:blipFill>
                <a:blip r:embed="rId6"/>
                <a:stretch>
                  <a:fillRect l="-799" t="-1064" b="-255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7072242B-9F28-41C5-BA40-02456770BA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227" y="2787760"/>
            <a:ext cx="7304992" cy="10981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129C8E0E-C5AD-4E63-A073-3F962F892F6F}"/>
                  </a:ext>
                </a:extLst>
              </p:cNvPr>
              <p:cNvSpPr txBox="1"/>
              <p:nvPr/>
            </p:nvSpPr>
            <p:spPr>
              <a:xfrm>
                <a:off x="2182735" y="4334668"/>
                <a:ext cx="2693366" cy="3354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=4</m:t>
                      </m:r>
                      <m:rad>
                        <m:radPr>
                          <m:degHide m:val="on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rad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129C8E0E-C5AD-4E63-A073-3F962F892F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2735" y="4334668"/>
                <a:ext cx="2693366" cy="335413"/>
              </a:xfrm>
              <a:prstGeom prst="rect">
                <a:avLst/>
              </a:prstGeom>
              <a:blipFill>
                <a:blip r:embed="rId8"/>
                <a:stretch>
                  <a:fillRect l="-1584" r="-1131" b="-1272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EF41DE0A-4336-4E37-AB99-A656E71B2A12}"/>
                  </a:ext>
                </a:extLst>
              </p:cNvPr>
              <p:cNvSpPr txBox="1"/>
              <p:nvPr/>
            </p:nvSpPr>
            <p:spPr>
              <a:xfrm>
                <a:off x="406866" y="1669409"/>
                <a:ext cx="3788025" cy="3702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Consider only S-wave,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𝑃𝐶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r>
                  <a:rPr lang="en-US" altLang="zh-CN" dirty="0"/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EF41DE0A-4336-4E37-AB99-A656E71B2A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866" y="1669409"/>
                <a:ext cx="3788025" cy="370230"/>
              </a:xfrm>
              <a:prstGeom prst="rect">
                <a:avLst/>
              </a:prstGeom>
              <a:blipFill>
                <a:blip r:embed="rId9"/>
                <a:stretch>
                  <a:fillRect l="-1449" t="-8197" b="-262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33482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28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1"/>
              <p:cNvSpPr>
                <a:spLocks noChangeArrowheads="1"/>
              </p:cNvSpPr>
              <p:nvPr/>
            </p:nvSpPr>
            <p:spPr bwMode="auto">
              <a:xfrm>
                <a:off x="1" y="361"/>
                <a:ext cx="9144000" cy="802080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56AAF1"/>
                  </a:gs>
                </a:gsLst>
                <a:lin ang="13500000" scaled="1"/>
              </a:grad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 wrap="none" lIns="81638" tIns="63219" rIns="81638" bIns="40819" anchor="ctr"/>
              <a:lstStyle/>
              <a:p>
                <a:pPr>
                  <a:tabLst>
                    <a:tab pos="414726" algn="l"/>
                    <a:tab pos="829452" algn="l"/>
                    <a:tab pos="1244178" algn="l"/>
                    <a:tab pos="1658904" algn="l"/>
                    <a:tab pos="2073631" algn="l"/>
                    <a:tab pos="2488357" algn="l"/>
                    <a:tab pos="2903083" algn="l"/>
                    <a:tab pos="3317809" algn="l"/>
                    <a:tab pos="3732535" algn="l"/>
                    <a:tab pos="4147261" algn="l"/>
                    <a:tab pos="4561987" algn="l"/>
                    <a:tab pos="4976713" algn="l"/>
                    <a:tab pos="5391440" algn="l"/>
                    <a:tab pos="5806166" algn="l"/>
                    <a:tab pos="6220892" algn="l"/>
                    <a:tab pos="6635618" algn="l"/>
                    <a:tab pos="7050344" algn="l"/>
                    <a:tab pos="7465070" algn="l"/>
                    <a:tab pos="7879796" algn="l"/>
                    <a:tab pos="8294522" algn="l"/>
                    <a:tab pos="8709249" algn="l"/>
                    <a:tab pos="9123975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3600" b="0" i="1" smtClean="0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altLang="zh-CN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36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altLang="zh-CN" sz="3600" i="1">
                              <a:latin typeface="Cambria Math" panose="02040503050406030204" pitchFamily="18" charset="0"/>
                            </a:rPr>
                            <m:t>900</m:t>
                          </m:r>
                        </m:e>
                      </m:d>
                    </m:oMath>
                  </m:oMathPara>
                </a14:m>
                <a:endParaRPr lang="zh-CN" altLang="en-US" sz="3266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6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" y="361"/>
                <a:ext cx="9144000" cy="8020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本框 1">
            <a:extLst>
              <a:ext uri="{FF2B5EF4-FFF2-40B4-BE49-F238E27FC236}">
                <a16:creationId xmlns:a16="http://schemas.microsoft.com/office/drawing/2014/main" id="{D522A21B-6B08-4FB4-8E96-4B6426E22395}"/>
              </a:ext>
            </a:extLst>
          </p:cNvPr>
          <p:cNvSpPr txBox="1"/>
          <p:nvPr/>
        </p:nvSpPr>
        <p:spPr>
          <a:xfrm>
            <a:off x="299907" y="872325"/>
            <a:ext cx="8215443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dirty="0"/>
              <a:t>Fitting procedure: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Generating 20000 different sets of initial values for the parameters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66FF"/>
                </a:solidFill>
              </a:rPr>
              <a:t>Causality constraint: </a:t>
            </a:r>
            <a:r>
              <a:rPr lang="en-US" altLang="zh-CN" dirty="0"/>
              <a:t>the only poles allowed on the 1</a:t>
            </a:r>
            <a:r>
              <a:rPr lang="en-US" altLang="zh-CN" baseline="30000" dirty="0"/>
              <a:t>st</a:t>
            </a:r>
            <a:r>
              <a:rPr lang="en-US" altLang="zh-CN" dirty="0"/>
              <a:t> Riemann sheet of complex energy plane are on the real axis below the lowest threshold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Remove the fits with unphysical narrow spikes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1CE623F-1CED-4B62-A71C-FC19DBCBAD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944" y="3126954"/>
            <a:ext cx="4209705" cy="301009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2F2616D-D4CF-49A8-B7A4-9EEE668FFC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8500" y="3430345"/>
            <a:ext cx="3847005" cy="2584987"/>
          </a:xfrm>
          <a:prstGeom prst="rect">
            <a:avLst/>
          </a:prstGeom>
        </p:spPr>
      </p:pic>
      <p:sp>
        <p:nvSpPr>
          <p:cNvPr id="7" name="箭头: 右 6">
            <a:extLst>
              <a:ext uri="{FF2B5EF4-FFF2-40B4-BE49-F238E27FC236}">
                <a16:creationId xmlns:a16="http://schemas.microsoft.com/office/drawing/2014/main" id="{46263E8F-ECFE-431D-AF52-2308CABBABEA}"/>
              </a:ext>
            </a:extLst>
          </p:cNvPr>
          <p:cNvSpPr/>
          <p:nvPr/>
        </p:nvSpPr>
        <p:spPr>
          <a:xfrm>
            <a:off x="4663878" y="4501029"/>
            <a:ext cx="341259" cy="323759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5A5ECEF2-5659-49E9-B7ED-BD2A265E227D}"/>
                  </a:ext>
                </a:extLst>
              </p:cNvPr>
              <p:cNvSpPr txBox="1"/>
              <p:nvPr/>
            </p:nvSpPr>
            <p:spPr>
              <a:xfrm>
                <a:off x="299907" y="2658033"/>
                <a:ext cx="4576194" cy="4110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25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dirty="0"/>
                  <a:t>Two-channel fit 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i="1">
                        <a:latin typeface="Cambria Math" panose="02040503050406030204" pitchFamily="18" charset="0"/>
                      </a:rPr>
                      <m:t>dof</m:t>
                    </m:r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0.99</m:t>
                    </m:r>
                  </m:oMath>
                </a14:m>
                <a:r>
                  <a:rPr lang="en-US" altLang="zh-CN" dirty="0"/>
                  <a:t>):</a:t>
                </a: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5A5ECEF2-5659-49E9-B7ED-BD2A265E2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907" y="2658033"/>
                <a:ext cx="4576194" cy="411075"/>
              </a:xfrm>
              <a:prstGeom prst="rect">
                <a:avLst/>
              </a:prstGeom>
              <a:blipFill>
                <a:blip r:embed="rId7"/>
                <a:stretch>
                  <a:fillRect l="-799" b="-238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60493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29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1"/>
              <p:cNvSpPr>
                <a:spLocks noChangeArrowheads="1"/>
              </p:cNvSpPr>
              <p:nvPr/>
            </p:nvSpPr>
            <p:spPr bwMode="auto">
              <a:xfrm>
                <a:off x="1" y="361"/>
                <a:ext cx="9144000" cy="802080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56AAF1"/>
                  </a:gs>
                </a:gsLst>
                <a:lin ang="13500000" scaled="1"/>
              </a:grad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 wrap="none" lIns="81638" tIns="63219" rIns="81638" bIns="40819" anchor="ctr"/>
              <a:lstStyle/>
              <a:p>
                <a:pPr>
                  <a:tabLst>
                    <a:tab pos="414726" algn="l"/>
                    <a:tab pos="829452" algn="l"/>
                    <a:tab pos="1244178" algn="l"/>
                    <a:tab pos="1658904" algn="l"/>
                    <a:tab pos="2073631" algn="l"/>
                    <a:tab pos="2488357" algn="l"/>
                    <a:tab pos="2903083" algn="l"/>
                    <a:tab pos="3317809" algn="l"/>
                    <a:tab pos="3732535" algn="l"/>
                    <a:tab pos="4147261" algn="l"/>
                    <a:tab pos="4561987" algn="l"/>
                    <a:tab pos="4976713" algn="l"/>
                    <a:tab pos="5391440" algn="l"/>
                    <a:tab pos="5806166" algn="l"/>
                    <a:tab pos="6220892" algn="l"/>
                    <a:tab pos="6635618" algn="l"/>
                    <a:tab pos="7050344" algn="l"/>
                    <a:tab pos="7465070" algn="l"/>
                    <a:tab pos="7879796" algn="l"/>
                    <a:tab pos="8294522" algn="l"/>
                    <a:tab pos="8709249" algn="l"/>
                    <a:tab pos="9123975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3600" b="0" i="1" smtClean="0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altLang="zh-CN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36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altLang="zh-CN" sz="3600" i="1">
                              <a:latin typeface="Cambria Math" panose="02040503050406030204" pitchFamily="18" charset="0"/>
                            </a:rPr>
                            <m:t>900</m:t>
                          </m:r>
                        </m:e>
                      </m:d>
                    </m:oMath>
                  </m:oMathPara>
                </a14:m>
                <a:endParaRPr lang="zh-CN" altLang="en-US" sz="3266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6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" y="361"/>
                <a:ext cx="9144000" cy="8020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C1CE623F-1CED-4B62-A71C-FC19DBCBAD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624" y="1653188"/>
            <a:ext cx="4209705" cy="277292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2F2616D-D4CF-49A8-B7A4-9EEE668FFCF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79473" y="1842468"/>
            <a:ext cx="3847005" cy="2555206"/>
          </a:xfrm>
          <a:prstGeom prst="rect">
            <a:avLst/>
          </a:prstGeom>
        </p:spPr>
      </p:pic>
      <p:sp>
        <p:nvSpPr>
          <p:cNvPr id="7" name="箭头: 右 6">
            <a:extLst>
              <a:ext uri="{FF2B5EF4-FFF2-40B4-BE49-F238E27FC236}">
                <a16:creationId xmlns:a16="http://schemas.microsoft.com/office/drawing/2014/main" id="{46263E8F-ECFE-431D-AF52-2308CABBABEA}"/>
              </a:ext>
            </a:extLst>
          </p:cNvPr>
          <p:cNvSpPr/>
          <p:nvPr/>
        </p:nvSpPr>
        <p:spPr>
          <a:xfrm>
            <a:off x="4738214" y="2796312"/>
            <a:ext cx="341259" cy="323759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5A5ECEF2-5659-49E9-B7ED-BD2A265E227D}"/>
                  </a:ext>
                </a:extLst>
              </p:cNvPr>
              <p:cNvSpPr txBox="1"/>
              <p:nvPr/>
            </p:nvSpPr>
            <p:spPr>
              <a:xfrm>
                <a:off x="153920" y="898100"/>
                <a:ext cx="7568145" cy="4110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25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dirty="0"/>
                  <a:t>Three-channel fits (Fit 1: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i="1" smtClean="0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i="1">
                        <a:latin typeface="Cambria Math" panose="02040503050406030204" pitchFamily="18" charset="0"/>
                      </a:rPr>
                      <m:t>dof</m:t>
                    </m:r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0.97</m:t>
                    </m:r>
                  </m:oMath>
                </a14:m>
                <a:r>
                  <a:rPr lang="en-US" altLang="zh-CN" dirty="0"/>
                  <a:t>; Fit 2: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zh-CN" altLang="en-US" i="1">
                            <a:latin typeface="Cambria Math" panose="02040503050406030204" pitchFamily="18" charset="0"/>
                          </a:rPr>
                          <m:t>𝜒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i="1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altLang="zh-CN" i="1">
                        <a:latin typeface="Cambria Math" panose="02040503050406030204" pitchFamily="18" charset="0"/>
                      </a:rPr>
                      <m:t>dof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=1.05</m:t>
                    </m:r>
                  </m:oMath>
                </a14:m>
                <a:r>
                  <a:rPr lang="en-US" altLang="zh-CN" dirty="0"/>
                  <a:t>):</a:t>
                </a: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5A5ECEF2-5659-49E9-B7ED-BD2A265E2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920" y="898100"/>
                <a:ext cx="7568145" cy="411075"/>
              </a:xfrm>
              <a:prstGeom prst="rect">
                <a:avLst/>
              </a:prstGeom>
              <a:blipFill>
                <a:blip r:embed="rId7"/>
                <a:stretch>
                  <a:fillRect l="-483" b="-220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29A32D33-409C-492A-977E-03A8A8F97A3A}"/>
                  </a:ext>
                </a:extLst>
              </p:cNvPr>
              <p:cNvSpPr txBox="1"/>
              <p:nvPr/>
            </p:nvSpPr>
            <p:spPr>
              <a:xfrm>
                <a:off x="260181" y="4672789"/>
                <a:ext cx="8666297" cy="4122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25000"/>
                  </a:lnSpc>
                  <a:buFont typeface="Wingdings" panose="05000000000000000000" pitchFamily="2" charset="2"/>
                  <a:buChar char="l"/>
                </a:pPr>
                <a:r>
                  <a:rPr lang="en-US" altLang="zh-CN" dirty="0"/>
                  <a:t>Importance of the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zh-CN" altLang="en-US" i="1">
                        <a:latin typeface="Cambria Math" panose="02040503050406030204" pitchFamily="18" charset="0"/>
                      </a:rPr>
                      <m:t>𝜓𝜓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(2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/>
                  <a:t> and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>
                        <a:latin typeface="Cambria Math" panose="02040503050406030204" pitchFamily="18" charset="0"/>
                      </a:rPr>
                      <m:t>/</m:t>
                    </m:r>
                    <m:r>
                      <a:rPr lang="zh-CN" altLang="en-US" i="1">
                        <a:latin typeface="Cambria Math" panose="02040503050406030204" pitchFamily="18" charset="0"/>
                      </a:rPr>
                      <m:t>𝜓𝜓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3770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CN" dirty="0"/>
                  <a:t> thresholds, but not just threshold cusps </a:t>
                </a: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29A32D33-409C-492A-977E-03A8A8F97A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181" y="4672789"/>
                <a:ext cx="8666297" cy="412229"/>
              </a:xfrm>
              <a:prstGeom prst="rect">
                <a:avLst/>
              </a:prstGeom>
              <a:blipFill>
                <a:blip r:embed="rId8"/>
                <a:stretch>
                  <a:fillRect l="-493" r="-211" b="-238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782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Exotic hadrons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sp>
        <p:nvSpPr>
          <p:cNvPr id="1025" name="Slide Number Placeholder 10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3</a:t>
            </a:fld>
            <a:endParaRPr lang="zh-CN" altLang="en-US"/>
          </a:p>
        </p:txBody>
      </p:sp>
      <p:pic>
        <p:nvPicPr>
          <p:cNvPr id="3" name="图形 2">
            <a:extLst>
              <a:ext uri="{FF2B5EF4-FFF2-40B4-BE49-F238E27FC236}">
                <a16:creationId xmlns:a16="http://schemas.microsoft.com/office/drawing/2014/main" id="{58405683-0FA1-40C6-8F8A-50C3F60696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8237" y="1390650"/>
            <a:ext cx="6867525" cy="407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6989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9500BED1-8612-4ACA-B263-FFF42885D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8505" y="3485971"/>
            <a:ext cx="4423129" cy="299224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30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1"/>
              <p:cNvSpPr>
                <a:spLocks noChangeArrowheads="1"/>
              </p:cNvSpPr>
              <p:nvPr/>
            </p:nvSpPr>
            <p:spPr bwMode="auto">
              <a:xfrm>
                <a:off x="1" y="361"/>
                <a:ext cx="9144000" cy="802080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56AAF1"/>
                  </a:gs>
                </a:gsLst>
                <a:lin ang="13500000" scaled="1"/>
              </a:grad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 wrap="none" lIns="81638" tIns="63219" rIns="81638" bIns="40819" anchor="ctr"/>
              <a:lstStyle/>
              <a:p>
                <a:pPr>
                  <a:tabLst>
                    <a:tab pos="414726" algn="l"/>
                    <a:tab pos="829452" algn="l"/>
                    <a:tab pos="1244178" algn="l"/>
                    <a:tab pos="1658904" algn="l"/>
                    <a:tab pos="2073631" algn="l"/>
                    <a:tab pos="2488357" algn="l"/>
                    <a:tab pos="2903083" algn="l"/>
                    <a:tab pos="3317809" algn="l"/>
                    <a:tab pos="3732535" algn="l"/>
                    <a:tab pos="4147261" algn="l"/>
                    <a:tab pos="4561987" algn="l"/>
                    <a:tab pos="4976713" algn="l"/>
                    <a:tab pos="5391440" algn="l"/>
                    <a:tab pos="5806166" algn="l"/>
                    <a:tab pos="6220892" algn="l"/>
                    <a:tab pos="6635618" algn="l"/>
                    <a:tab pos="7050344" algn="l"/>
                    <a:tab pos="7465070" algn="l"/>
                    <a:tab pos="7879796" algn="l"/>
                    <a:tab pos="8294522" algn="l"/>
                    <a:tab pos="8709249" algn="l"/>
                    <a:tab pos="9123975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3600" b="0" i="1" smtClean="0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altLang="zh-CN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36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altLang="zh-CN" sz="3600" i="1">
                              <a:latin typeface="Cambria Math" panose="02040503050406030204" pitchFamily="18" charset="0"/>
                            </a:rPr>
                            <m:t>900</m:t>
                          </m:r>
                        </m:e>
                      </m:d>
                    </m:oMath>
                  </m:oMathPara>
                </a14:m>
                <a:endParaRPr lang="zh-CN" altLang="en-US" sz="3266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6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" y="361"/>
                <a:ext cx="9144000" cy="80208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0">
            <a:extLst>
              <a:ext uri="{FF2B5EF4-FFF2-40B4-BE49-F238E27FC236}">
                <a16:creationId xmlns:a16="http://schemas.microsoft.com/office/drawing/2014/main" id="{5A5ECEF2-5659-49E9-B7ED-BD2A265E227D}"/>
              </a:ext>
            </a:extLst>
          </p:cNvPr>
          <p:cNvSpPr txBox="1"/>
          <p:nvPr/>
        </p:nvSpPr>
        <p:spPr>
          <a:xfrm>
            <a:off x="83424" y="815381"/>
            <a:ext cx="3770851" cy="2490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dirty="0"/>
              <a:t>Poles in various Riemann sheets (RSs):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Always a pole near 6.2 GeV, could be on RS1 or RS2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At least one pole at higher energy, but unstable</a:t>
            </a:r>
          </a:p>
          <a:p>
            <a:pPr marL="285750" indent="-285750">
              <a:lnSpc>
                <a:spcPct val="125000"/>
              </a:lnSpc>
              <a:buFont typeface="Arial" panose="020B0604020202020204" pitchFamily="34" charset="0"/>
              <a:buChar char="•"/>
            </a:pPr>
            <a:r>
              <a:rPr lang="en-US" altLang="zh-CN" dirty="0"/>
              <a:t>Strong threshold cusps enhanced by the pole around 6.9 GeV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3942748-31D9-4B00-923A-2B9363B0A2E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50"/>
          <a:stretch/>
        </p:blipFill>
        <p:spPr>
          <a:xfrm>
            <a:off x="41945" y="3438789"/>
            <a:ext cx="4530055" cy="30884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DE13F574-95BB-4D96-8DAC-0927289480D0}"/>
                  </a:ext>
                </a:extLst>
              </p:cNvPr>
              <p:cNvSpPr txBox="1"/>
              <p:nvPr/>
            </p:nvSpPr>
            <p:spPr>
              <a:xfrm>
                <a:off x="3916871" y="6275910"/>
                <a:ext cx="1036041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1200" i="1">
                                  <a:latin typeface="Cambria Math" panose="02040503050406030204" pitchFamily="18" charset="0"/>
                                </a:rPr>
                                <m:t>eff</m:t>
                              </m:r>
                            </m:sub>
                          </m:sSub>
                        </m:e>
                      </m:d>
                      <m:r>
                        <a:rPr lang="en-US" altLang="zh-CN" sz="1200" b="0" i="1" smtClean="0">
                          <a:latin typeface="Cambria Math" panose="02040503050406030204" pitchFamily="18" charset="0"/>
                        </a:rPr>
                        <m:t> [</m:t>
                      </m:r>
                      <m:r>
                        <m:rPr>
                          <m:sty m:val="p"/>
                        </m:rPr>
                        <a:rPr lang="en-US" altLang="zh-CN" sz="1200" i="1">
                          <a:latin typeface="Cambria Math" panose="02040503050406030204" pitchFamily="18" charset="0"/>
                        </a:rPr>
                        <m:t>GeV</m:t>
                      </m:r>
                      <m:r>
                        <a:rPr lang="en-US" altLang="zh-CN" sz="12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zh-CN" altLang="en-US" sz="1200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DE13F574-95BB-4D96-8DAC-0927289480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6871" y="6275910"/>
                <a:ext cx="1036041" cy="276999"/>
              </a:xfrm>
              <a:prstGeom prst="rect">
                <a:avLst/>
              </a:prstGeom>
              <a:blipFill>
                <a:blip r:embed="rId7"/>
                <a:stretch>
                  <a:fillRect b="-88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BD43C69D-9A0C-47BE-A9A0-08707ADA2D7B}"/>
                  </a:ext>
                </a:extLst>
              </p:cNvPr>
              <p:cNvSpPr txBox="1"/>
              <p:nvPr/>
            </p:nvSpPr>
            <p:spPr>
              <a:xfrm>
                <a:off x="8238600" y="6198003"/>
                <a:ext cx="1036041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altLang="zh-CN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2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altLang="zh-CN" sz="1200" i="1">
                                  <a:latin typeface="Cambria Math" panose="02040503050406030204" pitchFamily="18" charset="0"/>
                                </a:rPr>
                                <m:t>eff</m:t>
                              </m:r>
                            </m:sub>
                          </m:sSub>
                        </m:e>
                      </m:d>
                      <m:r>
                        <a:rPr lang="en-US" altLang="zh-CN" sz="1200" b="0" i="1" smtClean="0">
                          <a:latin typeface="Cambria Math" panose="02040503050406030204" pitchFamily="18" charset="0"/>
                        </a:rPr>
                        <m:t> [</m:t>
                      </m:r>
                      <m:r>
                        <m:rPr>
                          <m:sty m:val="p"/>
                        </m:rPr>
                        <a:rPr lang="en-US" altLang="zh-CN" sz="1200" i="1">
                          <a:latin typeface="Cambria Math" panose="02040503050406030204" pitchFamily="18" charset="0"/>
                        </a:rPr>
                        <m:t>GeV</m:t>
                      </m:r>
                      <m:r>
                        <a:rPr lang="en-US" altLang="zh-CN" sz="12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zh-CN" altLang="en-US" sz="1200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BD43C69D-9A0C-47BE-A9A0-08707ADA2D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8600" y="6198003"/>
                <a:ext cx="1036041" cy="276999"/>
              </a:xfrm>
              <a:prstGeom prst="rect">
                <a:avLst/>
              </a:prstGeom>
              <a:blipFill>
                <a:blip r:embed="rId8"/>
                <a:stretch>
                  <a:fillRect b="-888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78F09B0A-C978-43FD-9703-8FEF880C9F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6871" y="469784"/>
            <a:ext cx="4694428" cy="2909568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E9DFE867-A9A8-49DA-BF9F-D6D48D83E47A}"/>
              </a:ext>
            </a:extLst>
          </p:cNvPr>
          <p:cNvSpPr txBox="1"/>
          <p:nvPr/>
        </p:nvSpPr>
        <p:spPr>
          <a:xfrm>
            <a:off x="500543" y="3943884"/>
            <a:ext cx="15715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3-channel fit 1</a:t>
            </a:r>
            <a:endParaRPr lang="zh-CN" altLang="en-US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CF66D75D-402B-44ED-8465-9AF6FC3169DD}"/>
              </a:ext>
            </a:extLst>
          </p:cNvPr>
          <p:cNvSpPr txBox="1"/>
          <p:nvPr/>
        </p:nvSpPr>
        <p:spPr>
          <a:xfrm>
            <a:off x="5071541" y="4070106"/>
            <a:ext cx="15715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3-channel fit 2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174502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31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1"/>
              <p:cNvSpPr>
                <a:spLocks noChangeArrowheads="1"/>
              </p:cNvSpPr>
              <p:nvPr/>
            </p:nvSpPr>
            <p:spPr bwMode="auto">
              <a:xfrm>
                <a:off x="1" y="361"/>
                <a:ext cx="9144000" cy="802080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56AAF1"/>
                  </a:gs>
                </a:gsLst>
                <a:lin ang="13500000" scaled="1"/>
              </a:grad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 wrap="none" lIns="81638" tIns="63219" rIns="81638" bIns="40819" anchor="ctr"/>
              <a:lstStyle/>
              <a:p>
                <a:pPr>
                  <a:tabLst>
                    <a:tab pos="414726" algn="l"/>
                    <a:tab pos="829452" algn="l"/>
                    <a:tab pos="1244178" algn="l"/>
                    <a:tab pos="1658904" algn="l"/>
                    <a:tab pos="2073631" algn="l"/>
                    <a:tab pos="2488357" algn="l"/>
                    <a:tab pos="2903083" algn="l"/>
                    <a:tab pos="3317809" algn="l"/>
                    <a:tab pos="3732535" algn="l"/>
                    <a:tab pos="4147261" algn="l"/>
                    <a:tab pos="4561987" algn="l"/>
                    <a:tab pos="4976713" algn="l"/>
                    <a:tab pos="5391440" algn="l"/>
                    <a:tab pos="5806166" algn="l"/>
                    <a:tab pos="6220892" algn="l"/>
                    <a:tab pos="6635618" algn="l"/>
                    <a:tab pos="7050344" algn="l"/>
                    <a:tab pos="7465070" algn="l"/>
                    <a:tab pos="7879796" algn="l"/>
                    <a:tab pos="8294522" algn="l"/>
                    <a:tab pos="8709249" algn="l"/>
                    <a:tab pos="9123975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3600" b="0" i="1" smtClean="0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altLang="zh-CN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36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altLang="zh-CN" sz="3600" i="1">
                              <a:latin typeface="Cambria Math" panose="02040503050406030204" pitchFamily="18" charset="0"/>
                            </a:rPr>
                            <m:t>900</m:t>
                          </m:r>
                        </m:e>
                      </m:d>
                    </m:oMath>
                  </m:oMathPara>
                </a14:m>
                <a:endParaRPr lang="zh-CN" altLang="en-US" sz="3266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6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" y="361"/>
                <a:ext cx="9144000" cy="8020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0">
            <a:extLst>
              <a:ext uri="{FF2B5EF4-FFF2-40B4-BE49-F238E27FC236}">
                <a16:creationId xmlns:a16="http://schemas.microsoft.com/office/drawing/2014/main" id="{5A5ECEF2-5659-49E9-B7ED-BD2A265E227D}"/>
              </a:ext>
            </a:extLst>
          </p:cNvPr>
          <p:cNvSpPr txBox="1"/>
          <p:nvPr/>
        </p:nvSpPr>
        <p:spPr>
          <a:xfrm>
            <a:off x="170698" y="997013"/>
            <a:ext cx="7568145" cy="411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en-US" altLang="zh-CN" dirty="0"/>
              <a:t>Predictions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1578F6A-D6E9-467D-975A-D26DC2D808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35341" y="844387"/>
            <a:ext cx="4070576" cy="267899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4B4F9E7-A109-440B-ACCC-07EF477CFF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027" y="3694406"/>
            <a:ext cx="3900118" cy="253617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6CF405F-11A6-4FAA-807A-58738ECE3E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1205" y="3717949"/>
            <a:ext cx="3913999" cy="249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6558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32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1"/>
              <p:cNvSpPr>
                <a:spLocks noChangeArrowheads="1"/>
              </p:cNvSpPr>
              <p:nvPr/>
            </p:nvSpPr>
            <p:spPr bwMode="auto">
              <a:xfrm>
                <a:off x="1" y="361"/>
                <a:ext cx="9144000" cy="802080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56AAF1"/>
                  </a:gs>
                </a:gsLst>
                <a:lin ang="13500000" scaled="1"/>
              </a:grad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 wrap="none" lIns="81638" tIns="63219" rIns="81638" bIns="40819" anchor="ctr"/>
              <a:lstStyle/>
              <a:p>
                <a:pPr>
                  <a:tabLst>
                    <a:tab pos="414726" algn="l"/>
                    <a:tab pos="829452" algn="l"/>
                    <a:tab pos="1244178" algn="l"/>
                    <a:tab pos="1658904" algn="l"/>
                    <a:tab pos="2073631" algn="l"/>
                    <a:tab pos="2488357" algn="l"/>
                    <a:tab pos="2903083" algn="l"/>
                    <a:tab pos="3317809" algn="l"/>
                    <a:tab pos="3732535" algn="l"/>
                    <a:tab pos="4147261" algn="l"/>
                    <a:tab pos="4561987" algn="l"/>
                    <a:tab pos="4976713" algn="l"/>
                    <a:tab pos="5391440" algn="l"/>
                    <a:tab pos="5806166" algn="l"/>
                    <a:tab pos="6220892" algn="l"/>
                    <a:tab pos="6635618" algn="l"/>
                    <a:tab pos="7050344" algn="l"/>
                    <a:tab pos="7465070" algn="l"/>
                    <a:tab pos="7879796" algn="l"/>
                    <a:tab pos="8294522" algn="l"/>
                    <a:tab pos="8709249" algn="l"/>
                    <a:tab pos="9123975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3600" b="0" i="1" smtClean="0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altLang="zh-CN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36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altLang="zh-CN" sz="3600" i="1">
                              <a:latin typeface="Cambria Math" panose="02040503050406030204" pitchFamily="18" charset="0"/>
                            </a:rPr>
                            <m:t>900</m:t>
                          </m:r>
                        </m:e>
                      </m:d>
                    </m:oMath>
                  </m:oMathPara>
                </a14:m>
                <a:endParaRPr lang="zh-CN" altLang="en-US" sz="3266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6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" y="361"/>
                <a:ext cx="9144000" cy="8020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0">
            <a:extLst>
              <a:ext uri="{FF2B5EF4-FFF2-40B4-BE49-F238E27FC236}">
                <a16:creationId xmlns:a16="http://schemas.microsoft.com/office/drawing/2014/main" id="{5A5ECEF2-5659-49E9-B7ED-BD2A265E227D}"/>
              </a:ext>
            </a:extLst>
          </p:cNvPr>
          <p:cNvSpPr txBox="1"/>
          <p:nvPr/>
        </p:nvSpPr>
        <p:spPr>
          <a:xfrm>
            <a:off x="158115" y="896346"/>
            <a:ext cx="7568145" cy="411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en-US" altLang="zh-CN" dirty="0"/>
              <a:t>As for the pole around 6.2 GeV: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07212D1-8834-45DD-8A3A-1491387FE8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927" y="1401326"/>
            <a:ext cx="7439079" cy="194311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CB15F86-D720-4B15-9285-3D4ACB20A3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0718" y="3380963"/>
            <a:ext cx="4725337" cy="31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8926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33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1"/>
              <p:cNvSpPr>
                <a:spLocks noChangeArrowheads="1"/>
              </p:cNvSpPr>
              <p:nvPr/>
            </p:nvSpPr>
            <p:spPr bwMode="auto">
              <a:xfrm>
                <a:off x="1" y="361"/>
                <a:ext cx="9144000" cy="802080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56AAF1"/>
                  </a:gs>
                </a:gsLst>
                <a:lin ang="13500000" scaled="1"/>
              </a:grad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 wrap="none" lIns="81638" tIns="63219" rIns="81638" bIns="40819" anchor="ctr"/>
              <a:lstStyle/>
              <a:p>
                <a:pPr>
                  <a:tabLst>
                    <a:tab pos="414726" algn="l"/>
                    <a:tab pos="829452" algn="l"/>
                    <a:tab pos="1244178" algn="l"/>
                    <a:tab pos="1658904" algn="l"/>
                    <a:tab pos="2073631" algn="l"/>
                    <a:tab pos="2488357" algn="l"/>
                    <a:tab pos="2903083" algn="l"/>
                    <a:tab pos="3317809" algn="l"/>
                    <a:tab pos="3732535" algn="l"/>
                    <a:tab pos="4147261" algn="l"/>
                    <a:tab pos="4561987" algn="l"/>
                    <a:tab pos="4976713" algn="l"/>
                    <a:tab pos="5391440" algn="l"/>
                    <a:tab pos="5806166" algn="l"/>
                    <a:tab pos="6220892" algn="l"/>
                    <a:tab pos="6635618" algn="l"/>
                    <a:tab pos="7050344" algn="l"/>
                    <a:tab pos="7465070" algn="l"/>
                    <a:tab pos="7879796" algn="l"/>
                    <a:tab pos="8294522" algn="l"/>
                    <a:tab pos="8709249" algn="l"/>
                    <a:tab pos="9123975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3600" b="0" i="1" smtClean="0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altLang="zh-CN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36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altLang="zh-CN" sz="3600" i="1">
                              <a:latin typeface="Cambria Math" panose="02040503050406030204" pitchFamily="18" charset="0"/>
                            </a:rPr>
                            <m:t>900</m:t>
                          </m:r>
                        </m:e>
                      </m:d>
                    </m:oMath>
                  </m:oMathPara>
                </a14:m>
                <a:endParaRPr lang="zh-CN" altLang="en-US" sz="3266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6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" y="361"/>
                <a:ext cx="9144000" cy="8020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文本框 10">
            <a:extLst>
              <a:ext uri="{FF2B5EF4-FFF2-40B4-BE49-F238E27FC236}">
                <a16:creationId xmlns:a16="http://schemas.microsoft.com/office/drawing/2014/main" id="{5A5ECEF2-5659-49E9-B7ED-BD2A265E227D}"/>
              </a:ext>
            </a:extLst>
          </p:cNvPr>
          <p:cNvSpPr txBox="1"/>
          <p:nvPr/>
        </p:nvSpPr>
        <p:spPr>
          <a:xfrm>
            <a:off x="359451" y="967653"/>
            <a:ext cx="8155899" cy="759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en-US" altLang="zh-CN" dirty="0"/>
              <a:t>The code (in </a:t>
            </a:r>
            <a:r>
              <a:rPr lang="en-US" altLang="zh-CN" dirty="0" err="1"/>
              <a:t>julia</a:t>
            </a:r>
            <a:r>
              <a:rPr lang="en-US" altLang="zh-CN" dirty="0"/>
              <a:t>) is available online: </a:t>
            </a:r>
            <a:r>
              <a:rPr lang="en-US" altLang="zh-CN" dirty="0">
                <a:hlinkClick r:id="rId5"/>
              </a:rPr>
              <a:t>https://github.com/fkguo/double_jpsi_fit</a:t>
            </a:r>
            <a:r>
              <a:rPr lang="en-US" altLang="zh-CN" dirty="0"/>
              <a:t> and can be played online interactively by clicking                       on that page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E3AC74B-5083-4B3F-AC56-7F58C1AECC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6407" y="2233071"/>
            <a:ext cx="1787742" cy="1776661"/>
          </a:xfrm>
          <a:prstGeom prst="rect">
            <a:avLst/>
          </a:prstGeom>
        </p:spPr>
      </p:pic>
      <p:pic>
        <p:nvPicPr>
          <p:cNvPr id="5" name="图片 4">
            <a:hlinkClick r:id="rId7"/>
            <a:extLst>
              <a:ext uri="{FF2B5EF4-FFF2-40B4-BE49-F238E27FC236}">
                <a16:creationId xmlns:a16="http://schemas.microsoft.com/office/drawing/2014/main" id="{719CBFD9-9132-4233-8EEC-04F998902A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3992" y="1423341"/>
            <a:ext cx="1123958" cy="23336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C01068B-46E6-418B-9BD1-8050E571CD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28045" y="2233071"/>
            <a:ext cx="1787742" cy="178774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FF2154D3-8B90-4006-AE16-E91C1D4BB149}"/>
              </a:ext>
            </a:extLst>
          </p:cNvPr>
          <p:cNvSpPr txBox="1"/>
          <p:nvPr/>
        </p:nvSpPr>
        <p:spPr>
          <a:xfrm>
            <a:off x="5333992" y="4106394"/>
            <a:ext cx="2097774" cy="411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lnSpc>
                <a:spcPct val="125000"/>
              </a:lnSpc>
            </a:pPr>
            <a:r>
              <a:rPr lang="en-US" altLang="zh-CN" dirty="0" err="1">
                <a:solidFill>
                  <a:schemeClr val="tx1"/>
                </a:solidFill>
                <a:latin typeface="Cascadia Code" panose="020B0609020000020004" pitchFamily="49" charset="0"/>
                <a:cs typeface="Cascadia Code" panose="020B0609020000020004" pitchFamily="49" charset="0"/>
                <a:hlinkClick r:id="rId10"/>
              </a:rPr>
              <a:t>IMinuit.jl</a:t>
            </a:r>
            <a:endParaRPr lang="en-US" altLang="zh-CN" dirty="0">
              <a:solidFill>
                <a:schemeClr val="tx1"/>
              </a:solidFill>
              <a:cs typeface="Cascadia Code" panose="020B060902000002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8118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34</a:t>
            </a:fld>
            <a:endParaRPr lang="zh-CN" altLang="en-US" dirty="0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600" b="1" dirty="0">
                <a:solidFill>
                  <a:srgbClr val="000000"/>
                </a:solidFill>
              </a:rPr>
              <a:t>Conclusion</a:t>
            </a:r>
            <a:endParaRPr lang="zh-CN" altLang="en-US" sz="3600" b="1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7929" y="1025348"/>
            <a:ext cx="8523395" cy="35291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en-US" altLang="zh-CN" dirty="0"/>
              <a:t>Complications from thresholds and TSs need to be taken into account in </a:t>
            </a:r>
            <a:r>
              <a:rPr lang="en-US" altLang="zh-CN" dirty="0" err="1"/>
              <a:t>Dalitz</a:t>
            </a:r>
            <a:r>
              <a:rPr lang="en-US" altLang="zh-CN" dirty="0"/>
              <a:t>-plot analysis of multi-body final states: going beyond the isobar model by including the most relevant thresholds and the singular triangles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en-US" altLang="zh-CN" dirty="0"/>
              <a:t>TS effects are sensitive to energies: </a:t>
            </a:r>
          </a:p>
          <a:p>
            <a:pPr lvl="1">
              <a:lnSpc>
                <a:spcPct val="125000"/>
              </a:lnSpc>
            </a:pPr>
            <a:r>
              <a:rPr lang="en-US" altLang="zh-CN" dirty="0"/>
              <a:t>TS-induced peak for the initial-state (final-state) energy distribution may be checked by varying the invariant mass of final (initial) states</a:t>
            </a:r>
          </a:p>
          <a:p>
            <a:pPr lvl="1">
              <a:lnSpc>
                <a:spcPct val="125000"/>
              </a:lnSpc>
            </a:pPr>
            <a:endParaRPr lang="en-US" altLang="zh-CN" dirty="0"/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l"/>
            </a:pPr>
            <a:r>
              <a:rPr lang="en-US" altLang="zh-CN" dirty="0">
                <a:solidFill>
                  <a:srgbClr val="0066FF"/>
                </a:solidFill>
              </a:rPr>
              <a:t>Kinematical singularities (threshold cusp, TS) and resonances are NOT exclusive</a:t>
            </a:r>
          </a:p>
          <a:p>
            <a:pPr lvl="1">
              <a:lnSpc>
                <a:spcPct val="125000"/>
              </a:lnSpc>
            </a:pPr>
            <a:endParaRPr lang="en-US" altLang="zh-CN" dirty="0"/>
          </a:p>
          <a:p>
            <a:pPr>
              <a:lnSpc>
                <a:spcPct val="125000"/>
              </a:lnSpc>
            </a:pPr>
            <a:endParaRPr lang="en-US" altLang="zh-CN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BB31F43-152E-4C96-AB2C-603954F00B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966" y="3075665"/>
            <a:ext cx="5976254" cy="356843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33E2EC9-2059-4FDD-97B4-A88E78880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850" y="5386204"/>
            <a:ext cx="6826542" cy="821184"/>
          </a:xfrm>
        </p:spPr>
        <p:txBody>
          <a:bodyPr/>
          <a:lstStyle/>
          <a:p>
            <a:r>
              <a:rPr lang="en-US" altLang="zh-CN" dirty="0"/>
              <a:t>Thank you for your attention!</a:t>
            </a:r>
            <a:endParaRPr lang="zh-CN" alt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FDAC45-0E1C-422A-9377-61AE01065A00}"/>
              </a:ext>
            </a:extLst>
          </p:cNvPr>
          <p:cNvSpPr/>
          <p:nvPr/>
        </p:nvSpPr>
        <p:spPr>
          <a:xfrm>
            <a:off x="945509" y="4213553"/>
            <a:ext cx="71282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600" b="1" dirty="0">
                <a:solidFill>
                  <a:srgbClr val="000000"/>
                </a:solidFill>
              </a:rPr>
              <a:t>Looking forward to new discoveries!</a:t>
            </a:r>
            <a:endParaRPr lang="zh-CN" altLang="en-US" sz="3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6356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35</a:t>
            </a:fld>
            <a:endParaRPr lang="zh-CN" altLang="en-US" dirty="0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Derivation of the TS equation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521148BB-E970-4AFD-9C45-7BE822758F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139" y="975633"/>
            <a:ext cx="8137722" cy="52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3630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36</a:t>
            </a:fld>
            <a:endParaRPr lang="zh-CN" altLang="en-US" dirty="0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Derivation of the TS equation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10537E9-DF08-4DC8-A8CF-404B9031CB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391" y="1020684"/>
            <a:ext cx="8111472" cy="529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6177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37</a:t>
            </a:fld>
            <a:endParaRPr lang="zh-CN" altLang="en-US" dirty="0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Derivation of the TS equation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3AE0972-7285-4517-A232-45FCD1A7DA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377" y="1009108"/>
            <a:ext cx="8570859" cy="528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7417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38</a:t>
            </a:fld>
            <a:endParaRPr lang="zh-CN" altLang="en-US" dirty="0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Derivation of the TS equation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39E2A6C-BEFE-4194-A931-C6F889B94F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637" y="893186"/>
            <a:ext cx="8160965" cy="546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9581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39</a:t>
            </a:fld>
            <a:endParaRPr lang="zh-CN" altLang="en-US" dirty="0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Derivation of the TS equation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39E2A6C-BEFE-4194-A931-C6F889B94F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505" y="1108922"/>
            <a:ext cx="8328989" cy="497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538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4</a:t>
            </a:fld>
            <a:endParaRPr lang="zh-CN" altLang="en-US" dirty="0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S-matrix singularities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13CEDA-4130-41EF-B9CB-E959C1A09264}"/>
              </a:ext>
            </a:extLst>
          </p:cNvPr>
          <p:cNvSpPr txBox="1"/>
          <p:nvPr/>
        </p:nvSpPr>
        <p:spPr>
          <a:xfrm>
            <a:off x="405748" y="825157"/>
            <a:ext cx="8049630" cy="2126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8" indent="-214308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dirty="0">
                <a:solidFill>
                  <a:srgbClr val="0066FF"/>
                </a:solidFill>
              </a:rPr>
              <a:t>Dynamics: </a:t>
            </a:r>
            <a:r>
              <a:rPr lang="en-US" altLang="zh-CN" dirty="0"/>
              <a:t>poles, corresponding to hadron resonances, genuine physical states such as the ordinary and exotic mesons, baryons; </a:t>
            </a:r>
            <a:r>
              <a:rPr lang="en-US" altLang="zh-CN" dirty="0">
                <a:solidFill>
                  <a:srgbClr val="0066FF"/>
                </a:solidFill>
              </a:rPr>
              <a:t>location fixed by the dynamics</a:t>
            </a:r>
          </a:p>
          <a:p>
            <a:pPr marL="214308" indent="-214308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dirty="0">
                <a:solidFill>
                  <a:srgbClr val="0066FF"/>
                </a:solidFill>
              </a:rPr>
              <a:t>Kinematics: </a:t>
            </a:r>
            <a:r>
              <a:rPr lang="en-US" altLang="zh-CN" dirty="0"/>
              <a:t>(normally) branch points of the S-matrix, due to on-shell intermediate particles,</a:t>
            </a:r>
            <a:r>
              <a:rPr lang="en-US" altLang="zh-CN" dirty="0">
                <a:solidFill>
                  <a:srgbClr val="0066FF"/>
                </a:solidFill>
              </a:rPr>
              <a:t> </a:t>
            </a:r>
            <a:r>
              <a:rPr lang="en-US" altLang="zh-CN" dirty="0"/>
              <a:t>results of unitarity; </a:t>
            </a:r>
            <a:r>
              <a:rPr lang="en-US" altLang="zh-CN" dirty="0">
                <a:solidFill>
                  <a:srgbClr val="0066FF"/>
                </a:solidFill>
              </a:rPr>
              <a:t>location fixed by the involved kinematic variables</a:t>
            </a:r>
            <a:r>
              <a:rPr lang="en-US" altLang="zh-CN" dirty="0"/>
              <a:t>: masses, energies</a:t>
            </a:r>
            <a:endParaRPr lang="zh-CN" altLang="en-US" dirty="0">
              <a:solidFill>
                <a:srgbClr val="0066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09CCCF-291B-4B5F-BC13-28A3476B27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8715" b="49646"/>
          <a:stretch/>
        </p:blipFill>
        <p:spPr>
          <a:xfrm>
            <a:off x="841391" y="2973571"/>
            <a:ext cx="3290912" cy="1340298"/>
          </a:xfrm>
          <a:prstGeom prst="rect">
            <a:avLst/>
          </a:prstGeom>
        </p:spPr>
      </p:pic>
      <p:pic>
        <p:nvPicPr>
          <p:cNvPr id="7" name="Picture 17">
            <a:extLst>
              <a:ext uri="{FF2B5EF4-FFF2-40B4-BE49-F238E27FC236}">
                <a16:creationId xmlns:a16="http://schemas.microsoft.com/office/drawing/2014/main" id="{EAAC8DF1-172E-4C0C-A8F1-D0E65BF6D7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7067" y="4506014"/>
            <a:ext cx="2143788" cy="186029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5B33A775-0540-4748-AAE0-8A4A0CD784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58878" y="4506014"/>
            <a:ext cx="3290912" cy="137637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6CB17F9-4D22-44C9-87A3-76A26A67FC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6491" y="2532740"/>
            <a:ext cx="3395687" cy="163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8002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40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1"/>
              <p:cNvSpPr>
                <a:spLocks noChangeArrowheads="1"/>
              </p:cNvSpPr>
              <p:nvPr/>
            </p:nvSpPr>
            <p:spPr bwMode="auto">
              <a:xfrm>
                <a:off x="1" y="361"/>
                <a:ext cx="9144000" cy="802080"/>
              </a:xfrm>
              <a:prstGeom prst="rect">
                <a:avLst/>
              </a:prstGeom>
              <a:gradFill rotWithShape="0">
                <a:gsLst>
                  <a:gs pos="0">
                    <a:srgbClr val="FFFFFF">
                      <a:alpha val="0"/>
                    </a:srgbClr>
                  </a:gs>
                  <a:gs pos="100000">
                    <a:srgbClr val="56AAF1"/>
                  </a:gs>
                </a:gsLst>
                <a:lin ang="13500000" scaled="1"/>
              </a:grad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 wrap="none" lIns="81638" tIns="63219" rIns="81638" bIns="40819" anchor="ctr"/>
              <a:lstStyle/>
              <a:p>
                <a:pPr>
                  <a:tabLst>
                    <a:tab pos="414726" algn="l"/>
                    <a:tab pos="829452" algn="l"/>
                    <a:tab pos="1244178" algn="l"/>
                    <a:tab pos="1658904" algn="l"/>
                    <a:tab pos="2073631" algn="l"/>
                    <a:tab pos="2488357" algn="l"/>
                    <a:tab pos="2903083" algn="l"/>
                    <a:tab pos="3317809" algn="l"/>
                    <a:tab pos="3732535" algn="l"/>
                    <a:tab pos="4147261" algn="l"/>
                    <a:tab pos="4561987" algn="l"/>
                    <a:tab pos="4976713" algn="l"/>
                    <a:tab pos="5391440" algn="l"/>
                    <a:tab pos="5806166" algn="l"/>
                    <a:tab pos="6220892" algn="l"/>
                    <a:tab pos="6635618" algn="l"/>
                    <a:tab pos="7050344" algn="l"/>
                    <a:tab pos="7465070" algn="l"/>
                    <a:tab pos="7879796" algn="l"/>
                    <a:tab pos="8294522" algn="l"/>
                    <a:tab pos="8709249" algn="l"/>
                    <a:tab pos="9123975" algn="l"/>
                  </a:tabLs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3600" b="0" i="1" smtClean="0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altLang="zh-CN" sz="3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36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altLang="zh-CN" sz="3600" i="1">
                              <a:latin typeface="Cambria Math" panose="02040503050406030204" pitchFamily="18" charset="0"/>
                            </a:rPr>
                            <m:t>900</m:t>
                          </m:r>
                        </m:e>
                      </m:d>
                    </m:oMath>
                  </m:oMathPara>
                </a14:m>
                <a:endParaRPr lang="zh-CN" altLang="en-US" sz="3266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6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" y="361"/>
                <a:ext cx="9144000" cy="80208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9525">
                <a:solidFill>
                  <a:srgbClr val="808080">
                    <a:alpha val="0"/>
                  </a:srgbClr>
                </a:solidFill>
                <a:round/>
                <a:headEnd/>
                <a:tailEnd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本框 1">
            <a:extLst>
              <a:ext uri="{FF2B5EF4-FFF2-40B4-BE49-F238E27FC236}">
                <a16:creationId xmlns:a16="http://schemas.microsoft.com/office/drawing/2014/main" id="{D522A21B-6B08-4FB4-8E96-4B6426E22395}"/>
              </a:ext>
            </a:extLst>
          </p:cNvPr>
          <p:cNvSpPr txBox="1"/>
          <p:nvPr/>
        </p:nvSpPr>
        <p:spPr>
          <a:xfrm>
            <a:off x="220210" y="918729"/>
            <a:ext cx="8215443" cy="412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dirty="0"/>
              <a:t>Parameter values: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E6EA8B7-56A2-45D0-B7CF-B1753DC91D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0226" y="1423226"/>
            <a:ext cx="5229263" cy="166212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0E78378-4F45-407D-B8E5-202138C2D2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4988" y="3408106"/>
            <a:ext cx="5224501" cy="140018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D5B40FF-1AEE-4754-81F2-42BB9C0C26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0226" y="4860303"/>
            <a:ext cx="5200688" cy="14573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7545613-AA35-4D4C-BD72-0A2E3D209EAC}"/>
                  </a:ext>
                </a:extLst>
              </p:cNvPr>
              <p:cNvSpPr txBox="1"/>
              <p:nvPr/>
            </p:nvSpPr>
            <p:spPr>
              <a:xfrm>
                <a:off x="2059497" y="864384"/>
                <a:ext cx="4651695" cy="5044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5000"/>
                  </a:lnSpc>
                </a:pPr>
                <a:r>
                  <a:rPr lang="en-US" altLang="zh-CN" dirty="0"/>
                  <a:t>It’s reasonable that they</a:t>
                </a:r>
                <a14:m>
                  <m:oMath xmlns:m="http://schemas.openxmlformats.org/officeDocument/2006/math">
                    <m:r>
                      <a:rPr lang="en-US" altLang="zh-CN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zh-CN" altLang="en-US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≲</m:t>
                    </m:r>
                    <m:r>
                      <a:rPr lang="zh-CN" altLang="en-US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𝒪</m:t>
                    </m:r>
                    <m:r>
                      <a:rPr lang="en-US" altLang="zh-CN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Sup>
                      <m:sSubSupPr>
                        <m:ctrlP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altLang="zh-CN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QCD</m:t>
                        </m:r>
                      </m:sub>
                      <m:sup>
                        <m:r>
                          <a:rPr lang="en-US" altLang="zh-CN" b="0" i="1" smtClean="0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</a:rPr>
                          <m:t>−2,−4</m:t>
                        </m:r>
                      </m:sup>
                    </m:sSubSup>
                    <m:r>
                      <a:rPr lang="en-US" altLang="zh-CN" b="0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7545613-AA35-4D4C-BD72-0A2E3D209E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9497" y="864384"/>
                <a:ext cx="4651695" cy="504497"/>
              </a:xfrm>
              <a:prstGeom prst="rect">
                <a:avLst/>
              </a:prstGeom>
              <a:blipFill>
                <a:blip r:embed="rId8"/>
                <a:stretch>
                  <a:fillRect l="-1180" b="-108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907948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0FA6A-FD35-4A44-880F-BC0A06B03E37}" type="slidenum">
              <a:rPr lang="zh-CN" altLang="en-US" smtClean="0"/>
              <a:t>41</a:t>
            </a:fld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62242" y="747728"/>
            <a:ext cx="8215650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/>
              <a:t>Difficulties for multi-hadron final states</a:t>
            </a:r>
          </a:p>
          <a:p>
            <a:pPr>
              <a:lnSpc>
                <a:spcPct val="150000"/>
              </a:lnSpc>
            </a:pPr>
            <a:endParaRPr lang="en-US" altLang="zh-CN" dirty="0"/>
          </a:p>
        </p:txBody>
      </p:sp>
      <p:sp>
        <p:nvSpPr>
          <p:cNvPr id="13" name="Rectangle 12"/>
          <p:cNvSpPr/>
          <p:nvPr/>
        </p:nvSpPr>
        <p:spPr>
          <a:xfrm>
            <a:off x="459642" y="1187912"/>
            <a:ext cx="829934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en-US" altLang="zh-CN" dirty="0">
                <a:solidFill>
                  <a:srgbClr val="0066FF"/>
                </a:solidFill>
              </a:rPr>
              <a:t>Many resonances from the cross channel</a:t>
            </a:r>
            <a:r>
              <a:rPr lang="en-US" altLang="zh-CN" dirty="0"/>
              <a:t>:                                                           branching fractions often unknown, interference between overlapping resonances, …</a:t>
            </a: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ü"/>
            </a:pPr>
            <a:endParaRPr lang="en-US" altLang="zh-CN" dirty="0"/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ü"/>
            </a:pPr>
            <a:endParaRPr lang="en-US" altLang="zh-CN" dirty="0"/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ü"/>
            </a:pPr>
            <a:endParaRPr lang="en-US" altLang="zh-CN" dirty="0"/>
          </a:p>
          <a:p>
            <a:pPr>
              <a:lnSpc>
                <a:spcPct val="125000"/>
              </a:lnSpc>
            </a:pPr>
            <a:endParaRPr lang="en-US" altLang="zh-CN" dirty="0">
              <a:solidFill>
                <a:srgbClr val="0066FF"/>
              </a:solidFill>
            </a:endParaRP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ü"/>
            </a:pPr>
            <a:endParaRPr lang="en-US" altLang="zh-CN" dirty="0">
              <a:solidFill>
                <a:srgbClr val="0066FF"/>
              </a:solidFill>
            </a:endParaRP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ü"/>
            </a:pPr>
            <a:endParaRPr lang="en-US" altLang="zh-CN" dirty="0">
              <a:solidFill>
                <a:srgbClr val="0066FF"/>
              </a:solidFill>
            </a:endParaRP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ü"/>
            </a:pPr>
            <a:endParaRPr lang="en-US" altLang="zh-CN" dirty="0">
              <a:solidFill>
                <a:srgbClr val="0066FF"/>
              </a:solidFill>
            </a:endParaRP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ü"/>
            </a:pPr>
            <a:endParaRPr lang="en-US" altLang="zh-CN" dirty="0">
              <a:solidFill>
                <a:srgbClr val="0066FF"/>
              </a:solidFill>
            </a:endParaRPr>
          </a:p>
          <a:p>
            <a:pPr marL="285750" indent="-285750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en-US" altLang="zh-CN" dirty="0">
                <a:solidFill>
                  <a:srgbClr val="0066FF"/>
                </a:solidFill>
              </a:rPr>
              <a:t>Complicated 3-body FSI: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815099" y="2262462"/>
            <a:ext cx="5652980" cy="2615599"/>
            <a:chOff x="1556392" y="2505296"/>
            <a:chExt cx="6049412" cy="276820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6392" y="2522161"/>
              <a:ext cx="5924211" cy="275133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/>
                <p:cNvSpPr/>
                <p:nvPr/>
              </p:nvSpPr>
              <p:spPr>
                <a:xfrm>
                  <a:off x="1650220" y="4445701"/>
                  <a:ext cx="39607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𝐵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0220" y="4445701"/>
                  <a:ext cx="396070" cy="36933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/>
                <p:cNvSpPr/>
                <p:nvPr/>
              </p:nvSpPr>
              <p:spPr>
                <a:xfrm>
                  <a:off x="1650220" y="2993515"/>
                  <a:ext cx="39607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𝐵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6" name="Rectangle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50220" y="2993515"/>
                  <a:ext cx="396070" cy="36933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/>
                <p:cNvSpPr/>
                <p:nvPr/>
              </p:nvSpPr>
              <p:spPr>
                <a:xfrm>
                  <a:off x="4920335" y="4445701"/>
                  <a:ext cx="39607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𝐵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7" name="Rectangle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20335" y="4445701"/>
                  <a:ext cx="396070" cy="369332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/>
                <p:cNvSpPr/>
                <p:nvPr/>
              </p:nvSpPr>
              <p:spPr>
                <a:xfrm>
                  <a:off x="3957142" y="4815033"/>
                  <a:ext cx="40286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CN" altLang="en-US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8" name="Rectangle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57142" y="4815033"/>
                  <a:ext cx="402866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b="-17241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/>
                <p:cNvSpPr/>
                <p:nvPr/>
              </p:nvSpPr>
              <p:spPr>
                <a:xfrm>
                  <a:off x="7202938" y="4850701"/>
                  <a:ext cx="40286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CN" altLang="en-US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9" name="Rectangle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02938" y="4850701"/>
                  <a:ext cx="402866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b="-1896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/>
                <p:cNvSpPr/>
                <p:nvPr/>
              </p:nvSpPr>
              <p:spPr>
                <a:xfrm>
                  <a:off x="3284313" y="3171241"/>
                  <a:ext cx="402866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zh-CN" altLang="en-US" i="1">
                            <a:solidFill>
                              <a:srgbClr val="0066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4313" y="3171241"/>
                  <a:ext cx="402866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b="-18966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/>
                <p:cNvSpPr/>
                <p:nvPr/>
              </p:nvSpPr>
              <p:spPr>
                <a:xfrm>
                  <a:off x="3550685" y="2505296"/>
                  <a:ext cx="40645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1" name="Rectangle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50685" y="2505296"/>
                  <a:ext cx="406457" cy="3693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/>
                <p:cNvSpPr/>
                <p:nvPr/>
              </p:nvSpPr>
              <p:spPr>
                <a:xfrm>
                  <a:off x="3599574" y="4002152"/>
                  <a:ext cx="40645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99574" y="4002152"/>
                  <a:ext cx="406457" cy="369332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7136746" y="4394864"/>
                  <a:ext cx="406457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36746" y="4394864"/>
                  <a:ext cx="406457" cy="369332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0" name="Rectangle 29"/>
          <p:cNvSpPr/>
          <p:nvPr/>
        </p:nvSpPr>
        <p:spPr>
          <a:xfrm>
            <a:off x="739723" y="5338622"/>
            <a:ext cx="770542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dirty="0"/>
              <a:t>intermediate states can be different from external ones; </a:t>
            </a:r>
            <a:r>
              <a:rPr lang="en-US" altLang="zh-CN" dirty="0">
                <a:solidFill>
                  <a:srgbClr val="0066FF"/>
                </a:solidFill>
              </a:rPr>
              <a:t>threshold cusps</a:t>
            </a:r>
            <a:r>
              <a:rPr lang="en-US" altLang="zh-CN" dirty="0"/>
              <a:t>; </a:t>
            </a:r>
            <a:r>
              <a:rPr lang="en-US" altLang="zh-CN" dirty="0">
                <a:solidFill>
                  <a:srgbClr val="0066FF"/>
                </a:solidFill>
              </a:rPr>
              <a:t>triangle singularities</a:t>
            </a:r>
            <a:r>
              <a:rPr lang="en-US" altLang="zh-CN" dirty="0"/>
              <a:t> </a:t>
            </a:r>
            <a:endParaRPr lang="zh-CN" altLang="en-US" dirty="0"/>
          </a:p>
        </p:txBody>
      </p:sp>
      <p:sp>
        <p:nvSpPr>
          <p:cNvPr id="25" name="Rectangle 24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1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28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Complications in resonance searching due to TS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2470839-A5B7-484B-8C54-0A811FA8C4E3}"/>
              </a:ext>
            </a:extLst>
          </p:cNvPr>
          <p:cNvSpPr/>
          <p:nvPr/>
        </p:nvSpPr>
        <p:spPr>
          <a:xfrm>
            <a:off x="336229" y="6152631"/>
            <a:ext cx="75473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Kinematical singularities (threshold cusp, TS) and resonances are NOT exclusive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9176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42</a:t>
            </a:fld>
            <a:endParaRPr lang="zh-CN" altLang="en-US" dirty="0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600" b="1" dirty="0">
                <a:solidFill>
                  <a:srgbClr val="000000"/>
                </a:solidFill>
              </a:rPr>
              <a:t>Schmid theorem</a:t>
            </a:r>
            <a:endParaRPr lang="zh-CN" altLang="en-US" sz="3600" b="1" dirty="0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7929" y="1025348"/>
            <a:ext cx="85233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dirty="0"/>
              <a:t>Channels with both tree-level and triangle diagrams: interference may give rich structure</a:t>
            </a:r>
            <a:endParaRPr lang="zh-CN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2265D9-03F4-48B2-891B-24FCBC838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8817" y="1467210"/>
            <a:ext cx="4226366" cy="11866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E49A57-D3DB-4E62-A15E-A9C34AA4AD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146" y="2588405"/>
            <a:ext cx="6956440" cy="20174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C8E304-E742-463E-8D25-40626DAC36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1914" y="4888981"/>
            <a:ext cx="5880160" cy="188734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4274E73-3C25-4CAD-B1FD-78A4CB886BAD}"/>
              </a:ext>
            </a:extLst>
          </p:cNvPr>
          <p:cNvSpPr/>
          <p:nvPr/>
        </p:nvSpPr>
        <p:spPr>
          <a:xfrm>
            <a:off x="1138593" y="790107"/>
            <a:ext cx="76327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</a:rPr>
              <a:t>Schmid, PR154(1967)1363; </a:t>
            </a:r>
            <a:r>
              <a:rPr lang="it-IT" altLang="zh-CN" sz="1400" dirty="0">
                <a:solidFill>
                  <a:schemeClr val="bg2">
                    <a:lumMod val="50000"/>
                  </a:schemeClr>
                </a:solidFill>
              </a:rPr>
              <a:t>Debastiani, Sakai, Oset, EPJC79(2019)69; FKG, Liu, Sakai, arXiv:1912.07030</a:t>
            </a:r>
            <a:r>
              <a:rPr lang="en-US" altLang="zh-CN" sz="1400" dirty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zh-CN" altLang="en-US" sz="1400" dirty="0">
              <a:solidFill>
                <a:schemeClr val="bg2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DD78E6E-48DD-4783-80FA-60B50F45EE03}"/>
                  </a:ext>
                </a:extLst>
              </p:cNvPr>
              <p:cNvSpPr/>
              <p:nvPr/>
            </p:nvSpPr>
            <p:spPr>
              <a:xfrm>
                <a:off x="2145269" y="4969701"/>
                <a:ext cx="78931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dirty="0"/>
                  <a:t>tiny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ADD78E6E-48DD-4783-80FA-60B50F45EE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5269" y="4969701"/>
                <a:ext cx="789319" cy="369332"/>
              </a:xfrm>
              <a:prstGeom prst="rect">
                <a:avLst/>
              </a:prstGeom>
              <a:blipFill>
                <a:blip r:embed="rId7"/>
                <a:stretch>
                  <a:fillRect l="-6977"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D88F2E8-227A-47FD-AC52-DB678FCCDE20}"/>
                  </a:ext>
                </a:extLst>
              </p:cNvPr>
              <p:cNvSpPr/>
              <p:nvPr/>
            </p:nvSpPr>
            <p:spPr>
              <a:xfrm flipH="1">
                <a:off x="5353565" y="4969701"/>
                <a:ext cx="93785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dirty="0"/>
                  <a:t>finite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4D88F2E8-227A-47FD-AC52-DB678FCCDE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5353565" y="4969701"/>
                <a:ext cx="937857" cy="369332"/>
              </a:xfrm>
              <a:prstGeom prst="rect">
                <a:avLst/>
              </a:prstGeom>
              <a:blipFill>
                <a:blip r:embed="rId8"/>
                <a:stretch>
                  <a:fillRect l="-5195"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0614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5</a:t>
            </a:fld>
            <a:endParaRPr lang="zh-CN" altLang="en-US" dirty="0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>
                <a:solidFill>
                  <a:srgbClr val="000000"/>
                </a:solidFill>
              </a:rPr>
              <a:t>Threshold cusp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9FE848-8608-46BE-BFBD-0977B12A7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136" y="941543"/>
            <a:ext cx="7949592" cy="544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200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6</a:t>
            </a:fld>
            <a:endParaRPr lang="zh-CN" altLang="en-US" dirty="0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Threshold cusp as a tool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85BAC5-CB88-4E7E-9F0B-A1C2EC9259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511" y="1025461"/>
            <a:ext cx="8058970" cy="534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4135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7</a:t>
            </a:fld>
            <a:endParaRPr lang="zh-CN" altLang="en-US" dirty="0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Triangle singularity (TS)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532" y="852676"/>
            <a:ext cx="8332574" cy="56248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08094" y="803470"/>
                <a:ext cx="307058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dirty="0">
                    <a:solidFill>
                      <a:srgbClr val="0066FF"/>
                    </a:solidFill>
                  </a:rPr>
                  <a:t>Logarithmic singularity </a:t>
                </a:r>
                <a14:m>
                  <m:oMath xmlns:m="http://schemas.openxmlformats.org/officeDocument/2006/math">
                    <m:r>
                      <a:rPr lang="en-US" altLang="zh-CN" i="1" smtClean="0">
                        <a:solidFill>
                          <a:srgbClr val="0066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altLang="zh-CN" dirty="0">
                    <a:solidFill>
                      <a:srgbClr val="0066FF"/>
                    </a:solidFill>
                  </a:rPr>
                  <a:t> peak</a:t>
                </a:r>
                <a:endParaRPr lang="zh-CN" altLang="en-US" dirty="0">
                  <a:solidFill>
                    <a:srgbClr val="0066FF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94" y="803470"/>
                <a:ext cx="3070584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1789" t="-10000" r="-994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2">
            <a:extLst>
              <a:ext uri="{FF2B5EF4-FFF2-40B4-BE49-F238E27FC236}">
                <a16:creationId xmlns:a16="http://schemas.microsoft.com/office/drawing/2014/main" id="{9EE97D09-A28D-4EA0-94D1-96A8D8C6A85C}"/>
              </a:ext>
            </a:extLst>
          </p:cNvPr>
          <p:cNvSpPr/>
          <p:nvPr/>
        </p:nvSpPr>
        <p:spPr>
          <a:xfrm>
            <a:off x="5411963" y="3001541"/>
            <a:ext cx="3619581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accent6"/>
                </a:solidFill>
              </a:rPr>
              <a:t>Bayar, </a:t>
            </a:r>
            <a:r>
              <a:rPr lang="en-US" altLang="zh-CN" sz="1400" dirty="0" err="1">
                <a:solidFill>
                  <a:schemeClr val="accent6"/>
                </a:solidFill>
              </a:rPr>
              <a:t>Aceti</a:t>
            </a:r>
            <a:r>
              <a:rPr lang="zh-CN" altLang="en-US" sz="1400" dirty="0">
                <a:solidFill>
                  <a:schemeClr val="accent6"/>
                </a:solidFill>
              </a:rPr>
              <a:t>, FKG, </a:t>
            </a:r>
            <a:r>
              <a:rPr lang="en-US" altLang="zh-CN" sz="1400" dirty="0" err="1">
                <a:solidFill>
                  <a:schemeClr val="accent6"/>
                </a:solidFill>
              </a:rPr>
              <a:t>Oset</a:t>
            </a:r>
            <a:r>
              <a:rPr lang="zh-CN" altLang="en-US" sz="1400" dirty="0">
                <a:solidFill>
                  <a:schemeClr val="accent6"/>
                </a:solidFill>
              </a:rPr>
              <a:t>, </a:t>
            </a:r>
            <a:r>
              <a:rPr lang="en-US" altLang="zh-CN" sz="1400" dirty="0">
                <a:solidFill>
                  <a:schemeClr val="accent6"/>
                </a:solidFill>
              </a:rPr>
              <a:t>PRD94</a:t>
            </a:r>
            <a:r>
              <a:rPr lang="zh-CN" altLang="en-US" sz="1400" dirty="0">
                <a:solidFill>
                  <a:schemeClr val="accent6"/>
                </a:solidFill>
              </a:rPr>
              <a:t>(2016)</a:t>
            </a:r>
            <a:r>
              <a:rPr lang="en-US" altLang="zh-CN" sz="1400" dirty="0">
                <a:solidFill>
                  <a:schemeClr val="accent6"/>
                </a:solidFill>
              </a:rPr>
              <a:t>074039</a:t>
            </a:r>
            <a:endParaRPr lang="zh-CN" altLang="en-US" sz="14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0496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8</a:t>
            </a:fld>
            <a:endParaRPr lang="zh-CN" altLang="en-US" dirty="0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Triangle singularity (TS)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F8C9AC5-D83E-4085-9D8D-C8EF3D1013EF}"/>
              </a:ext>
            </a:extLst>
          </p:cNvPr>
          <p:cNvGrpSpPr/>
          <p:nvPr/>
        </p:nvGrpSpPr>
        <p:grpSpPr>
          <a:xfrm>
            <a:off x="2266312" y="1281578"/>
            <a:ext cx="4003234" cy="3741059"/>
            <a:chOff x="783675" y="2321791"/>
            <a:chExt cx="2314424" cy="235163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E7E3FBA-E019-46A3-8939-E220255AA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834" y="3843337"/>
              <a:ext cx="1340047" cy="83008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0720470-2DF3-43F3-A069-1CA27D5FC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675" y="2321791"/>
              <a:ext cx="2314424" cy="2314424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A1B33E9-601A-4488-A06B-EF0528A8B6D2}"/>
                </a:ext>
              </a:extLst>
            </p:cNvPr>
            <p:cNvSpPr/>
            <p:nvPr/>
          </p:nvSpPr>
          <p:spPr>
            <a:xfrm>
              <a:off x="1347962" y="2686819"/>
              <a:ext cx="776113" cy="10020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EA45D04-EAED-44B6-B93E-E90A0CE5BE5F}"/>
              </a:ext>
            </a:extLst>
          </p:cNvPr>
          <p:cNvSpPr txBox="1"/>
          <p:nvPr/>
        </p:nvSpPr>
        <p:spPr>
          <a:xfrm>
            <a:off x="4160739" y="2953206"/>
            <a:ext cx="467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2">
                    <a:lumMod val="50000"/>
                  </a:schemeClr>
                </a:solidFill>
              </a:rPr>
              <a:t>R</a:t>
            </a:r>
            <a:endParaRPr lang="zh-CN" alt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309810-C953-4F8F-8010-EC53773EB526}"/>
              </a:ext>
            </a:extLst>
          </p:cNvPr>
          <p:cNvSpPr txBox="1"/>
          <p:nvPr/>
        </p:nvSpPr>
        <p:spPr>
          <a:xfrm>
            <a:off x="3744374" y="1743666"/>
            <a:ext cx="467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R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035869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 bwMode="auto">
          <a:xfrm>
            <a:off x="8294967" y="5416"/>
            <a:ext cx="849033" cy="79859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82944" tIns="41472" rIns="82944" bIns="41472" numCol="1" rtlCol="0" anchor="t" anchorCtr="0" compatLnSpc="1">
            <a:prstTxWarp prst="textNoShape">
              <a:avLst/>
            </a:prstTxWarp>
          </a:bodyPr>
          <a:lstStyle/>
          <a:p>
            <a:pPr defTabSz="414726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zh-CN" altLang="en-US" sz="1633">
              <a:latin typeface="Arial" charset="0"/>
              <a:ea typeface="微软雅黑" charset="-122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441527"/>
            <a:ext cx="2057400" cy="365125"/>
          </a:xfrm>
        </p:spPr>
        <p:txBody>
          <a:bodyPr/>
          <a:lstStyle/>
          <a:p>
            <a:fld id="{AB80FA6A-FD35-4A44-880F-BC0A06B03E37}" type="slidenum">
              <a:rPr lang="zh-CN" altLang="en-US" smtClean="0"/>
              <a:t>9</a:t>
            </a:fld>
            <a:endParaRPr lang="zh-CN" altLang="en-US" dirty="0"/>
          </a:p>
        </p:txBody>
      </p:sp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1" y="361"/>
            <a:ext cx="9144000" cy="802080"/>
          </a:xfrm>
          <a:prstGeom prst="rect">
            <a:avLst/>
          </a:prstGeom>
          <a:gradFill rotWithShape="0">
            <a:gsLst>
              <a:gs pos="0">
                <a:srgbClr val="FFFFFF">
                  <a:alpha val="0"/>
                </a:srgbClr>
              </a:gs>
              <a:gs pos="100000">
                <a:srgbClr val="56AAF1"/>
              </a:gs>
            </a:gsLst>
            <a:lin ang="13500000" scaled="1"/>
          </a:gradFill>
          <a:ln w="9525">
            <a:solidFill>
              <a:srgbClr val="808080">
                <a:alpha val="0"/>
              </a:srgbClr>
            </a:solidFill>
            <a:round/>
            <a:headEnd/>
            <a:tailEnd/>
          </a:ln>
        </p:spPr>
        <p:txBody>
          <a:bodyPr wrap="none" lIns="81638" tIns="63219" rIns="81638" bIns="40819" anchor="ctr"/>
          <a:lstStyle/>
          <a:p>
            <a:pPr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  <a:tab pos="8709249" algn="l"/>
                <a:tab pos="9123975" algn="l"/>
              </a:tabLst>
            </a:pPr>
            <a:r>
              <a:rPr lang="en-US" altLang="zh-CN" sz="3266" b="1" dirty="0">
                <a:solidFill>
                  <a:srgbClr val="000000"/>
                </a:solidFill>
              </a:rPr>
              <a:t>TS as a tool: precise measurement of X(3872)</a:t>
            </a:r>
            <a:endParaRPr lang="zh-CN" altLang="en-US" sz="3266" b="1" dirty="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3310659-4348-43DF-ADB9-C8B9E37864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259" y="956069"/>
            <a:ext cx="8103258" cy="53263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43BD02A-F51A-4F32-AEE0-4B73C5C5003F}"/>
                  </a:ext>
                </a:extLst>
              </p:cNvPr>
              <p:cNvSpPr txBox="1"/>
              <p:nvPr/>
            </p:nvSpPr>
            <p:spPr>
              <a:xfrm>
                <a:off x="822527" y="1540924"/>
                <a:ext cx="211307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Some short-distance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∗0</m:t>
                        </m:r>
                      </m:sup>
                    </m:sSup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∗0</m:t>
                        </m:r>
                      </m:sup>
                    </m:sSup>
                  </m:oMath>
                </a14:m>
                <a:r>
                  <a:rPr lang="en-US" altLang="zh-CN" dirty="0"/>
                  <a:t> source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43BD02A-F51A-4F32-AEE0-4B73C5C500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527" y="1540924"/>
                <a:ext cx="2113079" cy="646331"/>
              </a:xfrm>
              <a:prstGeom prst="rect">
                <a:avLst/>
              </a:prstGeom>
              <a:blipFill>
                <a:blip r:embed="rId5"/>
                <a:stretch>
                  <a:fillRect l="-2594" t="-5660" r="-1729" b="-141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56216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24992</TotalTime>
  <Words>1499</Words>
  <Application>Microsoft Macintosh PowerPoint</Application>
  <PresentationFormat>On-screen Show (4:3)</PresentationFormat>
  <Paragraphs>292</Paragraphs>
  <Slides>42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Arial Unicode MS</vt:lpstr>
      <vt:lpstr>Cascadia Code</vt:lpstr>
      <vt:lpstr>Arial</vt:lpstr>
      <vt:lpstr>Calibri</vt:lpstr>
      <vt:lpstr>Calibri Light</vt:lpstr>
      <vt:lpstr>Cambria Math</vt:lpstr>
      <vt:lpstr>Times New Roman</vt:lpstr>
      <vt:lpstr>Wingdings</vt:lpstr>
      <vt:lpstr>Office Theme</vt:lpstr>
      <vt:lpstr>Hadronic structures from threshold cusps and triangle singularities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your attention!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Hidden and open-charm mesons</dc:title>
  <dc:creator>fkguo</dc:creator>
  <cp:lastModifiedBy>Yanxi Zhang</cp:lastModifiedBy>
  <cp:revision>813</cp:revision>
  <cp:lastPrinted>2018-06-20T20:16:44Z</cp:lastPrinted>
  <dcterms:created xsi:type="dcterms:W3CDTF">2018-06-20T11:44:51Z</dcterms:created>
  <dcterms:modified xsi:type="dcterms:W3CDTF">2020-10-29T06:50:14Z</dcterms:modified>
</cp:coreProperties>
</file>