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87" r:id="rId4"/>
    <p:sldId id="264" r:id="rId5"/>
    <p:sldId id="265" r:id="rId6"/>
    <p:sldId id="288" r:id="rId7"/>
    <p:sldId id="296" r:id="rId8"/>
    <p:sldId id="257" r:id="rId9"/>
    <p:sldId id="267" r:id="rId10"/>
    <p:sldId id="262" r:id="rId11"/>
    <p:sldId id="274" r:id="rId12"/>
    <p:sldId id="289" r:id="rId13"/>
    <p:sldId id="266" r:id="rId14"/>
    <p:sldId id="314" r:id="rId15"/>
    <p:sldId id="313" r:id="rId16"/>
    <p:sldId id="305" r:id="rId17"/>
    <p:sldId id="299" r:id="rId18"/>
    <p:sldId id="300" r:id="rId19"/>
    <p:sldId id="310" r:id="rId20"/>
    <p:sldId id="268" r:id="rId21"/>
    <p:sldId id="304" r:id="rId22"/>
    <p:sldId id="308" r:id="rId23"/>
    <p:sldId id="273" r:id="rId24"/>
    <p:sldId id="306" r:id="rId25"/>
    <p:sldId id="277" r:id="rId26"/>
    <p:sldId id="302" r:id="rId27"/>
    <p:sldId id="301" r:id="rId28"/>
    <p:sldId id="275" r:id="rId29"/>
    <p:sldId id="311" r:id="rId30"/>
    <p:sldId id="312" r:id="rId31"/>
    <p:sldId id="279" r:id="rId32"/>
    <p:sldId id="280" r:id="rId33"/>
    <p:sldId id="281" r:id="rId34"/>
    <p:sldId id="282" r:id="rId35"/>
    <p:sldId id="297" r:id="rId36"/>
    <p:sldId id="290" r:id="rId37"/>
    <p:sldId id="269" r:id="rId38"/>
    <p:sldId id="284" r:id="rId39"/>
    <p:sldId id="270" r:id="rId40"/>
    <p:sldId id="285" r:id="rId41"/>
    <p:sldId id="271" r:id="rId42"/>
    <p:sldId id="291" r:id="rId43"/>
    <p:sldId id="272" r:id="rId44"/>
    <p:sldId id="309" r:id="rId45"/>
    <p:sldId id="29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泡 江" initials="小泡" lastIdx="2" clrIdx="0">
    <p:extLst>
      <p:ext uri="{19B8F6BF-5375-455C-9EA6-DF929625EA0E}">
        <p15:presenceInfo xmlns:p15="http://schemas.microsoft.com/office/powerpoint/2012/main" userId="6c0ce91c068ef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6432"/>
    <a:srgbClr val="00B050"/>
    <a:srgbClr val="1CADE4"/>
    <a:srgbClr val="FF6400"/>
    <a:srgbClr val="318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242" autoAdjust="0"/>
  </p:normalViewPr>
  <p:slideViewPr>
    <p:cSldViewPr snapToGrid="0">
      <p:cViewPr varScale="1">
        <p:scale>
          <a:sx n="80" d="100"/>
          <a:sy n="80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2B4E72F-0E0B-4B8A-BB4D-B5369B1800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582BAB-648B-4E08-B583-BD21FA8F8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57F7-33D4-4E54-9B9E-FE862C02367A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32DEED-5540-45FB-A64A-C37430A53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870FE4-D51F-4FA1-83D9-69CAB81C16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D5AE-821B-45D0-8186-1F06AB606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4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72023-8620-4641-99ED-EBC04A91089F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F847-EB60-4182-AF8A-692B05E24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4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5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73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2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31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7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8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19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54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53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13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7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0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31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1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966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16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273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343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3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79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927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52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942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6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3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59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30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33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8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2F847-EB60-4182-AF8A-692B05E24E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3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DEE2-0F82-4094-A1C0-8C5F198E5EDE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9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91DF-D83E-4BE7-91C8-96BAD3E4C7BE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8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63AF-1C3E-4790-AFA2-F0C960488ED7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3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1933-21AA-4C6E-9116-1A21E2EC0DBC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0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3A6E-D264-45F0-B023-B5D7820E7B6F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B17A-5945-4DD1-A164-50DD2AB93FE3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43C1-D895-455D-AE01-54A21580666F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2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767-38EB-481B-AEF8-8F7480F8D846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2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E8A6-EB67-4C17-8C34-C50DDCF42B43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8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C6CCAF-5063-499A-92F6-3239E288EEC0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72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DE95-6742-4FCE-B831-DB6ECD888AEA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1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95738E-1D4E-497E-9223-CB2394B18778}" type="datetime1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0A8819-7FBB-4EBB-8602-A5C762C76E5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64.png"/><Relationship Id="rId7" Type="http://schemas.openxmlformats.org/officeDocument/2006/relationships/image" Target="../media/image72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0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1.png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82.png"/><Relationship Id="rId5" Type="http://schemas.openxmlformats.org/officeDocument/2006/relationships/image" Target="../media/image98.png"/><Relationship Id="rId10" Type="http://schemas.openxmlformats.org/officeDocument/2006/relationships/image" Target="../media/image70.png"/><Relationship Id="rId4" Type="http://schemas.openxmlformats.org/officeDocument/2006/relationships/image" Target="../media/image97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4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2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F3D12-0AF5-4AEA-AE64-021E4512FB1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07472" y="1249948"/>
            <a:ext cx="10186606" cy="2860871"/>
          </a:xfrm>
        </p:spPr>
        <p:txBody>
          <a:bodyPr>
            <a:normAutofit/>
          </a:bodyPr>
          <a:lstStyle/>
          <a:p>
            <a:pPr algn="ctr"/>
            <a:r>
              <a:rPr lang="en-US" altLang="zh-CN" sz="5000" dirty="0" err="1"/>
              <a:t>pfd</a:t>
            </a:r>
            <a:r>
              <a:rPr lang="en-US" altLang="zh-CN" sz="5000" dirty="0"/>
              <a:t>: a Singular Library to Simplify IBP Reduction Coefficients </a:t>
            </a:r>
            <a:br>
              <a:rPr lang="en-US" altLang="zh-CN" sz="5000" dirty="0"/>
            </a:br>
            <a:r>
              <a:rPr lang="en-US" altLang="zh-CN" sz="3000" dirty="0"/>
              <a:t>(and any rational functions in theoretical physics)</a:t>
            </a:r>
            <a:br>
              <a:rPr lang="en-US" altLang="zh-CN" sz="3000" dirty="0"/>
            </a:br>
            <a:endParaRPr lang="zh-CN" altLang="en-US" sz="3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70A9A5-B6B1-43F2-8770-4D84B5EA9372}"/>
              </a:ext>
            </a:extLst>
          </p:cNvPr>
          <p:cNvSpPr txBox="1"/>
          <p:nvPr/>
        </p:nvSpPr>
        <p:spPr>
          <a:xfrm>
            <a:off x="2193734" y="5098120"/>
            <a:ext cx="786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2008.13194  </a:t>
            </a:r>
            <a:r>
              <a:rPr lang="en-US" altLang="zh-CN" sz="1800" b="0" i="0" u="none" strike="noStrike" baseline="0" dirty="0">
                <a:latin typeface="CMSSBX10"/>
              </a:rPr>
              <a:t>J</a:t>
            </a:r>
            <a:r>
              <a:rPr lang="en-US" altLang="zh-CN" dirty="0">
                <a:latin typeface="CMSSBX10"/>
              </a:rPr>
              <a:t>.</a:t>
            </a:r>
            <a:r>
              <a:rPr lang="en-US" altLang="zh-CN" sz="1800" b="0" i="0" u="none" strike="noStrike" baseline="0" dirty="0">
                <a:latin typeface="CMSSBX10"/>
              </a:rPr>
              <a:t> Boehm</a:t>
            </a:r>
            <a:r>
              <a:rPr lang="en-US" altLang="zh-CN" sz="1800" b="0" i="0" u="none" strike="noStrike" baseline="0" dirty="0">
                <a:latin typeface="CMMI8"/>
              </a:rPr>
              <a:t>, </a:t>
            </a:r>
            <a:r>
              <a:rPr lang="en-US" altLang="zh-CN" sz="1800" b="0" i="0" u="none" strike="noStrike" baseline="0" dirty="0">
                <a:latin typeface="CMSSBX10"/>
              </a:rPr>
              <a:t>M. Wittmann</a:t>
            </a:r>
            <a:r>
              <a:rPr lang="en-US" altLang="zh-CN" dirty="0">
                <a:latin typeface="CMMI8"/>
              </a:rPr>
              <a:t>, </a:t>
            </a:r>
            <a:r>
              <a:rPr lang="en-US" altLang="zh-CN" sz="1800" b="1" i="0" u="none" strike="noStrike" baseline="0" dirty="0">
                <a:latin typeface="CMSSBX10"/>
              </a:rPr>
              <a:t>Z. Wu</a:t>
            </a:r>
            <a:r>
              <a:rPr lang="en-US" altLang="zh-CN" sz="1800" b="0" i="0" u="none" strike="noStrike" baseline="0" dirty="0">
                <a:latin typeface="CMSSBX10"/>
              </a:rPr>
              <a:t>,</a:t>
            </a:r>
            <a:r>
              <a:rPr lang="en-US" altLang="zh-CN" sz="1800" b="0" i="0" u="none" strike="noStrike" baseline="0" dirty="0">
                <a:latin typeface="CMMI8"/>
              </a:rPr>
              <a:t> </a:t>
            </a:r>
            <a:r>
              <a:rPr lang="en-US" altLang="zh-CN" sz="1800" b="0" i="0" u="none" strike="noStrike" baseline="0" dirty="0">
                <a:latin typeface="CMSSBX10"/>
              </a:rPr>
              <a:t>Y. Xu</a:t>
            </a:r>
            <a:r>
              <a:rPr lang="en-US" altLang="zh-CN" dirty="0">
                <a:latin typeface="CMMI8"/>
              </a:rPr>
              <a:t> and</a:t>
            </a:r>
            <a:r>
              <a:rPr lang="en-US" altLang="zh-CN" sz="1800" b="0" i="0" u="none" strike="noStrike" baseline="0" dirty="0">
                <a:latin typeface="CMMI8"/>
              </a:rPr>
              <a:t> </a:t>
            </a:r>
            <a:r>
              <a:rPr lang="en-US" altLang="zh-CN" sz="1800" b="0" i="0" u="none" strike="noStrike" baseline="0" dirty="0">
                <a:latin typeface="CMSSBX10"/>
              </a:rPr>
              <a:t>Y. Zhang </a:t>
            </a:r>
            <a:r>
              <a:rPr lang="en-US" altLang="zh-CN" dirty="0">
                <a:latin typeface="CMSSBX10"/>
              </a:rPr>
              <a:t>(accepted by JHEP)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08EA71-5EF2-4EF2-A53C-AF8AD8E1D843}"/>
              </a:ext>
            </a:extLst>
          </p:cNvPr>
          <p:cNvSpPr txBox="1"/>
          <p:nvPr/>
        </p:nvSpPr>
        <p:spPr>
          <a:xfrm>
            <a:off x="2663799" y="3902215"/>
            <a:ext cx="6925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/>
              <a:t>Zihao</a:t>
            </a:r>
            <a:r>
              <a:rPr lang="en-US" altLang="zh-CN" sz="2800" dirty="0"/>
              <a:t> Wu (</a:t>
            </a:r>
            <a:r>
              <a:rPr lang="zh-CN" altLang="en-US" sz="2800" dirty="0"/>
              <a:t>吴子昊</a:t>
            </a:r>
            <a:r>
              <a:rPr lang="en-US" altLang="zh-CN" sz="2800" dirty="0"/>
              <a:t>)</a:t>
            </a:r>
          </a:p>
          <a:p>
            <a:pPr algn="ctr"/>
            <a:r>
              <a:rPr lang="en-US" altLang="zh-CN" sz="2800" dirty="0"/>
              <a:t>University of Science and Technology of China </a:t>
            </a:r>
            <a:endParaRPr lang="zh-CN" alt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BC14B5-E9D6-45FA-A4D4-2A8E3BF3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5" y="81024"/>
            <a:ext cx="4557433" cy="11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2E67D27-BD61-464B-8598-A8A262E7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3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1622CA-3612-4739-A68C-4E66BA9266E8}"/>
              </a:ext>
            </a:extLst>
          </p:cNvPr>
          <p:cNvSpPr txBox="1"/>
          <p:nvPr/>
        </p:nvSpPr>
        <p:spPr>
          <a:xfrm>
            <a:off x="240008" y="2089203"/>
            <a:ext cx="51251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Integration by parts (IBP) relations</a:t>
            </a:r>
            <a:endParaRPr lang="zh-CN" altLang="en-US" sz="27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3E7DEFC-A652-4F4F-AFFC-FA1BC3BF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91" y="3584859"/>
            <a:ext cx="7381875" cy="50482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7F5384A-2A9D-4895-8FB0-89CF1F769B9F}"/>
              </a:ext>
            </a:extLst>
          </p:cNvPr>
          <p:cNvSpPr txBox="1"/>
          <p:nvPr/>
        </p:nvSpPr>
        <p:spPr>
          <a:xfrm>
            <a:off x="240008" y="4035034"/>
            <a:ext cx="2265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Master integrals</a:t>
            </a:r>
            <a:endParaRPr lang="zh-CN" altLang="en-US" sz="2400" b="1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2232F4B-3FF4-4D6D-84AF-9533BC8CE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384" y="4372134"/>
            <a:ext cx="5848350" cy="952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CD974B7-5E4B-4BB9-8BB2-663252993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91" y="5505916"/>
            <a:ext cx="2124075" cy="4953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C0DA96B-30B7-46C7-9A8E-CE7A9C3A521C}"/>
              </a:ext>
            </a:extLst>
          </p:cNvPr>
          <p:cNvSpPr txBox="1"/>
          <p:nvPr/>
        </p:nvSpPr>
        <p:spPr>
          <a:xfrm>
            <a:off x="2718366" y="5601106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[Smirnov 1004.4199]</a:t>
            </a:r>
            <a:endParaRPr lang="zh-CN" alt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EC2B5EF-2F16-402A-ADA1-BFE980E8DE53}"/>
              </a:ext>
            </a:extLst>
          </p:cNvPr>
          <p:cNvSpPr txBox="1"/>
          <p:nvPr/>
        </p:nvSpPr>
        <p:spPr>
          <a:xfrm>
            <a:off x="6143742" y="5281193"/>
            <a:ext cx="248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IBP reduction coefficient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65FC3CE-D5B0-41FE-BC85-3B5C9677B464}"/>
              </a:ext>
            </a:extLst>
          </p:cNvPr>
          <p:cNvCxnSpPr>
            <a:cxnSpLocks/>
          </p:cNvCxnSpPr>
          <p:nvPr/>
        </p:nvCxnSpPr>
        <p:spPr>
          <a:xfrm>
            <a:off x="5764512" y="5043917"/>
            <a:ext cx="448082" cy="37453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78781BE2-D9F5-43D5-952D-EF38AC133EDC}"/>
              </a:ext>
            </a:extLst>
          </p:cNvPr>
          <p:cNvSpPr txBox="1"/>
          <p:nvPr/>
        </p:nvSpPr>
        <p:spPr>
          <a:xfrm>
            <a:off x="6597211" y="4212738"/>
            <a:ext cx="305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Master integral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08F2880-296D-417A-8D2F-480FF6DA85BE}"/>
              </a:ext>
            </a:extLst>
          </p:cNvPr>
          <p:cNvCxnSpPr>
            <a:cxnSpLocks/>
          </p:cNvCxnSpPr>
          <p:nvPr/>
        </p:nvCxnSpPr>
        <p:spPr>
          <a:xfrm flipV="1">
            <a:off x="6088164" y="4505463"/>
            <a:ext cx="509047" cy="25600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47CDA42D-9E09-4A2C-B73A-614BC238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AC2ABE5-4C6E-4E92-94EF-429BD47EBF70}"/>
              </a:ext>
            </a:extLst>
          </p:cNvPr>
          <p:cNvSpPr/>
          <p:nvPr/>
        </p:nvSpPr>
        <p:spPr>
          <a:xfrm>
            <a:off x="8650232" y="4240695"/>
            <a:ext cx="964943" cy="77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1D1D7B-FD74-449A-AF98-FBEE8DB9E51E}"/>
              </a:ext>
            </a:extLst>
          </p:cNvPr>
          <p:cNvSpPr txBox="1"/>
          <p:nvPr/>
        </p:nvSpPr>
        <p:spPr>
          <a:xfrm>
            <a:off x="167236" y="22443"/>
            <a:ext cx="5088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IBP Reduction and UT integrals</a:t>
            </a:r>
          </a:p>
          <a:p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F2473AB-1D45-49CF-BA17-1129FB6D3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570" y="2697499"/>
            <a:ext cx="5377884" cy="82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99C22B-E44C-45BC-98C4-A2390E2C3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9696" y="1086260"/>
            <a:ext cx="3874914" cy="89421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65C3EC5-D711-47FA-B317-9F2DC9E0E2AB}"/>
              </a:ext>
            </a:extLst>
          </p:cNvPr>
          <p:cNvSpPr txBox="1"/>
          <p:nvPr/>
        </p:nvSpPr>
        <p:spPr>
          <a:xfrm>
            <a:off x="240008" y="609574"/>
            <a:ext cx="22559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Integral family</a:t>
            </a:r>
            <a:endParaRPr lang="zh-CN" altLang="en-US" sz="27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15D8243-3BFE-4839-9320-054726A64F49}"/>
              </a:ext>
            </a:extLst>
          </p:cNvPr>
          <p:cNvSpPr txBox="1"/>
          <p:nvPr/>
        </p:nvSpPr>
        <p:spPr>
          <a:xfrm>
            <a:off x="5291100" y="2147846"/>
            <a:ext cx="328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zh-CN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Tkachov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altLang="zh-CN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Chetyrkin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1981]</a:t>
            </a:r>
            <a:endParaRPr lang="zh-CN" alt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7" grpId="0"/>
      <p:bldP spid="30" grpId="0"/>
      <p:bldP spid="32" grpId="0"/>
      <p:bldP spid="3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1622CA-3612-4739-A68C-4E66BA9266E8}"/>
              </a:ext>
            </a:extLst>
          </p:cNvPr>
          <p:cNvSpPr txBox="1"/>
          <p:nvPr/>
        </p:nvSpPr>
        <p:spPr>
          <a:xfrm>
            <a:off x="266218" y="691857"/>
            <a:ext cx="33213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Differential equations</a:t>
            </a:r>
          </a:p>
        </p:txBody>
      </p:sp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47CDA42D-9E09-4A2C-B73A-614BC238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1D1D7B-FD74-449A-AF98-FBEE8DB9E51E}"/>
              </a:ext>
            </a:extLst>
          </p:cNvPr>
          <p:cNvSpPr txBox="1"/>
          <p:nvPr/>
        </p:nvSpPr>
        <p:spPr>
          <a:xfrm>
            <a:off x="167236" y="22443"/>
            <a:ext cx="5088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IBP Reduction and UT integrals</a:t>
            </a:r>
          </a:p>
          <a:p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95C415-4B3F-4AE8-ADC6-CAAA13A9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61" y="1194147"/>
            <a:ext cx="1173834" cy="13499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8CC0E3-01C8-4EF4-A352-2A00FE59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1650026"/>
            <a:ext cx="1647825" cy="438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1F0A49-46C9-4DC2-A2DA-065F94DA2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61" y="3540707"/>
            <a:ext cx="1524000" cy="5524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23964B-4F50-4F5D-A43F-43B37CFD2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422" y="3624839"/>
            <a:ext cx="2124075" cy="4667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FF4D3E7-67DD-4FEF-A656-B1D514BE136D}"/>
              </a:ext>
            </a:extLst>
          </p:cNvPr>
          <p:cNvSpPr txBox="1"/>
          <p:nvPr/>
        </p:nvSpPr>
        <p:spPr>
          <a:xfrm>
            <a:off x="167236" y="2821717"/>
            <a:ext cx="50559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Uniform transcendental (UT) basis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8FDD0D6-668A-41D1-8989-F503D82D85D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595342" y="3323335"/>
            <a:ext cx="1169785" cy="43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305C286-D08E-4A3B-98C3-3D3C5DF2508F}"/>
              </a:ext>
            </a:extLst>
          </p:cNvPr>
          <p:cNvSpPr txBox="1"/>
          <p:nvPr/>
        </p:nvSpPr>
        <p:spPr>
          <a:xfrm>
            <a:off x="9765127" y="3138669"/>
            <a:ext cx="152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Symbol letters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D67A3D-16C4-4ED6-A678-46A49B8EBC73}"/>
              </a:ext>
            </a:extLst>
          </p:cNvPr>
          <p:cNvSpPr txBox="1"/>
          <p:nvPr/>
        </p:nvSpPr>
        <p:spPr>
          <a:xfrm>
            <a:off x="167236" y="4102016"/>
            <a:ext cx="45170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Pole factors of IBP coefficients</a:t>
            </a:r>
          </a:p>
        </p:txBody>
      </p:sp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45A8A603-3ACD-4A3D-9223-C334976E9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61610"/>
              </p:ext>
            </p:extLst>
          </p:nvPr>
        </p:nvGraphicFramePr>
        <p:xfrm>
          <a:off x="1437793" y="4690724"/>
          <a:ext cx="903970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076">
                  <a:extLst>
                    <a:ext uri="{9D8B030D-6E8A-4147-A177-3AD203B41FA5}">
                      <a16:colId xmlns:a16="http://schemas.microsoft.com/office/drawing/2014/main" val="3942662096"/>
                    </a:ext>
                  </a:extLst>
                </a:gridCol>
                <a:gridCol w="976058">
                  <a:extLst>
                    <a:ext uri="{9D8B030D-6E8A-4147-A177-3AD203B41FA5}">
                      <a16:colId xmlns:a16="http://schemas.microsoft.com/office/drawing/2014/main" val="2789530616"/>
                    </a:ext>
                  </a:extLst>
                </a:gridCol>
                <a:gridCol w="1241748">
                  <a:extLst>
                    <a:ext uri="{9D8B030D-6E8A-4147-A177-3AD203B41FA5}">
                      <a16:colId xmlns:a16="http://schemas.microsoft.com/office/drawing/2014/main" val="266460952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2682635"/>
                    </a:ext>
                  </a:extLst>
                </a:gridCol>
                <a:gridCol w="2219326">
                  <a:extLst>
                    <a:ext uri="{9D8B030D-6E8A-4147-A177-3AD203B41FA5}">
                      <a16:colId xmlns:a16="http://schemas.microsoft.com/office/drawing/2014/main" val="1357279226"/>
                    </a:ext>
                  </a:extLst>
                </a:gridCol>
              </a:tblGrid>
              <a:tr h="39308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Symbol letters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 in ε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 of kinetic variables (not symbol letter)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Function in both ε and kinetic variables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0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UT basis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appear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appear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1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Laporta</a:t>
                      </a:r>
                      <a:r>
                        <a:rPr lang="en-US" altLang="zh-CN" dirty="0"/>
                        <a:t> basis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appear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appear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appear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appear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2982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0ACE2DDA-0B23-4412-872F-401FA5A762EC}"/>
              </a:ext>
            </a:extLst>
          </p:cNvPr>
          <p:cNvSpPr txBox="1"/>
          <p:nvPr/>
        </p:nvSpPr>
        <p:spPr>
          <a:xfrm>
            <a:off x="5322154" y="2878352"/>
            <a:ext cx="226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[J. Henn 1304.1806]</a:t>
            </a:r>
            <a:endParaRPr lang="zh-CN" alt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8B2DC3D-22F1-4721-B019-7538D8EC7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885" y="3664037"/>
            <a:ext cx="1153177" cy="3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78E92-34DF-41E2-B734-B9AD415B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B6C1F-5E7E-4584-AC6A-F2C8F04C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33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IBP Reduction, UT basis and Symbol Letters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Improved Leinartas’ Algorithm for Multivariate Partial Fraction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Examples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68E05-A661-4BEC-AD7A-6626C14D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2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FE3FC7-AE0D-410D-ACD7-9E22407A8550}"/>
              </a:ext>
            </a:extLst>
          </p:cNvPr>
          <p:cNvSpPr txBox="1"/>
          <p:nvPr/>
        </p:nvSpPr>
        <p:spPr>
          <a:xfrm>
            <a:off x="167236" y="662674"/>
            <a:ext cx="8070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Partial fraction decomposition: a one-variable example</a:t>
            </a:r>
            <a:endParaRPr lang="zh-CN" altLang="en-US" sz="27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F036DE-E986-4471-AE6C-D624A474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71" y="1256738"/>
            <a:ext cx="8439150" cy="10001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BD1C7B2-F310-4700-9537-CE7184654003}"/>
              </a:ext>
            </a:extLst>
          </p:cNvPr>
          <p:cNvSpPr txBox="1"/>
          <p:nvPr/>
        </p:nvSpPr>
        <p:spPr>
          <a:xfrm>
            <a:off x="524988" y="2129404"/>
            <a:ext cx="5571012" cy="1055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1.Decrease the power of numerator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2.Decrease the number of denominator factors</a:t>
            </a:r>
            <a:endParaRPr lang="zh-CN" alt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ABB731-6321-44BE-A9AB-F344DACCE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92" y="3539100"/>
            <a:ext cx="87915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0DAEA9-9643-4F2C-941E-51BDE78E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1" y="1070759"/>
            <a:ext cx="6421078" cy="8210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53D92A-EFD7-4A5B-8505-0132ACB5B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51" y="1199934"/>
            <a:ext cx="2632141" cy="183912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17BA45-0993-45FA-B3D2-01730440A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05" y="4149751"/>
            <a:ext cx="5044782" cy="84079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1A18294-C190-4176-AD85-CE7CB84A17DE}"/>
              </a:ext>
            </a:extLst>
          </p:cNvPr>
          <p:cNvSpPr txBox="1"/>
          <p:nvPr/>
        </p:nvSpPr>
        <p:spPr>
          <a:xfrm>
            <a:off x="134022" y="4331623"/>
            <a:ext cx="982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Input:</a:t>
            </a:r>
            <a:endParaRPr lang="zh-CN" altLang="en-US" sz="2500" b="1" dirty="0">
              <a:solidFill>
                <a:srgbClr val="00B0F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F807A88-0E70-4620-92F1-F4CB22C70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274" y="2303226"/>
            <a:ext cx="2571750" cy="3714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354D13F-C082-474D-8FAD-DC9A4604E84F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00C0A99-4A53-44D9-A7DC-F910FE1BEF2D}"/>
              </a:ext>
            </a:extLst>
          </p:cNvPr>
          <p:cNvSpPr txBox="1"/>
          <p:nvPr/>
        </p:nvSpPr>
        <p:spPr>
          <a:xfrm>
            <a:off x="134022" y="633183"/>
            <a:ext cx="37825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A multivariate example:  </a:t>
            </a:r>
            <a:endParaRPr lang="zh-CN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70666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1DAED9-3876-415F-86E4-F8B0FF0A0152}"/>
              </a:ext>
            </a:extLst>
          </p:cNvPr>
          <p:cNvSpPr txBox="1"/>
          <p:nvPr/>
        </p:nvSpPr>
        <p:spPr>
          <a:xfrm>
            <a:off x="167236" y="706391"/>
            <a:ext cx="37825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A multivariate example:  </a:t>
            </a:r>
            <a:endParaRPr lang="zh-CN" altLang="en-US" sz="27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F0CDFBC-6411-48D2-BB39-D3AA2736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4" y="1250881"/>
            <a:ext cx="6630386" cy="34329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1EB76A-217A-4675-88F9-294AD7435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48" y="5052383"/>
            <a:ext cx="7331698" cy="84742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D761A0E-7262-4ABD-9495-3214C147DA8C}"/>
              </a:ext>
            </a:extLst>
          </p:cNvPr>
          <p:cNvSpPr txBox="1"/>
          <p:nvPr/>
        </p:nvSpPr>
        <p:spPr>
          <a:xfrm>
            <a:off x="380014" y="5260650"/>
            <a:ext cx="1128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/>
              <a:t>Use </a:t>
            </a:r>
            <a:r>
              <a:rPr lang="en-US" altLang="zh-CN" sz="2200" dirty="0" err="1"/>
              <a:t>pfd</a:t>
            </a:r>
            <a:r>
              <a:rPr lang="en-US" altLang="zh-CN" sz="2200" dirty="0"/>
              <a:t>:</a:t>
            </a:r>
            <a:endParaRPr lang="zh-CN" altLang="en-US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9B116B-3D72-4E59-BE56-7DE8DD357615}"/>
              </a:ext>
            </a:extLst>
          </p:cNvPr>
          <p:cNvSpPr txBox="1"/>
          <p:nvPr/>
        </p:nvSpPr>
        <p:spPr>
          <a:xfrm>
            <a:off x="472036" y="3633074"/>
            <a:ext cx="11792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/>
              <a:t>example</a:t>
            </a:r>
            <a:endParaRPr lang="zh-CN" altLang="en-US" sz="22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8CCC45-C8B7-43D1-BD8D-7B64F5E8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93" y="1666500"/>
            <a:ext cx="7321214" cy="39989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8344943-1E9F-403D-80DA-9F23A8E4929B}"/>
              </a:ext>
            </a:extLst>
          </p:cNvPr>
          <p:cNvSpPr txBox="1"/>
          <p:nvPr/>
        </p:nvSpPr>
        <p:spPr>
          <a:xfrm>
            <a:off x="319636" y="666194"/>
            <a:ext cx="2429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Polynomial ring</a:t>
            </a:r>
            <a:endParaRPr lang="zh-CN" altLang="en-US" sz="27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EAC92-19CD-4144-B4A6-249BAAD95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70" y="2753656"/>
            <a:ext cx="4558672" cy="46517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3690E21-8477-40F5-AD15-F96239107FBF}"/>
              </a:ext>
            </a:extLst>
          </p:cNvPr>
          <p:cNvSpPr txBox="1"/>
          <p:nvPr/>
        </p:nvSpPr>
        <p:spPr>
          <a:xfrm>
            <a:off x="319636" y="2359609"/>
            <a:ext cx="894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Ideal</a:t>
            </a:r>
            <a:endParaRPr lang="zh-CN" altLang="en-US" sz="2700" b="1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C7C0DDF-ABF8-4706-99C4-BB1EEAD9C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086" y="4267433"/>
            <a:ext cx="6348695" cy="36512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1FCCC36-F1C0-4AA6-A6DF-3DFDCB29B39A}"/>
              </a:ext>
            </a:extLst>
          </p:cNvPr>
          <p:cNvSpPr txBox="1"/>
          <p:nvPr/>
        </p:nvSpPr>
        <p:spPr>
          <a:xfrm>
            <a:off x="319636" y="4960442"/>
            <a:ext cx="29859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Polynomial division</a:t>
            </a:r>
            <a:endParaRPr lang="zh-CN" altLang="en-US" sz="27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DFDE10A-76EE-48AE-91BD-42C2AFA8C0A6}"/>
              </a:ext>
            </a:extLst>
          </p:cNvPr>
          <p:cNvCxnSpPr>
            <a:cxnSpLocks/>
          </p:cNvCxnSpPr>
          <p:nvPr/>
        </p:nvCxnSpPr>
        <p:spPr>
          <a:xfrm>
            <a:off x="5020887" y="3158836"/>
            <a:ext cx="689957" cy="4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A12B7E6-1B68-4AB3-A202-B82997500854}"/>
              </a:ext>
            </a:extLst>
          </p:cNvPr>
          <p:cNvSpPr txBox="1"/>
          <p:nvPr/>
        </p:nvSpPr>
        <p:spPr>
          <a:xfrm>
            <a:off x="5651006" y="3408563"/>
            <a:ext cx="119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generators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97651B-57E6-4578-8E1E-73411D776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609" y="5552928"/>
            <a:ext cx="5223970" cy="5947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7665F01-F138-4361-96DB-C6A8996CA385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5E986F0-25B7-482F-92E0-8221E8568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443" y="4289658"/>
            <a:ext cx="2247900" cy="3524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A27246-5AC1-4477-B43E-AFBB9BB49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433" y="5468273"/>
            <a:ext cx="3648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6AAD51-3C18-4B82-A4B2-54C4A270E75D}"/>
              </a:ext>
            </a:extLst>
          </p:cNvPr>
          <p:cNvSpPr txBox="1"/>
          <p:nvPr/>
        </p:nvSpPr>
        <p:spPr>
          <a:xfrm>
            <a:off x="167236" y="845556"/>
            <a:ext cx="5797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/>
              <a:t>An example of single variable polynomial division</a:t>
            </a:r>
            <a:endParaRPr lang="zh-CN" altLang="en-US" sz="22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38D5693-A739-460F-B2D4-22480794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71" y="1350398"/>
            <a:ext cx="4390678" cy="4390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F05A41-DAEC-435A-8B31-EC6B110EE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871" y="2120537"/>
            <a:ext cx="3542954" cy="39799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341D695-72E3-433A-B6A0-39C3249AA6DE}"/>
              </a:ext>
            </a:extLst>
          </p:cNvPr>
          <p:cNvSpPr txBox="1"/>
          <p:nvPr/>
        </p:nvSpPr>
        <p:spPr>
          <a:xfrm>
            <a:off x="167236" y="3361816"/>
            <a:ext cx="50597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Multivariable: monomial ordering</a:t>
            </a:r>
            <a:endParaRPr lang="zh-CN" altLang="en-US" sz="2700" b="1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BB74EFAE-2E0D-4CB9-A387-9FDEDC922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54" y="3968040"/>
            <a:ext cx="2347652" cy="4283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99067FE-1DE0-4A1D-9774-A8F13F9FD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39" y="4453287"/>
            <a:ext cx="3895725" cy="4095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E37EADF-DE34-46FF-A72A-808BAC569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39" y="4976669"/>
            <a:ext cx="5962650" cy="381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B2480CA-B8EF-4714-934F-B8D47C892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02" y="5471476"/>
            <a:ext cx="7343775" cy="457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C4FE1E-E061-416E-A1EA-A63E4AD0B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8020" y="1159286"/>
            <a:ext cx="3524250" cy="447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167ABE-D8CF-45B6-BE82-F54A8BE79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2943" y="849712"/>
            <a:ext cx="352425" cy="3524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58E8C2-9C3A-4FAB-B976-F6ED7CF876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3583" y="1569932"/>
            <a:ext cx="1666875" cy="333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1ACDAC-BD93-4555-9B5C-335B0EE668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1792" y="1961528"/>
            <a:ext cx="2705100" cy="3524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A4C0A9A-432A-4BAA-83EC-D95652814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2519" y="913443"/>
            <a:ext cx="542925" cy="2762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867166-9B5C-41F6-A291-514E0F437C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9004" y="2277881"/>
            <a:ext cx="1590675" cy="37147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9426E30-ACE8-46EE-81CD-89D7AB4EE3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0457" y="2648221"/>
            <a:ext cx="1857375" cy="40957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0EBC297-378E-41D5-B875-505F558066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5145" y="955179"/>
            <a:ext cx="381000" cy="20955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93CAE53-46FD-4D7D-897F-49299DC995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4417" y="2986490"/>
            <a:ext cx="1285875" cy="3524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1410120-7C9C-4D79-9BE4-6C258839A5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45190" y="3309026"/>
            <a:ext cx="1304925" cy="2952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D95D060-209E-4776-A4F5-792919C11115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</p:spTree>
    <p:extLst>
      <p:ext uri="{BB962C8B-B14F-4D97-AF65-F5344CB8AC3E}">
        <p14:creationId xmlns:p14="http://schemas.microsoft.com/office/powerpoint/2010/main" val="40927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B73AE3-8C92-4A3D-8FC1-7C715BF0DD13}"/>
              </a:ext>
            </a:extLst>
          </p:cNvPr>
          <p:cNvSpPr txBox="1"/>
          <p:nvPr/>
        </p:nvSpPr>
        <p:spPr>
          <a:xfrm>
            <a:off x="167236" y="611990"/>
            <a:ext cx="23525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Groebner basis</a:t>
            </a:r>
            <a:endParaRPr lang="zh-CN" altLang="en-US" sz="2700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074FD79-CEDA-4E32-8FF4-18AF7FDE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" y="1973113"/>
            <a:ext cx="9038098" cy="38178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113CDF3-7D69-41A2-A0CB-70DD6AD326C4}"/>
              </a:ext>
            </a:extLst>
          </p:cNvPr>
          <p:cNvSpPr txBox="1"/>
          <p:nvPr/>
        </p:nvSpPr>
        <p:spPr>
          <a:xfrm>
            <a:off x="167236" y="3021057"/>
            <a:ext cx="113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Example:</a:t>
            </a: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5CA6F9D-6F5D-4D02-B084-360AD00ED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3482280"/>
            <a:ext cx="5562600" cy="342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4AC308-7508-4CB5-8959-38D9E24C4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" y="3947026"/>
            <a:ext cx="5467350" cy="3429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6A6B933-8CCB-4D0E-9036-A62B37888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" y="4383197"/>
            <a:ext cx="5505450" cy="3714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C676393-8B2F-46A9-813C-550274028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4905093"/>
            <a:ext cx="5486400" cy="2857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7806B1A-1F4E-4ABC-AA96-DDC0F9E62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5341264"/>
            <a:ext cx="5495925" cy="3524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4E1EF80-B9C4-4C45-8DB5-ED43BA6B5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" y="5721209"/>
            <a:ext cx="5762625" cy="57150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DDFC618E-AAB2-4474-845C-0B540FD44A58}"/>
              </a:ext>
            </a:extLst>
          </p:cNvPr>
          <p:cNvSpPr/>
          <p:nvPr/>
        </p:nvSpPr>
        <p:spPr>
          <a:xfrm>
            <a:off x="4516508" y="3325800"/>
            <a:ext cx="2036692" cy="241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27734E-D107-4FA1-838E-48D8DD9738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6570" y="3325800"/>
            <a:ext cx="4860609" cy="6599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DE4FE9-F927-41AF-B88F-1390ABEA32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6570" y="4384065"/>
            <a:ext cx="4498519" cy="150207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64E98C2-E216-428C-B2F5-DC46F881FA96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845501-839B-45D4-9A3E-61CEA77BFF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233699"/>
            <a:ext cx="4004309" cy="569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3E8D08-F424-43E3-8CE0-E4657AAA3A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877" y="1255200"/>
            <a:ext cx="4999706" cy="569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7B7BA9-9EFC-4B6E-8969-161F75DB4C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877" y="2481351"/>
            <a:ext cx="9077325" cy="3143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069D24-1D46-4F67-B581-A9A36C49E9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6571" y="4118477"/>
            <a:ext cx="1334930" cy="2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64E98C2-E216-428C-B2F5-DC46F881FA96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9064989-7369-40EE-87FB-B5A8DB62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7" y="2564779"/>
            <a:ext cx="4778295" cy="19066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EA52B9-CDDD-4B70-81FF-C49803828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952" y="2564779"/>
            <a:ext cx="3094149" cy="281931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3B69F5D-4A2E-4D98-930C-C492B9111B85}"/>
              </a:ext>
            </a:extLst>
          </p:cNvPr>
          <p:cNvSpPr txBox="1"/>
          <p:nvPr/>
        </p:nvSpPr>
        <p:spPr>
          <a:xfrm>
            <a:off x="167236" y="656749"/>
            <a:ext cx="53179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Polynomial division via Groebner basis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88D42D-2FBD-44C2-A6A4-D6DD49EB861F}"/>
              </a:ext>
            </a:extLst>
          </p:cNvPr>
          <p:cNvSpPr/>
          <p:nvPr/>
        </p:nvSpPr>
        <p:spPr>
          <a:xfrm>
            <a:off x="5653951" y="3437983"/>
            <a:ext cx="3094149" cy="206692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FFD694-0EF3-4EAB-94D5-4146FC4F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77" y="1231281"/>
            <a:ext cx="6276975" cy="11303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8006BE-427D-4ED7-A6AF-5E0EA37AB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094" y="5751660"/>
            <a:ext cx="5144364" cy="4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E14810-4A8A-444A-A54B-C4702A49CFBE}"/>
              </a:ext>
            </a:extLst>
          </p:cNvPr>
          <p:cNvSpPr txBox="1"/>
          <p:nvPr/>
        </p:nvSpPr>
        <p:spPr>
          <a:xfrm>
            <a:off x="167236" y="22443"/>
            <a:ext cx="217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Introduction</a:t>
            </a:r>
          </a:p>
          <a:p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717806-C3F2-4046-97F2-053EA5D5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E1ED9ED-7C90-469B-8086-37FD6EE72CD6}"/>
              </a:ext>
            </a:extLst>
          </p:cNvPr>
          <p:cNvSpPr/>
          <p:nvPr/>
        </p:nvSpPr>
        <p:spPr>
          <a:xfrm>
            <a:off x="1480586" y="1233504"/>
            <a:ext cx="2417189" cy="656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Feynman integral</a:t>
            </a:r>
            <a:endParaRPr lang="zh-CN" altLang="en-US" sz="2000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8363E77-021D-4BE1-AEC9-6CF291362B7C}"/>
              </a:ext>
            </a:extLst>
          </p:cNvPr>
          <p:cNvSpPr/>
          <p:nvPr/>
        </p:nvSpPr>
        <p:spPr>
          <a:xfrm>
            <a:off x="7913008" y="1233504"/>
            <a:ext cx="2417191" cy="656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Master integrals</a:t>
            </a:r>
            <a:endParaRPr lang="zh-CN" altLang="en-US" sz="20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8816433-7CCD-43AE-B1AE-C8AD4643AD66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897775" y="1561896"/>
            <a:ext cx="40152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F74EFB2B-6F48-437E-A483-11393A483E88}"/>
              </a:ext>
            </a:extLst>
          </p:cNvPr>
          <p:cNvSpPr txBox="1"/>
          <p:nvPr/>
        </p:nvSpPr>
        <p:spPr>
          <a:xfrm>
            <a:off x="4667367" y="1690233"/>
            <a:ext cx="219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18B7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IBP Reduction</a:t>
            </a:r>
            <a:endParaRPr lang="zh-CN" altLang="en-US" sz="2000" dirty="0">
              <a:solidFill>
                <a:srgbClr val="318B7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43BA4A4-BE4F-4420-92BB-60C630EAAF34}"/>
              </a:ext>
            </a:extLst>
          </p:cNvPr>
          <p:cNvCxnSpPr>
            <a:cxnSpLocks/>
            <a:stCxn id="35" idx="2"/>
            <a:endCxn id="42" idx="0"/>
          </p:cNvCxnSpPr>
          <p:nvPr/>
        </p:nvCxnSpPr>
        <p:spPr>
          <a:xfrm>
            <a:off x="5765692" y="2090343"/>
            <a:ext cx="0" cy="1518381"/>
          </a:xfrm>
          <a:prstGeom prst="straightConnector1">
            <a:avLst/>
          </a:prstGeom>
          <a:ln w="63500">
            <a:solidFill>
              <a:srgbClr val="318B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51761C50-FDC1-4982-9829-8C2EEE255E3C}"/>
              </a:ext>
            </a:extLst>
          </p:cNvPr>
          <p:cNvSpPr/>
          <p:nvPr/>
        </p:nvSpPr>
        <p:spPr>
          <a:xfrm>
            <a:off x="4705378" y="3608724"/>
            <a:ext cx="2120627" cy="700339"/>
          </a:xfrm>
          <a:prstGeom prst="roundRect">
            <a:avLst/>
          </a:prstGeom>
          <a:solidFill>
            <a:srgbClr val="00B050"/>
          </a:solidFill>
          <a:ln>
            <a:solidFill>
              <a:srgbClr val="318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IBP Reduction coefficients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0C23C24-5BE4-443B-81A3-799244E31E86}"/>
              </a:ext>
            </a:extLst>
          </p:cNvPr>
          <p:cNvSpPr txBox="1"/>
          <p:nvPr/>
        </p:nvSpPr>
        <p:spPr>
          <a:xfrm>
            <a:off x="5005311" y="4582992"/>
            <a:ext cx="364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Huge sized </a:t>
            </a:r>
          </a:p>
          <a:p>
            <a:r>
              <a:rPr lang="en-US" altLang="zh-CN" sz="16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(can be &gt;1GB)</a:t>
            </a:r>
            <a:endParaRPr lang="zh-CN" altLang="en-US" sz="16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0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FE3FC7-AE0D-410D-ACD7-9E22407A8550}"/>
              </a:ext>
            </a:extLst>
          </p:cNvPr>
          <p:cNvSpPr txBox="1"/>
          <p:nvPr/>
        </p:nvSpPr>
        <p:spPr>
          <a:xfrm>
            <a:off x="167236" y="1148449"/>
            <a:ext cx="45974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1. Factorizing the denominator</a:t>
            </a:r>
            <a:endParaRPr lang="zh-CN" altLang="en-US" sz="27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04A1A8-BBF0-4E7B-ADC4-D65CFE07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667" y="1742513"/>
            <a:ext cx="2486025" cy="9810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0AEBCEA-FCD0-440D-9B17-8530BF5DD1C8}"/>
              </a:ext>
            </a:extLst>
          </p:cNvPr>
          <p:cNvSpPr txBox="1"/>
          <p:nvPr/>
        </p:nvSpPr>
        <p:spPr>
          <a:xfrm>
            <a:off x="167236" y="2809821"/>
            <a:ext cx="66990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2. Decomposition via Hilbert’s Nullstellensatz</a:t>
            </a:r>
            <a:endParaRPr lang="zh-CN" altLang="en-US" sz="27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E41C4B-E1F4-4697-A95E-46145F094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951" y="1975621"/>
            <a:ext cx="1213022" cy="4332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C4CC2D1-D8A6-40E2-9222-D15EFDF907FA}"/>
              </a:ext>
            </a:extLst>
          </p:cNvPr>
          <p:cNvSpPr txBox="1"/>
          <p:nvPr/>
        </p:nvSpPr>
        <p:spPr>
          <a:xfrm>
            <a:off x="167236" y="567724"/>
            <a:ext cx="516526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/>
              <a:t>Improved </a:t>
            </a:r>
            <a:r>
              <a:rPr lang="en-US" altLang="zh-CN" sz="3000" b="1" dirty="0" err="1"/>
              <a:t>Leinartas</a:t>
            </a:r>
            <a:r>
              <a:rPr lang="en-US" altLang="zh-CN" sz="3000" b="1" dirty="0"/>
              <a:t>’ algorithm</a:t>
            </a:r>
            <a:endParaRPr lang="zh-CN" altLang="en-US" sz="3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D9B941-146A-405A-B096-35BD2E64FC2B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A0E503-15B6-4723-B7DE-5DB2AFD9B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17" y="3851854"/>
            <a:ext cx="9214532" cy="7721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988545A-4352-468C-8270-B4AE88F1CE48}"/>
              </a:ext>
            </a:extLst>
          </p:cNvPr>
          <p:cNvSpPr txBox="1"/>
          <p:nvPr/>
        </p:nvSpPr>
        <p:spPr>
          <a:xfrm>
            <a:off x="522619" y="4624021"/>
            <a:ext cx="13085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/>
              <a:t>Example:</a:t>
            </a:r>
            <a:endParaRPr lang="zh-CN" altLang="en-US" sz="23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C04AC9F-9060-45A7-83C8-746FD4017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680" y="5018028"/>
            <a:ext cx="6115050" cy="4762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A004D0-79B1-483D-A923-D211A238D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680" y="5631173"/>
            <a:ext cx="6209690" cy="45326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2318520-B46F-4522-B06E-E64B77980FD4}"/>
              </a:ext>
            </a:extLst>
          </p:cNvPr>
          <p:cNvSpPr txBox="1"/>
          <p:nvPr/>
        </p:nvSpPr>
        <p:spPr>
          <a:xfrm>
            <a:off x="528899" y="3318520"/>
            <a:ext cx="30710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/>
              <a:t>Hilbert’s Nullstellensatz</a:t>
            </a:r>
            <a:endParaRPr lang="zh-CN" alt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0877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EE99DD-A230-4602-B1E8-32A4A957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3161966"/>
            <a:ext cx="3752850" cy="1657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8A154E-3249-458B-A64D-BA99D0732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1908874"/>
            <a:ext cx="3752850" cy="125309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6008EC8-4C9A-445B-A7A8-CB76757B5D26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C0086BE-9529-45C4-BA12-5355F604C7F3}"/>
              </a:ext>
            </a:extLst>
          </p:cNvPr>
          <p:cNvSpPr txBox="1"/>
          <p:nvPr/>
        </p:nvSpPr>
        <p:spPr>
          <a:xfrm>
            <a:off x="167236" y="704430"/>
            <a:ext cx="19124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/>
              <a:t>How to find h</a:t>
            </a:r>
            <a:r>
              <a:rPr lang="en-US" altLang="zh-CN" sz="2000" b="1" i="1" dirty="0"/>
              <a:t>i</a:t>
            </a:r>
            <a:endParaRPr lang="zh-CN" altLang="en-US" sz="2000" b="1" i="1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C24BF7F-FFC9-4518-AC06-03145A6D8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5125943"/>
            <a:ext cx="5165795" cy="37706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B58D07DF-7961-40B9-BB96-5D6CF2A1952D}"/>
              </a:ext>
            </a:extLst>
          </p:cNvPr>
          <p:cNvSpPr txBox="1"/>
          <p:nvPr/>
        </p:nvSpPr>
        <p:spPr>
          <a:xfrm>
            <a:off x="167235" y="1201974"/>
            <a:ext cx="323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Use lift command in Singular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87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008EC8-4C9A-445B-A7A8-CB76757B5D26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69B5CE-3BF8-49D8-A097-5474C66E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86" y="1300508"/>
            <a:ext cx="2394135" cy="9448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E70348-8148-43EB-9E52-E7E6C751D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34" y="1512435"/>
            <a:ext cx="990600" cy="428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AABDB54-6A1A-4A29-B933-E0A66DA66041}"/>
              </a:ext>
            </a:extLst>
          </p:cNvPr>
          <p:cNvSpPr txBox="1"/>
          <p:nvPr/>
        </p:nvSpPr>
        <p:spPr>
          <a:xfrm>
            <a:off x="167236" y="715336"/>
            <a:ext cx="54180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/>
              <a:t>Decomposition via Hilbert’s Nullstellensatz</a:t>
            </a:r>
            <a:endParaRPr lang="zh-CN" altLang="en-US" sz="23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B290DDB-4352-42E9-8C19-9BAF4C27A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34" y="2596143"/>
            <a:ext cx="9706748" cy="50390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DAEA048-BD26-424B-9B69-00B0817D904E}"/>
              </a:ext>
            </a:extLst>
          </p:cNvPr>
          <p:cNvSpPr txBox="1"/>
          <p:nvPr/>
        </p:nvSpPr>
        <p:spPr>
          <a:xfrm>
            <a:off x="8411703" y="4526716"/>
            <a:ext cx="2800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decreases the number </a:t>
            </a:r>
          </a:p>
          <a:p>
            <a:r>
              <a:rPr lang="en-US" altLang="zh-CN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denominator factors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1036F0-432C-424C-8C93-1491EF3FAE87}"/>
              </a:ext>
            </a:extLst>
          </p:cNvPr>
          <p:cNvSpPr txBox="1"/>
          <p:nvPr/>
        </p:nvSpPr>
        <p:spPr>
          <a:xfrm>
            <a:off x="433534" y="5382171"/>
            <a:ext cx="1102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</a:rPr>
              <a:t>Repeat until no term can be decomposed via this step, collect terms with same denominator</a:t>
            </a:r>
            <a:endParaRPr lang="zh-CN" alt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A68C085-D598-4351-BD11-24D31BDF4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591" y="3648467"/>
            <a:ext cx="410271" cy="3298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F16AF3-4291-4479-B38E-B4A8370CF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34" y="3348451"/>
            <a:ext cx="2657475" cy="1066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DF8E59-6EC0-4D18-9E9B-63893A9E2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962" y="3450868"/>
            <a:ext cx="63722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FE3FC7-AE0D-410D-ACD7-9E22407A8550}"/>
              </a:ext>
            </a:extLst>
          </p:cNvPr>
          <p:cNvSpPr txBox="1"/>
          <p:nvPr/>
        </p:nvSpPr>
        <p:spPr>
          <a:xfrm>
            <a:off x="167236" y="535618"/>
            <a:ext cx="60597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3. Short numerator decomposition (new)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244738-0C7A-4EA9-8776-35C6880D9236}"/>
              </a:ext>
            </a:extLst>
          </p:cNvPr>
          <p:cNvSpPr txBox="1"/>
          <p:nvPr/>
        </p:nvSpPr>
        <p:spPr>
          <a:xfrm>
            <a:off x="565253" y="2015265"/>
            <a:ext cx="54786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3.1. Polynomial division with remainder</a:t>
            </a:r>
            <a:endParaRPr lang="zh-CN" altLang="en-US" sz="2500" b="1" dirty="0">
              <a:solidFill>
                <a:srgbClr val="00B0F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5663A35-D48C-4AE5-ACAC-7A86DCCF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644" y="1135855"/>
            <a:ext cx="2394135" cy="9448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5855F1-B186-46F5-9868-748731200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83" y="1312124"/>
            <a:ext cx="990600" cy="42862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FC4138-7825-41CF-BA63-7F1BC9F1C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892" y="2527208"/>
            <a:ext cx="2209800" cy="10382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7CADF27-C319-4F24-B4CE-CE1AEA7FFB63}"/>
              </a:ext>
            </a:extLst>
          </p:cNvPr>
          <p:cNvSpPr txBox="1"/>
          <p:nvPr/>
        </p:nvSpPr>
        <p:spPr>
          <a:xfrm>
            <a:off x="167236" y="12918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2AC8C1-2A9D-4D08-B92C-DCC5365DD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234" y="2448976"/>
            <a:ext cx="7679566" cy="10382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F3676F-8B26-43C8-A1F5-5D14C8369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224" y="2849072"/>
            <a:ext cx="410271" cy="3298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E614DDB-912F-4358-9478-19A9D5A654D2}"/>
              </a:ext>
            </a:extLst>
          </p:cNvPr>
          <p:cNvSpPr txBox="1"/>
          <p:nvPr/>
        </p:nvSpPr>
        <p:spPr>
          <a:xfrm>
            <a:off x="565253" y="3624109"/>
            <a:ext cx="44814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</a:rPr>
              <a:t>3.2. Syzygy reduction on </a:t>
            </a:r>
            <a:r>
              <a:rPr lang="en-US" altLang="zh-CN" sz="2500" b="1" i="1" dirty="0">
                <a:solidFill>
                  <a:srgbClr val="FF0000"/>
                </a:solidFill>
              </a:rPr>
              <a:t>a</a:t>
            </a:r>
            <a:r>
              <a:rPr lang="en-US" altLang="zh-CN" b="1" i="1" dirty="0">
                <a:solidFill>
                  <a:srgbClr val="FF0000"/>
                </a:solidFill>
              </a:rPr>
              <a:t>i  </a:t>
            </a:r>
            <a:r>
              <a:rPr lang="en-US" altLang="zh-CN" sz="2200" b="1" dirty="0">
                <a:solidFill>
                  <a:srgbClr val="FF0000"/>
                </a:solidFill>
              </a:rPr>
              <a:t>(new)</a:t>
            </a:r>
            <a:endParaRPr lang="zh-CN" altLang="en-US" sz="2200" b="1" i="1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9C3828-3E98-4951-84BC-B58E42E13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304" y="4646386"/>
            <a:ext cx="4143375" cy="381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9089B3-5438-4837-93A6-EAD8320B10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5658" y="5148941"/>
            <a:ext cx="2695575" cy="8286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1F3472B-CA25-4AE1-8E18-DA943FEE7A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50" y="5275852"/>
            <a:ext cx="2466975" cy="352425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FE012AA-0525-4342-B1FB-18C3222589B9}"/>
              </a:ext>
            </a:extLst>
          </p:cNvPr>
          <p:cNvCxnSpPr/>
          <p:nvPr/>
        </p:nvCxnSpPr>
        <p:spPr>
          <a:xfrm>
            <a:off x="6393272" y="5452064"/>
            <a:ext cx="130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3F352F17-974D-4C39-A253-11763BF8CA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582" y="4975814"/>
            <a:ext cx="2543175" cy="95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F3C5C18-007F-4A65-82C4-F01E6EB85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4864" y="4650716"/>
            <a:ext cx="2352935" cy="4461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0C105C-DE95-45E2-840E-9DA3ADC744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6534" y="1378799"/>
            <a:ext cx="4781550" cy="361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9DF635-D0F1-47AC-BBCB-D59DA4CC4C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154" y="4156983"/>
            <a:ext cx="65817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DCDE96E-1CC0-44B0-A3A5-F5D8C06F879B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F0325EA-7D2D-4406-BD11-C2F7CB2C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8" y="1234768"/>
            <a:ext cx="3446780" cy="137535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CEAC45C-6A72-4731-988B-71AD20B0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78" y="2648039"/>
            <a:ext cx="2231936" cy="203368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EB1F18-2EB8-4491-8424-10C2B9084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78" y="4719637"/>
            <a:ext cx="5715681" cy="137535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0BCF99C-05FC-4ABB-A56B-3023FCBA7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850" y="1234768"/>
            <a:ext cx="5130078" cy="127439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6977F6A-2969-4198-BE2C-CF11E0C0E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850" y="2547074"/>
            <a:ext cx="6683874" cy="1009375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2EEF83E6-3269-42A3-B500-A335E7EBA053}"/>
              </a:ext>
            </a:extLst>
          </p:cNvPr>
          <p:cNvSpPr txBox="1"/>
          <p:nvPr/>
        </p:nvSpPr>
        <p:spPr>
          <a:xfrm>
            <a:off x="167236" y="656749"/>
            <a:ext cx="39192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How to do syzygy reduction</a:t>
            </a:r>
            <a:endParaRPr lang="zh-CN" altLang="en-US" sz="2000" b="1" i="1" dirty="0">
              <a:solidFill>
                <a:srgbClr val="00B0F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B322DE-0A71-4196-9A30-58828D26D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262" y="3885630"/>
            <a:ext cx="3971925" cy="504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AE6F16-4AB1-48E6-93D4-52EF8EC080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262" y="5167945"/>
            <a:ext cx="4619625" cy="51435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4428A16-756F-41B5-B60B-D5E245D650D1}"/>
              </a:ext>
            </a:extLst>
          </p:cNvPr>
          <p:cNvCxnSpPr/>
          <p:nvPr/>
        </p:nvCxnSpPr>
        <p:spPr>
          <a:xfrm>
            <a:off x="8924924" y="4510087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576E2D-704F-41CB-95A1-89504DB05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54" y="1097479"/>
            <a:ext cx="7874350" cy="10138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959BC1A-0746-42D0-943F-57EFFADCAF6A}"/>
              </a:ext>
            </a:extLst>
          </p:cNvPr>
          <p:cNvSpPr txBox="1"/>
          <p:nvPr/>
        </p:nvSpPr>
        <p:spPr>
          <a:xfrm>
            <a:off x="8646094" y="2469004"/>
            <a:ext cx="2922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decreases the power of denominator and numerator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B97FD1-087A-4BF7-92F0-91DF63B697C2}"/>
              </a:ext>
            </a:extLst>
          </p:cNvPr>
          <p:cNvSpPr txBox="1"/>
          <p:nvPr/>
        </p:nvSpPr>
        <p:spPr>
          <a:xfrm>
            <a:off x="697166" y="3388723"/>
            <a:ext cx="9164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This step is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short</a:t>
            </a:r>
            <a:r>
              <a:rPr lang="en-US" altLang="zh-CN" sz="2000" dirty="0">
                <a:solidFill>
                  <a:srgbClr val="00B0F0"/>
                </a:solidFill>
              </a:rPr>
              <a:t> </a:t>
            </a:r>
            <a:r>
              <a:rPr lang="en-US" altLang="zh-CN" sz="2000" dirty="0"/>
              <a:t>numerator decomposition, aimed at decrease power of denominator</a:t>
            </a:r>
          </a:p>
          <a:p>
            <a:r>
              <a:rPr lang="en-US" altLang="zh-CN" sz="2000" dirty="0"/>
              <a:t>If </a:t>
            </a:r>
            <a:r>
              <a:rPr lang="en-US" altLang="zh-CN" sz="2000" i="1" dirty="0"/>
              <a:t>r</a:t>
            </a:r>
            <a:r>
              <a:rPr lang="en-US" altLang="zh-CN" sz="2000" dirty="0"/>
              <a:t>=0, do the decomposition, else leave the input unchanged  </a:t>
            </a:r>
            <a:endParaRPr lang="zh-CN" altLang="en-US" sz="20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7DC849C-7A18-49BA-B19C-F4CCD0699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06" y="1477887"/>
            <a:ext cx="410271" cy="32982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D7ACB2-F232-4487-A27E-5AABF8225A27}"/>
              </a:ext>
            </a:extLst>
          </p:cNvPr>
          <p:cNvSpPr txBox="1"/>
          <p:nvPr/>
        </p:nvSpPr>
        <p:spPr>
          <a:xfrm>
            <a:off x="697166" y="4587505"/>
            <a:ext cx="1102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</a:rPr>
              <a:t>Repeat until no term can be decomposed via this step , collect terms with same denominator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686547-290F-4A0A-BC55-9CF8481683F2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287DD2F-44F9-4DDE-8FD5-30CAE3F55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55" y="1158844"/>
            <a:ext cx="25431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C2687D8-EB93-40E3-ADB1-83C7FA4E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5" y="4218841"/>
            <a:ext cx="5042442" cy="17628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FB8CB5-DBA9-4839-81CF-B1391B27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83" y="970845"/>
            <a:ext cx="10410825" cy="80962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0B53FF-91B2-46A5-B7B3-B21868363721}"/>
              </a:ext>
            </a:extLst>
          </p:cNvPr>
          <p:cNvSpPr txBox="1"/>
          <p:nvPr/>
        </p:nvSpPr>
        <p:spPr>
          <a:xfrm>
            <a:off x="93796" y="1697820"/>
            <a:ext cx="13133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/>
              <a:t>Example</a:t>
            </a:r>
            <a:r>
              <a:rPr lang="en-US" altLang="zh-CN" sz="2500" dirty="0"/>
              <a:t>:</a:t>
            </a:r>
            <a:endParaRPr lang="zh-CN" altLang="en-US" sz="2500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8EBFF85-3BB2-40DE-9831-BB6C25DB898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4739251" y="1688137"/>
            <a:ext cx="409747" cy="195420"/>
          </a:xfrm>
          <a:prstGeom prst="line">
            <a:avLst/>
          </a:prstGeom>
          <a:ln>
            <a:solidFill>
              <a:srgbClr val="FF6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021046FD-E313-4370-8A35-6AB6D66F7969}"/>
              </a:ext>
            </a:extLst>
          </p:cNvPr>
          <p:cNvSpPr txBox="1"/>
          <p:nvPr/>
        </p:nvSpPr>
        <p:spPr>
          <a:xfrm>
            <a:off x="5148998" y="1698891"/>
            <a:ext cx="303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6600"/>
                </a:solidFill>
              </a:rPr>
              <a:t>Annihilating polynomial</a:t>
            </a:r>
            <a:endParaRPr lang="zh-CN" altLang="en-US" dirty="0">
              <a:solidFill>
                <a:srgbClr val="FF66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3F7D1D-E225-46AE-9129-7F05223EE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124" y="2121032"/>
            <a:ext cx="3852874" cy="37567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3539F6-EB47-4713-BC72-C0456FDB5786}"/>
              </a:ext>
            </a:extLst>
          </p:cNvPr>
          <p:cNvSpPr txBox="1"/>
          <p:nvPr/>
        </p:nvSpPr>
        <p:spPr>
          <a:xfrm>
            <a:off x="67588" y="2601932"/>
            <a:ext cx="46716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/>
              <a:t>How to find annihilating polynomial:</a:t>
            </a:r>
            <a:endParaRPr lang="zh-CN" altLang="en-US" sz="2300" b="1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B3C7495-9B57-4BC1-BC7D-7D8AA3043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25" y="3079702"/>
            <a:ext cx="9363825" cy="10404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B1126F-AC27-42FF-823E-5D8C25268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950" y="2139364"/>
            <a:ext cx="3914764" cy="339011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C545B4B6-CADB-4413-9F68-7C7C810A1372}"/>
              </a:ext>
            </a:extLst>
          </p:cNvPr>
          <p:cNvSpPr/>
          <p:nvPr/>
        </p:nvSpPr>
        <p:spPr>
          <a:xfrm>
            <a:off x="566875" y="5179230"/>
            <a:ext cx="3409950" cy="31312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DCDE96E-1CC0-44B0-A3A5-F5D8C06F879B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19BA90B-B56E-4B55-9D08-316B20FCB0D9}"/>
              </a:ext>
            </a:extLst>
          </p:cNvPr>
          <p:cNvSpPr txBox="1"/>
          <p:nvPr/>
        </p:nvSpPr>
        <p:spPr>
          <a:xfrm>
            <a:off x="65596" y="491888"/>
            <a:ext cx="59761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4. Algebraic dependence decomposition </a:t>
            </a:r>
            <a:endParaRPr lang="zh-CN" altLang="en-US" sz="2700" b="1" dirty="0">
              <a:solidFill>
                <a:srgbClr val="00B0F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1D18B9-FEF8-4616-84A1-A37875851A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000" y="5679034"/>
            <a:ext cx="4171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F113CC3-EA9F-43CA-ADB0-629CE45A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7" y="4562267"/>
            <a:ext cx="7614263" cy="103606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35CC966-ED58-4FAF-89E1-24CE77EFC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99" y="4788922"/>
            <a:ext cx="1638147" cy="49311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80EC2F7-C2BE-405F-AAFC-A7A23E356675}"/>
              </a:ext>
            </a:extLst>
          </p:cNvPr>
          <p:cNvSpPr txBox="1"/>
          <p:nvPr/>
        </p:nvSpPr>
        <p:spPr>
          <a:xfrm>
            <a:off x="6334713" y="5567160"/>
            <a:ext cx="4980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decreases the number of denominator factors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4CFA44-42FC-4718-AC1E-50EA40A57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71" y="2667429"/>
            <a:ext cx="5926962" cy="999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CED769-2292-4690-89BD-4001208BA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574" y="2963612"/>
            <a:ext cx="1680639" cy="3794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68BE4C-DDA4-4CA4-9C50-776B62190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52" y="3669801"/>
            <a:ext cx="3238500" cy="91655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1793F85-29B2-423E-9A96-73D46157B1C9}"/>
              </a:ext>
            </a:extLst>
          </p:cNvPr>
          <p:cNvSpPr txBox="1"/>
          <p:nvPr/>
        </p:nvSpPr>
        <p:spPr>
          <a:xfrm>
            <a:off x="295252" y="5894995"/>
            <a:ext cx="1102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</a:rPr>
              <a:t>Repeat until no term can be decomposed via this step , collect terms with same denominator</a:t>
            </a:r>
            <a:endParaRPr lang="zh-CN" altLang="en-US" sz="20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10DCEC2-9FA8-40B6-99AF-9AB2ADC82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52" y="2155692"/>
            <a:ext cx="8457571" cy="4310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538507F-0311-494A-B41C-ACCACE1C8683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C662B4-684E-4412-A972-3EECC27A2791}"/>
              </a:ext>
            </a:extLst>
          </p:cNvPr>
          <p:cNvSpPr txBox="1"/>
          <p:nvPr/>
        </p:nvSpPr>
        <p:spPr>
          <a:xfrm>
            <a:off x="167236" y="615185"/>
            <a:ext cx="56452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Decomposition via algebraic dependence</a:t>
            </a:r>
            <a:endParaRPr lang="zh-CN" altLang="en-US" sz="2000" b="1" i="1" dirty="0">
              <a:solidFill>
                <a:srgbClr val="00B0F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16FE36-CA61-4292-97F0-94CB659A8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3117" y="1114189"/>
            <a:ext cx="2394135" cy="9448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5A1242-58C3-4927-9476-190192A6ED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517" y="1296882"/>
            <a:ext cx="990600" cy="428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BE63FD-84FA-47A5-8203-14637867F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7819" y="1326515"/>
            <a:ext cx="47815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FE3FC7-AE0D-410D-ACD7-9E22407A8550}"/>
              </a:ext>
            </a:extLst>
          </p:cNvPr>
          <p:cNvSpPr txBox="1"/>
          <p:nvPr/>
        </p:nvSpPr>
        <p:spPr>
          <a:xfrm>
            <a:off x="167236" y="662674"/>
            <a:ext cx="52438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5. Numerator decomposition (new)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F2A0C6-8FF3-48F3-B738-5469BF5AC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11" y="1205258"/>
            <a:ext cx="2394135" cy="9448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6C64C6-6B50-4BDD-B818-61CF72804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759" y="1417185"/>
            <a:ext cx="990600" cy="428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262B13-10C8-47FC-A486-271CF838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44" y="2858705"/>
            <a:ext cx="2543175" cy="952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07CCCC9-FA4D-40AD-8767-35DEFF980C9C}"/>
              </a:ext>
            </a:extLst>
          </p:cNvPr>
          <p:cNvSpPr txBox="1"/>
          <p:nvPr/>
        </p:nvSpPr>
        <p:spPr>
          <a:xfrm>
            <a:off x="502856" y="2289428"/>
            <a:ext cx="74905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Polynomial division with remainder &amp; syzygy reduction</a:t>
            </a:r>
            <a:endParaRPr lang="zh-CN" altLang="en-US" sz="2500" b="1" dirty="0">
              <a:solidFill>
                <a:srgbClr val="00B0F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BDE36D-CFC4-41DA-8FC8-6C989188C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253" y="3170042"/>
            <a:ext cx="410271" cy="32982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2C29D6F-D5A6-4099-9224-2786B1602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144" y="2778886"/>
            <a:ext cx="5939083" cy="11240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59257D1-256E-4811-A5D4-D237D0201493}"/>
              </a:ext>
            </a:extLst>
          </p:cNvPr>
          <p:cNvSpPr txBox="1"/>
          <p:nvPr/>
        </p:nvSpPr>
        <p:spPr>
          <a:xfrm>
            <a:off x="8506165" y="4116936"/>
            <a:ext cx="2922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decreases the power of denominator and numerator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59D580A-EE18-44AB-9259-9C721FC335CA}"/>
              </a:ext>
            </a:extLst>
          </p:cNvPr>
          <p:cNvSpPr txBox="1"/>
          <p:nvPr/>
        </p:nvSpPr>
        <p:spPr>
          <a:xfrm>
            <a:off x="502856" y="5144685"/>
            <a:ext cx="1102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</a:rPr>
              <a:t>Repeat until no term can be decomposed via this step , collect terms with same denominator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B7F918-1801-4EB0-8CF6-925A05BD00A0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FA652CA-E5AE-4372-A056-CE6DA5F99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2520" y="1496635"/>
            <a:ext cx="49339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B7F918-1801-4EB0-8CF6-925A05BD00A0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98FE4AC-574C-47BA-9A84-A650C8E332BD}"/>
              </a:ext>
            </a:extLst>
          </p:cNvPr>
          <p:cNvSpPr txBox="1"/>
          <p:nvPr/>
        </p:nvSpPr>
        <p:spPr>
          <a:xfrm>
            <a:off x="167236" y="993663"/>
            <a:ext cx="13131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Output: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0351B8A-7D6E-44CA-861A-1C09772B7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67" y="830357"/>
            <a:ext cx="1658285" cy="102396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FD84EE1-FC4A-45E7-848B-81F8800BF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30" y="2362157"/>
            <a:ext cx="10415047" cy="2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0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E14810-4A8A-444A-A54B-C4702A49CFBE}"/>
              </a:ext>
            </a:extLst>
          </p:cNvPr>
          <p:cNvSpPr txBox="1"/>
          <p:nvPr/>
        </p:nvSpPr>
        <p:spPr>
          <a:xfrm>
            <a:off x="167236" y="22443"/>
            <a:ext cx="217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Introduction</a:t>
            </a:r>
          </a:p>
          <a:p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717806-C3F2-4046-97F2-053EA5D5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09DBD3-DFAD-42C6-9F19-105BD651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87" y="937196"/>
            <a:ext cx="3694889" cy="258168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8441FFF-44C4-465F-A67A-9979014AF085}"/>
              </a:ext>
            </a:extLst>
          </p:cNvPr>
          <p:cNvSpPr txBox="1">
            <a:spLocks/>
          </p:cNvSpPr>
          <p:nvPr/>
        </p:nvSpPr>
        <p:spPr bwMode="auto">
          <a:xfrm>
            <a:off x="4626064" y="1325860"/>
            <a:ext cx="6818149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Master integrals </a:t>
            </a:r>
            <a:r>
              <a:rPr lang="zh-CN" altLang="zh-CN" sz="2000" dirty="0">
                <a:solidFill>
                  <a:srgbClr val="FF6400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analytically</a:t>
            </a:r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evaluated, </a:t>
            </a:r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PhysRevLett.123.041603</a:t>
            </a:r>
            <a:endParaRPr lang="zh-CN" altLang="zh-CN" sz="2000" b="0" dirty="0">
              <a:latin typeface="Didot" charset="0"/>
              <a:ea typeface="Didot" charset="0"/>
              <a:cs typeface="Didot" charset="0"/>
              <a:sym typeface="Didot" charset="0"/>
            </a:endParaRPr>
          </a:p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Chicherin, Gehrmann, Henn, Wasser, </a:t>
            </a:r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Zhang</a:t>
            </a:r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, Zoia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4DB7527-AC5F-454B-A5A5-E75D0FB4F806}"/>
              </a:ext>
            </a:extLst>
          </p:cNvPr>
          <p:cNvSpPr txBox="1">
            <a:spLocks/>
          </p:cNvSpPr>
          <p:nvPr/>
        </p:nvSpPr>
        <p:spPr bwMode="auto">
          <a:xfrm>
            <a:off x="4634297" y="2328523"/>
            <a:ext cx="6696075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D</a:t>
            </a:r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eg-4 numerator integrals reduced to Master integrals  (IBP) </a:t>
            </a:r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JHEP 02 (2020) 079 </a:t>
            </a:r>
          </a:p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Bendle, Böhm, Decker, Georgoudis, Pfreundt, Rahn, </a:t>
            </a:r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Zhang</a:t>
            </a:r>
            <a:endParaRPr lang="zh-CN" altLang="zh-CN" sz="2000" b="0" dirty="0">
              <a:latin typeface="Didot" charset="0"/>
              <a:ea typeface="Didot" charset="0"/>
              <a:cs typeface="Didot" charset="0"/>
              <a:sym typeface="Didot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E70F0F0-639C-4B35-BE10-261E294AC1B5}"/>
              </a:ext>
            </a:extLst>
          </p:cNvPr>
          <p:cNvSpPr txBox="1">
            <a:spLocks/>
          </p:cNvSpPr>
          <p:nvPr/>
        </p:nvSpPr>
        <p:spPr bwMode="auto">
          <a:xfrm>
            <a:off x="3684272" y="4380367"/>
            <a:ext cx="4823455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Linear coefficients are analytic</a:t>
            </a:r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and </a:t>
            </a:r>
            <a:r>
              <a:rPr lang="zh-CN" altLang="zh-CN" sz="2000" dirty="0">
                <a:solidFill>
                  <a:srgbClr val="FF6400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huge</a:t>
            </a:r>
          </a:p>
          <a:p>
            <a:pPr algn="l" defTabSz="914400"/>
            <a:endParaRPr lang="zh-CN" altLang="zh-CN" sz="2000" b="0" dirty="0">
              <a:latin typeface="Didot" charset="0"/>
              <a:ea typeface="Didot" charset="0"/>
              <a:cs typeface="Didot" charset="0"/>
              <a:sym typeface="Didot" charset="0"/>
            </a:endParaRPr>
          </a:p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            2.4 G        ⟹     700 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599B9FE-06E7-4032-9B21-08ABE1786993}"/>
              </a:ext>
            </a:extLst>
          </p:cNvPr>
          <p:cNvSpPr txBox="1">
            <a:spLocks/>
          </p:cNvSpPr>
          <p:nvPr/>
        </p:nvSpPr>
        <p:spPr bwMode="auto">
          <a:xfrm>
            <a:off x="4441966" y="5406289"/>
            <a:ext cx="1244987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Laporta Basis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2EF4C3E-B652-4196-87E1-C928439358C8}"/>
              </a:ext>
            </a:extLst>
          </p:cNvPr>
          <p:cNvSpPr txBox="1">
            <a:spLocks/>
          </p:cNvSpPr>
          <p:nvPr/>
        </p:nvSpPr>
        <p:spPr bwMode="auto">
          <a:xfrm>
            <a:off x="6095999" y="5420446"/>
            <a:ext cx="863752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zh-CN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UT Basis</a:t>
            </a:r>
          </a:p>
        </p:txBody>
      </p:sp>
    </p:spTree>
    <p:extLst>
      <p:ext uri="{BB962C8B-B14F-4D97-AF65-F5344CB8AC3E}">
        <p14:creationId xmlns:p14="http://schemas.microsoft.com/office/powerpoint/2010/main" val="35182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CF0CFBF7-6522-43AD-AF36-D8C72236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731" y="3304309"/>
            <a:ext cx="164408" cy="17935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F7A8B86-8048-4AE2-A2DD-D5AB496BF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579" y="3900357"/>
            <a:ext cx="144480" cy="16440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020E752-C1F0-4065-A81D-BE2DE64BE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58" y="1083164"/>
            <a:ext cx="164408" cy="17935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BB4A125-D606-40C5-9B14-E7E65AAB1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885" y="1661103"/>
            <a:ext cx="144480" cy="16440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7D73276-5CAB-4508-AA4D-62235E99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326" y="3023927"/>
            <a:ext cx="164408" cy="17935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B595356-84E9-4F99-9A3F-51F23248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735" y="5282014"/>
            <a:ext cx="144480" cy="16440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94C6F57-3C4D-47C0-B35A-E63CF60E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845" y="4786769"/>
            <a:ext cx="164408" cy="17935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D4EBF77-B895-4E24-B321-E8F4F7BB0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885" y="3565444"/>
            <a:ext cx="144480" cy="1644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878B584-5ED8-4D23-97B0-9E4E48E3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65" y="3437420"/>
            <a:ext cx="2117405" cy="23099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B7F918-1801-4EB0-8CF6-925A05BD00A0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3E88422-668E-4941-A06C-42C1332452A0}"/>
              </a:ext>
            </a:extLst>
          </p:cNvPr>
          <p:cNvSpPr/>
          <p:nvPr/>
        </p:nvSpPr>
        <p:spPr>
          <a:xfrm>
            <a:off x="894016" y="739766"/>
            <a:ext cx="1056664" cy="44689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31C6BE85-B5A7-4EA0-851C-234039686C64}"/>
              </a:ext>
            </a:extLst>
          </p:cNvPr>
          <p:cNvSpPr/>
          <p:nvPr/>
        </p:nvSpPr>
        <p:spPr>
          <a:xfrm>
            <a:off x="48351" y="3192751"/>
            <a:ext cx="2741612" cy="709537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50A3AA-2B60-4C4E-9E2F-F3F6C8A70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78" y="817071"/>
            <a:ext cx="952829" cy="2931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437E5D4-3A00-4B20-AA13-212BC9124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97" y="1517326"/>
            <a:ext cx="1077579" cy="474581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6862150-5EE6-4BB0-A9C3-4DEBC332C5E2}"/>
              </a:ext>
            </a:extLst>
          </p:cNvPr>
          <p:cNvSpPr/>
          <p:nvPr/>
        </p:nvSpPr>
        <p:spPr>
          <a:xfrm>
            <a:off x="942974" y="2376668"/>
            <a:ext cx="964609" cy="41361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B1151F5-7B32-4CCE-81B9-A5FDBDEE5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4" y="2404440"/>
            <a:ext cx="832275" cy="34270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3DC5577-1373-4214-A85F-6273343252D9}"/>
              </a:ext>
            </a:extLst>
          </p:cNvPr>
          <p:cNvSpPr/>
          <p:nvPr/>
        </p:nvSpPr>
        <p:spPr>
          <a:xfrm>
            <a:off x="815169" y="1488126"/>
            <a:ext cx="1217555" cy="50451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6332EC9-3767-401C-888B-02A170E03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801" y="4503823"/>
            <a:ext cx="1691068" cy="416182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D08C166-F051-42DD-A211-BC94EC10BF20}"/>
              </a:ext>
            </a:extLst>
          </p:cNvPr>
          <p:cNvSpPr/>
          <p:nvPr/>
        </p:nvSpPr>
        <p:spPr>
          <a:xfrm>
            <a:off x="535461" y="4471818"/>
            <a:ext cx="1769650" cy="48295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3CCBD37-D586-416B-B8C4-685DC2B9B7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2709" y="3461684"/>
            <a:ext cx="2084767" cy="249460"/>
          </a:xfrm>
          <a:prstGeom prst="rect">
            <a:avLst/>
          </a:prstGeom>
        </p:spPr>
      </p:pic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ABDD296-9B9F-4A8D-966F-0EDA0FDE72CA}"/>
              </a:ext>
            </a:extLst>
          </p:cNvPr>
          <p:cNvSpPr/>
          <p:nvPr/>
        </p:nvSpPr>
        <p:spPr>
          <a:xfrm>
            <a:off x="2995379" y="3348990"/>
            <a:ext cx="2274217" cy="41361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512AFB8-7018-47C7-8A91-D0F2B5BFFA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0996" y="1156289"/>
            <a:ext cx="2521846" cy="282049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98A7AF31-D5C1-437D-8A44-BE83AC4D61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7632" y="1152260"/>
            <a:ext cx="2532907" cy="282049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C5AF35C0-F1FB-45DB-A6DF-CB547B7880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4047" y="3039549"/>
            <a:ext cx="2637985" cy="29310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34BD1CC9-DF60-45AC-8343-2CC6DC54E7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3589" y="3069655"/>
            <a:ext cx="2510785" cy="282048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CF82E433-022F-4205-B3B5-4B146797A0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0271" y="4890409"/>
            <a:ext cx="2107069" cy="210154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F51414B-E643-456A-BF71-6588735028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0882" y="4860531"/>
            <a:ext cx="1990931" cy="25439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1AED90D1-A632-47EC-85B1-D8C6990D5F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58625" y="5938944"/>
            <a:ext cx="923571" cy="210154"/>
          </a:xfrm>
          <a:prstGeom prst="rect">
            <a:avLst/>
          </a:prstGeom>
        </p:spPr>
      </p:pic>
      <p:sp>
        <p:nvSpPr>
          <p:cNvPr id="62" name="菱形 61">
            <a:extLst>
              <a:ext uri="{FF2B5EF4-FFF2-40B4-BE49-F238E27FC236}">
                <a16:creationId xmlns:a16="http://schemas.microsoft.com/office/drawing/2014/main" id="{95089CC5-2664-4F48-A76E-7A287194E80F}"/>
              </a:ext>
            </a:extLst>
          </p:cNvPr>
          <p:cNvSpPr/>
          <p:nvPr/>
        </p:nvSpPr>
        <p:spPr>
          <a:xfrm>
            <a:off x="5849232" y="934457"/>
            <a:ext cx="3118130" cy="709537"/>
          </a:xfrm>
          <a:prstGeom prst="diamo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菱形 63">
            <a:extLst>
              <a:ext uri="{FF2B5EF4-FFF2-40B4-BE49-F238E27FC236}">
                <a16:creationId xmlns:a16="http://schemas.microsoft.com/office/drawing/2014/main" id="{CB45F214-7E01-4BB4-AAA5-85C8D8CA955F}"/>
              </a:ext>
            </a:extLst>
          </p:cNvPr>
          <p:cNvSpPr/>
          <p:nvPr/>
        </p:nvSpPr>
        <p:spPr>
          <a:xfrm>
            <a:off x="5892031" y="4684629"/>
            <a:ext cx="3058832" cy="587860"/>
          </a:xfrm>
          <a:prstGeom prst="diamo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菱形 65">
            <a:extLst>
              <a:ext uri="{FF2B5EF4-FFF2-40B4-BE49-F238E27FC236}">
                <a16:creationId xmlns:a16="http://schemas.microsoft.com/office/drawing/2014/main" id="{36F7FE06-569F-46D1-B573-E4FEFB306DE5}"/>
              </a:ext>
            </a:extLst>
          </p:cNvPr>
          <p:cNvSpPr/>
          <p:nvPr/>
        </p:nvSpPr>
        <p:spPr>
          <a:xfrm>
            <a:off x="5820314" y="2842860"/>
            <a:ext cx="3197425" cy="720842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0E40532B-833D-4357-9573-1D5355215B14}"/>
              </a:ext>
            </a:extLst>
          </p:cNvPr>
          <p:cNvSpPr/>
          <p:nvPr/>
        </p:nvSpPr>
        <p:spPr>
          <a:xfrm>
            <a:off x="9240430" y="2985746"/>
            <a:ext cx="2597809" cy="439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681990DE-8006-44B0-BF52-DFC647BB7303}"/>
              </a:ext>
            </a:extLst>
          </p:cNvPr>
          <p:cNvSpPr/>
          <p:nvPr/>
        </p:nvSpPr>
        <p:spPr>
          <a:xfrm>
            <a:off x="10110719" y="5880800"/>
            <a:ext cx="1024083" cy="29976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7E2E448A-92D9-48F9-81D7-09B27EB3014E}"/>
              </a:ext>
            </a:extLst>
          </p:cNvPr>
          <p:cNvSpPr/>
          <p:nvPr/>
        </p:nvSpPr>
        <p:spPr>
          <a:xfrm>
            <a:off x="9372492" y="1062470"/>
            <a:ext cx="2532907" cy="4511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F9F0F9BF-B680-4500-B9C5-53806891AB66}"/>
              </a:ext>
            </a:extLst>
          </p:cNvPr>
          <p:cNvSpPr/>
          <p:nvPr/>
        </p:nvSpPr>
        <p:spPr>
          <a:xfrm>
            <a:off x="9512736" y="4766053"/>
            <a:ext cx="2231638" cy="439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419FD032-4EC3-47A5-969F-E2639F2A8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734" y="3807583"/>
            <a:ext cx="1691068" cy="416182"/>
          </a:xfrm>
          <a:prstGeom prst="rect">
            <a:avLst/>
          </a:prstGeom>
        </p:spPr>
      </p:pic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5E691943-9755-4630-99FF-234E284866EF}"/>
              </a:ext>
            </a:extLst>
          </p:cNvPr>
          <p:cNvSpPr/>
          <p:nvPr/>
        </p:nvSpPr>
        <p:spPr>
          <a:xfrm>
            <a:off x="6534202" y="3769482"/>
            <a:ext cx="1769650" cy="48295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B0761570-7F6F-4C4C-9301-9D5EFF627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5827" y="2093083"/>
            <a:ext cx="1691068" cy="416182"/>
          </a:xfrm>
          <a:prstGeom prst="rect">
            <a:avLst/>
          </a:prstGeom>
        </p:spPr>
      </p:pic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98495359-48D7-4EBF-B8E7-909CF624920D}"/>
              </a:ext>
            </a:extLst>
          </p:cNvPr>
          <p:cNvSpPr/>
          <p:nvPr/>
        </p:nvSpPr>
        <p:spPr>
          <a:xfrm>
            <a:off x="6528487" y="2054982"/>
            <a:ext cx="1769650" cy="48295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9371E471-36D5-4061-B972-BDCD01861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4496" y="5826883"/>
            <a:ext cx="1691068" cy="416182"/>
          </a:xfrm>
          <a:prstGeom prst="rect">
            <a:avLst/>
          </a:prstGeom>
        </p:spPr>
      </p:pic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B2B7E916-6EB8-414B-B6B7-4F12158B2D07}"/>
              </a:ext>
            </a:extLst>
          </p:cNvPr>
          <p:cNvSpPr/>
          <p:nvPr/>
        </p:nvSpPr>
        <p:spPr>
          <a:xfrm>
            <a:off x="6543727" y="5788782"/>
            <a:ext cx="1769650" cy="48295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chemeClr val="tx1"/>
              </a:solidFill>
            </a:endParaRPr>
          </a:p>
        </p:txBody>
      </p: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9C3BF17F-DBDB-4902-98A2-9DF67DC27E36}"/>
              </a:ext>
            </a:extLst>
          </p:cNvPr>
          <p:cNvCxnSpPr>
            <a:stCxn id="5" idx="2"/>
            <a:endCxn id="20" idx="0"/>
          </p:cNvCxnSpPr>
          <p:nvPr/>
        </p:nvCxnSpPr>
        <p:spPr>
          <a:xfrm>
            <a:off x="1422348" y="1186659"/>
            <a:ext cx="1599" cy="30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A214A950-7273-4CF5-8BBB-69D71EFE48B3}"/>
              </a:ext>
            </a:extLst>
          </p:cNvPr>
          <p:cNvCxnSpPr>
            <a:cxnSpLocks/>
            <a:stCxn id="20" idx="2"/>
            <a:endCxn id="17" idx="0"/>
          </p:cNvCxnSpPr>
          <p:nvPr/>
        </p:nvCxnSpPr>
        <p:spPr>
          <a:xfrm>
            <a:off x="1423947" y="1992645"/>
            <a:ext cx="1332" cy="384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B73F5EB7-2F94-49E5-AF42-17CA4AE02601}"/>
              </a:ext>
            </a:extLst>
          </p:cNvPr>
          <p:cNvCxnSpPr>
            <a:cxnSpLocks/>
            <a:stCxn id="17" idx="2"/>
            <a:endCxn id="7" idx="0"/>
          </p:cNvCxnSpPr>
          <p:nvPr/>
        </p:nvCxnSpPr>
        <p:spPr>
          <a:xfrm flipH="1">
            <a:off x="1419157" y="2790281"/>
            <a:ext cx="6122" cy="40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1F0FFA47-CE3D-42E8-BD2A-EBC9E614A78B}"/>
              </a:ext>
            </a:extLst>
          </p:cNvPr>
          <p:cNvCxnSpPr>
            <a:cxnSpLocks/>
            <a:stCxn id="7" idx="3"/>
            <a:endCxn id="36" idx="1"/>
          </p:cNvCxnSpPr>
          <p:nvPr/>
        </p:nvCxnSpPr>
        <p:spPr>
          <a:xfrm>
            <a:off x="2789963" y="3547520"/>
            <a:ext cx="205416" cy="8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28B93440-71EE-402F-8F8E-15B8B281C0D3}"/>
              </a:ext>
            </a:extLst>
          </p:cNvPr>
          <p:cNvCxnSpPr>
            <a:cxnSpLocks/>
            <a:stCxn id="7" idx="2"/>
            <a:endCxn id="27" idx="0"/>
          </p:cNvCxnSpPr>
          <p:nvPr/>
        </p:nvCxnSpPr>
        <p:spPr>
          <a:xfrm>
            <a:off x="1419157" y="3902288"/>
            <a:ext cx="1129" cy="56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A493EEEE-A227-49BF-A625-852E9C309AE2}"/>
              </a:ext>
            </a:extLst>
          </p:cNvPr>
          <p:cNvCxnSpPr>
            <a:cxnSpLocks/>
          </p:cNvCxnSpPr>
          <p:nvPr/>
        </p:nvCxnSpPr>
        <p:spPr>
          <a:xfrm flipH="1">
            <a:off x="1431364" y="2983690"/>
            <a:ext cx="2701123" cy="7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5B4CCFB1-0183-4075-B992-89544160F524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4132488" y="2983690"/>
            <a:ext cx="0" cy="36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CD656869-863A-438E-9893-004A90C1CC8C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7408297" y="614935"/>
            <a:ext cx="0" cy="31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19B4132D-786F-4475-980C-94D1C25DD44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420286" y="4954775"/>
            <a:ext cx="0" cy="973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57ACB2D4-D60F-40CE-AD33-8CD06FAFB883}"/>
              </a:ext>
            </a:extLst>
          </p:cNvPr>
          <p:cNvCxnSpPr>
            <a:cxnSpLocks/>
          </p:cNvCxnSpPr>
          <p:nvPr/>
        </p:nvCxnSpPr>
        <p:spPr>
          <a:xfrm flipV="1">
            <a:off x="1428335" y="5915978"/>
            <a:ext cx="4119316" cy="12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F21EDEF9-FE0B-470C-BB56-48BD04A06FC6}"/>
              </a:ext>
            </a:extLst>
          </p:cNvPr>
          <p:cNvCxnSpPr>
            <a:cxnSpLocks/>
          </p:cNvCxnSpPr>
          <p:nvPr/>
        </p:nvCxnSpPr>
        <p:spPr>
          <a:xfrm flipV="1">
            <a:off x="5547651" y="614935"/>
            <a:ext cx="0" cy="5301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接箭头连接符 149">
            <a:extLst>
              <a:ext uri="{FF2B5EF4-FFF2-40B4-BE49-F238E27FC236}">
                <a16:creationId xmlns:a16="http://schemas.microsoft.com/office/drawing/2014/main" id="{E25A6C60-9ED3-4F6F-B814-55E37CE386D0}"/>
              </a:ext>
            </a:extLst>
          </p:cNvPr>
          <p:cNvCxnSpPr>
            <a:cxnSpLocks/>
            <a:stCxn id="62" idx="2"/>
            <a:endCxn id="84" idx="0"/>
          </p:cNvCxnSpPr>
          <p:nvPr/>
        </p:nvCxnSpPr>
        <p:spPr>
          <a:xfrm>
            <a:off x="7408297" y="1643994"/>
            <a:ext cx="5015" cy="41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箭头连接符 154">
            <a:extLst>
              <a:ext uri="{FF2B5EF4-FFF2-40B4-BE49-F238E27FC236}">
                <a16:creationId xmlns:a16="http://schemas.microsoft.com/office/drawing/2014/main" id="{8D618F17-BFA5-4F77-B4C6-EB4B8BE978CE}"/>
              </a:ext>
            </a:extLst>
          </p:cNvPr>
          <p:cNvCxnSpPr>
            <a:cxnSpLocks/>
            <a:stCxn id="84" idx="2"/>
            <a:endCxn id="66" idx="0"/>
          </p:cNvCxnSpPr>
          <p:nvPr/>
        </p:nvCxnSpPr>
        <p:spPr>
          <a:xfrm>
            <a:off x="7413312" y="2537939"/>
            <a:ext cx="5715" cy="304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9C507F8E-CEE8-4092-A050-858E73563C41}"/>
              </a:ext>
            </a:extLst>
          </p:cNvPr>
          <p:cNvCxnSpPr>
            <a:cxnSpLocks/>
            <a:stCxn id="66" idx="2"/>
            <a:endCxn id="80" idx="0"/>
          </p:cNvCxnSpPr>
          <p:nvPr/>
        </p:nvCxnSpPr>
        <p:spPr>
          <a:xfrm>
            <a:off x="7419027" y="3563702"/>
            <a:ext cx="0" cy="20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219C3F8C-EB74-420B-A35E-F0B2EF290DB3}"/>
              </a:ext>
            </a:extLst>
          </p:cNvPr>
          <p:cNvCxnSpPr>
            <a:cxnSpLocks/>
            <a:stCxn id="80" idx="2"/>
            <a:endCxn id="64" idx="0"/>
          </p:cNvCxnSpPr>
          <p:nvPr/>
        </p:nvCxnSpPr>
        <p:spPr>
          <a:xfrm>
            <a:off x="7419027" y="4252439"/>
            <a:ext cx="2420" cy="43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28FB59AD-D231-4F59-8D68-F98528F0A50C}"/>
              </a:ext>
            </a:extLst>
          </p:cNvPr>
          <p:cNvCxnSpPr>
            <a:cxnSpLocks/>
            <a:stCxn id="64" idx="2"/>
            <a:endCxn id="88" idx="0"/>
          </p:cNvCxnSpPr>
          <p:nvPr/>
        </p:nvCxnSpPr>
        <p:spPr>
          <a:xfrm>
            <a:off x="7421447" y="5272489"/>
            <a:ext cx="7105" cy="516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接箭头连接符 167">
            <a:extLst>
              <a:ext uri="{FF2B5EF4-FFF2-40B4-BE49-F238E27FC236}">
                <a16:creationId xmlns:a16="http://schemas.microsoft.com/office/drawing/2014/main" id="{68F150C8-5F78-49FE-9DDB-3E229F1F1702}"/>
              </a:ext>
            </a:extLst>
          </p:cNvPr>
          <p:cNvCxnSpPr>
            <a:cxnSpLocks/>
            <a:stCxn id="88" idx="3"/>
            <a:endCxn id="70" idx="1"/>
          </p:cNvCxnSpPr>
          <p:nvPr/>
        </p:nvCxnSpPr>
        <p:spPr>
          <a:xfrm>
            <a:off x="8313377" y="6030261"/>
            <a:ext cx="1797342" cy="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926768D9-D08B-43FD-AF01-844339F9D975}"/>
              </a:ext>
            </a:extLst>
          </p:cNvPr>
          <p:cNvCxnSpPr>
            <a:cxnSpLocks/>
          </p:cNvCxnSpPr>
          <p:nvPr/>
        </p:nvCxnSpPr>
        <p:spPr>
          <a:xfrm flipH="1">
            <a:off x="5547653" y="614936"/>
            <a:ext cx="1860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8F7C41D6-8B36-45E0-9C22-2A6B95B9F273}"/>
              </a:ext>
            </a:extLst>
          </p:cNvPr>
          <p:cNvCxnSpPr>
            <a:cxnSpLocks/>
          </p:cNvCxnSpPr>
          <p:nvPr/>
        </p:nvCxnSpPr>
        <p:spPr>
          <a:xfrm flipH="1">
            <a:off x="7408298" y="614935"/>
            <a:ext cx="3230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3C2F1453-1F32-46F7-86FE-D3D4BE4BDA90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0638946" y="614934"/>
            <a:ext cx="7401" cy="447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id="{12C68C85-5005-453F-A731-95A3FAC8B79A}"/>
              </a:ext>
            </a:extLst>
          </p:cNvPr>
          <p:cNvCxnSpPr>
            <a:cxnSpLocks/>
          </p:cNvCxnSpPr>
          <p:nvPr/>
        </p:nvCxnSpPr>
        <p:spPr>
          <a:xfrm flipH="1">
            <a:off x="7408298" y="2664832"/>
            <a:ext cx="3131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3014C42E-5855-467A-ADFB-ED77826D7861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10539334" y="2645782"/>
            <a:ext cx="1" cy="339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66AFBBE0-41A2-462A-B524-F618D2B4766A}"/>
              </a:ext>
            </a:extLst>
          </p:cNvPr>
          <p:cNvCxnSpPr>
            <a:cxnSpLocks/>
          </p:cNvCxnSpPr>
          <p:nvPr/>
        </p:nvCxnSpPr>
        <p:spPr>
          <a:xfrm flipH="1">
            <a:off x="7426420" y="4409812"/>
            <a:ext cx="3202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A457B520-E591-4411-9B9E-994B12AD3B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0628555" y="4409812"/>
            <a:ext cx="0" cy="356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C89D85E5-5605-46EA-8AB3-01023603A471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>
            <a:off x="9017739" y="3203281"/>
            <a:ext cx="222691" cy="2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BE6B35F1-593F-4770-972C-6321874C4A17}"/>
              </a:ext>
            </a:extLst>
          </p:cNvPr>
          <p:cNvCxnSpPr>
            <a:cxnSpLocks/>
            <a:stCxn id="64" idx="3"/>
            <a:endCxn id="74" idx="1"/>
          </p:cNvCxnSpPr>
          <p:nvPr/>
        </p:nvCxnSpPr>
        <p:spPr>
          <a:xfrm>
            <a:off x="8950863" y="4978559"/>
            <a:ext cx="561873" cy="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BB48E629-BFB5-44F6-AF47-5226C69ABF33}"/>
              </a:ext>
            </a:extLst>
          </p:cNvPr>
          <p:cNvCxnSpPr>
            <a:cxnSpLocks/>
            <a:stCxn id="62" idx="3"/>
            <a:endCxn id="72" idx="1"/>
          </p:cNvCxnSpPr>
          <p:nvPr/>
        </p:nvCxnSpPr>
        <p:spPr>
          <a:xfrm flipV="1">
            <a:off x="8967362" y="1288048"/>
            <a:ext cx="405130" cy="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2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FE3FC7-AE0D-410D-ACD7-9E22407A8550}"/>
              </a:ext>
            </a:extLst>
          </p:cNvPr>
          <p:cNvSpPr txBox="1"/>
          <p:nvPr/>
        </p:nvSpPr>
        <p:spPr>
          <a:xfrm>
            <a:off x="167236" y="662674"/>
            <a:ext cx="7677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A simple example for Improved Leinartas’ Algorithm</a:t>
            </a:r>
            <a:endParaRPr lang="zh-CN" altLang="en-US" sz="2700" b="1" dirty="0">
              <a:solidFill>
                <a:srgbClr val="00B0F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0DAEA9-9643-4F2C-941E-51BDE78E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1" y="1546693"/>
            <a:ext cx="6421078" cy="8210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53D92A-EFD7-4A5B-8505-0132ACB5B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51" y="1199934"/>
            <a:ext cx="2632141" cy="183912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17BA45-0993-45FA-B3D2-01730440A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181" y="3276919"/>
            <a:ext cx="5044782" cy="84079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1A18294-C190-4176-AD85-CE7CB84A17DE}"/>
              </a:ext>
            </a:extLst>
          </p:cNvPr>
          <p:cNvSpPr txBox="1"/>
          <p:nvPr/>
        </p:nvSpPr>
        <p:spPr>
          <a:xfrm>
            <a:off x="167236" y="3464848"/>
            <a:ext cx="982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Input:</a:t>
            </a:r>
            <a:endParaRPr lang="zh-CN" altLang="en-US" sz="2500" b="1" dirty="0">
              <a:solidFill>
                <a:srgbClr val="00B0F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F807A88-0E70-4620-92F1-F4CB22C70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249" y="2636583"/>
            <a:ext cx="2571750" cy="3714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719CC2E-706A-448C-9D0A-8B8F063BF03B}"/>
              </a:ext>
            </a:extLst>
          </p:cNvPr>
          <p:cNvSpPr txBox="1"/>
          <p:nvPr/>
        </p:nvSpPr>
        <p:spPr>
          <a:xfrm>
            <a:off x="167236" y="4193207"/>
            <a:ext cx="37493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1. Factorizing denominator</a:t>
            </a:r>
            <a:endParaRPr lang="zh-CN" altLang="en-US" sz="2500" b="1" dirty="0">
              <a:solidFill>
                <a:srgbClr val="00B0F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695C49A-D30A-4A66-A2DE-C85D44324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526" y="4722370"/>
            <a:ext cx="8210550" cy="36195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246AA7A-920B-46B9-B04D-C419DE8B68AF}"/>
              </a:ext>
            </a:extLst>
          </p:cNvPr>
          <p:cNvSpPr txBox="1"/>
          <p:nvPr/>
        </p:nvSpPr>
        <p:spPr>
          <a:xfrm>
            <a:off x="167236" y="5155178"/>
            <a:ext cx="45071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2. Nullstellensatz decomposition</a:t>
            </a:r>
            <a:endParaRPr lang="zh-CN" altLang="en-US" sz="2500" b="1" dirty="0">
              <a:solidFill>
                <a:srgbClr val="00B0F0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CDDBC0BC-0BD6-43E5-B0DF-8A5A3CF96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526" y="5688974"/>
            <a:ext cx="8315325" cy="3905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354D13F-C082-474D-8FAD-DC9A4604E84F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</p:spTree>
    <p:extLst>
      <p:ext uri="{BB962C8B-B14F-4D97-AF65-F5344CB8AC3E}">
        <p14:creationId xmlns:p14="http://schemas.microsoft.com/office/powerpoint/2010/main" val="2940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246AA7A-920B-46B9-B04D-C419DE8B68AF}"/>
              </a:ext>
            </a:extLst>
          </p:cNvPr>
          <p:cNvSpPr txBox="1"/>
          <p:nvPr/>
        </p:nvSpPr>
        <p:spPr>
          <a:xfrm>
            <a:off x="162277" y="715542"/>
            <a:ext cx="47786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</a:rPr>
              <a:t>3. Short numerator decomposition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AD9EC5-D6CC-4E9B-9C9B-84983B97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83" y="1497724"/>
            <a:ext cx="5126301" cy="3981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634395-F36F-4889-BAAA-241E70936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84" y="1292723"/>
            <a:ext cx="5518729" cy="8473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A77EC8-380E-4365-A66E-857EDE628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83" y="2392439"/>
            <a:ext cx="2393917" cy="424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E9F9D27-45E9-470F-BC0B-61A8936B2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527" y="2214005"/>
            <a:ext cx="3852306" cy="8473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50E0127-AC16-446C-A285-34950D661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83" y="3290138"/>
            <a:ext cx="3475545" cy="338327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BFC1E24-0456-43A0-A7F5-90A7B818E442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164850" y="3634456"/>
            <a:ext cx="466677" cy="47019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2850073-B2DE-401C-A817-75A156EE61F8}"/>
              </a:ext>
            </a:extLst>
          </p:cNvPr>
          <p:cNvSpPr txBox="1"/>
          <p:nvPr/>
        </p:nvSpPr>
        <p:spPr>
          <a:xfrm>
            <a:off x="4546290" y="3965248"/>
            <a:ext cx="127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9900"/>
                </a:solidFill>
              </a:rPr>
              <a:t>remainder</a:t>
            </a:r>
            <a:endParaRPr lang="zh-CN" altLang="en-US" sz="2000" dirty="0">
              <a:solidFill>
                <a:srgbClr val="FF9900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DE367C9-A768-49FC-A314-AAD3EC0D3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290" y="3249316"/>
            <a:ext cx="2306422" cy="46288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66EC867-DF71-43BF-B888-637E1C270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183" y="4715776"/>
            <a:ext cx="5424817" cy="781352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C1354177-7EFD-4B12-A3CF-47C44924EDF0}"/>
              </a:ext>
            </a:extLst>
          </p:cNvPr>
          <p:cNvSpPr/>
          <p:nvPr/>
        </p:nvSpPr>
        <p:spPr>
          <a:xfrm>
            <a:off x="3609975" y="3181350"/>
            <a:ext cx="650077" cy="530847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347E76-8FCC-41B1-A68D-2E95FDD46553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</p:spTree>
    <p:extLst>
      <p:ext uri="{BB962C8B-B14F-4D97-AF65-F5344CB8AC3E}">
        <p14:creationId xmlns:p14="http://schemas.microsoft.com/office/powerpoint/2010/main" val="24093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246AA7A-920B-46B9-B04D-C419DE8B68AF}"/>
              </a:ext>
            </a:extLst>
          </p:cNvPr>
          <p:cNvSpPr txBox="1"/>
          <p:nvPr/>
        </p:nvSpPr>
        <p:spPr>
          <a:xfrm>
            <a:off x="167236" y="740254"/>
            <a:ext cx="55795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4. Algebraic dependence decomposition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CF9E7F-A6C5-43E5-AFE4-43171546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4" y="2479887"/>
            <a:ext cx="3739828" cy="329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748F2D-31BB-42ED-A327-C97C475E6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553" y="2349432"/>
            <a:ext cx="3039022" cy="6007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BBEFA9-D522-4A3C-A8F8-28DD47F4B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8" y="3088852"/>
            <a:ext cx="8110561" cy="8774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168EC2-B09B-4CD0-8156-38121AACA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121" y="1324121"/>
            <a:ext cx="5434911" cy="82849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D4AD3C6-4E9A-464D-8C06-8106411D1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121" y="4275351"/>
            <a:ext cx="7147453" cy="91543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375C88-7ECB-4801-B814-B6F8ACF57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89" y="4553264"/>
            <a:ext cx="410271" cy="32982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D954986-2CA9-43D3-A0CB-8909AE3432CA}"/>
              </a:ext>
            </a:extLst>
          </p:cNvPr>
          <p:cNvSpPr/>
          <p:nvPr/>
        </p:nvSpPr>
        <p:spPr>
          <a:xfrm>
            <a:off x="4829847" y="1248002"/>
            <a:ext cx="1861185" cy="98072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FA1937-042A-436F-9DDD-2AC0FD128657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</p:spTree>
    <p:extLst>
      <p:ext uri="{BB962C8B-B14F-4D97-AF65-F5344CB8AC3E}">
        <p14:creationId xmlns:p14="http://schemas.microsoft.com/office/powerpoint/2010/main" val="257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C5317D-11EA-4C91-854D-2E047E7D38E4}"/>
              </a:ext>
            </a:extLst>
          </p:cNvPr>
          <p:cNvSpPr txBox="1"/>
          <p:nvPr/>
        </p:nvSpPr>
        <p:spPr>
          <a:xfrm>
            <a:off x="162277" y="715542"/>
            <a:ext cx="40252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>
                <a:solidFill>
                  <a:srgbClr val="FF0000"/>
                </a:solidFill>
              </a:rPr>
              <a:t>5. Numerator decomposition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36DF6E-187A-4A40-B676-BE8D93BA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36" y="1350885"/>
            <a:ext cx="6341883" cy="8122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F59519-82D3-4EEE-B69B-4320CF707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36" y="2660804"/>
            <a:ext cx="4211426" cy="318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FF00BC-95C3-4A12-A8C6-4B6370EDA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395" y="2411765"/>
            <a:ext cx="5837088" cy="8165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15A497-5D2A-4220-9F73-63C74B058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36" y="3637230"/>
            <a:ext cx="2759698" cy="349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A940B1E-A064-45CE-859A-6A285D115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977" y="3500741"/>
            <a:ext cx="3819819" cy="62279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000B011-4AA8-4071-A27F-7AEF3C17D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572" y="4441647"/>
            <a:ext cx="7331698" cy="8474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C6B2AC-3E5F-4C8B-BC89-FA756FB8E1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77" y="4641043"/>
            <a:ext cx="410271" cy="3298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EA57D4-B784-4A21-AC7A-C802D3CFBB71}"/>
              </a:ext>
            </a:extLst>
          </p:cNvPr>
          <p:cNvSpPr txBox="1"/>
          <p:nvPr/>
        </p:nvSpPr>
        <p:spPr>
          <a:xfrm>
            <a:off x="612338" y="4581368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/>
              <a:t>Output:</a:t>
            </a:r>
            <a:endParaRPr lang="zh-CN" altLang="en-US" sz="2200" dirty="0">
              <a:solidFill>
                <a:srgbClr val="00B0F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0BC742-7363-42AF-8DEF-C0A93BDBEAAF}"/>
              </a:ext>
            </a:extLst>
          </p:cNvPr>
          <p:cNvSpPr txBox="1"/>
          <p:nvPr/>
        </p:nvSpPr>
        <p:spPr>
          <a:xfrm>
            <a:off x="7933302" y="528906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(indexed form)</a:t>
            </a:r>
            <a:endParaRPr lang="zh-CN" altLang="en-US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D648AD-3394-454F-AE6E-4263DC7E7864}"/>
              </a:ext>
            </a:extLst>
          </p:cNvPr>
          <p:cNvSpPr/>
          <p:nvPr/>
        </p:nvSpPr>
        <p:spPr>
          <a:xfrm>
            <a:off x="4115977" y="1195073"/>
            <a:ext cx="1669681" cy="111755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A0E3C0-3794-4D00-BCD2-5060E936357E}"/>
              </a:ext>
            </a:extLst>
          </p:cNvPr>
          <p:cNvSpPr/>
          <p:nvPr/>
        </p:nvSpPr>
        <p:spPr>
          <a:xfrm>
            <a:off x="5785658" y="1200909"/>
            <a:ext cx="1669681" cy="111171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229937-F3E5-45ED-ADFC-F9C11B47090F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</p:spTree>
    <p:extLst>
      <p:ext uri="{BB962C8B-B14F-4D97-AF65-F5344CB8AC3E}">
        <p14:creationId xmlns:p14="http://schemas.microsoft.com/office/powerpoint/2010/main" val="34879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8091B0-6354-4449-8F1B-AD3DA01B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6" y="745012"/>
            <a:ext cx="2023092" cy="3475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C06724-ADC6-42BF-BA26-6ECCC915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56" y="745013"/>
            <a:ext cx="2078615" cy="3475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F39E9E-0C2E-4FC0-AE78-AB428F8E5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37" y="745012"/>
            <a:ext cx="2023728" cy="3475781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B128FF9-C966-458E-8AA1-47DB1842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2E5E92D-92A0-42D7-94F7-0FB17634E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765" y="745011"/>
            <a:ext cx="1983089" cy="34580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2D465DD-4B23-489A-AC51-D930182D1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618" y="828800"/>
            <a:ext cx="2233558" cy="33919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344CB01-C8D6-4D08-AD3D-1D89E6A08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638" y="4371662"/>
            <a:ext cx="2632715" cy="149259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E6A5E6D-1FC7-456E-A337-0DFA9B98171B}"/>
              </a:ext>
            </a:extLst>
          </p:cNvPr>
          <p:cNvSpPr txBox="1"/>
          <p:nvPr/>
        </p:nvSpPr>
        <p:spPr>
          <a:xfrm>
            <a:off x="3217563" y="4233215"/>
            <a:ext cx="1546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dirty="0"/>
              <a:t>=</a:t>
            </a:r>
            <a:endParaRPr lang="zh-CN" altLang="en-US" sz="10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4CB33AE-1475-43DB-800F-906F86CB09C1}"/>
              </a:ext>
            </a:extLst>
          </p:cNvPr>
          <p:cNvSpPr txBox="1"/>
          <p:nvPr/>
        </p:nvSpPr>
        <p:spPr>
          <a:xfrm>
            <a:off x="167236" y="22443"/>
            <a:ext cx="10082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Improved Leinartas’ Algorithm for Multivariate Partial Fraction</a:t>
            </a:r>
          </a:p>
        </p:txBody>
      </p:sp>
    </p:spTree>
    <p:extLst>
      <p:ext uri="{BB962C8B-B14F-4D97-AF65-F5344CB8AC3E}">
        <p14:creationId xmlns:p14="http://schemas.microsoft.com/office/powerpoint/2010/main" val="3773763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78E92-34DF-41E2-B734-B9AD415B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B6C1F-5E7E-4584-AC6A-F2C8F04C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33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IBP Reduction , UT Basis and Symbol Letters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Improved Leinartas’ Algorithm for Multivariate Partial Fraction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Examples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68E05-A661-4BEC-AD7A-6626C14D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894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693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Examples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7E968D-7AF2-4812-AA3C-3CEC42F2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72" y="1045149"/>
            <a:ext cx="3943350" cy="2657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0AB5E-A4BF-4A44-8984-D08602E1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21" y="1871576"/>
            <a:ext cx="6793060" cy="12635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C2C86BE-540E-428F-8457-F62F50817424}"/>
              </a:ext>
            </a:extLst>
          </p:cNvPr>
          <p:cNvSpPr txBox="1"/>
          <p:nvPr/>
        </p:nvSpPr>
        <p:spPr>
          <a:xfrm>
            <a:off x="167236" y="3648514"/>
            <a:ext cx="1095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Target:</a:t>
            </a:r>
            <a:endParaRPr lang="zh-CN" altLang="en-US" sz="25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45F88C-2FC4-4999-B2ED-FC1721B6C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404" y="3661450"/>
            <a:ext cx="3514725" cy="4095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AFC2661-98BC-4CF5-B805-CA283CA48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129" y="3696541"/>
            <a:ext cx="3886200" cy="3810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E9014C1D-AE44-4D1F-B3E9-79624C59642E}"/>
              </a:ext>
            </a:extLst>
          </p:cNvPr>
          <p:cNvSpPr txBox="1"/>
          <p:nvPr/>
        </p:nvSpPr>
        <p:spPr>
          <a:xfrm>
            <a:off x="167236" y="610418"/>
            <a:ext cx="9617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Nonplanar two-loop four-point with an external massive leg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2D0F1865-C63E-4DD1-A909-BC0475420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222" y="1458728"/>
            <a:ext cx="3679754" cy="35754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1A3933C-F1F5-4123-AD8F-834642D491E4}"/>
              </a:ext>
            </a:extLst>
          </p:cNvPr>
          <p:cNvSpPr txBox="1"/>
          <p:nvPr/>
        </p:nvSpPr>
        <p:spPr>
          <a:xfrm>
            <a:off x="7593118" y="4150157"/>
            <a:ext cx="189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Compression rate</a:t>
            </a:r>
            <a:endParaRPr lang="zh-CN" alt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D278C53-AA8E-4728-BC04-092919CFF4B5}"/>
              </a:ext>
            </a:extLst>
          </p:cNvPr>
          <p:cNvSpPr/>
          <p:nvPr/>
        </p:nvSpPr>
        <p:spPr>
          <a:xfrm>
            <a:off x="556181" y="4664318"/>
            <a:ext cx="1095172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147EB13-22AF-4EE9-B78F-91FA2FE48FA1}"/>
              </a:ext>
            </a:extLst>
          </p:cNvPr>
          <p:cNvCxnSpPr>
            <a:cxnSpLocks/>
            <a:stCxn id="30" idx="3"/>
            <a:endCxn id="33" idx="1"/>
          </p:cNvCxnSpPr>
          <p:nvPr/>
        </p:nvCxnSpPr>
        <p:spPr>
          <a:xfrm flipV="1">
            <a:off x="1651353" y="4869105"/>
            <a:ext cx="10695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FAA807BD-C296-48F0-8C4F-102E0F2D9DE9}"/>
              </a:ext>
            </a:extLst>
          </p:cNvPr>
          <p:cNvSpPr/>
          <p:nvPr/>
        </p:nvSpPr>
        <p:spPr>
          <a:xfrm>
            <a:off x="2720896" y="4664317"/>
            <a:ext cx="1721780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Laporta</a:t>
            </a:r>
            <a:r>
              <a:rPr lang="en-US" altLang="zh-CN" dirty="0"/>
              <a:t> basis</a:t>
            </a:r>
            <a:endParaRPr lang="zh-CN" altLang="en-US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E9A7356-8B78-4277-A776-730550C9DB6C}"/>
              </a:ext>
            </a:extLst>
          </p:cNvPr>
          <p:cNvCxnSpPr>
            <a:cxnSpLocks/>
          </p:cNvCxnSpPr>
          <p:nvPr/>
        </p:nvCxnSpPr>
        <p:spPr>
          <a:xfrm flipV="1">
            <a:off x="4225859" y="4869104"/>
            <a:ext cx="209952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D1B87DD1-219D-476F-A63F-EA6A8450ED9A}"/>
              </a:ext>
            </a:extLst>
          </p:cNvPr>
          <p:cNvSpPr/>
          <p:nvPr/>
        </p:nvSpPr>
        <p:spPr>
          <a:xfrm>
            <a:off x="556181" y="5565258"/>
            <a:ext cx="1095172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F80D1B6-57A5-4DD3-806E-7EAABF4C419D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1651353" y="5770045"/>
            <a:ext cx="10695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CC0D508-BC49-4D7C-980D-3D9531387E61}"/>
              </a:ext>
            </a:extLst>
          </p:cNvPr>
          <p:cNvSpPr/>
          <p:nvPr/>
        </p:nvSpPr>
        <p:spPr>
          <a:xfrm>
            <a:off x="2720896" y="5565257"/>
            <a:ext cx="1721780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UT basis</a:t>
            </a:r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918F362-2E86-4E2F-85CF-087FF34943CC}"/>
              </a:ext>
            </a:extLst>
          </p:cNvPr>
          <p:cNvCxnSpPr>
            <a:cxnSpLocks/>
          </p:cNvCxnSpPr>
          <p:nvPr/>
        </p:nvCxnSpPr>
        <p:spPr>
          <a:xfrm>
            <a:off x="4260424" y="5770044"/>
            <a:ext cx="2064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E8DC396B-864C-434A-9C24-9C196FC7616E}"/>
              </a:ext>
            </a:extLst>
          </p:cNvPr>
          <p:cNvSpPr txBox="1"/>
          <p:nvPr/>
        </p:nvSpPr>
        <p:spPr>
          <a:xfrm>
            <a:off x="4421392" y="4578924"/>
            <a:ext cx="9380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9.51MB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5F36271-2E95-4452-8FBD-4D513EB160F9}"/>
              </a:ext>
            </a:extLst>
          </p:cNvPr>
          <p:cNvSpPr txBox="1"/>
          <p:nvPr/>
        </p:nvSpPr>
        <p:spPr>
          <a:xfrm>
            <a:off x="6304961" y="4592105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2.75MB </a:t>
            </a:r>
          </a:p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(indexed)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3B95771-F664-4575-9016-84497D3BDC6E}"/>
              </a:ext>
            </a:extLst>
          </p:cNvPr>
          <p:cNvSpPr txBox="1"/>
          <p:nvPr/>
        </p:nvSpPr>
        <p:spPr>
          <a:xfrm>
            <a:off x="1848680" y="4894016"/>
            <a:ext cx="527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IBP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78C3BFB-D8AD-4B02-8643-DE9B6402E4AF}"/>
              </a:ext>
            </a:extLst>
          </p:cNvPr>
          <p:cNvSpPr txBox="1"/>
          <p:nvPr/>
        </p:nvSpPr>
        <p:spPr>
          <a:xfrm>
            <a:off x="1823000" y="5784966"/>
            <a:ext cx="527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IBP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B93CF15-5CED-446D-8356-64604DF7DED7}"/>
              </a:ext>
            </a:extLst>
          </p:cNvPr>
          <p:cNvSpPr txBox="1"/>
          <p:nvPr/>
        </p:nvSpPr>
        <p:spPr>
          <a:xfrm>
            <a:off x="4548204" y="4882502"/>
            <a:ext cx="1625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Partial fraction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FC8F85D-166D-411B-9921-C91A3542E774}"/>
              </a:ext>
            </a:extLst>
          </p:cNvPr>
          <p:cNvSpPr txBox="1"/>
          <p:nvPr/>
        </p:nvSpPr>
        <p:spPr>
          <a:xfrm>
            <a:off x="4552348" y="5755697"/>
            <a:ext cx="1625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Partial fraction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0AFB81C-C14C-4440-925B-D35C34619EEA}"/>
              </a:ext>
            </a:extLst>
          </p:cNvPr>
          <p:cNvSpPr txBox="1"/>
          <p:nvPr/>
        </p:nvSpPr>
        <p:spPr>
          <a:xfrm>
            <a:off x="4421392" y="5499216"/>
            <a:ext cx="9380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9.04MB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3543422-3EF2-40AD-9BB1-55E7D9D49BB2}"/>
              </a:ext>
            </a:extLst>
          </p:cNvPr>
          <p:cNvSpPr txBox="1"/>
          <p:nvPr/>
        </p:nvSpPr>
        <p:spPr>
          <a:xfrm>
            <a:off x="6296811" y="5498179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1.53MB</a:t>
            </a:r>
          </a:p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(indexed)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65ED04-32D8-43AE-9AE6-1DB5E9934D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8444" y="4704762"/>
            <a:ext cx="3827629" cy="294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D6D17C-5AC3-4DA6-998F-AD917A462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8444" y="5590138"/>
            <a:ext cx="3827629" cy="3006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B4E5E19-6927-46E9-893F-08269F95698B}"/>
              </a:ext>
            </a:extLst>
          </p:cNvPr>
          <p:cNvSpPr txBox="1"/>
          <p:nvPr/>
        </p:nvSpPr>
        <p:spPr>
          <a:xfrm>
            <a:off x="8464641" y="4978590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29%</a:t>
            </a:r>
            <a:endParaRPr lang="zh-CN" altLang="en-US" sz="1500" dirty="0">
              <a:solidFill>
                <a:srgbClr val="00B05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A38041-32E8-42B0-A94C-2CFE99476303}"/>
              </a:ext>
            </a:extLst>
          </p:cNvPr>
          <p:cNvSpPr txBox="1"/>
          <p:nvPr/>
        </p:nvSpPr>
        <p:spPr>
          <a:xfrm>
            <a:off x="7984542" y="5877707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17%</a:t>
            </a:r>
            <a:endParaRPr lang="zh-CN" altLang="en-US" sz="1500" dirty="0">
              <a:solidFill>
                <a:srgbClr val="00B05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9031647-4C2F-4727-BED2-5D1E23533E88}"/>
              </a:ext>
            </a:extLst>
          </p:cNvPr>
          <p:cNvSpPr txBox="1"/>
          <p:nvPr/>
        </p:nvSpPr>
        <p:spPr>
          <a:xfrm>
            <a:off x="8291677" y="667165"/>
            <a:ext cx="2920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zh-CN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Gehrmann</a:t>
            </a:r>
            <a:r>
              <a:rPr lang="en-US" altLang="zh-CN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altLang="zh-CN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remiddi</a:t>
            </a:r>
            <a:r>
              <a:rPr lang="en-US" altLang="zh-CN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]</a:t>
            </a:r>
            <a:endParaRPr lang="zh-CN" altLang="en-U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3" grpId="0" animBg="1"/>
      <p:bldP spid="39" grpId="0" animBg="1"/>
      <p:bldP spid="41" grpId="0" animBg="1"/>
      <p:bldP spid="44" grpId="0"/>
      <p:bldP spid="45" grpId="0"/>
      <p:bldP spid="46" grpId="0"/>
      <p:bldP spid="48" grpId="0"/>
      <p:bldP spid="49" grpId="0"/>
      <p:bldP spid="50" grpId="0"/>
      <p:bldP spid="51" grpId="0"/>
      <p:bldP spid="53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693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Examples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9014C1D-AE44-4D1F-B3E9-79624C59642E}"/>
              </a:ext>
            </a:extLst>
          </p:cNvPr>
          <p:cNvSpPr txBox="1"/>
          <p:nvPr/>
        </p:nvSpPr>
        <p:spPr>
          <a:xfrm>
            <a:off x="167237" y="610418"/>
            <a:ext cx="7692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Poles of IBP coefficients (</a:t>
            </a:r>
            <a:r>
              <a:rPr lang="en-US" altLang="zh-CN" sz="2500" b="1" dirty="0" err="1"/>
              <a:t>Laporta</a:t>
            </a:r>
            <a:r>
              <a:rPr lang="en-US" altLang="zh-CN" sz="2500" b="1" dirty="0"/>
              <a:t> basis)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E7740A-A263-4E5C-9340-93FE505A4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47" y="1397545"/>
            <a:ext cx="6026761" cy="15650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A9DEC8-68B2-4BFE-8CE6-FDE3EEC4776D}"/>
              </a:ext>
            </a:extLst>
          </p:cNvPr>
          <p:cNvSpPr/>
          <p:nvPr/>
        </p:nvSpPr>
        <p:spPr>
          <a:xfrm>
            <a:off x="5204298" y="2164749"/>
            <a:ext cx="3171217" cy="310240"/>
          </a:xfrm>
          <a:prstGeom prst="rect">
            <a:avLst/>
          </a:prstGeom>
          <a:noFill/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890A1D-1D81-4801-B864-4FD09FB5DEC8}"/>
              </a:ext>
            </a:extLst>
          </p:cNvPr>
          <p:cNvSpPr/>
          <p:nvPr/>
        </p:nvSpPr>
        <p:spPr>
          <a:xfrm>
            <a:off x="6789907" y="2571296"/>
            <a:ext cx="2329202" cy="310240"/>
          </a:xfrm>
          <a:prstGeom prst="rect">
            <a:avLst/>
          </a:prstGeom>
          <a:noFill/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0A22AD-42FE-41A3-B796-02C1644B6904}"/>
              </a:ext>
            </a:extLst>
          </p:cNvPr>
          <p:cNvSpPr txBox="1"/>
          <p:nvPr/>
        </p:nvSpPr>
        <p:spPr>
          <a:xfrm>
            <a:off x="252068" y="3316932"/>
            <a:ext cx="7692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Poles of IBP coefficients (UT basis)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091075-1489-45F4-A632-24F16A399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680" y="4174162"/>
            <a:ext cx="7511745" cy="8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693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Examples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39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9A127DD-8ABE-4773-B9B6-89F9AD2A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7" y="937196"/>
            <a:ext cx="3694889" cy="25816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9B3BD5-044F-4571-AF4D-C2AFF5A52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559" y="1705211"/>
            <a:ext cx="5678761" cy="14836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5ECF4B1-98B0-4515-98AF-DBE8640C2EE8}"/>
              </a:ext>
            </a:extLst>
          </p:cNvPr>
          <p:cNvSpPr txBox="1"/>
          <p:nvPr/>
        </p:nvSpPr>
        <p:spPr>
          <a:xfrm>
            <a:off x="172542" y="3465800"/>
            <a:ext cx="1095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Target:</a:t>
            </a:r>
            <a:endParaRPr lang="zh-CN" altLang="en-US" sz="2500" b="1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F7B39D0-1765-46E8-8959-59EE6CC3366A}"/>
              </a:ext>
            </a:extLst>
          </p:cNvPr>
          <p:cNvSpPr/>
          <p:nvPr/>
        </p:nvSpPr>
        <p:spPr>
          <a:xfrm>
            <a:off x="556181" y="4473818"/>
            <a:ext cx="1095172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47DB73B-A4BC-4DB0-BC53-00110F6D25B7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1651353" y="4678605"/>
            <a:ext cx="10695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368331D-0274-4C1E-B301-E86BB3E3640D}"/>
              </a:ext>
            </a:extLst>
          </p:cNvPr>
          <p:cNvSpPr/>
          <p:nvPr/>
        </p:nvSpPr>
        <p:spPr>
          <a:xfrm>
            <a:off x="2720896" y="4473817"/>
            <a:ext cx="1721780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Laporta</a:t>
            </a:r>
            <a:r>
              <a:rPr lang="en-US" altLang="zh-CN" dirty="0"/>
              <a:t> basis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028FC7A-14B7-4255-B784-D0C5DFF39A2F}"/>
              </a:ext>
            </a:extLst>
          </p:cNvPr>
          <p:cNvCxnSpPr>
            <a:cxnSpLocks/>
          </p:cNvCxnSpPr>
          <p:nvPr/>
        </p:nvCxnSpPr>
        <p:spPr>
          <a:xfrm flipV="1">
            <a:off x="4225859" y="4678604"/>
            <a:ext cx="209952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296FE89-B9C0-4B76-882B-5080EA4240E8}"/>
              </a:ext>
            </a:extLst>
          </p:cNvPr>
          <p:cNvSpPr/>
          <p:nvPr/>
        </p:nvSpPr>
        <p:spPr>
          <a:xfrm>
            <a:off x="556181" y="5374758"/>
            <a:ext cx="1095172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C8699EF-3F1D-4144-B4C4-C8B9B134C1DB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1651353" y="5579545"/>
            <a:ext cx="10695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9A94832-24BB-490A-BA8A-CEE54C80B176}"/>
              </a:ext>
            </a:extLst>
          </p:cNvPr>
          <p:cNvSpPr/>
          <p:nvPr/>
        </p:nvSpPr>
        <p:spPr>
          <a:xfrm>
            <a:off x="2720896" y="5374757"/>
            <a:ext cx="1721780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UT basis</a:t>
            </a:r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68EA17D-ACE3-4911-913D-0181CD38D0A4}"/>
              </a:ext>
            </a:extLst>
          </p:cNvPr>
          <p:cNvCxnSpPr>
            <a:cxnSpLocks/>
          </p:cNvCxnSpPr>
          <p:nvPr/>
        </p:nvCxnSpPr>
        <p:spPr>
          <a:xfrm>
            <a:off x="4260424" y="5579544"/>
            <a:ext cx="2064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870E798-E4DC-4DF5-8378-A3FF42B16B42}"/>
              </a:ext>
            </a:extLst>
          </p:cNvPr>
          <p:cNvSpPr txBox="1"/>
          <p:nvPr/>
        </p:nvSpPr>
        <p:spPr>
          <a:xfrm>
            <a:off x="167236" y="610418"/>
            <a:ext cx="9617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Nonplanar two-loop five-point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7D5FE6B-BCEF-4FF4-BE71-893533D562C8}"/>
              </a:ext>
            </a:extLst>
          </p:cNvPr>
          <p:cNvSpPr txBox="1"/>
          <p:nvPr/>
        </p:nvSpPr>
        <p:spPr>
          <a:xfrm>
            <a:off x="4443548" y="4388413"/>
            <a:ext cx="9108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2.42GB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7A5204E-E03A-4993-9ABD-2E797ABCB3AE}"/>
              </a:ext>
            </a:extLst>
          </p:cNvPr>
          <p:cNvSpPr txBox="1"/>
          <p:nvPr/>
        </p:nvSpPr>
        <p:spPr>
          <a:xfrm>
            <a:off x="6304961" y="4401605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851MB </a:t>
            </a:r>
          </a:p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(indexed)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A6EDE0F-0773-4921-AD4F-B1D9E373CCC1}"/>
              </a:ext>
            </a:extLst>
          </p:cNvPr>
          <p:cNvSpPr txBox="1"/>
          <p:nvPr/>
        </p:nvSpPr>
        <p:spPr>
          <a:xfrm>
            <a:off x="1848680" y="4703516"/>
            <a:ext cx="527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IBP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5A3E14F-9705-4292-B500-B235DDB1C047}"/>
              </a:ext>
            </a:extLst>
          </p:cNvPr>
          <p:cNvSpPr txBox="1"/>
          <p:nvPr/>
        </p:nvSpPr>
        <p:spPr>
          <a:xfrm>
            <a:off x="1823000" y="5594466"/>
            <a:ext cx="527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IBP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A6661B9-156D-4DDE-80DC-85AC1EC840D4}"/>
              </a:ext>
            </a:extLst>
          </p:cNvPr>
          <p:cNvSpPr txBox="1"/>
          <p:nvPr/>
        </p:nvSpPr>
        <p:spPr>
          <a:xfrm>
            <a:off x="4548204" y="4692002"/>
            <a:ext cx="1625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Partial fraction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F56D33E-DDD1-4C6E-865D-BD2BB4ECD701}"/>
              </a:ext>
            </a:extLst>
          </p:cNvPr>
          <p:cNvSpPr txBox="1"/>
          <p:nvPr/>
        </p:nvSpPr>
        <p:spPr>
          <a:xfrm>
            <a:off x="4552348" y="5565197"/>
            <a:ext cx="1625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Partial fraction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F730061-115C-4614-8E48-75BEBC907D7D}"/>
              </a:ext>
            </a:extLst>
          </p:cNvPr>
          <p:cNvSpPr txBox="1"/>
          <p:nvPr/>
        </p:nvSpPr>
        <p:spPr>
          <a:xfrm>
            <a:off x="4421392" y="5308716"/>
            <a:ext cx="8755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712MB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5CB6929-D86E-4CF4-857C-386EF4770E5A}"/>
              </a:ext>
            </a:extLst>
          </p:cNvPr>
          <p:cNvSpPr txBox="1"/>
          <p:nvPr/>
        </p:nvSpPr>
        <p:spPr>
          <a:xfrm>
            <a:off x="6296811" y="5307679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19.8MB</a:t>
            </a:r>
          </a:p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(indexed)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C60343-1312-47BD-ABE6-51E90016D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11" y="1239627"/>
            <a:ext cx="7138347" cy="32316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AF10299-D649-4BB9-AC5D-DF1D07382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654" y="3486660"/>
            <a:ext cx="4124325" cy="4191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5245BF1-63EC-4286-B7E9-254874F96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418" y="3532877"/>
            <a:ext cx="3686175" cy="342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A76BFD-6516-4B0C-A726-0B158DF02607}"/>
              </a:ext>
            </a:extLst>
          </p:cNvPr>
          <p:cNvSpPr txBox="1"/>
          <p:nvPr/>
        </p:nvSpPr>
        <p:spPr>
          <a:xfrm>
            <a:off x="7578939" y="3955175"/>
            <a:ext cx="189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Compression rate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21D50F-A2F7-491F-84CF-5EB204B50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6666" y="4505542"/>
            <a:ext cx="4119154" cy="3482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A712964-C296-47EB-9BF9-0A2570AF6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666" y="5411223"/>
            <a:ext cx="4119153" cy="33598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8404950-F9F5-4F5F-A186-024A12FFE05E}"/>
              </a:ext>
            </a:extLst>
          </p:cNvPr>
          <p:cNvSpPr txBox="1"/>
          <p:nvPr/>
        </p:nvSpPr>
        <p:spPr>
          <a:xfrm>
            <a:off x="8702766" y="4865098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35%</a:t>
            </a:r>
            <a:endParaRPr lang="zh-CN" altLang="en-US" sz="1500" dirty="0">
              <a:solidFill>
                <a:srgbClr val="00B05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A2FA09-D004-4982-96F9-06E6774CA674}"/>
              </a:ext>
            </a:extLst>
          </p:cNvPr>
          <p:cNvSpPr txBox="1"/>
          <p:nvPr/>
        </p:nvSpPr>
        <p:spPr>
          <a:xfrm>
            <a:off x="7378671" y="5700094"/>
            <a:ext cx="676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2.8%</a:t>
            </a:r>
            <a:endParaRPr lang="zh-CN" altLang="en-US" sz="1500" dirty="0">
              <a:solidFill>
                <a:srgbClr val="00B05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7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" grpId="0"/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8091B0-6354-4449-8F1B-AD3DA01B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1" y="895098"/>
            <a:ext cx="3151137" cy="54138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C06724-ADC6-42BF-BA26-6ECCC915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76" y="904527"/>
            <a:ext cx="3237619" cy="54138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F39E9E-0C2E-4FC0-AE78-AB428F8E5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643" y="913954"/>
            <a:ext cx="3152126" cy="5413821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B128FF9-C966-458E-8AA1-47DB1842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7EEC39-2925-4767-99B7-CD92BBC8CD3D}"/>
              </a:ext>
            </a:extLst>
          </p:cNvPr>
          <p:cNvSpPr txBox="1"/>
          <p:nvPr/>
        </p:nvSpPr>
        <p:spPr>
          <a:xfrm>
            <a:off x="167236" y="544622"/>
            <a:ext cx="535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 example of the coefficients (5-page long)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9D16EA-0C87-4225-9933-85E31D1B76C0}"/>
              </a:ext>
            </a:extLst>
          </p:cNvPr>
          <p:cNvSpPr txBox="1"/>
          <p:nvPr/>
        </p:nvSpPr>
        <p:spPr>
          <a:xfrm>
            <a:off x="167236" y="22443"/>
            <a:ext cx="217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Introduction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3821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693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Examples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9014C1D-AE44-4D1F-B3E9-79624C59642E}"/>
              </a:ext>
            </a:extLst>
          </p:cNvPr>
          <p:cNvSpPr txBox="1"/>
          <p:nvPr/>
        </p:nvSpPr>
        <p:spPr>
          <a:xfrm>
            <a:off x="167237" y="610418"/>
            <a:ext cx="7692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Poles of IBP coefficients (</a:t>
            </a:r>
            <a:r>
              <a:rPr lang="en-US" altLang="zh-CN" sz="2500" b="1" dirty="0" err="1"/>
              <a:t>Laporta</a:t>
            </a:r>
            <a:r>
              <a:rPr lang="en-US" altLang="zh-CN" sz="2500" b="1" dirty="0"/>
              <a:t> basis,</a:t>
            </a:r>
            <a:r>
              <a:rPr lang="zh-CN" altLang="en-US" sz="2500" b="1" dirty="0"/>
              <a:t> </a:t>
            </a:r>
            <a:r>
              <a:rPr lang="en-US" altLang="zh-CN" sz="2500" b="1" dirty="0"/>
              <a:t>mixed)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0A22AD-42FE-41A3-B796-02C1644B6904}"/>
              </a:ext>
            </a:extLst>
          </p:cNvPr>
          <p:cNvSpPr txBox="1"/>
          <p:nvPr/>
        </p:nvSpPr>
        <p:spPr>
          <a:xfrm>
            <a:off x="167237" y="3323691"/>
            <a:ext cx="7692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Poles of IBP coefficients (UT basis)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3B16FC-751A-442F-95EB-CDB92593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13" y="1196601"/>
            <a:ext cx="3971925" cy="1743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A8DF5B-10FA-4999-BC69-DA5CCEFAA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713" y="3800745"/>
            <a:ext cx="6478571" cy="22227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2E5E391-F8FA-416E-81D5-E02A4507C682}"/>
              </a:ext>
            </a:extLst>
          </p:cNvPr>
          <p:cNvSpPr/>
          <p:nvPr/>
        </p:nvSpPr>
        <p:spPr>
          <a:xfrm>
            <a:off x="1860713" y="5056297"/>
            <a:ext cx="6292484" cy="10652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5242A3F-423D-4FA2-A60B-1B3290F4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972" y="5801108"/>
            <a:ext cx="3809417" cy="3204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4E069F-1534-4B90-BA57-E06548C0D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691" y="1378151"/>
            <a:ext cx="4519613" cy="16859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0ABA60B-9002-4BC7-B276-BAD0CD569FC1}"/>
              </a:ext>
            </a:extLst>
          </p:cNvPr>
          <p:cNvSpPr txBox="1"/>
          <p:nvPr/>
        </p:nvSpPr>
        <p:spPr>
          <a:xfrm>
            <a:off x="7061716" y="625523"/>
            <a:ext cx="7692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Better choice of </a:t>
            </a:r>
            <a:r>
              <a:rPr lang="en-US" altLang="zh-CN" sz="2500" b="1" dirty="0" err="1"/>
              <a:t>Laporta</a:t>
            </a:r>
            <a:r>
              <a:rPr lang="en-US" altLang="zh-CN" sz="2500" b="1" dirty="0"/>
              <a:t> basis?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7AEC6F6-518B-4DA0-B182-5EBCEB11A60F}"/>
              </a:ext>
            </a:extLst>
          </p:cNvPr>
          <p:cNvSpPr txBox="1"/>
          <p:nvPr/>
        </p:nvSpPr>
        <p:spPr>
          <a:xfrm>
            <a:off x="7332102" y="3144463"/>
            <a:ext cx="7692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6600"/>
                </a:solidFill>
              </a:rPr>
              <a:t>Not symbol letter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BCC0A9-2B02-4BC9-9E6C-3A188CA484EF}"/>
              </a:ext>
            </a:extLst>
          </p:cNvPr>
          <p:cNvSpPr txBox="1"/>
          <p:nvPr/>
        </p:nvSpPr>
        <p:spPr>
          <a:xfrm>
            <a:off x="7135458" y="1031117"/>
            <a:ext cx="2920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zh-CN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J.Usovitsch</a:t>
            </a:r>
            <a:r>
              <a:rPr lang="en-US" altLang="zh-CN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2002.08173]</a:t>
            </a:r>
            <a:endParaRPr lang="zh-CN" altLang="en-U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3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693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Examples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F2A20B-75E4-4352-9C47-08A5E600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8" y="1560643"/>
            <a:ext cx="3219450" cy="21568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66DE63-C7AD-4BFA-B07C-603E241B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997" y="2307656"/>
            <a:ext cx="7431881" cy="10455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115012-29A3-415F-9DA3-93FB5B6B984E}"/>
              </a:ext>
            </a:extLst>
          </p:cNvPr>
          <p:cNvSpPr txBox="1"/>
          <p:nvPr/>
        </p:nvSpPr>
        <p:spPr>
          <a:xfrm>
            <a:off x="167236" y="610418"/>
            <a:ext cx="11678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/>
              <a:t>Two-loop four-point with a top quark loop and a pair of external massive legs</a:t>
            </a:r>
          </a:p>
          <a:p>
            <a:r>
              <a:rPr lang="en-US" altLang="zh-CN" sz="2500" b="1" dirty="0"/>
              <a:t>(Elliptic, no UT)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070ED3-BE66-4134-8FAB-DAF2FA33B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997" y="1754139"/>
            <a:ext cx="7539976" cy="3407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DAAF056-BF0C-4FB6-8E69-90558DC0CC54}"/>
              </a:ext>
            </a:extLst>
          </p:cNvPr>
          <p:cNvSpPr txBox="1"/>
          <p:nvPr/>
        </p:nvSpPr>
        <p:spPr>
          <a:xfrm>
            <a:off x="167236" y="3991426"/>
            <a:ext cx="1095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/>
              <a:t>Target:</a:t>
            </a:r>
            <a:endParaRPr lang="zh-CN" altLang="en-US" sz="2500" b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5D70B69-746F-4DA3-B1B9-7301FC0F70CE}"/>
              </a:ext>
            </a:extLst>
          </p:cNvPr>
          <p:cNvSpPr/>
          <p:nvPr/>
        </p:nvSpPr>
        <p:spPr>
          <a:xfrm>
            <a:off x="550875" y="4979511"/>
            <a:ext cx="1095172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E573408-5C38-4F65-95F0-9877D223F64E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1646047" y="5184298"/>
            <a:ext cx="10695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0366876-1DDC-48D1-9F7F-4617401A28CA}"/>
              </a:ext>
            </a:extLst>
          </p:cNvPr>
          <p:cNvSpPr/>
          <p:nvPr/>
        </p:nvSpPr>
        <p:spPr>
          <a:xfrm>
            <a:off x="2715590" y="4979510"/>
            <a:ext cx="1721780" cy="40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Laporta</a:t>
            </a:r>
            <a:r>
              <a:rPr lang="en-US" altLang="zh-CN" dirty="0"/>
              <a:t> basis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782EDA7-AC6F-4CE9-B95D-58B79A121C86}"/>
              </a:ext>
            </a:extLst>
          </p:cNvPr>
          <p:cNvCxnSpPr>
            <a:cxnSpLocks/>
          </p:cNvCxnSpPr>
          <p:nvPr/>
        </p:nvCxnSpPr>
        <p:spPr>
          <a:xfrm flipV="1">
            <a:off x="4220553" y="5184297"/>
            <a:ext cx="209952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35BCEEA-641A-4565-90CA-3DA985166CA4}"/>
              </a:ext>
            </a:extLst>
          </p:cNvPr>
          <p:cNvSpPr txBox="1"/>
          <p:nvPr/>
        </p:nvSpPr>
        <p:spPr>
          <a:xfrm>
            <a:off x="4401467" y="4903310"/>
            <a:ext cx="8755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175MB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B9E73D0-96F0-4D50-8C43-1477F80CB1B4}"/>
              </a:ext>
            </a:extLst>
          </p:cNvPr>
          <p:cNvSpPr txBox="1"/>
          <p:nvPr/>
        </p:nvSpPr>
        <p:spPr>
          <a:xfrm>
            <a:off x="6316630" y="4910770"/>
            <a:ext cx="1090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23.3MB</a:t>
            </a:r>
          </a:p>
          <a:p>
            <a:r>
              <a:rPr lang="en-US" altLang="zh-CN" sz="15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(indexed)</a:t>
            </a:r>
            <a:endParaRPr lang="zh-CN" altLang="en-US" sz="15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E27507D-10EC-4CE3-9C31-D703FCE0C55D}"/>
              </a:ext>
            </a:extLst>
          </p:cNvPr>
          <p:cNvSpPr txBox="1"/>
          <p:nvPr/>
        </p:nvSpPr>
        <p:spPr>
          <a:xfrm>
            <a:off x="1833095" y="5184297"/>
            <a:ext cx="527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IBP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F5E0CF1-BA3F-44A3-AB3B-4B2EF1E0ECD3}"/>
              </a:ext>
            </a:extLst>
          </p:cNvPr>
          <p:cNvSpPr txBox="1"/>
          <p:nvPr/>
        </p:nvSpPr>
        <p:spPr>
          <a:xfrm>
            <a:off x="4564117" y="5204814"/>
            <a:ext cx="1625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Partial fraction</a:t>
            </a:r>
            <a:endParaRPr lang="zh-CN" altLang="en-US" sz="15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E04DB7D-C77A-46CA-AB6F-6E0EFF291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408" y="4027581"/>
            <a:ext cx="7629525" cy="381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6295B95-17A5-44D9-B8A2-982771B2A8EB}"/>
              </a:ext>
            </a:extLst>
          </p:cNvPr>
          <p:cNvSpPr txBox="1"/>
          <p:nvPr/>
        </p:nvSpPr>
        <p:spPr>
          <a:xfrm>
            <a:off x="7686938" y="4530695"/>
            <a:ext cx="189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Compression rate: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66DFC02-A93E-485E-8E2D-EC103E5DE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332" y="5042890"/>
            <a:ext cx="3677151" cy="28193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B6390C5-D5FA-470B-87DD-64A75720C715}"/>
              </a:ext>
            </a:extLst>
          </p:cNvPr>
          <p:cNvSpPr txBox="1"/>
          <p:nvPr/>
        </p:nvSpPr>
        <p:spPr>
          <a:xfrm>
            <a:off x="7686938" y="5324825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13%</a:t>
            </a:r>
            <a:endParaRPr lang="zh-CN" altLang="en-US" sz="1500" dirty="0">
              <a:solidFill>
                <a:srgbClr val="00B05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2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/>
      <p:bldP spid="21" grpId="0"/>
      <p:bldP spid="22" grpId="0"/>
      <p:bldP spid="24" grpId="0"/>
      <p:bldP spid="9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78E92-34DF-41E2-B734-B9AD415B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B6C1F-5E7E-4584-AC6A-F2C8F04C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33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IBP Reduction , UT basis and Symbol Letters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Improved Leinartas’ Algorithm for Multivariate Partial Fraction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Examples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Summary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68E05-A661-4BEC-AD7A-6626C14D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10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12655108-1A19-4C2F-A887-A5AEDF6B3269}"/>
              </a:ext>
            </a:extLst>
          </p:cNvPr>
          <p:cNvSpPr txBox="1"/>
          <p:nvPr/>
        </p:nvSpPr>
        <p:spPr>
          <a:xfrm>
            <a:off x="167236" y="22443"/>
            <a:ext cx="1707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Summary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E3C026-95C9-4184-B19E-3A03425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9C5DA2C-8E65-40A9-B970-6ACC102A4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025" y="1103313"/>
            <a:ext cx="10058400" cy="5097462"/>
          </a:xfrm>
        </p:spPr>
        <p:txBody>
          <a:bodyPr>
            <a:normAutofit/>
          </a:bodyPr>
          <a:lstStyle/>
          <a:p>
            <a:pPr lvl="1"/>
            <a:r>
              <a:rPr lang="en-US" altLang="zh-CN" sz="2500" dirty="0"/>
              <a:t>IBP reduction coefficients are usually huge</a:t>
            </a:r>
          </a:p>
          <a:p>
            <a:pPr lvl="1"/>
            <a:endParaRPr lang="en-US" altLang="zh-CN" sz="2500" dirty="0"/>
          </a:p>
          <a:p>
            <a:pPr lvl="1"/>
            <a:r>
              <a:rPr lang="en-US" altLang="zh-CN" sz="2500" dirty="0"/>
              <a:t>Use </a:t>
            </a:r>
            <a:r>
              <a:rPr lang="en-US" altLang="zh-CN" sz="2500" dirty="0" err="1"/>
              <a:t>pfd</a:t>
            </a:r>
            <a:r>
              <a:rPr lang="en-US" altLang="zh-CN" sz="2500" dirty="0"/>
              <a:t> on IBP reduction coefficients, dramatically decreasing the size of coefficients</a:t>
            </a:r>
          </a:p>
          <a:p>
            <a:pPr lvl="1"/>
            <a:endParaRPr lang="en-US" altLang="zh-CN" sz="2500" dirty="0"/>
          </a:p>
          <a:p>
            <a:pPr lvl="1"/>
            <a:r>
              <a:rPr lang="en-US" altLang="zh-CN" sz="2500" dirty="0"/>
              <a:t>The poles of IBP reduction coefficients to UT basis has only physical either symbol letters or functions of ε.</a:t>
            </a:r>
            <a:r>
              <a:rPr lang="zh-CN" altLang="en-US" sz="2500" dirty="0"/>
              <a:t> </a:t>
            </a:r>
            <a:endParaRPr lang="en-US" altLang="zh-CN" sz="2500" dirty="0"/>
          </a:p>
          <a:p>
            <a:pPr lvl="1"/>
            <a:endParaRPr lang="en-US" altLang="zh-CN" sz="2500" dirty="0"/>
          </a:p>
          <a:p>
            <a:pPr lvl="1"/>
            <a:r>
              <a:rPr lang="en-US" altLang="zh-CN" sz="2500" dirty="0"/>
              <a:t>The compression is more effective for IBP reduction coefficients to UT basis than </a:t>
            </a:r>
            <a:r>
              <a:rPr lang="en-US" altLang="zh-CN" sz="2500" dirty="0" err="1"/>
              <a:t>Laporta</a:t>
            </a:r>
            <a:r>
              <a:rPr lang="en-US" altLang="zh-CN" sz="2500" dirty="0"/>
              <a:t> basis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33536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1922D6-21D0-497C-A183-75E76454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B1B0B5-4A0D-4ED1-BA7D-A9DD247EE5BA}"/>
              </a:ext>
            </a:extLst>
          </p:cNvPr>
          <p:cNvSpPr txBox="1"/>
          <p:nvPr/>
        </p:nvSpPr>
        <p:spPr>
          <a:xfrm>
            <a:off x="578917" y="5426707"/>
            <a:ext cx="11034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u="none" strike="noStrike" baseline="0" dirty="0">
                <a:solidFill>
                  <a:srgbClr val="0000FF"/>
                </a:solidFill>
                <a:latin typeface="CMTT10"/>
              </a:rPr>
              <a:t>https://raw.githubusercontent.com/Singular/Singular/spielwiese/Singular/LIB/pfd.lib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45B408-FABC-4B0F-B516-1647AC1A960C}"/>
              </a:ext>
            </a:extLst>
          </p:cNvPr>
          <p:cNvSpPr txBox="1"/>
          <p:nvPr/>
        </p:nvSpPr>
        <p:spPr>
          <a:xfrm>
            <a:off x="167234" y="4698927"/>
            <a:ext cx="26934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/>
              <a:t>Singular package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B4FD8C-185D-4578-B561-FCBF3AA70077}"/>
              </a:ext>
            </a:extLst>
          </p:cNvPr>
          <p:cNvSpPr txBox="1"/>
          <p:nvPr/>
        </p:nvSpPr>
        <p:spPr>
          <a:xfrm>
            <a:off x="167234" y="646611"/>
            <a:ext cx="7328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/>
              <a:t>Further use of improved </a:t>
            </a:r>
            <a:r>
              <a:rPr lang="en-US" altLang="zh-CN" sz="3000" b="1" dirty="0" err="1"/>
              <a:t>Leinartas</a:t>
            </a:r>
            <a:r>
              <a:rPr lang="en-US" altLang="zh-CN" sz="3000" b="1" dirty="0"/>
              <a:t>’ algorithm</a:t>
            </a: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855E60DF-EF21-4302-8E24-5CBF923E69CF}"/>
              </a:ext>
            </a:extLst>
          </p:cNvPr>
          <p:cNvSpPr txBox="1">
            <a:spLocks/>
          </p:cNvSpPr>
          <p:nvPr/>
        </p:nvSpPr>
        <p:spPr>
          <a:xfrm>
            <a:off x="420155" y="1528306"/>
            <a:ext cx="10792327" cy="3249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500" dirty="0"/>
              <a:t>Simplify IBP coefficients for more diagrams.</a:t>
            </a:r>
          </a:p>
          <a:p>
            <a:pPr lvl="1"/>
            <a:endParaRPr lang="en-US" altLang="zh-CN" sz="2500" dirty="0"/>
          </a:p>
          <a:p>
            <a:pPr lvl="1"/>
            <a:r>
              <a:rPr lang="en-US" altLang="zh-CN" sz="2500" dirty="0"/>
              <a:t>Simplify rational functions encountered in other problems.</a:t>
            </a:r>
          </a:p>
          <a:p>
            <a:pPr lvl="1"/>
            <a:endParaRPr lang="en-US" altLang="zh-CN" sz="2500" dirty="0"/>
          </a:p>
          <a:p>
            <a:pPr lvl="1"/>
            <a:r>
              <a:rPr lang="en-US" altLang="zh-CN" sz="2500" dirty="0"/>
              <a:t>Operation (adding/multiplying) in partial fraction form, speed up calculations.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4A8F75-620D-4391-A403-C03F48D16CCC}"/>
              </a:ext>
            </a:extLst>
          </p:cNvPr>
          <p:cNvSpPr txBox="1"/>
          <p:nvPr/>
        </p:nvSpPr>
        <p:spPr>
          <a:xfrm>
            <a:off x="167236" y="22443"/>
            <a:ext cx="1707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75115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398FEE-4979-459C-894B-6FA7869D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89D335-BFF8-42D5-9C73-6C7422B2FD1F}"/>
              </a:ext>
            </a:extLst>
          </p:cNvPr>
          <p:cNvSpPr txBox="1"/>
          <p:nvPr/>
        </p:nvSpPr>
        <p:spPr>
          <a:xfrm>
            <a:off x="2660604" y="2782669"/>
            <a:ext cx="6870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u="sng" dirty="0">
                <a:latin typeface="MV Boli" panose="02000500030200090000" pitchFamily="2" charset="0"/>
                <a:ea typeface="UD Digi Kyokasho NP-R" panose="02020400000000000000" pitchFamily="18" charset="-128"/>
                <a:cs typeface="MV Boli" panose="02000500030200090000" pitchFamily="2" charset="0"/>
              </a:rPr>
              <a:t>Thank you for your attention!</a:t>
            </a:r>
            <a:endParaRPr lang="zh-CN" altLang="en-US" sz="3600" u="sng" dirty="0">
              <a:latin typeface="MV Boli" panose="02000500030200090000" pitchFamily="2" charset="0"/>
              <a:ea typeface="UD Digi Kyokasho NP-R" panose="02020400000000000000" pitchFamily="18" charset="-128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C55A5B-797A-4577-BC1C-3EE546E09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3" y="913954"/>
            <a:ext cx="2990169" cy="52142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081D1D-D0D0-429C-AFE6-BC4A95ED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18" y="1025713"/>
            <a:ext cx="3367835" cy="5114561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1FE11FA-AA86-417C-97E1-C2E6280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7376E1-9B1B-4F41-955D-035BD3A7A015}"/>
              </a:ext>
            </a:extLst>
          </p:cNvPr>
          <p:cNvSpPr txBox="1"/>
          <p:nvPr/>
        </p:nvSpPr>
        <p:spPr>
          <a:xfrm>
            <a:off x="167236" y="544622"/>
            <a:ext cx="535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 example of the coefficients (5-page long)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9DBA18-F3C4-4869-8E8B-E41523849CC4}"/>
              </a:ext>
            </a:extLst>
          </p:cNvPr>
          <p:cNvSpPr txBox="1"/>
          <p:nvPr/>
        </p:nvSpPr>
        <p:spPr>
          <a:xfrm>
            <a:off x="167236" y="22443"/>
            <a:ext cx="217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Introduction</a:t>
            </a:r>
          </a:p>
          <a:p>
            <a:endParaRPr lang="zh-CN" altLang="en-US" sz="2400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6B1274C-9F52-4F03-A62C-C4AFA67B30C3}"/>
              </a:ext>
            </a:extLst>
          </p:cNvPr>
          <p:cNvSpPr/>
          <p:nvPr/>
        </p:nvSpPr>
        <p:spPr>
          <a:xfrm>
            <a:off x="4810760" y="5847080"/>
            <a:ext cx="3276600" cy="218440"/>
          </a:xfrm>
          <a:custGeom>
            <a:avLst/>
            <a:gdLst>
              <a:gd name="connsiteX0" fmla="*/ 792480 w 3276600"/>
              <a:gd name="connsiteY0" fmla="*/ 0 h 218440"/>
              <a:gd name="connsiteX1" fmla="*/ 3276600 w 3276600"/>
              <a:gd name="connsiteY1" fmla="*/ 5080 h 218440"/>
              <a:gd name="connsiteX2" fmla="*/ 3276600 w 3276600"/>
              <a:gd name="connsiteY2" fmla="*/ 218440 h 218440"/>
              <a:gd name="connsiteX3" fmla="*/ 0 w 3276600"/>
              <a:gd name="connsiteY3" fmla="*/ 218440 h 218440"/>
              <a:gd name="connsiteX4" fmla="*/ 0 w 3276600"/>
              <a:gd name="connsiteY4" fmla="*/ 127000 h 218440"/>
              <a:gd name="connsiteX5" fmla="*/ 792480 w 3276600"/>
              <a:gd name="connsiteY5" fmla="*/ 127000 h 218440"/>
              <a:gd name="connsiteX6" fmla="*/ 792480 w 3276600"/>
              <a:gd name="connsiteY6" fmla="*/ 0 h 2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0" h="218440">
                <a:moveTo>
                  <a:pt x="792480" y="0"/>
                </a:moveTo>
                <a:lnTo>
                  <a:pt x="3276600" y="5080"/>
                </a:lnTo>
                <a:lnTo>
                  <a:pt x="3276600" y="218440"/>
                </a:lnTo>
                <a:lnTo>
                  <a:pt x="0" y="218440"/>
                </a:lnTo>
                <a:lnTo>
                  <a:pt x="0" y="127000"/>
                </a:lnTo>
                <a:lnTo>
                  <a:pt x="792480" y="127000"/>
                </a:lnTo>
                <a:lnTo>
                  <a:pt x="792480" y="0"/>
                </a:lnTo>
                <a:close/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995A3B-AAEF-48B8-A0EA-12DE07B2F558}"/>
              </a:ext>
            </a:extLst>
          </p:cNvPr>
          <p:cNvSpPr txBox="1"/>
          <p:nvPr/>
        </p:nvSpPr>
        <p:spPr>
          <a:xfrm>
            <a:off x="8214711" y="5787023"/>
            <a:ext cx="149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99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Denominator</a:t>
            </a:r>
            <a:endParaRPr lang="zh-CN" altLang="en-US" sz="1600" dirty="0">
              <a:solidFill>
                <a:srgbClr val="FF99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1FAC2F-DABE-4211-92DA-67E715C3E390}"/>
              </a:ext>
            </a:extLst>
          </p:cNvPr>
          <p:cNvSpPr txBox="1"/>
          <p:nvPr/>
        </p:nvSpPr>
        <p:spPr>
          <a:xfrm>
            <a:off x="9126084" y="4234924"/>
            <a:ext cx="20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Arial Narrow" panose="020B0606020202030204" pitchFamily="34" charset="0"/>
                <a:ea typeface="Kozuka Gothic Pro R" panose="020B0400000000000000" pitchFamily="34" charset="-128"/>
              </a:rPr>
              <a:t>Simplify by partial fraction decomposition?</a:t>
            </a:r>
            <a:endParaRPr lang="zh-CN" altLang="en-US" dirty="0">
              <a:solidFill>
                <a:srgbClr val="00B0F0"/>
              </a:solidFill>
              <a:latin typeface="Arial Narrow" panose="020B0606020202030204" pitchFamily="34" charset="0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621D85-4686-4294-8996-B1DFCC13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3942A4-FC41-4D9D-8DB9-03AFA98F5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42" y="1497828"/>
            <a:ext cx="6067516" cy="343993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58BFBC-90F3-4B48-A9E0-10DCCE729166}"/>
              </a:ext>
            </a:extLst>
          </p:cNvPr>
          <p:cNvSpPr txBox="1"/>
          <p:nvPr/>
        </p:nvSpPr>
        <p:spPr>
          <a:xfrm>
            <a:off x="1076960" y="2257792"/>
            <a:ext cx="360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dirty="0"/>
              <a:t>=</a:t>
            </a:r>
            <a:endParaRPr lang="zh-CN" altLang="en-US" sz="10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6B9D4B-4170-4D3E-8225-9B9067DA1DFD}"/>
              </a:ext>
            </a:extLst>
          </p:cNvPr>
          <p:cNvSpPr txBox="1"/>
          <p:nvPr/>
        </p:nvSpPr>
        <p:spPr>
          <a:xfrm>
            <a:off x="167236" y="563848"/>
            <a:ext cx="361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 partial fraction decomposition: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67F958-D189-4378-8357-E242C48F5B42}"/>
              </a:ext>
            </a:extLst>
          </p:cNvPr>
          <p:cNvSpPr txBox="1"/>
          <p:nvPr/>
        </p:nvSpPr>
        <p:spPr>
          <a:xfrm>
            <a:off x="167236" y="22443"/>
            <a:ext cx="217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Introduction</a:t>
            </a:r>
          </a:p>
          <a:p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6815E8-DDB7-4CE3-9484-E97ED07BB705}"/>
              </a:ext>
            </a:extLst>
          </p:cNvPr>
          <p:cNvSpPr txBox="1"/>
          <p:nvPr/>
        </p:nvSpPr>
        <p:spPr>
          <a:xfrm>
            <a:off x="391511" y="5360172"/>
            <a:ext cx="938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pfd.lib  (based on </a:t>
            </a:r>
            <a:r>
              <a:rPr lang="en-US" altLang="zh-CN" sz="2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Improved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Leinartas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’ Algorithm)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1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621D85-4686-4294-8996-B1DFCC13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67F958-D189-4378-8357-E242C48F5B42}"/>
              </a:ext>
            </a:extLst>
          </p:cNvPr>
          <p:cNvSpPr txBox="1"/>
          <p:nvPr/>
        </p:nvSpPr>
        <p:spPr>
          <a:xfrm>
            <a:off x="167236" y="22443"/>
            <a:ext cx="217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u="sng" dirty="0"/>
              <a:t>Introduction</a:t>
            </a:r>
          </a:p>
          <a:p>
            <a:endParaRPr lang="zh-CN" altLang="en-US" sz="2400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D2319F9-E309-4DA3-AC10-AA908B51452E}"/>
              </a:ext>
            </a:extLst>
          </p:cNvPr>
          <p:cNvSpPr txBox="1">
            <a:spLocks/>
          </p:cNvSpPr>
          <p:nvPr/>
        </p:nvSpPr>
        <p:spPr bwMode="auto">
          <a:xfrm>
            <a:off x="515379" y="1441792"/>
            <a:ext cx="12047529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endParaRPr lang="zh-CN" altLang="zh-CN" sz="2000" b="0" dirty="0">
              <a:latin typeface="Didot" charset="0"/>
              <a:ea typeface="Didot" charset="0"/>
              <a:cs typeface="Didot" charset="0"/>
              <a:sym typeface="Didot" charset="0"/>
            </a:endParaRPr>
          </a:p>
          <a:p>
            <a:pPr algn="l" defTabSz="914400"/>
            <a:r>
              <a:rPr lang="zh-CN" altLang="zh-CN" sz="4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            2.4 G       ⟹   </a:t>
            </a:r>
            <a:r>
              <a:rPr lang="en-US" altLang="zh-CN" sz="4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 </a:t>
            </a:r>
            <a:r>
              <a:rPr lang="zh-CN" altLang="zh-CN" sz="4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 700 M         ⟹</a:t>
            </a:r>
            <a:r>
              <a:rPr lang="en-US" altLang="zh-CN" sz="4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      </a:t>
            </a:r>
            <a:r>
              <a:rPr lang="en-US" altLang="zh-CN" sz="4000" b="0" dirty="0">
                <a:solidFill>
                  <a:srgbClr val="FF0000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19.8M</a:t>
            </a:r>
            <a:endParaRPr lang="zh-CN" altLang="zh-CN" sz="4000" b="0" dirty="0">
              <a:solidFill>
                <a:srgbClr val="FF0000"/>
              </a:solidFill>
              <a:latin typeface="Didot" charset="0"/>
              <a:ea typeface="Didot" charset="0"/>
              <a:cs typeface="Didot" charset="0"/>
              <a:sym typeface="Didot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27654C9-14B2-4D2C-BA07-86AE79F8000C}"/>
              </a:ext>
            </a:extLst>
          </p:cNvPr>
          <p:cNvSpPr txBox="1">
            <a:spLocks/>
          </p:cNvSpPr>
          <p:nvPr/>
        </p:nvSpPr>
        <p:spPr bwMode="auto">
          <a:xfrm>
            <a:off x="1965892" y="2616438"/>
            <a:ext cx="1430940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zh-CN" altLang="zh-CN" sz="3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Laporta Basis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8E51D61-186E-4343-A7D9-78C31403AE13}"/>
              </a:ext>
            </a:extLst>
          </p:cNvPr>
          <p:cNvSpPr txBox="1">
            <a:spLocks/>
          </p:cNvSpPr>
          <p:nvPr/>
        </p:nvSpPr>
        <p:spPr bwMode="auto">
          <a:xfrm>
            <a:off x="5467105" y="2616438"/>
            <a:ext cx="1244987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zh-CN" altLang="zh-CN" sz="3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UT Basis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B217C62-6E16-402A-967B-A9C41A371BD1}"/>
              </a:ext>
            </a:extLst>
          </p:cNvPr>
          <p:cNvSpPr txBox="1">
            <a:spLocks/>
          </p:cNvSpPr>
          <p:nvPr/>
        </p:nvSpPr>
        <p:spPr bwMode="auto">
          <a:xfrm>
            <a:off x="8967260" y="2616438"/>
            <a:ext cx="1663244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en-US" altLang="zh-CN" sz="2000" b="0" dirty="0">
                <a:latin typeface="Didot" charset="0"/>
                <a:ea typeface="Didot" charset="0"/>
                <a:cs typeface="Didot" charset="0"/>
                <a:sym typeface="Didot" charset="0"/>
              </a:rPr>
              <a:t>After partial fraction decomposition</a:t>
            </a:r>
            <a:endParaRPr lang="zh-CN" altLang="zh-CN" sz="2000" b="0" dirty="0">
              <a:latin typeface="Didot" charset="0"/>
              <a:ea typeface="Didot" charset="0"/>
              <a:cs typeface="Didot" charset="0"/>
              <a:sym typeface="Didot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D5C5A28E-B58F-4AE1-964B-47C90BFC1323}"/>
              </a:ext>
            </a:extLst>
          </p:cNvPr>
          <p:cNvSpPr txBox="1">
            <a:spLocks/>
          </p:cNvSpPr>
          <p:nvPr/>
        </p:nvSpPr>
        <p:spPr bwMode="auto">
          <a:xfrm>
            <a:off x="3565014" y="4851951"/>
            <a:ext cx="5049167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zh-CN"/>
            </a:defPPr>
            <a:lvl1pPr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indent="6858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indent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defTabSz="914400"/>
            <a:r>
              <a:rPr lang="en-US" altLang="zh-CN" sz="3000" b="0" dirty="0">
                <a:solidFill>
                  <a:schemeClr val="tx1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Size shortened by </a:t>
            </a:r>
            <a:r>
              <a:rPr lang="en-US" altLang="zh-CN" sz="3000" b="0" dirty="0">
                <a:solidFill>
                  <a:srgbClr val="FF0000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&gt;100 </a:t>
            </a:r>
            <a:r>
              <a:rPr lang="en-US" altLang="zh-CN" sz="3000" b="0" dirty="0">
                <a:solidFill>
                  <a:schemeClr val="tx1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times! </a:t>
            </a:r>
            <a:endParaRPr lang="zh-CN" altLang="zh-CN" sz="3000" b="0" dirty="0">
              <a:solidFill>
                <a:schemeClr val="tx1"/>
              </a:solidFill>
              <a:latin typeface="Didot" charset="0"/>
              <a:ea typeface="Didot" charset="0"/>
              <a:cs typeface="Didot" charset="0"/>
              <a:sym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78E92-34DF-41E2-B734-B9AD415B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B6C1F-5E7E-4584-AC6A-F2C8F04C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33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800" dirty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IBP Reduction, UT Basis and </a:t>
            </a:r>
            <a:r>
              <a:rPr lang="en-US" altLang="zh-CN" sz="2800" dirty="0">
                <a:solidFill>
                  <a:schemeClr val="tx1"/>
                </a:solidFill>
              </a:rPr>
              <a:t>Symbol Letters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Improved Leinartas’ Algorithm for Multivariate Partial Fraction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Examples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Summary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68E05-A661-4BEC-AD7A-6626C14D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3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78E92-34DF-41E2-B734-B9AD415B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B6C1F-5E7E-4584-AC6A-F2C8F04C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33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IBP Reduction, UT Basis and Symbol Letters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Improved Leinartas’ Algorithm for Multivariate Partial Fraction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Examples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68E05-A661-4BEC-AD7A-6626C14D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8819-7FBB-4EBB-8602-A5C762C76E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4846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6756</TotalTime>
  <Words>1275</Words>
  <Application>Microsoft Office PowerPoint</Application>
  <PresentationFormat>宽屏</PresentationFormat>
  <Paragraphs>333</Paragraphs>
  <Slides>45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CMMI8</vt:lpstr>
      <vt:lpstr>CMSSBX10</vt:lpstr>
      <vt:lpstr>CMTT10</vt:lpstr>
      <vt:lpstr>Didot</vt:lpstr>
      <vt:lpstr>UD Digi Kyokasho NK-R</vt:lpstr>
      <vt:lpstr>等线</vt:lpstr>
      <vt:lpstr>Arial Narrow</vt:lpstr>
      <vt:lpstr>Calibri</vt:lpstr>
      <vt:lpstr>Calibri Light</vt:lpstr>
      <vt:lpstr>MV Boli</vt:lpstr>
      <vt:lpstr>回顾</vt:lpstr>
      <vt:lpstr>pfd: a Singular Library to Simplify IBP Reduction Coefficients  (and any rational functions in theoretical physics)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Outlook</vt:lpstr>
      <vt:lpstr>Outlook</vt:lpstr>
      <vt:lpstr>PowerPoint 演示文稿</vt:lpstr>
      <vt:lpstr>PowerPoint 演示文稿</vt:lpstr>
      <vt:lpstr>Outlook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Outlook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Outlook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IBP:</dc:title>
  <dc:creator>小泡 江</dc:creator>
  <cp:lastModifiedBy>小泡 江</cp:lastModifiedBy>
  <cp:revision>270</cp:revision>
  <dcterms:created xsi:type="dcterms:W3CDTF">2020-11-02T03:20:32Z</dcterms:created>
  <dcterms:modified xsi:type="dcterms:W3CDTF">2020-12-03T10:49:26Z</dcterms:modified>
</cp:coreProperties>
</file>