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373" r:id="rId3"/>
    <p:sldId id="421" r:id="rId4"/>
    <p:sldId id="413" r:id="rId5"/>
    <p:sldId id="350" r:id="rId6"/>
    <p:sldId id="379" r:id="rId7"/>
    <p:sldId id="414" r:id="rId8"/>
    <p:sldId id="422" r:id="rId9"/>
    <p:sldId id="423" r:id="rId10"/>
    <p:sldId id="424" r:id="rId11"/>
    <p:sldId id="425" r:id="rId12"/>
    <p:sldId id="426" r:id="rId13"/>
    <p:sldId id="427" r:id="rId14"/>
    <p:sldId id="431" r:id="rId15"/>
    <p:sldId id="420" r:id="rId16"/>
    <p:sldId id="428" r:id="rId17"/>
    <p:sldId id="429" r:id="rId18"/>
    <p:sldId id="430" r:id="rId19"/>
    <p:sldId id="378" r:id="rId20"/>
    <p:sldId id="398" r:id="rId21"/>
    <p:sldId id="385" r:id="rId22"/>
    <p:sldId id="394" r:id="rId23"/>
    <p:sldId id="386" r:id="rId24"/>
    <p:sldId id="387" r:id="rId25"/>
    <p:sldId id="395" r:id="rId26"/>
    <p:sldId id="400" r:id="rId27"/>
    <p:sldId id="388" r:id="rId28"/>
    <p:sldId id="389" r:id="rId29"/>
    <p:sldId id="390" r:id="rId30"/>
    <p:sldId id="409" r:id="rId31"/>
    <p:sldId id="416" r:id="rId32"/>
    <p:sldId id="417" r:id="rId33"/>
    <p:sldId id="418" r:id="rId34"/>
    <p:sldId id="419" r:id="rId35"/>
    <p:sldId id="360" r:id="rId36"/>
    <p:sldId id="392" r:id="rId37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469346"/>
    <a:srgbClr val="CC00CC"/>
    <a:srgbClr val="00863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5" autoAdjust="0"/>
    <p:restoredTop sz="93987" autoAdjust="0"/>
  </p:normalViewPr>
  <p:slideViewPr>
    <p:cSldViewPr snapToGrid="0">
      <p:cViewPr varScale="1">
        <p:scale>
          <a:sx n="88" d="100"/>
          <a:sy n="88" d="100"/>
        </p:scale>
        <p:origin x="105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B4AC0F4-CE2B-4AFA-AF80-9DBF738BF30C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E8428AB-DF9D-4FE3-A9FE-58D656777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0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7:51:20.9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254 20 2080,'0'0'667,"-9"10"1002,6-4-1600,-1 1 0,1 0 1,0 0-1,0 0 0,1 0 0,0 0 0,0 1 1,-1 8-1,-3 14 161,-25 99 228,-13 49-105,8-37 416,-32 264 0,35 149-670,31-448-115,6 1 1,19 128-1,-14-186 39,1 1-1,3-2 1,2 1 0,2-2 0,2 0-1,45 80 1,-56-113-22,1-1-1,1-1 1,0 1-1,0-1 1,2-1-1,-1 0 1,1 0-1,1-2 1,15 11-1,-20-15-1,1-1-1,-1 0 1,1 0-1,0-1 1,0 0-1,0-1 0,0 1 1,0-2-1,1 0 1,-1 0-1,0 0 1,1-1-1,-1-1 0,1 1 1,-1-2-1,15-2 1,-14 0 36,1 0 1,0 0-1,-1-1 0,0-1 1,0 0-1,-1 0 0,1 0 1,-1-1-1,-1-1 1,1 0-1,-1 0 0,-1 0 1,1-1-1,10-18 0,-3 1 107,0 0-1,-2-1 0,-1-1 1,12-44-1,-6 6 175,15-110 0,-6-73-3,-22 187-266,21-465-127,-29 0 213,1 394 1,-22-156-1,20 268-91,0-1 0,-1 1-1,-1 0 1,-10-24 0,13 39-22,1-1 0,-2 1-1,1 0 1,-1 1 0,0-1 0,0 1 0,0-1-1,-1 1 1,0 1 0,0-1 0,0 1 0,-1-1-1,0 2 1,1-1 0,-1 0 0,0 1 0,-9-3-1,4 3-5,0 0 0,0 1-1,0 1 1,-1 0 0,1 0 0,0 1-1,0 0 1,0 1 0,-1 1-1,1 0 1,-12 3 0,0 2-420,0 1-1,1 0 1,1 2 0,-26 15 0,34-17-545,0 0 0,-13 11-1,3 2-2274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1.816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118 1 3712,'0'0'1221,"10"3"390,-6 1-1319,5 5 579,13 15 1,-19-20-787,0 1 1,-1-1 0,1 0-1,-1 1 1,0 0-1,0 0 1,1 5 0,-1-1 43,-1-1 1,1 1 0,-1 0 0,0 0-1,-1 0 1,0 0 0,-2 12 0,0-15-60,2 0-1,-2 0 1,0 1 0,0-1 0,-1-1 0,1 1 0,-1-1 0,0 1 0,0 0 0,-1-1 0,-6 7 0,4-6-56,1 1 0,-2-1 0,0-1 0,0 0-1,0 1 1,0-2 0,-10 6 0,13-8-313,0 0 0,0-1-1,-1 0 1,1 1 0,-1-1-1,0 0 1,0-1 0,1 0 0,-1 0-1,1 1 1,-1-2 0,1 1 0,-1 0-1,1-1 1,-5-1 0,-3-2-1333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2.178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177 0 5568,'0'0'2528,"-10"6"-2208,4-3 1024,2 3-800,-6 6 128,4 2-384,-6 10 64,2-2-192,-3 11-64,3 2-64,-7 2 32,5-2-32,-8 0-800,4-6 416,-2-3-1248,6-5 896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2.523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0 53 3136,'2'7'522,"-1"0"-1,0-1 1,0 1-1,-1 0 1,-1 14 0,1 8 913,0-19-1190,2-2 0,-1-1 0,0 2-1,1-1 1,0 0 0,1 0 0,6 14 0,-6-19-154,-1 0 0,0 1-1,0-1 1,2 0 0,-2 0 0,1 0 0,0 0 0,0-1 0,1 1-1,-1-1 1,0 0 0,1 0 0,0 0 0,-1-1 0,0 1 0,1-1 0,1 1-1,5-1 1,4 2 41,0-2 0,1 1 0,-1-2 0,0 0 0,0-1 0,1 0 0,13-4 0,-19 4-188,0-2-1,-1 1 0,1-1 1,0 0-1,-1 0 1,-1-1-1,2-1 0,-2 0 1,1 0-1,-1 0 1,1 0-1,8-10 0,-8 1-993,-2 3 314</inkml:trace>
  <inkml:trace contextRef="#ctx0" brushRef="#br0" timeOffset="1">190 1 5632,'-4'12'2560,"-2"17"-2208,0-12 640,2 4-608,-2 14 416,2 0-480,-6 11 192,4 0-288,-7 13-352,7-4 64,-8 6-2048,4-3 1184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3.474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37 47 4640,'3'-12'6352,"-8"34"-6016,4 0-94,3 31 0,-1-8-246,-1 232-583,0-266 422,0-11 162,0 0 0,0 0 0,0 0 0,0 0 0,0 0 0,0 0 0,0 0-1,0 0 1,0 0 0,0 0 0,0 0 0,0 0 0,0 1 0,0-1 0,0 0 0,0 0 0,0 0 0,0 0-1,0 0 1,0 0 0,0 0 0,0 0 0,0 0 0,0 0 0,0 0 0,0 0 0,0 0 0,0 0 0,0 0-1,-1 0 1,1 1 0,0-1 0,0 0 0,0 0 0,0 0 0,0 0 0,0 0 0,0 0 0,0 0 0,0 0-1,0 0 1,0 0 0,0 0 0,0 0 0,0 0 0,0 0 0,-1 0 0,1 0 0,0 0 0,0 0 0,0 0-1,0 0 1,0 0 0,0 0 0,0 0 0,0 0 0,0 0 0,0 0 0,0 0 0,0 0 0,0 0 0,0 0-1,0 0 1,-1-1 0,1 1 0,0 0 0,0 0 0,-7-20-385,4 4 78,-4-12-227,1-1 1,-3-38-1,7 29 495,3 0-1,1-1 0,13-69 1,-14 104 70,0 0 1,1-1 0,-2 1 0,2 0-1,0-1 1,0 1 0,0 0-1,0 0 1,1 0 0,-1 0-1,5-3 1,-4 4 7,0 0-1,0 1 1,1-1-1,0 1 0,-1 0 1,0 0-1,1 1 1,1-1-1,-2 0 1,1 1-1,0 0 1,6-1-1,-1 0 93,1 2-1,-1-1 1,0 0 0,0 1-1,0 1 1,0 0-1,0-1 1,16 5 0,-22-3-62,0-1 0,1 1 0,0-2 0,-1 2 0,0 0 0,1 0 1,-1 0-1,-1 0 0,2 0 0,-2 1 0,2-1 0,-2 1 0,1 0 1,-1-1-1,1 2 0,-2-1 0,2 0 0,-2 0 0,1 0 0,0 1 1,-1 0-1,0-1 0,3 8 0,-4-4-77,1 0 0,-1 1 0,0-2 1,0 2-1,0-1 0,-1 0 0,0 0 0,-1 0 0,0 0 1,1 0-1,-2 0 0,1-1 0,-2 1 0,1 0 0,0-1 1,-1 0-1,0 0 0,0 0 0,-1 0 0,1-1 0,-1 0 1,-1 0-1,1 0 0,-1-1 0,1 0 0,-1 0 0,-1 0 0,1 0 1,0-2-1,-9 5 0,-15 2-490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4.813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6 59 4320,'7'3'5421,"1"6"-3695,0 10-2175,5 23 665,-2-1 0,-1 2 0,4 62 0,6 46-324,-10-84-40,-8-56-26,-2-15-13,-2-21-236,-43-136-2840,3 13 2382,38 128 951,-1 3 271,2-1 1,0 2-1,1-2 0,0-27 0,2 42-276,0 1-1,1-1 0,-1 0 1,1 0-1,-1 0 1,1 0-1,1 1 0,-1-1 1,0 1-1,0-1 0,1 1 1,0-1-1,-1 1 0,4-3 1,-2 2 31,0 0 0,0 1-1,2-1 1,-2 1 0,0-1 0,1 1 0,1 0 0,5-2-1,1 0 117,1 2-1,-1 0 0,0 1 0,0-1 1,1 2-1,15 0 0,-19 1-103,-1 0 1,1-1-1,-2 1 0,2 1 1,-1 0-1,1 1 1,6 3-1,-10-5-84,0 2 1,-1-1 0,2 0-1,-2 1 1,0 0-1,1 0 1,-1 0-1,-1 0 1,2 0-1,-2 1 1,1-1 0,-1 1-1,3 5 1,-1-2 34,-2 0 1,1-1 0,-2 2 0,1-1-1,-1 0 1,1 1 0,-1-2 0,-1 2-1,0-1 1,0 1 0,0-1 0,-1 0-1,-2 9 1,2-11-61,-1 1 0,1-1 0,-1 1 0,0-1 0,0 0 0,-1 0 0,1-1-1,-1 1 1,0 0 0,0-1 0,-1 1 0,0-1 0,1 0 0,-1-1 0,0 1 0,-1 0 0,0-1 0,-4 3 0,6-5-74,0 0 0,-1 1 0,0-1 0,1 0 0,0-1 0,-1 1 0,0 0 0,1-1 0,-1 1 0,0-1 0,0-1 0,1 1 0,-1-1 0,0 1 0,1-1 1,0 1-1,-5-3 0,1 0-306,-1-1 0,1 1 0,0-1 0,0 0 0,0-1 0,-8-8 0,-17-15-963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5.722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0 38 3328,'52'-11'2386,"-12"2"-1206,56-4 0,-71 11-1179,-18 1-102,1 0 1,-1 1-1,1 0 1,-1 0-1,14 2 1,-20-2 79,-1 0 0,0 0 0,0 0 0,1 0 0,-1 0 0,0 0 1,0 0-1,0 0 0,1 0 0,-1 0 0,0 0 0,0 0 0,0 0 0,0 0 0,0 0 0,0 0 1,0 0-1,0 0 0,1 1 0,-1-1 0,0 0 0,0 0 0,0 0 0,0 0 0,1 0 1,-1 1-1,0-1 0,0 0 0,0 0 0,0 0 0,0 1 0,0-1 0,0 0 0,0 0 0,1 0 1,-1 1-1,0-1 0,0 0 0,0 0 0,0 0 0,0 1 0,0-1 0,0 0 0,0 0 1,0 0-1,0 0 0,0 0 0,-1 0 0,1 0 0,0 1 0,0-1 0,0 0 0,0 0 1,0 0-1,0 0 0,0 1 0,0-1 0,-1 0 0,1 0 0,0 0 0,0 0 0,0 1 0,0-1 1,-1 0-1,1 0 0,0 0 0,0 0 0,-12 7-1417,2-4 697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6.112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150 5 3808,'0'0'1227,"1"-5"-76,2 7-996,-2-2 0,2 2-1,-1 0 1,0-1 0,3 4-1,2 4 87,-1 0 0,-1 0 0,0 0-1,0 1 1,-1 0 0,6 19 0,-7-19-167,-1 2 0,1-1 0,-1 0 0,-1 1 0,0-1 0,0 1 0,-2-1 0,-1 19-1,0-21 13,0 0-1,1-1 1,-2 0-1,0 1 1,0-1-1,-1-1 0,0 2 1,0-2-1,-1 1 1,1-2-1,-12 14 0,7-11-82,0 0-1,-1-1 0,1 0 0,-14 7 0,19-12-93,-1-1 0,0 1 0,0-1 0,0 1 0,-1-1-1,1-1 1,-1 1 0,1-1 0,0 0 0,0-1 0,-11 1 0,13-2-85,1 1 0,-1 0 0,1-1 0,0 1 0,0-1 0,-5-2 0,-8-7-704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6.461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299 6 4064,'9'-5'5493,"-9"5"-5400,-13 8 1233,4 3-1095,0 1 0,0-1 0,1 1 0,-7 14 0,4-9-128,-109 196 14,25-42-2244,77-139 1343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6.820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0 113 3808,'7'33'1936,"0"0"-246,-4-27-1590,0 1 0,-1-1-1,2 0 1,0 0 0,0 0-1,-1 0 1,2-1 0,0 0-1,0 0 1,0 0 0,0 0-1,0-1 1,1 0 0,0 0-1,0-1 1,0 1 0,0-1-1,1-1 1,-1 1 0,0-1-1,1 0 1,1 0-1,-2-1 1,1 0 0,-1 0-1,2-1 1,-1 0 0,0 0-1,0-1 1,-1 1 0,1-1-1,1 0 1,-2-1 0,12-4-1,-6 0-351,1 0 1,-1-2-1,1 1 0,-2-1 0,0-1 0,1 0 0,-2 0 1,15-19-1,-8 9-372</inkml:trace>
  <inkml:trace contextRef="#ctx0" brushRef="#br0" timeOffset="1">239 1 4480,'0'28'2016,"0"10"-1728,0-20 608,0 2-544,-4 14 704,4 2-608,-2 16 0,-2 3-288,-6 6-672,4-2 288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8.920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17 53 2912,'-17'3'1579,"44"-9"502,-10 3-1623,17-6 0,-5 0-266,1 1 0,0 1 0,1 2 0,45-2 0,9 6-1131,-78 1 630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09:30.919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 68 2496,'0'0'3813,"10"-11"-3045,-3 6-719,2 1 0,-1-1-1,1 2 1,0 0 0,9-2 0,46-9 415,-35 8-174,-17 2-138,1 2 1,16-2-1,-27 3-135,1 1 1,0 0-1,0 0 0,-1 0 1,2 1-1,-2-1 0,1 1 1,0-1-1,-1 1 0,1 0 1,-1 0-1,1 0 0,-1 0 1,1 0-1,4 4 0,-5-2 2,0-2 0,0 2 0,0-1 0,0 2 0,-1-2 0,1 1 0,-1 0-1,0 0 1,1 0 0,-1-1 0,0 2 0,-1-1 0,2 5 0,0 6 29,-1 24 1,-1-34-5,0 150-172,0-153 133,0 1 1,0-2 0,0 1-1,0 0 1,0 0-1,0 0 1,0 0 0,0 0-1,0 0 1,0 0-1,1 0 1,-1 0-1,1-1 1,-1 1 0,1 0-1,-1 0 1,1 0-1,0 0 1,-1-1 0,0 1-1,1 0 1,0 0-1,0-1 1,0 1 0,0 0-1,-1-1 1,1 0-1,0 0 1,0 1 0,0-1-1,0 1 1,-1-1-1,1 0 1,1 1 0,-1-1-1,0 0 1,-1 0-1,1 0 1,0 0 0,1 0-1,-1 0 1,4-1 81,0 0 0,0 0 1,0 0-1,0 0 0,0-1 0,-1 0 1,6-2-1,10-6 105,0 0 0,1 1 0,24-6 0,-41 15-191,0 0 0,-1-1 0,0 0 0,1 1 0,0 0 0,-1 0 0,0 1 0,1-1 0,0 1-1,-1-1 1,0 1 0,1 0 0,-1 0 0,5 2 0,-3 0 17,-1-1-1,0 2 0,0-1 1,0-1-1,0 2 1,0 0-1,0-1 0,-1 1 1,3 5-1,1 1-26,-1 1-1,1 1 1,-2 0-1,0-1 1,0 2-1,-2-2 1,4 16-1,-3-6-49,-1-7 35,0 1 0,1-2 0,9 26 0,-12-38 23,0 1-1,0-1 0,0 0 1,0 1-1,0 0 0,0-1 1,1 0-1,-1 0 0,0 1 1,1-2-1,-1 1 0,1 0 0,0 0 1,-1 0-1,1 0 0,0-1 1,-1 1-1,1 0 0,0-1 1,-1 1-1,1-1 0,0 0 1,0 0-1,0 0 0,0 0 1,3 0-1,4-1 0,-1-1 1,1 1-1,0-2 1,9-2 0,-14 3-5,-1 1-9,18-6-3,38-7 0,-53 13 44,0 1-1,-1-1 1,1 1-1,0 0 1,0 0-1,0 1 1,0-1 0,-1 1-1,1 0 1,0 1-1,10 4 1,-12-4-24,0 1 1,-1 0 0,1-1 0,0 2-1,-1-2 1,1 1 0,-2 1 0,1 0-1,0-1 1,-1 1 0,1 0 0,-1 0-1,3 7 1,0 1-30,0 1 0,-2-1 0,4 20 0,-6-26 36,2 7-9,-1-1 0,1 2 0,2-2 0,5 17 0,-9-26-6,1-1 0,-1 1 0,0-1 0,1 0 0,0 1 0,-1-1 0,1 0 0,0 0 0,-1 0 0,2 0 0,-1-1 0,0 1 0,1 0 0,-2-1 0,2 1 0,-1-1 0,1 0 0,-1 0 0,1 0 0,-1 0 0,2 0 0,-2-1 0,1 1-1,-1-1 1,1 0 0,0 0 0,3 0 0,4-1 73,0-2 0,0 1 0,19-7 0,-24 6-52,2 0 0,0 1 0,0 0 0,0 0-1,0 1 1,0-1 0,0 2 0,0 0 0,14 0-1,-19 0-8,1 1-1,-1 0 1,0 0-1,1 0 1,-1 0-1,1 0 1,-2 0-1,2 1 1,-2-1-1,2 0 1,-1 1-1,-1 0 0,2 0 1,-2 0-1,1-1 1,0 2-1,-1-1 1,3 3-1,0 5-5,0 0 1,0-1-1,4 13 0,-8-17-14,25 98 49,0 3-28,-20-90-83,1 0 1,1-1-1,0 1 1,14 21-1,-18-34-131,-1 1 0,1-1-1,-1 0 1,1 1 0,-1-2 0,6 5-1,6 2-570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9.337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0 1 2304,'2'6'330,"0"0"0,1-1 0,0 1 0,0 0 1,0-1-1,1 0 0,-1 1 0,1-2 0,6 6 0,34 30 2027,-8-8-1253,-32-27-1055,1-1 0,-1 1 0,0 0 0,-1 0-1,0 0 1,1 0 0,-2 1 0,2-1 0,-2 0-1,0 1 1,-1 0 0,1 1 0,0-1 0,-1-1-1,0 1 1,-1 1 0,1 6 0,-2-7-41,1-1 1,-1 1-1,0 0 1,0-1-1,-1 0 1,1 1-1,-2-1 1,1 0-1,0 0 1,-1 0-1,0 0 1,0 0-1,0 0 1,-1-1-1,1 1 1,-1-1-1,0 0 1,-7 5-1,-1-1-72,0-1-1,-12 6 1,11-6-101,-21 14 1,33-21 164,1 1 0,0-1 0,0 0 0,0 0 0,-1 0 0,1 0 0,0 0 0,0 0 0,0 0 0,-1 0 0,1 0 0,0 0 0,0 0 0,0 0 0,0 1 0,0-1 0,0 0 0,0 0-1,0 1 1,0-1 0,0 0 0,0 0 0,0 0 0,0 1 0,0-1 0,0 0 0,0 0 0,0 1 0,0-1 0,0 0 0,0 0 0,0 1 0,0-1 0,0 0 0,0 0 0,0 0 0,0 0 0,0 0 0,0 0 0,0 1 0,0-1 0,0 0 0,0 0 0,0 0 0,0 1 0,0-1 0,0 0 0,1 0 0,-1 0 0,0 0 0,0 1 0,0-1 0,1 0 0,-1 0 0,0 0 0,1 0 0,11 3 134,6-3 62,-1-1 1,1-1-1,-1-1 0,1 0 0,19-7 1,30-6-111,1 6-262,-35 5 59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0.033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99 7 4640,'0'0'1504,"-10"-7"757,8 7-2211,0 0 0,0 0 1,0 0-1,1 0 0,-1 1 0,0-1 0,1 1 1,-2-1-1,2 0 0,-1 1 0,0 0 0,1-1 0,0 1 1,-1 1-1,1-2 0,-1 1 0,0 0 0,1 1 1,0-1-1,-2 2 0,-5 4-86,-12 18-1,17-21 61,0 0 0,1 0 0,-1 0 0,1 0 0,0 1-1,-1-1 1,2 0 0,0 1 0,-1-1 0,1 1 0,1-1-1,-2 10 1,2-10-5,0-1-1,1 0 0,0 0 1,-1 0-1,0 0 0,1 1 1,1-1-1,-1 0 1,0 0-1,1 0 0,0 0 1,-1-1-1,1 2 0,0-2 1,0 1-1,0-1 1,0 1-1,1-2 0,3 4 1,-1-1-33,1 0 1,-1-1 0,11 5-1,1 0 52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0.565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92 3 4160,'0'-1'114,"-1"1"1,0 0 0,0 0-1,1 0 1,-1-1-1,0 1 1,1 0-1,-1 0 1,1-1-1,-1 1 1,0 0 0,0 0-1,0 0 1,1 0-1,0 0 1,-1 0-1,0 1 1,0-1 0,0 0-1,0 1 1,-1-1-3,0 0-1,0 1 1,0 0 0,1 0 0,-1 0 0,0 0 0,-1 1 0,-3 4 12,0 0 0,1 0 1,0 0-1,0 0 0,1 1 0,0 0 0,0 0 1,0 0-1,1 0 0,0 1 0,0 0 0,2-1 1,-2 1-1,1 0 0,1 11 0,0-12-149,1 0-1,0 0 1,0 0 0,1-1-1,0 1 1,0 1 0,1-2 0,2 8-1,-2-9-129,0 0 0,0-1 0,0 0 0,1 0 0,-1 0 0,2 0 0,-2 0 0,2 0 0,-1-1 0,1 1 0,-1-1 0,7 3 0,4 4-810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0.936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141 3 4064,'3'-2'3936,"-6"2"-3200,-1 2-416,-6 3-224,5 8-32,-12 4 0,4 6-32,-10 7-32,3-1 32,-6 3-384,4 0 192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1.294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53 0 3552,'6'24'1632,"11"4"-1440,-8-15 896,1 0-640,10 8 256,0 2-416,-4 1-192,4-4-32,-4-2-64,-3-1 0,-3-6-800,-4 1 448</inkml:trace>
  <inkml:trace contextRef="#ctx0" brushRef="#br0" timeOffset="1">1 119 3072,'12'21'1376,"5"-3"-1184,-8-13 384,5 1-352,5 0 320,4 0-288,4-6-224,2 0-32,-6-10-864,0 5 480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1.684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 1 4736,'12'2'2144,"2"11"-1856,-12-5 736,6 1-608,-2 8 608,0 4-576,-2 5 32,2 4-288,-9 1-160,3-2-64,-13 1-32,3-1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2.167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137 0 2720,'-6'5'1248,"-7"7"-1088,3-6 640,4 0-480,-11 6 128,4-1-256,-7 0 32,8 4-128,-6-2-192,9-2 32,-1-6-544,7 4 352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2.604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0 0 2912,'3'11'1312,"1"1"-1152,-4-9 544,3 3-416,0 0-256,4 3-32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3.816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23 0 4736,'0'0'5216,"-3"3"-5024,3 6-128,-4 6 96,4 2-96,-3 11-32,3 2 0,-3 11-256,-1 0 128,-2 2-864,6-5 512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4.215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129 0 3392,'8'3'400,"-6"-2"-298,0 0 1,0 0-1,0 0 0,0-1 0,0 0 1,0 0-1,0 1 0,0-1 1,0 0-1,3 0 0,21-1 1117,75 5 2250,-88-3-3298,-1 1 0,1 1-1,-1 0 1,0 0-1,0 1 1,14 7 0,-17-7-69,-2 1-1,1 0 1,-1 0 0,0 0 0,0 1 0,11 11 0,-15-14-49,0 1-1,0 1 1,0 0 0,0-1-1,-1 0 1,0 1 0,0 0-1,0-1 1,0 1 0,-1 0-1,0 0 1,0 0 0,1 7-1,-2-1 15,0 1-1,-1 0 0,-1 0 1,0 0-1,0-1 1,-1 0-1,0 1 0,-1-1 1,-8 15-1,1-4-37,0-1-1,-3 0 1,-22 29 0,24-36-58,1-1 0,-1-1 1,-1 0-1,-1 0 0,1-2 0,-1 1 0,-1-2 1,0 0-1,-17 7 0,18-11-292,1 1-1,-1-2 1,0 1-1,0-2 1,-1-1-1,1 1 1,-1-1-1,0-2 1,1 0 0,-26-2-1,-7-9-1331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2T08:09:40.105"/>
    </inkml:context>
    <inkml:brush xml:id="br0">
      <inkml:brushProperty name="width" value="0.1" units="cm"/>
      <inkml:brushProperty name="height" value="0.1" units="cm"/>
      <inkml:brushProperty name="color" value="#0E09E5"/>
      <inkml:brushProperty name="ignorePressure" value="1"/>
    </inkml:brush>
  </inkml:definitions>
  <inkml:trace contextRef="#ctx0" brushRef="#br0">13 13,'-4'-3,"-2"-4,4 5,5 5,11 11,-13-12,-2-4,-14-12,18 17,779 779,-779-779,-2-1,2 1,-1-2,163 165,-34-35,-143-144,7 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4.867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14 14 4160,'-6'3'1856,"2"0"-1600,1-3 640,6 2-544,1 2 416,2 2-448,8-3 832,6-1-672,2-4-64,0-1-256,12-3-64,1 0-32,10-3-256,2 6 96,2-2-1856,-4 2 1056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5.382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82 10 5408,'0'-1'118,"-1"0"-1,1 1 1,0-1 0,0 1-1,-1-1 1,0 1 0,1-1-1,-1 0 1,0 1 0,1-1-1,-1 1 1,1-1 0,-1 1-1,0 0 1,0 0 0,1-1 0,-1 1-1,0 0 1,1 0 0,-1-1-1,0 1 1,0 0 0,0 0-1,1 0 1,-1 0 0,0 0-1,0 0 1,0 0 0,0 0-1,1 1 1,0-1 0,-1 0-1,0 0 1,-1 1 0,0 0-8,-1 0-1,1 0 1,0 1 0,0-2-1,0 2 1,-1 0 0,2-1-1,-2 1 1,-2 3 0,1 1-61,1 1 1,-1-2 0,0 2-1,2 0 1,-2-1 0,2 1 0,0 0-1,1 0 1,-1 0 0,-1 13-1,1 6 91,3 43 0,0-50-121,0 0 0,5 20-1,-4-31-283,0-2 0,0 2 0,1-2 0,0 2-1,0-1 1,0-1 0,2 1 0,5 7 0,5 4-855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5.736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219 7 4480,'2'-7'4570,"-14"24"-1775,3 0-1941,-6 23-1,-9 18-629,8-25-455,-2-2 0,-1-1 1,-42 52-1,56-77-259,1 0 1,-2 0-1,1-1 1,-11 7-1,5-2-667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6.094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0 1 4320,'9'2'1952,"1"13"-1696,-3-6 1056,0-1-768,6 10 480,3-1-576,3 6 96,1 1-320,-4-2-64,1 2-96,-4-4-256,0 1 96,-7-6-1152,4-4 672,-10-5-1088,4 0 960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46.448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0 137 4576,'17'17'2048,"6"-4"-1760,-11-11 544,6 1-512,4-6 128,1 3-256,0-2-256,-1-2 32,-2-2 0,0 3 32</inkml:trace>
  <inkml:trace contextRef="#ctx0" brushRef="#br0" timeOffset="1">353 1 5056,'20'6'2304,"-6"10"-2016,-8-4 576,0 1-544,1 9 480,-1 2-448,-6 8-224,4 2-128,-14 4 0,3-2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32:20.682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43 39 1056,'0'0'357,"0"-8"6,-3 56 758,-2 0-1,-12 53 1,12-78-1011,0 35-55,4-39-21,-5 22 0,6-38-40,-1 0 0,1 0 0,0 0 0,0 1 0,0-1 0,1 3 0,0 12 181,5-44-181,1 0 1,11-28 0,18-58-288,-33 100 305,-1 0 1,0 0 0,-1 0-1,0 0 1,-1-20-1,0 20 94,0 3-95,-1 1 79,1 0 0,0-1 0,0 1-1,1 0 1,0 0 0,3-13 0,-3 12 556,-1 7-208,0 5 766,0 11-1044,-5 66 13,0-28-106,-10 96-259,13-104 267,-1 17 15,2-51-71,0-8-39,1 1 0,-1-1 0,1 1 0,0 0 0,0-1 0,0 1 0,0 0 0,0-1 0,1 4 0,1 8 161,-2-12 68,-1-8-127,4-40-111,2 0-1,10-46 1,3-25 10,-14 56-50,2 1 431,-5 59-373,-1 1-1,0 0 0,0-1 0,1 1 0,-1 0 0,0 0 0,1-1 0,-1 1 1,0 0-1,1 0 0,-1-1 0,1 1 0,-1 0 0,0 0 0,1 0 1,-1 0-1,1 0 0,-1 0 0,1 0 0,-1-1 0,0 1 0,1 0 0,-1 1 1,1-1-1,-1 0 0,1 0 0,-1 0 0,1 0 0,24 2 2,0 1 140,146-3 105,-169-1-244,0 1-1,0 0 1,0 0-1,0 0 1,-1 1-1,1-1 1,0 0-1,0 1 1,0-1-1,-1 1 1,1 0-1,0-1 1,-1 1-1,1 0 1,-1 0-1,1 0 1,-1 0-1,1 1 1,-1-1-1,1 0 1,-1 0-1,0 1 1,0-1 0,0 1-1,0-1 1,1 3-1,-1-2 85,-1-1 0,1 1-1,-1 0 1,0 0 0,0 0 0,0-1 0,0 1-1,0 0 1,0 0 0,0 0 0,0 0 0,-1 0-1,1-1 1,-1 1 0,1 0 0,-1 0 0,-1 2-1,-4 15 9,-3 97-11,5-55-90,0-29 42,-2 0 0,-18 58 0,10-41-198,7-29 204,5-16-13,1-1 0,0 1 1,-1-1-1,1 1 0,1 0 0,-2 6 0,5 1-41,-2-11 18,-2 0 4,0-1 7,0 0 0,0 0 1,0-1-1,0 1 0,1 0 1,-1 0-1,1-1 0,-1 1 0,1-1 1,-1 1-1,1 0 0,0-1 1,-1 1-1,1-1 0,0-1 1,-1-2 15,-12-115-402,11 82 1,-14-71 0,6 62 283,-8-30 135,13 52 154,5 21-122,-1 0-1,0 0 0,0 1 1,0-1-1,-3-7 0,2 8 78,4 5-27,-1-1-8,-11 4-128,9-3 12,0 0-1,0 0 1,0 1 0,0-1-1,0 0 1,1 0 0,-1 1-1,1-1 1,-1 1 0,1-1-1,0 5 1,2 27-72,-1-32 76,1 37 47,-2 56 0,-1-36-104,1-35 14,0-19 69,0-15 50,-2-5-71,0 0-1,-1 0 1,0 0 0,-8-19-1,1 1 0,3 2 35,5 19-10,-1 0 0,-1 0-1,-8-20 1,12 31-34,0 1-1,0-1 1,0 1 0,0 0-1,0-1 1,-1 1-1,1 0 1,0-1-1,0 1 1,0 0-1,0-1 1,-1 1-1,1 0 1,0-1 0,0 1-1,-1 0 1,1 0-1,0-1 1,-1 1-1,1 0 1,0 0-1,0 0 1,-1-1 0,1 1-1,-1 0 1,1 0-1,0 0 1,-1 0-1,1 0 1,0 0-1,-1-1 1,1 1-1,0 0 1,-1 0 0,1 0-1,-1 0 1,1 0-1,0 1 1,-1-1-1,1 0 1,0 0-1,-1 0 1,1 0 0,-1 0-1,1 0 1,0 1-1,-1-1 1,1 0-1,0 0 1,0 1-1,-1-1 1,1 0-1,0 0 1,-1 1 0,1-1-1,0 0 1,0 1-1,0-1 1,-1 0-1,1 1 1,0-1-1,0 0 1,0 1 0,0-1-1,0 0 1,0 1-1,-11 28-103,7-14 68,1 1 1,1-1 0,0 1-1,1 0 1,0 0-1,2 19 1,0-23 28,0 0 0,-1 13 0,-1-5 176,1-19-228,0-22-693,-6-61 257,1 38 514,2 28-6,0-1 0,-2 1 0,1-1 0,-2 1 0,-11-23 0,11 28 1,-9-22 334,11 24-270,6 10-18,-1-9 165,-1 5-232,0 5-46,0-1 106,0 1-22,0 34 103,1 52-42,-16 122 1,14-195-101,0 0-1,1 16 0,1-7 71,-1-18-32,0-11-3,1-13 1,11-38-2,0 11 16,-6 6 107,-1 0 0,-1-65 0,-4 6-117,0 97-26,0 0 0,0 0-1,0 1 1,0-1 0,0 0 0,1 0 0,-1 1-1,0-1 1,0 0 0,1 1 0,-1-1 0,0 0-1,1 1 1,-1-1 0,1 0 0,-1 1 0,0-1-1,1 1 1,0-1 0,-1 1 0,1-1 0,-1 1-1,2-1 1,0 0-9,0 0-1,0 0 1,0 1 0,0-1-1,0 1 1,0-1 0,0 1-1,4 0 1,7 0-55,0 1 0,18 4 0,-21-4 52,61 9 55,0-4 1,81-3-1,-152 5-65,0-7-54,0 17 433,-5-1-346,2 0 1,0 0-1,-1 29 1,2-22 15,-6 32 0,-11 47-94,-6 25 127,22-107-57,3-19-12,0 0 0,0 0 0,0 0 0,0-1 0,-1 1 0,1 0 0,-1 0 0,-1 3 0,2-5 7,0 0 0,0 0 0,0 0-1,-1 1 1,1-1 0,0 0 0,0 0 0,0 0-1,0 0 1,-1 0 0,1 0 0,0 0 0,0 0-1,0 1 1,-1-1 0,1 0 0,0 0 0,0 0-1,-1 0 1,1 0 0,0 0 0,0 0 0,0 0-1,-1 0 1,1-1 0,0 1 0,0 0 0,-1 0-1,-10-7-12,-78-78-56,84 81 72,0 0 0,0 1 0,-1-1-1,1 1 1,-1 0 0,1 0 0,-1 0 0,0 1-1,0 0 1,0 0 0,0 1 0,0 0-1,-1 0 1,1 0 0,0 1 0,-1 0 0,-8 0-1,-4 1-12,17-1-9,-1 0 0,0 0 1,0 0-1,0 0 0,0 0 1,0 1-1,0-1 1,0 1-1,-3 1 0,5-2 33,0 1 1,4-1 45,22-6-43,10 3-41,-1 2 0,1 1 1,53 7-1,33 0 732,-146-12-739,-166-9-102,186 14 127,-2-1-27,0 1 0,0 0 0,-13 1-1,7 0-50,11-1 0,16 0-6,0 0 0,0-2 1,0 1-1,-1-1 1,18-6-1,-27 7 104,0-1 0,0 1 1,0-1-1,-1 0 0,1 0 0,-1-1 0,1 1 0,-1-1 1,5-4-1,-6 5-10,-1 0 0,1-1 0,0 1 0,-1-1 0,0 1 0,1-1 0,-1 0 0,0 1 0,0-1 1,-1 0-1,1 0 0,-1 1 0,1-1 0,-1 0 0,0-4 0,-1-3 10,-1 0 0,0 0 0,0 0 0,-1 0 0,0 0-1,-1 0 1,-7-13 0,-5-13 7,11 24 11,-6-17 102,11 29-129,-1-1 0,1 0 0,0 0 0,-1 0 0,1 0 0,0 0-1,0 0 1,0 0 0,0 0 0,0 0 0,0 0 0,0 0 0,0 0 0,0 0 0,0 0 0,0 0-1,1-2 1,0 3-6,-1 0-1,1 1 0,-1-1 0,1 0 0,0 0 1,-1 0-1,1 1 0,-1-1 0,1 0 1,-1 1-1,1-1 0,-1 0 0,1 1 0,-1-1 1,0 1-1,1-1 0,-1 1 0,1-1 1,-1 1-1,0-1 0,0 1 0,1 0 0,13 19-97,-12-16 78,6 9 11,0 0 0,-1 0 1,-1 1-1,9 26 0,-12-30 21,-1-1-1,-1 1 1,1-1-1,-1 1 1,-1 0-1,0-1 1,0 1-1,-3 13 1,-1-8-54,4-13 42,-1 0 1,0-1-1,1 1 0,-1-1 1,1 1-1,0 0 1,0-1-1,-1 1 1,1 0-1,0-1 0,0 1 1,1 0-1,-1-1 1,0 1-1,1 3 0,0-39 157,-5-24-276,2 42 140,1 0 1,1 0 0,2-22-1,-2 6-99,-4 37-26,0 18 132,-2 34 1,4-36-86,1 0 72,2 25 0,0-7 20,-18-49-305,15 9 233,1 0 11,1 1-1,-1-1 1,0 1-1,0-1 0,0 1 1,0 0-1,0-1 1,0 1-1,0 0 1,0 0-1,0 0 1,0 0-1,1 0 0,-1 0 1,0 0-1,0 0 1,0 0-1,-1 0 1,-29 6 54,14 1-38,1 1-1,0 1 1,0 0 0,1 1-1,-26 23 1,41-32 15,-1-1 1,1 1-1,0-1 0,0 1 1,0-1-1,0 1 1,0-1-1,0 1 1,0-1-1,0 1 0,1-1 1,-1 1-1,0-1 1,0 0-1,0 1 1,1-1-1,-1 1 0,0-1 1,0 1-1,1-1 1,-1 1-1,0-1 1,1 0-1,-1 1 0,0-1 1,1 0-1,-1 1 1,1-1-1,-1 0 1,0 0-1,1 1 0,-1-1 1,1 0-1,-1 0 1,1 0-1,-1 0 1,1 1-1,-1-1 0,1 0 1,-1 0-1,2 0 1,43-4 51,-33 3-46,0 0 0,0 0 0,17 2-1,74 0 979,-138-4-989,27 2-8,1 0-1,0 0 1,-1 1 0,-10 1 0,-2 0-19,-27-1 0,20-1-4,26 1-26,11 0 27,188 0 310,-198 0-81,-11-10 16,-22-6-393,26 14-245,0-1-1,0-1 0,-9-5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5T14:10:30"/>
    </inkml:context>
    <inkml:brush xml:id="br0">
      <inkml:brushProperty name="width" value="0.1" units="cm"/>
      <inkml:brushProperty name="height" value="0.6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1327 1,'-4'0,"-8"0,-7 6,-6 2,-4 2,1 3,-1 0,2 3,1 0,4-2,5 2,-1-1,-5 7,-5 0,2 2,-1 2,-1-1,3-1,2-4,-1 1,1-2,-1 1,1-2,0-1,5 1,2-2,3-3,-1 1,-1 0,-1 7,-4 3,-5 6,-3 3,2-4,-3 0,3 1,0-5,5 0,3-5,3-3,4 0,4-2,-1 1,-1 1,0-2,3 1,-1 1,-2 2,0 2,1-1,0 0,-2-1,0-1,2-1,0 1,-1-1,2 0,-3-1,-1 1,1-1,-2 0,1 1,0-4,3 1,2-1,0 1,1 1,-3 5,1 0,0 0,2 0,2 3,0-1,-3-1,1-1,0-1,2-2,1 0,-3-1,-1 2,-2-1,1 3,-2 0,-3 3,2 4,2 3,2 4,1-5,1-1,-4-1,1-3,1-4,1-1,2-1,1-3,2 2,0-1,-2 1,-1 0,1-1,0 0,1 1,0-1,1-4,0 1,0 0,0 0,-4-2,-2 1,-1 0,0 3,1 1,2-1,2 2,1-1,0 0,1-3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0:48.547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292 83 3976 251084 67924,'-1'2'184'0'0,"-3"1"800"0"0,0 1-440 0 0,-1 0 744 0 0,0 0-936 0 0,1 0 200 0 0,-2 0-224 0 0,-2 3 136 0 0,-4 1 224 0 0,0 1-368 0 0,-1 0 240 0 0,-1-1-464 0 0,1 0 0 0 0,-1 1-24 0 0,0 2 56 0 0,-2 0 0 0 0,0 3 408 0 0,1 0-280 0 0,-2 2 224 0 0,3-1-384 0 0,-1 4 0 0 0,1-1-96 0 0,3 1 64 0 0,0 1 24 0 0,2 2 24 0 0,1 0 40 0 0,2 2 152 0 0,3 1-184 0 0,3-3 0 0 0,3 3 352 0 0,4 2-312 0 0,1-1-160 0 0,3 2 0 0 0,0-2 0 0 0,3 1 0 0 0,1-3 64 0 0,2 1 16 0 0,2-3-80 0 0,3-3 160 0 0,-1-4-160 0 0,0-3 96 0 0,0 0-96 0 0,1 1-88 0 0,0 0 88 0 0,2-3-64 0 0,-1-3 64 0 0,2-5-64-529-1,0-3 64-11 6,2-4 64 540-5,1-2-64 0 0,1-2 64 0 0,3-2 8 0 0,6-5 8 0 0,0 0-80 0 0,-1-3 80 0 0,-2-3 192 0 0,1-3 528 0 0,-4 0-448 0 0,-1-1 176 0 0,-5 3-464 0 0,-3-2 31 0 0,-4 2 1 0 0,-2 1-32 0 0,-3 2-64 9 1049,-3-3 104-9-1049,-2 0 32 0 0,-3-4-72 0 0,-1 0-64 0 0,-2-3 288 0 0,-2 1-128 0 0,-4-1 344 0 0,-2 2-336 0 0,-2 1 80 0 0,-2 2-184 0 0,-4 2 32 0 0,-4 0-96 1150 0,-4 1 0-37-2,-4 0 0-10 2,-7 0 0-1103 0,-2 3 0 0 0,-4 2 0 0 0,1 1 0 0 0,1 3 72 0 0,-1 2-8-15-1085,-1 2 0 15 1085,0 3-64 0 0,1 3 64 0 0,0 5-64 0 0,-5 8 0 0 0,0 4 0 0 0,-4 10-232 0 0,1 3 160 0 0,-2 10-176 0 0,3 1 160 0 0,4 3-608 0 0,3 2-759-543-6,8-7-14481 543 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1.209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0 0 9272 247295 67418,'0'0'384'0'0,"0"0"-56"0"0,0 0-200 0 0,0 0 0 0 0,0 0-128 0 0,0 0 0 0 0,0 0 0 0 0,0 0-88 0 0,0 0-56 0 0,0 0-9864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3.415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3725 101 5064 248915 68711,'0'0'240'0'0,"0"0"-240"0"0,0 0 512 0 0,-1 0 688 0 0,-3-2-336 0 0,-3-1-800 0 0,-4-1 64 0 0,-1 1-128 0 0,-3-1 232 0 0,-1 1 152 0 0,-1-1 0 0 0,-1 0 0 0 0,-4 1 128 0 0,1 0-352 0 0,-3 0 152 0 0,0 0-248 0 0,1 1 64 0 0,-1-1 0 0 0,0 2 88 0 0,1-1 112 0 0,-3 0 136 0 0,2-1-320 0 0,-1-1 176 0 0,0 1 48 0 0,-5-2 200 0 0,-2 1-376 0 0,0 0 176 0 0,-2 0-16 0 0,-2-1-24 0 0,-1 0-40 0 0,-1 1-40 0 0,0 0-56 0 0,-3 1-96-513 6,2 1-96 10-11,2 1-80 503 5,1 1-48 0 0,-5 1 64 0 0,2 2 64 0 0,-1 0 0 0 0,0 0 152 0 0,0 1-88 0 0,-1 1-64 0 0,-1-1-72-514 3,3 1-32 514-3,3-2 72 0 0,2 1 248 0 0,-1-2-104 0 0,0 0-112 0 0,2 0 0 0 0,-2 0 0 0 0,1 2 0 0 0,-1-1 0 0 0,-1 1 96 0 0,1 0 192-514 1,0 2-136 514-1,1-1-336 0 0,2 1 168-515-1,0 0 216 515 1,0 1-96-515-2,1-1-104-504 5,-2 0 0 1019-3,0 1 0 0 0,-4 1 0 0 0,1 1 0 0 0,-2 0-144 0 0,3 0 64 0 0,0 0 0 0 0,1 0 80 0 0,-2 2 0-491-3,2 0 0 491 3,-1 1 0-505 3,2-1 0 505-3,0 1 0 0 0,2-2 0 0 0,-2 1 0 0 0,1-1 0 0 0,-3 2 0 0 0,1 0 0 0 0,-2 1 0-1094-1,3 0 0 551 4,1-1 0-567-7,1 0 0-29 9,-2 1 64 1139-5,3 0-64 0 0,0 0 64 0 0,2 0-64 0 0,0 0 0-1080-3,2-1 0 45 2,-2-1 64 1035 1,1 0 0 0 0,-4 0-64 0 0,1-1 0 0 0,-1 1-64 0 0,1-2 128 0 0,-4 1-64 0 0,1 0 72 0 0,0 0 24 0 0,2 0-96 0 0,5-1-96 0 0,1-1 24 0 0,3 0 136 0 0,1 0 136 0 0,2 0-112 0 0,1 1 0 0 0,0-1-88 0 0,-1 1 0 0 0,-1 0 0 0 0,-1 0 0 0 0,1 2 0 0 0,-1 0 0 0 0,2-1 0 0 0,0 2 0 0 0,0 0 0 0 0,-1 3 0 0 0,1-2 0 0 0,-4 3 0 0 0,-3 1 0 0 0,3-1 0-476 0,1-2 0 476 0,3-2 0 0 0,0 0 0 0 0,1-1 0-515 2,1-2 0 515-2,-1 1 0 0 0,-1 0 0 0 0,1-1 0-515 0,0 1 0 515 0,2-1 0 0 0,1-1 0 0 0,2-1 0-493 4,1-1 0 493-4,3-1 0 0 0,2-1 0 0 0,2-2 0 0 0,2 0 0 0 0,2-2 0 0 0,0 1 0 0 0,0-1 0 0 0,-1 0 0 0 0,0 0 0 0 0,1 0-80 0 0,0 0-24 0 0,0 1 40 0 0,0-1 128 0 0,0 0-64 0 0,-1 1 0 0 0,0 0 0 0 0,-2 0 0 0 0,-2 2 0 0 0,0 0 0 0 0,-3 2 0 0 0,0-1 0 0 0,0 2 0 0 0,-1 0 0 0 0,1 1-64 0 0,-1-2 128 0 0,-2 1-64 0 0,3-1 0 0 0,0-1 0 0 0,3-2 0 0 0,1 0 0 0 0,1-1 0 0 0,2 0 0 0 0,2-1 0 0 0,-2 1 0 0 0,0-1 0 0 0,0 1-120 0 0,0-1-136 0 0,1 1-192 0 0,0-1 280 0 0,5-1-336 0 0,1-1 336 0 0,3-1 0-515-4,3-1-120 515 4,3-3-504 0 0,1-1-40 0 0,-2 2-11568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2T08:09:57.417"/>
    </inkml:context>
    <inkml:brush xml:id="br0">
      <inkml:brushProperty name="width" value="0.1" units="cm"/>
      <inkml:brushProperty name="height" value="0.1" units="cm"/>
      <inkml:brushProperty name="color" value="#0E09E5"/>
      <inkml:brushProperty name="ignorePressure" value="1"/>
    </inkml:brush>
  </inkml:definitions>
  <inkml:trace contextRef="#ctx0" brushRef="#br0">58 1,'-23'0,"-5"0,25 0,6 0,-2 0,-2 0,-3 0,2 0,4 0,2 0,-2 0,2588 0,-2589 0,-2 0,-2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3.956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384 9 8360 230464 66559,'0'0'352'0'0,"0"0"-104"0"0,0 0 160 0 0,0 0-688 0 0,0 0-16 0 0,-1-1-152 0 0,-2-1 232 0 0,-1-1 328 609 0,1 1 16 18 2,-2 1 384-627-2,0 1-320 0 0,-2 3 136 0 0,-1 1-72 0 0,1 2-24 0 0,-2 1-40 0 0,-1 4 96 0 0,0 0-192 0 0,0 1 72 0 0,-1 0-40 0 0,-1 2 160 0 0,-2 1 216 0 0,-3 3 88 0 0,0 0-432 0 0,-3 3 208 0 0,1-1-272 0 0,-1 1 0 0 0,1-2-32 0 0,-2-1-64 0 0,-1 0 0 0 0,1-2 72 0 0,-1-1 56 0 0,3-1-64 0 0,2-2 240 0 0,4-1-144 0 0,4-2 0 0 0,3-3-248 0 0,4-1 88 0 0,3 0 96 0 0,9-2 368 0 0,16-4-264 0 0,14-4-200 0 0,6-1-88 0 0,8-4-160 0 0,-1 0 144 0 0,2 0-568 0 0,5-2-656 0 0,-8 3-10720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2T08:10:06.742"/>
    </inkml:context>
    <inkml:brush xml:id="br0">
      <inkml:brushProperty name="width" value="0.1" units="cm"/>
      <inkml:brushProperty name="height" value="0.1" units="cm"/>
      <inkml:brushProperty name="color" value="#0E09E5"/>
      <inkml:brushProperty name="ignorePressure" value="1"/>
    </inkml:brush>
  </inkml:definitions>
  <inkml:trace contextRef="#ctx0" brushRef="#br0">40 1,'-39'0,"3658"0,-3617 0,2 0,0 0,315 0,-315 0,-1 0,0 0,-45 0,3 0,23 0,-82 0,96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2T08:10:18.046"/>
    </inkml:context>
    <inkml:brush xml:id="br0">
      <inkml:brushProperty name="width" value="0.1" units="cm"/>
      <inkml:brushProperty name="height" value="0.1" units="cm"/>
      <inkml:brushProperty name="color" value="#0E09E5"/>
      <inkml:brushProperty name="ignorePressure" value="1"/>
    </inkml:brush>
  </inkml:definitions>
  <inkml:trace contextRef="#ctx0" brushRef="#br0">1 1507,'1502'-1504,"-1500"1503,0-1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26.782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0 1106 1056,'0'0'779,"2"-14"911,9-20-58,-7 26-1421,-3 7-190,0 0 1,-1-1-1,1 1 1,0 0-1,-1 0 1,1-1 0,-1 0-1,0 2 1,0-2-1,0 0 1,1 1-1,-1 0 1,0-2-1,3-29 1051,-2 28-965,-1 0-1,1-1 1,0 1 0,1 0-1,-1 0 1,1 1 0,2-7-1,0 3 45,-1-1 1,4-9-1,-5 9-52,1 2 0,0-2 0,0 2 0,1-1 0,6-8 0,11-20 149,12-37 91,22-44 90,-9 32-311,-40 73-81,13-17 1,5-9 249,-13 16-223,1 0-1,2 0 1,0 2-1,1 0 0,0 0 1,2 1-1,1 1 1,33-26-1,109-64 870,-123 82-797,40-25 267,-45 33-402,0 2 0,2 1 0,-1 2 0,2 1-1,58-11 1,-30 14 184,10-3 94,-59 8-231,1 3-1,0-2 1,24 3 0,-9 0-9,4 0-28,1 3 1,58 14 0,-93-18-10,53 14 28,-31-7 54,27 4-1,-25-7-1,29 11 0,-4-2-48,-18-4 24,-1 2 1,0 1 0,38 19-1,-59-26-38,0 1 1,-1 1-1,1-1 0,-1 1 0,0 1 0,9 9 0,36 53 175,-36-43-205,17 37 0,-22-39 50,2 0 1,18 25 0,-21-33 25,0 0 1,-1 2 0,-1-1-1,-1 1 1,-1 0 0,1 1-1,-2 0 1,-1-1 0,2 26 0,0 20 140,-2 99 1,-5-164-208,6 97 395,-6-77-248,1 9 7,-2 0 0,-1 0 0,-8 41 0,8-39-367,2-24-806,2-19-1088,0-6 486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0.291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1 23 2656,'0'0'1173,"2"-1"-843,0-1 0,1 0 0,-1 1 0,0 0 0,0-1 0,4 1-1,-1 1-245,0 0-1,0 1 0,1 1 0,-1-1 1,-1 0-1,1 1 0,9 5 0,31 19 318,-35-19-317,-1 1 0,0-1 0,0 1 0,0 1 0,-2-1-1,2 1 1,-3 0 0,1 1 0,0 0 0,-2 0 0,1 1 0,-1 0 0,6 17 0,-7-12-66,0-1 1,-1 1-1,-1-1 1,1 1-1,-2-1 1,-1 1-1,0 0 1,-1 0 0,-5 25-1,4-34 79,1-1 0,0 0 0,-2 0 0,-3 8 0,6-13-82,0-1-1,0 0 0,0 0 1,0 1-1,0-1 0,0 1 1,-1-1-1,1 1 0,0-1 0,-1 1 1,1-1-1,0 0 0,-1 1 1,1-1-1,-1 0 0,1 0 1,-1 0-1,1 0 0,0 1 1,0-1-1,-1 0 0,1 0 1,-1 0-1,1 1 0,-1-1 0,0 0 1,0 0 2,1-1 0,-1 1 0,1 0-1,-1-1 1,0 1 0,1 0 0,-1 0 0,1 0 0,0-1 0,-1 0 0,1 1 0,-1-1 0,1 1 0,-1-1 0,1 0-1,-1 1 1,-1-4 42,0 0-1,0 0 0,1 1 0,-3-8 1,-1-7-34,2 1 0,1-1 0,0 1 0,0-1 0,2 1 0,0-1 0,1 0 0,2 1 0,-1-1 0,1 1-1,2 0 1,0 0 0,0 0 0,2 0 0,0 2 0,0-1 0,2 0 0,10-14 0,6-1-83,4 7-6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8:10:31.464"/>
    </inkml:context>
    <inkml:brush xml:id="br0">
      <inkml:brushProperty name="width" value="0.1" units="cm"/>
      <inkml:brushProperty name="height" value="0.1" units="cm"/>
      <inkml:brushProperty name="color" value="#0E09E5"/>
    </inkml:brush>
  </inkml:definitions>
  <inkml:trace contextRef="#ctx0" brushRef="#br0">4 42 3392,'-4'-3'4005,"17"2"-3631,0 0 0,0-1 0,0-1 0,20-6 0,20-4-196,-45 11-152,5 0-57,-1-1 0,2 2 0,-2 0 0,0 0 0,20 3 0,-29-2-67,-1 0 0,1 1 0,-2 0 0,2 0 0,-2 0 0,2 0-1,2 2 1,-5-3 52,1 0-1,0 1 1,-1-1-1,0 0 1,0 1-1,1-1 1,-1 0-1,0 0 1,1 1-1,-1-1 1,1 1-1,-1 0 1,0-1-1,1 1 1,-1-1-1,0 1 1,0-1-1,0 0 1,1 1-1,-1 0 1,0-1-1,0 1 1,0 0-1,0-1 1,0 1-1,0-1 1,0 0-1,0 1 1,0-1-1,-1 1 1,1 0-1,0-1 1,0 1-1,-1 0 1,1-1-1,-8 10-1051,2-2 362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04FC0ED-1AEA-47A1-A1FF-416A5B36AF2E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5015CD7-3D58-4DDF-A86C-DECAF39CE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901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940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120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93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4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534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762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234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135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588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60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19740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679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665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60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61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265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226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18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602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68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64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3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555538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2239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5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857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2770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18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1408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4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6117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966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57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7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61431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704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63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0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15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0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85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2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1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7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2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4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05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9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63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.jp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50.png"/><Relationship Id="rId12" Type="http://schemas.openxmlformats.org/officeDocument/2006/relationships/customXml" Target="../ink/ink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11" Type="http://schemas.openxmlformats.org/officeDocument/2006/relationships/image" Target="../media/image690.png"/><Relationship Id="rId5" Type="http://schemas.openxmlformats.org/officeDocument/2006/relationships/image" Target="../media/image630.png"/><Relationship Id="rId10" Type="http://schemas.openxmlformats.org/officeDocument/2006/relationships/image" Target="../media/image680.png"/><Relationship Id="rId4" Type="http://schemas.openxmlformats.org/officeDocument/2006/relationships/image" Target="../media/image3.jp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10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.xml"/><Relationship Id="rId21" Type="http://schemas.openxmlformats.org/officeDocument/2006/relationships/image" Target="../media/image88.png"/><Relationship Id="rId42" Type="http://schemas.openxmlformats.org/officeDocument/2006/relationships/customXml" Target="../ink/ink18.xml"/><Relationship Id="rId47" Type="http://schemas.openxmlformats.org/officeDocument/2006/relationships/image" Target="../media/image96.png"/><Relationship Id="rId63" Type="http://schemas.openxmlformats.org/officeDocument/2006/relationships/image" Target="../media/image104.png"/><Relationship Id="rId68" Type="http://schemas.openxmlformats.org/officeDocument/2006/relationships/customXml" Target="../ink/ink31.xml"/><Relationship Id="rId16" Type="http://schemas.openxmlformats.org/officeDocument/2006/relationships/customXml" Target="../ink/ink5.xml"/><Relationship Id="rId11" Type="http://schemas.openxmlformats.org/officeDocument/2006/relationships/image" Target="../media/image83.png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910.png"/><Relationship Id="rId40" Type="http://schemas.openxmlformats.org/officeDocument/2006/relationships/customXml" Target="../ink/ink17.xml"/><Relationship Id="rId45" Type="http://schemas.openxmlformats.org/officeDocument/2006/relationships/image" Target="../media/image95.png"/><Relationship Id="rId53" Type="http://schemas.openxmlformats.org/officeDocument/2006/relationships/image" Target="../media/image99.png"/><Relationship Id="rId58" Type="http://schemas.openxmlformats.org/officeDocument/2006/relationships/customXml" Target="../ink/ink26.xml"/><Relationship Id="rId66" Type="http://schemas.openxmlformats.org/officeDocument/2006/relationships/customXml" Target="../ink/ink30.xml"/><Relationship Id="rId74" Type="http://schemas.openxmlformats.org/officeDocument/2006/relationships/customXml" Target="../ink/ink34.xml"/><Relationship Id="rId5" Type="http://schemas.openxmlformats.org/officeDocument/2006/relationships/image" Target="../media/image78.png"/><Relationship Id="rId61" Type="http://schemas.openxmlformats.org/officeDocument/2006/relationships/image" Target="../media/image103.png"/><Relationship Id="rId19" Type="http://schemas.openxmlformats.org/officeDocument/2006/relationships/image" Target="../media/image87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860.png"/><Relationship Id="rId30" Type="http://schemas.openxmlformats.org/officeDocument/2006/relationships/customXml" Target="../ink/ink12.xml"/><Relationship Id="rId35" Type="http://schemas.openxmlformats.org/officeDocument/2006/relationships/image" Target="../media/image91.png"/><Relationship Id="rId43" Type="http://schemas.openxmlformats.org/officeDocument/2006/relationships/image" Target="../media/image94.png"/><Relationship Id="rId48" Type="http://schemas.openxmlformats.org/officeDocument/2006/relationships/customXml" Target="../ink/ink21.xml"/><Relationship Id="rId56" Type="http://schemas.openxmlformats.org/officeDocument/2006/relationships/customXml" Target="../ink/ink25.xml"/><Relationship Id="rId64" Type="http://schemas.openxmlformats.org/officeDocument/2006/relationships/customXml" Target="../ink/ink29.xml"/><Relationship Id="rId69" Type="http://schemas.openxmlformats.org/officeDocument/2006/relationships/image" Target="../media/image107.png"/><Relationship Id="rId77" Type="http://schemas.openxmlformats.org/officeDocument/2006/relationships/image" Target="../media/image111.png"/><Relationship Id="rId8" Type="http://schemas.openxmlformats.org/officeDocument/2006/relationships/image" Target="../media/image81.png"/><Relationship Id="rId51" Type="http://schemas.openxmlformats.org/officeDocument/2006/relationships/image" Target="../media/image98.png"/><Relationship Id="rId72" Type="http://schemas.openxmlformats.org/officeDocument/2006/relationships/customXml" Target="../ink/ink33.xml"/><Relationship Id="rId3" Type="http://schemas.openxmlformats.org/officeDocument/2006/relationships/image" Target="../media/image3.jpg"/><Relationship Id="rId12" Type="http://schemas.openxmlformats.org/officeDocument/2006/relationships/customXml" Target="../ink/ink3.xml"/><Relationship Id="rId17" Type="http://schemas.openxmlformats.org/officeDocument/2006/relationships/image" Target="../media/image86.png"/><Relationship Id="rId25" Type="http://schemas.openxmlformats.org/officeDocument/2006/relationships/image" Target="../media/image850.png"/><Relationship Id="rId33" Type="http://schemas.openxmlformats.org/officeDocument/2006/relationships/image" Target="../media/image90.png"/><Relationship Id="rId38" Type="http://schemas.openxmlformats.org/officeDocument/2006/relationships/customXml" Target="../ink/ink16.xml"/><Relationship Id="rId46" Type="http://schemas.openxmlformats.org/officeDocument/2006/relationships/customXml" Target="../ink/ink20.xml"/><Relationship Id="rId59" Type="http://schemas.openxmlformats.org/officeDocument/2006/relationships/image" Target="../media/image102.png"/><Relationship Id="rId67" Type="http://schemas.openxmlformats.org/officeDocument/2006/relationships/image" Target="../media/image106.png"/><Relationship Id="rId20" Type="http://schemas.openxmlformats.org/officeDocument/2006/relationships/customXml" Target="../ink/ink7.xml"/><Relationship Id="rId41" Type="http://schemas.openxmlformats.org/officeDocument/2006/relationships/image" Target="../media/image93.png"/><Relationship Id="rId54" Type="http://schemas.openxmlformats.org/officeDocument/2006/relationships/customXml" Target="../ink/ink24.xml"/><Relationship Id="rId62" Type="http://schemas.openxmlformats.org/officeDocument/2006/relationships/customXml" Target="../ink/ink28.xml"/><Relationship Id="rId70" Type="http://schemas.openxmlformats.org/officeDocument/2006/relationships/customXml" Target="../ink/ink32.xml"/><Relationship Id="rId7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5" Type="http://schemas.openxmlformats.org/officeDocument/2006/relationships/image" Target="../media/image85.png"/><Relationship Id="rId23" Type="http://schemas.openxmlformats.org/officeDocument/2006/relationships/image" Target="../media/image89.png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49" Type="http://schemas.openxmlformats.org/officeDocument/2006/relationships/image" Target="../media/image97.png"/><Relationship Id="rId57" Type="http://schemas.openxmlformats.org/officeDocument/2006/relationships/image" Target="../media/image101.png"/><Relationship Id="rId10" Type="http://schemas.openxmlformats.org/officeDocument/2006/relationships/customXml" Target="../ink/ink2.xml"/><Relationship Id="rId31" Type="http://schemas.openxmlformats.org/officeDocument/2006/relationships/image" Target="../media/image880.png"/><Relationship Id="rId44" Type="http://schemas.openxmlformats.org/officeDocument/2006/relationships/customXml" Target="../ink/ink19.xml"/><Relationship Id="rId52" Type="http://schemas.openxmlformats.org/officeDocument/2006/relationships/customXml" Target="../ink/ink23.xml"/><Relationship Id="rId60" Type="http://schemas.openxmlformats.org/officeDocument/2006/relationships/customXml" Target="../ink/ink27.xml"/><Relationship Id="rId65" Type="http://schemas.openxmlformats.org/officeDocument/2006/relationships/image" Target="../media/image105.png"/><Relationship Id="rId73" Type="http://schemas.openxmlformats.org/officeDocument/2006/relationships/image" Target="../media/image109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3" Type="http://schemas.openxmlformats.org/officeDocument/2006/relationships/image" Target="../media/image84.png"/><Relationship Id="rId18" Type="http://schemas.openxmlformats.org/officeDocument/2006/relationships/customXml" Target="../ink/ink6.xml"/><Relationship Id="rId39" Type="http://schemas.openxmlformats.org/officeDocument/2006/relationships/image" Target="../media/image92.png"/><Relationship Id="rId34" Type="http://schemas.openxmlformats.org/officeDocument/2006/relationships/customXml" Target="../ink/ink14.xml"/><Relationship Id="rId50" Type="http://schemas.openxmlformats.org/officeDocument/2006/relationships/customXml" Target="../ink/ink22.xml"/><Relationship Id="rId55" Type="http://schemas.openxmlformats.org/officeDocument/2006/relationships/image" Target="../media/image100.png"/><Relationship Id="rId76" Type="http://schemas.openxmlformats.org/officeDocument/2006/relationships/customXml" Target="../ink/ink35.xml"/><Relationship Id="rId7" Type="http://schemas.openxmlformats.org/officeDocument/2006/relationships/image" Target="../media/image80.png"/><Relationship Id="rId71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29" Type="http://schemas.openxmlformats.org/officeDocument/2006/relationships/image" Target="../media/image8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115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30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16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3.jp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customXml" Target="../ink/ink38.xml"/><Relationship Id="rId18" Type="http://schemas.openxmlformats.org/officeDocument/2006/relationships/image" Target="../media/image410.png"/><Relationship Id="rId3" Type="http://schemas.openxmlformats.org/officeDocument/2006/relationships/image" Target="../media/image3.jpg"/><Relationship Id="rId7" Type="http://schemas.openxmlformats.org/officeDocument/2006/relationships/image" Target="../media/image350.png"/><Relationship Id="rId12" Type="http://schemas.openxmlformats.org/officeDocument/2006/relationships/image" Target="../media/image380.png"/><Relationship Id="rId17" Type="http://schemas.openxmlformats.org/officeDocument/2006/relationships/customXml" Target="../ink/ink40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370.png"/><Relationship Id="rId5" Type="http://schemas.openxmlformats.org/officeDocument/2006/relationships/image" Target="../media/image119.png"/><Relationship Id="rId15" Type="http://schemas.openxmlformats.org/officeDocument/2006/relationships/customXml" Target="../ink/ink39.xml"/><Relationship Id="rId10" Type="http://schemas.openxmlformats.org/officeDocument/2006/relationships/customXml" Target="../ink/ink37.xml"/><Relationship Id="rId4" Type="http://schemas.openxmlformats.org/officeDocument/2006/relationships/image" Target="../media/image116.png"/><Relationship Id="rId9" Type="http://schemas.openxmlformats.org/officeDocument/2006/relationships/image" Target="../media/image360.png"/><Relationship Id="rId14" Type="http://schemas.openxmlformats.org/officeDocument/2006/relationships/image" Target="../media/image3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gif"/><Relationship Id="rId3" Type="http://schemas.openxmlformats.org/officeDocument/2006/relationships/image" Target="../media/image120.png"/><Relationship Id="rId7" Type="http://schemas.openxmlformats.org/officeDocument/2006/relationships/image" Target="../media/image12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123.png"/><Relationship Id="rId5" Type="http://schemas.openxmlformats.org/officeDocument/2006/relationships/image" Target="../media/image420.png"/><Relationship Id="rId10" Type="http://schemas.openxmlformats.org/officeDocument/2006/relationships/image" Target="../media/image471.png"/><Relationship Id="rId4" Type="http://schemas.openxmlformats.org/officeDocument/2006/relationships/image" Target="../media/image3.jpg"/><Relationship Id="rId9" Type="http://schemas.openxmlformats.org/officeDocument/2006/relationships/image" Target="../media/image4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120.png"/><Relationship Id="rId5" Type="http://schemas.openxmlformats.org/officeDocument/2006/relationships/image" Target="../media/image440.png"/><Relationship Id="rId10" Type="http://schemas.openxmlformats.org/officeDocument/2006/relationships/image" Target="../media/image490.png"/><Relationship Id="rId4" Type="http://schemas.openxmlformats.org/officeDocument/2006/relationships/image" Target="../media/image420.png"/><Relationship Id="rId9" Type="http://schemas.openxmlformats.org/officeDocument/2006/relationships/image" Target="../media/image4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126.png"/><Relationship Id="rId4" Type="http://schemas.openxmlformats.org/officeDocument/2006/relationships/image" Target="../media/image4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4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3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550.png"/><Relationship Id="rId10" Type="http://schemas.openxmlformats.org/officeDocument/2006/relationships/image" Target="../media/image590.png"/><Relationship Id="rId4" Type="http://schemas.openxmlformats.org/officeDocument/2006/relationships/image" Target="../media/image420.png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3.jpg"/><Relationship Id="rId3" Type="http://schemas.openxmlformats.org/officeDocument/2006/relationships/image" Target="../media/image137.png"/><Relationship Id="rId7" Type="http://schemas.openxmlformats.org/officeDocument/2006/relationships/image" Target="../media/image170.png"/><Relationship Id="rId12" Type="http://schemas.openxmlformats.org/officeDocument/2006/relationships/image" Target="../media/image2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210.png"/><Relationship Id="rId5" Type="http://schemas.openxmlformats.org/officeDocument/2006/relationships/image" Target="../media/image150.png"/><Relationship Id="rId10" Type="http://schemas.openxmlformats.org/officeDocument/2006/relationships/image" Target="../media/image200.png"/><Relationship Id="rId4" Type="http://schemas.openxmlformats.org/officeDocument/2006/relationships/image" Target="../media/image140.png"/><Relationship Id="rId9" Type="http://schemas.openxmlformats.org/officeDocument/2006/relationships/image" Target="../media/image1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3.jpg"/><Relationship Id="rId7" Type="http://schemas.openxmlformats.org/officeDocument/2006/relationships/image" Target="../media/image8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61.png"/><Relationship Id="rId10" Type="http://schemas.openxmlformats.org/officeDocument/2006/relationships/image" Target="../media/image2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.jpg"/><Relationship Id="rId7" Type="http://schemas.openxmlformats.org/officeDocument/2006/relationships/image" Target="../media/image280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025" y="316550"/>
            <a:ext cx="8750239" cy="206592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0066FF"/>
                </a:solidFill>
                <a:latin typeface="+mn-lt"/>
              </a:rPr>
              <a:t>Threshold structures and triangle singularities</a:t>
            </a:r>
            <a:endParaRPr lang="zh-CN" alt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74" y="2448136"/>
            <a:ext cx="8412451" cy="409331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Feng-Kun Guo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Institute of Theoretical Physics, CAS</a:t>
            </a:r>
          </a:p>
          <a:p>
            <a:endParaRPr lang="en-US" altLang="zh-CN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第二届</a:t>
            </a:r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LHCb</a:t>
            </a:r>
            <a:r>
              <a:rPr lang="zh-CN" altLang="en-US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前沿物理研讨会</a:t>
            </a:r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2020.12.12-13</a:t>
            </a:r>
          </a:p>
          <a:p>
            <a:pPr>
              <a:lnSpc>
                <a:spcPct val="150000"/>
              </a:lnSpc>
            </a:pPr>
            <a:endParaRPr lang="en-US" altLang="zh-CN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General model-independent analysis on threshold structures: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X.-K. Dong, FKG, B.-S. Zou, arXiv:2011.14517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Review article focusing more on TSs: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FKG, X.-H. Liu, S. Sakai, Prog. Part.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Nucl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 Phys. 112 (2020) 103757 [arXiv:1912.07030]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28" y="0"/>
            <a:ext cx="1213218" cy="1215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130" y="52258"/>
            <a:ext cx="1880258" cy="1111062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360"/>
            <a:ext cx="9144000" cy="1272627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fld id="{AB80FA6A-FD35-4A44-880F-BC0A06B03E37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13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NREFT at LO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5B60AE-E1AB-4F3F-AE10-B73C5FDC126D}"/>
              </a:ext>
            </a:extLst>
          </p:cNvPr>
          <p:cNvSpPr txBox="1"/>
          <p:nvPr/>
        </p:nvSpPr>
        <p:spPr>
          <a:xfrm>
            <a:off x="139207" y="809067"/>
            <a:ext cx="406572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Very close to the higher threshold, LO: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FAC3F13-09D0-4E36-9785-6887CE1D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737" y="1222001"/>
            <a:ext cx="4748247" cy="13716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D078C70-7FBC-41D1-9E28-7F44E3D17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737" y="2703043"/>
            <a:ext cx="4224368" cy="442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1187F9E-D648-433B-972C-D54E6E0B8D30}"/>
                  </a:ext>
                </a:extLst>
              </p:cNvPr>
              <p:cNvSpPr txBox="1"/>
              <p:nvPr/>
            </p:nvSpPr>
            <p:spPr>
              <a:xfrm>
                <a:off x="480275" y="3292482"/>
                <a:ext cx="8277429" cy="536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Effective scattering length with open-channel effects becomes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complex,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Im</m:t>
                    </m:r>
                    <m:f>
                      <m:fPr>
                        <m:ctrlPr>
                          <a:rPr lang="en-US" altLang="zh-CN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22,</m:t>
                            </m:r>
                            <m:r>
                              <m:rPr>
                                <m:sty m:val="p"/>
                              </m:rP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</m:den>
                    </m:f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1187F9E-D648-433B-972C-D54E6E0B8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75" y="3292482"/>
                <a:ext cx="8277429" cy="536429"/>
              </a:xfrm>
              <a:prstGeom prst="rect">
                <a:avLst/>
              </a:prstGeom>
              <a:blipFill>
                <a:blip r:embed="rId6"/>
                <a:stretch>
                  <a:fillRect l="-6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48F2CE92-2F1A-41AD-A036-84E804FF4B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737" y="4928984"/>
            <a:ext cx="4059487" cy="5749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0005D70-3AEB-4A46-95B4-66F51BD10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737" y="3975434"/>
            <a:ext cx="4357917" cy="6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17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EA8A70E-C35E-419F-8B76-426FB392D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631" y="3112291"/>
            <a:ext cx="4891123" cy="633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7128A71-589E-4BED-A2E0-288576732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676" y="3579132"/>
            <a:ext cx="2503674" cy="31223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NREFT at LO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5B60AE-E1AB-4F3F-AE10-B73C5FDC126D}"/>
              </a:ext>
            </a:extLst>
          </p:cNvPr>
          <p:cNvSpPr txBox="1"/>
          <p:nvPr/>
        </p:nvSpPr>
        <p:spPr>
          <a:xfrm>
            <a:off x="139207" y="749975"/>
            <a:ext cx="803713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Consider a production process, </a:t>
            </a:r>
            <a:r>
              <a:rPr lang="en-US" altLang="zh-CN" dirty="0">
                <a:solidFill>
                  <a:srgbClr val="0066FF"/>
                </a:solidFill>
              </a:rPr>
              <a:t>must</a:t>
            </a:r>
            <a:r>
              <a:rPr lang="en-US" altLang="zh-CN" dirty="0"/>
              <a:t> go through final-state interaction (</a:t>
            </a:r>
            <a:r>
              <a:rPr lang="en-US" altLang="zh-CN" dirty="0">
                <a:solidFill>
                  <a:srgbClr val="0066FF"/>
                </a:solidFill>
              </a:rPr>
              <a:t>unitarity</a:t>
            </a:r>
            <a:r>
              <a:rPr lang="en-US" altLang="zh-CN" dirty="0"/>
              <a:t>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871C987-A1B9-4727-9A50-A4E59D8747FD}"/>
                  </a:ext>
                </a:extLst>
              </p:cNvPr>
              <p:cNvSpPr txBox="1"/>
              <p:nvPr/>
            </p:nvSpPr>
            <p:spPr>
              <a:xfrm>
                <a:off x="139207" y="2309766"/>
                <a:ext cx="7138243" cy="1021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All nontrivial energy dependence are contained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>
                  <a:solidFill>
                    <a:srgbClr val="0066FF"/>
                  </a:solidFill>
                </a:endParaRP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Case-1: dominated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,  </a:t>
                </a:r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871C987-A1B9-4727-9A50-A4E59D874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07" y="2309766"/>
                <a:ext cx="7138243" cy="1021690"/>
              </a:xfrm>
              <a:prstGeom prst="rect">
                <a:avLst/>
              </a:prstGeom>
              <a:blipFill>
                <a:blip r:embed="rId6"/>
                <a:stretch>
                  <a:fillRect l="-598" t="-17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D6BBFCC7-7800-44A6-AF10-B4825001C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09" y="1316910"/>
            <a:ext cx="4019006" cy="8348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84DF29-F3F7-4093-854C-F089A7BD4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252650"/>
            <a:ext cx="4519574" cy="8619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F5539EE-1AEE-4615-882B-3B2B1272B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908" y="3099451"/>
            <a:ext cx="1780359" cy="9613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9226F53-7A50-4484-A982-3045F5EBDE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09" y="4121141"/>
            <a:ext cx="4786347" cy="1390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9CD800E-66B8-4C00-9362-76B05A7F837E}"/>
                  </a:ext>
                </a:extLst>
              </p:cNvPr>
              <p:cNvSpPr txBox="1"/>
              <p:nvPr/>
            </p:nvSpPr>
            <p:spPr>
              <a:xfrm>
                <a:off x="0" y="5716328"/>
                <a:ext cx="6199503" cy="1054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lnSpc>
                    <a:spcPct val="114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Cusp at threshold (E=0)</a:t>
                </a:r>
              </a:p>
              <a:p>
                <a:pPr marL="742950" lvl="1" indent="-285750">
                  <a:lnSpc>
                    <a:spcPct val="114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Maximal at threshold for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positive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22,</m:t>
                        </m:r>
                        <m:r>
                          <m:rPr>
                            <m:sty m:val="p"/>
                          </m:rP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(attraction)</a:t>
                </a:r>
              </a:p>
              <a:p>
                <a:pPr marL="742950" lvl="1" indent="-285750">
                  <a:lnSpc>
                    <a:spcPct val="114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Peaking at pole for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22,</m:t>
                        </m:r>
                        <m:r>
                          <m:rPr>
                            <m:sty m:val="p"/>
                          </m:r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9CD800E-66B8-4C00-9362-76B05A7F8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16328"/>
                <a:ext cx="6199503" cy="1054841"/>
              </a:xfrm>
              <a:prstGeom prst="rect">
                <a:avLst/>
              </a:prstGeom>
              <a:blipFill>
                <a:blip r:embed="rId11"/>
                <a:stretch>
                  <a:fillRect t="-1734" r="-590" b="-7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B67F4981-DC3B-435D-8E43-9525124FC8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9977" y="3669076"/>
            <a:ext cx="1271597" cy="9144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E7C9226-4D92-46EC-AF17-9B1EC8959C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2419" y="4691507"/>
            <a:ext cx="749467" cy="4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7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8BCFE9-6159-4449-9738-AE502FAB1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02" y="675349"/>
            <a:ext cx="2307769" cy="7569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NREFT at LO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871C987-A1B9-4727-9A50-A4E59D8747FD}"/>
                  </a:ext>
                </a:extLst>
              </p:cNvPr>
              <p:cNvSpPr txBox="1"/>
              <p:nvPr/>
            </p:nvSpPr>
            <p:spPr>
              <a:xfrm>
                <a:off x="74511" y="944307"/>
                <a:ext cx="7138243" cy="705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Case-2: dominated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 </a:t>
                </a:r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871C987-A1B9-4727-9A50-A4E59D874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1" y="944307"/>
                <a:ext cx="7138243" cy="705899"/>
              </a:xfrm>
              <a:prstGeom prst="rect">
                <a:avLst/>
              </a:prstGeom>
              <a:blipFill>
                <a:blip r:embed="rId5"/>
                <a:stretch>
                  <a:fillRect l="-512" t="-2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9CD800E-66B8-4C00-9362-76B05A7F837E}"/>
                  </a:ext>
                </a:extLst>
              </p:cNvPr>
              <p:cNvSpPr txBox="1"/>
              <p:nvPr/>
            </p:nvSpPr>
            <p:spPr>
              <a:xfrm>
                <a:off x="-187827" y="2901579"/>
                <a:ext cx="5682616" cy="1797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Cusp at threshold (E=0)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One pole and one zero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For strongly interacting channel-2 (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), there must be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a dip around threshold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Abrupt drop </a:t>
                </a:r>
                <a:r>
                  <a:rPr lang="en-US" altLang="zh-CN" dirty="0"/>
                  <a:t>if there is a nearby pole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9CD800E-66B8-4C00-9362-76B05A7F8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7827" y="2901579"/>
                <a:ext cx="5682616" cy="1797928"/>
              </a:xfrm>
              <a:prstGeom prst="rect">
                <a:avLst/>
              </a:prstGeom>
              <a:blipFill>
                <a:blip r:embed="rId6"/>
                <a:stretch>
                  <a:fillRect b="-4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1259147-D61C-411F-BF7E-A8445C5D4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09" y="1792072"/>
            <a:ext cx="4186268" cy="7715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005367-7BD5-42E6-A7B4-09D0A5A2F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2348" y="1799024"/>
            <a:ext cx="2333642" cy="289562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6C143C7-9D3B-4F44-B020-7BC215E5A9D3}"/>
              </a:ext>
            </a:extLst>
          </p:cNvPr>
          <p:cNvSpPr txBox="1"/>
          <p:nvPr/>
        </p:nvSpPr>
        <p:spPr>
          <a:xfrm>
            <a:off x="74511" y="5137484"/>
            <a:ext cx="8054421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More complicated line shape if both channels are important for the production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904F3D2-D6F2-46D0-A98F-6EDD806432F2}"/>
                  </a:ext>
                </a:extLst>
              </p:cNvPr>
              <p:cNvSpPr txBox="1"/>
              <p:nvPr/>
            </p:nvSpPr>
            <p:spPr>
              <a:xfrm>
                <a:off x="7212753" y="2038525"/>
                <a:ext cx="201303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Poles in complex  momentum plane:</a:t>
                </a:r>
              </a:p>
              <a:p>
                <a:endParaRPr lang="en-US" altLang="zh-CN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0.37−</m:t>
                          </m:r>
                          <m:r>
                            <a:rPr lang="en-US" altLang="zh-CN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0.08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altLang="zh-CN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0.04−</m:t>
                          </m:r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0.08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altLang="zh-CN" sz="1600" dirty="0">
                  <a:solidFill>
                    <a:srgbClr val="FF0000"/>
                  </a:solidFill>
                </a:endParaRPr>
              </a:p>
              <a:p>
                <a:endParaRPr lang="en-US" altLang="zh-CN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</a:rPr>
                            <m:t>−0.09 −</m:t>
                          </m:r>
                          <m:r>
                            <a:rPr lang="en-US" altLang="zh-CN" sz="16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6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</a:rPr>
                            <m:t>0.08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600" i="1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zh-CN" altLang="en-US" sz="1600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904F3D2-D6F2-46D0-A98F-6EDD80643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53" y="2038525"/>
                <a:ext cx="2013039" cy="2062103"/>
              </a:xfrm>
              <a:prstGeom prst="rect">
                <a:avLst/>
              </a:prstGeom>
              <a:blipFill>
                <a:blip r:embed="rId9"/>
                <a:stretch>
                  <a:fillRect l="-1515" t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4022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NREFT at LO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871C987-A1B9-4727-9A50-A4E59D8747FD}"/>
              </a:ext>
            </a:extLst>
          </p:cNvPr>
          <p:cNvSpPr txBox="1"/>
          <p:nvPr/>
        </p:nvSpPr>
        <p:spPr>
          <a:xfrm>
            <a:off x="74511" y="1212750"/>
            <a:ext cx="7138243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Case-3: final states in channel-2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9CD800E-66B8-4C00-9362-76B05A7F837E}"/>
              </a:ext>
            </a:extLst>
          </p:cNvPr>
          <p:cNvSpPr txBox="1"/>
          <p:nvPr/>
        </p:nvSpPr>
        <p:spPr>
          <a:xfrm>
            <a:off x="-147660" y="2903838"/>
            <a:ext cx="7360414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Suppression due to phase space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Peak just above threshold would require the pole to be nearby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319ADA-37BC-4272-B312-4C09963F3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797" y="1018316"/>
            <a:ext cx="4626528" cy="8171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91C1BF3-5CFE-4305-9041-FFD6C4A96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21" y="2073333"/>
            <a:ext cx="4805859" cy="5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Phenomenology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5240863-E871-4E1E-BBC3-07201BC0C4CF}"/>
                  </a:ext>
                </a:extLst>
              </p:cNvPr>
              <p:cNvSpPr txBox="1"/>
              <p:nvPr/>
            </p:nvSpPr>
            <p:spPr>
              <a:xfrm>
                <a:off x="332014" y="902099"/>
                <a:ext cx="7908472" cy="1103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Verification from an explicit calculation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Two charmed axial mesons: 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      the lower one couple mainly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, the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higher one couple mainly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acc>
                      <m:accPr>
                        <m:chr m:val="̅"/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5240863-E871-4E1E-BBC3-07201BC0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14" y="902099"/>
                <a:ext cx="7908472" cy="1103635"/>
              </a:xfrm>
              <a:prstGeom prst="rect">
                <a:avLst/>
              </a:prstGeom>
              <a:blipFill>
                <a:blip r:embed="rId4"/>
                <a:stretch>
                  <a:fillRect l="-462" b="-82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CEEA2FF6-A998-4F45-98D8-CA5E530C7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5" y="2361206"/>
            <a:ext cx="3419500" cy="25336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97D09C-1E66-4BD5-AD84-4333F2A7D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287" y="2361206"/>
            <a:ext cx="3305199" cy="24765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FBF5F13-2A49-42C8-8AC4-F432939208E6}"/>
                  </a:ext>
                </a:extLst>
              </p:cNvPr>
              <p:cNvSpPr txBox="1"/>
              <p:nvPr/>
            </p:nvSpPr>
            <p:spPr>
              <a:xfrm>
                <a:off x="1768981" y="5157107"/>
                <a:ext cx="1719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dirty="0"/>
                  <a:t>Dip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FBF5F13-2A49-42C8-8AC4-F4329392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981" y="5157107"/>
                <a:ext cx="1719189" cy="276999"/>
              </a:xfrm>
              <a:prstGeom prst="rect">
                <a:avLst/>
              </a:prstGeom>
              <a:blipFill>
                <a:blip r:embed="rId7"/>
                <a:stretch>
                  <a:fillRect l="-8156" t="-28889" r="-2482" b="-5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34C514C-B7F1-461F-A30F-CAAEABBD67FE}"/>
                  </a:ext>
                </a:extLst>
              </p:cNvPr>
              <p:cNvSpPr txBox="1"/>
              <p:nvPr/>
            </p:nvSpPr>
            <p:spPr>
              <a:xfrm>
                <a:off x="6196746" y="5108081"/>
                <a:ext cx="18783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Peak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34C514C-B7F1-461F-A30F-CAAEABBD6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746" y="5108081"/>
                <a:ext cx="1878335" cy="276999"/>
              </a:xfrm>
              <a:prstGeom prst="rect">
                <a:avLst/>
              </a:prstGeom>
              <a:blipFill>
                <a:blip r:embed="rId8"/>
                <a:stretch>
                  <a:fillRect l="-7792" t="-28889" r="-2273" b="-5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BD4F8C65-39D3-4CCF-B101-7B8868AC7F38}"/>
              </a:ext>
            </a:extLst>
          </p:cNvPr>
          <p:cNvSpPr txBox="1"/>
          <p:nvPr/>
        </p:nvSpPr>
        <p:spPr>
          <a:xfrm>
            <a:off x="4332514" y="1333809"/>
            <a:ext cx="4659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FKG, P.-N. Shen, H.-C. Chiang, PLB647(2007)133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08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EA6D33-4A87-4673-9B56-47D5D274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772" y="1010756"/>
            <a:ext cx="5353434" cy="20222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Phenomenology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6C143C7-9D3B-4F44-B020-7BC215E5A9D3}"/>
                  </a:ext>
                </a:extLst>
              </p:cNvPr>
              <p:cNvSpPr txBox="1"/>
              <p:nvPr/>
            </p:nvSpPr>
            <p:spPr>
              <a:xfrm>
                <a:off x="330376" y="3195432"/>
                <a:ext cx="8054421" cy="732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/>
                  <a:t>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 and          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𝜔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6C143C7-9D3B-4F44-B020-7BC215E5A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6" y="3195432"/>
                <a:ext cx="8054421" cy="732829"/>
              </a:xfrm>
              <a:prstGeom prst="rect">
                <a:avLst/>
              </a:prstGeom>
              <a:blipFill>
                <a:blip r:embed="rId5"/>
                <a:stretch>
                  <a:fillRect l="-454" t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6F3D72B-12B3-4B5C-A987-0DD65C675E61}"/>
                  </a:ext>
                </a:extLst>
              </p:cNvPr>
              <p:cNvSpPr txBox="1"/>
              <p:nvPr/>
            </p:nvSpPr>
            <p:spPr>
              <a:xfrm>
                <a:off x="6676649" y="3220311"/>
                <a:ext cx="2232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Channels: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6F3D72B-12B3-4B5C-A987-0DD65C675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649" y="3220311"/>
                <a:ext cx="2232984" cy="369332"/>
              </a:xfrm>
              <a:prstGeom prst="rect">
                <a:avLst/>
              </a:prstGeom>
              <a:blipFill>
                <a:blip r:embed="rId6"/>
                <a:stretch>
                  <a:fillRect l="-2180" t="-8197" r="-1389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/>
              <p:nvPr/>
            </p:nvSpPr>
            <p:spPr>
              <a:xfrm>
                <a:off x="330376" y="834400"/>
                <a:ext cx="8054421" cy="389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threshold in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zh-CN" altLang="en-US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′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6" y="834400"/>
                <a:ext cx="8054421" cy="389402"/>
              </a:xfrm>
              <a:prstGeom prst="rect">
                <a:avLst/>
              </a:prstGeom>
              <a:blipFill>
                <a:blip r:embed="rId7"/>
                <a:stretch>
                  <a:fillRect l="-454" t="-4688" b="-2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7323F726-64CC-4440-9C07-495A3B37B574}"/>
              </a:ext>
            </a:extLst>
          </p:cNvPr>
          <p:cNvSpPr txBox="1"/>
          <p:nvPr/>
        </p:nvSpPr>
        <p:spPr>
          <a:xfrm>
            <a:off x="1270484" y="2237033"/>
            <a:ext cx="2163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BESIII, </a:t>
            </a: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PRL117(2016)042002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22C0AD-EE9A-4EA0-98D9-8D1AA13E2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616" y="3761668"/>
            <a:ext cx="2609869" cy="222886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C5F5D7B-AE5B-4FC0-8BE1-4A8DDE6E32EA}"/>
              </a:ext>
            </a:extLst>
          </p:cNvPr>
          <p:cNvSpPr txBox="1"/>
          <p:nvPr/>
        </p:nvSpPr>
        <p:spPr>
          <a:xfrm>
            <a:off x="3071768" y="5041632"/>
            <a:ext cx="2415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BES,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PLB607(2005)243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4107BD4-BB05-4B94-9BC0-C479F9E23BAC}"/>
              </a:ext>
            </a:extLst>
          </p:cNvPr>
          <p:cNvSpPr txBox="1"/>
          <p:nvPr/>
        </p:nvSpPr>
        <p:spPr>
          <a:xfrm>
            <a:off x="7017391" y="5225950"/>
            <a:ext cx="1853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BES,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PLB598(2004)149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07CA96-C3F6-4AC0-8441-C7DB61641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733" y="3741085"/>
            <a:ext cx="2228658" cy="2211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EB07078-80E6-4241-BDD2-73CD71CDD42A}"/>
                  </a:ext>
                </a:extLst>
              </p:cNvPr>
              <p:cNvSpPr txBox="1"/>
              <p:nvPr/>
            </p:nvSpPr>
            <p:spPr>
              <a:xfrm>
                <a:off x="628650" y="6120434"/>
                <a:ext cx="209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Driving channel: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EB07078-80E6-4241-BDD2-73CD71CD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6120434"/>
                <a:ext cx="2096600" cy="369332"/>
              </a:xfrm>
              <a:prstGeom prst="rect">
                <a:avLst/>
              </a:prstGeom>
              <a:blipFill>
                <a:blip r:embed="rId10"/>
                <a:stretch>
                  <a:fillRect l="-2326" t="-8197" r="-1540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8F103E5-7AAF-4734-99A8-088D0E4CE058}"/>
                  </a:ext>
                </a:extLst>
              </p:cNvPr>
              <p:cNvSpPr txBox="1"/>
              <p:nvPr/>
            </p:nvSpPr>
            <p:spPr>
              <a:xfrm>
                <a:off x="4788733" y="6115204"/>
                <a:ext cx="2034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Driving channel: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8F103E5-7AAF-4734-99A8-088D0E4CE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733" y="6115204"/>
                <a:ext cx="2034660" cy="369332"/>
              </a:xfrm>
              <a:prstGeom prst="rect">
                <a:avLst/>
              </a:prstGeom>
              <a:blipFill>
                <a:blip r:embed="rId11"/>
                <a:stretch>
                  <a:fillRect l="-2703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E4D722B6-13E5-43FC-9E19-D59B215F4871}"/>
                  </a:ext>
                </a:extLst>
              </p14:cNvPr>
              <p14:cNvContentPartPr/>
              <p14:nvPr/>
            </p14:nvContentPartPr>
            <p14:xfrm>
              <a:off x="6022717" y="5026921"/>
              <a:ext cx="288720" cy="92268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E4D722B6-13E5-43FC-9E19-D59B215F487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04717" y="5008921"/>
                <a:ext cx="324360" cy="95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6653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33303CC-EC87-4556-819B-FAF9B4167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021" y="3090186"/>
            <a:ext cx="4481013" cy="34542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Phenomenology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/>
              <p:nvPr/>
            </p:nvSpPr>
            <p:spPr>
              <a:xfrm>
                <a:off x="259068" y="821401"/>
                <a:ext cx="8691985" cy="2653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Production of states with hidden-charm and hidden-bottom: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open-flavor much easier than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light hadrons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, peaks around threshold of a pair of open-flavor hadrons for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attractive interaction</a:t>
                </a:r>
                <a:r>
                  <a:rPr lang="en-US" altLang="zh-CN" dirty="0"/>
                  <a:t> </a:t>
                </a: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Threshold structures should be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more pronounced in bottom than in charm</a:t>
                </a:r>
              </a:p>
              <a:p>
                <a:pPr marL="742950" lvl="1" indent="-285750">
                  <a:lnSpc>
                    <a:spcPct val="114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Either threshold cusp or below-threshold peak</a:t>
                </a:r>
              </a:p>
              <a:p>
                <a:pPr marL="742950" lvl="1" indent="-285750">
                  <a:lnSpc>
                    <a:spcPct val="114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Perturbative estimate of scattering length: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[potential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altLang="zh-CN" dirty="0"/>
                  <a:t>];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nonperturbative for strong attraction,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near-threshold pole</a:t>
                </a:r>
              </a:p>
              <a:p>
                <a:pPr marL="742950" lvl="1" indent="-285750">
                  <a:lnSpc>
                    <a:spcPct val="114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peak width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</m:t>
                        </m:r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for fixed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altLang="zh-CN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68" y="821401"/>
                <a:ext cx="8691985" cy="2653547"/>
              </a:xfrm>
              <a:prstGeom prst="rect">
                <a:avLst/>
              </a:prstGeom>
              <a:blipFill>
                <a:blip r:embed="rId5"/>
                <a:stretch>
                  <a:fillRect l="-421" t="-690" b="-2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DD3D445-68D4-492B-BB2B-32339D6F83C6}"/>
              </a:ext>
            </a:extLst>
          </p:cNvPr>
          <p:cNvCxnSpPr/>
          <p:nvPr/>
        </p:nvCxnSpPr>
        <p:spPr>
          <a:xfrm>
            <a:off x="1782660" y="4323611"/>
            <a:ext cx="177427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EEA7861-0FBB-4752-ABF9-256163C43637}"/>
              </a:ext>
            </a:extLst>
          </p:cNvPr>
          <p:cNvCxnSpPr/>
          <p:nvPr/>
        </p:nvCxnSpPr>
        <p:spPr>
          <a:xfrm>
            <a:off x="1782660" y="5172297"/>
            <a:ext cx="177427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30B094F-ED8C-4C34-9F15-74914DCF18A7}"/>
              </a:ext>
            </a:extLst>
          </p:cNvPr>
          <p:cNvCxnSpPr>
            <a:cxnSpLocks/>
          </p:cNvCxnSpPr>
          <p:nvPr/>
        </p:nvCxnSpPr>
        <p:spPr>
          <a:xfrm>
            <a:off x="2636589" y="4323611"/>
            <a:ext cx="0" cy="8486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10773D2-345D-4CD6-8A8B-6A6797D95338}"/>
                  </a:ext>
                </a:extLst>
              </p:cNvPr>
              <p:cNvSpPr txBox="1"/>
              <p:nvPr/>
            </p:nvSpPr>
            <p:spPr>
              <a:xfrm>
                <a:off x="2669795" y="4586590"/>
                <a:ext cx="1057341" cy="284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10773D2-345D-4CD6-8A8B-6A6797D95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795" y="4586590"/>
                <a:ext cx="1057341" cy="284117"/>
              </a:xfrm>
              <a:prstGeom prst="rect">
                <a:avLst/>
              </a:prstGeom>
              <a:blipFill>
                <a:blip r:embed="rId6"/>
                <a:stretch>
                  <a:fillRect l="-5202" t="-4255" r="-4046" b="-34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027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Phenomenology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/>
              <p:nvPr/>
            </p:nvSpPr>
            <p:spPr>
              <a:xfrm>
                <a:off x="330375" y="880138"/>
                <a:ext cx="8054421" cy="397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Production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/>
                  <a:t>states near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8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18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dirty="0"/>
                  <a:t> thresholds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5" y="880138"/>
                <a:ext cx="8054421" cy="397929"/>
              </a:xfrm>
              <a:prstGeom prst="rect">
                <a:avLst/>
              </a:prstGeom>
              <a:blipFill>
                <a:blip r:embed="rId4"/>
                <a:stretch>
                  <a:fillRect l="-454" b="-2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24DEC5F2-6860-4250-A5BA-A63D0391D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3" y="1571298"/>
            <a:ext cx="4319185" cy="290982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7876E34-751B-4FEB-82B2-BBAA1128038D}"/>
              </a:ext>
            </a:extLst>
          </p:cNvPr>
          <p:cNvSpPr txBox="1"/>
          <p:nvPr/>
        </p:nvSpPr>
        <p:spPr>
          <a:xfrm>
            <a:off x="600958" y="4451502"/>
            <a:ext cx="46595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Figure from Burns, Swanson, PRD100(2019)114033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EC620F3-EAF5-4FE9-A3AE-2CCEAB571341}"/>
              </a:ext>
            </a:extLst>
          </p:cNvPr>
          <p:cNvSpPr txBox="1"/>
          <p:nvPr/>
        </p:nvSpPr>
        <p:spPr>
          <a:xfrm>
            <a:off x="5475389" y="3359119"/>
            <a:ext cx="2011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Color suppressed</a:t>
            </a:r>
            <a:endParaRPr lang="zh-CN" altLang="en-US" dirty="0"/>
          </a:p>
        </p:txBody>
      </p:sp>
      <p:sp>
        <p:nvSpPr>
          <p:cNvPr id="9" name="右大括号 8">
            <a:extLst>
              <a:ext uri="{FF2B5EF4-FFF2-40B4-BE49-F238E27FC236}">
                <a16:creationId xmlns:a16="http://schemas.microsoft.com/office/drawing/2014/main" id="{556639F7-7ED7-4920-8AE4-66A2C063BA00}"/>
              </a:ext>
            </a:extLst>
          </p:cNvPr>
          <p:cNvSpPr/>
          <p:nvPr/>
        </p:nvSpPr>
        <p:spPr>
          <a:xfrm>
            <a:off x="5260460" y="2848691"/>
            <a:ext cx="125834" cy="1485142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357E05D-EF26-4F18-80FB-735D215449EF}"/>
              </a:ext>
            </a:extLst>
          </p:cNvPr>
          <p:cNvSpPr txBox="1"/>
          <p:nvPr/>
        </p:nvSpPr>
        <p:spPr>
          <a:xfrm>
            <a:off x="5306036" y="1567054"/>
            <a:ext cx="31165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(1) considered as dominant in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PRD100(2019)114033</a:t>
            </a:r>
            <a:endParaRPr lang="zh-CN" altLang="en-US" sz="16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0FFE2BE-AACC-4E1A-98F0-E3C07BF8CA8A}"/>
              </a:ext>
            </a:extLst>
          </p:cNvPr>
          <p:cNvSpPr txBox="1"/>
          <p:nvPr/>
        </p:nvSpPr>
        <p:spPr>
          <a:xfrm>
            <a:off x="5515761" y="2679224"/>
            <a:ext cx="34982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(2) considered in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Roca, Nieves,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</a:rPr>
              <a:t>Oset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altLang="zh-CN" dirty="0"/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PRD92(2015)094003</a:t>
            </a:r>
            <a:endParaRPr lang="zh-CN" alt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730AD1B-023C-47E2-8D39-2EE3D5917A9A}"/>
                  </a:ext>
                </a:extLst>
              </p:cNvPr>
              <p:cNvSpPr txBox="1"/>
              <p:nvPr/>
            </p:nvSpPr>
            <p:spPr>
              <a:xfrm>
                <a:off x="330374" y="4848873"/>
                <a:ext cx="8054421" cy="1358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Our analysis suggests that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8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18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dirty="0"/>
                  <a:t> should be the driving channels 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dirty="0"/>
                  <a:t>      Fact: color suppression does not work well,</a:t>
                </a: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endParaRPr lang="en-US" altLang="zh-CN" sz="1800" i="1">
                  <a:solidFill>
                    <a:srgbClr val="0066FF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dirty="0"/>
                  <a:t> should be the driving channels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730AD1B-023C-47E2-8D39-2EE3D5917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4" y="4848873"/>
                <a:ext cx="8054421" cy="1358385"/>
              </a:xfrm>
              <a:prstGeom prst="rect">
                <a:avLst/>
              </a:prstGeom>
              <a:blipFill>
                <a:blip r:embed="rId6"/>
                <a:stretch>
                  <a:fillRect l="-454" b="-62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0165F5FB-E5E2-4266-A202-22E6B41E0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086" y="5244131"/>
            <a:ext cx="2981347" cy="2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24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Phenomenology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A81CFCF-3574-4494-BAB9-12321F72DD85}"/>
                  </a:ext>
                </a:extLst>
              </p:cNvPr>
              <p:cNvSpPr txBox="1"/>
              <p:nvPr/>
            </p:nvSpPr>
            <p:spPr>
              <a:xfrm>
                <a:off x="330373" y="966534"/>
                <a:ext cx="8356427" cy="3295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states in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would behave as dips if driven by VMD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, harder to find!</a:t>
                </a: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If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bSup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can be important, then there could be peaks</a:t>
                </a: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A81CFCF-3574-4494-BAB9-12321F72D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3" y="966534"/>
                <a:ext cx="8356427" cy="3295902"/>
              </a:xfrm>
              <a:prstGeom prst="rect">
                <a:avLst/>
              </a:prstGeom>
              <a:blipFill>
                <a:blip r:embed="rId4"/>
                <a:stretch>
                  <a:fillRect l="-438" t="-185" b="-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30D9D16-54F4-487B-B06F-6DB1ACD3E5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39" t="4485" r="3798"/>
          <a:stretch/>
        </p:blipFill>
        <p:spPr>
          <a:xfrm>
            <a:off x="5022150" y="1704586"/>
            <a:ext cx="2377678" cy="1819797"/>
          </a:xfrm>
          <a:prstGeom prst="rect">
            <a:avLst/>
          </a:prstGeom>
        </p:spPr>
      </p:pic>
      <p:grpSp>
        <p:nvGrpSpPr>
          <p:cNvPr id="62" name="组合 61">
            <a:extLst>
              <a:ext uri="{FF2B5EF4-FFF2-40B4-BE49-F238E27FC236}">
                <a16:creationId xmlns:a16="http://schemas.microsoft.com/office/drawing/2014/main" id="{8B3A9F17-783D-476C-8ADC-B7766F0EDE66}"/>
              </a:ext>
            </a:extLst>
          </p:cNvPr>
          <p:cNvGrpSpPr/>
          <p:nvPr/>
        </p:nvGrpSpPr>
        <p:grpSpPr>
          <a:xfrm>
            <a:off x="3113605" y="4379635"/>
            <a:ext cx="2916790" cy="2071703"/>
            <a:chOff x="2358368" y="4443498"/>
            <a:chExt cx="2916790" cy="2071703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A2963A9-8B23-40B4-980D-91848226F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1925" y="4443498"/>
              <a:ext cx="2843233" cy="207170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AF60479A-1CEE-41B4-8909-6714BBAC8ED6}"/>
                    </a:ext>
                  </a:extLst>
                </p:cNvPr>
                <p:cNvSpPr txBox="1"/>
                <p:nvPr/>
              </p:nvSpPr>
              <p:spPr>
                <a:xfrm>
                  <a:off x="3245557" y="4854010"/>
                  <a:ext cx="778996" cy="2616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d>
                          </m:sup>
                        </m:s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b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AF60479A-1CEE-41B4-8909-6714BBAC8E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557" y="4854010"/>
                  <a:ext cx="778996" cy="261610"/>
                </a:xfrm>
                <a:prstGeom prst="rect">
                  <a:avLst/>
                </a:prstGeom>
                <a:blipFill>
                  <a:blip r:embed="rId7"/>
                  <a:stretch>
                    <a:fillRect l="-4688" t="-4651" r="-7813" b="-25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7CE7B10B-DA94-45F2-ACC3-86F1D00B1F07}"/>
                    </a:ext>
                  </a:extLst>
                </p:cNvPr>
                <p:cNvSpPr txBox="1"/>
                <p:nvPr/>
              </p:nvSpPr>
              <p:spPr>
                <a:xfrm>
                  <a:off x="3191129" y="6062324"/>
                  <a:ext cx="778996" cy="2616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(∗)</m:t>
                                </m:r>
                              </m:sup>
                            </m:sSub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d>
                          </m:sup>
                        </m:s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7CE7B10B-DA94-45F2-ACC3-86F1D00B1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129" y="6062324"/>
                  <a:ext cx="778996" cy="261610"/>
                </a:xfrm>
                <a:prstGeom prst="rect">
                  <a:avLst/>
                </a:prstGeom>
                <a:blipFill>
                  <a:blip r:embed="rId8"/>
                  <a:stretch>
                    <a:fillRect l="-4688" t="-2326" r="-7813" b="-25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C7B8ECC8-1228-43EF-AF9E-AFDF0BD993F1}"/>
                    </a:ext>
                  </a:extLst>
                </p:cNvPr>
                <p:cNvSpPr txBox="1"/>
                <p:nvPr/>
              </p:nvSpPr>
              <p:spPr>
                <a:xfrm>
                  <a:off x="2358368" y="5485379"/>
                  <a:ext cx="778996" cy="2616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d>
                          </m:sup>
                        </m:s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b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C7B8ECC8-1228-43EF-AF9E-AFDF0BD993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8368" y="5485379"/>
                  <a:ext cx="778996" cy="261610"/>
                </a:xfrm>
                <a:prstGeom prst="rect">
                  <a:avLst/>
                </a:prstGeom>
                <a:blipFill>
                  <a:blip r:embed="rId9"/>
                  <a:stretch>
                    <a:fillRect l="-4688" t="-2326" r="-7031" b="-2790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3022C152-513F-44BB-AD7C-515AA9E85B09}"/>
              </a:ext>
            </a:extLst>
          </p:cNvPr>
          <p:cNvGrpSpPr/>
          <p:nvPr/>
        </p:nvGrpSpPr>
        <p:grpSpPr>
          <a:xfrm>
            <a:off x="1541452" y="2109664"/>
            <a:ext cx="2351149" cy="1260727"/>
            <a:chOff x="1541452" y="2109664"/>
            <a:chExt cx="2351149" cy="1260727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281FD68-7CBA-4D4F-8BA4-11017FD4512C}"/>
                </a:ext>
              </a:extLst>
            </p:cNvPr>
            <p:cNvGrpSpPr/>
            <p:nvPr/>
          </p:nvGrpSpPr>
          <p:grpSpPr>
            <a:xfrm>
              <a:off x="1541452" y="2109664"/>
              <a:ext cx="2351149" cy="1260727"/>
              <a:chOff x="680522" y="1863473"/>
              <a:chExt cx="2828160" cy="15148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0">
                <p14:nvContentPartPr>
                  <p14:cNvPr id="5" name="墨迹 4">
                    <a:extLst>
                      <a:ext uri="{FF2B5EF4-FFF2-40B4-BE49-F238E27FC236}">
                        <a16:creationId xmlns:a16="http://schemas.microsoft.com/office/drawing/2014/main" id="{9215DB75-CA9B-4928-9758-31F845A3479F}"/>
                      </a:ext>
                    </a:extLst>
                  </p14:cNvPr>
                  <p14:cNvContentPartPr/>
                  <p14:nvPr/>
                </p14:nvContentPartPr>
                <p14:xfrm>
                  <a:off x="755042" y="1957433"/>
                  <a:ext cx="600840" cy="489960"/>
                </p14:xfrm>
              </p:contentPart>
            </mc:Choice>
            <mc:Fallback>
              <p:pic>
                <p:nvPicPr>
                  <p:cNvPr id="5" name="墨迹 4">
                    <a:extLst>
                      <a:ext uri="{FF2B5EF4-FFF2-40B4-BE49-F238E27FC236}">
                        <a16:creationId xmlns:a16="http://schemas.microsoft.com/office/drawing/2014/main" id="{9215DB75-CA9B-4928-9758-31F845A3479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33398" y="1935811"/>
                    <a:ext cx="643695" cy="532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">
                <p14:nvContentPartPr>
                  <p14:cNvPr id="7" name="墨迹 6">
                    <a:extLst>
                      <a:ext uri="{FF2B5EF4-FFF2-40B4-BE49-F238E27FC236}">
                        <a16:creationId xmlns:a16="http://schemas.microsoft.com/office/drawing/2014/main" id="{3AB1ED79-9B76-4FF5-BC36-BE90271B4CBC}"/>
                      </a:ext>
                    </a:extLst>
                  </p14:cNvPr>
                  <p14:cNvContentPartPr/>
                  <p14:nvPr/>
                </p14:nvContentPartPr>
                <p14:xfrm>
                  <a:off x="1337882" y="2413553"/>
                  <a:ext cx="473760" cy="473760"/>
                </p14:xfrm>
              </p:contentPart>
            </mc:Choice>
            <mc:Fallback>
              <p:pic>
                <p:nvPicPr>
                  <p:cNvPr id="7" name="墨迹 6">
                    <a:extLst>
                      <a:ext uri="{FF2B5EF4-FFF2-40B4-BE49-F238E27FC236}">
                        <a16:creationId xmlns:a16="http://schemas.microsoft.com/office/drawing/2014/main" id="{3AB1ED79-9B76-4FF5-BC36-BE90271B4CBC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316210" y="2391920"/>
                    <a:ext cx="516671" cy="5165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">
                <p14:nvContentPartPr>
                  <p14:cNvPr id="8" name="墨迹 7">
                    <a:extLst>
                      <a:ext uri="{FF2B5EF4-FFF2-40B4-BE49-F238E27FC236}">
                        <a16:creationId xmlns:a16="http://schemas.microsoft.com/office/drawing/2014/main" id="{D484EB20-9488-4E6E-8B82-84D2CD77EB1D}"/>
                      </a:ext>
                    </a:extLst>
                  </p14:cNvPr>
                  <p14:cNvContentPartPr/>
                  <p14:nvPr/>
                </p14:nvContentPartPr>
                <p14:xfrm>
                  <a:off x="680522" y="2906753"/>
                  <a:ext cx="1126080" cy="360"/>
                </p14:xfrm>
              </p:contentPart>
            </mc:Choice>
            <mc:Fallback>
              <p:pic>
                <p:nvPicPr>
                  <p:cNvPr id="8" name="墨迹 7">
                    <a:extLst>
                      <a:ext uri="{FF2B5EF4-FFF2-40B4-BE49-F238E27FC236}">
                        <a16:creationId xmlns:a16="http://schemas.microsoft.com/office/drawing/2014/main" id="{D484EB20-9488-4E6E-8B82-84D2CD77EB1D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58867" y="2888753"/>
                    <a:ext cx="1168958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">
                <p14:nvContentPartPr>
                  <p14:cNvPr id="10" name="墨迹 9">
                    <a:extLst>
                      <a:ext uri="{FF2B5EF4-FFF2-40B4-BE49-F238E27FC236}">
                        <a16:creationId xmlns:a16="http://schemas.microsoft.com/office/drawing/2014/main" id="{DE3394C9-DBA0-4F20-8A50-C423F5A38D14}"/>
                      </a:ext>
                    </a:extLst>
                  </p14:cNvPr>
                  <p14:cNvContentPartPr/>
                  <p14:nvPr/>
                </p14:nvContentPartPr>
                <p14:xfrm>
                  <a:off x="1794002" y="2906753"/>
                  <a:ext cx="1714680" cy="360"/>
                </p14:xfrm>
              </p:contentPart>
            </mc:Choice>
            <mc:Fallback>
              <p:pic>
                <p:nvPicPr>
                  <p:cNvPr id="10" name="墨迹 9">
                    <a:extLst>
                      <a:ext uri="{FF2B5EF4-FFF2-40B4-BE49-F238E27FC236}">
                        <a16:creationId xmlns:a16="http://schemas.microsoft.com/office/drawing/2014/main" id="{DE3394C9-DBA0-4F20-8A50-C423F5A38D1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772347" y="2888753"/>
                    <a:ext cx="1757558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11" name="墨迹 10">
                    <a:extLst>
                      <a:ext uri="{FF2B5EF4-FFF2-40B4-BE49-F238E27FC236}">
                        <a16:creationId xmlns:a16="http://schemas.microsoft.com/office/drawing/2014/main" id="{CE3C9575-7DA3-4109-B5D8-D392D0D4C084}"/>
                      </a:ext>
                    </a:extLst>
                  </p14:cNvPr>
                  <p14:cNvContentPartPr/>
                  <p14:nvPr/>
                </p14:nvContentPartPr>
                <p14:xfrm>
                  <a:off x="2702282" y="2247953"/>
                  <a:ext cx="652320" cy="652320"/>
                </p14:xfrm>
              </p:contentPart>
            </mc:Choice>
            <mc:Fallback>
              <p:pic>
                <p:nvPicPr>
                  <p:cNvPr id="11" name="墨迹 10">
                    <a:extLst>
                      <a:ext uri="{FF2B5EF4-FFF2-40B4-BE49-F238E27FC236}">
                        <a16:creationId xmlns:a16="http://schemas.microsoft.com/office/drawing/2014/main" id="{CE3C9575-7DA3-4109-B5D8-D392D0D4C08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680639" y="2226324"/>
                    <a:ext cx="695173" cy="6951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12" name="墨迹 11">
                    <a:extLst>
                      <a:ext uri="{FF2B5EF4-FFF2-40B4-BE49-F238E27FC236}">
                        <a16:creationId xmlns:a16="http://schemas.microsoft.com/office/drawing/2014/main" id="{E8A63EB7-54AD-47CC-A448-F3C9175E4023}"/>
                      </a:ext>
                    </a:extLst>
                  </p14:cNvPr>
                  <p14:cNvContentPartPr/>
                  <p14:nvPr/>
                </p14:nvContentPartPr>
                <p14:xfrm>
                  <a:off x="1814162" y="2412833"/>
                  <a:ext cx="923400" cy="529560"/>
                </p14:xfrm>
              </p:contentPart>
            </mc:Choice>
            <mc:Fallback>
              <p:pic>
                <p:nvPicPr>
                  <p:cNvPr id="12" name="墨迹 11">
                    <a:extLst>
                      <a:ext uri="{FF2B5EF4-FFF2-40B4-BE49-F238E27FC236}">
                        <a16:creationId xmlns:a16="http://schemas.microsoft.com/office/drawing/2014/main" id="{E8A63EB7-54AD-47CC-A448-F3C9175E4023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792516" y="2391201"/>
                    <a:ext cx="966258" cy="572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17" name="墨迹 16">
                    <a:extLst>
                      <a:ext uri="{FF2B5EF4-FFF2-40B4-BE49-F238E27FC236}">
                        <a16:creationId xmlns:a16="http://schemas.microsoft.com/office/drawing/2014/main" id="{08C42966-2ED1-4DE7-8691-4BCD3E33102D}"/>
                      </a:ext>
                    </a:extLst>
                  </p14:cNvPr>
                  <p14:cNvContentPartPr/>
                  <p14:nvPr/>
                </p14:nvContentPartPr>
                <p14:xfrm>
                  <a:off x="977522" y="1863473"/>
                  <a:ext cx="131760" cy="184680"/>
                </p14:xfrm>
              </p:contentPart>
            </mc:Choice>
            <mc:Fallback>
              <p:pic>
                <p:nvPicPr>
                  <p:cNvPr id="17" name="墨迹 16">
                    <a:extLst>
                      <a:ext uri="{FF2B5EF4-FFF2-40B4-BE49-F238E27FC236}">
                        <a16:creationId xmlns:a16="http://schemas.microsoft.com/office/drawing/2014/main" id="{08C42966-2ED1-4DE7-8691-4BCD3E33102D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955851" y="1841848"/>
                    <a:ext cx="174669" cy="227498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14C5C06B-FCCF-4F0B-AAA5-2C8BB9B0B04D}"/>
                  </a:ext>
                </a:extLst>
              </p:cNvPr>
              <p:cNvGrpSpPr/>
              <p:nvPr/>
            </p:nvGrpSpPr>
            <p:grpSpPr>
              <a:xfrm>
                <a:off x="1418882" y="2306273"/>
                <a:ext cx="323280" cy="220320"/>
                <a:chOff x="1712797" y="2177521"/>
                <a:chExt cx="323280" cy="220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18" name="墨迹 17">
                      <a:extLst>
                        <a:ext uri="{FF2B5EF4-FFF2-40B4-BE49-F238E27FC236}">
                          <a16:creationId xmlns:a16="http://schemas.microsoft.com/office/drawing/2014/main" id="{0E76098F-22CB-49D2-B6F0-391D86872F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18557" y="2187241"/>
                    <a:ext cx="116640" cy="19800"/>
                  </p14:xfrm>
                </p:contentPart>
              </mc:Choice>
              <mc:Fallback xmlns="">
                <p:pic>
                  <p:nvPicPr>
                    <p:cNvPr id="18" name="墨迹 17">
                      <a:extLst>
                        <a:ext uri="{FF2B5EF4-FFF2-40B4-BE49-F238E27FC236}">
                          <a16:creationId xmlns:a16="http://schemas.microsoft.com/office/drawing/2014/main" id="{0E76098F-22CB-49D2-B6F0-391D86872F22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1700557" y="2169241"/>
                      <a:ext cx="152280" cy="55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9" name="墨迹 18">
                      <a:extLst>
                        <a:ext uri="{FF2B5EF4-FFF2-40B4-BE49-F238E27FC236}">
                          <a16:creationId xmlns:a16="http://schemas.microsoft.com/office/drawing/2014/main" id="{DFC96646-ECE0-40DB-96C5-B8B067F303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12797" y="2201281"/>
                    <a:ext cx="82080" cy="130680"/>
                  </p14:xfrm>
                </p:contentPart>
              </mc:Choice>
              <mc:Fallback xmlns="">
                <p:pic>
                  <p:nvPicPr>
                    <p:cNvPr id="19" name="墨迹 18">
                      <a:extLst>
                        <a:ext uri="{FF2B5EF4-FFF2-40B4-BE49-F238E27FC236}">
                          <a16:creationId xmlns:a16="http://schemas.microsoft.com/office/drawing/2014/main" id="{DFC96646-ECE0-40DB-96C5-B8B067F30330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1695157" y="2183641"/>
                      <a:ext cx="117720" cy="166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20" name="墨迹 19">
                      <a:extLst>
                        <a:ext uri="{FF2B5EF4-FFF2-40B4-BE49-F238E27FC236}">
                          <a16:creationId xmlns:a16="http://schemas.microsoft.com/office/drawing/2014/main" id="{A5F85578-DCDA-4A98-9D72-CD730E6E5A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18997" y="2177521"/>
                    <a:ext cx="76680" cy="146520"/>
                  </p14:xfrm>
                </p:contentPart>
              </mc:Choice>
              <mc:Fallback xmlns="">
                <p:pic>
                  <p:nvPicPr>
                    <p:cNvPr id="20" name="墨迹 19">
                      <a:extLst>
                        <a:ext uri="{FF2B5EF4-FFF2-40B4-BE49-F238E27FC236}">
                          <a16:creationId xmlns:a16="http://schemas.microsoft.com/office/drawing/2014/main" id="{A5F85578-DCDA-4A98-9D72-CD730E6E5A7B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1801357" y="2159521"/>
                      <a:ext cx="112320" cy="182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21" name="墨迹 20">
                      <a:extLst>
                        <a:ext uri="{FF2B5EF4-FFF2-40B4-BE49-F238E27FC236}">
                          <a16:creationId xmlns:a16="http://schemas.microsoft.com/office/drawing/2014/main" id="{EEA614CC-CAFA-4BCF-82A3-3FF7702341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85597" y="2192281"/>
                    <a:ext cx="150480" cy="205560"/>
                  </p14:xfrm>
                </p:contentPart>
              </mc:Choice>
              <mc:Fallback xmlns="">
                <p:pic>
                  <p:nvPicPr>
                    <p:cNvPr id="21" name="墨迹 20">
                      <a:extLst>
                        <a:ext uri="{FF2B5EF4-FFF2-40B4-BE49-F238E27FC236}">
                          <a16:creationId xmlns:a16="http://schemas.microsoft.com/office/drawing/2014/main" id="{EEA614CC-CAFA-4BCF-82A3-3FF770234130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1867597" y="2174641"/>
                      <a:ext cx="186120" cy="241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22" name="墨迹 21">
                    <a:extLst>
                      <a:ext uri="{FF2B5EF4-FFF2-40B4-BE49-F238E27FC236}">
                        <a16:creationId xmlns:a16="http://schemas.microsoft.com/office/drawing/2014/main" id="{7CE05BFC-F565-4456-8062-CDB1D88A8D16}"/>
                      </a:ext>
                    </a:extLst>
                  </p14:cNvPr>
                  <p14:cNvContentPartPr/>
                  <p14:nvPr/>
                </p14:nvContentPartPr>
                <p14:xfrm>
                  <a:off x="937202" y="3000713"/>
                  <a:ext cx="113040" cy="201960"/>
                </p14:xfrm>
              </p:contentPart>
            </mc:Choice>
            <mc:Fallback>
              <p:pic>
                <p:nvPicPr>
                  <p:cNvPr id="22" name="墨迹 21">
                    <a:extLst>
                      <a:ext uri="{FF2B5EF4-FFF2-40B4-BE49-F238E27FC236}">
                        <a16:creationId xmlns:a16="http://schemas.microsoft.com/office/drawing/2014/main" id="{7CE05BFC-F565-4456-8062-CDB1D88A8D1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915547" y="2979136"/>
                    <a:ext cx="155917" cy="2446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4">
                <p14:nvContentPartPr>
                  <p14:cNvPr id="30" name="墨迹 29">
                    <a:extLst>
                      <a:ext uri="{FF2B5EF4-FFF2-40B4-BE49-F238E27FC236}">
                        <a16:creationId xmlns:a16="http://schemas.microsoft.com/office/drawing/2014/main" id="{B7ED99AA-1FD3-43AE-B8D9-7ACAD5983EEA}"/>
                      </a:ext>
                    </a:extLst>
                  </p14:cNvPr>
                  <p14:cNvContentPartPr/>
                  <p14:nvPr/>
                </p14:nvContentPartPr>
                <p14:xfrm>
                  <a:off x="3258122" y="3006833"/>
                  <a:ext cx="122400" cy="238320"/>
                </p14:xfrm>
              </p:contentPart>
            </mc:Choice>
            <mc:Fallback>
              <p:pic>
                <p:nvPicPr>
                  <p:cNvPr id="30" name="墨迹 29">
                    <a:extLst>
                      <a:ext uri="{FF2B5EF4-FFF2-40B4-BE49-F238E27FC236}">
                        <a16:creationId xmlns:a16="http://schemas.microsoft.com/office/drawing/2014/main" id="{B7ED99AA-1FD3-43AE-B8D9-7ACAD5983EEA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3236420" y="2985168"/>
                    <a:ext cx="165370" cy="281218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90230758-293F-4AC2-B67D-D97879F895A7}"/>
                  </a:ext>
                </a:extLst>
              </p:cNvPr>
              <p:cNvGrpSpPr/>
              <p:nvPr/>
            </p:nvGrpSpPr>
            <p:grpSpPr>
              <a:xfrm>
                <a:off x="3031322" y="1951673"/>
                <a:ext cx="358560" cy="265680"/>
                <a:chOff x="3325237" y="1822921"/>
                <a:chExt cx="358560" cy="2656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31" name="墨迹 30">
                      <a:extLst>
                        <a:ext uri="{FF2B5EF4-FFF2-40B4-BE49-F238E27FC236}">
                          <a16:creationId xmlns:a16="http://schemas.microsoft.com/office/drawing/2014/main" id="{B203FA1D-D47E-4981-A61A-5DDB7F8FD0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32437" y="1822921"/>
                    <a:ext cx="119880" cy="16200"/>
                  </p14:xfrm>
                </p:contentPart>
              </mc:Choice>
              <mc:Fallback xmlns="">
                <p:pic>
                  <p:nvPicPr>
                    <p:cNvPr id="31" name="墨迹 30">
                      <a:extLst>
                        <a:ext uri="{FF2B5EF4-FFF2-40B4-BE49-F238E27FC236}">
                          <a16:creationId xmlns:a16="http://schemas.microsoft.com/office/drawing/2014/main" id="{B203FA1D-D47E-4981-A61A-5DDB7F8FD07C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314437" y="1805281"/>
                      <a:ext cx="155520" cy="5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32" name="墨迹 31">
                      <a:extLst>
                        <a:ext uri="{FF2B5EF4-FFF2-40B4-BE49-F238E27FC236}">
                          <a16:creationId xmlns:a16="http://schemas.microsoft.com/office/drawing/2014/main" id="{96E3986D-F36F-4D97-9C91-E209138EBA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25237" y="1830841"/>
                    <a:ext cx="96120" cy="171000"/>
                  </p14:xfrm>
                </p:contentPart>
              </mc:Choice>
              <mc:Fallback xmlns="">
                <p:pic>
                  <p:nvPicPr>
                    <p:cNvPr id="32" name="墨迹 31">
                      <a:extLst>
                        <a:ext uri="{FF2B5EF4-FFF2-40B4-BE49-F238E27FC236}">
                          <a16:creationId xmlns:a16="http://schemas.microsoft.com/office/drawing/2014/main" id="{96E3986D-F36F-4D97-9C91-E209138EBA77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307237" y="1812841"/>
                      <a:ext cx="131760" cy="206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33" name="墨迹 32">
                      <a:extLst>
                        <a:ext uri="{FF2B5EF4-FFF2-40B4-BE49-F238E27FC236}">
                          <a16:creationId xmlns:a16="http://schemas.microsoft.com/office/drawing/2014/main" id="{C150498E-ABB6-4C9A-B20B-77CFD59668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09837" y="1860721"/>
                    <a:ext cx="133200" cy="222840"/>
                  </p14:xfrm>
                </p:contentPart>
              </mc:Choice>
              <mc:Fallback xmlns="">
                <p:pic>
                  <p:nvPicPr>
                    <p:cNvPr id="33" name="墨迹 32">
                      <a:extLst>
                        <a:ext uri="{FF2B5EF4-FFF2-40B4-BE49-F238E27FC236}">
                          <a16:creationId xmlns:a16="http://schemas.microsoft.com/office/drawing/2014/main" id="{C150498E-ABB6-4C9A-B20B-77CFD5966822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3392197" y="1843081"/>
                      <a:ext cx="16884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34" name="墨迹 33">
                      <a:extLst>
                        <a:ext uri="{FF2B5EF4-FFF2-40B4-BE49-F238E27FC236}">
                          <a16:creationId xmlns:a16="http://schemas.microsoft.com/office/drawing/2014/main" id="{7866B760-1526-46C8-8C3C-CA33AFFB36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27557" y="1914721"/>
                    <a:ext cx="156240" cy="173880"/>
                  </p14:xfrm>
                </p:contentPart>
              </mc:Choice>
              <mc:Fallback xmlns="">
                <p:pic>
                  <p:nvPicPr>
                    <p:cNvPr id="34" name="墨迹 33">
                      <a:extLst>
                        <a:ext uri="{FF2B5EF4-FFF2-40B4-BE49-F238E27FC236}">
                          <a16:creationId xmlns:a16="http://schemas.microsoft.com/office/drawing/2014/main" id="{7866B760-1526-46C8-8C3C-CA33AFFB3614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3509557" y="1897081"/>
                      <a:ext cx="191880" cy="209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26654659-C636-4839-ACC7-77F3C43F6137}"/>
                  </a:ext>
                </a:extLst>
              </p:cNvPr>
              <p:cNvGrpSpPr/>
              <p:nvPr/>
            </p:nvGrpSpPr>
            <p:grpSpPr>
              <a:xfrm>
                <a:off x="2043482" y="1962833"/>
                <a:ext cx="492480" cy="338040"/>
                <a:chOff x="2337397" y="1834081"/>
                <a:chExt cx="492480" cy="338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36" name="墨迹 35">
                      <a:extLst>
                        <a:ext uri="{FF2B5EF4-FFF2-40B4-BE49-F238E27FC236}">
                          <a16:creationId xmlns:a16="http://schemas.microsoft.com/office/drawing/2014/main" id="{8F12476C-620B-4D83-9CE9-998B804891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44597" y="1967281"/>
                    <a:ext cx="158760" cy="24120"/>
                  </p14:xfrm>
                </p:contentPart>
              </mc:Choice>
              <mc:Fallback xmlns="">
                <p:pic>
                  <p:nvPicPr>
                    <p:cNvPr id="36" name="墨迹 35">
                      <a:extLst>
                        <a:ext uri="{FF2B5EF4-FFF2-40B4-BE49-F238E27FC236}">
                          <a16:creationId xmlns:a16="http://schemas.microsoft.com/office/drawing/2014/main" id="{8F12476C-620B-4D83-9CE9-998B804891D3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326597" y="1949641"/>
                      <a:ext cx="194400" cy="59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37" name="墨迹 36">
                      <a:extLst>
                        <a:ext uri="{FF2B5EF4-FFF2-40B4-BE49-F238E27FC236}">
                          <a16:creationId xmlns:a16="http://schemas.microsoft.com/office/drawing/2014/main" id="{F6D8B31C-6B5A-43D5-ABBB-19349B9DD3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7397" y="1996081"/>
                    <a:ext cx="138960" cy="176040"/>
                  </p14:xfrm>
                </p:contentPart>
              </mc:Choice>
              <mc:Fallback xmlns="">
                <p:pic>
                  <p:nvPicPr>
                    <p:cNvPr id="37" name="墨迹 36">
                      <a:extLst>
                        <a:ext uri="{FF2B5EF4-FFF2-40B4-BE49-F238E27FC236}">
                          <a16:creationId xmlns:a16="http://schemas.microsoft.com/office/drawing/2014/main" id="{F6D8B31C-6B5A-43D5-ABBB-19349B9DD312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319397" y="1978441"/>
                      <a:ext cx="174600" cy="211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38" name="墨迹 37">
                      <a:extLst>
                        <a:ext uri="{FF2B5EF4-FFF2-40B4-BE49-F238E27FC236}">
                          <a16:creationId xmlns:a16="http://schemas.microsoft.com/office/drawing/2014/main" id="{B65AD584-1A4F-4648-86E7-61FEC9807E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64917" y="2084281"/>
                    <a:ext cx="43200" cy="86400"/>
                  </p14:xfrm>
                </p:contentPart>
              </mc:Choice>
              <mc:Fallback xmlns="">
                <p:pic>
                  <p:nvPicPr>
                    <p:cNvPr id="38" name="墨迹 37">
                      <a:extLst>
                        <a:ext uri="{FF2B5EF4-FFF2-40B4-BE49-F238E27FC236}">
                          <a16:creationId xmlns:a16="http://schemas.microsoft.com/office/drawing/2014/main" id="{B65AD584-1A4F-4648-86E7-61FEC9807EFF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2546917" y="2066281"/>
                      <a:ext cx="78840" cy="12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39" name="墨迹 38">
                      <a:extLst>
                        <a:ext uri="{FF2B5EF4-FFF2-40B4-BE49-F238E27FC236}">
                          <a16:creationId xmlns:a16="http://schemas.microsoft.com/office/drawing/2014/main" id="{D4BBC3C2-425E-4C5D-ACB9-ABDFCF43C4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74997" y="1850641"/>
                    <a:ext cx="39960" cy="114840"/>
                  </p14:xfrm>
                </p:contentPart>
              </mc:Choice>
              <mc:Fallback xmlns="">
                <p:pic>
                  <p:nvPicPr>
                    <p:cNvPr id="39" name="墨迹 38">
                      <a:extLst>
                        <a:ext uri="{FF2B5EF4-FFF2-40B4-BE49-F238E27FC236}">
                          <a16:creationId xmlns:a16="http://schemas.microsoft.com/office/drawing/2014/main" id="{D4BBC3C2-425E-4C5D-ACB9-ABDFCF43C406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2557357" y="1832641"/>
                      <a:ext cx="75600" cy="150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40" name="墨迹 39">
                      <a:extLst>
                        <a:ext uri="{FF2B5EF4-FFF2-40B4-BE49-F238E27FC236}">
                          <a16:creationId xmlns:a16="http://schemas.microsoft.com/office/drawing/2014/main" id="{E78A444A-5256-4115-B32D-1FC02DADE0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2637" y="1834081"/>
                    <a:ext cx="62640" cy="79560"/>
                  </p14:xfrm>
                </p:contentPart>
              </mc:Choice>
              <mc:Fallback xmlns="">
                <p:pic>
                  <p:nvPicPr>
                    <p:cNvPr id="40" name="墨迹 39">
                      <a:extLst>
                        <a:ext uri="{FF2B5EF4-FFF2-40B4-BE49-F238E27FC236}">
                          <a16:creationId xmlns:a16="http://schemas.microsoft.com/office/drawing/2014/main" id="{E78A444A-5256-4115-B32D-1FC02DADE0A0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2664997" y="1816441"/>
                      <a:ext cx="98280" cy="11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">
                  <p14:nvContentPartPr>
                    <p14:cNvPr id="41" name="墨迹 40">
                      <a:extLst>
                        <a:ext uri="{FF2B5EF4-FFF2-40B4-BE49-F238E27FC236}">
                          <a16:creationId xmlns:a16="http://schemas.microsoft.com/office/drawing/2014/main" id="{FA38A557-C2FC-41D4-8D38-9FAB8FF972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5837" y="1846681"/>
                    <a:ext cx="93960" cy="97200"/>
                  </p14:xfrm>
                </p:contentPart>
              </mc:Choice>
              <mc:Fallback xmlns="">
                <p:pic>
                  <p:nvPicPr>
                    <p:cNvPr id="41" name="墨迹 40">
                      <a:extLst>
                        <a:ext uri="{FF2B5EF4-FFF2-40B4-BE49-F238E27FC236}">
                          <a16:creationId xmlns:a16="http://schemas.microsoft.com/office/drawing/2014/main" id="{FA38A557-C2FC-41D4-8D38-9FAB8FF97260}"/>
                        </a:ext>
                      </a:extLst>
                    </p:cNvPr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2618197" y="1828681"/>
                      <a:ext cx="129600" cy="1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">
                  <p14:nvContentPartPr>
                    <p14:cNvPr id="42" name="墨迹 41">
                      <a:extLst>
                        <a:ext uri="{FF2B5EF4-FFF2-40B4-BE49-F238E27FC236}">
                          <a16:creationId xmlns:a16="http://schemas.microsoft.com/office/drawing/2014/main" id="{AFF9F8F0-F017-4295-8E47-47D37A4071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04317" y="1838761"/>
                    <a:ext cx="25560" cy="106200"/>
                  </p14:xfrm>
                </p:contentPart>
              </mc:Choice>
              <mc:Fallback xmlns="">
                <p:pic>
                  <p:nvPicPr>
                    <p:cNvPr id="42" name="墨迹 41">
                      <a:extLst>
                        <a:ext uri="{FF2B5EF4-FFF2-40B4-BE49-F238E27FC236}">
                          <a16:creationId xmlns:a16="http://schemas.microsoft.com/office/drawing/2014/main" id="{AFF9F8F0-F017-4295-8E47-47D37A407116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786677" y="1821121"/>
                      <a:ext cx="61200" cy="14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">
                  <p14:nvContentPartPr>
                    <p14:cNvPr id="43" name="墨迹 42">
                      <a:extLst>
                        <a:ext uri="{FF2B5EF4-FFF2-40B4-BE49-F238E27FC236}">
                          <a16:creationId xmlns:a16="http://schemas.microsoft.com/office/drawing/2014/main" id="{E76908AF-799B-463A-8608-FEE56A035E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43037" y="1896001"/>
                    <a:ext cx="59760" cy="50400"/>
                  </p14:xfrm>
                </p:contentPart>
              </mc:Choice>
              <mc:Fallback xmlns="">
                <p:pic>
                  <p:nvPicPr>
                    <p:cNvPr id="43" name="墨迹 42">
                      <a:extLst>
                        <a:ext uri="{FF2B5EF4-FFF2-40B4-BE49-F238E27FC236}">
                          <a16:creationId xmlns:a16="http://schemas.microsoft.com/office/drawing/2014/main" id="{E76908AF-799B-463A-8608-FEE56A035E91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625037" y="1878001"/>
                      <a:ext cx="95400" cy="86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">
                  <p14:nvContentPartPr>
                    <p14:cNvPr id="44" name="墨迹 43">
                      <a:extLst>
                        <a:ext uri="{FF2B5EF4-FFF2-40B4-BE49-F238E27FC236}">
                          <a16:creationId xmlns:a16="http://schemas.microsoft.com/office/drawing/2014/main" id="{99037AF2-7256-4B27-BFF2-57BC83198B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44917" y="1932361"/>
                    <a:ext cx="9000" cy="20520"/>
                  </p14:xfrm>
                </p:contentPart>
              </mc:Choice>
              <mc:Fallback xmlns="">
                <p:pic>
                  <p:nvPicPr>
                    <p:cNvPr id="44" name="墨迹 43">
                      <a:extLst>
                        <a:ext uri="{FF2B5EF4-FFF2-40B4-BE49-F238E27FC236}">
                          <a16:creationId xmlns:a16="http://schemas.microsoft.com/office/drawing/2014/main" id="{99037AF2-7256-4B27-BFF2-57BC83198B8F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726917" y="1914361"/>
                      <a:ext cx="44640" cy="56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0AD46E01-2E1D-458E-AE27-C903160CE44B}"/>
                  </a:ext>
                </a:extLst>
              </p:cNvPr>
              <p:cNvGrpSpPr/>
              <p:nvPr/>
            </p:nvGrpSpPr>
            <p:grpSpPr>
              <a:xfrm>
                <a:off x="2002082" y="3001793"/>
                <a:ext cx="541440" cy="376560"/>
                <a:chOff x="2295997" y="2873041"/>
                <a:chExt cx="541440" cy="376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2">
                  <p14:nvContentPartPr>
                    <p14:cNvPr id="46" name="墨迹 45">
                      <a:extLst>
                        <a:ext uri="{FF2B5EF4-FFF2-40B4-BE49-F238E27FC236}">
                          <a16:creationId xmlns:a16="http://schemas.microsoft.com/office/drawing/2014/main" id="{6CD71411-2041-4061-822A-DF038FE38A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98237" y="3041881"/>
                    <a:ext cx="10080" cy="114840"/>
                  </p14:xfrm>
                </p:contentPart>
              </mc:Choice>
              <mc:Fallback xmlns="">
                <p:pic>
                  <p:nvPicPr>
                    <p:cNvPr id="46" name="墨迹 45">
                      <a:extLst>
                        <a:ext uri="{FF2B5EF4-FFF2-40B4-BE49-F238E27FC236}">
                          <a16:creationId xmlns:a16="http://schemas.microsoft.com/office/drawing/2014/main" id="{6CD71411-2041-4061-822A-DF038FE38A01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380237" y="3023881"/>
                      <a:ext cx="45720" cy="150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">
                  <p14:nvContentPartPr>
                    <p14:cNvPr id="47" name="墨迹 46">
                      <a:extLst>
                        <a:ext uri="{FF2B5EF4-FFF2-40B4-BE49-F238E27FC236}">
                          <a16:creationId xmlns:a16="http://schemas.microsoft.com/office/drawing/2014/main" id="{ED8F3ED0-E4AD-4490-8027-53D0E142BB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95997" y="3012001"/>
                    <a:ext cx="208440" cy="237600"/>
                  </p14:xfrm>
                </p:contentPart>
              </mc:Choice>
              <mc:Fallback xmlns="">
                <p:pic>
                  <p:nvPicPr>
                    <p:cNvPr id="47" name="墨迹 46">
                      <a:extLst>
                        <a:ext uri="{FF2B5EF4-FFF2-40B4-BE49-F238E27FC236}">
                          <a16:creationId xmlns:a16="http://schemas.microsoft.com/office/drawing/2014/main" id="{ED8F3ED0-E4AD-4490-8027-53D0E142BBE0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2278357" y="2994001"/>
                      <a:ext cx="244080" cy="273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">
                  <p14:nvContentPartPr>
                    <p14:cNvPr id="48" name="墨迹 47">
                      <a:extLst>
                        <a:ext uri="{FF2B5EF4-FFF2-40B4-BE49-F238E27FC236}">
                          <a16:creationId xmlns:a16="http://schemas.microsoft.com/office/drawing/2014/main" id="{52A1321C-3BD9-4B4D-ACBD-8727459BF3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53957" y="2915161"/>
                    <a:ext cx="150480" cy="16560"/>
                  </p14:xfrm>
                </p:contentPart>
              </mc:Choice>
              <mc:Fallback xmlns="">
                <p:pic>
                  <p:nvPicPr>
                    <p:cNvPr id="48" name="墨迹 47">
                      <a:extLst>
                        <a:ext uri="{FF2B5EF4-FFF2-40B4-BE49-F238E27FC236}">
                          <a16:creationId xmlns:a16="http://schemas.microsoft.com/office/drawing/2014/main" id="{52A1321C-3BD9-4B4D-ACBD-8727459BF32C}"/>
                        </a:ext>
                      </a:extLst>
                    </p:cNvPr>
                    <p:cNvPicPr/>
                    <p:nvPr/>
                  </p:nvPicPr>
                  <p:blipFill>
                    <a:blip r:embed="rId67"/>
                    <a:stretch>
                      <a:fillRect/>
                    </a:stretch>
                  </p:blipFill>
                  <p:spPr>
                    <a:xfrm>
                      <a:off x="2336317" y="2897161"/>
                      <a:ext cx="186120" cy="52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">
                  <p14:nvContentPartPr>
                    <p14:cNvPr id="49" name="墨迹 48">
                      <a:extLst>
                        <a:ext uri="{FF2B5EF4-FFF2-40B4-BE49-F238E27FC236}">
                          <a16:creationId xmlns:a16="http://schemas.microsoft.com/office/drawing/2014/main" id="{118BD50B-AFB3-404E-9E26-A6FC0CD88F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76077" y="2901841"/>
                    <a:ext cx="36000" cy="158040"/>
                  </p14:xfrm>
                </p:contentPart>
              </mc:Choice>
              <mc:Fallback xmlns="">
                <p:pic>
                  <p:nvPicPr>
                    <p:cNvPr id="49" name="墨迹 48">
                      <a:extLst>
                        <a:ext uri="{FF2B5EF4-FFF2-40B4-BE49-F238E27FC236}">
                          <a16:creationId xmlns:a16="http://schemas.microsoft.com/office/drawing/2014/main" id="{118BD50B-AFB3-404E-9E26-A6FC0CD88FFF}"/>
                        </a:ext>
                      </a:extLst>
                    </p:cNvPr>
                    <p:cNvPicPr/>
                    <p:nvPr/>
                  </p:nvPicPr>
                  <p:blipFill>
                    <a:blip r:embed="rId69"/>
                    <a:stretch>
                      <a:fillRect/>
                    </a:stretch>
                  </p:blipFill>
                  <p:spPr>
                    <a:xfrm>
                      <a:off x="2558077" y="2883841"/>
                      <a:ext cx="71640" cy="193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50" name="墨迹 49">
                      <a:extLst>
                        <a:ext uri="{FF2B5EF4-FFF2-40B4-BE49-F238E27FC236}">
                          <a16:creationId xmlns:a16="http://schemas.microsoft.com/office/drawing/2014/main" id="{CEA0FE66-24C9-42D9-B9F8-2ADFEAB2FD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68597" y="2873041"/>
                    <a:ext cx="96120" cy="150480"/>
                  </p14:xfrm>
                </p:contentPart>
              </mc:Choice>
              <mc:Fallback xmlns="">
                <p:pic>
                  <p:nvPicPr>
                    <p:cNvPr id="50" name="墨迹 49">
                      <a:extLst>
                        <a:ext uri="{FF2B5EF4-FFF2-40B4-BE49-F238E27FC236}">
                          <a16:creationId xmlns:a16="http://schemas.microsoft.com/office/drawing/2014/main" id="{CEA0FE66-24C9-42D9-B9F8-2ADFEAB2FD5E}"/>
                        </a:ext>
                      </a:extLst>
                    </p:cNvPr>
                    <p:cNvPicPr/>
                    <p:nvPr/>
                  </p:nvPicPr>
                  <p:blipFill>
                    <a:blip r:embed="rId71"/>
                    <a:stretch>
                      <a:fillRect/>
                    </a:stretch>
                  </p:blipFill>
                  <p:spPr>
                    <a:xfrm>
                      <a:off x="2650597" y="2855041"/>
                      <a:ext cx="131760" cy="186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2">
                  <p14:nvContentPartPr>
                    <p14:cNvPr id="51" name="墨迹 50">
                      <a:extLst>
                        <a:ext uri="{FF2B5EF4-FFF2-40B4-BE49-F238E27FC236}">
                          <a16:creationId xmlns:a16="http://schemas.microsoft.com/office/drawing/2014/main" id="{94D23ED2-F4C4-4D26-A6E4-C08236BA4C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68597" y="2916241"/>
                    <a:ext cx="77760" cy="104400"/>
                  </p14:xfrm>
                </p:contentPart>
              </mc:Choice>
              <mc:Fallback xmlns="">
                <p:pic>
                  <p:nvPicPr>
                    <p:cNvPr id="51" name="墨迹 50">
                      <a:extLst>
                        <a:ext uri="{FF2B5EF4-FFF2-40B4-BE49-F238E27FC236}">
                          <a16:creationId xmlns:a16="http://schemas.microsoft.com/office/drawing/2014/main" id="{94D23ED2-F4C4-4D26-A6E4-C08236BA4C39}"/>
                        </a:ext>
                      </a:extLst>
                    </p:cNvPr>
                    <p:cNvPicPr/>
                    <p:nvPr/>
                  </p:nvPicPr>
                  <p:blipFill>
                    <a:blip r:embed="rId73"/>
                    <a:stretch>
                      <a:fillRect/>
                    </a:stretch>
                  </p:blipFill>
                  <p:spPr>
                    <a:xfrm>
                      <a:off x="2650597" y="2898601"/>
                      <a:ext cx="113400" cy="140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4">
                  <p14:nvContentPartPr>
                    <p14:cNvPr id="52" name="墨迹 51">
                      <a:extLst>
                        <a:ext uri="{FF2B5EF4-FFF2-40B4-BE49-F238E27FC236}">
                          <a16:creationId xmlns:a16="http://schemas.microsoft.com/office/drawing/2014/main" id="{606792F7-134E-4018-81BF-7E29FB0BFB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57077" y="2889601"/>
                    <a:ext cx="180360" cy="101160"/>
                  </p14:xfrm>
                </p:contentPart>
              </mc:Choice>
              <mc:Fallback xmlns="">
                <p:pic>
                  <p:nvPicPr>
                    <p:cNvPr id="52" name="墨迹 51">
                      <a:extLst>
                        <a:ext uri="{FF2B5EF4-FFF2-40B4-BE49-F238E27FC236}">
                          <a16:creationId xmlns:a16="http://schemas.microsoft.com/office/drawing/2014/main" id="{606792F7-134E-4018-81BF-7E29FB0BFB98}"/>
                        </a:ext>
                      </a:extLst>
                    </p:cNvPr>
                    <p:cNvPicPr/>
                    <p:nvPr/>
                  </p:nvPicPr>
                  <p:blipFill>
                    <a:blip r:embed="rId75"/>
                    <a:stretch>
                      <a:fillRect/>
                    </a:stretch>
                  </p:blipFill>
                  <p:spPr>
                    <a:xfrm>
                      <a:off x="2639077" y="2871961"/>
                      <a:ext cx="216000" cy="136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63" name="墨迹 62">
                  <a:extLst>
                    <a:ext uri="{FF2B5EF4-FFF2-40B4-BE49-F238E27FC236}">
                      <a16:creationId xmlns:a16="http://schemas.microsoft.com/office/drawing/2014/main" id="{66A5EDCC-7703-43B9-9C65-864F76513092}"/>
                    </a:ext>
                  </a:extLst>
                </p14:cNvPr>
                <p14:cNvContentPartPr/>
                <p14:nvPr/>
              </p14:nvContentPartPr>
              <p14:xfrm>
                <a:off x="3198591" y="2837237"/>
                <a:ext cx="162360" cy="198360"/>
              </p14:xfrm>
            </p:contentPart>
          </mc:Choice>
          <mc:Fallback>
            <p:pic>
              <p:nvPicPr>
                <p:cNvPr id="63" name="墨迹 62">
                  <a:extLst>
                    <a:ext uri="{FF2B5EF4-FFF2-40B4-BE49-F238E27FC236}">
                      <a16:creationId xmlns:a16="http://schemas.microsoft.com/office/drawing/2014/main" id="{66A5EDCC-7703-43B9-9C65-864F7651309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180591" y="2819237"/>
                  <a:ext cx="198000" cy="234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14116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Triangle singularity (TS)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4DB7E16-45DB-43D2-9D92-E5816341BCA5}"/>
              </a:ext>
            </a:extLst>
          </p:cNvPr>
          <p:cNvGrpSpPr/>
          <p:nvPr/>
        </p:nvGrpSpPr>
        <p:grpSpPr>
          <a:xfrm>
            <a:off x="265937" y="851105"/>
            <a:ext cx="8825479" cy="5626432"/>
            <a:chOff x="265937" y="851105"/>
            <a:chExt cx="8825479" cy="56264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32" y="852676"/>
              <a:ext cx="8332574" cy="562486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65937" y="851105"/>
              <a:ext cx="2312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66FF"/>
                  </a:solidFill>
                </a:rPr>
                <a:t>Logarithmic singularity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2" name="Rectangle 12">
              <a:extLst>
                <a:ext uri="{FF2B5EF4-FFF2-40B4-BE49-F238E27FC236}">
                  <a16:creationId xmlns:a16="http://schemas.microsoft.com/office/drawing/2014/main" id="{9EE97D09-A28D-4EA0-94D1-96A8D8C6A85C}"/>
                </a:ext>
              </a:extLst>
            </p:cNvPr>
            <p:cNvSpPr/>
            <p:nvPr/>
          </p:nvSpPr>
          <p:spPr>
            <a:xfrm>
              <a:off x="5471835" y="3006983"/>
              <a:ext cx="36195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Bayar, </a:t>
              </a:r>
              <a:r>
                <a:rPr lang="en-US" altLang="zh-CN" sz="1400" dirty="0" err="1">
                  <a:solidFill>
                    <a:schemeClr val="bg2">
                      <a:lumMod val="50000"/>
                    </a:schemeClr>
                  </a:solidFill>
                </a:rPr>
                <a:t>Aceti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</a:rPr>
                <a:t>, FKG, </a:t>
              </a:r>
              <a:r>
                <a:rPr lang="en-US" altLang="zh-CN" sz="1400" dirty="0" err="1">
                  <a:solidFill>
                    <a:schemeClr val="bg2">
                      <a:lumMod val="50000"/>
                    </a:schemeClr>
                  </a:solidFill>
                </a:rPr>
                <a:t>Oset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</a:rPr>
                <a:t>, </a:t>
              </a: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PRD94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</a:rPr>
                <a:t>(2016)</a:t>
              </a: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074039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142D6116-6FC8-4B36-8AF5-306227079B4F}"/>
                </a:ext>
              </a:extLst>
            </p:cNvPr>
            <p:cNvSpPr/>
            <p:nvPr/>
          </p:nvSpPr>
          <p:spPr>
            <a:xfrm>
              <a:off x="5702279" y="5158373"/>
              <a:ext cx="33891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Coleman, Norton (1965); </a:t>
              </a:r>
              <a:r>
                <a:rPr lang="en-US" altLang="zh-CN" sz="1400" dirty="0" err="1">
                  <a:solidFill>
                    <a:schemeClr val="bg2">
                      <a:lumMod val="50000"/>
                    </a:schemeClr>
                  </a:solidFill>
                </a:rPr>
                <a:t>Bronzan</a:t>
              </a: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 (1964)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04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Charmonium-like structures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C7886E-9606-4E73-9087-824AF6CEF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591" y="802441"/>
            <a:ext cx="7071585" cy="59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22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Triangle singularity (TS)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C9AC5-D83E-4085-9D8D-C8EF3D1013EF}"/>
              </a:ext>
            </a:extLst>
          </p:cNvPr>
          <p:cNvGrpSpPr/>
          <p:nvPr/>
        </p:nvGrpSpPr>
        <p:grpSpPr>
          <a:xfrm>
            <a:off x="2266312" y="1281578"/>
            <a:ext cx="4003234" cy="3741059"/>
            <a:chOff x="783675" y="2321791"/>
            <a:chExt cx="2314424" cy="23516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7E3FBA-E019-46A3-8939-E220255A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34" y="3843337"/>
              <a:ext cx="1340047" cy="8300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720470-2DF3-43F3-A069-1CA27D5F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75" y="2321791"/>
              <a:ext cx="2314424" cy="231442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1B33E9-601A-4488-A06B-EF0528A8B6D2}"/>
                </a:ext>
              </a:extLst>
            </p:cNvPr>
            <p:cNvSpPr/>
            <p:nvPr/>
          </p:nvSpPr>
          <p:spPr>
            <a:xfrm>
              <a:off x="1347962" y="2686819"/>
              <a:ext cx="776113" cy="1002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45D04-EAED-44B6-B93E-E90A0CE5BE5F}"/>
              </a:ext>
            </a:extLst>
          </p:cNvPr>
          <p:cNvSpPr txBox="1"/>
          <p:nvPr/>
        </p:nvSpPr>
        <p:spPr>
          <a:xfrm>
            <a:off x="4160739" y="2953206"/>
            <a:ext cx="4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R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09810-C953-4F8F-8010-EC53773EB526}"/>
              </a:ext>
            </a:extLst>
          </p:cNvPr>
          <p:cNvSpPr txBox="1"/>
          <p:nvPr/>
        </p:nvSpPr>
        <p:spPr>
          <a:xfrm>
            <a:off x="3744374" y="1743666"/>
            <a:ext cx="4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358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9853FC-90FE-4878-870F-DF41F4F0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8580" y="3349343"/>
            <a:ext cx="3429331" cy="12060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303088" y="869072"/>
                <a:ext cx="8499653" cy="595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logarithmic branch point,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can produce a peak, mimicking a resonance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normally close to a two-body threshold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very sensitive to kinematic variables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Given masses of intermediate particles and the external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CN" dirty="0"/>
                  <a:t>, TS can produce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peaks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distributions</a:t>
                </a:r>
                <a:r>
                  <a:rPr lang="en-US" altLang="zh-CN" dirty="0"/>
                  <a:t>.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For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2,3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CN" dirty="0"/>
                  <a:t>, TS in the physical region only happens when: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TS in the physical region only happens when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88" y="869072"/>
                <a:ext cx="8499653" cy="5952912"/>
              </a:xfrm>
              <a:prstGeom prst="rect">
                <a:avLst/>
              </a:prstGeom>
              <a:blipFill>
                <a:blip r:embed="rId5"/>
                <a:stretch>
                  <a:fillRect l="-5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07D532-C42D-4ED0-99E2-3462C9D5C8BF}"/>
                  </a:ext>
                </a:extLst>
              </p:cNvPr>
              <p:cNvSpPr txBox="1"/>
              <p:nvPr/>
            </p:nvSpPr>
            <p:spPr>
              <a:xfrm>
                <a:off x="688934" y="3530473"/>
                <a:ext cx="4513800" cy="6301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07D532-C42D-4ED0-99E2-3462C9D5C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34" y="3530473"/>
                <a:ext cx="4513800" cy="6301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3D0A7-9132-48C6-8FA4-5572474717B1}"/>
                  </a:ext>
                </a:extLst>
              </p:cNvPr>
              <p:cNvSpPr txBox="1"/>
              <p:nvPr/>
            </p:nvSpPr>
            <p:spPr>
              <a:xfrm>
                <a:off x="688934" y="4841431"/>
                <a:ext cx="5775364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3D0A7-9132-48C6-8FA4-55724747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34" y="4841431"/>
                <a:ext cx="5775364" cy="616387"/>
              </a:xfrm>
              <a:prstGeom prst="rect">
                <a:avLst/>
              </a:prstGeom>
              <a:blipFill>
                <a:blip r:embed="rId7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637619-B1A1-4CD1-9E00-4D96F7E08B8F}"/>
                  </a:ext>
                </a:extLst>
              </p:cNvPr>
              <p:cNvSpPr txBox="1"/>
              <p:nvPr/>
            </p:nvSpPr>
            <p:spPr>
              <a:xfrm>
                <a:off x="653636" y="5747617"/>
                <a:ext cx="5845959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637619-B1A1-4CD1-9E00-4D96F7E08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" y="5747617"/>
                <a:ext cx="5845959" cy="6163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35FF2D57-8390-4900-BA4F-F8C9F0B102CA}"/>
              </a:ext>
            </a:extLst>
          </p:cNvPr>
          <p:cNvSpPr txBox="1"/>
          <p:nvPr/>
        </p:nvSpPr>
        <p:spPr>
          <a:xfrm>
            <a:off x="6960765" y="5504007"/>
            <a:ext cx="1667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near threshold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1851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EE8F52F-A1CE-47DB-A563-1E3AFC852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719" y="191651"/>
            <a:ext cx="2615406" cy="2269543"/>
          </a:xfrm>
          <a:prstGeom prst="rect">
            <a:avLst/>
          </a:prstGeom>
        </p:spPr>
      </p:pic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BC3FF42-2ED4-472C-B8CF-2CF462B84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6" y="942974"/>
            <a:ext cx="3264630" cy="10797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68B522-98D8-448D-9C79-63CED77764B8}"/>
              </a:ext>
            </a:extLst>
          </p:cNvPr>
          <p:cNvGrpSpPr/>
          <p:nvPr/>
        </p:nvGrpSpPr>
        <p:grpSpPr>
          <a:xfrm>
            <a:off x="1546610" y="2596444"/>
            <a:ext cx="6050779" cy="4035170"/>
            <a:chOff x="1546610" y="2596444"/>
            <a:chExt cx="6050779" cy="40351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10721D-0732-4EF8-8D04-CA38B3722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6610" y="2596444"/>
              <a:ext cx="6050779" cy="403517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1AB1AC-ECBC-4534-B631-B3AAAD928C6A}"/>
                </a:ext>
              </a:extLst>
            </p:cNvPr>
            <p:cNvSpPr/>
            <p:nvPr/>
          </p:nvSpPr>
          <p:spPr>
            <a:xfrm>
              <a:off x="6491111" y="2682993"/>
              <a:ext cx="410163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345F29-7C01-4A3D-AACB-81435C43F1E3}"/>
                </a:ext>
              </a:extLst>
            </p:cNvPr>
            <p:cNvSpPr/>
            <p:nvPr/>
          </p:nvSpPr>
          <p:spPr>
            <a:xfrm>
              <a:off x="6491110" y="4647524"/>
              <a:ext cx="410163" cy="156692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112B28-95CD-47F6-8BAE-04BB644396EE}"/>
                </a:ext>
              </a:extLst>
            </p:cNvPr>
            <p:cNvSpPr/>
            <p:nvPr/>
          </p:nvSpPr>
          <p:spPr>
            <a:xfrm>
              <a:off x="3322794" y="2667000"/>
              <a:ext cx="763568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D107C7-347C-4BBE-B2F7-F9917BAC6AF6}"/>
                </a:ext>
              </a:extLst>
            </p:cNvPr>
            <p:cNvSpPr/>
            <p:nvPr/>
          </p:nvSpPr>
          <p:spPr>
            <a:xfrm>
              <a:off x="3309669" y="4668984"/>
              <a:ext cx="763568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CC8E9E-A07E-426F-9B9E-D82B079BD27A}"/>
                  </a:ext>
                </a:extLst>
              </p:cNvPr>
              <p:cNvSpPr txBox="1"/>
              <p:nvPr/>
            </p:nvSpPr>
            <p:spPr>
              <a:xfrm>
                <a:off x="102326" y="2532758"/>
                <a:ext cx="1645046" cy="2136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TS in the physical region only when</a:t>
                </a:r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987,1026</m:t>
                        </m:r>
                      </m:e>
                    </m:d>
                  </m:oMath>
                </a14:m>
                <a:r>
                  <a:rPr lang="en-US" altLang="zh-CN" dirty="0"/>
                  <a:t> MeV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CC8E9E-A07E-426F-9B9E-D82B079BD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6" y="2532758"/>
                <a:ext cx="1645046" cy="2136226"/>
              </a:xfrm>
              <a:prstGeom prst="rect">
                <a:avLst/>
              </a:prstGeom>
              <a:blipFill>
                <a:blip r:embed="rId7"/>
                <a:stretch>
                  <a:fillRect l="-3333" r="-1111" b="-3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503327-58DF-40F2-8366-74CA82468CA1}"/>
                  </a:ext>
                </a:extLst>
              </p:cNvPr>
              <p:cNvSpPr/>
              <p:nvPr/>
            </p:nvSpPr>
            <p:spPr>
              <a:xfrm>
                <a:off x="7695832" y="3516549"/>
                <a:ext cx="1350255" cy="1097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1385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435</m:t>
                        </m:r>
                      </m:e>
                    </m:d>
                  </m:oMath>
                </a14:m>
                <a:r>
                  <a:rPr lang="en-US" altLang="zh-CN" dirty="0"/>
                  <a:t> MeV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503327-58DF-40F2-8366-74CA82468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832" y="3516549"/>
                <a:ext cx="1350255" cy="1097480"/>
              </a:xfrm>
              <a:prstGeom prst="rect">
                <a:avLst/>
              </a:prstGeom>
              <a:blipFill>
                <a:blip r:embed="rId8"/>
                <a:stretch>
                  <a:fillRect l="-3604" b="-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1EA8911F-FE61-4086-B1BB-1FD6EB292A38}"/>
              </a:ext>
            </a:extLst>
          </p:cNvPr>
          <p:cNvSpPr/>
          <p:nvPr/>
        </p:nvSpPr>
        <p:spPr>
          <a:xfrm>
            <a:off x="7233861" y="870058"/>
            <a:ext cx="2019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While </a:t>
            </a:r>
            <a:r>
              <a:rPr lang="en-US" altLang="zh-CN" dirty="0">
                <a:solidFill>
                  <a:srgbClr val="0066FF"/>
                </a:solidFill>
              </a:rPr>
              <a:t>a resonance would persist independent of energy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9C5D15-2EB1-434E-B977-A26A3C435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1296" y="5574287"/>
            <a:ext cx="766768" cy="21431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3F5933-5EA7-40D4-9876-F673617FA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200" y="5574287"/>
            <a:ext cx="766768" cy="21431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3081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5E8DC5-4E6B-45D6-8C64-B7DA273BCC1E}"/>
              </a:ext>
            </a:extLst>
          </p:cNvPr>
          <p:cNvSpPr txBox="1"/>
          <p:nvPr/>
        </p:nvSpPr>
        <p:spPr>
          <a:xfrm>
            <a:off x="303088" y="869072"/>
            <a:ext cx="4268911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Phase motion of triangle diagram in the presence of a TS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BC3FF42-2ED4-472C-B8CF-2CF462B84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30" y="869072"/>
            <a:ext cx="2929573" cy="968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831B3A-BE0B-4DEB-892A-91AC0CD9B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054" y="2352744"/>
            <a:ext cx="4953924" cy="3514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464D65-EC70-4A61-B8CF-37815257BAEC}"/>
                  </a:ext>
                </a:extLst>
              </p:cNvPr>
              <p:cNvSpPr/>
              <p:nvPr/>
            </p:nvSpPr>
            <p:spPr>
              <a:xfrm>
                <a:off x="432634" y="2570566"/>
                <a:ext cx="1896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1.42</m:t>
                    </m:r>
                  </m:oMath>
                </a14:m>
                <a:r>
                  <a:rPr lang="en-US" altLang="zh-CN" dirty="0"/>
                  <a:t>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464D65-EC70-4A61-B8CF-37815257B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4" y="2570566"/>
                <a:ext cx="1896096" cy="369332"/>
              </a:xfrm>
              <a:prstGeom prst="rect">
                <a:avLst/>
              </a:prstGeom>
              <a:blipFill>
                <a:blip r:embed="rId6"/>
                <a:stretch>
                  <a:fillRect t="-10000" r="-2251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6E3B41-8948-42DA-AA71-D5814B5E3F4A}"/>
                  </a:ext>
                </a:extLst>
              </p:cNvPr>
              <p:cNvSpPr/>
              <p:nvPr/>
            </p:nvSpPr>
            <p:spPr>
              <a:xfrm>
                <a:off x="432634" y="4818649"/>
                <a:ext cx="18217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0.99</m:t>
                    </m:r>
                  </m:oMath>
                </a14:m>
                <a:r>
                  <a:rPr lang="en-US" altLang="zh-CN" dirty="0"/>
                  <a:t>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6E3B41-8948-42DA-AA71-D5814B5E3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4" y="4818649"/>
                <a:ext cx="1821781" cy="369332"/>
              </a:xfrm>
              <a:prstGeom prst="rect">
                <a:avLst/>
              </a:prstGeom>
              <a:blipFill>
                <a:blip r:embed="rId7"/>
                <a:stretch>
                  <a:fillRect t="-8197" r="-2341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AE0291-C240-416E-A489-EC9FE6B59DBA}"/>
                  </a:ext>
                </a:extLst>
              </p14:cNvPr>
              <p14:cNvContentPartPr/>
              <p14:nvPr/>
            </p14:nvContentPartPr>
            <p14:xfrm>
              <a:off x="6885562" y="1185210"/>
              <a:ext cx="477720" cy="764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AE0291-C240-416E-A489-EC9FE6B59D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67922" y="1077570"/>
                <a:ext cx="513360" cy="9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4CD47E5-5170-4D3E-8B4B-768870766348}"/>
                  </a:ext>
                </a:extLst>
              </p14:cNvPr>
              <p14:cNvContentPartPr/>
              <p14:nvPr/>
            </p14:nvContentPartPr>
            <p14:xfrm>
              <a:off x="7035009" y="2494007"/>
              <a:ext cx="300960" cy="277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4CD47E5-5170-4D3E-8B4B-7688707663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26009" y="2485367"/>
                <a:ext cx="31860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250817-3F4B-4DB2-8A61-D2336474BC56}"/>
                  </a:ext>
                </a:extLst>
              </p:cNvPr>
              <p:cNvSpPr/>
              <p:nvPr/>
            </p:nvSpPr>
            <p:spPr>
              <a:xfrm>
                <a:off x="5690459" y="1987732"/>
                <a:ext cx="14686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863D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00863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00863D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zh-CN" altLang="en-US" dirty="0">
                    <a:solidFill>
                      <a:srgbClr val="00863D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863D"/>
                    </a:solidFill>
                  </a:rPr>
                  <a:t>threshold</a:t>
                </a:r>
                <a:endParaRPr lang="zh-CN" altLang="en-US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250817-3F4B-4DB2-8A61-D2336474BC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459" y="1987732"/>
                <a:ext cx="1468689" cy="369332"/>
              </a:xfrm>
              <a:prstGeom prst="rect">
                <a:avLst/>
              </a:prstGeom>
              <a:blipFill>
                <a:blip r:embed="rId12"/>
                <a:stretch>
                  <a:fillRect t="-8197" r="-3734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F137B4B-F888-4066-8616-8FAED0728D46}"/>
              </a:ext>
            </a:extLst>
          </p:cNvPr>
          <p:cNvGrpSpPr/>
          <p:nvPr/>
        </p:nvGrpSpPr>
        <p:grpSpPr>
          <a:xfrm>
            <a:off x="4212969" y="2022624"/>
            <a:ext cx="1353960" cy="334440"/>
            <a:chOff x="4212969" y="2022624"/>
            <a:chExt cx="1353960" cy="334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5CC11C9-C47D-4861-BFE9-9B314CEC7B90}"/>
                    </a:ext>
                  </a:extLst>
                </p14:cNvPr>
                <p14:cNvContentPartPr/>
                <p14:nvPr/>
              </p14:nvContentPartPr>
              <p14:xfrm>
                <a:off x="5463969" y="2116584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CC11C9-C47D-4861-BFE9-9B314CEC7B9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54969" y="21075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7597C5E-10C9-46C0-B697-2A21AA037740}"/>
                    </a:ext>
                  </a:extLst>
                </p14:cNvPr>
                <p14:cNvContentPartPr/>
                <p14:nvPr/>
              </p14:nvContentPartPr>
              <p14:xfrm>
                <a:off x="4225569" y="2022624"/>
                <a:ext cx="1341360" cy="334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7597C5E-10C9-46C0-B697-2A21AA03774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16569" y="2013984"/>
                  <a:ext cx="135900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9F134D7-90DA-470E-9FFC-F942FF7B2A2F}"/>
                    </a:ext>
                  </a:extLst>
                </p14:cNvPr>
                <p14:cNvContentPartPr/>
                <p14:nvPr/>
              </p14:nvContentPartPr>
              <p14:xfrm>
                <a:off x="4212969" y="2228544"/>
                <a:ext cx="143280" cy="124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9F134D7-90DA-470E-9FFC-F942FF7B2A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04329" y="2219544"/>
                  <a:ext cx="160920" cy="141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A08BEB2-9D54-400D-AA6D-F001900549AD}"/>
              </a:ext>
            </a:extLst>
          </p:cNvPr>
          <p:cNvSpPr txBox="1"/>
          <p:nvPr/>
        </p:nvSpPr>
        <p:spPr>
          <a:xfrm>
            <a:off x="432635" y="6012312"/>
            <a:ext cx="871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argand plot is </a:t>
            </a:r>
            <a:r>
              <a:rPr lang="en-US" altLang="zh-CN" dirty="0">
                <a:solidFill>
                  <a:srgbClr val="0066FF"/>
                </a:solidFill>
              </a:rPr>
              <a:t>counterclockwise</a:t>
            </a:r>
            <a:r>
              <a:rPr lang="en-US" altLang="zh-CN" dirty="0"/>
              <a:t>, resembling that of a resonance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2752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24BA22-F7E6-47FB-83FE-7A5EC12ED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05" b="15188"/>
          <a:stretch/>
        </p:blipFill>
        <p:spPr>
          <a:xfrm>
            <a:off x="1773630" y="1499545"/>
            <a:ext cx="3008095" cy="10732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5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152568" y="809067"/>
                <a:ext cx="8430749" cy="1105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dirty="0"/>
                  <a:t> triangles relevant for 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an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68" y="809067"/>
                <a:ext cx="8430749" cy="1105431"/>
              </a:xfrm>
              <a:prstGeom prst="rect">
                <a:avLst/>
              </a:prstGeom>
              <a:blipFill>
                <a:blip r:embed="rId6"/>
                <a:stretch>
                  <a:fillRect l="-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图片包含 游戏机, 画&#10;&#10;描述已自动生成">
            <a:extLst>
              <a:ext uri="{FF2B5EF4-FFF2-40B4-BE49-F238E27FC236}">
                <a16:creationId xmlns:a16="http://schemas.microsoft.com/office/drawing/2014/main" id="{FC60448B-6D33-42AF-8E93-7F38C7C9E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5" y="3101049"/>
            <a:ext cx="4091748" cy="2727831"/>
          </a:xfrm>
          <a:prstGeom prst="rect">
            <a:avLst/>
          </a:prstGeom>
        </p:spPr>
      </p:pic>
      <p:pic>
        <p:nvPicPr>
          <p:cNvPr id="8" name="图片 7" descr="图片包含 游戏机, 画&#10;&#10;描述已自动生成">
            <a:extLst>
              <a:ext uri="{FF2B5EF4-FFF2-40B4-BE49-F238E27FC236}">
                <a16:creationId xmlns:a16="http://schemas.microsoft.com/office/drawing/2014/main" id="{295F1ED7-C071-493D-9C6B-95F0553A05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8" y="3095524"/>
            <a:ext cx="4100034" cy="2733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4C6278D-6EB0-42F7-BB74-D91EB0E9DB2D}"/>
                  </a:ext>
                </a:extLst>
              </p:cNvPr>
              <p:cNvSpPr txBox="1"/>
              <p:nvPr/>
            </p:nvSpPr>
            <p:spPr>
              <a:xfrm>
                <a:off x="511890" y="6072195"/>
                <a:ext cx="2672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Scalar 3-point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loop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4C6278D-6EB0-42F7-BB74-D91EB0E9D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90" y="6072195"/>
                <a:ext cx="2672591" cy="369332"/>
              </a:xfrm>
              <a:prstGeom prst="rect">
                <a:avLst/>
              </a:prstGeom>
              <a:blipFill>
                <a:blip r:embed="rId9"/>
                <a:stretch>
                  <a:fillRect l="-2055" t="-8197" r="-137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5D80CE0-690E-414E-8A8C-E7946D50A49E}"/>
                  </a:ext>
                </a:extLst>
              </p:cNvPr>
              <p:cNvSpPr txBox="1"/>
              <p:nvPr/>
            </p:nvSpPr>
            <p:spPr>
              <a:xfrm>
                <a:off x="4673448" y="6072195"/>
                <a:ext cx="3856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loops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5D80CE0-690E-414E-8A8C-E7946D50A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448" y="6072195"/>
                <a:ext cx="3856569" cy="369332"/>
              </a:xfrm>
              <a:prstGeom prst="rect">
                <a:avLst/>
              </a:prstGeom>
              <a:blipFill>
                <a:blip r:embed="rId10"/>
                <a:stretch>
                  <a:fillRect l="-142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E04692F6-4063-4D89-9DD0-01F1A525BBED}"/>
              </a:ext>
            </a:extLst>
          </p:cNvPr>
          <p:cNvSpPr/>
          <p:nvPr/>
        </p:nvSpPr>
        <p:spPr>
          <a:xfrm>
            <a:off x="187569" y="2482877"/>
            <a:ext cx="249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Very sensitive to energy!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127587-2AF2-404C-9DF8-F9129CFA31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3263" y="809067"/>
            <a:ext cx="2538109" cy="20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27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Conclusion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929" y="1025348"/>
            <a:ext cx="8523395" cy="4567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Threshold structures (threshold cusp or near-threshold peak) are generally expected for a </a:t>
            </a:r>
            <a:r>
              <a:rPr lang="en-US" altLang="zh-CN" dirty="0">
                <a:solidFill>
                  <a:srgbClr val="0066FF"/>
                </a:solidFill>
              </a:rPr>
              <a:t>pair of heavy hadrons with attractive interaction</a:t>
            </a:r>
            <a:r>
              <a:rPr lang="en-US" altLang="zh-CN" dirty="0"/>
              <a:t>; strong attraction, then hadronic molecules below threshold, otherwise threshold cusps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Structures should be </a:t>
            </a:r>
            <a:r>
              <a:rPr lang="en-US" altLang="zh-CN" dirty="0">
                <a:solidFill>
                  <a:srgbClr val="0066FF"/>
                </a:solidFill>
              </a:rPr>
              <a:t>more prominent in bottom than in charm</a:t>
            </a: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For multi-body final states: going beyond the isobar model by </a:t>
            </a:r>
            <a:r>
              <a:rPr lang="en-US" altLang="zh-CN" dirty="0">
                <a:solidFill>
                  <a:srgbClr val="0066FF"/>
                </a:solidFill>
              </a:rPr>
              <a:t>including the most relevant thresholds and the singular triangles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TS effects are sensitive to energies: </a:t>
            </a:r>
          </a:p>
          <a:p>
            <a:pPr lvl="1">
              <a:lnSpc>
                <a:spcPct val="125000"/>
              </a:lnSpc>
            </a:pPr>
            <a:r>
              <a:rPr lang="en-US" altLang="zh-CN" dirty="0"/>
              <a:t>TS-induced peak for the initial-state (final-state) energy distribution may be checked by varying the invariant mass of final (initial) states</a:t>
            </a:r>
          </a:p>
          <a:p>
            <a:pPr lvl="1">
              <a:lnSpc>
                <a:spcPct val="125000"/>
              </a:lnSpc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Kinematical singularities (threshold cusp, TS) and resonances are NOT exclusive</a:t>
            </a:r>
          </a:p>
          <a:p>
            <a:pPr lvl="1"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B31F43-152E-4C96-AB2C-603954F0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66" y="3075665"/>
            <a:ext cx="5976254" cy="356843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33E2EC9-2059-4FDD-97B4-A88E7888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354" y="5802905"/>
            <a:ext cx="6826542" cy="821184"/>
          </a:xfrm>
        </p:spPr>
        <p:txBody>
          <a:bodyPr/>
          <a:lstStyle/>
          <a:p>
            <a:r>
              <a:rPr lang="en-US" altLang="zh-CN" dirty="0"/>
              <a:t>Thank you for your attention!</a:t>
            </a:r>
            <a:endParaRPr lang="zh-CN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FDAC45-0E1C-422A-9377-61AE01065A00}"/>
              </a:ext>
            </a:extLst>
          </p:cNvPr>
          <p:cNvSpPr/>
          <p:nvPr/>
        </p:nvSpPr>
        <p:spPr>
          <a:xfrm>
            <a:off x="945508" y="4989253"/>
            <a:ext cx="7128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Looking forward to new discoveries!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35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148375" y="788420"/>
                <a:ext cx="8430749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dirty="0"/>
                  <a:t> triangles relevant for an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75" y="788420"/>
                <a:ext cx="8430749" cy="788742"/>
              </a:xfrm>
              <a:prstGeom prst="rect">
                <a:avLst/>
              </a:prstGeom>
              <a:blipFill>
                <a:blip r:embed="rId5"/>
                <a:stretch>
                  <a:fillRect l="-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C46E8E-E7FE-45BF-A7BF-3F73CA4EAECA}"/>
                  </a:ext>
                </a:extLst>
              </p:cNvPr>
              <p:cNvSpPr txBox="1"/>
              <p:nvPr/>
            </p:nvSpPr>
            <p:spPr>
              <a:xfrm>
                <a:off x="258168" y="2381101"/>
                <a:ext cx="8091737" cy="2144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Importance of TS pointed out, but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r>
                  <a:rPr lang="en-US" altLang="zh-CN" dirty="0"/>
                  <a:t> is still needed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Analyses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 data in</a:t>
                </a:r>
              </a:p>
              <a:p>
                <a:pPr lvl="1">
                  <a:lnSpc>
                    <a:spcPct val="125000"/>
                  </a:lnSpc>
                </a:pPr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C46E8E-E7FE-45BF-A7BF-3F73CA4EA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" y="2381101"/>
                <a:ext cx="8091737" cy="2144177"/>
              </a:xfrm>
              <a:prstGeom prst="rect">
                <a:avLst/>
              </a:prstGeom>
              <a:blipFill>
                <a:blip r:embed="rId6"/>
                <a:stretch>
                  <a:fillRect l="-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49C8823-BE4F-4C90-9BDB-978025655663}"/>
              </a:ext>
            </a:extLst>
          </p:cNvPr>
          <p:cNvSpPr/>
          <p:nvPr/>
        </p:nvSpPr>
        <p:spPr>
          <a:xfrm>
            <a:off x="578986" y="2783914"/>
            <a:ext cx="5130101" cy="611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 err="1">
                <a:solidFill>
                  <a:srgbClr val="469346"/>
                </a:solidFill>
              </a:rPr>
              <a:t>Q.Wang</a:t>
            </a:r>
            <a:r>
              <a:rPr lang="en-US" altLang="zh-CN" sz="1400" dirty="0">
                <a:solidFill>
                  <a:srgbClr val="469346"/>
                </a:solidFill>
              </a:rPr>
              <a:t>, </a:t>
            </a:r>
            <a:r>
              <a:rPr lang="en-US" altLang="zh-CN" sz="1400" dirty="0" err="1">
                <a:solidFill>
                  <a:srgbClr val="469346"/>
                </a:solidFill>
              </a:rPr>
              <a:t>Hanhart</a:t>
            </a:r>
            <a:r>
              <a:rPr lang="en-US" altLang="zh-CN" sz="1400" dirty="0">
                <a:solidFill>
                  <a:srgbClr val="469346"/>
                </a:solidFill>
              </a:rPr>
              <a:t>, </a:t>
            </a:r>
            <a:r>
              <a:rPr lang="en-US" altLang="zh-CN" sz="1400" dirty="0" err="1">
                <a:solidFill>
                  <a:srgbClr val="469346"/>
                </a:solidFill>
              </a:rPr>
              <a:t>Q.Zhao</a:t>
            </a:r>
            <a:r>
              <a:rPr lang="en-US" altLang="zh-CN" sz="1400" dirty="0">
                <a:solidFill>
                  <a:srgbClr val="469346"/>
                </a:solidFill>
              </a:rPr>
              <a:t>, PRL111(2013)132002; PLB725(2013)106; 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solidFill>
                  <a:srgbClr val="469346"/>
                </a:solidFill>
              </a:rPr>
              <a:t>Q.-R. Gong, J.-L. Pang, Y.-F. Wang, H.-Q. Zheng, EPJC78(2018)276</a:t>
            </a:r>
            <a:endParaRPr lang="zh-CN" altLang="en-US" sz="1400" dirty="0">
              <a:solidFill>
                <a:srgbClr val="46934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346A3-6645-4E49-806E-DDE1AC58A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492" y="3831322"/>
            <a:ext cx="3449740" cy="26049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4526844" y="34985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469346"/>
                </a:solidFill>
              </a:rPr>
              <a:t>Albaladejo, FKG, Hidalgo-Duque, Nieves, PLB755(2016)337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285877-7A94-49F9-9260-05F5CAF5E4D2}"/>
                  </a:ext>
                </a:extLst>
              </p:cNvPr>
              <p:cNvSpPr/>
              <p:nvPr/>
            </p:nvSpPr>
            <p:spPr>
              <a:xfrm>
                <a:off x="528652" y="5328723"/>
                <a:ext cx="377538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used D-wave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285877-7A94-49F9-9260-05F5CAF5E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52" y="5328723"/>
                <a:ext cx="3775385" cy="369332"/>
              </a:xfrm>
              <a:prstGeom prst="rect">
                <a:avLst/>
              </a:prstGeom>
              <a:blipFill>
                <a:blip r:embed="rId9"/>
                <a:stretch>
                  <a:fillRect l="-145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52EDC7-955B-4F2B-B0D6-04CB106135B5}"/>
                  </a:ext>
                </a:extLst>
              </p:cNvPr>
              <p:cNvSpPr/>
              <p:nvPr/>
            </p:nvSpPr>
            <p:spPr>
              <a:xfrm>
                <a:off x="108784" y="3868562"/>
                <a:ext cx="5204519" cy="1105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triangle diagrams 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T-matrix for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coupled channels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T-matrix may or may not have a pole, data tell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52EDC7-955B-4F2B-B0D6-04CB10613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4" y="3868562"/>
                <a:ext cx="5204519" cy="1105431"/>
              </a:xfrm>
              <a:prstGeom prst="rect">
                <a:avLst/>
              </a:prstGeom>
              <a:blipFill>
                <a:blip r:embed="rId10"/>
                <a:stretch>
                  <a:fillRect r="-937" b="-82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>
            <a:extLst>
              <a:ext uri="{FF2B5EF4-FFF2-40B4-BE49-F238E27FC236}">
                <a16:creationId xmlns:a16="http://schemas.microsoft.com/office/drawing/2014/main" id="{21F37708-6B5D-4C1A-9809-DAC84394B3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88"/>
          <a:stretch/>
        </p:blipFill>
        <p:spPr>
          <a:xfrm>
            <a:off x="1370434" y="1157047"/>
            <a:ext cx="6078465" cy="12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39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4393259" y="92107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469346"/>
                </a:solidFill>
              </a:rPr>
              <a:t>Albaladejo, FKG, Hidalgo-Duque, Nieves, PLB755(2016)337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B2A54-B973-4303-9486-12464656C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993" y="1418638"/>
            <a:ext cx="5645146" cy="4222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37BA2B-3D86-4470-BC69-CB4A88CB9088}"/>
              </a:ext>
            </a:extLst>
          </p:cNvPr>
          <p:cNvSpPr/>
          <p:nvPr/>
        </p:nvSpPr>
        <p:spPr>
          <a:xfrm>
            <a:off x="-69084" y="868491"/>
            <a:ext cx="4164538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dirty="0"/>
              <a:t>The T-matrix from the best has a pole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4D3AB5-13E3-452F-AD30-09EFBFE0DEEA}"/>
                  </a:ext>
                </a:extLst>
              </p:cNvPr>
              <p:cNvSpPr txBox="1"/>
              <p:nvPr/>
            </p:nvSpPr>
            <p:spPr>
              <a:xfrm>
                <a:off x="6753139" y="4850220"/>
                <a:ext cx="11833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6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sz="16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600" dirty="0">
                    <a:solidFill>
                      <a:srgbClr val="0066FF"/>
                    </a:solidFill>
                  </a:rPr>
                  <a:t>1.09</a:t>
                </a:r>
                <a:endParaRPr lang="zh-CN" altLang="en-US" sz="16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4D3AB5-13E3-452F-AD30-09EFBFE0D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139" y="4850220"/>
                <a:ext cx="1183337" cy="246221"/>
              </a:xfrm>
              <a:prstGeom prst="rect">
                <a:avLst/>
              </a:prstGeom>
              <a:blipFill>
                <a:blip r:embed="rId6"/>
                <a:stretch>
                  <a:fillRect l="-6186" t="-27500" r="-9278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10CE04-8843-4F42-81B1-F02BD337E9A3}"/>
                  </a:ext>
                </a:extLst>
              </p:cNvPr>
              <p:cNvSpPr txBox="1"/>
              <p:nvPr/>
            </p:nvSpPr>
            <p:spPr>
              <a:xfrm>
                <a:off x="6753139" y="5274601"/>
                <a:ext cx="11833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6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sz="16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600" dirty="0">
                    <a:solidFill>
                      <a:srgbClr val="0066FF"/>
                    </a:solidFill>
                  </a:rPr>
                  <a:t>1.36</a:t>
                </a:r>
                <a:endParaRPr lang="zh-CN" altLang="en-US" sz="16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10CE04-8843-4F42-81B1-F02BD337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139" y="5274601"/>
                <a:ext cx="1183337" cy="246221"/>
              </a:xfrm>
              <a:prstGeom prst="rect">
                <a:avLst/>
              </a:prstGeom>
              <a:blipFill>
                <a:blip r:embed="rId7"/>
                <a:stretch>
                  <a:fillRect l="-6186" t="-24390" r="-9278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3">
            <a:extLst>
              <a:ext uri="{FF2B5EF4-FFF2-40B4-BE49-F238E27FC236}">
                <a16:creationId xmlns:a16="http://schemas.microsoft.com/office/drawing/2014/main" id="{257ED728-4625-4087-AE1B-DD97687BCBAE}"/>
              </a:ext>
            </a:extLst>
          </p:cNvPr>
          <p:cNvSpPr/>
          <p:nvPr/>
        </p:nvSpPr>
        <p:spPr>
          <a:xfrm>
            <a:off x="-69083" y="5783042"/>
            <a:ext cx="865521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dirty="0"/>
              <a:t>The same parameters produce FV energy levels consistent with lattice results by </a:t>
            </a:r>
            <a:r>
              <a:rPr lang="en-US" altLang="zh-CN" dirty="0" err="1"/>
              <a:t>Prelovsek</a:t>
            </a:r>
            <a:r>
              <a:rPr lang="en-US" altLang="zh-CN" dirty="0"/>
              <a:t> et al.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88641BB-8BE4-42FB-AEB4-E4D72770E541}"/>
              </a:ext>
            </a:extLst>
          </p:cNvPr>
          <p:cNvSpPr/>
          <p:nvPr/>
        </p:nvSpPr>
        <p:spPr>
          <a:xfrm>
            <a:off x="3995609" y="6133750"/>
            <a:ext cx="4343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469346"/>
                </a:solidFill>
              </a:rPr>
              <a:t>Albaladejo, </a:t>
            </a:r>
            <a:r>
              <a:rPr lang="en-US" altLang="zh-CN" sz="1400" dirty="0">
                <a:solidFill>
                  <a:srgbClr val="469346"/>
                </a:solidFill>
              </a:rPr>
              <a:t>Fernandez-Soler</a:t>
            </a:r>
            <a:r>
              <a:rPr lang="zh-CN" altLang="en-US" sz="1400" dirty="0">
                <a:solidFill>
                  <a:srgbClr val="469346"/>
                </a:solidFill>
              </a:rPr>
              <a:t>, Nieves, </a:t>
            </a:r>
            <a:r>
              <a:rPr lang="en-US" altLang="zh-CN" sz="1400" dirty="0">
                <a:solidFill>
                  <a:srgbClr val="469346"/>
                </a:solidFill>
              </a:rPr>
              <a:t>EPJC76</a:t>
            </a:r>
            <a:r>
              <a:rPr lang="zh-CN" altLang="en-US" sz="1400" dirty="0">
                <a:solidFill>
                  <a:srgbClr val="469346"/>
                </a:solidFill>
              </a:rPr>
              <a:t>(2016)</a:t>
            </a:r>
            <a:r>
              <a:rPr lang="en-US" altLang="zh-CN" sz="1400" dirty="0">
                <a:solidFill>
                  <a:srgbClr val="469346"/>
                </a:solidFill>
              </a:rPr>
              <a:t>573</a:t>
            </a:r>
            <a:endParaRPr lang="zh-CN" altLang="en-US" sz="1400" dirty="0">
              <a:solidFill>
                <a:srgbClr val="469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24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6065895" y="1104780"/>
            <a:ext cx="2912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</a:rPr>
              <a:t>Pilloni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 et al. (JPAC), PLB772(2017)200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73E8FA-90D6-488B-BEA5-5A39858CE351}"/>
              </a:ext>
            </a:extLst>
          </p:cNvPr>
          <p:cNvSpPr/>
          <p:nvPr/>
        </p:nvSpPr>
        <p:spPr>
          <a:xfrm>
            <a:off x="265288" y="1043225"/>
            <a:ext cx="6237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However, the JPAC analysis has a different conclusion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E8446-A9C6-4F50-A647-44B876B5F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831" y="1713325"/>
            <a:ext cx="6754519" cy="4270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38FFC-B895-4614-B1EC-70EA5D5D7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09" y="1911585"/>
            <a:ext cx="977939" cy="2235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0F9D3BB-7494-41D0-BF9A-24B2570659C7}"/>
                  </a:ext>
                </a:extLst>
              </p:cNvPr>
              <p:cNvSpPr/>
              <p:nvPr/>
            </p:nvSpPr>
            <p:spPr>
              <a:xfrm>
                <a:off x="568209" y="6113919"/>
                <a:ext cx="381632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used S-wave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0F9D3BB-7494-41D0-BF9A-24B2570659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09" y="6113919"/>
                <a:ext cx="3816328" cy="369332"/>
              </a:xfrm>
              <a:prstGeom prst="rect">
                <a:avLst/>
              </a:prstGeom>
              <a:blipFill>
                <a:blip r:embed="rId7"/>
                <a:stretch>
                  <a:fillRect l="-127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768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6856815" y="943360"/>
            <a:ext cx="19379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FKG, arXiv:2001.05884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73E8FA-90D6-488B-BEA5-5A39858CE351}"/>
                  </a:ext>
                </a:extLst>
              </p:cNvPr>
              <p:cNvSpPr/>
              <p:nvPr/>
            </p:nvSpPr>
            <p:spPr>
              <a:xfrm>
                <a:off x="242710" y="888157"/>
                <a:ext cx="66811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Partial waves for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 coupling make a difference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73E8FA-90D6-488B-BEA5-5A39858CE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0" y="888157"/>
                <a:ext cx="6681142" cy="369332"/>
              </a:xfrm>
              <a:prstGeom prst="rect">
                <a:avLst/>
              </a:prstGeom>
              <a:blipFill>
                <a:blip r:embed="rId5"/>
                <a:stretch>
                  <a:fillRect l="-639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2EFD40B-30BC-4F79-AF84-284464462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7" y="2347790"/>
            <a:ext cx="2778434" cy="2162419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854D57E8-F7F5-4EB6-AF1F-5D6EB0320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69" y="2368916"/>
            <a:ext cx="2724142" cy="2120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9BE5D-55D1-4EDF-AC1A-9B08F635F9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68" y="1251137"/>
            <a:ext cx="4701675" cy="976972"/>
          </a:xfrm>
          <a:prstGeom prst="rect">
            <a:avLst/>
          </a:prstGeom>
        </p:spPr>
      </p:pic>
      <p:pic>
        <p:nvPicPr>
          <p:cNvPr id="16" name="Picture 1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D55418D-F7DC-4A23-B21F-FAE1C1B494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2" y="4629890"/>
            <a:ext cx="2647664" cy="20606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5984D3-9516-4574-BCAB-E41A29CCBACF}"/>
              </a:ext>
            </a:extLst>
          </p:cNvPr>
          <p:cNvSpPr/>
          <p:nvPr/>
        </p:nvSpPr>
        <p:spPr>
          <a:xfrm>
            <a:off x="6816107" y="2375268"/>
            <a:ext cx="1336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Pure S-wave</a:t>
            </a:r>
            <a:endParaRPr lang="zh-CN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2DA088-6562-4E00-87A9-19CCE81CA2A0}"/>
              </a:ext>
            </a:extLst>
          </p:cNvPr>
          <p:cNvSpPr/>
          <p:nvPr/>
        </p:nvSpPr>
        <p:spPr>
          <a:xfrm>
            <a:off x="2649935" y="2406423"/>
            <a:ext cx="13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Pure D-wave</a:t>
            </a:r>
            <a:endParaRPr lang="zh-CN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D59DE1-06CA-43B7-A884-E3D3C1032497}"/>
              </a:ext>
            </a:extLst>
          </p:cNvPr>
          <p:cNvSpPr/>
          <p:nvPr/>
        </p:nvSpPr>
        <p:spPr>
          <a:xfrm>
            <a:off x="2616153" y="4688523"/>
            <a:ext cx="110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S+D-wave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F7CC7E-910E-48FD-8569-D467E2AD2114}"/>
                  </a:ext>
                </a:extLst>
              </p:cNvPr>
              <p:cNvSpPr/>
              <p:nvPr/>
            </p:nvSpPr>
            <p:spPr>
              <a:xfrm>
                <a:off x="3958279" y="4547715"/>
                <a:ext cx="4701675" cy="2144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Here the D-wave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 is fixed from the width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[spin partner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</m:oMath>
                </a14:m>
                <a:r>
                  <a:rPr lang="en-US" altLang="zh-CN" dirty="0"/>
                  <a:t>]:</a:t>
                </a: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=15.2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6.5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A reanalysis is ongoing (Yun-Hua Chen, FKG)</a:t>
                </a:r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F7CC7E-910E-48FD-8569-D467E2AD2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279" y="4547715"/>
                <a:ext cx="4701675" cy="2144177"/>
              </a:xfrm>
              <a:prstGeom prst="rect">
                <a:avLst/>
              </a:prstGeom>
              <a:blipFill>
                <a:blip r:embed="rId10"/>
                <a:stretch>
                  <a:fillRect l="-1036" r="-1554" b="-3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93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Bottomonium(-like) structures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9A953B-ABAB-4DB1-BE4F-12C780203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2" y="802441"/>
            <a:ext cx="7368041" cy="4222454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96AF9C2-E049-4518-A50B-F994F01A2FAA}"/>
              </a:ext>
            </a:extLst>
          </p:cNvPr>
          <p:cNvSpPr/>
          <p:nvPr/>
        </p:nvSpPr>
        <p:spPr>
          <a:xfrm>
            <a:off x="7212169" y="1738648"/>
            <a:ext cx="688751" cy="566669"/>
          </a:xfrm>
          <a:prstGeom prst="ellipse">
            <a:avLst/>
          </a:prstGeom>
          <a:noFill/>
          <a:ln w="28575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712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21148BB-E970-4AFD-9C45-7BE822758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39" y="975633"/>
            <a:ext cx="8137722" cy="52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63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10537E9-DF08-4DC8-A8CF-404B9031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91" y="1020684"/>
            <a:ext cx="8111472" cy="52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7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AE0972-7285-4517-A232-45FCD1A7D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77" y="1009108"/>
            <a:ext cx="8570859" cy="52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41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9E2A6C-BEFE-4194-A931-C6F889B94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893186"/>
            <a:ext cx="8160965" cy="54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58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9E2A6C-BEFE-4194-A931-C6F889B94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05" y="1108922"/>
            <a:ext cx="8328989" cy="49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38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2242" y="747728"/>
            <a:ext cx="821565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Difficulties for multi-hadron final states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13" name="Rectangle 12"/>
          <p:cNvSpPr/>
          <p:nvPr/>
        </p:nvSpPr>
        <p:spPr>
          <a:xfrm>
            <a:off x="459642" y="1187912"/>
            <a:ext cx="82993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66FF"/>
                </a:solidFill>
              </a:rPr>
              <a:t>Many resonances from the cross channel</a:t>
            </a:r>
            <a:r>
              <a:rPr lang="en-US" altLang="zh-CN" dirty="0"/>
              <a:t>:                                                           branching fractions often unknown, interference between overlapping resonances, …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66FF"/>
                </a:solidFill>
              </a:rPr>
              <a:t>Complicated 3-body FSI: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15099" y="2262462"/>
            <a:ext cx="5652980" cy="2615599"/>
            <a:chOff x="1556392" y="2505296"/>
            <a:chExt cx="6049412" cy="2768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392" y="2522161"/>
              <a:ext cx="5924211" cy="27513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650220" y="4445701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20" y="4445701"/>
                  <a:ext cx="39607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650220" y="2993515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20" y="2993515"/>
                  <a:ext cx="39607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920335" y="4445701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0335" y="4445701"/>
                  <a:ext cx="39607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3957142" y="4815033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7142" y="4815033"/>
                  <a:ext cx="40286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7202938" y="4850701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2938" y="4850701"/>
                  <a:ext cx="40286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8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284313" y="3171241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313" y="3171241"/>
                  <a:ext cx="40286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8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550685" y="2505296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0685" y="2505296"/>
                  <a:ext cx="40645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3599574" y="4002152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9574" y="4002152"/>
                  <a:ext cx="40645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136746" y="4394864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746" y="4394864"/>
                  <a:ext cx="40645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739723" y="5338622"/>
            <a:ext cx="77054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intermediate states can be different from external ones; </a:t>
            </a:r>
            <a:r>
              <a:rPr lang="en-US" altLang="zh-CN" dirty="0">
                <a:solidFill>
                  <a:srgbClr val="0066FF"/>
                </a:solidFill>
              </a:rPr>
              <a:t>threshold cusps</a:t>
            </a:r>
            <a:r>
              <a:rPr lang="en-US" altLang="zh-CN" dirty="0"/>
              <a:t>; </a:t>
            </a:r>
            <a:r>
              <a:rPr lang="en-US" altLang="zh-CN" dirty="0">
                <a:solidFill>
                  <a:srgbClr val="0066FF"/>
                </a:solidFill>
              </a:rPr>
              <a:t>triangle singularities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Complications in resonance searching due to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470839-A5B7-484B-8C54-0A811FA8C4E3}"/>
              </a:ext>
            </a:extLst>
          </p:cNvPr>
          <p:cNvSpPr/>
          <p:nvPr/>
        </p:nvSpPr>
        <p:spPr>
          <a:xfrm>
            <a:off x="336229" y="6152631"/>
            <a:ext cx="7547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Kinematical singularities (threshold cusp, TS) and resonances are NOT exclusive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7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Schmid theorem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929" y="1025348"/>
            <a:ext cx="8523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Channels with both tree-level and triangle diagrams: interference may give rich structure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265D9-03F4-48B2-891B-24FCBC838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817" y="1467210"/>
            <a:ext cx="4226366" cy="1186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E49A57-D3DB-4E62-A15E-A9C34AA4A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46" y="2588405"/>
            <a:ext cx="6956440" cy="2017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8E304-E742-463E-8D25-40626DAC3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914" y="4888981"/>
            <a:ext cx="5880160" cy="18873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274E73-3C25-4CAD-B1FD-78A4CB886BAD}"/>
              </a:ext>
            </a:extLst>
          </p:cNvPr>
          <p:cNvSpPr/>
          <p:nvPr/>
        </p:nvSpPr>
        <p:spPr>
          <a:xfrm>
            <a:off x="1138593" y="790107"/>
            <a:ext cx="7632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Schmid, PR154(1967)1363; </a:t>
            </a:r>
            <a:r>
              <a:rPr lang="it-IT" altLang="zh-CN" sz="1400" dirty="0">
                <a:solidFill>
                  <a:schemeClr val="bg2">
                    <a:lumMod val="50000"/>
                  </a:schemeClr>
                </a:solidFill>
              </a:rPr>
              <a:t>Debastiani, Sakai, Oset, EPJC79(2019)69; FKG, Liu, Sakai, arXiv:1912.07030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D78E6E-48DD-4783-80FA-60B50F45EE03}"/>
                  </a:ext>
                </a:extLst>
              </p:cNvPr>
              <p:cNvSpPr/>
              <p:nvPr/>
            </p:nvSpPr>
            <p:spPr>
              <a:xfrm>
                <a:off x="2145269" y="4969701"/>
                <a:ext cx="789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tiny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D78E6E-48DD-4783-80FA-60B50F45E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269" y="4969701"/>
                <a:ext cx="789319" cy="369332"/>
              </a:xfrm>
              <a:prstGeom prst="rect">
                <a:avLst/>
              </a:prstGeom>
              <a:blipFill>
                <a:blip r:embed="rId7"/>
                <a:stretch>
                  <a:fillRect l="-697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88F2E8-227A-47FD-AC52-DB678FCCDE20}"/>
                  </a:ext>
                </a:extLst>
              </p:cNvPr>
              <p:cNvSpPr/>
              <p:nvPr/>
            </p:nvSpPr>
            <p:spPr>
              <a:xfrm flipH="1">
                <a:off x="5353565" y="4969701"/>
                <a:ext cx="93785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88F2E8-227A-47FD-AC52-DB678FCC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353565" y="4969701"/>
                <a:ext cx="937857" cy="369332"/>
              </a:xfrm>
              <a:prstGeom prst="rect">
                <a:avLst/>
              </a:prstGeom>
              <a:blipFill>
                <a:blip r:embed="rId8"/>
                <a:stretch>
                  <a:fillRect l="-5195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1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66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66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3266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3266" b="1" dirty="0">
                    <a:solidFill>
                      <a:srgbClr val="000000"/>
                    </a:solidFill>
                  </a:rPr>
                  <a:t> and double-</a:t>
                </a: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altLang="zh-CN" sz="3266" b="1" dirty="0">
                    <a:solidFill>
                      <a:srgbClr val="000000"/>
                    </a:solidFill>
                  </a:rPr>
                  <a:t> structures</a:t>
                </a:r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4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50CF8CF-2523-453C-B90A-F5D28B969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81" y="1062796"/>
            <a:ext cx="4357442" cy="3058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4CF60AC-575B-402D-88AF-0A1D84C9ABAD}"/>
                  </a:ext>
                </a:extLst>
              </p:cNvPr>
              <p:cNvSpPr txBox="1"/>
              <p:nvPr/>
            </p:nvSpPr>
            <p:spPr>
              <a:xfrm>
                <a:off x="1532586" y="3249769"/>
                <a:ext cx="38884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4CF60AC-575B-402D-88AF-0A1D84C9A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586" y="3249769"/>
                <a:ext cx="388841" cy="246221"/>
              </a:xfrm>
              <a:prstGeom prst="rect">
                <a:avLst/>
              </a:prstGeom>
              <a:blipFill>
                <a:blip r:embed="rId6"/>
                <a:stretch>
                  <a:fillRect l="-12500" t="-2500" r="-70313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982A1D1-531D-4F7A-9E1C-638E17830EFF}"/>
                  </a:ext>
                </a:extLst>
              </p:cNvPr>
              <p:cNvSpPr txBox="1"/>
              <p:nvPr/>
            </p:nvSpPr>
            <p:spPr>
              <a:xfrm>
                <a:off x="3247623" y="3249769"/>
                <a:ext cx="47666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en-US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982A1D1-531D-4F7A-9E1C-638E17830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623" y="3249769"/>
                <a:ext cx="476669" cy="246221"/>
              </a:xfrm>
              <a:prstGeom prst="rect">
                <a:avLst/>
              </a:prstGeom>
              <a:blipFill>
                <a:blip r:embed="rId7"/>
                <a:stretch>
                  <a:fillRect l="-10256" t="-2500" r="-55128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06EF5FC-F83C-4F1B-9667-87B88D6397B6}"/>
                  </a:ext>
                </a:extLst>
              </p:cNvPr>
              <p:cNvSpPr txBox="1"/>
              <p:nvPr/>
            </p:nvSpPr>
            <p:spPr>
              <a:xfrm>
                <a:off x="2346102" y="3252548"/>
                <a:ext cx="38884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en-US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06EF5FC-F83C-4F1B-9667-87B88D639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102" y="3252548"/>
                <a:ext cx="388841" cy="246221"/>
              </a:xfrm>
              <a:prstGeom prst="rect">
                <a:avLst/>
              </a:prstGeom>
              <a:blipFill>
                <a:blip r:embed="rId8"/>
                <a:stretch>
                  <a:fillRect l="-14063" t="-5000" r="-68750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AAB61B9-82F3-45EA-B356-473E1DBDC14C}"/>
                  </a:ext>
                </a:extLst>
              </p:cNvPr>
              <p:cNvSpPr txBox="1"/>
              <p:nvPr/>
            </p:nvSpPr>
            <p:spPr>
              <a:xfrm>
                <a:off x="4061138" y="2417568"/>
                <a:ext cx="38884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AAB61B9-82F3-45EA-B356-473E1DBDC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138" y="2417568"/>
                <a:ext cx="388841" cy="246221"/>
              </a:xfrm>
              <a:prstGeom prst="rect">
                <a:avLst/>
              </a:prstGeom>
              <a:blipFill>
                <a:blip r:embed="rId9"/>
                <a:stretch>
                  <a:fillRect l="-17188" t="-5000" r="-65625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E8F451C3-C867-4BEB-94F1-B910DDCA9F0F}"/>
              </a:ext>
            </a:extLst>
          </p:cNvPr>
          <p:cNvSpPr txBox="1"/>
          <p:nvPr/>
        </p:nvSpPr>
        <p:spPr>
          <a:xfrm>
            <a:off x="308732" y="4204431"/>
            <a:ext cx="4009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from LHCb, PRL122,222001(2019)</a:t>
            </a:r>
          </a:p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fit from M.-L. Du et al., PRL124,072001(2020),</a:t>
            </a:r>
          </a:p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See the talk by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Menglin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B83AD77-76CC-4ADE-9A9A-03CD04AB9B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7992" y="1114210"/>
            <a:ext cx="4183113" cy="277845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C7440F5-6424-49F6-90F8-E6B6815EAFD0}"/>
              </a:ext>
            </a:extLst>
          </p:cNvPr>
          <p:cNvSpPr txBox="1"/>
          <p:nvPr/>
        </p:nvSpPr>
        <p:spPr>
          <a:xfrm>
            <a:off x="5201481" y="4202859"/>
            <a:ext cx="3738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from LHCb, Sci.Bull.65,1983(2020)</a:t>
            </a:r>
          </a:p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fit from X.-K. Dong et al., arXiv:2009.07795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08182DE-FFE5-42B6-88F3-2220CCED1915}"/>
                  </a:ext>
                </a:extLst>
              </p:cNvPr>
              <p:cNvSpPr txBox="1"/>
              <p:nvPr/>
            </p:nvSpPr>
            <p:spPr>
              <a:xfrm>
                <a:off x="5565267" y="3244403"/>
                <a:ext cx="57150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zh-CN" alt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𝜓𝜓</m:t>
                      </m:r>
                      <m:r>
                        <a:rPr lang="en-US" altLang="zh-CN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08182DE-FFE5-42B6-88F3-2220CCED1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267" y="3244403"/>
                <a:ext cx="571503" cy="246221"/>
              </a:xfrm>
              <a:prstGeom prst="rect">
                <a:avLst/>
              </a:prstGeom>
              <a:blipFill>
                <a:blip r:embed="rId11"/>
                <a:stretch>
                  <a:fillRect l="-11702" t="-2439" r="-8511" b="-317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CF42AC5-B631-402F-8CC8-4CB5ECCFD76D}"/>
                  </a:ext>
                </a:extLst>
              </p:cNvPr>
              <p:cNvSpPr txBox="1"/>
              <p:nvPr/>
            </p:nvSpPr>
            <p:spPr>
              <a:xfrm>
                <a:off x="6286712" y="3244402"/>
                <a:ext cx="62440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zh-CN" alt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𝜓𝜓</m:t>
                      </m:r>
                      <m:r>
                        <a:rPr lang="en-US" altLang="zh-CN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CF42AC5-B631-402F-8CC8-4CB5ECCF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712" y="3244402"/>
                <a:ext cx="624402" cy="246221"/>
              </a:xfrm>
              <a:prstGeom prst="rect">
                <a:avLst/>
              </a:prstGeom>
              <a:blipFill>
                <a:blip r:embed="rId12"/>
                <a:stretch>
                  <a:fillRect l="-10680" t="-2439" r="-7767" b="-317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D2299684-D3EB-479C-8B3D-7D06DD67B325}"/>
              </a:ext>
            </a:extLst>
          </p:cNvPr>
          <p:cNvSpPr txBox="1"/>
          <p:nvPr/>
        </p:nvSpPr>
        <p:spPr>
          <a:xfrm>
            <a:off x="308732" y="5328103"/>
            <a:ext cx="671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Many new structures are near thresholds of a pair of hadron hadrons.</a:t>
            </a:r>
          </a:p>
          <a:p>
            <a:endParaRPr lang="en-US" altLang="zh-CN" dirty="0"/>
          </a:p>
          <a:p>
            <a:r>
              <a:rPr lang="en-US" altLang="zh-CN" dirty="0"/>
              <a:t>Why? What is the pattern?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2372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S-matrix singularities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3CEDA-4130-41EF-B9CB-E959C1A09264}"/>
              </a:ext>
            </a:extLst>
          </p:cNvPr>
          <p:cNvSpPr txBox="1"/>
          <p:nvPr/>
        </p:nvSpPr>
        <p:spPr>
          <a:xfrm>
            <a:off x="405748" y="825157"/>
            <a:ext cx="8049630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Dynamics: </a:t>
            </a:r>
            <a:r>
              <a:rPr lang="en-US" altLang="zh-CN" dirty="0"/>
              <a:t>poles, corresponding to hadron resonances, genuine physical states such as the ordinary and exotic mesons, baryons; </a:t>
            </a:r>
            <a:r>
              <a:rPr lang="en-US" altLang="zh-CN" dirty="0">
                <a:solidFill>
                  <a:srgbClr val="0066FF"/>
                </a:solidFill>
              </a:rPr>
              <a:t>location fixed by the dynamics</a:t>
            </a:r>
          </a:p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Kinematics: </a:t>
            </a:r>
            <a:r>
              <a:rPr lang="en-US" altLang="zh-CN" dirty="0"/>
              <a:t>(normally) branch points of the S-matrix, due to on-shell intermediate particles,</a:t>
            </a:r>
            <a:r>
              <a:rPr lang="en-US" altLang="zh-CN" dirty="0">
                <a:solidFill>
                  <a:srgbClr val="0066FF"/>
                </a:solidFill>
              </a:rPr>
              <a:t> </a:t>
            </a:r>
            <a:r>
              <a:rPr lang="en-US" altLang="zh-CN" dirty="0"/>
              <a:t>results of unitarity; </a:t>
            </a:r>
            <a:r>
              <a:rPr lang="en-US" altLang="zh-CN" dirty="0">
                <a:solidFill>
                  <a:srgbClr val="0066FF"/>
                </a:solidFill>
              </a:rPr>
              <a:t>location fixed by the involved kinematic variables</a:t>
            </a:r>
            <a:r>
              <a:rPr lang="en-US" altLang="zh-CN" dirty="0"/>
              <a:t>: masses, energies</a:t>
            </a:r>
            <a:endParaRPr lang="zh-CN" altLang="en-US" dirty="0">
              <a:solidFill>
                <a:srgbClr val="0066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9CCCF-291B-4B5F-BC13-28A3476B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15" b="49646"/>
          <a:stretch/>
        </p:blipFill>
        <p:spPr>
          <a:xfrm>
            <a:off x="841391" y="2973571"/>
            <a:ext cx="3290912" cy="1340298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EAAC8DF1-172E-4C0C-A8F1-D0E65BF6D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067" y="4506014"/>
            <a:ext cx="2143788" cy="186029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B33A775-0540-4748-AAE0-8A4A0CD78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878" y="4506014"/>
            <a:ext cx="3290912" cy="13763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CB17F9-4D22-44C9-87A3-76A26A67F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491" y="2532740"/>
            <a:ext cx="3395687" cy="16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0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>
                <a:solidFill>
                  <a:srgbClr val="000000"/>
                </a:solidFill>
              </a:rPr>
              <a:t>Threshold cusp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FE848-8608-46BE-BFBD-0977B12A7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36" y="941543"/>
            <a:ext cx="7949592" cy="54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0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Effective range expansion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DF6A94-7409-44B2-B6D7-C3461D5A7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948" y="943817"/>
            <a:ext cx="3741697" cy="751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CFA724-3117-4091-B9FD-9595B567712C}"/>
                  </a:ext>
                </a:extLst>
              </p:cNvPr>
              <p:cNvSpPr txBox="1"/>
              <p:nvPr/>
            </p:nvSpPr>
            <p:spPr>
              <a:xfrm>
                <a:off x="321971" y="1755444"/>
                <a:ext cx="7852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/>
                  <a:t>: S-wave scattering length;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negative for repulsion or attraction w/ a bound state</a:t>
                </a:r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CFA724-3117-4091-B9FD-9595B5677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71" y="1755444"/>
                <a:ext cx="7852471" cy="369332"/>
              </a:xfrm>
              <a:prstGeom prst="rect">
                <a:avLst/>
              </a:prstGeom>
              <a:blipFill>
                <a:blip r:embed="rId5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D2681BD6-98BD-4B8A-9F7B-0C47E8EB83C8}"/>
              </a:ext>
            </a:extLst>
          </p:cNvPr>
          <p:cNvSpPr txBox="1"/>
          <p:nvPr/>
        </p:nvSpPr>
        <p:spPr>
          <a:xfrm>
            <a:off x="3045854" y="2124776"/>
            <a:ext cx="4657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positive for attraction w/o bound state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0C251EB-8948-4611-9103-EAF7F8F44317}"/>
              </a:ext>
            </a:extLst>
          </p:cNvPr>
          <p:cNvSpPr txBox="1"/>
          <p:nvPr/>
        </p:nvSpPr>
        <p:spPr>
          <a:xfrm>
            <a:off x="321970" y="2673172"/>
            <a:ext cx="598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Very close to threshold, then scattering length approximation: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A360B4D-F5C9-4A0A-B960-4EF2F53AD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724" y="2516597"/>
            <a:ext cx="2268827" cy="60639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F58B2B7-5BA4-440C-917F-FBC86738A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796" y="3042504"/>
            <a:ext cx="4252944" cy="1119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1E504D1-EE79-4793-83FC-EC2CAFD373ED}"/>
                  </a:ext>
                </a:extLst>
              </p:cNvPr>
              <p:cNvSpPr txBox="1"/>
              <p:nvPr/>
            </p:nvSpPr>
            <p:spPr>
              <a:xfrm>
                <a:off x="333819" y="4363893"/>
                <a:ext cx="5324299" cy="246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Cusp at threshold (E=0)</a:t>
                </a: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Maximal at threshold for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positive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(attraction)</a:t>
                </a: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Half-maximum width: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zh-CN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dirty="0"/>
                  <a:t>;                                    virtual state pole at </a:t>
                </a:r>
              </a:p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Strong interaction,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becomes negative,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pole below threshold</a:t>
                </a:r>
                <a:r>
                  <a:rPr lang="en-US" altLang="zh-CN" dirty="0"/>
                  <a:t>, peak below threshold</a:t>
                </a:r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1E504D1-EE79-4793-83FC-EC2CAFD37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19" y="4363893"/>
                <a:ext cx="5324299" cy="2469907"/>
              </a:xfrm>
              <a:prstGeom prst="rect">
                <a:avLst/>
              </a:prstGeom>
              <a:blipFill>
                <a:blip r:embed="rId8"/>
                <a:stretch>
                  <a:fillRect l="-802" t="-7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B24AA232-5C08-4AA2-8AC0-11ADEE407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19" y="4184989"/>
            <a:ext cx="3490710" cy="2270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C2FF650-8CE0-4A30-8F70-D33057D38B4A}"/>
                  </a:ext>
                </a:extLst>
              </p:cNvPr>
              <p:cNvSpPr txBox="1"/>
              <p:nvPr/>
            </p:nvSpPr>
            <p:spPr>
              <a:xfrm>
                <a:off x="5885645" y="4848101"/>
                <a:ext cx="12599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zh-CN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zh-CN" altLang="en-US" sz="1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C2FF650-8CE0-4A30-8F70-D33057D38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645" y="4848101"/>
                <a:ext cx="1259983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E97EE286-807D-4419-9C52-822820179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6785" y="5561391"/>
            <a:ext cx="1824051" cy="2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08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Threshold cusp as a tool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5BAC5-CB88-4E7E-9F0B-A1C2EC9259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" t="-1" b="24065"/>
          <a:stretch/>
        </p:blipFill>
        <p:spPr>
          <a:xfrm>
            <a:off x="583035" y="1025461"/>
            <a:ext cx="7878446" cy="40624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C889CDC-22B2-45A4-B175-5D45ABE09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392" y="5264091"/>
            <a:ext cx="3527572" cy="3203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95B60AE-E1AB-4F3F-AE10-B73C5FDC126D}"/>
              </a:ext>
            </a:extLst>
          </p:cNvPr>
          <p:cNvSpPr txBox="1"/>
          <p:nvPr/>
        </p:nvSpPr>
        <p:spPr>
          <a:xfrm>
            <a:off x="453005" y="5264091"/>
            <a:ext cx="397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Mass fixed, sensitive to scattering length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444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Coupled channels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95B60AE-E1AB-4F3F-AE10-B73C5FDC126D}"/>
                  </a:ext>
                </a:extLst>
              </p:cNvPr>
              <p:cNvSpPr txBox="1"/>
              <p:nvPr/>
            </p:nvSpPr>
            <p:spPr>
              <a:xfrm>
                <a:off x="273425" y="809067"/>
                <a:ext cx="8720721" cy="5608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Full threshold structure needs to be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measured in a lower channel       coupled channels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Consider a two-channel system, construct a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nonrelativistic effective field theory </a:t>
                </a:r>
                <a:r>
                  <a:rPr lang="en-US" altLang="zh-CN" dirty="0"/>
                  <a:t>(NREFT)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Energy region around the higher threshold,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Expansion in powers of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Momentum in the lower channel can also be expanded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dependence absorbed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95B60AE-E1AB-4F3F-AE10-B73C5FDC1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5" y="809067"/>
                <a:ext cx="8720721" cy="5608715"/>
              </a:xfrm>
              <a:prstGeom prst="rect">
                <a:avLst/>
              </a:prstGeom>
              <a:blipFill>
                <a:blip r:embed="rId4"/>
                <a:stretch>
                  <a:fillRect l="-490" b="-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箭头: 右 4">
            <a:extLst>
              <a:ext uri="{FF2B5EF4-FFF2-40B4-BE49-F238E27FC236}">
                <a16:creationId xmlns:a16="http://schemas.microsoft.com/office/drawing/2014/main" id="{0D778353-04BA-4EE7-9AC3-EB1C67C6D3BF}"/>
              </a:ext>
            </a:extLst>
          </p:cNvPr>
          <p:cNvSpPr/>
          <p:nvPr/>
        </p:nvSpPr>
        <p:spPr>
          <a:xfrm>
            <a:off x="6778305" y="966467"/>
            <a:ext cx="226503" cy="171974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3F79258-9217-409D-B001-E27D85928337}"/>
              </a:ext>
            </a:extLst>
          </p:cNvPr>
          <p:cNvGrpSpPr/>
          <p:nvPr/>
        </p:nvGrpSpPr>
        <p:grpSpPr>
          <a:xfrm>
            <a:off x="1820413" y="2786919"/>
            <a:ext cx="5238924" cy="874936"/>
            <a:chOff x="1824608" y="3163702"/>
            <a:chExt cx="5238924" cy="874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28DE58B-49A6-487E-9B72-99EB623E8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2" b="8471"/>
            <a:stretch/>
          </p:blipFill>
          <p:spPr>
            <a:xfrm>
              <a:off x="1824608" y="3163702"/>
              <a:ext cx="5238924" cy="8749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F2C1FF1B-882A-44C9-834F-2CDA6E44D81B}"/>
                    </a:ext>
                  </a:extLst>
                </p:cNvPr>
                <p:cNvSpPr txBox="1"/>
                <p:nvPr/>
              </p:nvSpPr>
              <p:spPr>
                <a:xfrm>
                  <a:off x="1824608" y="3468919"/>
                  <a:ext cx="324384" cy="2553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F2C1FF1B-882A-44C9-834F-2CDA6E44D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4608" y="3468919"/>
                  <a:ext cx="324384" cy="255391"/>
                </a:xfrm>
                <a:prstGeom prst="rect">
                  <a:avLst/>
                </a:prstGeom>
                <a:blipFill>
                  <a:blip r:embed="rId6"/>
                  <a:stretch>
                    <a:fillRect l="-15094" r="-5660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45BD0CF-7C98-4697-B11A-6A467F43F528}"/>
                    </a:ext>
                  </a:extLst>
                </p:cNvPr>
                <p:cNvSpPr txBox="1"/>
                <p:nvPr/>
              </p:nvSpPr>
              <p:spPr>
                <a:xfrm>
                  <a:off x="3113716" y="3468919"/>
                  <a:ext cx="324384" cy="2553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45BD0CF-7C98-4697-B11A-6A467F43F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3716" y="3468919"/>
                  <a:ext cx="324384" cy="255391"/>
                </a:xfrm>
                <a:prstGeom prst="rect">
                  <a:avLst/>
                </a:prstGeom>
                <a:blipFill>
                  <a:blip r:embed="rId7"/>
                  <a:stretch>
                    <a:fillRect l="-13208" r="-5660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55D0E1C9-9A31-45FB-A186-C5F42BB4E805}"/>
                    </a:ext>
                  </a:extLst>
                </p:cNvPr>
                <p:cNvSpPr txBox="1"/>
                <p:nvPr/>
              </p:nvSpPr>
              <p:spPr>
                <a:xfrm>
                  <a:off x="4218255" y="3484852"/>
                  <a:ext cx="324384" cy="2553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55D0E1C9-9A31-45FB-A186-C5F42BB4E8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8255" y="3484852"/>
                  <a:ext cx="324384" cy="255391"/>
                </a:xfrm>
                <a:prstGeom prst="rect">
                  <a:avLst/>
                </a:prstGeom>
                <a:blipFill>
                  <a:blip r:embed="rId8"/>
                  <a:stretch>
                    <a:fillRect l="-13208" r="-5660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6C67B3B-191A-4042-9130-3CC5B75FAB8B}"/>
                    </a:ext>
                  </a:extLst>
                </p:cNvPr>
                <p:cNvSpPr txBox="1"/>
                <p:nvPr/>
              </p:nvSpPr>
              <p:spPr>
                <a:xfrm>
                  <a:off x="4992824" y="3484852"/>
                  <a:ext cx="324384" cy="2558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6C67B3B-191A-4042-9130-3CC5B75FA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2824" y="3484852"/>
                  <a:ext cx="324384" cy="255839"/>
                </a:xfrm>
                <a:prstGeom prst="rect">
                  <a:avLst/>
                </a:prstGeom>
                <a:blipFill>
                  <a:blip r:embed="rId9"/>
                  <a:stretch>
                    <a:fillRect l="-12963" r="-3704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788E9CD-8227-4EAA-9326-1DA117275B2A}"/>
                    </a:ext>
                  </a:extLst>
                </p:cNvPr>
                <p:cNvSpPr txBox="1"/>
                <p:nvPr/>
              </p:nvSpPr>
              <p:spPr>
                <a:xfrm>
                  <a:off x="6104205" y="3484852"/>
                  <a:ext cx="329128" cy="2558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788E9CD-8227-4EAA-9326-1DA117275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4205" y="3484852"/>
                  <a:ext cx="329128" cy="255839"/>
                </a:xfrm>
                <a:prstGeom prst="rect">
                  <a:avLst/>
                </a:prstGeom>
                <a:blipFill>
                  <a:blip r:embed="rId10"/>
                  <a:stretch>
                    <a:fillRect l="-14815" r="-5556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E62CD237-483D-4F7E-A196-989FB33BD69F}"/>
                    </a:ext>
                  </a:extLst>
                </p:cNvPr>
                <p:cNvSpPr txBox="1"/>
                <p:nvPr/>
              </p:nvSpPr>
              <p:spPr>
                <a:xfrm>
                  <a:off x="3661174" y="3484851"/>
                  <a:ext cx="300019" cy="2553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E62CD237-483D-4F7E-A196-989FB33BD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1174" y="3484851"/>
                  <a:ext cx="300019" cy="255391"/>
                </a:xfrm>
                <a:prstGeom prst="rect">
                  <a:avLst/>
                </a:prstGeom>
                <a:blipFill>
                  <a:blip r:embed="rId11"/>
                  <a:stretch>
                    <a:fillRect l="-16327" r="-4082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8BC4D4F0-C154-416D-A31F-B2649F02B5B5}"/>
                    </a:ext>
                  </a:extLst>
                </p:cNvPr>
                <p:cNvSpPr txBox="1"/>
                <p:nvPr/>
              </p:nvSpPr>
              <p:spPr>
                <a:xfrm flipH="1">
                  <a:off x="5566091" y="3484851"/>
                  <a:ext cx="289231" cy="2558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8BC4D4F0-C154-416D-A31F-B2649F02B5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566091" y="3484851"/>
                  <a:ext cx="289231" cy="25583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6250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2BEFC70-4779-4203-B5DD-F79AA277CB20}"/>
                  </a:ext>
                </a:extLst>
              </p:cNvPr>
              <p:cNvSpPr txBox="1"/>
              <p:nvPr/>
            </p:nvSpPr>
            <p:spPr>
              <a:xfrm>
                <a:off x="1436050" y="3885165"/>
                <a:ext cx="5724644" cy="569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+…=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2BEFC70-4779-4203-B5DD-F79AA277C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050" y="3885165"/>
                <a:ext cx="5724644" cy="56958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03439606-0894-47DD-99CC-260FAB1EF1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522" y="4575795"/>
            <a:ext cx="5257838" cy="6286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658E260-AA01-42F4-9A4F-461A4EA2FB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3749" y="4598767"/>
            <a:ext cx="1600212" cy="56197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60A86B6-39B0-4D98-B068-4B1BD669A6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7522" y="5321249"/>
            <a:ext cx="4481545" cy="61436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6CDF64-9594-4772-AD26-345FB0091D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89083" y="5367421"/>
            <a:ext cx="4081492" cy="628655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B69DA38-4A9F-419F-BA19-8B4A698FED3D}"/>
              </a:ext>
            </a:extLst>
          </p:cNvPr>
          <p:cNvSpPr/>
          <p:nvPr/>
        </p:nvSpPr>
        <p:spPr>
          <a:xfrm>
            <a:off x="6469522" y="5449252"/>
            <a:ext cx="1322839" cy="375770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860FA2F-A8BE-4AAD-B91C-0F02167DA5C4}"/>
              </a:ext>
            </a:extLst>
          </p:cNvPr>
          <p:cNvSpPr txBox="1"/>
          <p:nvPr/>
        </p:nvSpPr>
        <p:spPr>
          <a:xfrm>
            <a:off x="5530277" y="5938433"/>
            <a:ext cx="298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Nonanalyticity only from here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76A9E4-8019-490B-94F3-B2C69011DA58}"/>
              </a:ext>
            </a:extLst>
          </p:cNvPr>
          <p:cNvSpPr txBox="1"/>
          <p:nvPr/>
        </p:nvSpPr>
        <p:spPr>
          <a:xfrm>
            <a:off x="6571272" y="1557759"/>
            <a:ext cx="2572728" cy="701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X.-K. Dong, FKG, B.-S. Zou, arXiv:2011.14517</a:t>
            </a:r>
          </a:p>
        </p:txBody>
      </p:sp>
    </p:spTree>
    <p:extLst>
      <p:ext uri="{BB962C8B-B14F-4D97-AF65-F5344CB8AC3E}">
        <p14:creationId xmlns:p14="http://schemas.microsoft.com/office/powerpoint/2010/main" val="2171914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25524</TotalTime>
  <Words>1840</Words>
  <Application>Microsoft Office PowerPoint</Application>
  <PresentationFormat>全屏显示(4:3)</PresentationFormat>
  <Paragraphs>340</Paragraphs>
  <Slides>36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4" baseType="lpstr">
      <vt:lpstr>Arial Unicode MS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Threshold structures and triangle singularities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attention!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and open-charm mesons</dc:title>
  <dc:creator>fkguo</dc:creator>
  <cp:lastModifiedBy>Feng-Kun Guo</cp:lastModifiedBy>
  <cp:revision>851</cp:revision>
  <cp:lastPrinted>2018-06-20T20:16:44Z</cp:lastPrinted>
  <dcterms:created xsi:type="dcterms:W3CDTF">2018-06-20T11:44:51Z</dcterms:created>
  <dcterms:modified xsi:type="dcterms:W3CDTF">2020-12-12T11:09:44Z</dcterms:modified>
</cp:coreProperties>
</file>