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423" r:id="rId2"/>
    <p:sldId id="937" r:id="rId3"/>
    <p:sldId id="946" r:id="rId4"/>
    <p:sldId id="939" r:id="rId5"/>
    <p:sldId id="948" r:id="rId6"/>
    <p:sldId id="949" r:id="rId7"/>
    <p:sldId id="950" r:id="rId8"/>
    <p:sldId id="947" r:id="rId9"/>
    <p:sldId id="961" r:id="rId10"/>
    <p:sldId id="915" r:id="rId11"/>
    <p:sldId id="916" r:id="rId12"/>
    <p:sldId id="919" r:id="rId13"/>
    <p:sldId id="917" r:id="rId14"/>
    <p:sldId id="953" r:id="rId15"/>
    <p:sldId id="954" r:id="rId16"/>
    <p:sldId id="955" r:id="rId17"/>
    <p:sldId id="924" r:id="rId18"/>
    <p:sldId id="925" r:id="rId19"/>
    <p:sldId id="962" r:id="rId20"/>
    <p:sldId id="960" r:id="rId21"/>
    <p:sldId id="328" r:id="rId22"/>
    <p:sldId id="958" r:id="rId23"/>
    <p:sldId id="959" r:id="rId24"/>
    <p:sldId id="957" r:id="rId25"/>
    <p:sldId id="956" r:id="rId26"/>
    <p:sldId id="438" r:id="rId27"/>
  </p:sldIdLst>
  <p:sldSz cx="8640763" cy="6480175"/>
  <p:notesSz cx="6858000" cy="9144000"/>
  <p:defaultTextStyle>
    <a:defPPr>
      <a:defRPr lang="zh-CN"/>
    </a:defPPr>
    <a:lvl1pPr marL="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4" userDrawn="1">
          <p15:clr>
            <a:srgbClr val="A4A3A4"/>
          </p15:clr>
        </p15:guide>
        <p15:guide id="2" pos="2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 yanxi" initials="zy" lastIdx="1" clrIdx="0">
    <p:extLst>
      <p:ext uri="{19B8F6BF-5375-455C-9EA6-DF929625EA0E}">
        <p15:presenceInfo xmlns:p15="http://schemas.microsoft.com/office/powerpoint/2012/main" userId="6abb097ee3a7f5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E"/>
    <a:srgbClr val="38FF23"/>
    <a:srgbClr val="44887B"/>
    <a:srgbClr val="E5B97F"/>
    <a:srgbClr val="87001E"/>
    <a:srgbClr val="E62AFF"/>
    <a:srgbClr val="8F6858"/>
    <a:srgbClr val="FF0300"/>
    <a:srgbClr val="FF40FF"/>
    <a:srgbClr val="38D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/>
    <p:restoredTop sz="96935"/>
  </p:normalViewPr>
  <p:slideViewPr>
    <p:cSldViewPr snapToGrid="0" snapToObjects="1" showGuides="1">
      <p:cViewPr varScale="1">
        <p:scale>
          <a:sx n="160" d="100"/>
          <a:sy n="160" d="100"/>
        </p:scale>
        <p:origin x="912" y="176"/>
      </p:cViewPr>
      <p:guideLst>
        <p:guide orient="horz" pos="2404"/>
        <p:guide pos="2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260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00E17-17AC-7441-9C5A-E12FD708DF5E}" type="datetimeFigureOut">
              <a:rPr lang="en-US" smtClean="0"/>
              <a:t>12/13/20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F464C-9B70-D04B-A469-5CA37B682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78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A8A62-0DC6-DB42-9C77-0BBE8A5CC860}" type="datetimeFigureOut">
              <a:rPr kumimoji="1" lang="zh-CN" altLang="en-US" smtClean="0"/>
              <a:t>2020/12/13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E8A4C-B55C-D84F-B994-6663BAC932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803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8622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3336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3104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067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8955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EF7C1-49BE-4347-930B-A70C208C5A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27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EF7C1-49BE-4347-930B-A70C208C5A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5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EF7C1-49BE-4347-930B-A70C208C5A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82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1400" dirty="0"/>
              <a:t>Production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flavor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is  governed by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our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theory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 </a:t>
            </a:r>
            <a:r>
              <a:rPr kumimoji="1" lang="en-US" altLang="zh-CN" sz="1400" dirty="0" err="1"/>
              <a:t>qcd</a:t>
            </a:r>
            <a:r>
              <a:rPr kumimoji="1" lang="en-US" altLang="zh-CN" sz="1400" dirty="0"/>
              <a:t>, involves perturbative and non perturbative processes. </a:t>
            </a:r>
          </a:p>
          <a:p>
            <a:r>
              <a:rPr kumimoji="1" lang="en-US" altLang="zh-CN" sz="1400" dirty="0"/>
              <a:t>Calculations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flavor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production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factorizes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into</a:t>
            </a:r>
            <a:r>
              <a:rPr kumimoji="1" lang="zh-CN" altLang="en-US" sz="1400" dirty="0"/>
              <a:t> </a:t>
            </a:r>
            <a:r>
              <a:rPr kumimoji="1" lang="en-US" altLang="zh-CN" sz="1400" dirty="0" err="1"/>
              <a:t>parton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distribution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function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projectile,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 </a:t>
            </a:r>
            <a:r>
              <a:rPr kumimoji="1" lang="en-US" altLang="zh-CN" sz="1400" dirty="0" err="1"/>
              <a:t>parton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level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cross-section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that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can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be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calculated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with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perturbative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expansions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where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quark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mass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set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a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scale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that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prediction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can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be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made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at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low-pt.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last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creation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color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neutral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hadrons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from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quark,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called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fragmentation.</a:t>
            </a:r>
            <a:r>
              <a:rPr kumimoji="1" lang="zh-CN" altLang="en-US" sz="1400" dirty="0"/>
              <a:t> </a:t>
            </a:r>
            <a:endParaRPr kumimoji="1" lang="en-US" altLang="zh-CN" sz="1400" dirty="0"/>
          </a:p>
          <a:p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predication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power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this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framework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relies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universality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PDF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and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fragmentations.</a:t>
            </a:r>
            <a:r>
              <a:rPr kumimoji="1" lang="zh-CN" altLang="en-US" sz="1400" dirty="0"/>
              <a:t>  </a:t>
            </a:r>
            <a:r>
              <a:rPr kumimoji="1" lang="en-US" altLang="zh-CN" sz="1400" dirty="0"/>
              <a:t>These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are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tested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by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studying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hadronization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various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environment,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initial</a:t>
            </a:r>
            <a:r>
              <a:rPr kumimoji="1" lang="zh-CN" altLang="en-US" sz="1400" dirty="0"/>
              <a:t> </a:t>
            </a:r>
            <a:r>
              <a:rPr kumimoji="1" lang="en-US" altLang="zh-CN" sz="1400" dirty="0" err="1"/>
              <a:t>parton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correlations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projectile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etc.</a:t>
            </a:r>
            <a:r>
              <a:rPr kumimoji="1" lang="zh-CN" altLang="en-US" sz="1400" dirty="0"/>
              <a:t> 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final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state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interaction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flavor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object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explored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to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study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hadron</a:t>
            </a:r>
            <a:r>
              <a:rPr kumimoji="1" lang="zh-CN" altLang="en-US" sz="1400" dirty="0"/>
              <a:t> </a:t>
            </a:r>
            <a:r>
              <a:rPr kumimoji="1" lang="en-US" altLang="zh-CN" sz="1400" dirty="0" err="1"/>
              <a:t>strucutre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quark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gluon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medium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community.</a:t>
            </a:r>
          </a:p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5707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1400" dirty="0"/>
              <a:t>Production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flavor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is  governed by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our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theory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 </a:t>
            </a:r>
            <a:r>
              <a:rPr kumimoji="1" lang="en-US" altLang="zh-CN" sz="1400" dirty="0" err="1"/>
              <a:t>qcd</a:t>
            </a:r>
            <a:r>
              <a:rPr kumimoji="1" lang="en-US" altLang="zh-CN" sz="1400" dirty="0"/>
              <a:t>, involves perturbative and non perturbative processes. </a:t>
            </a:r>
          </a:p>
          <a:p>
            <a:r>
              <a:rPr kumimoji="1" lang="en-US" altLang="zh-CN" sz="1400" dirty="0"/>
              <a:t>Calculations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flavor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production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factorizes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into</a:t>
            </a:r>
            <a:r>
              <a:rPr kumimoji="1" lang="zh-CN" altLang="en-US" sz="1400" dirty="0"/>
              <a:t> </a:t>
            </a:r>
            <a:r>
              <a:rPr kumimoji="1" lang="en-US" altLang="zh-CN" sz="1400" dirty="0" err="1"/>
              <a:t>parton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distribution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function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projectile,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 </a:t>
            </a:r>
            <a:r>
              <a:rPr kumimoji="1" lang="en-US" altLang="zh-CN" sz="1400" dirty="0" err="1"/>
              <a:t>parton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level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cross-section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that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can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be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calculated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with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perturbative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expansions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where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quark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mass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set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a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scale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that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prediction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can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be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made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at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low-pt.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last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creation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color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neutral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hadrons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from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quark,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called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fragmentation.</a:t>
            </a:r>
            <a:r>
              <a:rPr kumimoji="1" lang="zh-CN" altLang="en-US" sz="1400" dirty="0"/>
              <a:t> </a:t>
            </a:r>
            <a:endParaRPr kumimoji="1" lang="en-US" altLang="zh-CN" sz="1400" dirty="0"/>
          </a:p>
          <a:p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predication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power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this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framework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relies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universality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PDF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and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fragmentations.</a:t>
            </a:r>
            <a:r>
              <a:rPr kumimoji="1" lang="zh-CN" altLang="en-US" sz="1400" dirty="0"/>
              <a:t>  </a:t>
            </a:r>
            <a:r>
              <a:rPr kumimoji="1" lang="en-US" altLang="zh-CN" sz="1400" dirty="0"/>
              <a:t>These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are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tested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by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studying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hadronization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various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environment,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initial</a:t>
            </a:r>
            <a:r>
              <a:rPr kumimoji="1" lang="zh-CN" altLang="en-US" sz="1400" dirty="0"/>
              <a:t> </a:t>
            </a:r>
            <a:r>
              <a:rPr kumimoji="1" lang="en-US" altLang="zh-CN" sz="1400" dirty="0" err="1"/>
              <a:t>parton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correlations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projectile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etc.</a:t>
            </a:r>
            <a:r>
              <a:rPr kumimoji="1" lang="zh-CN" altLang="en-US" sz="1400" dirty="0"/>
              <a:t> 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final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state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interaction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flavor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object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explored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to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study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hadron</a:t>
            </a:r>
            <a:r>
              <a:rPr kumimoji="1" lang="zh-CN" altLang="en-US" sz="1400" dirty="0"/>
              <a:t> </a:t>
            </a:r>
            <a:r>
              <a:rPr kumimoji="1" lang="en-US" altLang="zh-CN" sz="1400" dirty="0" err="1"/>
              <a:t>strucutre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of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quark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gluon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medium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heavy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ion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community.</a:t>
            </a:r>
          </a:p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8199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7019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Open</a:t>
            </a:r>
            <a:r>
              <a:rPr kumimoji="1" lang="zh-CN" altLang="en-US" dirty="0"/>
              <a:t> </a:t>
            </a:r>
            <a:r>
              <a:rPr kumimoji="1" lang="en-US" altLang="zh-CN" dirty="0"/>
              <a:t>heavy</a:t>
            </a:r>
            <a:r>
              <a:rPr kumimoji="1" lang="zh-CN" altLang="en-US" dirty="0"/>
              <a:t> </a:t>
            </a:r>
            <a:r>
              <a:rPr kumimoji="1" lang="en-US" altLang="zh-CN" dirty="0"/>
              <a:t>flavor: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Xib</a:t>
            </a:r>
            <a:r>
              <a:rPr kumimoji="1" lang="zh-CN" altLang="en-US" dirty="0"/>
              <a:t>*</a:t>
            </a:r>
            <a:r>
              <a:rPr kumimoji="1" lang="en-US" altLang="zh-CN" dirty="0"/>
              <a:t>0/-,</a:t>
            </a:r>
            <a:r>
              <a:rPr kumimoji="1" lang="zh-CN" altLang="en-US" dirty="0"/>
              <a:t> </a:t>
            </a:r>
            <a:r>
              <a:rPr kumimoji="1" lang="en-US" altLang="zh-CN" dirty="0"/>
              <a:t>1805.09418,</a:t>
            </a:r>
            <a:r>
              <a:rPr kumimoji="1" lang="zh-CN" altLang="en-US" dirty="0"/>
              <a:t> </a:t>
            </a:r>
            <a:r>
              <a:rPr kumimoji="1" lang="en-US" altLang="zh-CN" dirty="0"/>
              <a:t>2010.14485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0951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7309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437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2919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56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EF7C1-49BE-4347-930B-A70C208C5A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38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EF7C1-49BE-4347-930B-A70C208C5AD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69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0262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588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Open</a:t>
            </a:r>
            <a:r>
              <a:rPr kumimoji="1" lang="zh-CN" altLang="en-US" dirty="0"/>
              <a:t> </a:t>
            </a:r>
            <a:r>
              <a:rPr kumimoji="1" lang="en-US" altLang="zh-CN" dirty="0"/>
              <a:t>heavy</a:t>
            </a:r>
            <a:r>
              <a:rPr kumimoji="1" lang="zh-CN" altLang="en-US" dirty="0"/>
              <a:t> </a:t>
            </a:r>
            <a:r>
              <a:rPr kumimoji="1" lang="en-US" altLang="zh-CN" dirty="0"/>
              <a:t>flavor: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Xib</a:t>
            </a:r>
            <a:r>
              <a:rPr kumimoji="1" lang="zh-CN" altLang="en-US" dirty="0"/>
              <a:t>*</a:t>
            </a:r>
            <a:r>
              <a:rPr kumimoji="1" lang="en-US" altLang="zh-CN" dirty="0"/>
              <a:t>0/-,</a:t>
            </a:r>
            <a:r>
              <a:rPr kumimoji="1" lang="zh-CN" altLang="en-US" dirty="0"/>
              <a:t> </a:t>
            </a:r>
            <a:r>
              <a:rPr kumimoji="1" lang="en-US" altLang="zh-CN" dirty="0"/>
              <a:t>1805.09418,</a:t>
            </a:r>
            <a:r>
              <a:rPr kumimoji="1" lang="zh-CN" altLang="en-US" dirty="0"/>
              <a:t> </a:t>
            </a:r>
            <a:r>
              <a:rPr kumimoji="1" lang="en-US" altLang="zh-CN" dirty="0"/>
              <a:t>2010.14485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3534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Open</a:t>
            </a:r>
            <a:r>
              <a:rPr kumimoji="1" lang="zh-CN" altLang="en-US" dirty="0"/>
              <a:t> </a:t>
            </a:r>
            <a:r>
              <a:rPr kumimoji="1" lang="en-US" altLang="zh-CN" dirty="0"/>
              <a:t>heavy</a:t>
            </a:r>
            <a:r>
              <a:rPr kumimoji="1" lang="zh-CN" altLang="en-US" dirty="0"/>
              <a:t> </a:t>
            </a:r>
            <a:r>
              <a:rPr kumimoji="1" lang="en-US" altLang="zh-CN" dirty="0"/>
              <a:t>flavor: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Xib</a:t>
            </a:r>
            <a:r>
              <a:rPr kumimoji="1" lang="zh-CN" altLang="en-US" dirty="0"/>
              <a:t>*</a:t>
            </a:r>
            <a:r>
              <a:rPr kumimoji="1" lang="en-US" altLang="zh-CN" dirty="0"/>
              <a:t>0/-,</a:t>
            </a:r>
            <a:r>
              <a:rPr kumimoji="1" lang="zh-CN" altLang="en-US" dirty="0"/>
              <a:t> </a:t>
            </a:r>
            <a:r>
              <a:rPr kumimoji="1" lang="en-US" altLang="zh-CN" dirty="0"/>
              <a:t>1805.09418,</a:t>
            </a:r>
            <a:r>
              <a:rPr kumimoji="1" lang="zh-CN" altLang="en-US" dirty="0"/>
              <a:t> </a:t>
            </a:r>
            <a:r>
              <a:rPr kumimoji="1" lang="en-US" altLang="zh-CN" dirty="0"/>
              <a:t>2010.14485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490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Sigma_psi2s(</a:t>
            </a:r>
            <a:r>
              <a:rPr kumimoji="1" lang="en-US" altLang="zh-CN" dirty="0" err="1"/>
              <a:t>pt</a:t>
            </a:r>
            <a:r>
              <a:rPr kumimoji="1" lang="en-US" altLang="zh-CN" dirty="0"/>
              <a:t>&gt;5)~210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nb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4519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Sigma_psi2s(</a:t>
            </a:r>
            <a:r>
              <a:rPr kumimoji="1" lang="en-US" altLang="zh-CN" dirty="0" err="1"/>
              <a:t>pt</a:t>
            </a:r>
            <a:r>
              <a:rPr kumimoji="1" lang="en-US" altLang="zh-CN" dirty="0"/>
              <a:t>&gt;5)~210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nb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780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Open</a:t>
            </a:r>
            <a:r>
              <a:rPr kumimoji="1" lang="zh-CN" altLang="en-US" dirty="0"/>
              <a:t> </a:t>
            </a:r>
            <a:r>
              <a:rPr kumimoji="1" lang="en-US" altLang="zh-CN" dirty="0"/>
              <a:t>heavy</a:t>
            </a:r>
            <a:r>
              <a:rPr kumimoji="1" lang="zh-CN" altLang="en-US" dirty="0"/>
              <a:t> </a:t>
            </a:r>
            <a:r>
              <a:rPr kumimoji="1" lang="en-US" altLang="zh-CN" dirty="0"/>
              <a:t>flavor: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Xib</a:t>
            </a:r>
            <a:r>
              <a:rPr kumimoji="1" lang="zh-CN" altLang="en-US" dirty="0"/>
              <a:t>*</a:t>
            </a:r>
            <a:r>
              <a:rPr kumimoji="1" lang="en-US" altLang="zh-CN" dirty="0"/>
              <a:t>0/-,</a:t>
            </a:r>
            <a:r>
              <a:rPr kumimoji="1" lang="zh-CN" altLang="en-US" dirty="0"/>
              <a:t> </a:t>
            </a:r>
            <a:r>
              <a:rPr kumimoji="1" lang="en-US" altLang="zh-CN" dirty="0"/>
              <a:t>1805.09418,</a:t>
            </a:r>
            <a:r>
              <a:rPr kumimoji="1" lang="zh-CN" altLang="en-US" dirty="0"/>
              <a:t> </a:t>
            </a:r>
            <a:r>
              <a:rPr kumimoji="1" lang="en-US" altLang="zh-CN" dirty="0"/>
              <a:t>2010.14485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9179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Open</a:t>
            </a:r>
            <a:r>
              <a:rPr kumimoji="1" lang="zh-CN" altLang="en-US" dirty="0"/>
              <a:t> </a:t>
            </a:r>
            <a:r>
              <a:rPr kumimoji="1" lang="en-US" altLang="zh-CN" dirty="0"/>
              <a:t>heavy</a:t>
            </a:r>
            <a:r>
              <a:rPr kumimoji="1" lang="zh-CN" altLang="en-US" dirty="0"/>
              <a:t> </a:t>
            </a:r>
            <a:r>
              <a:rPr kumimoji="1" lang="en-US" altLang="zh-CN" dirty="0"/>
              <a:t>flavor: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Xib</a:t>
            </a:r>
            <a:r>
              <a:rPr kumimoji="1" lang="zh-CN" altLang="en-US" dirty="0"/>
              <a:t>*</a:t>
            </a:r>
            <a:r>
              <a:rPr kumimoji="1" lang="en-US" altLang="zh-CN" dirty="0"/>
              <a:t>0/-,</a:t>
            </a:r>
            <a:r>
              <a:rPr kumimoji="1" lang="zh-CN" altLang="en-US" dirty="0"/>
              <a:t> </a:t>
            </a:r>
            <a:r>
              <a:rPr kumimoji="1" lang="en-US" altLang="zh-CN" dirty="0"/>
              <a:t>1805.09418,</a:t>
            </a:r>
            <a:r>
              <a:rPr kumimoji="1" lang="zh-CN" altLang="en-US" dirty="0"/>
              <a:t> </a:t>
            </a:r>
            <a:r>
              <a:rPr kumimoji="1" lang="en-US" altLang="zh-CN" dirty="0"/>
              <a:t>2010.14485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856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57" y="1060529"/>
            <a:ext cx="7344649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096" y="3403592"/>
            <a:ext cx="6480572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915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129665"/>
            <a:ext cx="1944172" cy="345009"/>
          </a:xfrm>
        </p:spPr>
        <p:txBody>
          <a:bodyPr anchor="b"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62253" y="6129666"/>
            <a:ext cx="2916258" cy="345009"/>
          </a:xfrm>
        </p:spPr>
        <p:txBody>
          <a:bodyPr anchor="b"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6591" y="6119787"/>
            <a:ext cx="1944172" cy="345009"/>
          </a:xfrm>
        </p:spPr>
        <p:txBody>
          <a:bodyPr anchor="b"/>
          <a:lstStyle/>
          <a:p>
            <a:fld id="{40E22BEB-CED1-3E46-86A2-CA7857D3372E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492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53" y="345011"/>
            <a:ext cx="7452658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53" y="1725046"/>
            <a:ext cx="7452658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117153"/>
            <a:ext cx="1944172" cy="345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2253" y="6143301"/>
            <a:ext cx="2916258" cy="345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6591" y="6143301"/>
            <a:ext cx="1944172" cy="345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22BEB-CED1-3E46-86A2-CA7857D3372E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874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230.png"/><Relationship Id="rId12" Type="http://schemas.openxmlformats.org/officeDocument/2006/relationships/image" Target="../media/image2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70.png"/><Relationship Id="rId5" Type="http://schemas.openxmlformats.org/officeDocument/2006/relationships/image" Target="../media/image76.png"/><Relationship Id="rId15" Type="http://schemas.openxmlformats.org/officeDocument/2006/relationships/image" Target="../media/image80.png"/><Relationship Id="rId10" Type="http://schemas.openxmlformats.org/officeDocument/2006/relationships/image" Target="../media/image260.png"/><Relationship Id="rId4" Type="http://schemas.openxmlformats.org/officeDocument/2006/relationships/image" Target="../media/image75.png"/><Relationship Id="rId9" Type="http://schemas.openxmlformats.org/officeDocument/2006/relationships/image" Target="../media/image250.png"/><Relationship Id="rId1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5.png"/><Relationship Id="rId4" Type="http://schemas.openxmlformats.org/officeDocument/2006/relationships/image" Target="../media/image3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7" Type="http://schemas.openxmlformats.org/officeDocument/2006/relationships/image" Target="../media/image36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83.png"/><Relationship Id="rId5" Type="http://schemas.openxmlformats.org/officeDocument/2006/relationships/image" Target="../media/image340.png"/><Relationship Id="rId15" Type="http://schemas.openxmlformats.org/officeDocument/2006/relationships/image" Target="../media/image88.png"/><Relationship Id="rId10" Type="http://schemas.openxmlformats.org/officeDocument/2006/relationships/image" Target="../media/image82.png"/><Relationship Id="rId4" Type="http://schemas.openxmlformats.org/officeDocument/2006/relationships/image" Target="../media/image330.png"/><Relationship Id="rId9" Type="http://schemas.openxmlformats.org/officeDocument/2006/relationships/image" Target="../media/image79.png"/><Relationship Id="rId1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JHEP06(2017)047" TargetMode="External"/><Relationship Id="rId3" Type="http://schemas.openxmlformats.org/officeDocument/2006/relationships/image" Target="../media/image8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105.png"/><Relationship Id="rId12" Type="http://schemas.openxmlformats.org/officeDocument/2006/relationships/image" Target="../media/image5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580.png"/><Relationship Id="rId5" Type="http://schemas.openxmlformats.org/officeDocument/2006/relationships/image" Target="../media/image107.png"/><Relationship Id="rId15" Type="http://schemas.openxmlformats.org/officeDocument/2006/relationships/image" Target="../media/image110.png"/><Relationship Id="rId10" Type="http://schemas.openxmlformats.org/officeDocument/2006/relationships/image" Target="../media/image570.png"/><Relationship Id="rId4" Type="http://schemas.openxmlformats.org/officeDocument/2006/relationships/image" Target="../media/image106.png"/><Relationship Id="rId9" Type="http://schemas.openxmlformats.org/officeDocument/2006/relationships/image" Target="../media/image560.png"/><Relationship Id="rId14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5.png"/><Relationship Id="rId5" Type="http://schemas.openxmlformats.org/officeDocument/2006/relationships/image" Target="../media/image113.png"/><Relationship Id="rId10" Type="http://schemas.openxmlformats.org/officeDocument/2006/relationships/image" Target="../media/image114.png"/><Relationship Id="rId4" Type="http://schemas.openxmlformats.org/officeDocument/2006/relationships/image" Target="../media/image112.png"/><Relationship Id="rId9" Type="http://schemas.openxmlformats.org/officeDocument/2006/relationships/image" Target="../media/image6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lhcbproject.web.cern.ch/Publications/LHCbProjectPublic/LHCb-PAPER-2020-009.html" TargetMode="External"/><Relationship Id="rId13" Type="http://schemas.openxmlformats.org/officeDocument/2006/relationships/hyperlink" Target="https://lhcbproject.web.cern.ch/Publications/LHCbProjectPublic/LHCb-PAPER-2018-034.html" TargetMode="External"/><Relationship Id="rId18" Type="http://schemas.openxmlformats.org/officeDocument/2006/relationships/hyperlink" Target="https://lhcbproject.web.cern.ch/Publications/l/LHCb-PAPER-2014-014.html" TargetMode="External"/><Relationship Id="rId3" Type="http://schemas.openxmlformats.org/officeDocument/2006/relationships/hyperlink" Target="https://lhcbproject.web.cern.ch/Publications/LHCbProjectPublic/LHCb-PAPER-2020-025.html" TargetMode="External"/><Relationship Id="rId21" Type="http://schemas.openxmlformats.org/officeDocument/2006/relationships/hyperlink" Target="https://lhcbproject.web.cern.ch/Publications/LHCbProjectPublic/LHCb-PAPER-2014-008.html" TargetMode="External"/><Relationship Id="rId7" Type="http://schemas.openxmlformats.org/officeDocument/2006/relationships/hyperlink" Target="https://lhcbproject.web.cern.ch/Publications/LHCbProjectPublic/LHCb-PAPER-2020-011.html" TargetMode="External"/><Relationship Id="rId12" Type="http://schemas.openxmlformats.org/officeDocument/2006/relationships/hyperlink" Target="https://lhcbproject.web.cern.ch/Publications/LHCbProjectPublic/LHCb-PAPER-2018-043.html" TargetMode="External"/><Relationship Id="rId17" Type="http://schemas.openxmlformats.org/officeDocument/2006/relationships/hyperlink" Target="https://lhcbproject.web.cern.ch/Publications/l/LHCb-PAPER-2015-038.html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lhcbproject.web.cern.ch/Publications/LHCbProjectPublic/LHCb-PAPER-2016-018.html" TargetMode="External"/><Relationship Id="rId20" Type="http://schemas.openxmlformats.org/officeDocument/2006/relationships/hyperlink" Target="https://lhcbproject.web.cern.ch/Publications/LHCbProjectPublic/LHCb-PAPER-2013-00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hcbproject.web.cern.ch/Publications/LHCbProjectPublic/LHCb-PAPER-2020-023.html" TargetMode="External"/><Relationship Id="rId11" Type="http://schemas.openxmlformats.org/officeDocument/2006/relationships/hyperlink" Target="https://lhcbproject.web.cern.ch/Publications/LHCbProjectPublic/LHCb-PAPER-2019-005.html" TargetMode="External"/><Relationship Id="rId5" Type="http://schemas.openxmlformats.org/officeDocument/2006/relationships/hyperlink" Target="https://lhcbproject.web.cern.ch/Publications/LHCbProjectPublic/LHCb-PAPER-2020-035.html" TargetMode="External"/><Relationship Id="rId15" Type="http://schemas.openxmlformats.org/officeDocument/2006/relationships/hyperlink" Target="https://lhcbproject.web.cern.ch/Publications/LHCbProjectPublic/LHCb-PAPER-2016-019.html" TargetMode="External"/><Relationship Id="rId23" Type="http://schemas.openxmlformats.org/officeDocument/2006/relationships/image" Target="../media/image3.png"/><Relationship Id="rId10" Type="http://schemas.openxmlformats.org/officeDocument/2006/relationships/hyperlink" Target="https://lhcbproject.web.cern.ch/Publications/LHCbProjectPublic/LHCb-PAPER-2019-023.html" TargetMode="External"/><Relationship Id="rId19" Type="http://schemas.openxmlformats.org/officeDocument/2006/relationships/hyperlink" Target="https://lhcbproject.web.cern.ch/Publications/LHCbProjectPublic/LHCb-PAPER-2015-015.html" TargetMode="External"/><Relationship Id="rId4" Type="http://schemas.openxmlformats.org/officeDocument/2006/relationships/hyperlink" Target="https://lhcbproject.web.cern.ch/Publications/LHCbProjectPublic/LHCb-PAPER-2020-026.html" TargetMode="External"/><Relationship Id="rId9" Type="http://schemas.openxmlformats.org/officeDocument/2006/relationships/hyperlink" Target="https://lhcbproject.web.cern.ch/Publications/LHCbProjectPublic/LHCb-PAPER-2020-008.html" TargetMode="External"/><Relationship Id="rId14" Type="http://schemas.openxmlformats.org/officeDocument/2006/relationships/hyperlink" Target="https://lhcbproject.web.cern.ch/Publications/LHCbProjectPublic/LHCb-PAPER-2018-027.html" TargetMode="External"/><Relationship Id="rId22" Type="http://schemas.openxmlformats.org/officeDocument/2006/relationships/hyperlink" Target="https://lhcbproject.web.cern.ch/Publications/LHCbProjectPublic/LHCb-PAPER-2012-034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8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png"/><Relationship Id="rId5" Type="http://schemas.openxmlformats.org/officeDocument/2006/relationships/image" Target="../media/image1010.png"/><Relationship Id="rId10" Type="http://schemas.openxmlformats.org/officeDocument/2006/relationships/image" Target="../media/image123.jpg"/><Relationship Id="rId9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24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210.png"/><Relationship Id="rId5" Type="http://schemas.openxmlformats.org/officeDocument/2006/relationships/image" Target="../media/image160.png"/><Relationship Id="rId10" Type="http://schemas.openxmlformats.org/officeDocument/2006/relationships/image" Target="../media/image180.png"/><Relationship Id="rId4" Type="http://schemas.openxmlformats.org/officeDocument/2006/relationships/image" Target="../media/image118.jpeg"/><Relationship Id="rId9" Type="http://schemas.openxmlformats.org/officeDocument/2006/relationships/image" Target="../media/image2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8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hyperlink" Target="http://arxiv.org/abs/arXiv:2006.15044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0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0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469" y="1502183"/>
            <a:ext cx="8157883" cy="1250728"/>
          </a:xfrm>
        </p:spPr>
        <p:txBody>
          <a:bodyPr>
            <a:normAutofit/>
          </a:bodyPr>
          <a:lstStyle/>
          <a:p>
            <a:r>
              <a:rPr lang="en-CN" altLang="zh-CN" sz="3200" b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altLang="zh-CN" sz="3200" b="1" dirty="0" err="1">
                <a:latin typeface="Times New Roman" charset="0"/>
                <a:ea typeface="Times New Roman" charset="0"/>
                <a:cs typeface="Times New Roman" charset="0"/>
              </a:rPr>
              <a:t>etraquarks</a:t>
            </a:r>
            <a:r>
              <a:rPr lang="zh-CN" altLang="en-US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at</a:t>
            </a:r>
            <a:r>
              <a:rPr lang="zh-CN" altLang="en-US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dirty="0" err="1">
                <a:latin typeface="Times New Roman" charset="0"/>
                <a:ea typeface="Times New Roman" charset="0"/>
                <a:cs typeface="Times New Roman" charset="0"/>
              </a:rPr>
              <a:t>LHCb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2909228"/>
            <a:ext cx="6480572" cy="956223"/>
          </a:xfrm>
        </p:spPr>
        <p:txBody>
          <a:bodyPr>
            <a:normAutofit/>
          </a:bodyPr>
          <a:lstStyle/>
          <a:p>
            <a:r>
              <a:rPr kumimoji="1" lang="zh-CN" altLang="en-US" sz="2800" dirty="0">
                <a:latin typeface="SimHei" panose="02010609060101010101" pitchFamily="49" charset="-122"/>
                <a:ea typeface="SimHei" panose="02010609060101010101" pitchFamily="49" charset="-122"/>
                <a:cs typeface="Times New Roman" charset="0"/>
              </a:rPr>
              <a:t>张艳席</a:t>
            </a:r>
            <a:r>
              <a:rPr kumimoji="1" lang="en-US" altLang="zh-CN" sz="2800" dirty="0">
                <a:latin typeface="SimHei" panose="02010609060101010101" pitchFamily="49" charset="-122"/>
                <a:ea typeface="SimHei" panose="02010609060101010101" pitchFamily="49" charset="-122"/>
                <a:cs typeface="Times New Roman" charset="0"/>
              </a:rPr>
              <a:t> </a:t>
            </a:r>
            <a:endParaRPr kumimoji="1" lang="en-US" altLang="zh-CN" sz="28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r>
              <a:rPr kumimoji="1" lang="zh-CN" altLang="en-US" sz="2400" dirty="0">
                <a:latin typeface="SimHei" panose="02010609060101010101" pitchFamily="49" charset="-122"/>
                <a:ea typeface="SimHei" panose="02010609060101010101" pitchFamily="49" charset="-122"/>
                <a:cs typeface="Times New Roman" charset="0"/>
              </a:rPr>
              <a:t>北京大学</a:t>
            </a:r>
            <a:endParaRPr kumimoji="1" lang="en-US" altLang="zh-CN" sz="2400" dirty="0">
              <a:latin typeface="SimHei" panose="02010609060101010101" pitchFamily="49" charset="-122"/>
              <a:ea typeface="SimHei" panose="02010609060101010101" pitchFamily="49" charset="-122"/>
              <a:cs typeface="Times New Roman" charset="0"/>
            </a:endParaRPr>
          </a:p>
          <a:p>
            <a:endParaRPr lang="en-US" sz="2000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6447" y="4077625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武汉大学，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2020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年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12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月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13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号</a:t>
            </a:r>
            <a:endParaRPr kumimoji="1"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4" descr="ttps://mediastream.cern.ch/MediaArchive/Photo/Public/2010/1004068/1004068_01/1004068_01-A5-at-72-dpi.jpg">
            <a:extLst>
              <a:ext uri="{FF2B5EF4-FFF2-40B4-BE49-F238E27FC236}">
                <a16:creationId xmlns:a16="http://schemas.microsoft.com/office/drawing/2014/main" id="{456A8AD2-D82D-5244-BF29-8B5B55AC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63" y="5114992"/>
            <a:ext cx="1711667" cy="114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7348E540-5215-E046-A025-47CD12B92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122"/>
          <a:stretch/>
        </p:blipFill>
        <p:spPr>
          <a:xfrm>
            <a:off x="2606040" y="4977992"/>
            <a:ext cx="1482577" cy="15021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D827DE-93B7-8B4B-8B0C-1459757FDF87}"/>
              </a:ext>
            </a:extLst>
          </p:cNvPr>
          <p:cNvSpPr txBox="1"/>
          <p:nvPr/>
        </p:nvSpPr>
        <p:spPr>
          <a:xfrm>
            <a:off x="1841865" y="570457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sz="2800" dirty="0" err="1">
                <a:latin typeface="SimHei" panose="02010609060101010101" pitchFamily="49" charset="-122"/>
                <a:ea typeface="SimHei" panose="02010609060101010101" pitchFamily="49" charset="-122"/>
                <a:cs typeface="Times New Roman" charset="0"/>
              </a:rPr>
              <a:t>第二届LHCb前沿物理研讨会</a:t>
            </a:r>
            <a:endParaRPr kumimoji="1" lang="en-US" sz="2800" dirty="0">
              <a:latin typeface="SimHei" panose="02010609060101010101" pitchFamily="49" charset="-122"/>
              <a:ea typeface="SimHei" panose="02010609060101010101" pitchFamily="49" charset="-122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ECD87-0A71-F544-9517-F0B6D8F44E0A}"/>
              </a:ext>
            </a:extLst>
          </p:cNvPr>
          <p:cNvSpPr txBox="1"/>
          <p:nvPr/>
        </p:nvSpPr>
        <p:spPr>
          <a:xfrm>
            <a:off x="6573795" y="5552303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CN" sz="2000" dirty="0">
                <a:latin typeface="Times New Roman" charset="0"/>
                <a:ea typeface="Times New Roman" charset="0"/>
                <a:cs typeface="Times New Roman" charset="0"/>
              </a:rPr>
              <a:t>LHCb中国组</a:t>
            </a:r>
          </a:p>
        </p:txBody>
      </p:sp>
    </p:spTree>
    <p:extLst>
      <p:ext uri="{BB962C8B-B14F-4D97-AF65-F5344CB8AC3E}">
        <p14:creationId xmlns:p14="http://schemas.microsoft.com/office/powerpoint/2010/main" val="10839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10</a:t>
            </a:fld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2" y="6145431"/>
            <a:ext cx="1944172" cy="345009"/>
          </a:xfrm>
        </p:spPr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  <a:endParaRPr kumimoji="1" lang="zh-CN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7641A9-5EBB-2040-9EFA-CF07625B6856}"/>
              </a:ext>
            </a:extLst>
          </p:cNvPr>
          <p:cNvSpPr/>
          <p:nvPr/>
        </p:nvSpPr>
        <p:spPr>
          <a:xfrm>
            <a:off x="39036" y="6192234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FCB4BD-CD54-F840-8BE9-3B12777A1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961" y="1013721"/>
            <a:ext cx="3234802" cy="17851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C42-D11F-D145-B0ED-4BCB56630BD6}"/>
              </a:ext>
            </a:extLst>
          </p:cNvPr>
          <p:cNvSpPr/>
          <p:nvPr/>
        </p:nvSpPr>
        <p:spPr>
          <a:xfrm>
            <a:off x="3336776" y="1218782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200" dirty="0">
                <a:latin typeface="Times New Roman" charset="0"/>
                <a:cs typeface="Times New Roman" charset="0"/>
              </a:rPr>
              <a:t>PRL102(2009)242002</a:t>
            </a:r>
          </a:p>
          <a:p>
            <a:r>
              <a:rPr kumimoji="1"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Mod.Phys.Lett.A32(2017)26</a:t>
            </a:r>
          </a:p>
          <a:p>
            <a:r>
              <a:rPr kumimoji="1" lang="en-US" altLang="zh-CN" sz="1200" dirty="0">
                <a:latin typeface="Times New Roman" charset="0"/>
                <a:cs typeface="Times New Roman" charset="0"/>
              </a:rPr>
              <a:t>PLB734(2014)261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A7FC26-0659-FC43-ACAD-3801E73BCFE0}"/>
                  </a:ext>
                </a:extLst>
              </p:cNvPr>
              <p:cNvSpPr txBox="1"/>
              <p:nvPr/>
            </p:nvSpPr>
            <p:spPr>
              <a:xfrm>
                <a:off x="249309" y="1154349"/>
                <a:ext cx="276954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l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Observation</a:t>
                </a:r>
                <a:r>
                  <a:rPr kumimoji="1" lang="zh-CN" altLang="en-US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(4140)</m:t>
                    </m:r>
                  </m:oMath>
                </a14:m>
                <a:endParaRPr kumimoji="1" lang="en-CN" sz="1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Evidence</a:t>
                </a:r>
                <a:r>
                  <a:rPr kumimoji="1" lang="zh-CN" altLang="en-US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(4274)</m:t>
                    </m:r>
                  </m:oMath>
                </a14:m>
                <a:endParaRPr kumimoji="1" lang="en-CN" sz="1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kumimoji="1" lang="en-CN" altLang="zh-CN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</a:t>
                </a:r>
                <a:r>
                  <a:rPr kumimoji="1" lang="zh-CN" altLang="en-US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analysis</a:t>
                </a:r>
                <a:endParaRPr kumimoji="1" lang="en-CN" sz="1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A7FC26-0659-FC43-ACAD-3801E73BC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09" y="1154349"/>
                <a:ext cx="2769541" cy="923330"/>
              </a:xfrm>
              <a:prstGeom prst="rect">
                <a:avLst/>
              </a:prstGeom>
              <a:blipFill>
                <a:blip r:embed="rId4"/>
                <a:stretch>
                  <a:fillRect l="-1370" t="-2703" b="-945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3939A1E9-96E2-804E-A665-8F51652145C3}"/>
              </a:ext>
            </a:extLst>
          </p:cNvPr>
          <p:cNvSpPr txBox="1"/>
          <p:nvPr/>
        </p:nvSpPr>
        <p:spPr>
          <a:xfrm>
            <a:off x="293699" y="298063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All much wider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Only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Run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data</a:t>
            </a:r>
            <a:endParaRPr kumimoji="1" lang="en-CN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E5496D-15DE-CB4F-B422-8517163CB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961" y="3101816"/>
            <a:ext cx="3165545" cy="2235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9">
                <a:extLst>
                  <a:ext uri="{FF2B5EF4-FFF2-40B4-BE49-F238E27FC236}">
                    <a16:creationId xmlns:a16="http://schemas.microsoft.com/office/drawing/2014/main" id="{E9D43A1F-3E34-1B4A-8DD5-948AD14847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7813198"/>
                  </p:ext>
                </p:extLst>
              </p:nvPr>
            </p:nvGraphicFramePr>
            <p:xfrm>
              <a:off x="233888" y="3773336"/>
              <a:ext cx="5172073" cy="22568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4802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553710">
                      <a:extLst>
                        <a:ext uri="{9D8B030D-6E8A-4147-A177-3AD203B41FA5}">
                          <a16:colId xmlns:a16="http://schemas.microsoft.com/office/drawing/2014/main" val="1802409447"/>
                        </a:ext>
                      </a:extLst>
                    </a:gridCol>
                    <a:gridCol w="1828807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1734754">
                      <a:extLst>
                        <a:ext uri="{9D8B030D-6E8A-4147-A177-3AD203B41FA5}">
                          <a16:colId xmlns:a16="http://schemas.microsoft.com/office/drawing/2014/main" val="221216020"/>
                        </a:ext>
                      </a:extLst>
                    </a:gridCol>
                  </a:tblGrid>
                  <a:tr h="451363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en-US" altLang="zh-CN" sz="1600" b="1" i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𝐏𝐂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45136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rgbClr val="D119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D119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(4140)</m:t>
                                </m:r>
                              </m:oMath>
                            </m:oMathPara>
                          </a14:m>
                          <a:endParaRPr lang="en-CN" sz="1600" dirty="0">
                            <a:solidFill>
                              <a:srgbClr val="D119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rgbClr val="D119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D119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rgbClr val="D119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600" dirty="0">
                            <a:solidFill>
                              <a:srgbClr val="D119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D119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4146.5±</m:t>
                              </m:r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4.5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−2.8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+4.6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D119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D119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D119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83</m:t>
                              </m:r>
                              <m:r>
                                <a:rPr lang="zh-CN" altLang="en-US" sz="1600" b="0" i="1" smtClean="0">
                                  <a:solidFill>
                                    <a:srgbClr val="D119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altLang="zh-CN" sz="1600" b="0" i="1" smtClean="0">
                                  <a:solidFill>
                                    <a:srgbClr val="D119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21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−14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+21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D119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D119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45136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(4274)</m:t>
                                </m:r>
                              </m:oMath>
                            </m:oMathPara>
                          </a14:m>
                          <a:endParaRPr lang="en-CN" sz="1600" dirty="0">
                            <a:solidFill>
                              <a:srgbClr val="2A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altLang="zh-CN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2A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altLang="zh-CN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2A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kumimoji="0" lang="en-US" altLang="zh-CN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2A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600" dirty="0">
                            <a:solidFill>
                              <a:srgbClr val="2A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4273.3±</m:t>
                              </m:r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8.3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 </m:t>
                                  </m:r>
                                  <m:r>
                                    <a:rPr lang="en-US" altLang="zh-CN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3.6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+17.2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2A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2A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56.2±</m:t>
                              </m:r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10.9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−11.1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zh-CN" altLang="en-US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 </m:t>
                                  </m:r>
                                  <m:r>
                                    <a:rPr lang="en-US" altLang="zh-CN" sz="16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8.4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2A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2A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  <a:tr h="45136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(4500)</m:t>
                                </m:r>
                              </m:oMath>
                            </m:oMathPara>
                          </a14:m>
                          <a:endParaRPr lang="en-CN" sz="16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6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4506</m:t>
                              </m:r>
                              <m:r>
                                <a:rPr lang="zh-CN" altLang="en-US" sz="16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  <m:r>
                                <a:rPr lang="en-US" altLang="zh-CN" sz="16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−15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92±</m:t>
                              </m:r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21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−20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+21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4093910"/>
                      </a:ext>
                    </a:extLst>
                  </a:tr>
                  <a:tr h="45136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(4700)</m:t>
                                </m:r>
                              </m:oMath>
                            </m:oMathPara>
                          </a14:m>
                          <a:endParaRPr lang="en-CN" sz="16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6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4704</m:t>
                              </m:r>
                              <m:r>
                                <a:rPr lang="zh-CN" altLang="en-US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  <m:r>
                                <a:rPr lang="en-US" altLang="zh-CN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−24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+14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120±</m:t>
                              </m:r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31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−33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+42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494491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9">
                <a:extLst>
                  <a:ext uri="{FF2B5EF4-FFF2-40B4-BE49-F238E27FC236}">
                    <a16:creationId xmlns:a16="http://schemas.microsoft.com/office/drawing/2014/main" id="{E9D43A1F-3E34-1B4A-8DD5-948AD14847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7813198"/>
                  </p:ext>
                </p:extLst>
              </p:nvPr>
            </p:nvGraphicFramePr>
            <p:xfrm>
              <a:off x="233888" y="3773336"/>
              <a:ext cx="5172073" cy="22568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4802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553710">
                      <a:extLst>
                        <a:ext uri="{9D8B030D-6E8A-4147-A177-3AD203B41FA5}">
                          <a16:colId xmlns:a16="http://schemas.microsoft.com/office/drawing/2014/main" val="1802409447"/>
                        </a:ext>
                      </a:extLst>
                    </a:gridCol>
                    <a:gridCol w="1828807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1734754">
                      <a:extLst>
                        <a:ext uri="{9D8B030D-6E8A-4147-A177-3AD203B41FA5}">
                          <a16:colId xmlns:a16="http://schemas.microsoft.com/office/drawing/2014/main" val="221216020"/>
                        </a:ext>
                      </a:extLst>
                    </a:gridCol>
                  </a:tblGrid>
                  <a:tr h="451363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0909" t="-2778" r="-643182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451363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205" t="-105714" r="-393976" b="-31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0909" t="-105714" r="-643182" b="-31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889" t="-105714" r="-96528" b="-31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8540" t="-105714" r="-1460" b="-31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451363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205" t="-200000" r="-393976" b="-2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0909" t="-200000" r="-643182" b="-2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889" t="-200000" r="-96528" b="-2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8540" t="-200000" r="-1460" b="-202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  <a:tr h="451363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205" t="-308571" r="-393976" b="-1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0909" t="-308571" r="-643182" b="-1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889" t="-308571" r="-96528" b="-1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8540" t="-308571" r="-1460" b="-10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4093910"/>
                      </a:ext>
                    </a:extLst>
                  </a:tr>
                  <a:tr h="451363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205" t="-397222" r="-393976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0909" t="-397222" r="-643182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889" t="-397222" r="-96528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8540" t="-397222" r="-1460" b="-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94491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6BD3D211-9E6C-6F47-8C63-6A50E3BE0EEA}"/>
              </a:ext>
            </a:extLst>
          </p:cNvPr>
          <p:cNvSpPr/>
          <p:nvPr/>
        </p:nvSpPr>
        <p:spPr>
          <a:xfrm>
            <a:off x="-376518" y="3476880"/>
            <a:ext cx="1004290" cy="612151"/>
          </a:xfrm>
          <a:prstGeom prst="ellipse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8CDFA5B-EE68-9443-A9D9-F2D777E328B0}"/>
                  </a:ext>
                </a:extLst>
              </p:cNvPr>
              <p:cNvSpPr txBox="1"/>
              <p:nvPr/>
            </p:nvSpPr>
            <p:spPr>
              <a:xfrm>
                <a:off x="2177566" y="1967811"/>
                <a:ext cx="2250488" cy="400110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quark contents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8CDFA5B-EE68-9443-A9D9-F2D777E32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566" y="1967811"/>
                <a:ext cx="2250488" cy="400110"/>
              </a:xfrm>
              <a:prstGeom prst="rect">
                <a:avLst/>
              </a:prstGeom>
              <a:blipFill>
                <a:blip r:embed="rId7"/>
                <a:stretch>
                  <a:fillRect t="-6061" r="-1676" b="-24242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E454E867-26BF-6D46-8BF8-814475C608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" y="-7858"/>
                <a:ext cx="8640763" cy="718643"/>
              </a:xfrm>
              <a:prstGeom prst="rect">
                <a:avLst/>
              </a:prstGeom>
              <a:solidFill>
                <a:srgbClr val="C00000">
                  <a:alpha val="54000"/>
                </a:srgbClr>
              </a:solid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158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kumimoji="1" lang="en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Te</a:t>
                </a:r>
                <a:r>
                  <a:rPr kumimoji="1" lang="en-US" altLang="zh-CN" sz="3600" dirty="0" err="1">
                    <a:latin typeface="Times New Roman" charset="0"/>
                    <a:ea typeface="Times New Roman" charset="0"/>
                    <a:cs typeface="Times New Roman" charset="0"/>
                  </a:rPr>
                  <a:t>traquark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𝜓𝜙</m:t>
                    </m:r>
                  </m:oMath>
                </a14:m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system</a:t>
                </a:r>
                <a:endParaRPr kumimoji="1" lang="en-CN" sz="3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E454E867-26BF-6D46-8BF8-814475C60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-7858"/>
                <a:ext cx="8640763" cy="718643"/>
              </a:xfrm>
              <a:prstGeom prst="rect">
                <a:avLst/>
              </a:prstGeom>
              <a:blipFill>
                <a:blip r:embed="rId10"/>
                <a:stretch>
                  <a:fillRect t="-8621" b="-206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16ECA099-9BB0-0143-85F5-BBE33BB61059}"/>
              </a:ext>
            </a:extLst>
          </p:cNvPr>
          <p:cNvSpPr txBox="1"/>
          <p:nvPr/>
        </p:nvSpPr>
        <p:spPr>
          <a:xfrm>
            <a:off x="6395970" y="5441821"/>
            <a:ext cx="9685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L9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366262BD-E8C4-8D48-84D0-AF0D0C5CBD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187" y="752439"/>
                <a:ext cx="5387551" cy="40798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64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22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89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𝜓𝜙</m:t>
                    </m:r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first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seen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by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CDF,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confirmed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by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CMS</a:t>
                </a: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366262BD-E8C4-8D48-84D0-AF0D0C5CB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87" y="752439"/>
                <a:ext cx="5387551" cy="407983"/>
              </a:xfrm>
              <a:prstGeom prst="rect">
                <a:avLst/>
              </a:prstGeom>
              <a:blipFill>
                <a:blip r:embed="rId11"/>
                <a:stretch>
                  <a:fillRect t="-9091" b="-2121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4A029C2-10D2-DE45-9B7C-C81AEE63B288}"/>
              </a:ext>
            </a:extLst>
          </p:cNvPr>
          <p:cNvSpPr/>
          <p:nvPr/>
        </p:nvSpPr>
        <p:spPr>
          <a:xfrm>
            <a:off x="169187" y="2423264"/>
            <a:ext cx="5172073" cy="498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t">
            <a:spAutoFit/>
          </a:bodyPr>
          <a:lstStyle/>
          <a:p>
            <a:pPr indent="-216000">
              <a:lnSpc>
                <a:spcPct val="150000"/>
              </a:lnSpc>
              <a:spcBef>
                <a:spcPts val="100"/>
              </a:spcBef>
            </a:pPr>
            <a:r>
              <a:rPr kumimoji="1" lang="en-US" altLang="zh-CN" sz="2000" dirty="0" err="1">
                <a:latin typeface="Times New Roman" charset="0"/>
                <a:ea typeface="Times New Roman" charset="0"/>
                <a:cs typeface="Times New Roman" charset="0"/>
              </a:rPr>
              <a:t>LHCb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amplitude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analysis,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observed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four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1619190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2455" y="762001"/>
                <a:ext cx="4826745" cy="416546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pPr marL="4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</a:t>
                </a:r>
                <a:r>
                  <a:rPr kumimoji="1" lang="en-US" altLang="zh-CN" sz="2000" b="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𝜓𝜙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structure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𝜓𝜙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decay</a:t>
                </a: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" indent="0">
                  <a:lnSpc>
                    <a:spcPct val="150000"/>
                  </a:lnSpc>
                  <a:spcBef>
                    <a:spcPts val="100"/>
                  </a:spcBef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2455" y="762001"/>
                <a:ext cx="4826745" cy="416546"/>
              </a:xfrm>
              <a:blipFill>
                <a:blip r:embed="rId3"/>
                <a:stretch>
                  <a:fillRect l="-1050" t="-9091" b="-2121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11</a:t>
            </a:fld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2" y="6145431"/>
            <a:ext cx="1944172" cy="345009"/>
          </a:xfrm>
        </p:spPr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  <a:endParaRPr kumimoji="1" lang="zh-CN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7641A9-5EBB-2040-9EFA-CF07625B6856}"/>
              </a:ext>
            </a:extLst>
          </p:cNvPr>
          <p:cNvSpPr/>
          <p:nvPr/>
        </p:nvSpPr>
        <p:spPr>
          <a:xfrm>
            <a:off x="39036" y="6192234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18574A4-C4B0-BC48-827C-6640AA5F868A}"/>
              </a:ext>
            </a:extLst>
          </p:cNvPr>
          <p:cNvGrpSpPr/>
          <p:nvPr/>
        </p:nvGrpSpPr>
        <p:grpSpPr>
          <a:xfrm>
            <a:off x="248727" y="1193984"/>
            <a:ext cx="7987839" cy="3335286"/>
            <a:chOff x="283913" y="2380942"/>
            <a:chExt cx="7514294" cy="293609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A858D01-379F-B74B-A352-C9FBF49A9A3B}"/>
                </a:ext>
              </a:extLst>
            </p:cNvPr>
            <p:cNvGrpSpPr/>
            <p:nvPr/>
          </p:nvGrpSpPr>
          <p:grpSpPr>
            <a:xfrm>
              <a:off x="283913" y="2380942"/>
              <a:ext cx="7514294" cy="2936093"/>
              <a:chOff x="283913" y="2380942"/>
              <a:chExt cx="7514294" cy="293609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7778280-10DF-7744-92C3-60C3BF5EE2F5}"/>
                  </a:ext>
                </a:extLst>
              </p:cNvPr>
              <p:cNvGrpSpPr/>
              <p:nvPr/>
            </p:nvGrpSpPr>
            <p:grpSpPr>
              <a:xfrm>
                <a:off x="482193" y="2380942"/>
                <a:ext cx="7316014" cy="2870815"/>
                <a:chOff x="541205" y="1761693"/>
                <a:chExt cx="7316014" cy="2870815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DDD79494-15E6-3140-847F-29C88EF23BCE}"/>
                    </a:ext>
                  </a:extLst>
                </p:cNvPr>
                <p:cNvGrpSpPr/>
                <p:nvPr/>
              </p:nvGrpSpPr>
              <p:grpSpPr>
                <a:xfrm>
                  <a:off x="541205" y="1761693"/>
                  <a:ext cx="7316014" cy="2870815"/>
                  <a:chOff x="580123" y="1329266"/>
                  <a:chExt cx="7316014" cy="2870815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85BDA08F-6F49-024E-9B03-23BF2DF3D9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80123" y="1329266"/>
                    <a:ext cx="3560077" cy="2870815"/>
                  </a:xfrm>
                  <a:prstGeom prst="rect">
                    <a:avLst/>
                  </a:prstGeom>
                </p:spPr>
              </p:pic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D96AD434-4FA1-8443-B845-62B63220A9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456439" y="1390738"/>
                    <a:ext cx="3439698" cy="2720220"/>
                  </a:xfrm>
                  <a:prstGeom prst="rect">
                    <a:avLst/>
                  </a:prstGeom>
                </p:spPr>
              </p:pic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A91D5F77-A457-964D-BCC3-FEA13D75D6FB}"/>
                      </a:ext>
                    </a:extLst>
                  </p:cNvPr>
                  <p:cNvSpPr/>
                  <p:nvPr/>
                </p:nvSpPr>
                <p:spPr>
                  <a:xfrm>
                    <a:off x="3422697" y="2526637"/>
                    <a:ext cx="2067484" cy="476071"/>
                  </a:xfrm>
                  <a:prstGeom prst="ellipse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CN" sz="16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Zoom in and fit</a:t>
                    </a:r>
                  </a:p>
                </p:txBody>
              </p: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C2031E9-57E9-FA47-A121-83AE38A1A2AD}"/>
                    </a:ext>
                  </a:extLst>
                </p:cNvPr>
                <p:cNvSpPr txBox="1"/>
                <p:nvPr/>
              </p:nvSpPr>
              <p:spPr>
                <a:xfrm>
                  <a:off x="2368253" y="2265864"/>
                  <a:ext cx="130676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CN" sz="2000" dirty="0">
                      <a:solidFill>
                        <a:srgbClr val="00B05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Simulation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4C55F441-8634-7949-8E82-21D96713973A}"/>
                      </a:ext>
                    </a:extLst>
                  </p:cNvPr>
                  <p:cNvSpPr/>
                  <p:nvPr/>
                </p:nvSpPr>
                <p:spPr>
                  <a:xfrm>
                    <a:off x="283913" y="4809605"/>
                    <a:ext cx="89434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>
                              <a:solidFill>
                                <a:srgbClr val="D119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  <m:r>
                            <a:rPr lang="en-US" altLang="zh-CN" sz="1400" i="1">
                              <a:solidFill>
                                <a:srgbClr val="D119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(4140)</m:t>
                          </m:r>
                        </m:oMath>
                      </m:oMathPara>
                    </a14:m>
                    <a:endParaRPr lang="en-CN" sz="1400" dirty="0">
                      <a:solidFill>
                        <a:srgbClr val="D119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4C55F441-8634-7949-8E82-21D96713973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3913" y="4809605"/>
                    <a:ext cx="894347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538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7139BB58-936C-C34C-8ED2-E2D5DFE14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8972" y="4536574"/>
                <a:ext cx="0" cy="478216"/>
              </a:xfrm>
              <a:prstGeom prst="straightConnector1">
                <a:avLst/>
              </a:prstGeom>
              <a:ln w="38100">
                <a:solidFill>
                  <a:srgbClr val="D119FF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D4269FB7-3467-C748-860F-93D8D96E73D4}"/>
                      </a:ext>
                    </a:extLst>
                  </p:cNvPr>
                  <p:cNvSpPr/>
                  <p:nvPr/>
                </p:nvSpPr>
                <p:spPr>
                  <a:xfrm>
                    <a:off x="1219374" y="5009258"/>
                    <a:ext cx="89434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  <m:r>
                            <a:rPr lang="en-US" altLang="zh-CN" sz="140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(4274)</m:t>
                          </m:r>
                        </m:oMath>
                      </m:oMathPara>
                    </a14:m>
                    <a:endParaRPr lang="en-CN" sz="1400" dirty="0">
                      <a:solidFill>
                        <a:srgbClr val="2A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D4269FB7-3467-C748-860F-93D8D96E73D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9374" y="5009258"/>
                    <a:ext cx="894347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6A54D4F-A334-0F4F-A121-1DFDAF1CCF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66548" y="4536574"/>
                <a:ext cx="0" cy="489368"/>
              </a:xfrm>
              <a:prstGeom prst="straightConnector1">
                <a:avLst/>
              </a:prstGeom>
              <a:ln w="38100">
                <a:solidFill>
                  <a:srgbClr val="2A00FF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E6C5EA9-7007-884D-82EB-F012953FC1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3822" y="4536574"/>
                <a:ext cx="0" cy="489368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CCCB4A90-8C17-DF42-A9C6-9F3817D5439E}"/>
                      </a:ext>
                    </a:extLst>
                  </p:cNvPr>
                  <p:cNvSpPr/>
                  <p:nvPr/>
                </p:nvSpPr>
                <p:spPr>
                  <a:xfrm>
                    <a:off x="1737443" y="4209009"/>
                    <a:ext cx="89434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  <m:r>
                            <a:rPr lang="en-US" altLang="zh-CN" sz="1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(4500)</m:t>
                          </m:r>
                        </m:oMath>
                      </m:oMathPara>
                    </a14:m>
                    <a:endParaRPr lang="en-CN" sz="1400" dirty="0">
                      <a:solidFill>
                        <a:schemeClr val="accent6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CCCB4A90-8C17-DF42-A9C6-9F3817D543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37443" y="4209009"/>
                    <a:ext cx="894347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FC5CC7C5-3B59-E343-8CA2-1EBC1FB97221}"/>
                      </a:ext>
                    </a:extLst>
                  </p:cNvPr>
                  <p:cNvSpPr/>
                  <p:nvPr/>
                </p:nvSpPr>
                <p:spPr>
                  <a:xfrm>
                    <a:off x="2527933" y="3799447"/>
                    <a:ext cx="89434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  <m:r>
                            <a:rPr lang="en-US" altLang="zh-CN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(4700)</m:t>
                          </m:r>
                        </m:oMath>
                      </m:oMathPara>
                    </a14:m>
                    <a:endParaRPr lang="en-CN" sz="1400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FC5CC7C5-3B59-E343-8CA2-1EBC1FB972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27933" y="3799447"/>
                    <a:ext cx="894347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2F1AC90-59E9-A24D-B967-E8B45E07C4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51391" y="4564921"/>
                <a:ext cx="0" cy="489368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56C80444-242E-D84A-A3C5-CF1146852748}"/>
                    </a:ext>
                  </a:extLst>
                </p:cNvPr>
                <p:cNvSpPr/>
                <p:nvPr/>
              </p:nvSpPr>
              <p:spPr>
                <a:xfrm>
                  <a:off x="6246794" y="4927304"/>
                  <a:ext cx="89434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en-US" altLang="zh-CN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(4700)</m:t>
                        </m:r>
                      </m:oMath>
                    </m:oMathPara>
                  </a14:m>
                  <a:endParaRPr lang="en-CN" sz="14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56C80444-242E-D84A-A3C5-CF11468527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6794" y="4927304"/>
                  <a:ext cx="894347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11538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6DE61F2-76FE-D946-A782-94B7FB6662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8669" y="4347576"/>
              <a:ext cx="0" cy="489368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BF5470-B446-1242-9261-4F51467FCB9A}"/>
              </a:ext>
            </a:extLst>
          </p:cNvPr>
          <p:cNvGrpSpPr/>
          <p:nvPr/>
        </p:nvGrpSpPr>
        <p:grpSpPr>
          <a:xfrm>
            <a:off x="248727" y="4605032"/>
            <a:ext cx="3675448" cy="1143698"/>
            <a:chOff x="335821" y="4773751"/>
            <a:chExt cx="3675448" cy="1143698"/>
          </a:xfrm>
        </p:grpSpPr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42AEF01A-2F14-154A-AA85-4D5B985CBDDB}"/>
                </a:ext>
              </a:extLst>
            </p:cNvPr>
            <p:cNvSpPr txBox="1">
              <a:spLocks/>
            </p:cNvSpPr>
            <p:nvPr/>
          </p:nvSpPr>
          <p:spPr>
            <a:xfrm>
              <a:off x="335821" y="4773751"/>
              <a:ext cx="3675448" cy="403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16004" indent="-216004" algn="l" defTabSz="864017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801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22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021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2029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44037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76046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08054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4006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72070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" indent="0">
                <a:lnSpc>
                  <a:spcPct val="100000"/>
                </a:lnSpc>
                <a:spcBef>
                  <a:spcPts val="100"/>
                </a:spcBef>
                <a:buNone/>
              </a:pPr>
              <a:r>
                <a: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1D fit using S-wave </a:t>
              </a:r>
              <a:r>
                <a:rPr kumimoji="1" lang="en-US" altLang="zh-CN" sz="2000" dirty="0" err="1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Breit</a:t>
              </a:r>
              <a:r>
                <a: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-Wigner</a:t>
              </a:r>
              <a:endParaRPr kumimoji="1" lang="en-US" altLang="zh-CN" sz="2000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</a:pPr>
              <a:endParaRPr kumimoji="1" lang="en-US" altLang="zh-CN" sz="1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8521B56-33D3-EA4A-900B-A5D314A7DA9E}"/>
                    </a:ext>
                  </a:extLst>
                </p:cNvPr>
                <p:cNvSpPr txBox="1"/>
                <p:nvPr/>
              </p:nvSpPr>
              <p:spPr>
                <a:xfrm>
                  <a:off x="635654" y="5232005"/>
                  <a:ext cx="3188693" cy="68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𝑋</m:t>
                          </m:r>
                          <m:d>
                            <m:dPr>
                              <m:ctrlPr>
                                <a:rPr kumimoji="1" lang="en-US" sz="1800" b="0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sz="1800" b="0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4740</m:t>
                              </m:r>
                            </m:e>
                          </m:d>
                        </m:sub>
                      </m:sSub>
                      <m:r>
                        <a:rPr kumimoji="1" lang="en-US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=4741±6±6</m:t>
                      </m:r>
                    </m:oMath>
                  </a14:m>
                  <a:r>
                    <a:rPr kumimoji="1" lang="en-CN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MeV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sz="1800" b="0" i="0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Γ</m:t>
                          </m:r>
                        </m:e>
                        <m:sub>
                          <m:r>
                            <a:rPr kumimoji="1" lang="en-US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𝑋</m:t>
                          </m:r>
                          <m:d>
                            <m:dPr>
                              <m:ctrlPr>
                                <a:rPr kumimoji="1" lang="en-US" sz="1800" i="1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sz="1800" i="1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4740</m:t>
                              </m:r>
                            </m:e>
                          </m:d>
                        </m:sub>
                      </m:sSub>
                      <m:r>
                        <a:rPr kumimoji="1" lang="en-US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 </m:t>
                      </m:r>
                      <m:r>
                        <a:rPr kumimoji="1" lang="en-US" sz="1800" i="1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kumimoji="1" lang="en-US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53</m:t>
                      </m:r>
                      <m:r>
                        <a:rPr kumimoji="1" lang="en-US" sz="1800" i="1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kumimoji="1" lang="en-US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15</m:t>
                      </m:r>
                      <m:r>
                        <a:rPr kumimoji="1" lang="en-US" sz="1800" i="1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kumimoji="1" lang="en-US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11</m:t>
                      </m:r>
                    </m:oMath>
                  </a14:m>
                  <a:r>
                    <a:rPr kumimoji="1" lang="en-CN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MeV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8521B56-33D3-EA4A-900B-A5D314A7DA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654" y="5232005"/>
                  <a:ext cx="3188693" cy="685444"/>
                </a:xfrm>
                <a:prstGeom prst="rect">
                  <a:avLst/>
                </a:prstGeom>
                <a:blipFill>
                  <a:blip r:embed="rId12"/>
                  <a:stretch>
                    <a:fillRect t="-3636" r="-1190" b="-9091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FACE58-EA47-3D40-A146-DD5466382940}"/>
              </a:ext>
            </a:extLst>
          </p:cNvPr>
          <p:cNvGrpSpPr/>
          <p:nvPr/>
        </p:nvGrpSpPr>
        <p:grpSpPr>
          <a:xfrm>
            <a:off x="4185652" y="4683797"/>
            <a:ext cx="4275279" cy="1107996"/>
            <a:chOff x="4365484" y="4884838"/>
            <a:chExt cx="4275279" cy="11079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AB4499F-29AC-2846-B559-9470B1866154}"/>
                    </a:ext>
                  </a:extLst>
                </p:cNvPr>
                <p:cNvSpPr txBox="1"/>
                <p:nvPr/>
              </p:nvSpPr>
              <p:spPr>
                <a:xfrm>
                  <a:off x="4365484" y="4884838"/>
                  <a:ext cx="4275279" cy="1107996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kumimoji="1" lang="en-CN" sz="1800" b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Systematic uncertainties: </a:t>
                  </a:r>
                </a:p>
                <a:p>
                  <a:pPr marL="285750" indent="-285750" algn="l">
                    <a:buFont typeface="Wingdings" pitchFamily="2" charset="2"/>
                    <a:buChar char="Ø"/>
                  </a:pPr>
                  <a:r>
                    <a:rPr kumimoji="1" lang="en-CN" sz="1600" dirty="0">
                      <a:latin typeface="Times New Roman" charset="0"/>
                      <a:ea typeface="Times New Roman" charset="0"/>
                      <a:cs typeface="Times New Roman" charset="0"/>
                    </a:rPr>
                    <a:t>Shape of underlying non-</a:t>
                  </a:r>
                  <a14:m>
                    <m:oMath xmlns:m="http://schemas.openxmlformats.org/officeDocument/2006/math">
                      <m:r>
                        <a:rPr kumimoji="1" 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𝑋</m:t>
                      </m:r>
                    </m:oMath>
                  </a14:m>
                  <a:endParaRPr kumimoji="1"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marL="285750" indent="-285750" algn="l">
                    <a:buFont typeface="Wingdings" pitchFamily="2" charset="2"/>
                    <a:buChar char="Ø"/>
                  </a:pPr>
                  <a:r>
                    <a:rPr kumimoji="1" lang="en-CN" sz="1600" dirty="0">
                      <a:latin typeface="Times New Roman" charset="0"/>
                      <a:ea typeface="Times New Roman" charset="0"/>
                      <a:cs typeface="Times New Roman" charset="0"/>
                    </a:rPr>
                    <a:t>Alternative P-wave or D-wave BW</a:t>
                  </a:r>
                </a:p>
                <a:p>
                  <a:pPr marL="285750" indent="-285750" algn="l">
                    <a:buFont typeface="Wingdings" pitchFamily="2" charset="2"/>
                    <a:buChar char="Ø"/>
                  </a:pPr>
                  <a:r>
                    <a:rPr kumimoji="1" lang="en-CN" sz="1600" dirty="0">
                      <a:latin typeface="Times New Roman" charset="0"/>
                      <a:ea typeface="Times New Roman" charset="0"/>
                      <a:cs typeface="Times New Roman" charset="0"/>
                    </a:rPr>
                    <a:t>Inteference …</a:t>
                  </a: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AB4499F-29AC-2846-B559-9470B1866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5484" y="4884838"/>
                  <a:ext cx="4275279" cy="1107996"/>
                </a:xfrm>
                <a:prstGeom prst="rect">
                  <a:avLst/>
                </a:prstGeom>
                <a:blipFill>
                  <a:blip r:embed="rId13"/>
                  <a:stretch>
                    <a:fillRect l="-1183" t="-2247" b="-5618"/>
                  </a:stretch>
                </a:blip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96143B1-B8BF-D04E-B4A3-63016ED65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176" t="16311"/>
            <a:stretch/>
          </p:blipFill>
          <p:spPr>
            <a:xfrm>
              <a:off x="5682913" y="5707076"/>
              <a:ext cx="2937192" cy="2575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F117EC74-0028-644B-8C98-92F24D7599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solidFill>
                <a:srgbClr val="C00000">
                  <a:alpha val="54000"/>
                </a:srgbClr>
              </a:solid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158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“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New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” </a:t>
                </a:r>
                <a14:m>
                  <m:oMath xmlns:m="http://schemas.openxmlformats.org/officeDocument/2006/math">
                    <m:r>
                      <a:rPr kumimoji="1" lang="en-US" altLang="zh-CN" sz="3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3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(4740)</m:t>
                    </m:r>
                  </m:oMath>
                </a14:m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endParaRPr kumimoji="1" lang="en-CN" sz="3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F117EC74-0028-644B-8C98-92F24D759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blipFill>
                <a:blip r:embed="rId15"/>
                <a:stretch>
                  <a:fillRect t="-8621" b="-206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1DFD122-9E0E-4D49-8C41-A0002778FBA0}"/>
              </a:ext>
            </a:extLst>
          </p:cNvPr>
          <p:cNvSpPr txBox="1"/>
          <p:nvPr/>
        </p:nvSpPr>
        <p:spPr>
          <a:xfrm>
            <a:off x="7268031" y="191763"/>
            <a:ext cx="9685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L2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520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2455" y="1452282"/>
                <a:ext cx="3493898" cy="4553882"/>
              </a:xfrm>
            </p:spPr>
            <p:txBody>
              <a:bodyPr>
                <a:normAutofit/>
              </a:bodyPr>
              <a:lstStyle/>
              <a:p>
                <a:pPr indent="-2160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kumimoji="1" lang="en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Could be the </a:t>
                </a:r>
                <a14:m>
                  <m:oMath xmlns:m="http://schemas.openxmlformats.org/officeDocument/2006/math">
                    <m:r>
                      <a:rPr kumimoji="1" lang="en-US" sz="20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4700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𝜓𝜙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decay</a:t>
                </a:r>
              </a:p>
              <a:p>
                <a:pPr indent="-216000">
                  <a:lnSpc>
                    <a:spcPct val="10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kumimoji="1" lang="en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Amplitude fit needed to resolve</a:t>
                </a:r>
                <a:endParaRPr lang="en-CN" sz="2000" dirty="0"/>
              </a:p>
              <a:p>
                <a:pPr indent="-216000">
                  <a:lnSpc>
                    <a:spcPct val="10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" indent="0">
                  <a:lnSpc>
                    <a:spcPct val="150000"/>
                  </a:lnSpc>
                  <a:spcBef>
                    <a:spcPts val="100"/>
                  </a:spcBef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2455" y="1452282"/>
                <a:ext cx="3493898" cy="4553882"/>
              </a:xfrm>
              <a:blipFill>
                <a:blip r:embed="rId4"/>
                <a:stretch>
                  <a:fillRect l="-1087" t="-83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2" y="6145431"/>
            <a:ext cx="1944172" cy="345009"/>
          </a:xfrm>
        </p:spPr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  <a:endParaRPr kumimoji="1" lang="zh-CN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7641A9-5EBB-2040-9EFA-CF07625B6856}"/>
              </a:ext>
            </a:extLst>
          </p:cNvPr>
          <p:cNvSpPr/>
          <p:nvPr/>
        </p:nvSpPr>
        <p:spPr>
          <a:xfrm>
            <a:off x="39036" y="6192234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1635FB-941D-0F48-B9A3-2D34A5B86448}"/>
              </a:ext>
            </a:extLst>
          </p:cNvPr>
          <p:cNvGrpSpPr/>
          <p:nvPr/>
        </p:nvGrpSpPr>
        <p:grpSpPr>
          <a:xfrm>
            <a:off x="3922163" y="652870"/>
            <a:ext cx="4702616" cy="5549883"/>
            <a:chOff x="3519293" y="822392"/>
            <a:chExt cx="4702616" cy="554988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7EF634E-2485-C242-8B37-9BC8823D0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293" y="822392"/>
              <a:ext cx="4702616" cy="295069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E960CAB-56B9-874F-AA1C-8680FFE180C8}"/>
                </a:ext>
              </a:extLst>
            </p:cNvPr>
            <p:cNvGrpSpPr/>
            <p:nvPr/>
          </p:nvGrpSpPr>
          <p:grpSpPr>
            <a:xfrm>
              <a:off x="3679666" y="2212803"/>
              <a:ext cx="3758199" cy="4159472"/>
              <a:chOff x="3679666" y="2212803"/>
              <a:chExt cx="3758199" cy="4159472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EDC006C3-B274-1A49-9E85-B89C1CD90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79666" y="3717913"/>
                <a:ext cx="3758199" cy="265436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7F0FA8D-8BB6-1548-BB36-BFB1E582B451}"/>
                  </a:ext>
                </a:extLst>
              </p:cNvPr>
              <p:cNvSpPr/>
              <p:nvPr/>
            </p:nvSpPr>
            <p:spPr>
              <a:xfrm>
                <a:off x="6487742" y="2212803"/>
                <a:ext cx="704851" cy="3732137"/>
              </a:xfrm>
              <a:prstGeom prst="rect">
                <a:avLst/>
              </a:prstGeom>
              <a:solidFill>
                <a:srgbClr val="7030A0">
                  <a:alpha val="17000"/>
                </a:srgb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0330092-E1B2-4842-BABA-1B3EC9ADAFB9}"/>
              </a:ext>
            </a:extLst>
          </p:cNvPr>
          <p:cNvSpPr/>
          <p:nvPr/>
        </p:nvSpPr>
        <p:spPr>
          <a:xfrm>
            <a:off x="234683" y="3573558"/>
            <a:ext cx="3461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CN" sz="2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Contribution relatively larger than other X states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D457B2-2A2B-5B4E-9C2A-92F82CFF86F5}"/>
              </a:ext>
            </a:extLst>
          </p:cNvPr>
          <p:cNvCxnSpPr>
            <a:cxnSpLocks/>
          </p:cNvCxnSpPr>
          <p:nvPr/>
        </p:nvCxnSpPr>
        <p:spPr>
          <a:xfrm>
            <a:off x="4923598" y="2146180"/>
            <a:ext cx="0" cy="3248012"/>
          </a:xfrm>
          <a:prstGeom prst="line">
            <a:avLst/>
          </a:prstGeom>
          <a:ln w="22225">
            <a:solidFill>
              <a:srgbClr val="00B0F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318EA9E-103D-8A4F-8C9A-FEA299C29F03}"/>
              </a:ext>
            </a:extLst>
          </p:cNvPr>
          <p:cNvCxnSpPr>
            <a:cxnSpLocks/>
          </p:cNvCxnSpPr>
          <p:nvPr/>
        </p:nvCxnSpPr>
        <p:spPr>
          <a:xfrm>
            <a:off x="5470860" y="2128028"/>
            <a:ext cx="0" cy="3266164"/>
          </a:xfrm>
          <a:prstGeom prst="line">
            <a:avLst/>
          </a:prstGeom>
          <a:ln w="22225">
            <a:solidFill>
              <a:srgbClr val="00B0F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5DA4E90-1285-744D-98C2-F50E17F3C5C4}"/>
              </a:ext>
            </a:extLst>
          </p:cNvPr>
          <p:cNvCxnSpPr>
            <a:cxnSpLocks/>
          </p:cNvCxnSpPr>
          <p:nvPr/>
        </p:nvCxnSpPr>
        <p:spPr>
          <a:xfrm>
            <a:off x="6387162" y="2128028"/>
            <a:ext cx="0" cy="3166271"/>
          </a:xfrm>
          <a:prstGeom prst="line">
            <a:avLst/>
          </a:prstGeom>
          <a:ln w="22225">
            <a:solidFill>
              <a:srgbClr val="00B0F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97AA6A27-E07F-134D-8217-0C4542031B98}"/>
              </a:ext>
            </a:extLst>
          </p:cNvPr>
          <p:cNvSpPr txBox="1">
            <a:spLocks/>
          </p:cNvSpPr>
          <p:nvPr/>
        </p:nvSpPr>
        <p:spPr>
          <a:xfrm>
            <a:off x="-1" y="-29286"/>
            <a:ext cx="8640763" cy="718643"/>
          </a:xfrm>
          <a:prstGeom prst="rect">
            <a:avLst/>
          </a:prstGeom>
          <a:solidFill>
            <a:srgbClr val="C00000">
              <a:alpha val="54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CN" altLang="zh-CN" sz="360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kumimoji="1" lang="en-US" altLang="zh-CN" sz="3600" dirty="0" err="1">
                <a:latin typeface="Times New Roman" charset="0"/>
                <a:ea typeface="Times New Roman" charset="0"/>
                <a:cs typeface="Times New Roman" charset="0"/>
              </a:rPr>
              <a:t>aybe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new</a:t>
            </a:r>
            <a:endParaRPr kumimoji="1" lang="en-CN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01C06E-8CEF-7843-9980-2B1BB029AE06}"/>
              </a:ext>
            </a:extLst>
          </p:cNvPr>
          <p:cNvSpPr txBox="1"/>
          <p:nvPr/>
        </p:nvSpPr>
        <p:spPr>
          <a:xfrm>
            <a:off x="7268031" y="191763"/>
            <a:ext cx="9685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L2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9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13</a:t>
            </a:fld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2" y="6145431"/>
            <a:ext cx="1944172" cy="345009"/>
          </a:xfrm>
        </p:spPr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  <a:endParaRPr kumimoji="1" lang="zh-CN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7641A9-5EBB-2040-9EFA-CF07625B6856}"/>
              </a:ext>
            </a:extLst>
          </p:cNvPr>
          <p:cNvSpPr/>
          <p:nvPr/>
        </p:nvSpPr>
        <p:spPr>
          <a:xfrm>
            <a:off x="39036" y="6192234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AFDA267-0399-074F-BB99-D803136B56D7}"/>
              </a:ext>
            </a:extLst>
          </p:cNvPr>
          <p:cNvGrpSpPr/>
          <p:nvPr/>
        </p:nvGrpSpPr>
        <p:grpSpPr>
          <a:xfrm>
            <a:off x="4956346" y="3251821"/>
            <a:ext cx="3436845" cy="2387626"/>
            <a:chOff x="179781" y="1793427"/>
            <a:chExt cx="3436845" cy="23876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E2A5028-132B-B549-A0C0-258C0CF37D75}"/>
                </a:ext>
              </a:extLst>
            </p:cNvPr>
            <p:cNvSpPr/>
            <p:nvPr/>
          </p:nvSpPr>
          <p:spPr>
            <a:xfrm>
              <a:off x="2107880" y="2833743"/>
              <a:ext cx="150874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EPJC80(2020)626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EPJC80(2020)464</a:t>
              </a:r>
            </a:p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EPJC77(2017)174</a:t>
              </a:r>
            </a:p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PRD94(2016)074007</a:t>
              </a:r>
            </a:p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PLB766(2017)174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CN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BDD3579-1AD6-E14C-B6A0-5DDADDE77B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9781" y="2624975"/>
              <a:ext cx="1620000" cy="1556078"/>
              <a:chOff x="4330917" y="1574381"/>
              <a:chExt cx="2811225" cy="263697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313C7B1-FF87-0246-9CDD-88FF9156B529}"/>
                  </a:ext>
                </a:extLst>
              </p:cNvPr>
              <p:cNvGrpSpPr/>
              <p:nvPr/>
            </p:nvGrpSpPr>
            <p:grpSpPr>
              <a:xfrm>
                <a:off x="4330917" y="1574381"/>
                <a:ext cx="2811225" cy="2636973"/>
                <a:chOff x="4330917" y="1574381"/>
                <a:chExt cx="2811225" cy="2636973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D14802E3-FC74-C045-9CCF-002F429E8A41}"/>
                    </a:ext>
                  </a:extLst>
                </p:cNvPr>
                <p:cNvGrpSpPr/>
                <p:nvPr/>
              </p:nvGrpSpPr>
              <p:grpSpPr>
                <a:xfrm>
                  <a:off x="4330917" y="1574381"/>
                  <a:ext cx="2811225" cy="2636973"/>
                  <a:chOff x="319159" y="2252287"/>
                  <a:chExt cx="2393462" cy="2282222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54194BF6-DD20-F84D-872F-57B48BA2F091}"/>
                      </a:ext>
                    </a:extLst>
                  </p:cNvPr>
                  <p:cNvGrpSpPr/>
                  <p:nvPr/>
                </p:nvGrpSpPr>
                <p:grpSpPr>
                  <a:xfrm>
                    <a:off x="319159" y="2252287"/>
                    <a:ext cx="2393462" cy="2282222"/>
                    <a:chOff x="2967891" y="3682415"/>
                    <a:chExt cx="1800000" cy="1800000"/>
                  </a:xfrm>
                </p:grpSpPr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D0972F65-9D6F-664E-ADDA-5E55F7C8A8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7891" y="3682415"/>
                      <a:ext cx="1800000" cy="1800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9000">
                          <a:srgbClr val="FFA9AC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" name="Oval 30">
                          <a:extLst>
                            <a:ext uri="{FF2B5EF4-FFF2-40B4-BE49-F238E27FC236}">
                              <a16:creationId xmlns:a16="http://schemas.microsoft.com/office/drawing/2014/main" id="{2ABA6AFB-AE94-E84B-BD5F-FD4C223266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52771" y="4222414"/>
                          <a:ext cx="720000" cy="72000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bg1"/>
                            </a:gs>
                            <a:gs pos="99000">
                              <a:schemeClr val="accent1">
                                <a:lumMod val="75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zh-CN" altLang="en-US" sz="4400" b="1" i="1" smtClean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1" name="Oval 30">
                          <a:extLst>
                            <a:ext uri="{FF2B5EF4-FFF2-40B4-BE49-F238E27FC236}">
                              <a16:creationId xmlns:a16="http://schemas.microsoft.com/office/drawing/2014/main" id="{2ABA6AFB-AE94-E84B-BD5F-FD4C22326612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052771" y="4222414"/>
                          <a:ext cx="720000" cy="720000"/>
                        </a:xfrm>
                        <a:prstGeom prst="ellipse">
                          <a:avLst/>
                        </a:prstGeom>
                        <a:blipFill>
                          <a:blip r:embed="rId4"/>
                          <a:stretch>
                            <a:fillRect l="-11321" t="-11765" b="-43137"/>
                          </a:stretch>
                        </a:blipFill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CN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CAD51871-C3CA-AF40-89AA-564F5E5D68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5754" y="2785643"/>
                        <a:ext cx="568023" cy="6126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1" i="1" smtClean="0"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𝒄</m:t>
                              </m:r>
                            </m:oMath>
                          </m:oMathPara>
                        </a14:m>
                        <a:endParaRPr lang="en-US" sz="4000" b="1" dirty="0">
                          <a:latin typeface="Comic Sans MS" charset="0"/>
                          <a:ea typeface="Comic Sans MS" charset="0"/>
                          <a:cs typeface="Comic Sans MS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CAD51871-C3CA-AF40-89AA-564F5E5D68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55754" y="2785643"/>
                        <a:ext cx="568023" cy="612655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9677" r="-25806" b="-5588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Oval 18">
                      <a:extLst>
                        <a:ext uri="{FF2B5EF4-FFF2-40B4-BE49-F238E27FC236}">
                          <a16:creationId xmlns:a16="http://schemas.microsoft.com/office/drawing/2014/main" id="{D7376A54-BB17-144F-B155-BE04DF284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2812" y="2543649"/>
                      <a:ext cx="1124490" cy="1054788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bg1"/>
                        </a:gs>
                        <a:gs pos="99000">
                          <a:schemeClr val="accent1">
                            <a:lumMod val="7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zh-CN" altLang="en-US" sz="4400" b="1" i="1" smtClean="0">
                                <a:solidFill>
                                  <a:srgbClr val="0000FE"/>
                                </a:solidFill>
                                <a:latin typeface="Cambria Math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Oval 18">
                      <a:extLst>
                        <a:ext uri="{FF2B5EF4-FFF2-40B4-BE49-F238E27FC236}">
                          <a16:creationId xmlns:a16="http://schemas.microsoft.com/office/drawing/2014/main" id="{D7376A54-BB17-144F-B155-BE04DF2840F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02812" y="2543649"/>
                      <a:ext cx="1124490" cy="1054788"/>
                    </a:xfrm>
                    <a:prstGeom prst="ellipse">
                      <a:avLst/>
                    </a:prstGeom>
                    <a:blipFill>
                      <a:blip r:embed="rId6"/>
                      <a:stretch>
                        <a:fillRect l="-11321" t="-11765" b="-43137"/>
                      </a:stretch>
                    </a:blip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B77B0F32-FCBD-9548-8218-3ADBD8F5FC40}"/>
                      </a:ext>
                    </a:extLst>
                  </p:cNvPr>
                  <p:cNvSpPr txBox="1"/>
                  <p:nvPr/>
                </p:nvSpPr>
                <p:spPr>
                  <a:xfrm>
                    <a:off x="5845985" y="2508223"/>
                    <a:ext cx="1038142" cy="11996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4000" b="1" i="1" smtClean="0">
                                  <a:latin typeface="Cambria Math" panose="02040503050406030204" pitchFamily="18" charset="0"/>
                                  <a:ea typeface="Comic Sans MS" charset="0"/>
                                  <a:cs typeface="Comic Sans MS" charset="0"/>
                                </a:rPr>
                              </m:ctrlPr>
                            </m:accPr>
                            <m:e>
                              <m:r>
                                <a:rPr lang="en-US" sz="4000" b="1" i="1" smtClean="0"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𝒄</m:t>
                              </m:r>
                            </m:e>
                          </m:acc>
                        </m:oMath>
                      </m:oMathPara>
                    </a14:m>
                    <a:endParaRPr lang="en-US" sz="4000" b="1" dirty="0">
                      <a:latin typeface="Comic Sans MS" charset="0"/>
                      <a:ea typeface="Comic Sans MS" charset="0"/>
                      <a:cs typeface="Comic Sans MS" charset="0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B77B0F32-FCBD-9548-8218-3ADBD8F5FC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5985" y="2508223"/>
                    <a:ext cx="1038142" cy="11996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E2A19D6-8440-E34D-999D-0E6070EAE1B2}"/>
                    </a:ext>
                  </a:extLst>
                </p:cNvPr>
                <p:cNvSpPr/>
                <p:nvPr/>
              </p:nvSpPr>
              <p:spPr>
                <a:xfrm>
                  <a:off x="336528" y="1793427"/>
                  <a:ext cx="3080014" cy="659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indent="-216000">
                    <a:lnSpc>
                      <a:spcPct val="100000"/>
                    </a:lnSpc>
                    <a:spcBef>
                      <a:spcPts val="100"/>
                    </a:spcBef>
                  </a:pPr>
                  <a14:m>
                    <m:oMath xmlns:m="http://schemas.openxmlformats.org/officeDocument/2006/math">
                      <m:r>
                        <a:rPr kumimoji="1" lang="en-US" altLang="zh-CN" sz="1800" i="1" dirty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𝑋</m:t>
                      </m:r>
                      <m:r>
                        <a:rPr kumimoji="1" lang="en-US" altLang="zh-CN" sz="1800" i="1" dirty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(4140)</m:t>
                      </m:r>
                    </m:oMath>
                  </a14:m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:</a:t>
                  </a:r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80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e>
                      </m:acc>
                    </m:oMath>
                  </a14:m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state</a:t>
                  </a:r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a:rPr kumimoji="1" lang="en-US" altLang="zh-CN" sz="180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kumimoji="1" lang="en-US" altLang="zh-CN" sz="180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a14:m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?</a:t>
                  </a:r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endPara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indent="-216000">
                    <a:lnSpc>
                      <a:spcPct val="100000"/>
                    </a:lnSpc>
                    <a:spcBef>
                      <a:spcPts val="100"/>
                    </a:spcBef>
                  </a:pPr>
                  <a14:m>
                    <m:oMath xmlns:m="http://schemas.openxmlformats.org/officeDocument/2006/math">
                      <m:r>
                        <a:rPr kumimoji="1" lang="en-US" altLang="zh-CN" sz="1800" i="1" dirty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𝑋</m:t>
                      </m:r>
                      <m:r>
                        <a:rPr kumimoji="1" lang="en-US" altLang="zh-CN" sz="1800" i="1" dirty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(4274)</m:t>
                      </m:r>
                    </m:oMath>
                  </a14:m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:</a:t>
                  </a:r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e>
                      </m:acc>
                    </m:oMath>
                  </a14:m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state</a:t>
                  </a:r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a:rPr kumimoji="1" lang="en-US" altLang="zh-CN" sz="180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kumimoji="1" lang="en-US" altLang="zh-CN" sz="180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a14:m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?</a:t>
                  </a:r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endPara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E2A19D6-8440-E34D-999D-0E6070EAE1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28" y="1793427"/>
                  <a:ext cx="3080014" cy="659155"/>
                </a:xfrm>
                <a:prstGeom prst="rect">
                  <a:avLst/>
                </a:prstGeom>
                <a:blipFill>
                  <a:blip r:embed="rId8"/>
                  <a:stretch>
                    <a:fillRect t="-3704" b="-111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98C4381-5236-134C-8847-9570E0030063}"/>
              </a:ext>
            </a:extLst>
          </p:cNvPr>
          <p:cNvGrpSpPr/>
          <p:nvPr/>
        </p:nvGrpSpPr>
        <p:grpSpPr>
          <a:xfrm>
            <a:off x="227174" y="3420943"/>
            <a:ext cx="4132243" cy="2685321"/>
            <a:chOff x="4164873" y="1639083"/>
            <a:chExt cx="4132243" cy="26853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583F8E-4810-B74E-9466-97EEE45FCD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64873" y="2380404"/>
              <a:ext cx="1993211" cy="1944000"/>
              <a:chOff x="4372915" y="2543224"/>
              <a:chExt cx="1665385" cy="16242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3A6D86A-8BD7-4D47-A64C-805EC95F1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72915" y="2543224"/>
                <a:ext cx="1665385" cy="1624265"/>
              </a:xfrm>
              <a:prstGeom prst="rect">
                <a:avLst/>
              </a:prstGeom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57E6F5DE-907C-3C42-A06D-B3292947B47A}"/>
                      </a:ext>
                    </a:extLst>
                  </p:cNvPr>
                  <p:cNvSpPr txBox="1"/>
                  <p:nvPr/>
                </p:nvSpPr>
                <p:spPr>
                  <a:xfrm>
                    <a:off x="4639817" y="3213644"/>
                    <a:ext cx="271097" cy="261610"/>
                  </a:xfrm>
                  <a:prstGeom prst="rect">
                    <a:avLst/>
                  </a:prstGeom>
                  <a:solidFill>
                    <a:srgbClr val="2C2E89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05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𝑠</m:t>
                          </m:r>
                        </m:oMath>
                      </m:oMathPara>
                    </a14:m>
                    <a:endParaRPr kumimoji="1" lang="en-CN" sz="1050" dirty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57E6F5DE-907C-3C42-A06D-B3292947B4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39817" y="3213644"/>
                    <a:ext cx="271097" cy="26161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82D3E30-0349-A841-97E3-EFD3E135C349}"/>
                      </a:ext>
                    </a:extLst>
                  </p:cNvPr>
                  <p:cNvSpPr txBox="1"/>
                  <p:nvPr/>
                </p:nvSpPr>
                <p:spPr>
                  <a:xfrm>
                    <a:off x="5510603" y="3315223"/>
                    <a:ext cx="271097" cy="253916"/>
                  </a:xfrm>
                  <a:prstGeom prst="rect">
                    <a:avLst/>
                  </a:prstGeom>
                  <a:solidFill>
                    <a:srgbClr val="09B2CD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kumimoji="1" lang="en-US" altLang="zh-CN" sz="105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05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𝑠</m:t>
                              </m:r>
                            </m:e>
                          </m:acc>
                        </m:oMath>
                      </m:oMathPara>
                    </a14:m>
                    <a:endParaRPr kumimoji="1" lang="en-CN" sz="1050" dirty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82D3E30-0349-A841-97E3-EFD3E135C3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0603" y="3315223"/>
                    <a:ext cx="271097" cy="25391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46E86D1-B39B-4541-994A-62A36C196310}"/>
                    </a:ext>
                  </a:extLst>
                </p:cNvPr>
                <p:cNvSpPr/>
                <p:nvPr/>
              </p:nvSpPr>
              <p:spPr>
                <a:xfrm>
                  <a:off x="4179189" y="1639083"/>
                  <a:ext cx="4117927" cy="646331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indent="-216000">
                    <a:lnSpc>
                      <a:spcPct val="100000"/>
                    </a:lnSpc>
                    <a:spcBef>
                      <a:spcPts val="100"/>
                    </a:spcBef>
                  </a:pPr>
                  <a14:m>
                    <m:oMath xmlns:m="http://schemas.openxmlformats.org/officeDocument/2006/math">
                      <m:r>
                        <a:rPr kumimoji="1" lang="en-US" altLang="zh-CN" sz="1800" i="1" dirty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𝑋</m:t>
                      </m:r>
                      <m:d>
                        <m:d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4274</m:t>
                          </m:r>
                        </m:e>
                      </m:d>
                      <m:r>
                        <a:rPr kumimoji="1" lang="en-US" altLang="zh-CN" sz="1800" b="0" i="0" dirty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r>
                        <a:rPr kumimoji="1" lang="zh-CN" altLang="en-US" sz="1800" b="0" i="0" dirty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a:rPr kumimoji="1" lang="en-US" altLang="zh-CN" sz="1800" b="0" i="1" dirty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𝑋</m:t>
                      </m:r>
                      <m:d>
                        <m:dPr>
                          <m:ctrlPr>
                            <a:rPr kumimoji="1" lang="en-US" altLang="zh-CN" sz="1800" b="0" i="1" dirty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0" dirty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4500</m:t>
                          </m:r>
                        </m:e>
                      </m:d>
                      <m:r>
                        <a:rPr kumimoji="1" lang="en-US" altLang="zh-CN" sz="1800" b="0" i="0" dirty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r>
                        <a:rPr kumimoji="1" lang="zh-CN" altLang="en-US" sz="1800" b="0" i="0" dirty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1800" b="0" i="0" dirty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X</m:t>
                      </m:r>
                      <m:r>
                        <a:rPr kumimoji="1" lang="en-US" altLang="zh-CN" sz="1800" b="0" i="0" dirty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(4700)</m:t>
                      </m:r>
                    </m:oMath>
                  </a14:m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tightly</a:t>
                  </a:r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bound</a:t>
                  </a:r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𝑐𝑠</m:t>
                      </m:r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kumimoji="1" lang="en-US" altLang="zh-CN" sz="1800" b="0" i="1" dirty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dirty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𝑠</m:t>
                          </m:r>
                        </m:e>
                      </m:acc>
                    </m:oMath>
                  </a14:m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states.</a:t>
                  </a:r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But</a:t>
                  </a:r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800" i="1" dirty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𝑋</m:t>
                      </m:r>
                      <m:d>
                        <m:d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dirty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4140</m:t>
                          </m:r>
                        </m:e>
                      </m:d>
                    </m:oMath>
                  </a14:m>
                  <a:r>
                    <a:rPr kumimoji="1" lang="zh-CN" alt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difficult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46E86D1-B39B-4541-994A-62A36C1963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9189" y="1639083"/>
                  <a:ext cx="4117927" cy="646331"/>
                </a:xfrm>
                <a:prstGeom prst="rect">
                  <a:avLst/>
                </a:prstGeom>
                <a:blipFill>
                  <a:blip r:embed="rId12"/>
                  <a:stretch>
                    <a:fillRect l="-1538" t="-3846" b="-134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90A4BEB-FBB8-2F42-B91F-E5856E77614C}"/>
                </a:ext>
              </a:extLst>
            </p:cNvPr>
            <p:cNvSpPr/>
            <p:nvPr/>
          </p:nvSpPr>
          <p:spPr>
            <a:xfrm>
              <a:off x="6238153" y="2592606"/>
              <a:ext cx="158569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PRD101(2020)054039</a:t>
              </a:r>
            </a:p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PRD99(2019)094032</a:t>
              </a:r>
            </a:p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EPJC79(2020)72</a:t>
              </a:r>
            </a:p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PRD94(2016)074007</a:t>
              </a:r>
            </a:p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JC77(2017)160</a:t>
              </a:r>
              <a:endParaRPr lang="en-CN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354BEB9-5164-A54D-9DE8-433AA38A6C9C}"/>
                  </a:ext>
                </a:extLst>
              </p:cNvPr>
              <p:cNvSpPr txBox="1"/>
              <p:nvPr/>
            </p:nvSpPr>
            <p:spPr>
              <a:xfrm>
                <a:off x="5369588" y="5653218"/>
                <a:ext cx="2481192" cy="40011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𝜓𝜔</m:t>
                    </m:r>
                  </m:oMath>
                </a14:m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𝐷</m:t>
                    </m:r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?</a:t>
                </a:r>
                <a:endParaRPr kumimoji="1" lang="en-CN" sz="20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354BEB9-5164-A54D-9DE8-433AA38A6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588" y="5653218"/>
                <a:ext cx="2481192" cy="400110"/>
              </a:xfrm>
              <a:prstGeom prst="rect">
                <a:avLst/>
              </a:prstGeom>
              <a:blipFill>
                <a:blip r:embed="rId13"/>
                <a:stretch>
                  <a:fillRect l="-2538" t="-5882" r="-1523" b="-20588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le 1">
            <a:extLst>
              <a:ext uri="{FF2B5EF4-FFF2-40B4-BE49-F238E27FC236}">
                <a16:creationId xmlns:a16="http://schemas.microsoft.com/office/drawing/2014/main" id="{ABA8088F-E953-F049-9A6A-D97933C26729}"/>
              </a:ext>
            </a:extLst>
          </p:cNvPr>
          <p:cNvSpPr txBox="1">
            <a:spLocks/>
          </p:cNvSpPr>
          <p:nvPr/>
        </p:nvSpPr>
        <p:spPr>
          <a:xfrm>
            <a:off x="-1" y="-29286"/>
            <a:ext cx="8640763" cy="718643"/>
          </a:xfrm>
          <a:prstGeom prst="rect">
            <a:avLst/>
          </a:prstGeom>
          <a:solidFill>
            <a:srgbClr val="C00000">
              <a:alpha val="54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Molecular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vs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tetraquark</a:t>
            </a:r>
            <a:endParaRPr kumimoji="1" lang="en-CN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19">
                <a:extLst>
                  <a:ext uri="{FF2B5EF4-FFF2-40B4-BE49-F238E27FC236}">
                    <a16:creationId xmlns:a16="http://schemas.microsoft.com/office/drawing/2014/main" id="{9455C400-D80F-8B4F-97C2-42C95D0770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8228977"/>
                  </p:ext>
                </p:extLst>
              </p:nvPr>
            </p:nvGraphicFramePr>
            <p:xfrm>
              <a:off x="110759" y="1269326"/>
              <a:ext cx="6247511" cy="18647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1180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614801">
                      <a:extLst>
                        <a:ext uri="{9D8B030D-6E8A-4147-A177-3AD203B41FA5}">
                          <a16:colId xmlns:a16="http://schemas.microsoft.com/office/drawing/2014/main" val="1802409447"/>
                        </a:ext>
                      </a:extLst>
                    </a:gridCol>
                    <a:gridCol w="1909716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2551814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𝐏𝐂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Mass/MeV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Nearest thresholds</a:t>
                          </a: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/MeV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D119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D119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(4140)</m:t>
                                </m:r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D119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rgbClr val="D119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D119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D119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D119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rgbClr val="D119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4146.5±</m:t>
                              </m:r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4.5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−2.8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+4.6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800" dirty="0">
                              <a:solidFill>
                                <a:srgbClr val="D119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800" dirty="0">
                            <a:solidFill>
                              <a:srgbClr val="D119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800" b="0" i="1" smtClean="0">
                                          <a:solidFill>
                                            <a:srgbClr val="D119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rgbClr val="D119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∗−</m:t>
                                  </m:r>
                                </m:sup>
                              </m:sSubSup>
                              <m:r>
                                <a:rPr lang="en-US" sz="1800" b="0" i="0" smtClean="0">
                                  <a:solidFill>
                                    <a:srgbClr val="D119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:</m:t>
                              </m:r>
                            </m:oMath>
                          </a14:m>
                          <a:r>
                            <a:rPr lang="en-CN" sz="1800" dirty="0">
                              <a:solidFill>
                                <a:srgbClr val="D119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4080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(4274)</m:t>
                                </m:r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2A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2A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2A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2A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2A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4273.3±</m:t>
                              </m:r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8.3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 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3.6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+17.2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800" dirty="0">
                              <a:solidFill>
                                <a:srgbClr val="2A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800" dirty="0">
                            <a:solidFill>
                              <a:srgbClr val="2A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solidFill>
                                            <a:srgbClr val="2A00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0" smtClean="0">
                                          <a:solidFill>
                                            <a:srgbClr val="2A00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2317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800" b="0" i="0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800" dirty="0">
                              <a:solidFill>
                                <a:srgbClr val="2A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4286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(4500)</m:t>
                                </m:r>
                              </m:oMath>
                            </m:oMathPara>
                          </a14:m>
                          <a:endParaRPr lang="en-CN" sz="1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4506</m:t>
                              </m:r>
                              <m:r>
                                <a:rPr lang="zh-CN" altLang="en-US" sz="1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  <m:r>
                                <a:rPr lang="en-US" altLang="zh-CN" sz="1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−15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8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0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2536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800" b="0" i="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8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4503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40939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(4700)</m:t>
                                </m:r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4704</m:t>
                              </m:r>
                              <m:r>
                                <a:rPr lang="zh-CN" altLang="en-US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−24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+14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2573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 4681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494491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19">
                <a:extLst>
                  <a:ext uri="{FF2B5EF4-FFF2-40B4-BE49-F238E27FC236}">
                    <a16:creationId xmlns:a16="http://schemas.microsoft.com/office/drawing/2014/main" id="{9455C400-D80F-8B4F-97C2-42C95D0770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8228977"/>
                  </p:ext>
                </p:extLst>
              </p:nvPr>
            </p:nvGraphicFramePr>
            <p:xfrm>
              <a:off x="110759" y="1269326"/>
              <a:ext cx="6247511" cy="18647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1180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614801">
                      <a:extLst>
                        <a:ext uri="{9D8B030D-6E8A-4147-A177-3AD203B41FA5}">
                          <a16:colId xmlns:a16="http://schemas.microsoft.com/office/drawing/2014/main" val="1802409447"/>
                        </a:ext>
                      </a:extLst>
                    </a:gridCol>
                    <a:gridCol w="1909716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2551814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87755" t="-6667" r="-724490" b="-4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Mass/MeV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Nearest thresholds</a:t>
                          </a: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/MeV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372999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t="-110345" r="-439130" b="-3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87755" t="-110345" r="-724490" b="-3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93377" t="-110345" r="-135099" b="-3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45274" t="-110345" r="-1493" b="-3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372555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t="-203333" r="-439130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87755" t="-203333" r="-724490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93377" t="-203333" r="-135099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45274" t="-203333" r="-1493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  <a:tr h="376428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t="-303333" r="-439130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87755" t="-303333" r="-724490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93377" t="-303333" r="-13509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45274" t="-303333" r="-1493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40939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t="-417241" r="-43913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87755" t="-417241" r="-72449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93377" t="-417241" r="-135099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45274" t="-417241" r="-1493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944912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CA89DE16-1E06-E14C-B28D-BC67FA68133E}"/>
              </a:ext>
            </a:extLst>
          </p:cNvPr>
          <p:cNvGrpSpPr/>
          <p:nvPr/>
        </p:nvGrpSpPr>
        <p:grpSpPr>
          <a:xfrm>
            <a:off x="6413018" y="1658407"/>
            <a:ext cx="2227744" cy="1420705"/>
            <a:chOff x="6610184" y="1288077"/>
            <a:chExt cx="2227744" cy="142070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ACDA802-5266-3B4F-B7EB-53C7A7B8436D}"/>
                </a:ext>
              </a:extLst>
            </p:cNvPr>
            <p:cNvSpPr/>
            <p:nvPr/>
          </p:nvSpPr>
          <p:spPr>
            <a:xfrm>
              <a:off x="6796196" y="1288077"/>
              <a:ext cx="1688702" cy="43279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N" sz="14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60 MeV</a:t>
              </a:r>
              <a:r>
                <a:rPr lang="zh-CN" altLang="en-US" sz="14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away</a:t>
              </a:r>
              <a:endParaRPr lang="en-CN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1F079CC6-D98E-1C4D-9234-E102991E5E56}"/>
                    </a:ext>
                  </a:extLst>
                </p:cNvPr>
                <p:cNvSpPr/>
                <p:nvPr/>
              </p:nvSpPr>
              <p:spPr>
                <a:xfrm>
                  <a:off x="6720942" y="2041723"/>
                  <a:ext cx="2116986" cy="43279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zh-CN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𝑃</m:t>
                      </m:r>
                      <m:r>
                        <a:rPr lang="en-US" altLang="zh-CN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=−</m:t>
                      </m:r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lang="en-US" altLang="zh-CN" sz="1400" dirty="0">
                      <a:solidFill>
                        <a:srgbClr val="FF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for</a:t>
                  </a:r>
                  <a:r>
                    <a:rPr lang="zh-CN" altLang="en-US" sz="1400" dirty="0">
                      <a:solidFill>
                        <a:srgbClr val="FF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lang="en-US" altLang="zh-CN" sz="1400" dirty="0">
                      <a:solidFill>
                        <a:srgbClr val="FF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S-wave</a:t>
                  </a:r>
                  <a:endParaRPr lang="en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1F079CC6-D98E-1C4D-9234-E102991E5E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942" y="2041723"/>
                  <a:ext cx="2116986" cy="432792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B6CB2BDA-DE2E-4D4D-90A7-BD83720E7EA7}"/>
                </a:ext>
              </a:extLst>
            </p:cNvPr>
            <p:cNvSpPr/>
            <p:nvPr/>
          </p:nvSpPr>
          <p:spPr>
            <a:xfrm>
              <a:off x="6610184" y="1801909"/>
              <a:ext cx="311261" cy="906873"/>
            </a:xfrm>
            <a:prstGeom prst="rightBrace">
              <a:avLst>
                <a:gd name="adj1" fmla="val 30745"/>
                <a:gd name="adj2" fmla="val 50000"/>
              </a:avLst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9906C96-4C5E-DB43-998F-5818005EC6AA}"/>
              </a:ext>
            </a:extLst>
          </p:cNvPr>
          <p:cNvSpPr txBox="1"/>
          <p:nvPr/>
        </p:nvSpPr>
        <p:spPr>
          <a:xfrm>
            <a:off x="212516" y="749752"/>
            <a:ext cx="475982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Difficult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interpretation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as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molecular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states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485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57E5-DFA6-5748-9170-0CC6D2E0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445" y="6226925"/>
            <a:ext cx="1944053" cy="244559"/>
          </a:xfrm>
        </p:spPr>
        <p:txBody>
          <a:bodyPr/>
          <a:lstStyle/>
          <a:p>
            <a:fld id="{F3BE58A6-3D9C-1548-A843-34D11E1CD155}" type="slidenum">
              <a:rPr lang="en-US" smtClean="0"/>
              <a:t>14</a:t>
            </a:fld>
            <a:endParaRPr lang="en-US" dirty="0"/>
          </a:p>
        </p:txBody>
      </p:sp>
      <p:sp>
        <p:nvSpPr>
          <p:cNvPr id="53" name="Date Placeholder 52">
            <a:extLst>
              <a:ext uri="{FF2B5EF4-FFF2-40B4-BE49-F238E27FC236}">
                <a16:creationId xmlns:a16="http://schemas.microsoft.com/office/drawing/2014/main" id="{20E13429-EED7-2C41-848A-95BE0D3A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张艳席(北京大学）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70AC577-5D70-7D49-B499-D5A43B87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4C5327-58E7-CF4A-8320-96FF92A13A0A}"/>
              </a:ext>
            </a:extLst>
          </p:cNvPr>
          <p:cNvSpPr txBox="1"/>
          <p:nvPr/>
        </p:nvSpPr>
        <p:spPr>
          <a:xfrm>
            <a:off x="156485" y="5586594"/>
            <a:ext cx="417114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Difficulty</a:t>
            </a:r>
            <a:r>
              <a:rPr kumimoji="1"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</a:t>
            </a:r>
            <a:r>
              <a:rPr kumimoji="1"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model</a:t>
            </a:r>
            <a:r>
              <a:rPr kumimoji="1"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dip</a:t>
            </a:r>
            <a:r>
              <a:rPr kumimoji="1"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at</a:t>
            </a:r>
            <a:r>
              <a:rPr kumimoji="1"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6.8</a:t>
            </a:r>
            <a:r>
              <a:rPr kumimoji="1"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GeV</a:t>
            </a:r>
            <a:r>
              <a:rPr kumimoji="1"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!</a:t>
            </a:r>
            <a:r>
              <a:rPr kumimoji="1"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en-US" altLang="zh-CN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BD5740-B3CD-6148-B599-4085DD8B45AA}"/>
              </a:ext>
            </a:extLst>
          </p:cNvPr>
          <p:cNvGrpSpPr/>
          <p:nvPr/>
        </p:nvGrpSpPr>
        <p:grpSpPr>
          <a:xfrm>
            <a:off x="3581745" y="713450"/>
            <a:ext cx="4903896" cy="3212271"/>
            <a:chOff x="4000790" y="2108549"/>
            <a:chExt cx="4639708" cy="29744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8C213D-91FC-BF47-878E-54D64005B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0790" y="2108549"/>
              <a:ext cx="4639708" cy="29744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7FB7578-93A4-6446-8E8E-23B71B25A805}"/>
                </a:ext>
              </a:extLst>
            </p:cNvPr>
            <p:cNvGrpSpPr/>
            <p:nvPr/>
          </p:nvGrpSpPr>
          <p:grpSpPr>
            <a:xfrm>
              <a:off x="5457218" y="3813243"/>
              <a:ext cx="872911" cy="536205"/>
              <a:chOff x="5457218" y="3813243"/>
              <a:chExt cx="872911" cy="53620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F9FDDA-4FD7-9240-9026-8703AAD7818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799214" y="3980116"/>
                <a:ext cx="530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Dip</a:t>
                </a:r>
                <a:endPara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AD3A231-F7BD-7B40-8CBA-C782CD52AF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57218" y="3813243"/>
                <a:ext cx="341996" cy="174909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20E4EAB-5CD1-4547-AE88-03A1031B4B11}"/>
              </a:ext>
            </a:extLst>
          </p:cNvPr>
          <p:cNvSpPr/>
          <p:nvPr/>
        </p:nvSpPr>
        <p:spPr>
          <a:xfrm>
            <a:off x="1" y="619149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F2D457F-097D-0744-8336-DA3DB095F071}"/>
              </a:ext>
            </a:extLst>
          </p:cNvPr>
          <p:cNvSpPr txBox="1">
            <a:spLocks/>
          </p:cNvSpPr>
          <p:nvPr/>
        </p:nvSpPr>
        <p:spPr>
          <a:xfrm>
            <a:off x="-1" y="-29286"/>
            <a:ext cx="8640763" cy="718643"/>
          </a:xfrm>
          <a:prstGeom prst="rect">
            <a:avLst/>
          </a:prstGeom>
          <a:solidFill>
            <a:srgbClr val="C00000">
              <a:alpha val="54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CN" altLang="zh-CN" sz="3600" dirty="0">
                <a:latin typeface="Times New Roman" charset="0"/>
                <a:ea typeface="Times New Roman" charset="0"/>
                <a:cs typeface="Times New Roman" charset="0"/>
              </a:rPr>
              <a:t>Fu</a:t>
            </a:r>
            <a:r>
              <a:rPr kumimoji="1" lang="en-US" altLang="zh-CN" sz="3600" dirty="0" err="1">
                <a:latin typeface="Times New Roman" charset="0"/>
                <a:ea typeface="Times New Roman" charset="0"/>
                <a:cs typeface="Times New Roman" charset="0"/>
              </a:rPr>
              <a:t>ll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-charm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tetraquark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candidate</a:t>
            </a:r>
            <a:endParaRPr kumimoji="1"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7B6E05-BC60-F54F-905D-A66B9FF9AAC9}"/>
              </a:ext>
            </a:extLst>
          </p:cNvPr>
          <p:cNvSpPr txBox="1"/>
          <p:nvPr/>
        </p:nvSpPr>
        <p:spPr>
          <a:xfrm>
            <a:off x="7268031" y="191763"/>
            <a:ext cx="9685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L4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2ADE4E-1226-8142-ABE5-09DDE2E62D0F}"/>
                  </a:ext>
                </a:extLst>
              </p:cNvPr>
              <p:cNvSpPr txBox="1"/>
              <p:nvPr/>
            </p:nvSpPr>
            <p:spPr>
              <a:xfrm>
                <a:off x="142074" y="1227664"/>
                <a:ext cx="2850845" cy="95410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spectrum</a:t>
                </a:r>
              </a:p>
              <a:p>
                <a:pPr marL="252000" indent="-180000" algn="l">
                  <a:buFont typeface="Wingdings" pitchFamily="2" charset="2"/>
                  <a:buChar char="Ø"/>
                </a:pPr>
                <a:r>
                  <a:rPr kumimoji="1" lang="zh-CN" altLang="en-US" sz="1800" b="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52000" indent="-180000" algn="l">
                  <a:buFont typeface="Wingdings" pitchFamily="2" charset="2"/>
                  <a:buChar char="Ø"/>
                </a:pP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All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data,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34K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signal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pairs</a:t>
                </a:r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2ADE4E-1226-8142-ABE5-09DDE2E62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4" y="1227664"/>
                <a:ext cx="2850845" cy="954107"/>
              </a:xfrm>
              <a:prstGeom prst="rect">
                <a:avLst/>
              </a:prstGeom>
              <a:blipFill>
                <a:blip r:embed="rId4"/>
                <a:stretch>
                  <a:fillRect l="-2222" t="-2632" r="-889" b="-92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3600514C-6B68-294B-9268-B0777C6F7374}"/>
              </a:ext>
            </a:extLst>
          </p:cNvPr>
          <p:cNvSpPr/>
          <p:nvPr/>
        </p:nvSpPr>
        <p:spPr>
          <a:xfrm>
            <a:off x="86662" y="2748822"/>
            <a:ext cx="35294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Spectrum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modelling:</a:t>
            </a:r>
            <a:endParaRPr lang="en-US" altLang="zh-CN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52000" indent="-180000">
              <a:buFont typeface="Wingdings" pitchFamily="2" charset="2"/>
              <a:buChar char="Ø"/>
            </a:pPr>
            <a:r>
              <a:rPr lang="zh-CN" alt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Smooth</a:t>
            </a:r>
            <a:r>
              <a:rPr lang="zh-CN" alt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function</a:t>
            </a:r>
            <a:r>
              <a:rPr lang="zh-CN" alt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for</a:t>
            </a:r>
            <a:r>
              <a:rPr lang="zh-CN" alt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non-resonant</a:t>
            </a:r>
            <a:r>
              <a:rPr lang="zh-CN" alt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95ECB7-F86D-3940-B8A9-33A020C5930A}"/>
                  </a:ext>
                </a:extLst>
              </p:cNvPr>
              <p:cNvSpPr/>
              <p:nvPr/>
            </p:nvSpPr>
            <p:spPr>
              <a:xfrm>
                <a:off x="9626" y="3988918"/>
                <a:ext cx="4318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540000" lvl="1" indent="-180000">
                  <a:buClr>
                    <a:schemeClr val="tx1"/>
                  </a:buClr>
                  <a:buFont typeface="Wingdings" pitchFamily="2" charset="2"/>
                  <a:buChar char="ü"/>
                </a:pPr>
                <a:r>
                  <a:rPr kumimoji="1" lang="en-US" altLang="zh-CN" sz="1800" dirty="0">
                    <a:solidFill>
                      <a:srgbClr val="0000FE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Broad</a:t>
                </a:r>
                <a:r>
                  <a:rPr kumimoji="1" lang="zh-CN" altLang="en-US" sz="1800" dirty="0">
                    <a:solidFill>
                      <a:srgbClr val="0000FE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00FE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1800" dirty="0">
                    <a:solidFill>
                      <a:srgbClr val="0000FE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00FE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(2</a:t>
                </a:r>
                <a:r>
                  <a:rPr kumimoji="1" lang="zh-CN" altLang="en-US" sz="1800" dirty="0">
                    <a:solidFill>
                      <a:srgbClr val="0000FE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00FE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BWs):</a:t>
                </a:r>
                <a:r>
                  <a:rPr kumimoji="1" lang="zh-CN" altLang="en-US" sz="1800" dirty="0">
                    <a:solidFill>
                      <a:srgbClr val="0000FE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>
                        <a:solidFill>
                          <a:srgbClr val="0000FE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&gt;</m:t>
                    </m:r>
                    <m:r>
                      <a:rPr kumimoji="1" lang="en-US" altLang="zh-CN" sz="1800" i="1">
                        <a:solidFill>
                          <a:srgbClr val="0000FE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5</m:t>
                    </m:r>
                    <m:r>
                      <a:rPr kumimoji="1" lang="en-US" altLang="zh-CN" sz="1800" i="1">
                        <a:solidFill>
                          <a:srgbClr val="0000F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US" altLang="zh-CN" sz="1800" dirty="0">
                  <a:solidFill>
                    <a:srgbClr val="0000F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540000" lvl="1" indent="-180000">
                  <a:buClr>
                    <a:schemeClr val="tx1"/>
                  </a:buClr>
                  <a:buFont typeface="Wingdings" pitchFamily="2" charset="2"/>
                  <a:buChar char="ü"/>
                </a:pP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6.9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GeV</a:t>
                </a:r>
                <a:r>
                  <a:rPr kumimoji="1" lang="en-US" altLang="zh-CN" sz="1800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/</a:t>
                </a:r>
                <a:r>
                  <a:rPr lang="en-US" altLang="zh-CN" sz="1800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18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en-US" sz="18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(1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BW):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&gt;</m:t>
                    </m:r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5</m:t>
                    </m:r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US" altLang="zh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540000" lvl="1" indent="-180000">
                  <a:buClr>
                    <a:schemeClr val="tx1"/>
                  </a:buClr>
                  <a:buFont typeface="Wingdings" pitchFamily="2" charset="2"/>
                  <a:buChar char="ü"/>
                </a:pPr>
                <a:r>
                  <a:rPr kumimoji="1" lang="en-US" altLang="zh-CN" sz="18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7.2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GeV</a:t>
                </a:r>
                <a:r>
                  <a:rPr kumimoji="1" lang="en-US" altLang="zh-CN" sz="1800" i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/</a:t>
                </a:r>
                <a:r>
                  <a:rPr lang="en-US" altLang="zh-CN" sz="1800" i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1800" baseline="30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structure: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dirty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&lt;</m:t>
                    </m:r>
                    <m:r>
                      <a:rPr kumimoji="1" lang="en-US" altLang="zh-CN" sz="1800" i="1" dirty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US" altLang="zh-CN" sz="18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95ECB7-F86D-3940-B8A9-33A020C593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" y="3988918"/>
                <a:ext cx="4318000" cy="923330"/>
              </a:xfrm>
              <a:prstGeom prst="rect">
                <a:avLst/>
              </a:prstGeom>
              <a:blipFill>
                <a:blip r:embed="rId5"/>
                <a:stretch>
                  <a:fillRect t="-1351" b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A788E776-C848-DF46-B777-5658E665DE6E}"/>
              </a:ext>
            </a:extLst>
          </p:cNvPr>
          <p:cNvSpPr/>
          <p:nvPr/>
        </p:nvSpPr>
        <p:spPr>
          <a:xfrm>
            <a:off x="86662" y="3650092"/>
            <a:ext cx="4400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2000" indent="-180000">
              <a:buFont typeface="Wingdings" pitchFamily="2" charset="2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Breit</a:t>
            </a:r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-Wigner</a:t>
            </a:r>
            <a:r>
              <a:rPr lang="zh-CN" alt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(BW)</a:t>
            </a:r>
            <a:r>
              <a:rPr lang="zh-CN" alt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for</a:t>
            </a:r>
            <a:r>
              <a:rPr lang="zh-CN" alt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peaking</a:t>
            </a:r>
            <a:r>
              <a:rPr lang="zh-CN" alt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structures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6A2621-0B76-3746-994F-87748BEF98E1}"/>
                  </a:ext>
                </a:extLst>
              </p:cNvPr>
              <p:cNvSpPr txBox="1"/>
              <p:nvPr/>
            </p:nvSpPr>
            <p:spPr>
              <a:xfrm>
                <a:off x="4867964" y="3906133"/>
                <a:ext cx="3686137" cy="1248547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kumimoji="1" lang="en-US" altLang="zh-CN" sz="180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𝑚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  <m:d>
                          <m:d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6900</m:t>
                            </m:r>
                          </m:e>
                        </m:d>
                      </m:e>
                    </m:d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=6905±11±7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MeV</a:t>
                </a:r>
                <a:endParaRPr kumimoji="1" lang="en-US" altLang="zh-CN" sz="1800" b="0" i="0" dirty="0">
                  <a:latin typeface="Cambria Math" panose="02040503050406030204" pitchFamily="18" charset="0"/>
                  <a:ea typeface="Times New Roman" charset="0"/>
                  <a:cs typeface="Times New Roman" charset="0"/>
                </a:endParaRPr>
              </a:p>
              <a:p>
                <a:pPr algn="l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800" b="0" i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Γ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6900</m:t>
                            </m:r>
                          </m:e>
                        </m:d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=80±19±33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MeV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𝑝𝑝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𝑋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𝐽</m:t>
                            </m:r>
                            <m:r>
                              <m:rPr>
                                <m:lit/>
                              </m:r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/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𝜓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𝐽</m:t>
                            </m:r>
                            <m:r>
                              <m:rPr>
                                <m:lit/>
                              </m:r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/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𝜓</m:t>
                            </m:r>
                          </m:e>
                        </m:d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num>
                      <m:den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𝑝𝑝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den>
                    </m:f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1.1±0.5</m:t>
                        </m:r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%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6A2621-0B76-3746-994F-87748BEF9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964" y="3906133"/>
                <a:ext cx="3686137" cy="1248547"/>
              </a:xfrm>
              <a:prstGeom prst="rect">
                <a:avLst/>
              </a:prstGeom>
              <a:blipFill>
                <a:blip r:embed="rId6"/>
                <a:stretch>
                  <a:fillRect t="-2000" r="-344" b="-1000"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E4EE04-A64D-F24E-B2F6-CF06F431436D}"/>
                  </a:ext>
                </a:extLst>
              </p:cNvPr>
              <p:cNvSpPr txBox="1"/>
              <p:nvPr/>
            </p:nvSpPr>
            <p:spPr>
              <a:xfrm>
                <a:off x="4975846" y="5337439"/>
                <a:ext cx="3441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𝑝𝑝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=15.2±1.3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nb</a:t>
                </a:r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E4EE04-A64D-F24E-B2F6-CF06F4314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846" y="5337439"/>
                <a:ext cx="3441198" cy="369332"/>
              </a:xfrm>
              <a:prstGeom prst="rect">
                <a:avLst/>
              </a:prstGeom>
              <a:blipFill>
                <a:blip r:embed="rId7"/>
                <a:stretch>
                  <a:fillRect t="-6667" r="-735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589C9FA7-939A-8C4C-A395-E8F61F79DA07}"/>
              </a:ext>
            </a:extLst>
          </p:cNvPr>
          <p:cNvSpPr/>
          <p:nvPr/>
        </p:nvSpPr>
        <p:spPr>
          <a:xfrm>
            <a:off x="6362418" y="5905575"/>
            <a:ext cx="1694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JHEP 06 (2017) 047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C4E232-5A7F-B94D-9EA5-C1C95502EDAD}"/>
                  </a:ext>
                </a:extLst>
              </p:cNvPr>
              <p:cNvSpPr txBox="1"/>
              <p:nvPr/>
            </p:nvSpPr>
            <p:spPr>
              <a:xfrm>
                <a:off x="83055" y="5139458"/>
                <a:ext cx="4722318" cy="4001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Other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scenario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possible: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 err="1">
                    <a:latin typeface="Times New Roman" charset="0"/>
                    <a:ea typeface="Times New Roman" charset="0"/>
                    <a:cs typeface="Times New Roman" charset="0"/>
                  </a:rPr>
                  <a:t>feeddown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…</a:t>
                </a:r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C4E232-5A7F-B94D-9EA5-C1C95502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5" y="5139458"/>
                <a:ext cx="4722318" cy="400110"/>
              </a:xfrm>
              <a:prstGeom prst="rect">
                <a:avLst/>
              </a:prstGeom>
              <a:blipFill>
                <a:blip r:embed="rId9"/>
                <a:stretch>
                  <a:fillRect l="-1340" t="-6061" r="-268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1903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57E5-DFA6-5748-9170-0CC6D2E0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445" y="6226925"/>
            <a:ext cx="1944053" cy="244559"/>
          </a:xfrm>
        </p:spPr>
        <p:txBody>
          <a:bodyPr/>
          <a:lstStyle/>
          <a:p>
            <a:fld id="{F3BE58A6-3D9C-1548-A843-34D11E1CD155}" type="slidenum">
              <a:rPr lang="en-US" smtClean="0"/>
              <a:t>15</a:t>
            </a:fld>
            <a:endParaRPr lang="en-US" dirty="0"/>
          </a:p>
        </p:txBody>
      </p:sp>
      <p:sp>
        <p:nvSpPr>
          <p:cNvPr id="53" name="Date Placeholder 52">
            <a:extLst>
              <a:ext uri="{FF2B5EF4-FFF2-40B4-BE49-F238E27FC236}">
                <a16:creationId xmlns:a16="http://schemas.microsoft.com/office/drawing/2014/main" id="{20E13429-EED7-2C41-848A-95BE0D3A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张艳席(北京大学）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70AC577-5D70-7D49-B499-D5A43B87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6307B08-C529-D644-AD9D-BFB021E2C38B}"/>
                  </a:ext>
                </a:extLst>
              </p:cNvPr>
              <p:cNvSpPr/>
              <p:nvPr/>
            </p:nvSpPr>
            <p:spPr>
              <a:xfrm>
                <a:off x="217455" y="721399"/>
                <a:ext cx="4748363" cy="4001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Interference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describe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dip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at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6.8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GeV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6307B08-C529-D644-AD9D-BFB021E2C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55" y="721399"/>
                <a:ext cx="4748363" cy="400110"/>
              </a:xfrm>
              <a:prstGeom prst="rect">
                <a:avLst/>
              </a:prstGeom>
              <a:blipFill>
                <a:blip r:embed="rId3"/>
                <a:stretch>
                  <a:fillRect l="-1333" t="-606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5757F966-5951-D448-BBC0-DC3BC26FD73C}"/>
              </a:ext>
            </a:extLst>
          </p:cNvPr>
          <p:cNvSpPr/>
          <p:nvPr/>
        </p:nvSpPr>
        <p:spPr>
          <a:xfrm>
            <a:off x="-264" y="6192697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0AE3C43-ECB5-7744-8EFC-251EA647ACC8}"/>
              </a:ext>
            </a:extLst>
          </p:cNvPr>
          <p:cNvSpPr txBox="1">
            <a:spLocks/>
          </p:cNvSpPr>
          <p:nvPr/>
        </p:nvSpPr>
        <p:spPr>
          <a:xfrm>
            <a:off x="-1" y="-29286"/>
            <a:ext cx="8640763" cy="718643"/>
          </a:xfrm>
          <a:prstGeom prst="rect">
            <a:avLst/>
          </a:prstGeom>
          <a:solidFill>
            <a:srgbClr val="C00000">
              <a:alpha val="54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CN" altLang="zh-CN" sz="3600" dirty="0">
                <a:latin typeface="Times New Roman" charset="0"/>
                <a:ea typeface="Times New Roman" charset="0"/>
                <a:cs typeface="Times New Roman" charset="0"/>
              </a:rPr>
              <a:t>Fu</a:t>
            </a:r>
            <a:r>
              <a:rPr kumimoji="1" lang="en-US" altLang="zh-CN" sz="3600" dirty="0" err="1">
                <a:latin typeface="Times New Roman" charset="0"/>
                <a:ea typeface="Times New Roman" charset="0"/>
                <a:cs typeface="Times New Roman" charset="0"/>
              </a:rPr>
              <a:t>ll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-charm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tetraquark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candidate</a:t>
            </a:r>
            <a:endParaRPr kumimoji="1"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3BA26A-8E6F-764B-BB97-5E7021010342}"/>
              </a:ext>
            </a:extLst>
          </p:cNvPr>
          <p:cNvSpPr txBox="1"/>
          <p:nvPr/>
        </p:nvSpPr>
        <p:spPr>
          <a:xfrm>
            <a:off x="7268031" y="191763"/>
            <a:ext cx="9685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L4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207593-B8B1-D645-A1CC-AD31E93934C8}"/>
              </a:ext>
            </a:extLst>
          </p:cNvPr>
          <p:cNvGrpSpPr/>
          <p:nvPr/>
        </p:nvGrpSpPr>
        <p:grpSpPr>
          <a:xfrm>
            <a:off x="-265" y="1735188"/>
            <a:ext cx="8640763" cy="4347322"/>
            <a:chOff x="0" y="1548335"/>
            <a:chExt cx="8640763" cy="43473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ECFD0B2-A434-CE4C-9426-2658E90DC3E2}"/>
                    </a:ext>
                  </a:extLst>
                </p:cNvPr>
                <p:cNvSpPr txBox="1"/>
                <p:nvPr/>
              </p:nvSpPr>
              <p:spPr>
                <a:xfrm>
                  <a:off x="2121425" y="5205264"/>
                  <a:ext cx="2141099" cy="64633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charset="0"/>
                        </a:rPr>
                        <m:t>𝑚</m:t>
                      </m:r>
                      <m:r>
                        <a:rPr kumimoji="1" lang="en-US" altLang="zh-CN" sz="1800" b="0" i="1" smtClean="0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charset="0"/>
                        </a:rPr>
                        <m:t>=6741</m:t>
                      </m:r>
                      <m:r>
                        <a:rPr kumimoji="1" lang="zh-CN" altLang="en-US" sz="1800" b="0" i="0" smtClean="0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1800" b="0" i="0" smtClean="0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charset="0"/>
                        </a:rPr>
                        <m:t>Me</m:t>
                      </m:r>
                      <m:r>
                        <m:rPr>
                          <m:sty m:val="p"/>
                        </m:rPr>
                        <a:rPr kumimoji="1" lang="en-US" altLang="zh-CN" sz="1800" i="1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charset="0"/>
                        </a:rPr>
                        <m:t>V</m:t>
                      </m:r>
                      <m:r>
                        <m:rPr>
                          <m:lit/>
                        </m:rPr>
                        <a:rPr kumimoji="1" lang="en-US" altLang="zh-CN" sz="1800" b="0" i="1" smtClean="0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zh-CN" sz="1800" b="0" i="1" smtClean="0">
                              <a:solidFill>
                                <a:srgbClr val="87001E"/>
                              </a:solidFill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800" i="1">
                              <a:solidFill>
                                <a:srgbClr val="87001E"/>
                              </a:solidFill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Times New Roman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zh-CN" sz="1800" b="0" i="1" smtClean="0">
                              <a:solidFill>
                                <a:srgbClr val="87001E"/>
                              </a:solidFill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Times New Roman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1" lang="en-US" altLang="zh-CN" sz="1800" b="0" dirty="0">
                      <a:solidFill>
                        <a:srgbClr val="87001E"/>
                      </a:solidFill>
                      <a:latin typeface="SimHei" panose="02010609060101010101" pitchFamily="49" charset="-122"/>
                      <a:ea typeface="SimHei" panose="02010609060101010101" pitchFamily="49" charset="-122"/>
                      <a:cs typeface="Times New Roman" charset="0"/>
                    </a:rPr>
                    <a:t> 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sz="1800" i="1" smtClean="0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Γ</m:t>
                      </m:r>
                      <m:r>
                        <a:rPr kumimoji="1" lang="en-US" sz="1800" b="0" i="1" smtClean="0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=288</m:t>
                      </m:r>
                      <m:r>
                        <a:rPr kumimoji="1" lang="en-US" sz="1800" b="0" i="0" smtClean="0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1800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charset="0"/>
                        </a:rPr>
                        <m:t>Me</m:t>
                      </m:r>
                      <m:r>
                        <m:rPr>
                          <m:sty m:val="p"/>
                        </m:rPr>
                        <a:rPr kumimoji="1" lang="en-US" altLang="zh-CN" sz="1800" i="1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charset="0"/>
                        </a:rPr>
                        <m:t>V</m:t>
                      </m:r>
                      <m:r>
                        <m:rPr>
                          <m:lit/>
                        </m:rPr>
                        <a:rPr kumimoji="1" lang="en-US" altLang="zh-CN" sz="1800" i="1">
                          <a:solidFill>
                            <a:srgbClr val="87001E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zh-CN" sz="1800" i="1">
                              <a:solidFill>
                                <a:srgbClr val="87001E"/>
                              </a:solidFill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800" i="1">
                              <a:solidFill>
                                <a:srgbClr val="87001E"/>
                              </a:solidFill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Times New Roman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zh-CN" sz="1800" i="1">
                              <a:solidFill>
                                <a:srgbClr val="87001E"/>
                              </a:solidFill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Times New Roman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1" lang="en-CN" sz="1800" dirty="0">
                      <a:latin typeface="SimHei" panose="02010609060101010101" pitchFamily="49" charset="-122"/>
                      <a:ea typeface="SimHei" panose="02010609060101010101" pitchFamily="49" charset="-122"/>
                      <a:cs typeface="Times New Roman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ECFD0B2-A434-CE4C-9426-2658E90DC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1425" y="5205264"/>
                  <a:ext cx="2141099" cy="646331"/>
                </a:xfrm>
                <a:prstGeom prst="rect">
                  <a:avLst/>
                </a:prstGeom>
                <a:blipFill>
                  <a:blip r:embed="rId4"/>
                  <a:stretch>
                    <a:fillRect b="-7547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28ED03A-0AA4-1C48-9482-F7CA0EECB907}"/>
                    </a:ext>
                  </a:extLst>
                </p:cNvPr>
                <p:cNvSpPr txBox="1"/>
                <p:nvPr/>
              </p:nvSpPr>
              <p:spPr>
                <a:xfrm>
                  <a:off x="4404310" y="5187771"/>
                  <a:ext cx="4218719" cy="707886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200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𝑚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𝑋</m:t>
                          </m:r>
                          <m:d>
                            <m:d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6900</m:t>
                              </m:r>
                            </m:e>
                          </m:d>
                        </m:e>
                      </m:d>
                      <m:r>
                        <a:rPr kumimoji="1" lang="en-US" altLang="zh-CN" sz="20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6886±11±11</m:t>
                      </m:r>
                    </m:oMath>
                  </a14:m>
                  <a:r>
                    <a:rPr kumimoji="1" lang="zh-CN" altLang="en-US" sz="20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2000" dirty="0">
                      <a:latin typeface="Times New Roman" charset="0"/>
                      <a:ea typeface="Times New Roman" charset="0"/>
                      <a:cs typeface="Times New Roman" charset="0"/>
                    </a:rPr>
                    <a:t>MeV</a:t>
                  </a:r>
                  <a:endParaRPr kumimoji="1" lang="en-US" altLang="zh-CN" sz="2000" b="0" i="0" dirty="0">
                    <a:latin typeface="Cambria Math" panose="02040503050406030204" pitchFamily="18" charset="0"/>
                    <a:ea typeface="Times New Roman" charset="0"/>
                    <a:cs typeface="Times New Roman" charset="0"/>
                  </a:endParaRPr>
                </a:p>
                <a:p>
                  <a:pPr algn="l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Γ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𝑋</m:t>
                          </m:r>
                          <m:d>
                            <m:d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6900</m:t>
                              </m:r>
                            </m:e>
                          </m:d>
                        </m:e>
                      </m:d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=168±33±69</m:t>
                      </m:r>
                    </m:oMath>
                  </a14:m>
                  <a:r>
                    <a:rPr kumimoji="1" lang="zh-CN" altLang="en-US" sz="20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2000" dirty="0">
                      <a:latin typeface="Times New Roman" charset="0"/>
                      <a:ea typeface="Times New Roman" charset="0"/>
                      <a:cs typeface="Times New Roman" charset="0"/>
                    </a:rPr>
                    <a:t>MeV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28ED03A-0AA4-1C48-9482-F7CA0EECB9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4310" y="5187771"/>
                  <a:ext cx="4218719" cy="707886"/>
                </a:xfrm>
                <a:prstGeom prst="rect">
                  <a:avLst/>
                </a:prstGeom>
                <a:blipFill>
                  <a:blip r:embed="rId5"/>
                  <a:stretch>
                    <a:fillRect t="-3448" r="-299" b="-13793"/>
                  </a:stretch>
                </a:blip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FE1C1D-09C1-4245-8CCC-3B4B3174E017}"/>
                </a:ext>
              </a:extLst>
            </p:cNvPr>
            <p:cNvGrpSpPr/>
            <p:nvPr/>
          </p:nvGrpSpPr>
          <p:grpSpPr>
            <a:xfrm>
              <a:off x="0" y="1548335"/>
              <a:ext cx="8640763" cy="3621964"/>
              <a:chOff x="0" y="1548335"/>
              <a:chExt cx="8640763" cy="362196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6235F76-1AF1-C848-ADDC-244FD7039F64}"/>
                  </a:ext>
                </a:extLst>
              </p:cNvPr>
              <p:cNvGrpSpPr/>
              <p:nvPr/>
            </p:nvGrpSpPr>
            <p:grpSpPr>
              <a:xfrm>
                <a:off x="0" y="1548335"/>
                <a:ext cx="8640763" cy="3530134"/>
                <a:chOff x="0" y="1655657"/>
                <a:chExt cx="8640763" cy="3530134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C852C453-9BF9-F74C-928F-4D1AFAFB0EC8}"/>
                    </a:ext>
                  </a:extLst>
                </p:cNvPr>
                <p:cNvGrpSpPr/>
                <p:nvPr/>
              </p:nvGrpSpPr>
              <p:grpSpPr>
                <a:xfrm>
                  <a:off x="0" y="1671432"/>
                  <a:ext cx="4404310" cy="3514359"/>
                  <a:chOff x="-170241" y="1745461"/>
                  <a:chExt cx="5217250" cy="3912889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BE5E91C4-8F4C-EF42-A224-706E1648F1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70241" y="2451778"/>
                    <a:ext cx="5217250" cy="3206572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" name="TextBox 7">
                        <a:extLst>
                          <a:ext uri="{FF2B5EF4-FFF2-40B4-BE49-F238E27FC236}">
                            <a16:creationId xmlns:a16="http://schemas.microsoft.com/office/drawing/2014/main" id="{5F1DA3BD-9917-EF4D-9B6E-581A57C7B3E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24942" y="1745461"/>
                        <a:ext cx="2834222" cy="687642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kumimoji="1" lang="en-US" altLang="zh-CN" sz="1600" dirty="0">
                            <a:latin typeface="Times New Roman" panose="020206030504050203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a:t>(Non-resonant</a:t>
                        </a:r>
                        <a:r>
                          <a:rPr kumimoji="1" lang="zh-CN" altLang="en-US" sz="1600" dirty="0">
                            <a:latin typeface="Times New Roman" panose="020206030504050203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1" lang="en-US" altLang="zh-CN" sz="1600" dirty="0">
                            <a:latin typeface="Times New Roman" panose="020206030504050203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a:t>+</a:t>
                        </a:r>
                        <a:r>
                          <a:rPr kumimoji="1" lang="zh-CN" altLang="en-US" sz="1600" dirty="0">
                            <a:latin typeface="Times New Roman" panose="020206030504050203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1" lang="en-US" altLang="zh-CN" sz="1600" dirty="0">
                            <a:latin typeface="Times New Roman" panose="020206030504050203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a:t>one</a:t>
                        </a:r>
                        <a:r>
                          <a:rPr kumimoji="1" lang="zh-CN" altLang="en-US" sz="1600" dirty="0">
                            <a:latin typeface="Times New Roman" panose="020206030504050203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1" lang="en-US" altLang="zh-CN" sz="1600" dirty="0">
                            <a:latin typeface="Times New Roman" panose="020206030504050203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a:t>BW),</a:t>
                        </a:r>
                        <a:r>
                          <a:rPr kumimoji="1" lang="zh-CN" altLang="en-US" sz="1600" dirty="0">
                            <a:latin typeface="Times New Roman" panose="020206030504050203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a:t>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600" i="1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kumimoji="1" lang="en-US" altLang="zh-CN" sz="1600" b="0" i="1" smtClean="0"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600" b="0" i="1" smtClean="0"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Times New Roman" panose="02020603050405020304" pitchFamily="18" charset="0"/>
                                      </a:rPr>
                                      <m:t>𝜒</m:t>
                                    </m:r>
                                  </m:e>
                                  <m:sup>
                                    <m:r>
                                      <a:rPr kumimoji="1" lang="en-US" altLang="zh-CN" sz="1600" b="0" i="1" smtClean="0"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sub>
                            </m:s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=2.8%</m:t>
                            </m:r>
                          </m:oMath>
                        </a14:m>
                        <a:endParaRPr kumimoji="1" lang="en-CN" sz="1600" dirty="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" name="TextBox 7">
                        <a:extLst>
                          <a:ext uri="{FF2B5EF4-FFF2-40B4-BE49-F238E27FC236}">
                            <a16:creationId xmlns:a16="http://schemas.microsoft.com/office/drawing/2014/main" id="{5F1DA3BD-9917-EF4D-9B6E-581A57C7B3E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24942" y="1745461"/>
                        <a:ext cx="2834222" cy="687642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053" t="-1961"/>
                        </a:stretch>
                      </a:blipFill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00ACFE8E-84C9-1949-9CB8-1E6F8858D4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85356" y="2304778"/>
                  <a:ext cx="4355407" cy="281189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EFDE7E83-D9D6-1648-8488-0A0559E10B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4159" y="1655657"/>
                      <a:ext cx="2912671" cy="617605"/>
                    </a:xfrm>
                    <a:prstGeom prst="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600" dirty="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(Non-resonant +</a:t>
                      </a:r>
                      <a:r>
                        <a:rPr kumimoji="1" lang="zh-CN" altLang="en-US" sz="1600" dirty="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1600" dirty="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BW1)</a:t>
                      </a:r>
                      <a:r>
                        <a:rPr kumimoji="1" lang="zh-CN" altLang="en-US" sz="1600" dirty="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1600" dirty="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1" lang="zh-CN" altLang="en-US" sz="1600" dirty="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1600" dirty="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BW2,</a:t>
                      </a:r>
                      <a:r>
                        <a:rPr kumimoji="1" lang="zh-CN" altLang="en-US" sz="1600" dirty="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𝜒</m:t>
                                  </m:r>
                                </m:e>
                                <m:sup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=15.5%</m:t>
                          </m:r>
                        </m:oMath>
                      </a14:m>
                      <a:endParaRPr kumimoji="1" lang="en-CN" sz="1600" dirty="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EFDE7E83-D9D6-1648-8488-0A0559E10B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24159" y="1655657"/>
                      <a:ext cx="2912671" cy="61760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866" t="-2000"/>
                      </a:stretch>
                    </a:blip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79295F5-BFE2-2440-91CF-606AA4C52D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91052" y="4250988"/>
                <a:ext cx="1074794" cy="919311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E03DE6-9B0C-DE4E-8D65-E909169D232A}"/>
                  </a:ext>
                </a:extLst>
              </p:cNvPr>
              <p:cNvSpPr txBox="1"/>
              <p:nvPr/>
            </p:nvSpPr>
            <p:spPr>
              <a:xfrm>
                <a:off x="552316" y="1603485"/>
                <a:ext cx="2872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endParaRPr kumimoji="1" lang="en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F56ED1-0941-D746-89B7-3A88326C2501}"/>
                  </a:ext>
                </a:extLst>
              </p:cNvPr>
              <p:cNvSpPr txBox="1"/>
              <p:nvPr/>
            </p:nvSpPr>
            <p:spPr>
              <a:xfrm>
                <a:off x="4771158" y="1614194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II</a:t>
                </a:r>
                <a:endParaRPr kumimoji="1" lang="en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3739B0F-7C36-1845-83AC-C3BE3810EB57}"/>
              </a:ext>
            </a:extLst>
          </p:cNvPr>
          <p:cNvSpPr/>
          <p:nvPr/>
        </p:nvSpPr>
        <p:spPr>
          <a:xfrm>
            <a:off x="1332592" y="1204026"/>
            <a:ext cx="5092271" cy="40011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Two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separate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choices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possible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compositions</a:t>
            </a:r>
          </a:p>
        </p:txBody>
      </p:sp>
    </p:spTree>
    <p:extLst>
      <p:ext uri="{BB962C8B-B14F-4D97-AF65-F5344CB8AC3E}">
        <p14:creationId xmlns:p14="http://schemas.microsoft.com/office/powerpoint/2010/main" val="2721837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57E5-DFA6-5748-9170-0CC6D2E0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445" y="6226925"/>
            <a:ext cx="1944053" cy="244559"/>
          </a:xfrm>
        </p:spPr>
        <p:txBody>
          <a:bodyPr/>
          <a:lstStyle/>
          <a:p>
            <a:fld id="{F3BE58A6-3D9C-1548-A843-34D11E1CD155}" type="slidenum">
              <a:rPr lang="en-US" smtClean="0"/>
              <a:t>16</a:t>
            </a:fld>
            <a:endParaRPr lang="en-US" dirty="0"/>
          </a:p>
        </p:txBody>
      </p:sp>
      <p:sp>
        <p:nvSpPr>
          <p:cNvPr id="53" name="Date Placeholder 52">
            <a:extLst>
              <a:ext uri="{FF2B5EF4-FFF2-40B4-BE49-F238E27FC236}">
                <a16:creationId xmlns:a16="http://schemas.microsoft.com/office/drawing/2014/main" id="{20E13429-EED7-2C41-848A-95BE0D3A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张艳席(北京大学）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70AC577-5D70-7D49-B499-D5A43B87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CC0102-B471-814F-BDD8-DDD46BA16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38" y="1821350"/>
            <a:ext cx="4247647" cy="27663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D180891-F288-804A-AE3F-0A3454D79D46}"/>
              </a:ext>
            </a:extLst>
          </p:cNvPr>
          <p:cNvSpPr/>
          <p:nvPr/>
        </p:nvSpPr>
        <p:spPr>
          <a:xfrm>
            <a:off x="1" y="6192175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20C61AC-F1E0-3441-A294-315DCEBE6C80}"/>
              </a:ext>
            </a:extLst>
          </p:cNvPr>
          <p:cNvSpPr txBox="1">
            <a:spLocks/>
          </p:cNvSpPr>
          <p:nvPr/>
        </p:nvSpPr>
        <p:spPr>
          <a:xfrm>
            <a:off x="-1" y="-29286"/>
            <a:ext cx="8640763" cy="718643"/>
          </a:xfrm>
          <a:prstGeom prst="rect">
            <a:avLst/>
          </a:prstGeom>
          <a:solidFill>
            <a:srgbClr val="C00000">
              <a:alpha val="54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Other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quarkonium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pairs</a:t>
            </a:r>
            <a:endParaRPr kumimoji="1"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87B92F-D5AE-5246-B965-15FAB4B555AA}"/>
              </a:ext>
            </a:extLst>
          </p:cNvPr>
          <p:cNvSpPr txBox="1"/>
          <p:nvPr/>
        </p:nvSpPr>
        <p:spPr>
          <a:xfrm>
            <a:off x="7268031" y="191763"/>
            <a:ext cx="108728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L11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DB056A-AFEC-F548-9D3C-C6CB12D8F11C}"/>
                  </a:ext>
                </a:extLst>
              </p:cNvPr>
              <p:cNvSpPr txBox="1"/>
              <p:nvPr/>
            </p:nvSpPr>
            <p:spPr>
              <a:xfrm>
                <a:off x="306527" y="775204"/>
                <a:ext cx="7263649" cy="101566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𝑏𝑏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searched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Υ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including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Υ</m:t>
                    </m:r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candidates,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6.3 fb</a:t>
                </a:r>
                <a:r>
                  <a:rPr kumimoji="1" lang="en-CN" sz="2000" baseline="30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-1</a:t>
                </a:r>
                <a:r>
                  <a:rPr kumimoji="1" lang="zh-CN" altLang="en-US" sz="2000" baseline="30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data</a:t>
                </a:r>
                <a:endParaRPr kumimoji="1" lang="en-CN" sz="20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252000" indent="-180000">
                  <a:buFont typeface="Wingdings" pitchFamily="2" charset="2"/>
                  <a:buChar char="Ø"/>
                </a:pP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No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obvious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80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Υ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signals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 err="1"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52000" indent="-1800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&lt;~20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fb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95%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DB056A-AFEC-F548-9D3C-C6CB12D8F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27" y="775204"/>
                <a:ext cx="7263649" cy="1015663"/>
              </a:xfrm>
              <a:prstGeom prst="rect">
                <a:avLst/>
              </a:prstGeom>
              <a:blipFill>
                <a:blip r:embed="rId4"/>
                <a:stretch>
                  <a:fillRect t="-2439" b="-853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E51B4F-FD19-5640-ABB8-F10EF29FAA93}"/>
                  </a:ext>
                </a:extLst>
              </p:cNvPr>
              <p:cNvSpPr txBox="1"/>
              <p:nvPr/>
            </p:nvSpPr>
            <p:spPr>
              <a:xfrm>
                <a:off x="393082" y="4822582"/>
                <a:ext cx="6030104" cy="95410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𝑆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Υ</m:t>
                    </m:r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being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studied,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signals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~1%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52000" indent="-180000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Smaller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production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decay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rate</a:t>
                </a:r>
              </a:p>
              <a:p>
                <a:pPr marL="252000" indent="-180000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few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signal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counts?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E51B4F-FD19-5640-ABB8-F10EF29FA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82" y="4822582"/>
                <a:ext cx="6030104" cy="954107"/>
              </a:xfrm>
              <a:prstGeom prst="rect">
                <a:avLst/>
              </a:prstGeom>
              <a:blipFill>
                <a:blip r:embed="rId5"/>
                <a:stretch>
                  <a:fillRect l="-420" t="-2597" b="-779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CB1227B4-650D-A244-B67D-65D8F0F7C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077" y="2165336"/>
            <a:ext cx="3848348" cy="24883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0008D6-1204-1B42-A33B-6544920A2807}"/>
              </a:ext>
            </a:extLst>
          </p:cNvPr>
          <p:cNvSpPr txBox="1"/>
          <p:nvPr/>
        </p:nvSpPr>
        <p:spPr>
          <a:xfrm>
            <a:off x="5395448" y="1853376"/>
            <a:ext cx="2601994" cy="3693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Upper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limit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on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production</a:t>
            </a:r>
            <a:endParaRPr kumimoji="1" lang="en-CN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11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0658" y="738395"/>
                <a:ext cx="6472178" cy="444741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pPr marL="4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𝑢𝑑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 </m:t>
                    </m:r>
                  </m:oMath>
                </a14:m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observed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2000" b="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658" y="738395"/>
                <a:ext cx="6472178" cy="444741"/>
              </a:xfrm>
              <a:blipFill>
                <a:blip r:embed="rId3"/>
                <a:stretch>
                  <a:fillRect t="-8333" b="-111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17</a:t>
            </a:fld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2" y="6145431"/>
            <a:ext cx="1944172" cy="345009"/>
          </a:xfrm>
        </p:spPr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  <a:endParaRPr kumimoji="1" lang="zh-CN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7641A9-5EBB-2040-9EFA-CF07625B6856}"/>
              </a:ext>
            </a:extLst>
          </p:cNvPr>
          <p:cNvSpPr/>
          <p:nvPr/>
        </p:nvSpPr>
        <p:spPr>
          <a:xfrm>
            <a:off x="39036" y="6192234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83FBC0-A803-C54C-BAF1-68044917F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451" y="1311340"/>
            <a:ext cx="3440919" cy="23520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C255D18A-E5C0-C046-BB51-BECD8E2F9A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solidFill>
                <a:srgbClr val="C00000">
                  <a:alpha val="54000"/>
                </a:srgbClr>
              </a:solid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158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Structures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3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3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C255D18A-E5C0-C046-BB51-BECD8E2F9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blipFill>
                <a:blip r:embed="rId5"/>
                <a:stretch>
                  <a:fillRect t="-8621" b="-206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9FFEC130-D2B7-CD43-8209-AF0DBB27B44C}"/>
              </a:ext>
            </a:extLst>
          </p:cNvPr>
          <p:cNvGrpSpPr/>
          <p:nvPr/>
        </p:nvGrpSpPr>
        <p:grpSpPr>
          <a:xfrm>
            <a:off x="350658" y="3738011"/>
            <a:ext cx="7672712" cy="2504836"/>
            <a:chOff x="239192" y="3424023"/>
            <a:chExt cx="7802015" cy="260067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9E5831-FA62-0042-A8B9-E5DF148DEA2B}"/>
                </a:ext>
              </a:extLst>
            </p:cNvPr>
            <p:cNvGrpSpPr/>
            <p:nvPr/>
          </p:nvGrpSpPr>
          <p:grpSpPr>
            <a:xfrm>
              <a:off x="239192" y="3424023"/>
              <a:ext cx="7802015" cy="2600671"/>
              <a:chOff x="239192" y="3424023"/>
              <a:chExt cx="7802015" cy="260067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79707A4-18CE-8A41-B4DF-7B5976464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192" y="3424023"/>
                <a:ext cx="7802015" cy="260067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05A7CBED-293E-D045-9E98-A8E5ABF247E9}"/>
                      </a:ext>
                    </a:extLst>
                  </p:cNvPr>
                  <p:cNvSpPr txBox="1"/>
                  <p:nvPr/>
                </p:nvSpPr>
                <p:spPr>
                  <a:xfrm>
                    <a:off x="794126" y="3816350"/>
                    <a:ext cx="90383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𝜓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(3770)</m:t>
                          </m:r>
                        </m:oMath>
                      </m:oMathPara>
                    </a14:m>
                    <a:endParaRPr kumimoji="1" lang="en-CN" sz="14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743DD76D-EBC1-D842-A705-AF9F3F4089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4126" y="3816350"/>
                    <a:ext cx="903837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61B2F5FA-CDBD-694F-8A6A-61E36F95450E}"/>
                      </a:ext>
                    </a:extLst>
                  </p:cNvPr>
                  <p:cNvSpPr txBox="1"/>
                  <p:nvPr/>
                </p:nvSpPr>
                <p:spPr>
                  <a:xfrm>
                    <a:off x="1246044" y="3527971"/>
                    <a:ext cx="102374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(3930)</m:t>
                          </m:r>
                        </m:oMath>
                      </m:oMathPara>
                    </a14:m>
                    <a:endParaRPr kumimoji="1" lang="en-CN" sz="14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C7E7F65-D7DE-EA43-B696-D38FC6D851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6044" y="3527971"/>
                    <a:ext cx="1023742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7BF3A8B-3CC9-EC4C-BFE1-D451EA7824F8}"/>
                      </a:ext>
                    </a:extLst>
                  </p:cNvPr>
                  <p:cNvSpPr txBox="1"/>
                  <p:nvPr/>
                </p:nvSpPr>
                <p:spPr>
                  <a:xfrm>
                    <a:off x="981508" y="5699385"/>
                    <a:ext cx="102374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(3930)</m:t>
                          </m:r>
                        </m:oMath>
                      </m:oMathPara>
                    </a14:m>
                    <a:endParaRPr kumimoji="1" lang="en-CN" sz="14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5700BF44-EE54-D140-AE02-E7F9E887B1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508" y="5699385"/>
                    <a:ext cx="1023742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80365AB-6C91-284E-8C61-1E720DF1F51D}"/>
                      </a:ext>
                    </a:extLst>
                  </p:cNvPr>
                  <p:cNvSpPr txBox="1"/>
                  <p:nvPr/>
                </p:nvSpPr>
                <p:spPr>
                  <a:xfrm>
                    <a:off x="1604766" y="4771109"/>
                    <a:ext cx="90383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𝜓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(4040)</m:t>
                          </m:r>
                        </m:oMath>
                      </m:oMathPara>
                    </a14:m>
                    <a:endParaRPr kumimoji="1" lang="en-CN" sz="14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0DEB0A4-45FB-CF42-A397-44EC18958E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04766" y="4771109"/>
                    <a:ext cx="903837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A227032-D855-8C44-B4E8-F5E8AEDC1276}"/>
                      </a:ext>
                    </a:extLst>
                  </p:cNvPr>
                  <p:cNvSpPr txBox="1"/>
                  <p:nvPr/>
                </p:nvSpPr>
                <p:spPr>
                  <a:xfrm>
                    <a:off x="1944172" y="4544951"/>
                    <a:ext cx="90383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𝜓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(4160)</m:t>
                          </m:r>
                        </m:oMath>
                      </m:oMathPara>
                    </a14:m>
                    <a:endParaRPr kumimoji="1" lang="en-CN" sz="14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903E079-D5C8-C941-97DD-F9E8F882D8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4172" y="4544951"/>
                    <a:ext cx="903837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7F75D862-87FC-2A47-B9FD-9E74033C65D2}"/>
                      </a:ext>
                    </a:extLst>
                  </p:cNvPr>
                  <p:cNvSpPr txBox="1"/>
                  <p:nvPr/>
                </p:nvSpPr>
                <p:spPr>
                  <a:xfrm>
                    <a:off x="2508603" y="4817912"/>
                    <a:ext cx="90383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𝜓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(4415)</m:t>
                          </m:r>
                        </m:oMath>
                      </m:oMathPara>
                    </a14:m>
                    <a:endParaRPr kumimoji="1" lang="en-CN" sz="14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3AAC8C4-8607-4B40-A122-E261811A68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08603" y="4817912"/>
                    <a:ext cx="903837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1538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A4E49DB-B193-B54C-9B1E-C7732EF6BB97}"/>
                </a:ext>
              </a:extLst>
            </p:cNvPr>
            <p:cNvSpPr/>
            <p:nvPr/>
          </p:nvSpPr>
          <p:spPr>
            <a:xfrm>
              <a:off x="6067313" y="3795540"/>
              <a:ext cx="629278" cy="1147163"/>
            </a:xfrm>
            <a:prstGeom prst="ellipse">
              <a:avLst/>
            </a:prstGeom>
            <a:ln w="254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08E6CA3-4B30-5748-B294-6D27DA1DD281}"/>
              </a:ext>
            </a:extLst>
          </p:cNvPr>
          <p:cNvSpPr txBox="1"/>
          <p:nvPr/>
        </p:nvSpPr>
        <p:spPr>
          <a:xfrm>
            <a:off x="7388347" y="158534"/>
            <a:ext cx="9685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L1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EE2417-F8B0-CE41-8F85-80871AC1412E}"/>
                  </a:ext>
                </a:extLst>
              </p:cNvPr>
              <p:cNvSpPr/>
              <p:nvPr/>
            </p:nvSpPr>
            <p:spPr>
              <a:xfrm>
                <a:off x="529389" y="1214973"/>
                <a:ext cx="3610811" cy="646331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Only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 err="1">
                    <a:latin typeface="Times New Roman" charset="0"/>
                    <a:ea typeface="Times New Roman" charset="0"/>
                    <a:cs typeface="Times New Roman" charset="0"/>
                  </a:rPr>
                  <a:t>charmonia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expected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conventional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hadrons: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1600" dirty="0"/>
                  <a:t>,</a:t>
                </a:r>
                <a:r>
                  <a:rPr lang="zh-CN" altLang="en-US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−−</m:t>
                        </m:r>
                      </m:sup>
                    </m:sSup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sSup>
                      <m:s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p>
                  </m:oMath>
                </a14:m>
                <a:endParaRPr lang="en-CN" sz="16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EE2417-F8B0-CE41-8F85-80871AC141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89" y="1214973"/>
                <a:ext cx="3610811" cy="646331"/>
              </a:xfrm>
              <a:prstGeom prst="rect">
                <a:avLst/>
              </a:prstGeom>
              <a:blipFill>
                <a:blip r:embed="rId14"/>
                <a:stretch>
                  <a:fillRect l="-1399" t="-3846" b="-13462"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51FC426D-3F19-BC43-9B1B-6037D3B7EC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9606" y="1915187"/>
            <a:ext cx="4068849" cy="168394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7E8A7D6-340A-9241-9290-DD308517F10B}"/>
              </a:ext>
            </a:extLst>
          </p:cNvPr>
          <p:cNvSpPr/>
          <p:nvPr/>
        </p:nvSpPr>
        <p:spPr>
          <a:xfrm>
            <a:off x="6269312" y="1664403"/>
            <a:ext cx="344070" cy="3492303"/>
          </a:xfrm>
          <a:prstGeom prst="rect">
            <a:avLst/>
          </a:prstGeom>
          <a:solidFill>
            <a:srgbClr val="7030A0">
              <a:alpha val="28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C6785CF-8F0A-014F-83D7-C94656AD83CE}"/>
              </a:ext>
            </a:extLst>
          </p:cNvPr>
          <p:cNvSpPr txBox="1">
            <a:spLocks/>
          </p:cNvSpPr>
          <p:nvPr/>
        </p:nvSpPr>
        <p:spPr>
          <a:xfrm>
            <a:off x="202057" y="3410554"/>
            <a:ext cx="4130252" cy="3450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Structure not due to  </a:t>
            </a:r>
            <a:r>
              <a:rPr kumimoji="1" lang="en-US" altLang="zh-CN" sz="2000" dirty="0" err="1">
                <a:latin typeface="Times New Roman" charset="0"/>
                <a:ea typeface="Times New Roman" charset="0"/>
                <a:cs typeface="Times New Roman" charset="0"/>
              </a:rPr>
              <a:t>charmonia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 reflections</a:t>
            </a:r>
          </a:p>
        </p:txBody>
      </p:sp>
    </p:spTree>
    <p:extLst>
      <p:ext uri="{BB962C8B-B14F-4D97-AF65-F5344CB8AC3E}">
        <p14:creationId xmlns:p14="http://schemas.microsoft.com/office/powerpoint/2010/main" val="4084958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2455" y="762001"/>
                <a:ext cx="4923460" cy="425504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 fontScale="92500"/>
              </a:bodyPr>
              <a:lstStyle/>
              <a:p>
                <a:pPr marL="4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Good fit with two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structures: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2455" y="762001"/>
                <a:ext cx="4923460" cy="425504"/>
              </a:xfrm>
              <a:blipFill>
                <a:blip r:embed="rId3"/>
                <a:stretch>
                  <a:fillRect l="-1028" t="-8824" b="-1176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2" y="6145431"/>
            <a:ext cx="1944172" cy="345009"/>
          </a:xfrm>
        </p:spPr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  <a:endParaRPr kumimoji="1" lang="zh-CN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7641A9-5EBB-2040-9EFA-CF07625B6856}"/>
              </a:ext>
            </a:extLst>
          </p:cNvPr>
          <p:cNvSpPr/>
          <p:nvPr/>
        </p:nvSpPr>
        <p:spPr>
          <a:xfrm>
            <a:off x="39036" y="6192234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4449CC-3500-3C4D-A616-42C3EC80A4E0}"/>
              </a:ext>
            </a:extLst>
          </p:cNvPr>
          <p:cNvSpPr txBox="1"/>
          <p:nvPr/>
        </p:nvSpPr>
        <p:spPr>
          <a:xfrm>
            <a:off x="5773638" y="4629623"/>
            <a:ext cx="2475999" cy="3693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Quite</a:t>
            </a:r>
            <a:r>
              <a:rPr kumimoji="1" lang="zh-CN" altLang="en-US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large</a:t>
            </a:r>
            <a:r>
              <a:rPr kumimoji="1" lang="zh-CN" altLang="en-US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contribution!</a:t>
            </a:r>
            <a:endParaRPr kumimoji="1" lang="en-CN" sz="1800" dirty="0">
              <a:solidFill>
                <a:srgbClr val="2A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610C5F8-14FD-294F-BE84-566494EBB782}"/>
              </a:ext>
            </a:extLst>
          </p:cNvPr>
          <p:cNvSpPr txBox="1">
            <a:spLocks/>
          </p:cNvSpPr>
          <p:nvPr/>
        </p:nvSpPr>
        <p:spPr>
          <a:xfrm>
            <a:off x="-1" y="-29286"/>
            <a:ext cx="8640763" cy="718643"/>
          </a:xfrm>
          <a:prstGeom prst="rect">
            <a:avLst/>
          </a:prstGeom>
          <a:solidFill>
            <a:srgbClr val="C00000">
              <a:alpha val="54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      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Open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charm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tetraquark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candidates</a:t>
            </a:r>
            <a:endParaRPr kumimoji="1"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2D8D7C-1F30-6641-8EA8-4B79631B6095}"/>
              </a:ext>
            </a:extLst>
          </p:cNvPr>
          <p:cNvSpPr txBox="1"/>
          <p:nvPr/>
        </p:nvSpPr>
        <p:spPr>
          <a:xfrm>
            <a:off x="7388347" y="158534"/>
            <a:ext cx="9685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L1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4E35EE3-D332-CA4F-9BB2-13756FF2E282}"/>
                  </a:ext>
                </a:extLst>
              </p:cNvPr>
              <p:cNvSpPr/>
              <p:nvPr/>
            </p:nvSpPr>
            <p:spPr>
              <a:xfrm>
                <a:off x="420573" y="1142407"/>
                <a:ext cx="3940181" cy="3757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-2160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Note: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no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8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[</m:t>
                    </m:r>
                    <m:r>
                      <a:rPr kumimoji="1" lang="en-US" altLang="zh-CN" sz="18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𝑐𝑢</m:t>
                    </m:r>
                    <m:acc>
                      <m:accPr>
                        <m:chr m:val="̅"/>
                        <m:ctrlP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  <m:r>
                      <a:rPr kumimoji="1" lang="en-US" altLang="zh-CN" sz="18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]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needed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4E35EE3-D332-CA4F-9BB2-13756FF2E2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73" y="1142407"/>
                <a:ext cx="3940181" cy="375744"/>
              </a:xfrm>
              <a:prstGeom prst="rect">
                <a:avLst/>
              </a:prstGeom>
              <a:blipFill>
                <a:blip r:embed="rId4"/>
                <a:stretch>
                  <a:fillRect l="-1286" t="-3226" r="-322" b="-22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6DB9A225-E2E9-AC45-84E8-C3FA887715CC}"/>
              </a:ext>
            </a:extLst>
          </p:cNvPr>
          <p:cNvGrpSpPr/>
          <p:nvPr/>
        </p:nvGrpSpPr>
        <p:grpSpPr>
          <a:xfrm>
            <a:off x="172243" y="1457292"/>
            <a:ext cx="7945062" cy="2520792"/>
            <a:chOff x="34766" y="1420334"/>
            <a:chExt cx="8571229" cy="291579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FD04AB3-9B17-324D-BFF0-6F15B0F4F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2522" b="47656"/>
            <a:stretch/>
          </p:blipFill>
          <p:spPr>
            <a:xfrm>
              <a:off x="34766" y="1420334"/>
              <a:ext cx="8571229" cy="291579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F3E1474-3046-564F-A758-B6F03AF5E4D2}"/>
                </a:ext>
              </a:extLst>
            </p:cNvPr>
            <p:cNvGrpSpPr/>
            <p:nvPr/>
          </p:nvGrpSpPr>
          <p:grpSpPr>
            <a:xfrm>
              <a:off x="5625913" y="2348613"/>
              <a:ext cx="1156789" cy="1028901"/>
              <a:chOff x="5625913" y="2348613"/>
              <a:chExt cx="1156789" cy="102890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F5676954-B74B-BD40-8315-65C2A91565B8}"/>
                      </a:ext>
                    </a:extLst>
                  </p:cNvPr>
                  <p:cNvSpPr/>
                  <p:nvPr/>
                </p:nvSpPr>
                <p:spPr>
                  <a:xfrm>
                    <a:off x="5736521" y="2863958"/>
                    <a:ext cx="96007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(2900)</m:t>
                          </m:r>
                        </m:oMath>
                      </m:oMathPara>
                    </a14:m>
                    <a:endParaRPr lang="en-CN" dirty="0"/>
                  </a:p>
                </p:txBody>
              </p:sp>
            </mc:Choice>
            <mc:Fallback xmlns="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FF2C7BE8-7FF5-8B4D-960D-B026755A174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6521" y="2863958"/>
                    <a:ext cx="960070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98308E80-4993-A64A-A214-4803195ACD70}"/>
                      </a:ext>
                    </a:extLst>
                  </p:cNvPr>
                  <p:cNvSpPr/>
                  <p:nvPr/>
                </p:nvSpPr>
                <p:spPr>
                  <a:xfrm>
                    <a:off x="5625913" y="2348613"/>
                    <a:ext cx="107067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600" i="1">
                              <a:solidFill>
                                <a:srgbClr val="FF2B3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(2900)</m:t>
                          </m:r>
                        </m:oMath>
                      </m:oMathPara>
                    </a14:m>
                    <a:endParaRPr lang="en-CN" dirty="0"/>
                  </a:p>
                </p:txBody>
              </p:sp>
            </mc:Choice>
            <mc:Fallback xmlns="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B8C326CB-E2B5-064C-A525-F68D41F7D5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5913" y="2348613"/>
                    <a:ext cx="1070678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23077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92DB63C-576A-3847-9463-DA6DA0E8935C}"/>
                  </a:ext>
                </a:extLst>
              </p:cNvPr>
              <p:cNvCxnSpPr/>
              <p:nvPr/>
            </p:nvCxnSpPr>
            <p:spPr>
              <a:xfrm>
                <a:off x="6524368" y="3093504"/>
                <a:ext cx="172223" cy="284010"/>
              </a:xfrm>
              <a:prstGeom prst="straightConnector1">
                <a:avLst/>
              </a:prstGeom>
              <a:ln w="22225">
                <a:solidFill>
                  <a:srgbClr val="2A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802B246-A84C-2C40-A9B8-358E399F3E8A}"/>
                  </a:ext>
                </a:extLst>
              </p:cNvPr>
              <p:cNvCxnSpPr/>
              <p:nvPr/>
            </p:nvCxnSpPr>
            <p:spPr>
              <a:xfrm>
                <a:off x="6610479" y="2588375"/>
                <a:ext cx="172223" cy="284010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19">
                <a:extLst>
                  <a:ext uri="{FF2B5EF4-FFF2-40B4-BE49-F238E27FC236}">
                    <a16:creationId xmlns:a16="http://schemas.microsoft.com/office/drawing/2014/main" id="{75E5B4E3-6FE4-3E4C-9F9F-749136A469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6625339"/>
                  </p:ext>
                </p:extLst>
              </p:nvPr>
            </p:nvGraphicFramePr>
            <p:xfrm>
              <a:off x="290188" y="3954476"/>
              <a:ext cx="5382512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90600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1397000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21216020"/>
                        </a:ext>
                      </a:extLst>
                    </a:gridCol>
                    <a:gridCol w="1623312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</a:tblGrid>
                  <a:tr h="299927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Fraction/%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31922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(2900)</m:t>
                                </m:r>
                              </m:oMath>
                            </m:oMathPara>
                          </a14:m>
                          <a:endParaRPr lang="en-CN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2866±7±2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57±12±4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5.6±1.4±0.5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31303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solidFill>
                                          <a:srgbClr val="FF2B3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FF2B3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rgbClr val="FF2B3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rgbClr val="FF2B3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(2900)</m:t>
                                </m:r>
                              </m:oMath>
                            </m:oMathPara>
                          </a14:m>
                          <a:endParaRPr lang="en-CN" sz="1600" dirty="0">
                            <a:solidFill>
                              <a:srgbClr val="FF2B3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2904±5±1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FF2B3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FF2B3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110±11±4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FF2B3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FF2B3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30.6±2.4±2.1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FF2B3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FF2B3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19">
                <a:extLst>
                  <a:ext uri="{FF2B5EF4-FFF2-40B4-BE49-F238E27FC236}">
                    <a16:creationId xmlns:a16="http://schemas.microsoft.com/office/drawing/2014/main" id="{75E5B4E3-6FE4-3E4C-9F9F-749136A469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6625339"/>
                  </p:ext>
                </p:extLst>
              </p:nvPr>
            </p:nvGraphicFramePr>
            <p:xfrm>
              <a:off x="290188" y="3954476"/>
              <a:ext cx="5382512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90600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1397000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21216020"/>
                        </a:ext>
                      </a:extLst>
                    </a:gridCol>
                    <a:gridCol w="1623312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Fraction/%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10"/>
                          <a:stretch>
                            <a:fillRect t="-107692" r="-447436" b="-1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10"/>
                          <a:stretch>
                            <a:fillRect l="-70270" t="-107692" r="-214414" b="-1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10"/>
                          <a:stretch>
                            <a:fillRect l="-175000" t="-107692" r="-120370" b="-1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10"/>
                          <a:stretch>
                            <a:fillRect l="-232031" t="-107692" r="-1563" b="-1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10"/>
                          <a:stretch>
                            <a:fillRect t="-200000" r="-447436" b="-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10"/>
                          <a:stretch>
                            <a:fillRect l="-70270" t="-200000" r="-214414" b="-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10"/>
                          <a:stretch>
                            <a:fillRect l="-175000" t="-200000" r="-120370" b="-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10"/>
                          <a:stretch>
                            <a:fillRect l="-232031" t="-200000" r="-1563" b="-148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4B5DFD76-93D8-774C-A467-9753A30730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44" t="52834" r="10081"/>
          <a:stretch/>
        </p:blipFill>
        <p:spPr>
          <a:xfrm>
            <a:off x="6939150" y="1017635"/>
            <a:ext cx="1459054" cy="12268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C4A2FDF-3298-C747-8CD4-3F2C3C7585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8417" y="5174432"/>
                <a:ext cx="8323925" cy="42550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64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22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89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 total 22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𝐵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0/+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modes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(∗)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𝐾𝐾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𝐵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… </a:t>
                </a:r>
                <a:endParaRPr kumimoji="1" lang="en-US" altLang="zh-CN" sz="20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C4A2FDF-3298-C747-8CD4-3F2C3C758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17" y="5174432"/>
                <a:ext cx="8323925" cy="425504"/>
              </a:xfrm>
              <a:prstGeom prst="rect">
                <a:avLst/>
              </a:prstGeom>
              <a:blipFill>
                <a:blip r:embed="rId11"/>
                <a:stretch>
                  <a:fillRect l="-762" t="-5714" r="-610" b="-2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5E53FA40-92F9-4B48-A65D-E1382012EF23}"/>
              </a:ext>
            </a:extLst>
          </p:cNvPr>
          <p:cNvGrpSpPr/>
          <p:nvPr/>
        </p:nvGrpSpPr>
        <p:grpSpPr>
          <a:xfrm>
            <a:off x="5441372" y="549569"/>
            <a:ext cx="1053521" cy="968582"/>
            <a:chOff x="5898823" y="3788059"/>
            <a:chExt cx="1053521" cy="968582"/>
          </a:xfrm>
        </p:grpSpPr>
        <p:sp>
          <p:nvSpPr>
            <p:cNvPr id="50" name="椭圆 50">
              <a:extLst>
                <a:ext uri="{FF2B5EF4-FFF2-40B4-BE49-F238E27FC236}">
                  <a16:creationId xmlns:a16="http://schemas.microsoft.com/office/drawing/2014/main" id="{2406A2C4-FDD7-224F-BE22-451666237147}"/>
                </a:ext>
              </a:extLst>
            </p:cNvPr>
            <p:cNvSpPr/>
            <p:nvPr/>
          </p:nvSpPr>
          <p:spPr>
            <a:xfrm>
              <a:off x="5898823" y="3922997"/>
              <a:ext cx="1053521" cy="833644"/>
            </a:xfrm>
            <a:prstGeom prst="ellipse">
              <a:avLst/>
            </a:prstGeom>
            <a:solidFill>
              <a:srgbClr val="F3F1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9CF78BB-5BCB-0749-8E5F-EF38A97A9CE6}"/>
                </a:ext>
              </a:extLst>
            </p:cNvPr>
            <p:cNvSpPr/>
            <p:nvPr/>
          </p:nvSpPr>
          <p:spPr bwMode="auto">
            <a:xfrm>
              <a:off x="6053750" y="4366016"/>
              <a:ext cx="266424" cy="298857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TextBox 31">
              <a:extLst>
                <a:ext uri="{FF2B5EF4-FFF2-40B4-BE49-F238E27FC236}">
                  <a16:creationId xmlns:a16="http://schemas.microsoft.com/office/drawing/2014/main" id="{0E5351E1-06AF-A84D-B544-06ED2777B5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5997" y="4314113"/>
              <a:ext cx="306387" cy="369332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Calibri" charset="0"/>
                </a:rPr>
                <a:t>d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131BF1F-08F8-704F-81FD-1808B89A352D}"/>
                </a:ext>
              </a:extLst>
            </p:cNvPr>
            <p:cNvSpPr/>
            <p:nvPr/>
          </p:nvSpPr>
          <p:spPr bwMode="auto">
            <a:xfrm>
              <a:off x="6098356" y="4011909"/>
              <a:ext cx="266424" cy="29885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TextBox 31">
              <a:extLst>
                <a:ext uri="{FF2B5EF4-FFF2-40B4-BE49-F238E27FC236}">
                  <a16:creationId xmlns:a16="http://schemas.microsoft.com/office/drawing/2014/main" id="{D9E76A51-81FD-4B4E-AD1D-D4F461821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3178" y="3978535"/>
              <a:ext cx="306387" cy="369332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Calibri" charset="0"/>
                </a:rPr>
                <a:t>c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55" name="TextBox 31">
              <a:extLst>
                <a:ext uri="{FF2B5EF4-FFF2-40B4-BE49-F238E27FC236}">
                  <a16:creationId xmlns:a16="http://schemas.microsoft.com/office/drawing/2014/main" id="{0E52D3FC-7FAE-6341-9891-151C713E43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0005" y="3799525"/>
              <a:ext cx="306388" cy="36988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Calibri" charset="0"/>
                </a:rPr>
                <a:t>_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2AAB776-B83B-0743-8A45-0A4AE26938C1}"/>
                </a:ext>
              </a:extLst>
            </p:cNvPr>
            <p:cNvGrpSpPr/>
            <p:nvPr/>
          </p:nvGrpSpPr>
          <p:grpSpPr>
            <a:xfrm>
              <a:off x="6432354" y="3788059"/>
              <a:ext cx="349801" cy="882675"/>
              <a:chOff x="2928387" y="1938528"/>
              <a:chExt cx="349801" cy="882675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8B52253-334A-B749-A47A-C0C42D701953}"/>
                  </a:ext>
                </a:extLst>
              </p:cNvPr>
              <p:cNvGrpSpPr/>
              <p:nvPr/>
            </p:nvGrpSpPr>
            <p:grpSpPr>
              <a:xfrm>
                <a:off x="2928387" y="2124643"/>
                <a:ext cx="325730" cy="696560"/>
                <a:chOff x="2928387" y="1896043"/>
                <a:chExt cx="325730" cy="696560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F49B8644-3F88-6546-9C43-16A226BA88F3}"/>
                    </a:ext>
                  </a:extLst>
                </p:cNvPr>
                <p:cNvSpPr/>
                <p:nvPr/>
              </p:nvSpPr>
              <p:spPr bwMode="auto">
                <a:xfrm>
                  <a:off x="2966301" y="2284207"/>
                  <a:ext cx="266424" cy="29885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0000"/>
                  </a:solidFill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F6226FD-A6BE-EA47-95D5-3DD8040331B7}"/>
                    </a:ext>
                  </a:extLst>
                </p:cNvPr>
                <p:cNvSpPr txBox="1"/>
                <p:nvPr/>
              </p:nvSpPr>
              <p:spPr>
                <a:xfrm>
                  <a:off x="2928387" y="2223271"/>
                  <a:ext cx="325730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b="1" i="1" kern="0" dirty="0">
                      <a:solidFill>
                        <a:srgbClr val="FFFFFF"/>
                      </a:solidFill>
                      <a:latin typeface="Arial" charset="0"/>
                    </a:rPr>
                    <a:t>u</a:t>
                  </a:r>
                  <a:endParaRPr kumimoji="0" lang="en-US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82A7D27-3C6A-D14D-8977-0A6F1E40F3A7}"/>
                    </a:ext>
                  </a:extLst>
                </p:cNvPr>
                <p:cNvSpPr/>
                <p:nvPr/>
              </p:nvSpPr>
              <p:spPr bwMode="auto">
                <a:xfrm>
                  <a:off x="2967461" y="1944131"/>
                  <a:ext cx="266424" cy="298857"/>
                </a:xfrm>
                <a:prstGeom prst="ellipse">
                  <a:avLst/>
                </a:prstGeom>
                <a:solidFill>
                  <a:srgbClr val="FF00FF"/>
                </a:solidFill>
                <a:ln>
                  <a:solidFill>
                    <a:srgbClr val="000000"/>
                  </a:solidFill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2" name="TextBox 31">
                  <a:extLst>
                    <a:ext uri="{FF2B5EF4-FFF2-40B4-BE49-F238E27FC236}">
                      <a16:creationId xmlns:a16="http://schemas.microsoft.com/office/drawing/2014/main" id="{FCFE312C-CD00-1941-8FA8-E5E6B5D973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44684" y="1896043"/>
                  <a:ext cx="306387" cy="36933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s</a:t>
                  </a:r>
                </a:p>
              </p:txBody>
            </p:sp>
          </p:grpSp>
          <p:sp>
            <p:nvSpPr>
              <p:cNvPr id="58" name="TextBox 31">
                <a:extLst>
                  <a:ext uri="{FF2B5EF4-FFF2-40B4-BE49-F238E27FC236}">
                    <a16:creationId xmlns:a16="http://schemas.microsoft.com/office/drawing/2014/main" id="{A1133A6A-9AE2-4743-907F-532D09E967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1800" y="1938528"/>
                <a:ext cx="306388" cy="369887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_</a:t>
                </a:r>
              </a:p>
            </p:txBody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42E88ED-7C2D-A145-998D-00511C9126E9}"/>
              </a:ext>
            </a:extLst>
          </p:cNvPr>
          <p:cNvSpPr/>
          <p:nvPr/>
        </p:nvSpPr>
        <p:spPr>
          <a:xfrm>
            <a:off x="200811" y="5945039"/>
            <a:ext cx="1657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PLB 704 (2011) 559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70D33E8-A5A2-4746-B35E-33A230B9709A}"/>
              </a:ext>
            </a:extLst>
          </p:cNvPr>
          <p:cNvSpPr/>
          <p:nvPr/>
        </p:nvSpPr>
        <p:spPr>
          <a:xfrm>
            <a:off x="4074264" y="4580579"/>
            <a:ext cx="1607334" cy="457200"/>
          </a:xfrm>
          <a:prstGeom prst="ellipse">
            <a:avLst/>
          </a:prstGeom>
          <a:ln>
            <a:solidFill>
              <a:srgbClr val="2A00FF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85ADC-7C84-6C4F-B4A4-694EAC19B745}"/>
              </a:ext>
            </a:extLst>
          </p:cNvPr>
          <p:cNvSpPr txBox="1"/>
          <p:nvPr/>
        </p:nvSpPr>
        <p:spPr>
          <a:xfrm>
            <a:off x="172243" y="5616429"/>
            <a:ext cx="8033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CN" sz="2000" dirty="0">
                <a:latin typeface="Times New Roman" charset="0"/>
                <a:ea typeface="Times New Roman" charset="0"/>
                <a:cs typeface="Times New Roman" charset="0"/>
              </a:rPr>
              <a:t>Some related by isospin. Allow to study similar states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with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100-10K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signals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07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3F7A65A-A6FA-D54A-8459-AC1429176E85}"/>
              </a:ext>
            </a:extLst>
          </p:cNvPr>
          <p:cNvSpPr txBox="1">
            <a:spLocks/>
          </p:cNvSpPr>
          <p:nvPr/>
        </p:nvSpPr>
        <p:spPr>
          <a:xfrm>
            <a:off x="0" y="7854"/>
            <a:ext cx="8640763" cy="718643"/>
          </a:xfrm>
          <a:prstGeom prst="rect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55" y="166858"/>
            <a:ext cx="8109010" cy="49653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Summary</a:t>
            </a:r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19</a:t>
            </a:fld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2455" y="762000"/>
                <a:ext cx="8109010" cy="221381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7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Extensive studies of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settled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?</a:t>
                </a:r>
              </a:p>
              <a:p>
                <a:pPr>
                  <a:lnSpc>
                    <a:spcPct val="100000"/>
                  </a:lnSpc>
                  <a:spcBef>
                    <a:spcPts val="7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in </a:t>
                </a:r>
                <a:r>
                  <a:rPr kumimoji="1" lang="en-US" altLang="zh-CN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b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decays, </a:t>
                </a:r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how many; strange partners; production</a:t>
                </a:r>
              </a:p>
              <a:p>
                <a:pPr>
                  <a:lnSpc>
                    <a:spcPct val="100000"/>
                  </a:lnSpc>
                  <a:spcBef>
                    <a:spcPts val="700"/>
                  </a:spcBef>
                </a:pP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Many</a:t>
                </a:r>
                <a:r>
                  <a:rPr kumimoji="1" lang="en-US" altLang="zh-CN" sz="2000" b="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)→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𝜓𝜙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states, </a:t>
                </a:r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possible excited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sz="2000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 states?</a:t>
                </a:r>
              </a:p>
              <a:p>
                <a:pPr>
                  <a:lnSpc>
                    <a:spcPct val="100000"/>
                  </a:lnSpc>
                  <a:spcBef>
                    <a:spcPts val="7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Fully heavy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𝑄𝑄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𝑄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full spectrum?</a:t>
                </a:r>
              </a:p>
              <a:p>
                <a:pPr>
                  <a:lnSpc>
                    <a:spcPct val="100000"/>
                  </a:lnSpc>
                  <a:spcBef>
                    <a:spcPts val="7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Open charm tetraquark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𝑐𝑠𝑢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many more to be studied</a:t>
                </a:r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2455" y="762000"/>
                <a:ext cx="8109010" cy="2213812"/>
              </a:xfrm>
              <a:blipFill>
                <a:blip r:embed="rId3"/>
                <a:stretch>
                  <a:fillRect l="-469" t="-1714" r="-4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153D010-5330-2245-A289-7BFFD399C53C}"/>
              </a:ext>
            </a:extLst>
          </p:cNvPr>
          <p:cNvSpPr/>
          <p:nvPr/>
        </p:nvSpPr>
        <p:spPr>
          <a:xfrm>
            <a:off x="6916" y="621324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ED35B-39E0-2B4C-80BB-4EC12991F107}"/>
              </a:ext>
            </a:extLst>
          </p:cNvPr>
          <p:cNvSpPr txBox="1"/>
          <p:nvPr/>
        </p:nvSpPr>
        <p:spPr>
          <a:xfrm>
            <a:off x="360947" y="3216442"/>
            <a:ext cx="145424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sz="2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kumimoji="1" lang="en-CN" sz="2000" dirty="0">
                <a:latin typeface="Times New Roman" charset="0"/>
                <a:ea typeface="Times New Roman" charset="0"/>
                <a:cs typeface="Times New Roman" charset="0"/>
              </a:rPr>
              <a:t>etraquarks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AEC069-DF6D-CD47-875E-91919BDCA957}"/>
              </a:ext>
            </a:extLst>
          </p:cNvPr>
          <p:cNvSpPr txBox="1"/>
          <p:nvPr/>
        </p:nvSpPr>
        <p:spPr>
          <a:xfrm>
            <a:off x="2005262" y="3239610"/>
            <a:ext cx="115127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sz="2000" dirty="0">
                <a:latin typeface="Times New Roman" charset="0"/>
                <a:ea typeface="Times New Roman" charset="0"/>
                <a:cs typeface="Times New Roman" charset="0"/>
              </a:rPr>
              <a:t>Molecule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F0717-DE1E-DC44-89AD-A0727101207C}"/>
              </a:ext>
            </a:extLst>
          </p:cNvPr>
          <p:cNvSpPr txBox="1"/>
          <p:nvPr/>
        </p:nvSpPr>
        <p:spPr>
          <a:xfrm>
            <a:off x="3433010" y="3247631"/>
            <a:ext cx="81144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sz="2000" dirty="0">
                <a:latin typeface="Times New Roman" charset="0"/>
                <a:ea typeface="Times New Roman" charset="0"/>
                <a:cs typeface="Times New Roman" charset="0"/>
              </a:rPr>
              <a:t>Cusps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FDBCFC-3500-1646-ACA8-0C1ABDBEA1EA}"/>
              </a:ext>
            </a:extLst>
          </p:cNvPr>
          <p:cNvSpPr txBox="1"/>
          <p:nvPr/>
        </p:nvSpPr>
        <p:spPr>
          <a:xfrm>
            <a:off x="4718210" y="3239610"/>
            <a:ext cx="50526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sz="2000" dirty="0">
                <a:latin typeface="Times New Roman" charset="0"/>
                <a:ea typeface="Times New Roman" charset="0"/>
                <a:cs typeface="Times New Roman" charset="0"/>
              </a:rPr>
              <a:t>….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9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2453" y="790251"/>
                <a:ext cx="8235855" cy="5422997"/>
              </a:xfrm>
            </p:spPr>
            <p:txBody>
              <a:bodyPr>
                <a:noAutofit/>
              </a:bodyPr>
              <a:lstStyle/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500" i="1">
                        <a:latin typeface="Cambria Math" panose="02040503050406030204" pitchFamily="18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500" i="1">
                        <a:latin typeface="Cambria Math" panose="02040503050406030204" pitchFamily="18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kumimoji="1" lang="en-US" altLang="zh-CN" sz="1500" dirty="0">
                    <a:solidFill>
                      <a:srgbClr val="C00000"/>
                    </a:solidFill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0,1</m:t>
                        </m:r>
                      </m:sub>
                    </m:sSub>
                    <m:d>
                      <m:dPr>
                        <m:ctrlP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2900</m:t>
                        </m:r>
                      </m:e>
                    </m:d>
                    <m:r>
                      <a:rPr kumimoji="1" lang="en-US" altLang="zh-CN" sz="1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5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5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K</m:t>
                        </m:r>
                      </m:e>
                      <m:sup>
                        <m:r>
                          <a:rPr kumimoji="1" lang="en-US" altLang="zh-CN" sz="15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3"/>
                  </a:rPr>
                  <a:t>arXiv:2009.00025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4"/>
                  </a:rPr>
                  <a:t>2009.00026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Study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𝜓</m:t>
                    </m:r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 decays,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(4740)→</m:t>
                    </m:r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𝜓𝜙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5"/>
                  </a:rPr>
                  <a:t>arXiv:2011.01867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Multiplicity-dependent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(3872)/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𝜓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(2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𝑆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 production,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i="1" smtClean="0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i="1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1500" i="1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1500" i="1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1500" i="1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(3872)/</m:t>
                    </m:r>
                    <m:r>
                      <a:rPr kumimoji="1" lang="en-US" altLang="zh-CN" sz="1500" i="1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𝜓</m:t>
                    </m:r>
                    <m:r>
                      <a:rPr kumimoji="1" lang="en-US" altLang="zh-CN" sz="1500" i="1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(2</m:t>
                    </m:r>
                    <m:r>
                      <a:rPr kumimoji="1" lang="en-US" altLang="zh-CN" sz="1500" i="1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𝑆</m:t>
                    </m:r>
                    <m:r>
                      <a:rPr kumimoji="1" lang="en-US" altLang="zh-CN" sz="1500" i="1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6"/>
                  </a:rPr>
                  <a:t>arXiv:2009.06619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Observation of structure in </a:t>
                </a:r>
                <a14:m>
                  <m:oMath xmlns:m="http://schemas.openxmlformats.org/officeDocument/2006/math"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-pair mass spectrum, </a:t>
                </a:r>
                <a14:m>
                  <m:oMath xmlns:m="http://schemas.openxmlformats.org/officeDocument/2006/math"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6900</m:t>
                        </m:r>
                      </m:e>
                    </m:d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𝜓</m:t>
                    </m:r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7"/>
                  </a:rPr>
                  <a:t>arXiv:2006.16957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zh-CN" altLang="en-US" sz="1500" b="0" dirty="0"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𝜓</m:t>
                        </m:r>
                      </m:e>
                      <m:sub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(3823)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→</m:t>
                    </m:r>
                    <m:d>
                      <m:d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𝜓</m:t>
                        </m:r>
                        <m:sSup>
                          <m:sSupPr>
                            <m:ctrlPr>
                              <a:rPr kumimoji="1" lang="en-US" altLang="zh-CN" sz="15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5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5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5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5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5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𝜓</m:t>
                        </m:r>
                      </m:e>
                      <m:sub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3823</m:t>
                        </m:r>
                      </m:e>
                    </m:d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1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8"/>
                  </a:rPr>
                  <a:t>arXiv:2005.13422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Study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1500" i="1">
                        <a:latin typeface="Cambria Math" panose="02040503050406030204" pitchFamily="18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500" dirty="0" err="1">
                    <a:latin typeface="Times New Roman" charset="0"/>
                    <a:cs typeface="Times New Roman" charset="0"/>
                  </a:rPr>
                  <a:t>lineshape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i="1" smtClean="0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i="1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1500" i="1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1500" i="1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1500" i="1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9"/>
                  </a:rPr>
                  <a:t>arXiv:2005.13419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Observation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kumimoji="1" lang="en-US" altLang="zh-CN" sz="15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500" b="0" i="0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5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15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3872</m:t>
                        </m:r>
                      </m:e>
                    </m:d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 decay,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1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10"/>
                  </a:rPr>
                  <a:t>arXiv:1907.00954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Spectroscopy in prompt </a:t>
                </a:r>
                <a14:m>
                  <m:oMath xmlns:m="http://schemas.openxmlformats.org/officeDocument/2006/math"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 final state, </a:t>
                </a:r>
                <a14:m>
                  <m:oMath xmlns:m="http://schemas.openxmlformats.org/officeDocument/2006/math"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altLang="zh-CN" sz="15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3843</m:t>
                        </m:r>
                      </m:e>
                    </m:d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3930</m:t>
                        </m:r>
                      </m:e>
                    </m:d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…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11"/>
                  </a:rPr>
                  <a:t>arXiv:1903.12240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Model-independent study of exotics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𝜓</m:t>
                    </m:r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4200</m:t>
                        </m:r>
                      </m:e>
                    </m:d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(4600)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12"/>
                  </a:rPr>
                  <a:t>arXiv:1901.05745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Evidence of exotic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500" i="1">
                            <a:latin typeface="Cambria Math" panose="02040503050406030204" pitchFamily="18" charset="0"/>
                            <a:cs typeface="Times New Roman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500" i="1">
                        <a:latin typeface="Cambria Math" panose="02040503050406030204" pitchFamily="18" charset="0"/>
                        <a:cs typeface="Times New Roman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𝑆</m:t>
                        </m:r>
                      </m:e>
                    </m:d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b="0" i="1" smtClean="0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b="0" i="1" smtClean="0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1500" b="0" i="1" smtClean="0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altLang="zh-CN" sz="1500" b="0" i="1" smtClean="0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500" b="0" i="1" smtClean="0">
                                <a:solidFill>
                                  <a:srgbClr val="44887B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500" b="0" i="1" smtClean="0">
                                <a:solidFill>
                                  <a:srgbClr val="44887B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4100</m:t>
                            </m:r>
                          </m:e>
                        </m:d>
                      </m:e>
                      <m:sup>
                        <m:r>
                          <a:rPr kumimoji="1" lang="en-US" altLang="zh-CN" sz="1500" b="0" i="1" smtClean="0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13"/>
                  </a:rPr>
                  <a:t>arXiv:1809.07416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Beautiful tetraquarks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500" b="0" i="0" smtClean="0">
                        <a:latin typeface="Cambria Math" panose="02040503050406030204" pitchFamily="18" charset="0"/>
                        <a:cs typeface="Times New Roman" charset="0"/>
                      </a:rPr>
                      <m:t>Υ</m:t>
                    </m:r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 final state,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15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𝑏𝑏</m:t>
                        </m:r>
                        <m:acc>
                          <m:accPr>
                            <m:chr m:val="̅"/>
                            <m:ctrlPr>
                              <a:rPr kumimoji="1" lang="en-US" altLang="zh-CN" sz="15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5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𝑏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kumimoji="1" lang="en-US" altLang="zh-CN" sz="15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5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𝑏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14"/>
                  </a:rPr>
                  <a:t>arXiv:1806.09707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 err="1">
                    <a:latin typeface="Times New Roman" charset="0"/>
                    <a:cs typeface="Times New Roman" charset="0"/>
                  </a:rPr>
                  <a:t>AmAn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 of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𝜓𝜙</m:t>
                    </m:r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4140</m:t>
                        </m:r>
                      </m:e>
                    </m:d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,</m:t>
                    </m:r>
                    <m:r>
                      <a:rPr kumimoji="1" lang="en-US" altLang="zh-CN" sz="1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4274</m:t>
                        </m:r>
                      </m:e>
                    </m:d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,</m:t>
                    </m:r>
                    <m:r>
                      <a:rPr kumimoji="1" lang="en-US" altLang="zh-CN" sz="1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4500</m:t>
                        </m:r>
                      </m:e>
                    </m:d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,</m:t>
                    </m:r>
                    <m:r>
                      <a:rPr kumimoji="1" lang="en-US" altLang="zh-CN" sz="1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4</m:t>
                        </m:r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700</m:t>
                        </m:r>
                      </m:e>
                    </m:d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15"/>
                  </a:rPr>
                  <a:t>arXiv:1606.07898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16"/>
                  </a:rPr>
                  <a:t>1606.07895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Confirmation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5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5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4430</m:t>
                            </m:r>
                          </m:e>
                        </m:d>
                      </m:e>
                      <m:sup>
                        <m:r>
                          <a:rPr kumimoji="1" lang="en-US" altLang="zh-CN" sz="15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500" i="1" dirty="0">
                    <a:latin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1500" i="1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4430</m:t>
                            </m:r>
                          </m:e>
                        </m:d>
                      </m:e>
                      <m:sup>
                        <m:r>
                          <a:rPr kumimoji="1" lang="en-US" altLang="zh-CN" sz="1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17"/>
                  </a:rPr>
                  <a:t>arXiv:1510.01951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18"/>
                  </a:rPr>
                  <a:t>1404.1903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Measurement quantum numbers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1500" b="0" i="1" smtClean="0">
                        <a:latin typeface="Cambria Math" panose="02040503050406030204" pitchFamily="18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en-US" altLang="zh-CN" sz="1500" i="1" dirty="0">
                    <a:latin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1500" i="1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5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sz="15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𝑃𝐶</m:t>
                        </m:r>
                      </m:sup>
                    </m:sSup>
                    <m:r>
                      <a:rPr kumimoji="1" lang="en-US" altLang="zh-CN" sz="15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15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5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sz="15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++</m:t>
                        </m:r>
                      </m:sup>
                    </m:sSup>
                    <m:r>
                      <a:rPr kumimoji="1" lang="en-US" altLang="zh-CN" sz="1500" b="0" i="1" dirty="0" smtClean="0">
                        <a:latin typeface="Cambria Math" panose="02040503050406030204" pitchFamily="18" charset="0"/>
                        <a:cs typeface="Times New Roman" charset="0"/>
                      </a:rPr>
                      <m:t> 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19"/>
                  </a:rPr>
                  <a:t>arXiv:1504.06339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19"/>
                  </a:rPr>
                  <a:t>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20"/>
                  </a:rPr>
                  <a:t>1302.6269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Evidence of </a:t>
                </a:r>
                <a14:m>
                  <m:oMath xmlns:m="http://schemas.openxmlformats.org/officeDocument/2006/math">
                    <m:r>
                      <a:rPr kumimoji="1" lang="en-US" altLang="zh-CN" sz="1500" b="0" i="1" smtClean="0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altLang="zh-CN" sz="1500" b="0" i="1" smtClean="0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500" b="0" i="1" smtClean="0">
                            <a:solidFill>
                              <a:srgbClr val="44887B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3872</m:t>
                        </m:r>
                      </m:e>
                    </m:d>
                    <m:r>
                      <a:rPr kumimoji="1" lang="en-US" altLang="zh-CN" sz="1500" b="0" i="1" smtClean="0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1500" b="0" i="1" smtClean="0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𝜓</m:t>
                    </m:r>
                    <m:r>
                      <a:rPr kumimoji="1" lang="en-US" altLang="zh-CN" sz="1500" b="0" i="1" smtClean="0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(2</m:t>
                    </m:r>
                    <m:r>
                      <a:rPr kumimoji="1" lang="en-US" altLang="zh-CN" sz="1500" b="0" i="1" smtClean="0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𝑆</m:t>
                    </m:r>
                    <m:r>
                      <a:rPr kumimoji="1" lang="en-US" altLang="zh-CN" sz="1500" b="0" i="1" smtClean="0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)</m:t>
                    </m:r>
                    <m:r>
                      <a:rPr kumimoji="1" lang="en-US" altLang="zh-CN" sz="1500" b="0" i="1" smtClean="0">
                        <a:solidFill>
                          <a:srgbClr val="44887B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𝛾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21"/>
                  </a:rPr>
                  <a:t>arXiv:1404.0275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</a:pP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Prompt</a:t>
                </a:r>
                <a:r>
                  <a:rPr kumimoji="1" lang="zh-CN" altLang="en-US" sz="15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production of </a:t>
                </a:r>
                <a14:m>
                  <m:oMath xmlns:m="http://schemas.openxmlformats.org/officeDocument/2006/math"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en-US" altLang="zh-CN" sz="1500" dirty="0">
                    <a:latin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1500" dirty="0">
                    <a:latin typeface="Times New Roman" charset="0"/>
                    <a:cs typeface="Times New Roman" charset="0"/>
                    <a:hlinkClick r:id="rId22"/>
                  </a:rPr>
                  <a:t>arXiv:1112.5310</a:t>
                </a: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  <a:spcBef>
                    <a:spcPts val="500"/>
                  </a:spcBef>
                  <a:buFont typeface="Wingdings" pitchFamily="2" charset="2"/>
                  <a:buChar char="Ø"/>
                </a:pPr>
                <a:endParaRPr kumimoji="1" lang="en-US" altLang="zh-CN" sz="1500" dirty="0">
                  <a:latin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2453" y="790251"/>
                <a:ext cx="8235855" cy="5422997"/>
              </a:xfrm>
              <a:blipFill>
                <a:blip r:embed="rId23"/>
                <a:stretch>
                  <a:fillRect l="-308" t="-4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62253" y="6213248"/>
            <a:ext cx="2916258" cy="261427"/>
          </a:xfrm>
        </p:spPr>
        <p:txBody>
          <a:bodyPr/>
          <a:lstStyle/>
          <a:p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研讨会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13248"/>
            <a:ext cx="1944172" cy="281522"/>
          </a:xfrm>
        </p:spPr>
        <p:txBody>
          <a:bodyPr/>
          <a:lstStyle/>
          <a:p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张艳席</a:t>
            </a:r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北京大学）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6591" y="6213248"/>
            <a:ext cx="1944172" cy="251548"/>
          </a:xfrm>
        </p:spPr>
        <p:txBody>
          <a:bodyPr/>
          <a:lstStyle/>
          <a:p>
            <a:fld id="{40E22BEB-CED1-3E46-86A2-CA7857D3372E}" type="slidenum">
              <a:rPr kumimoji="1" lang="zh-CN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2454" y="4470199"/>
            <a:ext cx="5402817" cy="1008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en-US" altLang="zh-CN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364B547-D609-9740-A66B-9D75177A2E1D}"/>
              </a:ext>
            </a:extLst>
          </p:cNvPr>
          <p:cNvSpPr txBox="1">
            <a:spLocks/>
          </p:cNvSpPr>
          <p:nvPr/>
        </p:nvSpPr>
        <p:spPr>
          <a:xfrm>
            <a:off x="-1" y="-29286"/>
            <a:ext cx="8640763" cy="718643"/>
          </a:xfrm>
          <a:prstGeom prst="rect">
            <a:avLst/>
          </a:prstGeom>
          <a:solidFill>
            <a:srgbClr val="C00000">
              <a:alpha val="54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List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public</a:t>
            </a:r>
            <a:r>
              <a:rPr kumimoji="1" lang="zh-CN" altLang="en-US" sz="3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analyses</a:t>
            </a:r>
            <a:endParaRPr kumimoji="1"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9C49E3-7FA8-2648-8DF2-1041774C0B68}"/>
              </a:ext>
            </a:extLst>
          </p:cNvPr>
          <p:cNvSpPr/>
          <p:nvPr/>
        </p:nvSpPr>
        <p:spPr>
          <a:xfrm>
            <a:off x="6916" y="621324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371C4-6D28-CA4C-8799-5F76B185F7C2}"/>
              </a:ext>
            </a:extLst>
          </p:cNvPr>
          <p:cNvSpPr txBox="1"/>
          <p:nvPr/>
        </p:nvSpPr>
        <p:spPr>
          <a:xfrm>
            <a:off x="655029" y="5751443"/>
            <a:ext cx="1436612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CN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Observation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EB277-B6EB-974A-A76A-5D11C880E0B9}"/>
              </a:ext>
            </a:extLst>
          </p:cNvPr>
          <p:cNvSpPr txBox="1"/>
          <p:nvPr/>
        </p:nvSpPr>
        <p:spPr>
          <a:xfrm>
            <a:off x="3678405" y="5751443"/>
            <a:ext cx="1138453" cy="400110"/>
          </a:xfrm>
          <a:prstGeom prst="rect">
            <a:avLst/>
          </a:prstGeom>
          <a:solidFill>
            <a:srgbClr val="44887B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CN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Evidence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44D47-6EDD-4944-8BBF-B502CEAD031E}"/>
              </a:ext>
            </a:extLst>
          </p:cNvPr>
          <p:cNvSpPr txBox="1"/>
          <p:nvPr/>
        </p:nvSpPr>
        <p:spPr>
          <a:xfrm>
            <a:off x="6604150" y="5751443"/>
            <a:ext cx="639919" cy="40011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CN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Null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CE19B-2AC1-E641-A006-C686BC02350F}"/>
              </a:ext>
            </a:extLst>
          </p:cNvPr>
          <p:cNvSpPr txBox="1"/>
          <p:nvPr/>
        </p:nvSpPr>
        <p:spPr>
          <a:xfrm>
            <a:off x="6924109" y="5130356"/>
            <a:ext cx="156645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Refs.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L1-L16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85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3F7A65A-A6FA-D54A-8459-AC1429176E85}"/>
              </a:ext>
            </a:extLst>
          </p:cNvPr>
          <p:cNvSpPr txBox="1">
            <a:spLocks/>
          </p:cNvSpPr>
          <p:nvPr/>
        </p:nvSpPr>
        <p:spPr>
          <a:xfrm>
            <a:off x="0" y="7854"/>
            <a:ext cx="8640763" cy="718643"/>
          </a:xfrm>
          <a:prstGeom prst="rect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55" y="166858"/>
            <a:ext cx="8109010" cy="49653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Summary</a:t>
            </a:r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2455" y="762000"/>
                <a:ext cx="8109010" cy="221381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7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Extensive studies of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settled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?</a:t>
                </a:r>
              </a:p>
              <a:p>
                <a:pPr>
                  <a:lnSpc>
                    <a:spcPct val="100000"/>
                  </a:lnSpc>
                  <a:spcBef>
                    <a:spcPts val="7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in </a:t>
                </a:r>
                <a:r>
                  <a:rPr kumimoji="1" lang="en-US" altLang="zh-CN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b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decays, </a:t>
                </a:r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how many; strange partners; production</a:t>
                </a:r>
              </a:p>
              <a:p>
                <a:pPr>
                  <a:lnSpc>
                    <a:spcPct val="100000"/>
                  </a:lnSpc>
                  <a:spcBef>
                    <a:spcPts val="700"/>
                  </a:spcBef>
                </a:pP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Many</a:t>
                </a:r>
                <a:r>
                  <a:rPr kumimoji="1" lang="en-US" altLang="zh-CN" sz="2000" b="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)→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𝜓𝜙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states, </a:t>
                </a:r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possible excited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sz="2000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 states?</a:t>
                </a:r>
              </a:p>
              <a:p>
                <a:pPr>
                  <a:lnSpc>
                    <a:spcPct val="100000"/>
                  </a:lnSpc>
                  <a:spcBef>
                    <a:spcPts val="7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Fully heavy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𝑄𝑄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𝑄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full spectrum?</a:t>
                </a:r>
              </a:p>
              <a:p>
                <a:pPr>
                  <a:lnSpc>
                    <a:spcPct val="100000"/>
                  </a:lnSpc>
                  <a:spcBef>
                    <a:spcPts val="7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Open charm tetraquark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𝑐𝑠𝑢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many more to be studied</a:t>
                </a:r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2455" y="762000"/>
                <a:ext cx="8109010" cy="2213812"/>
              </a:xfrm>
              <a:blipFill>
                <a:blip r:embed="rId3"/>
                <a:stretch>
                  <a:fillRect l="-469" t="-1714" r="-4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55240" y="5383435"/>
            <a:ext cx="7203440" cy="622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200" dirty="0">
                <a:solidFill>
                  <a:srgbClr val="00B050"/>
                </a:solidFill>
                <a:latin typeface="Apple Chancery" charset="0"/>
                <a:ea typeface="Apple Chancery" charset="0"/>
                <a:cs typeface="Apple Chancery" charset="0"/>
              </a:rPr>
              <a:t>Thank you for your attention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53D010-5330-2245-A289-7BFFD399C53C}"/>
              </a:ext>
            </a:extLst>
          </p:cNvPr>
          <p:cNvSpPr/>
          <p:nvPr/>
        </p:nvSpPr>
        <p:spPr>
          <a:xfrm>
            <a:off x="6916" y="621324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ED35B-39E0-2B4C-80BB-4EC12991F107}"/>
              </a:ext>
            </a:extLst>
          </p:cNvPr>
          <p:cNvSpPr txBox="1"/>
          <p:nvPr/>
        </p:nvSpPr>
        <p:spPr>
          <a:xfrm>
            <a:off x="360947" y="3216442"/>
            <a:ext cx="145424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sz="2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kumimoji="1" lang="en-CN" sz="2000" dirty="0">
                <a:latin typeface="Times New Roman" charset="0"/>
                <a:ea typeface="Times New Roman" charset="0"/>
                <a:cs typeface="Times New Roman" charset="0"/>
              </a:rPr>
              <a:t>etraquarks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AEC069-DF6D-CD47-875E-91919BDCA957}"/>
              </a:ext>
            </a:extLst>
          </p:cNvPr>
          <p:cNvSpPr txBox="1"/>
          <p:nvPr/>
        </p:nvSpPr>
        <p:spPr>
          <a:xfrm>
            <a:off x="2005262" y="3239610"/>
            <a:ext cx="115127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sz="2000" dirty="0">
                <a:latin typeface="Times New Roman" charset="0"/>
                <a:ea typeface="Times New Roman" charset="0"/>
                <a:cs typeface="Times New Roman" charset="0"/>
              </a:rPr>
              <a:t>Molecule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F0717-DE1E-DC44-89AD-A0727101207C}"/>
              </a:ext>
            </a:extLst>
          </p:cNvPr>
          <p:cNvSpPr txBox="1"/>
          <p:nvPr/>
        </p:nvSpPr>
        <p:spPr>
          <a:xfrm>
            <a:off x="3433010" y="3247631"/>
            <a:ext cx="81144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sz="2000" dirty="0">
                <a:latin typeface="Times New Roman" charset="0"/>
                <a:ea typeface="Times New Roman" charset="0"/>
                <a:cs typeface="Times New Roman" charset="0"/>
              </a:rPr>
              <a:t>Cusps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FDBCFC-3500-1646-ACA8-0C1ABDBEA1EA}"/>
              </a:ext>
            </a:extLst>
          </p:cNvPr>
          <p:cNvSpPr txBox="1"/>
          <p:nvPr/>
        </p:nvSpPr>
        <p:spPr>
          <a:xfrm>
            <a:off x="4718210" y="3239610"/>
            <a:ext cx="50526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sz="2000" dirty="0">
                <a:latin typeface="Times New Roman" charset="0"/>
                <a:ea typeface="Times New Roman" charset="0"/>
                <a:cs typeface="Times New Roman" charset="0"/>
              </a:rPr>
              <a:t>….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76C4A-6074-9E42-9370-498CA06BE1E0}"/>
              </a:ext>
            </a:extLst>
          </p:cNvPr>
          <p:cNvSpPr txBox="1"/>
          <p:nvPr/>
        </p:nvSpPr>
        <p:spPr>
          <a:xfrm>
            <a:off x="604334" y="4137240"/>
            <a:ext cx="3809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CN" sz="2800" dirty="0">
                <a:latin typeface="Times New Roman" charset="0"/>
                <a:ea typeface="Times New Roman" charset="0"/>
                <a:cs typeface="Times New Roman" charset="0"/>
              </a:rPr>
              <a:t>日益深入的理论研究与有限的实验能力的矛盾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98A4D7-D7E9-FE4D-A6A2-87E214CA8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924" y="3953275"/>
            <a:ext cx="2223084" cy="13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46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877" y="2307385"/>
            <a:ext cx="8109010" cy="496530"/>
          </a:xfrm>
        </p:spPr>
        <p:txBody>
          <a:bodyPr>
            <a:noAutofit/>
          </a:bodyPr>
          <a:lstStyle/>
          <a:p>
            <a:r>
              <a:rPr kumimoji="1" lang="en-US" altLang="zh-CN" sz="4400" i="1" dirty="0">
                <a:latin typeface="Times New Roman" charset="0"/>
                <a:ea typeface="Times New Roman" charset="0"/>
                <a:cs typeface="Times New Roman" charset="0"/>
              </a:rPr>
              <a:t>Backups</a:t>
            </a:r>
            <a:endParaRPr kumimoji="1" lang="zh-CN" altLang="en-US" sz="4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21</a:t>
            </a:fld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</a:p>
        </p:txBody>
      </p:sp>
    </p:spTree>
    <p:extLst>
      <p:ext uri="{BB962C8B-B14F-4D97-AF65-F5344CB8AC3E}">
        <p14:creationId xmlns:p14="http://schemas.microsoft.com/office/powerpoint/2010/main" val="1982156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88" y="699246"/>
            <a:ext cx="8267137" cy="542438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kumimoji="1"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123630"/>
            <a:ext cx="1944172" cy="345009"/>
          </a:xfrm>
        </p:spPr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  <a:endParaRPr kumimoji="1" lang="zh-CN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96591" y="6135166"/>
            <a:ext cx="1944172" cy="345009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22</a:t>
            </a:fld>
            <a:endParaRPr kumimoji="1" lang="zh-CN" alt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009312" y="2184826"/>
            <a:ext cx="4497875" cy="2971512"/>
            <a:chOff x="354445" y="1605114"/>
            <a:chExt cx="7905682" cy="4072862"/>
          </a:xfrm>
        </p:grpSpPr>
        <p:pic>
          <p:nvPicPr>
            <p:cNvPr id="27" name="Picture 4" descr="http://cds.cern.ch/record/1087860/files/gene-2008-002.jpg?subformat=icon-144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t="28107" r="-56"/>
            <a:stretch/>
          </p:blipFill>
          <p:spPr bwMode="auto">
            <a:xfrm>
              <a:off x="354445" y="1605114"/>
              <a:ext cx="7905682" cy="407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510039" y="3321795"/>
              <a:ext cx="7059207" cy="261611"/>
              <a:chOff x="1510383" y="2663890"/>
              <a:chExt cx="7059207" cy="261610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1510383" y="2796276"/>
                <a:ext cx="646771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2278019" y="2792156"/>
                <a:ext cx="6291571" cy="412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Sun 33"/>
              <p:cNvSpPr/>
              <p:nvPr/>
            </p:nvSpPr>
            <p:spPr>
              <a:xfrm>
                <a:off x="2069840" y="2663890"/>
                <a:ext cx="256478" cy="261610"/>
              </a:xfrm>
              <a:prstGeom prst="sun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6240130" y="741545"/>
            <a:ext cx="224774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0000FE"/>
                </a:solidFill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400" dirty="0">
                <a:solidFill>
                  <a:srgbClr val="0000FE"/>
                </a:solidFill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400" dirty="0">
              <a:solidFill>
                <a:srgbClr val="0000F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6452" y="675650"/>
                <a:ext cx="70073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One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four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large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experiments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CERN</a:t>
                </a:r>
              </a:p>
              <a:p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Aiming for precision measurements in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18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en-US" altLang="zh-CN" sz="18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flavor sectors</a:t>
                </a:r>
              </a:p>
              <a:p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Forward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acceptance: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2&lt;</m:t>
                    </m:r>
                    <m:r>
                      <a:rPr kumimoji="1" lang="en-US" altLang="zh-CN" sz="18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𝜂</m:t>
                    </m:r>
                    <m:r>
                      <a:rPr kumimoji="1" lang="en-US" altLang="zh-CN" sz="18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&lt;5</m:t>
                    </m:r>
                  </m:oMath>
                </a14:m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en-US" altLang="zh-CN" sz="1800" b="0" i="1" dirty="0">
                  <a:latin typeface="Cambria Math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52" y="675650"/>
                <a:ext cx="7007340" cy="923330"/>
              </a:xfrm>
              <a:prstGeom prst="rect">
                <a:avLst/>
              </a:prstGeom>
              <a:blipFill>
                <a:blip r:embed="rId5"/>
                <a:stretch>
                  <a:fillRect l="-723" t="-4110" b="-82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794BBF-5E40-B44B-8167-1B0D2AEC4051}"/>
              </a:ext>
            </a:extLst>
          </p:cNvPr>
          <p:cNvGrpSpPr/>
          <p:nvPr/>
        </p:nvGrpSpPr>
        <p:grpSpPr>
          <a:xfrm>
            <a:off x="195936" y="1830181"/>
            <a:ext cx="4061049" cy="3214229"/>
            <a:chOff x="4762262" y="1859028"/>
            <a:chExt cx="4061049" cy="321422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8BCB1D2-F5E0-7C44-B26A-AF34A569EB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62262" y="2265257"/>
              <a:ext cx="4061049" cy="2808000"/>
              <a:chOff x="916485" y="1722412"/>
              <a:chExt cx="8132922" cy="484784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432207C-360F-6A4D-8964-DFA8CC429CD8}"/>
                  </a:ext>
                </a:extLst>
              </p:cNvPr>
              <p:cNvGrpSpPr/>
              <p:nvPr/>
            </p:nvGrpSpPr>
            <p:grpSpPr>
              <a:xfrm>
                <a:off x="916485" y="1722412"/>
                <a:ext cx="8132922" cy="4847849"/>
                <a:chOff x="821615" y="1992389"/>
                <a:chExt cx="7500769" cy="4326384"/>
              </a:xfrm>
            </p:grpSpPr>
            <p:pic>
              <p:nvPicPr>
                <p:cNvPr id="25" name="Picture 4" descr="https://mediastream.cern.ch/MediaArchive/Photo/Public/2008/0807031/0807031_01/0807031_01-A4-at-144-dpi.jpg">
                  <a:extLst>
                    <a:ext uri="{FF2B5EF4-FFF2-40B4-BE49-F238E27FC236}">
                      <a16:creationId xmlns:a16="http://schemas.microsoft.com/office/drawing/2014/main" id="{912400D7-FC19-E148-8C79-7C4F8B3E00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710" r="339" b="13646"/>
                <a:stretch/>
              </p:blipFill>
              <p:spPr bwMode="auto">
                <a:xfrm>
                  <a:off x="821615" y="1992389"/>
                  <a:ext cx="7500769" cy="43263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6" descr="Image result for atlas logo">
                  <a:extLst>
                    <a:ext uri="{FF2B5EF4-FFF2-40B4-BE49-F238E27FC236}">
                      <a16:creationId xmlns:a16="http://schemas.microsoft.com/office/drawing/2014/main" id="{BBF78185-1B50-1F4B-8F48-FCDBFE22A2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7764" y="3180590"/>
                  <a:ext cx="1161827" cy="6107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8" descr="Image result for cms logo">
                  <a:extLst>
                    <a:ext uri="{FF2B5EF4-FFF2-40B4-BE49-F238E27FC236}">
                      <a16:creationId xmlns:a16="http://schemas.microsoft.com/office/drawing/2014/main" id="{F0E2A54D-848E-9A4C-8F5D-2E5AD58D4A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51791" y="4615032"/>
                  <a:ext cx="900266" cy="9002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10" descr="Image result for alice experiment logo">
                  <a:extLst>
                    <a:ext uri="{FF2B5EF4-FFF2-40B4-BE49-F238E27FC236}">
                      <a16:creationId xmlns:a16="http://schemas.microsoft.com/office/drawing/2014/main" id="{8FEBE5B1-14A6-1442-95A6-A8ED0574BB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15515" y="4417005"/>
                  <a:ext cx="800231" cy="9134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6781F88-B8B0-FD44-B804-F0B99507D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46279" y="2351541"/>
                <a:ext cx="1482322" cy="1019952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A019DD-FAF0-3547-9272-94CEA48F195B}"/>
                </a:ext>
              </a:extLst>
            </p:cNvPr>
            <p:cNvSpPr txBox="1"/>
            <p:nvPr/>
          </p:nvSpPr>
          <p:spPr>
            <a:xfrm>
              <a:off x="4779158" y="1859028"/>
              <a:ext cx="4027256" cy="354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Large</a:t>
              </a:r>
              <a:r>
                <a:rPr lang="zh-CN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Hadron</a:t>
              </a:r>
              <a:r>
                <a:rPr lang="zh-CN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Collider</a:t>
              </a:r>
              <a:r>
                <a:rPr lang="zh-CN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Experiments</a:t>
              </a:r>
              <a:endPara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21E43D8B-5157-924E-9E9E-F18F2BCB6D0C}"/>
              </a:ext>
            </a:extLst>
          </p:cNvPr>
          <p:cNvSpPr txBox="1">
            <a:spLocks/>
          </p:cNvSpPr>
          <p:nvPr/>
        </p:nvSpPr>
        <p:spPr>
          <a:xfrm>
            <a:off x="0" y="-3495"/>
            <a:ext cx="8640763" cy="718643"/>
          </a:xfrm>
          <a:prstGeom prst="rect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733B127-21C8-B243-B19D-B9BD58962D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620" t="22741" r="22282" b="13889"/>
          <a:stretch/>
        </p:blipFill>
        <p:spPr>
          <a:xfrm>
            <a:off x="7766937" y="26833"/>
            <a:ext cx="832504" cy="567387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38EF4017-E2D0-5C4D-8683-BAE6651163C9}"/>
              </a:ext>
            </a:extLst>
          </p:cNvPr>
          <p:cNvSpPr txBox="1">
            <a:spLocks/>
          </p:cNvSpPr>
          <p:nvPr/>
        </p:nvSpPr>
        <p:spPr>
          <a:xfrm>
            <a:off x="96452" y="94388"/>
            <a:ext cx="8109010" cy="6041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700" dirty="0" err="1">
                <a:latin typeface="Times New Roman" charset="0"/>
                <a:ea typeface="Times New Roman" charset="0"/>
                <a:cs typeface="Times New Roman" charset="0"/>
              </a:rPr>
              <a:t>LHCb</a:t>
            </a:r>
            <a:r>
              <a:rPr kumimoji="1" lang="en-US" altLang="zh-CN" sz="3700" dirty="0">
                <a:latin typeface="Times New Roman" charset="0"/>
                <a:ea typeface="Times New Roman" charset="0"/>
                <a:cs typeface="Times New Roman" charset="0"/>
              </a:rPr>
              <a:t> experiment</a:t>
            </a:r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B6BA14-72D0-3543-ADDA-189CB896A0E0}"/>
              </a:ext>
            </a:extLst>
          </p:cNvPr>
          <p:cNvSpPr/>
          <p:nvPr/>
        </p:nvSpPr>
        <p:spPr>
          <a:xfrm>
            <a:off x="39036" y="6192234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24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88" y="699246"/>
            <a:ext cx="8267137" cy="542438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kumimoji="1"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123630"/>
            <a:ext cx="1944172" cy="345009"/>
          </a:xfrm>
        </p:spPr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  <a:endParaRPr kumimoji="1" lang="zh-CN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96591" y="6135166"/>
            <a:ext cx="1944172" cy="345009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23</a:t>
            </a:fld>
            <a:endParaRPr kumimoji="1"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1620" t="22741" r="22282" b="13889"/>
          <a:stretch/>
        </p:blipFill>
        <p:spPr>
          <a:xfrm>
            <a:off x="7799294" y="6348"/>
            <a:ext cx="832504" cy="567387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>
            <a:off x="6527260" y="2149813"/>
            <a:ext cx="301557" cy="1400783"/>
          </a:xfrm>
          <a:custGeom>
            <a:avLst/>
            <a:gdLst>
              <a:gd name="connsiteX0" fmla="*/ 0 w 301557"/>
              <a:gd name="connsiteY0" fmla="*/ 0 h 1400783"/>
              <a:gd name="connsiteX1" fmla="*/ 223736 w 301557"/>
              <a:gd name="connsiteY1" fmla="*/ 603115 h 1400783"/>
              <a:gd name="connsiteX2" fmla="*/ 301557 w 301557"/>
              <a:gd name="connsiteY2" fmla="*/ 1400783 h 140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557" h="1400783">
                <a:moveTo>
                  <a:pt x="0" y="0"/>
                </a:moveTo>
                <a:cubicBezTo>
                  <a:pt x="86738" y="184825"/>
                  <a:pt x="173477" y="369651"/>
                  <a:pt x="223736" y="603115"/>
                </a:cubicBezTo>
                <a:cubicBezTo>
                  <a:pt x="273995" y="836579"/>
                  <a:pt x="301557" y="1400783"/>
                  <a:pt x="301557" y="1400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3303676" y="4041222"/>
            <a:ext cx="660775" cy="83721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B867732-7433-5B46-98FB-5741BDA9001F}"/>
              </a:ext>
            </a:extLst>
          </p:cNvPr>
          <p:cNvGrpSpPr/>
          <p:nvPr/>
        </p:nvGrpSpPr>
        <p:grpSpPr>
          <a:xfrm>
            <a:off x="48013" y="986821"/>
            <a:ext cx="8441889" cy="5114324"/>
            <a:chOff x="48013" y="986821"/>
            <a:chExt cx="8441890" cy="5114324"/>
          </a:xfrm>
        </p:grpSpPr>
        <p:grpSp>
          <p:nvGrpSpPr>
            <p:cNvPr id="15" name="Group 14"/>
            <p:cNvGrpSpPr/>
            <p:nvPr/>
          </p:nvGrpSpPr>
          <p:grpSpPr>
            <a:xfrm>
              <a:off x="48013" y="1048624"/>
              <a:ext cx="8441890" cy="4915322"/>
              <a:chOff x="48013" y="1166317"/>
              <a:chExt cx="8441890" cy="491532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8013" y="1166317"/>
                <a:ext cx="7766900" cy="4915322"/>
                <a:chOff x="272863" y="1247031"/>
                <a:chExt cx="7766900" cy="4915322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72863" y="1247031"/>
                  <a:ext cx="7766900" cy="4915322"/>
                  <a:chOff x="272863" y="1247031"/>
                  <a:chExt cx="7766900" cy="4915322"/>
                </a:xfrm>
              </p:grpSpPr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272863" y="1247031"/>
                    <a:ext cx="7766900" cy="4109969"/>
                    <a:chOff x="323077" y="1056112"/>
                    <a:chExt cx="7766900" cy="4109969"/>
                  </a:xfrm>
                </p:grpSpPr>
                <p:pic>
                  <p:nvPicPr>
                    <p:cNvPr id="27" name="Picture 4" descr="http://cds.cern.ch/record/1087860/files/gene-2008-002.jpg?subformat=icon-144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887" t="28107" r="-56"/>
                    <a:stretch/>
                  </p:blipFill>
                  <p:spPr bwMode="auto">
                    <a:xfrm>
                      <a:off x="323077" y="1959346"/>
                      <a:ext cx="6224475" cy="320673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510040" y="1056112"/>
                      <a:ext cx="7579937" cy="2527294"/>
                      <a:chOff x="542185" y="1075382"/>
                      <a:chExt cx="7579937" cy="2527294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542185" y="3341066"/>
                        <a:ext cx="7059207" cy="261610"/>
                        <a:chOff x="1510383" y="2663890"/>
                        <a:chExt cx="7059207" cy="261610"/>
                      </a:xfrm>
                    </p:grpSpPr>
                    <p:cxnSp>
                      <p:nvCxnSpPr>
                        <p:cNvPr id="32" name="Straight Arrow Connector 31"/>
                        <p:cNvCxnSpPr/>
                        <p:nvPr/>
                      </p:nvCxnSpPr>
                      <p:spPr>
                        <a:xfrm>
                          <a:off x="1510383" y="2796276"/>
                          <a:ext cx="646771" cy="0"/>
                        </a:xfrm>
                        <a:prstGeom prst="straightConnector1">
                          <a:avLst/>
                        </a:prstGeom>
                        <a:ln w="508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" name="Straight Arrow Connector 32"/>
                        <p:cNvCxnSpPr/>
                        <p:nvPr/>
                      </p:nvCxnSpPr>
                      <p:spPr>
                        <a:xfrm flipH="1" flipV="1">
                          <a:off x="2278019" y="2792156"/>
                          <a:ext cx="6291571" cy="4120"/>
                        </a:xfrm>
                        <a:prstGeom prst="straightConnector1">
                          <a:avLst/>
                        </a:prstGeom>
                        <a:ln w="508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4" name="Sun 33"/>
                        <p:cNvSpPr/>
                        <p:nvPr/>
                      </p:nvSpPr>
                      <p:spPr>
                        <a:xfrm>
                          <a:off x="2069840" y="2663890"/>
                          <a:ext cx="256478" cy="261610"/>
                        </a:xfrm>
                        <a:prstGeom prst="sun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zh-CN" altLang="en-US"/>
                        </a:p>
                      </p:txBody>
                    </p:sp>
                  </p:grpSp>
                  <p:sp>
                    <p:nvSpPr>
                      <p:cNvPr id="30" name="TextBox 29"/>
                      <p:cNvSpPr txBox="1"/>
                      <p:nvPr/>
                    </p:nvSpPr>
                    <p:spPr>
                      <a:xfrm>
                        <a:off x="7080662" y="2193079"/>
                        <a:ext cx="1041460" cy="3385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kumimoji="1" lang="en-US" altLang="zh-CN" sz="1600" dirty="0">
                            <a:solidFill>
                              <a:srgbClr val="FF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a:t>250 </a:t>
                        </a:r>
                        <a:r>
                          <a:rPr kumimoji="1" lang="en-US" altLang="zh-CN" sz="1600" dirty="0" err="1">
                            <a:solidFill>
                              <a:srgbClr val="FF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a:t>mrad</a:t>
                        </a:r>
                        <a:endParaRPr kumimoji="1" lang="zh-CN" altLang="en-US" sz="1600" dirty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endParaRP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31" name="Rectangle 30"/>
                          <p:cNvSpPr/>
                          <p:nvPr/>
                        </p:nvSpPr>
                        <p:spPr>
                          <a:xfrm>
                            <a:off x="556874" y="1075382"/>
                            <a:ext cx="3423828" cy="738664"/>
                          </a:xfrm>
                          <a:prstGeom prst="rect">
                            <a:avLst/>
                          </a:prstGeom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r>
                              <a:rPr kumimoji="1" lang="en-US" altLang="zh-CN" sz="1400" b="1" dirty="0">
                                <a:solidFill>
                                  <a:srgbClr val="0000FE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a:t>Vertex Locator</a:t>
                            </a:r>
                            <a:r>
                              <a:rPr kumimoji="1" lang="zh-CN" altLang="en-US" sz="1400" b="1" dirty="0">
                                <a:solidFill>
                                  <a:srgbClr val="0000FE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a:t> </a:t>
                            </a:r>
                            <a:r>
                              <a:rPr kumimoji="1" lang="en-US" altLang="zh-CN" sz="1400" dirty="0">
                                <a:solidFill>
                                  <a:srgbClr val="0000FE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a:t>(vertex reconstruction)</a:t>
                            </a:r>
                          </a:p>
                          <a:p>
                            <a:pPr marL="108000" indent="-108000">
                              <a:buFont typeface="Arial" charset="0"/>
                              <a:buChar char="•"/>
                            </a:pPr>
                            <a:r>
                              <a:rPr kumimoji="1" lang="en-US" altLang="zh-CN" sz="1400" dirty="0">
                                <a:solidFill>
                                  <a:srgbClr val="FF000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a:t>I</a:t>
                            </a:r>
                            <a:r>
                              <a:rPr kumimoji="1" lang="en-US" altLang="zh-CN" sz="1400" b="0" dirty="0">
                                <a:solidFill>
                                  <a:srgbClr val="FF000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a:t>mpact parameter resolution: </a:t>
                            </a:r>
                            <a14:m>
                              <m:oMath xmlns:m="http://schemas.openxmlformats.org/officeDocument/2006/math">
                                <m:r>
                                  <a:rPr kumimoji="1"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20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zh-CN" sz="1400" b="0" i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μm</m:t>
                                </m:r>
                              </m:oMath>
                            </a14:m>
                            <a:endParaRPr kumimoji="1" lang="en-US" altLang="zh-CN" sz="1400" b="0" dirty="0">
                              <a:solidFill>
                                <a:srgbClr val="FF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endParaRPr>
                          </a:p>
                          <a:p>
                            <a:pPr marL="108000" indent="-108000">
                              <a:buFont typeface="Arial" charset="0"/>
                              <a:buChar char="•"/>
                            </a:pPr>
                            <a:r>
                              <a:rPr kumimoji="1" lang="en-US" altLang="zh-CN" sz="1400" dirty="0">
                                <a:solidFill>
                                  <a:srgbClr val="FF000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a:t>Decay time resolution: </a:t>
                            </a:r>
                            <a14:m>
                              <m:oMath xmlns:m="http://schemas.openxmlformats.org/officeDocument/2006/math">
                                <m:r>
                                  <a:rPr kumimoji="1" lang="en-US" altLang="zh-CN" sz="1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45 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zh-CN" sz="140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fs</m:t>
                                </m:r>
                                <m:r>
                                  <a:rPr kumimoji="1" lang="zh-CN" altLang="en-US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 </m:t>
                                </m:r>
                                <m:r>
                                  <a:rPr kumimoji="1" lang="en-US" sz="1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kumimoji="1"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kumimoji="1"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kumimoji="1" lang="en-US" sz="1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~1.5 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sz="140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ps</m:t>
                                </m:r>
                                <m:r>
                                  <a:rPr kumimoji="1" lang="en-US" sz="140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kumimoji="1" lang="en-US" sz="1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 </m:t>
                                </m:r>
                              </m:oMath>
                            </a14:m>
                            <a:endParaRPr kumimoji="1" lang="en-US" altLang="zh-CN" sz="1400" b="0" dirty="0">
                              <a:solidFill>
                                <a:srgbClr val="FF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31" name="Rectangle 30"/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556874" y="1075382"/>
                            <a:ext cx="3423828" cy="738664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stretch>
                              <a:fillRect l="-369" t="-1695" b="-678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CN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Rectangle 23"/>
                      <p:cNvSpPr/>
                      <p:nvPr/>
                    </p:nvSpPr>
                    <p:spPr>
                      <a:xfrm>
                        <a:off x="653609" y="4992802"/>
                        <a:ext cx="3030825" cy="1169551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kumimoji="1" lang="en-US" altLang="zh-CN" sz="1400" b="1" dirty="0">
                            <a:solidFill>
                              <a:srgbClr val="0000FE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a:t>Tracking system</a:t>
                        </a:r>
                      </a:p>
                      <a:p>
                        <a:r>
                          <a:rPr kumimoji="1" lang="en-US" altLang="zh-CN" sz="1400" dirty="0">
                            <a:solidFill>
                              <a:srgbClr val="0000FE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a:t>(particle reconstruction)</a:t>
                        </a:r>
                      </a:p>
                      <a:p>
                        <a:pPr marL="63450" indent="-63450">
                          <a:buFont typeface="Arial" charset="0"/>
                          <a:buChar char="•"/>
                        </a:pPr>
                        <a:r>
                          <a:rPr kumimoji="1" lang="en-US" altLang="zh-CN" sz="1400" b="0" dirty="0">
                            <a:solidFill>
                              <a:srgbClr val="FF0000"/>
                            </a:solidFill>
                            <a:ea typeface="Times New Roman" charset="0"/>
                            <a:cs typeface="Times New Roman" charset="0"/>
                          </a:rPr>
                          <a:t> </a:t>
                        </a:r>
                        <a14:m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𝜖</m:t>
                            </m:r>
                            <m:d>
                              <m:dPr>
                                <m:ctrlPr>
                                  <a:rPr kumimoji="1"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400" b="0" i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Tracking</m:t>
                                </m:r>
                              </m:e>
                            </m:d>
                            <m:r>
                              <a:rPr kumimoji="1"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~96%</m:t>
                            </m:r>
                          </m:oMath>
                        </a14:m>
                        <a:r>
                          <a:rPr kumimoji="1" lang="en-US" altLang="zh-CN" sz="1400" b="0" dirty="0">
                            <a:solidFill>
                              <a:srgbClr val="FF0000"/>
                            </a:solidFill>
                            <a:ea typeface="Times New Roman" charset="0"/>
                            <a:cs typeface="Times New Roman" charset="0"/>
                          </a:rPr>
                          <a:t> </a:t>
                        </a:r>
                      </a:p>
                      <a:p>
                        <a:pPr marL="63450" indent="-63450">
                          <a:buFont typeface="Arial" charset="0"/>
                          <a:buChar char="•"/>
                        </a:pPr>
                        <a:r>
                          <a:rPr kumimoji="1" lang="en-US" altLang="zh-CN" sz="1400" b="0" dirty="0">
                            <a:solidFill>
                              <a:srgbClr val="FF0000"/>
                            </a:solidFill>
                            <a:ea typeface="Times New Roman" charset="0"/>
                            <a:cs typeface="Times New Roman" charset="0"/>
                          </a:rPr>
                          <a:t> </a:t>
                        </a:r>
                        <a14:m>
                          <m:oMath xmlns:m="http://schemas.openxmlformats.org/officeDocument/2006/math">
                            <m:f>
                              <m:fPr>
                                <m:type m:val="lin"/>
                                <m:ctrlPr>
                                  <a:rPr kumimoji="1"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𝛿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kumimoji="1"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𝑝</m:t>
                                </m:r>
                              </m:den>
                            </m:f>
                            <m:r>
                              <a:rPr kumimoji="1"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~</m:t>
                            </m:r>
                          </m:oMath>
                        </a14:m>
                        <a:r>
                          <a:rPr kumimoji="1" lang="en-US" altLang="zh-CN" sz="1400" dirty="0">
                            <a:solidFill>
                              <a:srgbClr val="FF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a:t>0.5%-1% (5-200 GeV)</a:t>
                        </a:r>
                      </a:p>
                      <a:p>
                        <a:pPr marL="63450" indent="-63450">
                          <a:buFont typeface="Arial" charset="0"/>
                          <a:buChar char="•"/>
                        </a:pPr>
                        <a:r>
                          <a:rPr kumimoji="1" lang="en-US" altLang="zh-CN" sz="1400" b="0" dirty="0">
                            <a:solidFill>
                              <a:srgbClr val="FF0000"/>
                            </a:solidFill>
                            <a:ea typeface="Times New Roman" charset="0"/>
                            <a:cs typeface="Times New Roman" charset="0"/>
                          </a:rPr>
                          <a:t> </a:t>
                        </a:r>
                        <a14:m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kumimoji="1"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1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  <m:r>
                                      <a:rPr kumimoji="1" lang="en-US" altLang="zh-CN" sz="1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→</m:t>
                                    </m:r>
                                    <m:r>
                                      <a:rPr kumimoji="1" lang="en-US" altLang="zh-CN" sz="1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hh</m:t>
                                    </m:r>
                                  </m:sub>
                                </m:sSub>
                              </m:e>
                            </m:d>
                            <m:r>
                              <a:rPr kumimoji="1"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≈22 </m:t>
                            </m:r>
                            <m:r>
                              <m:rPr>
                                <m:sty m:val="p"/>
                              </m:rPr>
                              <a:rPr kumimoji="1"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MeV</m:t>
                            </m:r>
                          </m:oMath>
                        </a14:m>
                        <a:r>
                          <a:rPr kumimoji="1" lang="en-US" altLang="zh-CN" sz="1400" dirty="0">
                            <a:solidFill>
                              <a:srgbClr val="FF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a:t> 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24" name="Rectangle 23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53609" y="4992802"/>
                        <a:ext cx="3030825" cy="1169551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417" t="-1075" b="-2580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1" name="Straight Arrow Connector 10"/>
                <p:cNvCxnSpPr>
                  <a:cxnSpLocks/>
                </p:cNvCxnSpPr>
                <p:nvPr/>
              </p:nvCxnSpPr>
              <p:spPr>
                <a:xfrm flipH="1">
                  <a:off x="906421" y="2059404"/>
                  <a:ext cx="903948" cy="1406200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/>
              <p:cNvGrpSpPr/>
              <p:nvPr/>
            </p:nvGrpSpPr>
            <p:grpSpPr>
              <a:xfrm>
                <a:off x="5338164" y="2063514"/>
                <a:ext cx="3151739" cy="1961822"/>
                <a:chOff x="5607493" y="1269058"/>
                <a:chExt cx="2940818" cy="1820695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07493" y="1269058"/>
                  <a:ext cx="2940818" cy="1820695"/>
                </a:xfrm>
                <a:prstGeom prst="rect">
                  <a:avLst/>
                </a:prstGeom>
                <a:ln w="25400">
                  <a:solidFill>
                    <a:srgbClr val="7030A0"/>
                  </a:solidFill>
                  <a:prstDash val="solid"/>
                </a:ln>
              </p:spPr>
            </p:pic>
            <p:sp>
              <p:nvSpPr>
                <p:cNvPr id="6" name="Rectangle 5"/>
                <p:cNvSpPr/>
                <p:nvPr/>
              </p:nvSpPr>
              <p:spPr>
                <a:xfrm>
                  <a:off x="6253141" y="2458528"/>
                  <a:ext cx="1835556" cy="2427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100" dirty="0">
                      <a:latin typeface="Times New Roman" charset="0"/>
                      <a:ea typeface="Times New Roman" charset="0"/>
                      <a:cs typeface="Times New Roman" charset="0"/>
                    </a:rPr>
                    <a:t>New </a:t>
                  </a:r>
                  <a:r>
                    <a:rPr lang="it-IT" sz="1100" dirty="0" err="1">
                      <a:latin typeface="Times New Roman" charset="0"/>
                      <a:ea typeface="Times New Roman" charset="0"/>
                      <a:cs typeface="Times New Roman" charset="0"/>
                    </a:rPr>
                    <a:t>J</a:t>
                  </a:r>
                  <a:r>
                    <a:rPr lang="it-IT" sz="1100" dirty="0">
                      <a:latin typeface="Times New Roman" charset="0"/>
                      <a:ea typeface="Times New Roman" charset="0"/>
                      <a:cs typeface="Times New Roman" charset="0"/>
                    </a:rPr>
                    <a:t>. </a:t>
                  </a:r>
                  <a:r>
                    <a:rPr lang="it-IT" sz="1100" dirty="0" err="1">
                      <a:latin typeface="Times New Roman" charset="0"/>
                      <a:ea typeface="Times New Roman" charset="0"/>
                      <a:cs typeface="Times New Roman" charset="0"/>
                    </a:rPr>
                    <a:t>Phys</a:t>
                  </a:r>
                  <a:r>
                    <a:rPr lang="it-IT" sz="1100" dirty="0">
                      <a:latin typeface="Times New Roman" charset="0"/>
                      <a:ea typeface="Times New Roman" charset="0"/>
                      <a:cs typeface="Times New Roman" charset="0"/>
                    </a:rPr>
                    <a:t>. 15 (2013) 053021</a:t>
                  </a:r>
                  <a:endParaRPr lang="en-US" sz="11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5864704" y="2739682"/>
                      <a:ext cx="1505060" cy="2856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omic Sans MS" charset="0"/>
                                  <a:cs typeface="Comic Sans MS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omic Sans MS" charset="0"/>
                                  <a:cs typeface="Comic Sans MS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omic Sans MS" charset="0"/>
                                      <a:cs typeface="Comic Sans MS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omic Sans MS" charset="0"/>
                                      <a:cs typeface="Comic Sans MS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0</m:t>
                              </m:r>
                            </m:sup>
                          </m:sSubSup>
                        </m:oMath>
                      </a14:m>
                      <a:r>
                        <a:rPr lang="zh-CN" altLang="en-US" sz="1400" dirty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oscillation</a:t>
                      </a:r>
                      <a:endParaRPr lang="en-US" sz="18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" name="TextBox 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4704" y="2739682"/>
                      <a:ext cx="1505060" cy="28563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t="-3846" b="-153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54" name="Straight Arrow Connector 53"/>
              <p:cNvCxnSpPr>
                <a:cxnSpLocks/>
                <a:stCxn id="24" idx="0"/>
              </p:cNvCxnSpPr>
              <p:nvPr/>
            </p:nvCxnSpPr>
            <p:spPr>
              <a:xfrm flipH="1" flipV="1">
                <a:off x="849386" y="3719464"/>
                <a:ext cx="1094786" cy="1192624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225208" y="3717128"/>
                    <a:ext cx="489236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𝒑𝒑</m:t>
                          </m:r>
                        </m:oMath>
                      </m:oMathPara>
                    </a14:m>
                    <a:endParaRPr lang="en-US" sz="1600" b="1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208" y="3717128"/>
                    <a:ext cx="489236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6" name="Straight Arrow Connector 35"/>
            <p:cNvCxnSpPr>
              <a:cxnSpLocks/>
              <a:stCxn id="24" idx="0"/>
            </p:cNvCxnSpPr>
            <p:nvPr/>
          </p:nvCxnSpPr>
          <p:spPr>
            <a:xfrm flipV="1">
              <a:off x="1944172" y="3977429"/>
              <a:ext cx="605932" cy="816966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5C4F955-5944-1C40-8148-7D529692866D}"/>
                    </a:ext>
                  </a:extLst>
                </p:cNvPr>
                <p:cNvSpPr/>
                <p:nvPr/>
              </p:nvSpPr>
              <p:spPr>
                <a:xfrm>
                  <a:off x="4100440" y="986821"/>
                  <a:ext cx="2563325" cy="95410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sz="1400" b="1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RICH detectors</a:t>
                  </a:r>
                </a:p>
                <a:p>
                  <a:r>
                    <a:rPr kumimoji="1" lang="en-US" altLang="zh-CN" sz="1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(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1" lang="en-US" altLang="zh-CN" sz="14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kumimoji="1" lang="en-US" altLang="zh-CN" sz="1400" b="0" i="1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num>
                        <m:den>
                          <m:r>
                            <a:rPr kumimoji="1" lang="en-US" altLang="zh-CN" sz="1400" b="0" i="1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den>
                      </m:f>
                      <m:r>
                        <a:rPr kumimoji="1" lang="en-US" altLang="zh-CN" sz="1400" b="0" i="1" smtClean="0">
                          <a:solidFill>
                            <a:srgbClr val="0000FE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/</m:t>
                      </m:r>
                      <m:r>
                        <a:rPr kumimoji="1" lang="en-US" altLang="zh-CN" sz="1400" b="0" i="1" smtClean="0">
                          <a:solidFill>
                            <a:srgbClr val="0000FE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𝑝</m:t>
                      </m:r>
                    </m:oMath>
                  </a14:m>
                  <a:r>
                    <a:rPr kumimoji="1" lang="en-US" altLang="zh-CN" sz="1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separation</a:t>
                  </a:r>
                  <a:r>
                    <a:rPr kumimoji="1" lang="zh-CN" altLang="en-US" sz="1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&lt;100</a:t>
                  </a:r>
                  <a:r>
                    <a:rPr kumimoji="1" lang="zh-CN" altLang="en-US" sz="1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GeV)</a:t>
                  </a:r>
                </a:p>
                <a:p>
                  <a:pPr marL="108000" indent="-108000">
                    <a:buFont typeface="Arial" charset="0"/>
                    <a:buChar char="•"/>
                  </a:pPr>
                  <a14:m>
                    <m:oMath xmlns:m="http://schemas.openxmlformats.org/officeDocument/2006/math">
                      <m:r>
                        <a:rPr kumimoji="1" lang="en-US" altLang="zh-CN" sz="1400" b="0" i="1" dirty="0" smtClean="0">
                          <a:solidFill>
                            <a:srgbClr val="FF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𝜖</m:t>
                      </m:r>
                      <m:d>
                        <m:dPr>
                          <m:ctrlPr>
                            <a:rPr kumimoji="1" lang="en-US" altLang="zh-CN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dirty="0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  <m:r>
                            <a:rPr kumimoji="1" lang="en-US" altLang="zh-CN" sz="1400" b="0" i="1" dirty="0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sz="1400" b="0" i="1" dirty="0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</m:d>
                      <m:r>
                        <a:rPr kumimoji="1" lang="en-US" altLang="zh-CN" sz="1400" b="0" i="1" dirty="0" smtClean="0">
                          <a:solidFill>
                            <a:srgbClr val="FF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~95%</m:t>
                      </m:r>
                    </m:oMath>
                  </a14:m>
                  <a:endParaRPr kumimoji="1" lang="en-US" altLang="zh-CN" sz="1400" b="0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endParaRPr>
                </a:p>
                <a:p>
                  <a:pPr marL="108000" indent="-108000">
                    <a:buFont typeface="Arial" charset="0"/>
                    <a:buChar char="•"/>
                  </a:pPr>
                  <a:r>
                    <a:rPr kumimoji="1" lang="en-US" altLang="zh-CN" sz="1400" b="0" dirty="0" err="1">
                      <a:solidFill>
                        <a:srgbClr val="FF0000"/>
                      </a:solidFill>
                      <a:ea typeface="Times New Roman" charset="0"/>
                      <a:cs typeface="Times New Roman" charset="0"/>
                    </a:rPr>
                    <a:t>Mis</a:t>
                  </a:r>
                  <a:r>
                    <a:rPr kumimoji="1" lang="en-US" altLang="zh-CN" sz="1400" b="0" dirty="0">
                      <a:solidFill>
                        <a:srgbClr val="FF0000"/>
                      </a:solidFill>
                      <a:ea typeface="Times New Roman" charset="0"/>
                      <a:cs typeface="Times New Roman" charset="0"/>
                    </a:rPr>
                    <a:t>-ID </a:t>
                  </a:r>
                  <a14:m>
                    <m:oMath xmlns:m="http://schemas.openxmlformats.org/officeDocument/2006/math">
                      <m:r>
                        <a:rPr kumimoji="1" lang="en-US" altLang="zh-CN" sz="14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𝜖</m:t>
                      </m:r>
                      <m:d>
                        <m:dPr>
                          <m:ctrlPr>
                            <a:rPr kumimoji="1"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  <m:r>
                            <a:rPr kumimoji="1" lang="en-US" altLang="zh-CN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</m:d>
                      <m:r>
                        <a:rPr kumimoji="1" lang="en-US" altLang="zh-CN" sz="14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~5%</m:t>
                      </m:r>
                    </m:oMath>
                  </a14:m>
                  <a:endParaRPr kumimoji="1" lang="en-US" altLang="zh-CN" sz="1400" b="0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5C4F955-5944-1C40-8148-7D52969286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0440" y="986821"/>
                  <a:ext cx="2563325" cy="954107"/>
                </a:xfrm>
                <a:prstGeom prst="rect">
                  <a:avLst/>
                </a:prstGeom>
                <a:blipFill>
                  <a:blip r:embed="rId10"/>
                  <a:stretch>
                    <a:fillRect l="-2475" t="-11842" b="-9211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179A779-8818-0849-A3E1-FFE84CDA1A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90395" y="1817818"/>
              <a:ext cx="2410046" cy="95660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A675CF0-614D-1B4B-86E1-55974D579E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1837" y="1810447"/>
              <a:ext cx="568605" cy="75365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5404F89-AF34-094C-AD4E-C999C2BB6DB6}"/>
                    </a:ext>
                  </a:extLst>
                </p:cNvPr>
                <p:cNvSpPr/>
                <p:nvPr/>
              </p:nvSpPr>
              <p:spPr>
                <a:xfrm>
                  <a:off x="4173628" y="5147038"/>
                  <a:ext cx="2453086" cy="95410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sz="1400" b="1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Muon system</a:t>
                  </a:r>
                </a:p>
                <a:p>
                  <a:r>
                    <a:rPr kumimoji="1" lang="en-US" altLang="zh-CN" sz="1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1" lang="en-US" altLang="zh-CN" sz="1400" b="0" i="1" smtClean="0">
                          <a:solidFill>
                            <a:srgbClr val="0000FE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𝜇</m:t>
                      </m:r>
                    </m:oMath>
                  </a14:m>
                  <a:r>
                    <a:rPr kumimoji="1" lang="en-US" altLang="zh-CN" sz="1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identification)</a:t>
                  </a:r>
                </a:p>
                <a:p>
                  <a:pPr marL="63450" indent="-63450">
                    <a:buFont typeface="Arial" charset="0"/>
                    <a:buChar char="•"/>
                  </a:pPr>
                  <a:r>
                    <a:rPr kumimoji="1" lang="en-US" altLang="zh-CN" sz="1400" b="0" dirty="0">
                      <a:solidFill>
                        <a:srgbClr val="FF0000"/>
                      </a:solidFill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4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𝜖</m:t>
                      </m:r>
                      <m:d>
                        <m:dPr>
                          <m:ctrlPr>
                            <a:rPr kumimoji="1"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  <m:r>
                            <a:rPr kumimoji="1" lang="en-US" altLang="zh-CN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</m:e>
                      </m:d>
                      <m:r>
                        <a:rPr kumimoji="1" lang="en-US" altLang="zh-CN" sz="14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~97%</m:t>
                      </m:r>
                    </m:oMath>
                  </a14:m>
                  <a:endPara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marL="63450" indent="-63450">
                    <a:buFont typeface="Arial" charset="0"/>
                    <a:buChar char="•"/>
                  </a:pPr>
                  <a:r>
                    <a:rPr kumimoji="1" lang="en-US" altLang="zh-CN" sz="1400" dirty="0" err="1">
                      <a:solidFill>
                        <a:srgbClr val="FF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Mis</a:t>
                  </a:r>
                  <a:r>
                    <a:rPr kumimoji="1" lang="en-US" altLang="zh-CN" sz="1400" dirty="0">
                      <a:solidFill>
                        <a:srgbClr val="FF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-ID </a:t>
                  </a:r>
                  <a14:m>
                    <m:oMath xmlns:m="http://schemas.openxmlformats.org/officeDocument/2006/math">
                      <m:r>
                        <a:rPr kumimoji="1" lang="en-US" altLang="zh-CN" sz="1400" i="1">
                          <a:solidFill>
                            <a:srgbClr val="FF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𝜖</m:t>
                      </m:r>
                      <m:d>
                        <m:dPr>
                          <m:ctrlPr>
                            <a:rPr kumimoji="1"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  <m:r>
                            <a:rPr kumimoji="1" lang="en-US" altLang="zh-CN" sz="1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sz="1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</m:e>
                      </m:d>
                      <m:r>
                        <a:rPr kumimoji="1" lang="en-US" altLang="zh-CN" sz="1400" i="1">
                          <a:solidFill>
                            <a:srgbClr val="FF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~</m:t>
                      </m:r>
                      <m:r>
                        <a:rPr kumimoji="1" lang="en-US" altLang="zh-CN" sz="14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1−3</m:t>
                      </m:r>
                      <m:r>
                        <a:rPr kumimoji="1" lang="en-US" altLang="zh-CN" sz="1400" i="1">
                          <a:solidFill>
                            <a:srgbClr val="FF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%</m:t>
                      </m:r>
                    </m:oMath>
                  </a14:m>
                  <a:endPara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5404F89-AF34-094C-AD4E-C999C2BB6D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3628" y="5147038"/>
                  <a:ext cx="2453086" cy="954107"/>
                </a:xfrm>
                <a:prstGeom prst="rect">
                  <a:avLst/>
                </a:prstGeom>
                <a:blipFill>
                  <a:blip r:embed="rId11"/>
                  <a:stretch>
                    <a:fillRect l="-1031" t="-1316" b="-526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9DC863C-A94E-1D45-9F92-A4DEF1BF7C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6308" y="4426484"/>
              <a:ext cx="669423" cy="727734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D2403264-941C-2942-BC9C-0DF5A3884A65}"/>
              </a:ext>
            </a:extLst>
          </p:cNvPr>
          <p:cNvSpPr txBox="1">
            <a:spLocks/>
          </p:cNvSpPr>
          <p:nvPr/>
        </p:nvSpPr>
        <p:spPr>
          <a:xfrm>
            <a:off x="0" y="7854"/>
            <a:ext cx="8640763" cy="718643"/>
          </a:xfrm>
          <a:prstGeom prst="rect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E6898FC-86DF-3D45-A349-7D3B49353AA8}"/>
              </a:ext>
            </a:extLst>
          </p:cNvPr>
          <p:cNvSpPr txBox="1">
            <a:spLocks/>
          </p:cNvSpPr>
          <p:nvPr/>
        </p:nvSpPr>
        <p:spPr>
          <a:xfrm>
            <a:off x="93892" y="100684"/>
            <a:ext cx="8109010" cy="6489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700" dirty="0" err="1">
                <a:latin typeface="Times New Roman" charset="0"/>
                <a:ea typeface="Times New Roman" charset="0"/>
                <a:cs typeface="Times New Roman" charset="0"/>
              </a:rPr>
              <a:t>LHCb</a:t>
            </a:r>
            <a:r>
              <a:rPr kumimoji="1" lang="en-US" altLang="zh-CN" sz="3700" dirty="0">
                <a:latin typeface="Times New Roman" charset="0"/>
                <a:ea typeface="Times New Roman" charset="0"/>
                <a:cs typeface="Times New Roman" charset="0"/>
              </a:rPr>
              <a:t> detector</a:t>
            </a:r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DB6BA2-54F2-A148-965E-71C95F833539}"/>
              </a:ext>
            </a:extLst>
          </p:cNvPr>
          <p:cNvSpPr/>
          <p:nvPr/>
        </p:nvSpPr>
        <p:spPr>
          <a:xfrm>
            <a:off x="39036" y="6192234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FDABC6-03B1-B34B-9127-AE57DEF21531}"/>
              </a:ext>
            </a:extLst>
          </p:cNvPr>
          <p:cNvSpPr txBox="1"/>
          <p:nvPr/>
        </p:nvSpPr>
        <p:spPr>
          <a:xfrm>
            <a:off x="6240130" y="741545"/>
            <a:ext cx="224774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0000FE"/>
                </a:solidFill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400" dirty="0">
                <a:solidFill>
                  <a:srgbClr val="0000FE"/>
                </a:solidFill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400" dirty="0">
              <a:solidFill>
                <a:srgbClr val="0000F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059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ED9DF1-B940-3D43-8C64-6FD4E2B14F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5" y="7346"/>
                <a:ext cx="8640233" cy="767296"/>
              </a:xfrm>
              <a:solidFill>
                <a:schemeClr val="accent1">
                  <a:alpha val="10000"/>
                </a:schemeClr>
              </a:solidFill>
            </p:spPr>
            <p:txBody>
              <a:bodyPr>
                <a:noAutofit/>
              </a:bodyPr>
              <a:lstStyle/>
              <a:p>
                <a:pPr algn="ctr"/>
                <a:r>
                  <a:rPr lang="en-US" altLang="zh-CN" sz="44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Di-</a:t>
                </a:r>
                <a14:m>
                  <m:oMath xmlns:m="http://schemas.openxmlformats.org/officeDocument/2006/math">
                    <m:r>
                      <a:rPr lang="en-US" altLang="zh-CN" sz="4400" b="0" i="1" smtClean="0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4400" b="0" i="1" smtClean="0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lit/>
                      </m:rPr>
                      <a:rPr lang="en-US" altLang="zh-CN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lang="zh-CN" altLang="en-US" sz="44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invariant</a:t>
                </a:r>
                <a:r>
                  <a:rPr lang="zh-CN" altLang="en-US" sz="44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mass</a:t>
                </a:r>
                <a:endParaRPr lang="en-US" sz="4400" dirty="0"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ED9DF1-B940-3D43-8C64-6FD4E2B14F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5" y="7346"/>
                <a:ext cx="8640233" cy="767296"/>
              </a:xfrm>
              <a:blipFill>
                <a:blip r:embed="rId3"/>
                <a:stretch>
                  <a:fillRect t="-19672" b="-3278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57E5-DFA6-5748-9170-0CC6D2E0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445" y="6226925"/>
            <a:ext cx="1944053" cy="244559"/>
          </a:xfrm>
        </p:spPr>
        <p:txBody>
          <a:bodyPr/>
          <a:lstStyle/>
          <a:p>
            <a:fld id="{F3BE58A6-3D9C-1548-A843-34D11E1CD155}" type="slidenum">
              <a:rPr lang="en-US" smtClean="0"/>
              <a:t>24</a:t>
            </a:fld>
            <a:endParaRPr lang="en-US" dirty="0"/>
          </a:p>
        </p:txBody>
      </p:sp>
      <p:sp>
        <p:nvSpPr>
          <p:cNvPr id="53" name="Date Placeholder 52">
            <a:extLst>
              <a:ext uri="{FF2B5EF4-FFF2-40B4-BE49-F238E27FC236}">
                <a16:creationId xmlns:a16="http://schemas.microsoft.com/office/drawing/2014/main" id="{20E13429-EED7-2C41-848A-95BE0D3A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张艳席(北京大学）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70AC577-5D70-7D49-B499-D5A43B87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FFD952-E762-B440-B1FA-F708273E120D}"/>
              </a:ext>
            </a:extLst>
          </p:cNvPr>
          <p:cNvSpPr/>
          <p:nvPr/>
        </p:nvSpPr>
        <p:spPr>
          <a:xfrm>
            <a:off x="6769738" y="748941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arXiv:2006.16957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88AC0-059B-7C4C-9C90-ED1D1A1E4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82" y="1276459"/>
            <a:ext cx="7441661" cy="4704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E5BC91-FF0C-624E-A6A5-9C669753C2CF}"/>
                  </a:ext>
                </a:extLst>
              </p:cNvPr>
              <p:cNvSpPr/>
              <p:nvPr/>
            </p:nvSpPr>
            <p:spPr>
              <a:xfrm>
                <a:off x="144638" y="652827"/>
                <a:ext cx="7783405" cy="579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6" indent="-324006">
                  <a:lnSpc>
                    <a:spcPct val="150000"/>
                  </a:lnSpc>
                  <a:buFont typeface="Wingdings" pitchFamily="2" charset="2"/>
                  <a:buChar char="q"/>
                </a:pPr>
                <a:r>
                  <a:rPr lang="en-US" altLang="zh-CN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Same structures presented in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bins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E5BC91-FF0C-624E-A6A5-9C669753C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38" y="652827"/>
                <a:ext cx="7783405" cy="579967"/>
              </a:xfrm>
              <a:prstGeom prst="rect">
                <a:avLst/>
              </a:prstGeom>
              <a:blipFill>
                <a:blip r:embed="rId5"/>
                <a:stretch>
                  <a:fillRect l="-1140" b="-239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A00BFFD6-2469-2848-BF30-240336C363A4}"/>
              </a:ext>
            </a:extLst>
          </p:cNvPr>
          <p:cNvSpPr/>
          <p:nvPr/>
        </p:nvSpPr>
        <p:spPr>
          <a:xfrm>
            <a:off x="1" y="6183484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33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D9DF1-B940-3D43-8C64-6FD4E2B1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" y="7346"/>
            <a:ext cx="8640233" cy="767296"/>
          </a:xfrm>
          <a:solidFill>
            <a:schemeClr val="accent1">
              <a:alpha val="1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zh-CN" sz="4400" dirty="0"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How to interpret</a:t>
            </a:r>
            <a:r>
              <a:rPr lang="zh-CN" altLang="en-US" sz="4400" dirty="0"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 </a:t>
            </a:r>
            <a:r>
              <a:rPr lang="en-US" altLang="zh-CN" sz="4400" dirty="0"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data</a:t>
            </a:r>
            <a:endParaRPr lang="en-US" sz="4400" dirty="0">
              <a:latin typeface="Times New Roman" panose="02020603050405020304" pitchFamily="18" charset="0"/>
              <a:ea typeface="Heiti TC Medium" pitchFamily="2" charset="-128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57E5-DFA6-5748-9170-0CC6D2E0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445" y="6226925"/>
            <a:ext cx="1944053" cy="244559"/>
          </a:xfrm>
        </p:spPr>
        <p:txBody>
          <a:bodyPr/>
          <a:lstStyle/>
          <a:p>
            <a:fld id="{F3BE58A6-3D9C-1548-A843-34D11E1CD155}" type="slidenum">
              <a:rPr lang="en-US" smtClean="0"/>
              <a:t>25</a:t>
            </a:fld>
            <a:endParaRPr lang="en-US" dirty="0"/>
          </a:p>
        </p:txBody>
      </p:sp>
      <p:sp>
        <p:nvSpPr>
          <p:cNvPr id="53" name="Date Placeholder 52">
            <a:extLst>
              <a:ext uri="{FF2B5EF4-FFF2-40B4-BE49-F238E27FC236}">
                <a16:creationId xmlns:a16="http://schemas.microsoft.com/office/drawing/2014/main" id="{20E13429-EED7-2C41-848A-95BE0D3A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张艳席(北京大学）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70AC577-5D70-7D49-B499-D5A43B87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6307B08-C529-D644-AD9D-BFB021E2C38B}"/>
                  </a:ext>
                </a:extLst>
              </p:cNvPr>
              <p:cNvSpPr/>
              <p:nvPr/>
            </p:nvSpPr>
            <p:spPr>
              <a:xfrm>
                <a:off x="253584" y="874613"/>
                <a:ext cx="7783405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There are nontrivial structures</a:t>
                </a: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But difficult to understand all structures</a:t>
                </a:r>
              </a:p>
              <a:p>
                <a:pPr marL="432000" lvl="1" indent="-180000">
                  <a:buFont typeface="Wingdings" pitchFamily="2" charset="2"/>
                  <a:buChar char="ü"/>
                </a:pP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Peak at 6.9 GeV relatively isolated,  well modeled by a BW X(6900)</a:t>
                </a:r>
              </a:p>
              <a:p>
                <a:pPr marL="432000" lvl="1" indent="-180000">
                  <a:buFont typeface="Wingdings" pitchFamily="2" charset="2"/>
                  <a:buChar char="ü"/>
                </a:pPr>
                <a:r>
                  <a:rPr lang="en-US" altLang="zh-CN" sz="18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Structure at threshold: one BW, multiple BWs or feed-downs</a:t>
                </a:r>
              </a:p>
              <a:p>
                <a:pPr marL="432000" lvl="1" indent="-180000">
                  <a:buFont typeface="Wingdings" pitchFamily="2" charset="2"/>
                  <a:buChar char="ü"/>
                </a:pPr>
                <a:r>
                  <a:rPr lang="en-US" altLang="zh-CN" sz="18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Interference is possible and fits better, but not significant enough yet</a:t>
                </a: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Statistics could help, </a:t>
                </a:r>
                <a:r>
                  <a:rPr lang="en-US" altLang="zh-CN" sz="2000" dirty="0" err="1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LHCb</a:t>
                </a:r>
                <a:r>
                  <a:rPr lang="en-US" altLang="zh-CN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needs Run3. But CMS  and ATLAS have many more data</a:t>
                </a: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Theory inputs?</a:t>
                </a:r>
              </a:p>
              <a:p>
                <a:pPr marL="720000" lvl="2" indent="-360000">
                  <a:buFont typeface="Wingdings" pitchFamily="2" charset="2"/>
                  <a:buChar char="ü"/>
                </a:pPr>
                <a:r>
                  <a:rPr lang="en-US" altLang="zh-CN" sz="18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Production</a:t>
                </a:r>
              </a:p>
              <a:p>
                <a:pPr marL="720000" lvl="2" indent="-360000">
                  <a:buFont typeface="Wingdings" pitchFamily="2" charset="2"/>
                  <a:buChar char="ü"/>
                </a:pPr>
                <a:r>
                  <a:rPr lang="en-US" altLang="zh-CN" sz="18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Structure</a:t>
                </a:r>
                <a:r>
                  <a:rPr lang="zh-CN" altLang="en-US" sz="18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endParaRPr lang="en-US" altLang="zh-CN" sz="18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720000" lvl="2" indent="-360000">
                  <a:buFont typeface="Wingdings" pitchFamily="2" charset="2"/>
                  <a:buChar char="ü"/>
                </a:pPr>
                <a:r>
                  <a:rPr lang="en-US" altLang="zh-CN" sz="18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Spectrum</a:t>
                </a:r>
              </a:p>
              <a:p>
                <a:pPr marL="720000" lvl="2" indent="-360000">
                  <a:buFont typeface="Wingdings" pitchFamily="2" charset="2"/>
                  <a:buChar char="ü"/>
                </a:pPr>
                <a:r>
                  <a:rPr lang="en-US" altLang="zh-CN" sz="18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Spin-parity</a:t>
                </a:r>
                <a:r>
                  <a:rPr lang="zh-CN" altLang="en-US" sz="18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  </a:t>
                </a:r>
                <a:endParaRPr lang="en-US" altLang="zh-CN" sz="18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/>
                </a:pPr>
                <a:r>
                  <a:rPr kumimoji="1" lang="en-CN" sz="2000" dirty="0">
                    <a:solidFill>
                      <a:srgbClr val="0000FE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Other decay may also help</a:t>
                </a:r>
              </a:p>
              <a:p>
                <a:pPr lvl="1"/>
                <a:r>
                  <a:rPr kumimoji="1" lang="zh-CN" altLang="en-US" sz="2400" dirty="0">
                    <a:ea typeface="SimHei" panose="02010609060101010101" pitchFamily="49" charset="-122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kumimoji="1" lang="en-US" sz="18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sz="18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lit/>
                      </m:rPr>
                      <a:rPr kumimoji="1"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kumimoji="1" lang="en-US" sz="18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kumimoji="1"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p>
                        <m:r>
                          <a:rPr kumimoji="1"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sz="1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r>
                      <a:rPr kumimoji="1" lang="en-US" sz="18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sz="18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lit/>
                      </m:rPr>
                      <a:rPr kumimoji="1"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r>
                      <m:rPr>
                        <m:lit/>
                        <m:sty m:val="p"/>
                      </m:rPr>
                      <a:rPr kumimoji="1"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Υ</m:t>
                    </m:r>
                    <m:r>
                      <m:rPr>
                        <m:nor/>
                      </m:rPr>
                      <a:rPr kumimoji="1" lang="en-US" altLang="zh-CN" sz="1800" dirty="0"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kumimoji="1" lang="zh-CN" altLang="en-US" sz="1800" dirty="0"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zh-CN" sz="1800" i="1" dirty="0"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ss</m:t>
                    </m:r>
                    <m:acc>
                      <m:accPr>
                        <m:chr m:val="̅"/>
                        <m:ctrlPr>
                          <a:rPr kumimoji="1" lang="en-CN" sz="1800" i="1" dirty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CN" sz="1800" i="1" dirty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…</a:t>
                </a:r>
                <a:endPara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  <a:p>
                <a:pPr lvl="0"/>
                <a:endParaRPr lang="en-US" altLang="zh-CN" sz="2400" dirty="0">
                  <a:solidFill>
                    <a:srgbClr val="0432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720000" lvl="2" indent="-360000">
                  <a:buFont typeface="Wingdings" pitchFamily="2" charset="2"/>
                  <a:buChar char="ü"/>
                </a:pPr>
                <a:endParaRPr lang="en-US" altLang="zh-CN" sz="20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6307B08-C529-D644-AD9D-BFB021E2C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84" y="874613"/>
                <a:ext cx="7783405" cy="5016758"/>
              </a:xfrm>
              <a:prstGeom prst="rect">
                <a:avLst/>
              </a:prstGeom>
              <a:blipFill>
                <a:blip r:embed="rId3"/>
                <a:stretch>
                  <a:fillRect l="-816" t="-5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D934F9E-386D-5744-B02D-1A44678A3B4E}"/>
              </a:ext>
            </a:extLst>
          </p:cNvPr>
          <p:cNvGrpSpPr/>
          <p:nvPr/>
        </p:nvGrpSpPr>
        <p:grpSpPr>
          <a:xfrm>
            <a:off x="2232013" y="3240087"/>
            <a:ext cx="1992854" cy="1241454"/>
            <a:chOff x="2265264" y="3666103"/>
            <a:chExt cx="1992854" cy="12414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7C83F3-F93C-F740-8E18-6E6B818EFEAE}"/>
                </a:ext>
              </a:extLst>
            </p:cNvPr>
            <p:cNvSpPr/>
            <p:nvPr/>
          </p:nvSpPr>
          <p:spPr>
            <a:xfrm>
              <a:off x="2290648" y="3666103"/>
              <a:ext cx="19415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arXiv:2009.08450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E007A8-CAB2-074C-A350-3390F5AFD573}"/>
                </a:ext>
              </a:extLst>
            </p:cNvPr>
            <p:cNvSpPr/>
            <p:nvPr/>
          </p:nvSpPr>
          <p:spPr>
            <a:xfrm>
              <a:off x="2290647" y="3981696"/>
              <a:ext cx="19415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arXiv:2009.0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7795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2200DE-EF17-7B42-B122-5A523C01CBA5}"/>
                </a:ext>
              </a:extLst>
            </p:cNvPr>
            <p:cNvSpPr/>
            <p:nvPr/>
          </p:nvSpPr>
          <p:spPr>
            <a:xfrm>
              <a:off x="2265265" y="4247701"/>
              <a:ext cx="19928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arXiv:200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14445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F720EB-E6C2-2E4D-8ABC-09CCAD2EE9EF}"/>
                </a:ext>
              </a:extLst>
            </p:cNvPr>
            <p:cNvSpPr/>
            <p:nvPr/>
          </p:nvSpPr>
          <p:spPr>
            <a:xfrm>
              <a:off x="2265264" y="4569003"/>
              <a:ext cx="19928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arXiv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:2007.05501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68FBD3E-40F4-D84E-B239-49CE8B62949B}"/>
              </a:ext>
            </a:extLst>
          </p:cNvPr>
          <p:cNvSpPr/>
          <p:nvPr/>
        </p:nvSpPr>
        <p:spPr>
          <a:xfrm>
            <a:off x="1" y="6179949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FD9297-1503-194D-9FBC-E0AB08D82091}"/>
                  </a:ext>
                </a:extLst>
              </p:cNvPr>
              <p:cNvSpPr txBox="1"/>
              <p:nvPr/>
            </p:nvSpPr>
            <p:spPr>
              <a:xfrm>
                <a:off x="0" y="5302632"/>
                <a:ext cx="490030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zh-CN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naturally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but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also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explained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coupled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channels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𝜓𝜓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…)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FD9297-1503-194D-9FBC-E0AB08D82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02632"/>
                <a:ext cx="4900307" cy="707886"/>
              </a:xfrm>
              <a:prstGeom prst="rect">
                <a:avLst/>
              </a:prstGeom>
              <a:blipFill>
                <a:blip r:embed="rId4"/>
                <a:stretch>
                  <a:fillRect l="-1295" t="-5263" r="-1295" b="-140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BA11E0B-8E37-6B4A-B289-9DC6A27F1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099" y="3772375"/>
            <a:ext cx="3628692" cy="23785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96A862-3044-FB42-85CE-A3D89C77B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855" y="2915861"/>
            <a:ext cx="1191232" cy="11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33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32A03A7B-2CE8-F144-8384-FC436F0C6225}"/>
              </a:ext>
            </a:extLst>
          </p:cNvPr>
          <p:cNvSpPr txBox="1">
            <a:spLocks/>
          </p:cNvSpPr>
          <p:nvPr/>
        </p:nvSpPr>
        <p:spPr>
          <a:xfrm>
            <a:off x="0" y="7854"/>
            <a:ext cx="8640763" cy="718643"/>
          </a:xfrm>
          <a:prstGeom prst="rect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02455" y="166858"/>
                <a:ext cx="8109010" cy="496530"/>
              </a:xfrm>
            </p:spPr>
            <p:txBody>
              <a:bodyPr>
                <a:noAutofit/>
              </a:bodyPr>
              <a:lstStyle/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60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3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 distribution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2455" y="166858"/>
                <a:ext cx="8109010" cy="496530"/>
              </a:xfrm>
              <a:blipFill>
                <a:blip r:embed="rId3"/>
                <a:stretch>
                  <a:fillRect l="-625" t="-29268" b="-5609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LHCb</a:t>
            </a:r>
            <a:r>
              <a:rPr kumimoji="1" lang="zh-CN" altLang="en-US"/>
              <a:t>研讨会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zh-CN" altLang="en-US"/>
              <a:t>张艳席</a:t>
            </a:r>
            <a:r>
              <a:rPr kumimoji="1" lang="en-US" altLang="zh-CN"/>
              <a:t>(</a:t>
            </a:r>
            <a:r>
              <a:rPr kumimoji="1" lang="zh-CN" altLang="en-US"/>
              <a:t>北京大学）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B01B42-26F3-464C-A664-4A40454819BC}"/>
              </a:ext>
            </a:extLst>
          </p:cNvPr>
          <p:cNvSpPr/>
          <p:nvPr/>
        </p:nvSpPr>
        <p:spPr>
          <a:xfrm>
            <a:off x="6916" y="621324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B3C0F4-B508-1843-B909-6FDF4B51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095" y="1533339"/>
            <a:ext cx="5148224" cy="341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21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62253" y="6213248"/>
            <a:ext cx="2916258" cy="261427"/>
          </a:xfrm>
        </p:spPr>
        <p:txBody>
          <a:bodyPr/>
          <a:lstStyle/>
          <a:p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研讨会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13248"/>
            <a:ext cx="1944172" cy="281522"/>
          </a:xfrm>
        </p:spPr>
        <p:txBody>
          <a:bodyPr/>
          <a:lstStyle/>
          <a:p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张艳席</a:t>
            </a:r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北京大学）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6591" y="6213248"/>
            <a:ext cx="1944172" cy="251548"/>
          </a:xfrm>
        </p:spPr>
        <p:txBody>
          <a:bodyPr/>
          <a:lstStyle/>
          <a:p>
            <a:fld id="{40E22BEB-CED1-3E46-86A2-CA7857D3372E}" type="slidenum">
              <a:rPr kumimoji="1" lang="zh-CN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solidFill>
                <a:srgbClr val="C00000">
                  <a:alpha val="54000"/>
                </a:srgbClr>
              </a:solid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158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Exotic or not: </a:t>
                </a:r>
                <a14:m>
                  <m:oMath xmlns:m="http://schemas.openxmlformats.org/officeDocument/2006/math">
                    <m:r>
                      <a:rPr kumimoji="1" lang="en-US" sz="3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 ?</a:t>
                </a:r>
                <a:endParaRPr kumimoji="1" lang="en-CN" sz="3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blipFill>
                <a:blip r:embed="rId3"/>
                <a:stretch>
                  <a:fillRect t="-8621" b="-206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09C49E3-7FA8-2648-8DF2-1041774C0B68}"/>
              </a:ext>
            </a:extLst>
          </p:cNvPr>
          <p:cNvSpPr/>
          <p:nvPr/>
        </p:nvSpPr>
        <p:spPr>
          <a:xfrm>
            <a:off x="6916" y="621324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662A5-9E52-0949-9A1D-91788DA4E42A}"/>
              </a:ext>
            </a:extLst>
          </p:cNvPr>
          <p:cNvGrpSpPr/>
          <p:nvPr/>
        </p:nvGrpSpPr>
        <p:grpSpPr>
          <a:xfrm>
            <a:off x="1066362" y="1339371"/>
            <a:ext cx="2214760" cy="1329371"/>
            <a:chOff x="3023701" y="2440915"/>
            <a:chExt cx="2214760" cy="132937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FFDCA8-0965-F14E-BCC0-3CA08F9C58F0}"/>
                </a:ext>
              </a:extLst>
            </p:cNvPr>
            <p:cNvGrpSpPr/>
            <p:nvPr/>
          </p:nvGrpSpPr>
          <p:grpSpPr>
            <a:xfrm>
              <a:off x="3023701" y="2766708"/>
              <a:ext cx="920531" cy="1003578"/>
              <a:chOff x="3207230" y="2938452"/>
              <a:chExt cx="920531" cy="100357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BD8BD2B-716A-C043-857A-2CA364F5B8B6}"/>
                  </a:ext>
                </a:extLst>
              </p:cNvPr>
              <p:cNvGrpSpPr/>
              <p:nvPr/>
            </p:nvGrpSpPr>
            <p:grpSpPr>
              <a:xfrm>
                <a:off x="3615432" y="2960574"/>
                <a:ext cx="512329" cy="981456"/>
                <a:chOff x="3429000" y="847344"/>
                <a:chExt cx="512329" cy="981456"/>
              </a:xfrm>
            </p:grpSpPr>
            <p:sp>
              <p:nvSpPr>
                <p:cNvPr id="13" name="椭圆 50">
                  <a:extLst>
                    <a:ext uri="{FF2B5EF4-FFF2-40B4-BE49-F238E27FC236}">
                      <a16:creationId xmlns:a16="http://schemas.microsoft.com/office/drawing/2014/main" id="{E68E598C-CE27-9C43-BC08-F98E9EF24260}"/>
                    </a:ext>
                  </a:extLst>
                </p:cNvPr>
                <p:cNvSpPr/>
                <p:nvPr/>
              </p:nvSpPr>
              <p:spPr>
                <a:xfrm>
                  <a:off x="3429000" y="992152"/>
                  <a:ext cx="512329" cy="836648"/>
                </a:xfrm>
                <a:prstGeom prst="ellipse">
                  <a:avLst/>
                </a:prstGeom>
                <a:solidFill>
                  <a:srgbClr val="F3E1D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6169E452-6E6D-3E40-A06B-539751F2D84B}"/>
                    </a:ext>
                  </a:extLst>
                </p:cNvPr>
                <p:cNvSpPr/>
                <p:nvPr/>
              </p:nvSpPr>
              <p:spPr bwMode="auto">
                <a:xfrm>
                  <a:off x="3540385" y="1435171"/>
                  <a:ext cx="266424" cy="298857"/>
                </a:xfrm>
                <a:prstGeom prst="ellipse">
                  <a:avLst/>
                </a:prstGeom>
                <a:solidFill>
                  <a:srgbClr val="0066FF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" name="TextBox 31">
                  <a:extLst>
                    <a:ext uri="{FF2B5EF4-FFF2-40B4-BE49-F238E27FC236}">
                      <a16:creationId xmlns:a16="http://schemas.microsoft.com/office/drawing/2014/main" id="{FF47A8D6-E23F-C546-94E2-1952649363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5717" y="1372470"/>
                  <a:ext cx="306387" cy="354071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i="1" dirty="0">
                      <a:solidFill>
                        <a:schemeClr val="bg1"/>
                      </a:solidFill>
                      <a:latin typeface="Calibri" charset="0"/>
                    </a:rPr>
                    <a:t>u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9D91C871-6567-0347-82A3-F8D51EFF1D08}"/>
                    </a:ext>
                  </a:extLst>
                </p:cNvPr>
                <p:cNvSpPr/>
                <p:nvPr/>
              </p:nvSpPr>
              <p:spPr bwMode="auto">
                <a:xfrm>
                  <a:off x="3584991" y="1081064"/>
                  <a:ext cx="266424" cy="29885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" name="TextBox 31">
                  <a:extLst>
                    <a:ext uri="{FF2B5EF4-FFF2-40B4-BE49-F238E27FC236}">
                      <a16:creationId xmlns:a16="http://schemas.microsoft.com/office/drawing/2014/main" id="{130AEB38-571E-514A-A7F4-902D181D8F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79813" y="1047690"/>
                  <a:ext cx="306387" cy="36933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zh-CN" b="1" i="1" dirty="0">
                      <a:solidFill>
                        <a:schemeClr val="bg1"/>
                      </a:solidFill>
                      <a:latin typeface="Calibri" charset="0"/>
                    </a:rPr>
                    <a:t>c</a:t>
                  </a:r>
                  <a:endParaRPr lang="en-US" b="1" i="1" dirty="0">
                    <a:solidFill>
                      <a:schemeClr val="bg1"/>
                    </a:solidFill>
                    <a:latin typeface="Calibri" charset="0"/>
                  </a:endParaRPr>
                </a:p>
              </p:txBody>
            </p:sp>
            <p:sp>
              <p:nvSpPr>
                <p:cNvPr id="19" name="TextBox 31">
                  <a:extLst>
                    <a:ext uri="{FF2B5EF4-FFF2-40B4-BE49-F238E27FC236}">
                      <a16:creationId xmlns:a16="http://schemas.microsoft.com/office/drawing/2014/main" id="{1E1873D7-D4DC-8D4E-BE65-3F3A2A9748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99688" y="847344"/>
                  <a:ext cx="306388" cy="369887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i="1" dirty="0">
                      <a:solidFill>
                        <a:schemeClr val="bg1"/>
                      </a:solidFill>
                      <a:latin typeface="Calibri" charset="0"/>
                    </a:rPr>
                    <a:t>_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88F16CF-5059-184C-ABA9-CCF20B0ADA50}"/>
                  </a:ext>
                </a:extLst>
              </p:cNvPr>
              <p:cNvGrpSpPr/>
              <p:nvPr/>
            </p:nvGrpSpPr>
            <p:grpSpPr>
              <a:xfrm>
                <a:off x="3207230" y="3078726"/>
                <a:ext cx="512329" cy="836648"/>
                <a:chOff x="3429000" y="992152"/>
                <a:chExt cx="512329" cy="836648"/>
              </a:xfrm>
            </p:grpSpPr>
            <p:sp>
              <p:nvSpPr>
                <p:cNvPr id="27" name="椭圆 50">
                  <a:extLst>
                    <a:ext uri="{FF2B5EF4-FFF2-40B4-BE49-F238E27FC236}">
                      <a16:creationId xmlns:a16="http://schemas.microsoft.com/office/drawing/2014/main" id="{0DA05306-2434-BB48-AC40-447B7F8FAD2A}"/>
                    </a:ext>
                  </a:extLst>
                </p:cNvPr>
                <p:cNvSpPr/>
                <p:nvPr/>
              </p:nvSpPr>
              <p:spPr>
                <a:xfrm>
                  <a:off x="3429000" y="992152"/>
                  <a:ext cx="512329" cy="836648"/>
                </a:xfrm>
                <a:prstGeom prst="ellipse">
                  <a:avLst/>
                </a:prstGeom>
                <a:solidFill>
                  <a:srgbClr val="F3E1D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6836EA54-55A6-2E49-AB19-DFC303414672}"/>
                    </a:ext>
                  </a:extLst>
                </p:cNvPr>
                <p:cNvSpPr/>
                <p:nvPr/>
              </p:nvSpPr>
              <p:spPr bwMode="auto">
                <a:xfrm>
                  <a:off x="3540385" y="1435171"/>
                  <a:ext cx="266424" cy="298857"/>
                </a:xfrm>
                <a:prstGeom prst="ellipse">
                  <a:avLst/>
                </a:prstGeom>
                <a:solidFill>
                  <a:srgbClr val="0066FF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60FD5A94-386F-B947-9C7C-24B0C1D81651}"/>
                    </a:ext>
                  </a:extLst>
                </p:cNvPr>
                <p:cNvSpPr/>
                <p:nvPr/>
              </p:nvSpPr>
              <p:spPr bwMode="auto">
                <a:xfrm>
                  <a:off x="3584991" y="1081064"/>
                  <a:ext cx="266424" cy="29885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TextBox 31">
                  <a:extLst>
                    <a:ext uri="{FF2B5EF4-FFF2-40B4-BE49-F238E27FC236}">
                      <a16:creationId xmlns:a16="http://schemas.microsoft.com/office/drawing/2014/main" id="{9C480DC9-455B-6B46-9D0E-76EB302B7E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50786" y="1396528"/>
                  <a:ext cx="306387" cy="36933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zh-CN" b="1" i="1" dirty="0">
                      <a:solidFill>
                        <a:schemeClr val="bg1"/>
                      </a:solidFill>
                      <a:latin typeface="Calibri" charset="0"/>
                    </a:rPr>
                    <a:t>c</a:t>
                  </a:r>
                  <a:endParaRPr lang="en-US" b="1" i="1" dirty="0">
                    <a:solidFill>
                      <a:schemeClr val="bg1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33" name="TextBox 31">
                <a:extLst>
                  <a:ext uri="{FF2B5EF4-FFF2-40B4-BE49-F238E27FC236}">
                    <a16:creationId xmlns:a16="http://schemas.microsoft.com/office/drawing/2014/main" id="{0C91B510-D606-244F-97BF-C67F7534CC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3260" y="3140280"/>
                <a:ext cx="306387" cy="369332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>
                    <a:solidFill>
                      <a:schemeClr val="bg1"/>
                    </a:solidFill>
                    <a:latin typeface="Calibri" charset="0"/>
                  </a:rPr>
                  <a:t>u</a:t>
                </a:r>
              </a:p>
            </p:txBody>
          </p:sp>
          <p:sp>
            <p:nvSpPr>
              <p:cNvPr id="34" name="TextBox 31">
                <a:extLst>
                  <a:ext uri="{FF2B5EF4-FFF2-40B4-BE49-F238E27FC236}">
                    <a16:creationId xmlns:a16="http://schemas.microsoft.com/office/drawing/2014/main" id="{017E9765-222E-FE4F-AA8E-02E7C82BA6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95761" y="2938452"/>
                <a:ext cx="306388" cy="369887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>
                    <a:solidFill>
                      <a:schemeClr val="bg1"/>
                    </a:solidFill>
                    <a:latin typeface="Calibri" charset="0"/>
                  </a:rPr>
                  <a:t>_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60D149C-53FC-044C-A241-0BB0EBFA4FA1}"/>
                </a:ext>
              </a:extLst>
            </p:cNvPr>
            <p:cNvGrpSpPr/>
            <p:nvPr/>
          </p:nvGrpSpPr>
          <p:grpSpPr>
            <a:xfrm>
              <a:off x="4440219" y="2792873"/>
              <a:ext cx="798242" cy="959128"/>
              <a:chOff x="3207230" y="2956246"/>
              <a:chExt cx="798242" cy="95912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77015EA-074F-DD4E-AF22-2DD4C11526CB}"/>
                  </a:ext>
                </a:extLst>
              </p:cNvPr>
              <p:cNvGrpSpPr/>
              <p:nvPr/>
            </p:nvGrpSpPr>
            <p:grpSpPr>
              <a:xfrm>
                <a:off x="3207230" y="3078726"/>
                <a:ext cx="798242" cy="836648"/>
                <a:chOff x="3429000" y="992152"/>
                <a:chExt cx="798242" cy="836648"/>
              </a:xfrm>
            </p:grpSpPr>
            <p:sp>
              <p:nvSpPr>
                <p:cNvPr id="40" name="椭圆 50">
                  <a:extLst>
                    <a:ext uri="{FF2B5EF4-FFF2-40B4-BE49-F238E27FC236}">
                      <a16:creationId xmlns:a16="http://schemas.microsoft.com/office/drawing/2014/main" id="{DE0B42C9-84C0-6540-B3CC-15AB66F6DEB4}"/>
                    </a:ext>
                  </a:extLst>
                </p:cNvPr>
                <p:cNvSpPr/>
                <p:nvPr/>
              </p:nvSpPr>
              <p:spPr>
                <a:xfrm>
                  <a:off x="3429000" y="992152"/>
                  <a:ext cx="798242" cy="836648"/>
                </a:xfrm>
                <a:prstGeom prst="ellipse">
                  <a:avLst/>
                </a:prstGeom>
                <a:solidFill>
                  <a:srgbClr val="F3E1D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2E56EA6A-5C08-534F-A0CD-F1DB6B85D2FA}"/>
                    </a:ext>
                  </a:extLst>
                </p:cNvPr>
                <p:cNvSpPr/>
                <p:nvPr/>
              </p:nvSpPr>
              <p:spPr bwMode="auto">
                <a:xfrm>
                  <a:off x="3701504" y="1443901"/>
                  <a:ext cx="266424" cy="298857"/>
                </a:xfrm>
                <a:prstGeom prst="ellipse">
                  <a:avLst/>
                </a:prstGeom>
                <a:solidFill>
                  <a:srgbClr val="0066FF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6E08BB7-311F-3946-86F8-FB087E607C83}"/>
                    </a:ext>
                  </a:extLst>
                </p:cNvPr>
                <p:cNvSpPr/>
                <p:nvPr/>
              </p:nvSpPr>
              <p:spPr bwMode="auto">
                <a:xfrm>
                  <a:off x="3752045" y="1081064"/>
                  <a:ext cx="266424" cy="29885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TextBox 31">
                  <a:extLst>
                    <a:ext uri="{FF2B5EF4-FFF2-40B4-BE49-F238E27FC236}">
                      <a16:creationId xmlns:a16="http://schemas.microsoft.com/office/drawing/2014/main" id="{A1764C3E-9E95-7845-AB57-29C86B35AA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88784" y="1385140"/>
                  <a:ext cx="306387" cy="36933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zh-CN" b="1" i="1" dirty="0">
                      <a:solidFill>
                        <a:schemeClr val="bg1"/>
                      </a:solidFill>
                      <a:latin typeface="Calibri" charset="0"/>
                    </a:rPr>
                    <a:t>c</a:t>
                  </a:r>
                  <a:endParaRPr lang="en-US" b="1" i="1" dirty="0">
                    <a:solidFill>
                      <a:schemeClr val="bg1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38" name="TextBox 31">
                <a:extLst>
                  <a:ext uri="{FF2B5EF4-FFF2-40B4-BE49-F238E27FC236}">
                    <a16:creationId xmlns:a16="http://schemas.microsoft.com/office/drawing/2014/main" id="{0F04CD38-BB2C-984E-81FC-3AF6D0C787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0314" y="3140280"/>
                <a:ext cx="306387" cy="369332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>
                    <a:solidFill>
                      <a:schemeClr val="bg1"/>
                    </a:solidFill>
                    <a:latin typeface="Calibri" charset="0"/>
                  </a:rPr>
                  <a:t>u</a:t>
                </a:r>
              </a:p>
            </p:txBody>
          </p:sp>
          <p:sp>
            <p:nvSpPr>
              <p:cNvPr id="39" name="TextBox 31">
                <a:extLst>
                  <a:ext uri="{FF2B5EF4-FFF2-40B4-BE49-F238E27FC236}">
                    <a16:creationId xmlns:a16="http://schemas.microsoft.com/office/drawing/2014/main" id="{EB2F3B5D-62CF-B64D-A25B-B10F4FC4A6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5891" y="2956246"/>
                <a:ext cx="306388" cy="369887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>
                    <a:solidFill>
                      <a:schemeClr val="bg1"/>
                    </a:solidFill>
                    <a:latin typeface="Calibri" charset="0"/>
                  </a:rPr>
                  <a:t>_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48CF91D-BE63-3E40-B44F-7A129089C843}"/>
                    </a:ext>
                  </a:extLst>
                </p:cNvPr>
                <p:cNvSpPr txBox="1"/>
                <p:nvPr/>
              </p:nvSpPr>
              <p:spPr>
                <a:xfrm>
                  <a:off x="3594833" y="2440915"/>
                  <a:ext cx="1202444" cy="40011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  <m: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(3872)</m:t>
                        </m:r>
                      </m:oMath>
                    </m:oMathPara>
                  </a14:m>
                  <a:endParaRPr kumimoji="1" lang="en-CN" sz="2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48CF91D-BE63-3E40-B44F-7A129089C8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4833" y="2440915"/>
                  <a:ext cx="1202444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F78387C-B68A-3B4A-88ED-3A6995F0DA30}"/>
                </a:ext>
              </a:extLst>
            </p:cNvPr>
            <p:cNvSpPr txBox="1"/>
            <p:nvPr/>
          </p:nvSpPr>
          <p:spPr>
            <a:xfrm>
              <a:off x="3923720" y="3171978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CN" sz="2000" dirty="0">
                  <a:latin typeface="Times New Roman" charset="0"/>
                  <a:ea typeface="Times New Roman" charset="0"/>
                  <a:cs typeface="Times New Roman" charset="0"/>
                </a:rPr>
                <a:t>VS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2183B33-2003-8C44-AB4F-48F7DD180CB3}"/>
              </a:ext>
            </a:extLst>
          </p:cNvPr>
          <p:cNvSpPr txBox="1"/>
          <p:nvPr/>
        </p:nvSpPr>
        <p:spPr>
          <a:xfrm>
            <a:off x="7117685" y="141127"/>
            <a:ext cx="139493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Refs.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L8/14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C1F021-85D8-3943-AA0D-EEDB984542BF}"/>
                  </a:ext>
                </a:extLst>
              </p:cNvPr>
              <p:cNvSpPr txBox="1"/>
              <p:nvPr/>
            </p:nvSpPr>
            <p:spPr>
              <a:xfrm>
                <a:off x="139987" y="3017784"/>
                <a:ext cx="4549643" cy="262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</m:e>
                      <m:sup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𝑃𝐶</m:t>
                        </m:r>
                      </m:sup>
                    </m:sSup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kumimoji="1" lang="en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determined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>
                      <m:sSub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1" lang="en-US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𝐽</m:t>
                            </m:r>
                            <m:r>
                              <m:rPr>
                                <m:lit/>
                              </m:rPr>
                              <a:rPr kumimoji="1" lang="en-US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/</m:t>
                            </m:r>
                            <m:r>
                              <a:rPr kumimoji="1" lang="en-US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𝜓𝜌</m:t>
                            </m:r>
                          </m:e>
                        </m:d>
                      </m:e>
                      <m:sub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</m:sub>
                    </m:sSub>
                    <m:sSup>
                      <m:sSup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(2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𝑃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?</a:t>
                </a:r>
              </a:p>
              <a:p>
                <a:pPr algn="l"/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algn="l"/>
                <a:r>
                  <a:rPr kumimoji="1" lang="en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Nearby states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0,2</m:t>
                        </m:r>
                      </m:sub>
                    </m:sSub>
                    <m:d>
                      <m:d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kumimoji="1" lang="en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candidates: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3860</m:t>
                        </m:r>
                      </m:e>
                    </m:d>
                    <m:r>
                      <a:rPr kumimoji="1" lang="en-US" sz="1800" b="0" i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kumimoji="1" lang="en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observed in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sz="18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e</m:t>
                        </m:r>
                      </m:e>
                      <m:sup>
                        <m:r>
                          <a:rPr kumimoji="1" lang="en-US" sz="18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sz="18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e</m:t>
                        </m:r>
                      </m:e>
                      <m:sup>
                        <m:r>
                          <a:rPr kumimoji="1" lang="en-US" sz="18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kumimoji="1" lang="en-US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</m:acc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</m:e>
                      <m:sub>
                        <m: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/2</m:t>
                        </m:r>
                      </m:sub>
                    </m:sSub>
                    <m:d>
                      <m:dPr>
                        <m:ctrlP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3915</m:t>
                        </m:r>
                      </m:e>
                    </m:d>
                    <m:r>
                      <a:rPr kumimoji="1" lang="en-US" sz="180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kumimoji="1" lang="en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observed in </a:t>
                </a:r>
                <a14:m>
                  <m:oMath xmlns:m="http://schemas.openxmlformats.org/officeDocument/2006/math">
                    <m:r>
                      <a:rPr kumimoji="1" lang="en-US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</m:acc>
                    <m:r>
                      <a:rPr kumimoji="1" lang="en-US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en-US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𝜓𝜔</m:t>
                    </m:r>
                  </m:oMath>
                </a14:m>
                <a:endParaRPr kumimoji="1" lang="en-US" sz="1800" b="0" i="1" dirty="0">
                  <a:latin typeface="Cambria Math" panose="02040503050406030204" pitchFamily="18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39</m:t>
                        </m:r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</m:d>
                    <m:r>
                      <a:rPr kumimoji="1" lang="en-US" sz="180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kumimoji="1" lang="en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observed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sz="18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e</m:t>
                        </m:r>
                      </m:e>
                      <m:sup>
                        <m:r>
                          <a:rPr kumimoji="1" lang="en-US" sz="18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sz="18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e</m:t>
                        </m:r>
                      </m:e>
                      <m:sup>
                        <m:r>
                          <a:rPr kumimoji="1" lang="en-US" sz="18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𝐷</m:t>
                    </m:r>
                    <m:sSup>
                      <m:sSup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algn="l"/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C1F021-85D8-3943-AA0D-EEDB98454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7" y="3017784"/>
                <a:ext cx="4549643" cy="2623282"/>
              </a:xfrm>
              <a:prstGeom prst="rect">
                <a:avLst/>
              </a:prstGeom>
              <a:blipFill>
                <a:blip r:embed="rId5"/>
                <a:stretch>
                  <a:fillRect l="-1114" t="-96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0B23FBA2-F8C5-5249-8094-A8862F86AFA1}"/>
              </a:ext>
            </a:extLst>
          </p:cNvPr>
          <p:cNvGrpSpPr/>
          <p:nvPr/>
        </p:nvGrpSpPr>
        <p:grpSpPr>
          <a:xfrm>
            <a:off x="5016478" y="1449228"/>
            <a:ext cx="3496012" cy="3739055"/>
            <a:chOff x="155966" y="1874102"/>
            <a:chExt cx="3496012" cy="373905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E266991-00D4-7B4C-BF30-E8DFFB28C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-1475"/>
            <a:stretch/>
          </p:blipFill>
          <p:spPr>
            <a:xfrm>
              <a:off x="155966" y="1874102"/>
              <a:ext cx="3438162" cy="3739055"/>
            </a:xfrm>
            <a:prstGeom prst="rect">
              <a:avLst/>
            </a:prstGeom>
            <a:ln w="508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38D1E0C-C19E-9741-9817-BC348F2A92D8}"/>
                    </a:ext>
                  </a:extLst>
                </p:cNvPr>
                <p:cNvSpPr txBox="1"/>
                <p:nvPr/>
              </p:nvSpPr>
              <p:spPr>
                <a:xfrm>
                  <a:off x="1624249" y="3387888"/>
                  <a:ext cx="53335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0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kumimoji="1" lang="en-CN" sz="16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38D1E0C-C19E-9741-9817-BC348F2A92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4249" y="3387888"/>
                  <a:ext cx="533351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E079635-E3F9-3D4B-B14E-40813849D6A3}"/>
                    </a:ext>
                  </a:extLst>
                </p:cNvPr>
                <p:cNvSpPr txBox="1"/>
                <p:nvPr/>
              </p:nvSpPr>
              <p:spPr>
                <a:xfrm>
                  <a:off x="3037964" y="3097625"/>
                  <a:ext cx="61401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  <m:sSup>
                          <m:sSupPr>
                            <m:ctrlP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kumimoji="1" lang="zh-CN" alt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1" lang="en-CN" sz="16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E079635-E3F9-3D4B-B14E-40813849D6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964" y="3097625"/>
                  <a:ext cx="614014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D25AAB4-A41D-D24E-AA55-FD059C5DD391}"/>
              </a:ext>
            </a:extLst>
          </p:cNvPr>
          <p:cNvSpPr txBox="1"/>
          <p:nvPr/>
        </p:nvSpPr>
        <p:spPr>
          <a:xfrm>
            <a:off x="139987" y="5786272"/>
            <a:ext cx="84809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sz="1400" dirty="0">
                <a:latin typeface="Times New Roman" charset="0"/>
                <a:ea typeface="Times New Roman" charset="0"/>
                <a:cs typeface="Times New Roman" charset="0"/>
              </a:rPr>
              <a:t>PRD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100(2019)094003, Rev.Mod.Phys.90 </a:t>
            </a:r>
            <a:r>
              <a:rPr kumimoji="1" lang="en-US" altLang="zh-CN" sz="1400">
                <a:latin typeface="Times New Roman" charset="0"/>
                <a:ea typeface="Times New Roman" charset="0"/>
                <a:cs typeface="Times New Roman" charset="0"/>
              </a:rPr>
              <a:t>(2018)015003, Rev.Mod.Phys.90 (2018)015004,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Phys.Rept.639 (2016)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DE2B40-C1E7-2B4C-8292-8F9A54B8EC0C}"/>
                  </a:ext>
                </a:extLst>
              </p:cNvPr>
              <p:cNvSpPr txBox="1"/>
              <p:nvPr/>
            </p:nvSpPr>
            <p:spPr>
              <a:xfrm>
                <a:off x="5981404" y="2703528"/>
                <a:ext cx="7943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2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𝑋</m:t>
                      </m:r>
                      <m:r>
                        <a:rPr kumimoji="1" lang="en-US" altLang="zh-CN" sz="12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(3872)</m:t>
                      </m:r>
                    </m:oMath>
                  </m:oMathPara>
                </a14:m>
                <a:endParaRPr kumimoji="1" lang="en-CN" sz="1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DE2B40-C1E7-2B4C-8292-8F9A54B8E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404" y="2703528"/>
                <a:ext cx="794384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08E949F-1D10-1A4D-813F-52DBDF7C5026}"/>
              </a:ext>
            </a:extLst>
          </p:cNvPr>
          <p:cNvCxnSpPr>
            <a:cxnSpLocks/>
          </p:cNvCxnSpPr>
          <p:nvPr/>
        </p:nvCxnSpPr>
        <p:spPr>
          <a:xfrm>
            <a:off x="6364100" y="2931123"/>
            <a:ext cx="2090540" cy="0"/>
          </a:xfrm>
          <a:prstGeom prst="line">
            <a:avLst/>
          </a:prstGeom>
          <a:ln w="15875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A9C63E53-65AA-C44F-AD32-5AF2E4E60050}"/>
              </a:ext>
            </a:extLst>
          </p:cNvPr>
          <p:cNvSpPr/>
          <p:nvPr/>
        </p:nvSpPr>
        <p:spPr>
          <a:xfrm>
            <a:off x="6357773" y="2405199"/>
            <a:ext cx="932229" cy="96233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24B8F00-CE80-DC4A-8F3D-26BB3F778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711" y="2867829"/>
            <a:ext cx="270309" cy="1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3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787" y="849606"/>
                <a:ext cx="4658479" cy="771790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(3872)</m:t>
                        </m:r>
                      </m:sub>
                    </m:sSub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charset="0"/>
                      </a:rPr>
                      <m:t>=3871.64±0.06±0.01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MeV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kumimoji="1" lang="zh-CN" altLang="en-US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3872</m:t>
                            </m:r>
                          </m:e>
                        </m:d>
                      </m:sub>
                    </m:sSub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charset="0"/>
                      </a:rPr>
                      <m:t>=0.07±0.12(</m:t>
                    </m:r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𝛿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sub>
                    </m:sSub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MeV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787" y="849606"/>
                <a:ext cx="4658479" cy="771790"/>
              </a:xfr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62253" y="6213248"/>
            <a:ext cx="2916258" cy="261427"/>
          </a:xfrm>
        </p:spPr>
        <p:txBody>
          <a:bodyPr/>
          <a:lstStyle/>
          <a:p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研讨会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13248"/>
            <a:ext cx="1944172" cy="281522"/>
          </a:xfrm>
        </p:spPr>
        <p:txBody>
          <a:bodyPr/>
          <a:lstStyle/>
          <a:p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张艳席</a:t>
            </a:r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北京大学）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6591" y="6213248"/>
            <a:ext cx="1944172" cy="251548"/>
          </a:xfrm>
        </p:spPr>
        <p:txBody>
          <a:bodyPr/>
          <a:lstStyle/>
          <a:p>
            <a:fld id="{40E22BEB-CED1-3E46-86A2-CA7857D3372E}" type="slidenum">
              <a:rPr kumimoji="1" lang="zh-CN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fld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solidFill>
                <a:srgbClr val="C00000">
                  <a:alpha val="54000"/>
                </a:srgbClr>
              </a:solid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158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Width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(3872)</m:t>
                    </m:r>
                  </m:oMath>
                </a14:m>
                <a:endParaRPr kumimoji="1" lang="en-CN" sz="3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blipFill>
                <a:blip r:embed="rId4"/>
                <a:stretch>
                  <a:fillRect t="-8621" b="-206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09C49E3-7FA8-2648-8DF2-1041774C0B68}"/>
              </a:ext>
            </a:extLst>
          </p:cNvPr>
          <p:cNvSpPr/>
          <p:nvPr/>
        </p:nvSpPr>
        <p:spPr>
          <a:xfrm>
            <a:off x="6916" y="621324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787EDF-627F-8442-A27E-9D92DF3DDB6E}"/>
              </a:ext>
            </a:extLst>
          </p:cNvPr>
          <p:cNvSpPr txBox="1"/>
          <p:nvPr/>
        </p:nvSpPr>
        <p:spPr>
          <a:xfrm>
            <a:off x="7130821" y="129980"/>
            <a:ext cx="126669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Refs.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L5/6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A16DD0-17CB-5D47-9F4F-B880C6D7E85D}"/>
              </a:ext>
            </a:extLst>
          </p:cNvPr>
          <p:cNvGrpSpPr/>
          <p:nvPr/>
        </p:nvGrpSpPr>
        <p:grpSpPr>
          <a:xfrm>
            <a:off x="4581383" y="2714310"/>
            <a:ext cx="3816131" cy="3156552"/>
            <a:chOff x="422854" y="2667119"/>
            <a:chExt cx="3816131" cy="31565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0BBF729-618F-9A48-A853-CB1B1206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854" y="2667119"/>
              <a:ext cx="3816131" cy="31565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76DB8D-B22D-2F41-954C-374ECC716BCB}"/>
                </a:ext>
              </a:extLst>
            </p:cNvPr>
            <p:cNvSpPr txBox="1"/>
            <p:nvPr/>
          </p:nvSpPr>
          <p:spPr>
            <a:xfrm>
              <a:off x="1296444" y="3203282"/>
              <a:ext cx="249940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rPr>
                <a:t>Likelihood</a:t>
              </a:r>
              <a:r>
                <a:rPr kumimoji="1" lang="zh-CN" altLang="en-US" sz="18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rPr>
                <a:t>scan</a:t>
              </a:r>
              <a:r>
                <a:rPr kumimoji="1" lang="zh-CN" altLang="en-US" sz="18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rPr>
                <a:t>of</a:t>
              </a:r>
              <a:r>
                <a:rPr kumimoji="1" lang="zh-CN" altLang="en-US" sz="18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rPr>
                <a:t>width</a:t>
              </a:r>
              <a:endParaRPr kumimoji="1" lang="en-CN" sz="1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FE147A-9618-0D4F-B9C6-3E24E6C13CFC}"/>
              </a:ext>
            </a:extLst>
          </p:cNvPr>
          <p:cNvGrpSpPr/>
          <p:nvPr/>
        </p:nvGrpSpPr>
        <p:grpSpPr>
          <a:xfrm>
            <a:off x="230355" y="2412982"/>
            <a:ext cx="4111976" cy="3542219"/>
            <a:chOff x="316091" y="2307004"/>
            <a:chExt cx="4111976" cy="354221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5380F3A-F158-BD45-A3AD-E4628CF5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091" y="2523993"/>
              <a:ext cx="4111976" cy="332523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946155-69DC-474B-A0D8-6EBA5CF95369}"/>
                </a:ext>
              </a:extLst>
            </p:cNvPr>
            <p:cNvSpPr txBox="1"/>
            <p:nvPr/>
          </p:nvSpPr>
          <p:spPr>
            <a:xfrm>
              <a:off x="2116667" y="2307004"/>
              <a:ext cx="23114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endParaRPr kumimoji="1" lang="en-CN" sz="2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FE0FB8-117C-D54D-BD1D-6D794647FC16}"/>
                  </a:ext>
                </a:extLst>
              </p:cNvPr>
              <p:cNvSpPr txBox="1"/>
              <p:nvPr/>
            </p:nvSpPr>
            <p:spPr>
              <a:xfrm>
                <a:off x="343690" y="1791925"/>
                <a:ext cx="42505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Wingdings" pitchFamily="2" charset="2"/>
                  <a:buChar char="Ø"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Fit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assuming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S-wave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 err="1">
                    <a:latin typeface="Times New Roman" charset="0"/>
                    <a:ea typeface="Times New Roman" charset="0"/>
                    <a:cs typeface="Times New Roman" charset="0"/>
                  </a:rPr>
                  <a:t>Breit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-Wigner</a:t>
                </a:r>
              </a:p>
              <a:p>
                <a:pPr marL="342900" indent="-342900" algn="l">
                  <a:buFont typeface="Wingdings" pitchFamily="2" charset="2"/>
                  <a:buChar char="Ø"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Experimental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resolution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≈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2.4</m:t>
                    </m:r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MeV</a:t>
                </a:r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FE0FB8-117C-D54D-BD1D-6D794647F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90" y="1791925"/>
                <a:ext cx="4250587" cy="707886"/>
              </a:xfrm>
              <a:prstGeom prst="rect">
                <a:avLst/>
              </a:prstGeom>
              <a:blipFill>
                <a:blip r:embed="rId7"/>
                <a:stretch>
                  <a:fillRect l="-893" t="-5357" r="-595" b="-142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6458214-1573-594A-956C-447505B908CF}"/>
                  </a:ext>
                </a:extLst>
              </p:cNvPr>
              <p:cNvSpPr txBox="1"/>
              <p:nvPr/>
            </p:nvSpPr>
            <p:spPr>
              <a:xfrm>
                <a:off x="1261534" y="3314201"/>
                <a:ext cx="2412776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𝐽</m:t>
                              </m:r>
                              <m:r>
                                <m:rPr>
                                  <m:lit/>
                                </m:r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/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𝜓</m:t>
                              </m:r>
                              <m:sSup>
                                <m:sSupPr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𝑋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6458214-1573-594A-956C-447505B90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534" y="3314201"/>
                <a:ext cx="2412776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9A00B91-E114-594F-BA70-31F3B0F07C7E}"/>
                  </a:ext>
                </a:extLst>
              </p:cNvPr>
              <p:cNvSpPr/>
              <p:nvPr/>
            </p:nvSpPr>
            <p:spPr>
              <a:xfrm>
                <a:off x="4923284" y="931911"/>
                <a:ext cx="3373359" cy="67659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latin typeface="Cambria Math" panose="02040503050406030204" pitchFamily="18" charset="0"/>
                            <a:cs typeface="Times New Roman" charset="0"/>
                          </a:rPr>
                          <m:t>Γ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d>
                          <m:d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3872</m:t>
                            </m:r>
                          </m:e>
                        </m:d>
                      </m:sub>
                    </m:sSub>
                    <m:r>
                      <a:rPr kumimoji="1" lang="en-US" altLang="zh-CN" sz="1800" i="1">
                        <a:latin typeface="Cambria Math" panose="02040503050406030204" pitchFamily="18" charset="0"/>
                        <a:cs typeface="Times New Roman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0.96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−0.18</m:t>
                        </m:r>
                      </m:sub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+0.19</m:t>
                        </m:r>
                      </m:sup>
                    </m:sSubSup>
                    <m:r>
                      <a:rPr kumimoji="1" lang="en-US" altLang="zh-CN" sz="1800" i="1">
                        <a:latin typeface="Cambria Math" panose="02040503050406030204" pitchFamily="18" charset="0"/>
                        <a:cs typeface="Times New Roman" charset="0"/>
                      </a:rPr>
                      <m:t>±0.21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MeV</a:t>
                </a:r>
              </a:p>
              <a:p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Not</a:t>
                </a:r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zero</a:t>
                </a:r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by</a:t>
                </a:r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5.5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charset="0"/>
                      </a:rPr>
                      <m:t>𝜎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9A00B91-E114-594F-BA70-31F3B0F07C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284" y="931911"/>
                <a:ext cx="3373359" cy="676595"/>
              </a:xfrm>
              <a:prstGeom prst="rect">
                <a:avLst/>
              </a:prstGeom>
              <a:blipFill>
                <a:blip r:embed="rId9"/>
                <a:stretch>
                  <a:fillRect l="-1498" t="-1852" r="-375" b="-1296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49F40B6-90C5-3B4E-BD21-9205CDC2F777}"/>
                  </a:ext>
                </a:extLst>
              </p:cNvPr>
              <p:cNvSpPr txBox="1"/>
              <p:nvPr/>
            </p:nvSpPr>
            <p:spPr>
              <a:xfrm>
                <a:off x="4996282" y="1822702"/>
                <a:ext cx="3227100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Consistent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study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using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inclusive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49F40B6-90C5-3B4E-BD21-9205CDC2F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282" y="1822702"/>
                <a:ext cx="3227100" cy="646331"/>
              </a:xfrm>
              <a:prstGeom prst="rect">
                <a:avLst/>
              </a:prstGeom>
              <a:blipFill>
                <a:blip r:embed="rId10"/>
                <a:stretch>
                  <a:fillRect l="-1569" t="-3846" b="-1346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268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788" y="849606"/>
                <a:ext cx="6470346" cy="400110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Lineshape</a:t>
                </a:r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distorted</a:t>
                </a:r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due</a:t>
                </a:r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to</a:t>
                </a:r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coupling</a:t>
                </a:r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to</a:t>
                </a:r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cs typeface="Times New Roman" charset="0"/>
                  </a:rPr>
                  <a:t>threshold:</a:t>
                </a:r>
                <a:r>
                  <a:rPr kumimoji="1" lang="zh-CN" altLang="en-US" sz="18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charset="0"/>
                      </a:rPr>
                      <m:t>(3872)→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charset="0"/>
                      </a:rPr>
                      <m:t>𝐷</m:t>
                    </m:r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∗</m:t>
                        </m:r>
                      </m:sup>
                    </m:sSup>
                  </m:oMath>
                </a14:m>
                <a:endParaRPr kumimoji="1" lang="en-US" altLang="zh-CN" sz="1800" dirty="0">
                  <a:latin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788" y="849606"/>
                <a:ext cx="6470346" cy="400110"/>
              </a:xfrm>
              <a:blipFill>
                <a:blip r:embed="rId3"/>
                <a:stretch>
                  <a:fillRect l="-783" t="-6061" b="-121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62253" y="6213248"/>
            <a:ext cx="2916258" cy="261427"/>
          </a:xfrm>
        </p:spPr>
        <p:txBody>
          <a:bodyPr/>
          <a:lstStyle/>
          <a:p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研讨会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13248"/>
            <a:ext cx="1944172" cy="281522"/>
          </a:xfrm>
        </p:spPr>
        <p:txBody>
          <a:bodyPr/>
          <a:lstStyle/>
          <a:p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张艳席</a:t>
            </a:r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北京大学）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6591" y="6213248"/>
            <a:ext cx="1944172" cy="251548"/>
          </a:xfrm>
        </p:spPr>
        <p:txBody>
          <a:bodyPr/>
          <a:lstStyle/>
          <a:p>
            <a:fld id="{40E22BEB-CED1-3E46-86A2-CA7857D3372E}" type="slidenum">
              <a:rPr kumimoji="1" lang="zh-CN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solidFill>
                <a:srgbClr val="C00000">
                  <a:alpha val="54000"/>
                </a:srgbClr>
              </a:solid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158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altLang="zh-CN" sz="3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3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 err="1">
                    <a:latin typeface="Times New Roman" charset="0"/>
                    <a:ea typeface="Times New Roman" charset="0"/>
                    <a:cs typeface="Times New Roman" charset="0"/>
                  </a:rPr>
                  <a:t>Flatte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parameterization</a:t>
                </a:r>
                <a:endParaRPr kumimoji="1" lang="en-CN" sz="3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blipFill>
                <a:blip r:embed="rId4"/>
                <a:stretch>
                  <a:fillRect t="-8621" b="-206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09C49E3-7FA8-2648-8DF2-1041774C0B68}"/>
              </a:ext>
            </a:extLst>
          </p:cNvPr>
          <p:cNvSpPr/>
          <p:nvPr/>
        </p:nvSpPr>
        <p:spPr>
          <a:xfrm>
            <a:off x="6916" y="621324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787EDF-627F-8442-A27E-9D92DF3DDB6E}"/>
              </a:ext>
            </a:extLst>
          </p:cNvPr>
          <p:cNvSpPr txBox="1"/>
          <p:nvPr/>
        </p:nvSpPr>
        <p:spPr>
          <a:xfrm>
            <a:off x="7505108" y="129980"/>
            <a:ext cx="9685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L6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68997-DA6D-9243-9643-57F63A142D4F}"/>
              </a:ext>
            </a:extLst>
          </p:cNvPr>
          <p:cNvSpPr txBox="1"/>
          <p:nvPr/>
        </p:nvSpPr>
        <p:spPr>
          <a:xfrm>
            <a:off x="2299389" y="1489712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00" dirty="0">
                <a:latin typeface="Times New Roman" charset="0"/>
                <a:ea typeface="Times New Roman" charset="0"/>
                <a:cs typeface="Times New Roman" charset="0"/>
              </a:rPr>
              <a:t>PRD76(2007)034007</a:t>
            </a:r>
            <a:endParaRPr kumimoji="1"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936C1-63A2-1047-9698-9DD62B630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1" y="1931311"/>
            <a:ext cx="2188529" cy="5975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49C98E-C9DC-744D-B11E-7B00E38614FC}"/>
              </a:ext>
            </a:extLst>
          </p:cNvPr>
          <p:cNvSpPr/>
          <p:nvPr/>
        </p:nvSpPr>
        <p:spPr>
          <a:xfrm>
            <a:off x="99788" y="1428156"/>
            <a:ext cx="1906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zh-CN" sz="2000" dirty="0" err="1">
                <a:latin typeface="Times New Roman" charset="0"/>
                <a:cs typeface="Times New Roman" charset="0"/>
              </a:rPr>
              <a:t>Flatte</a:t>
            </a:r>
            <a:r>
              <a:rPr kumimoji="1" lang="zh-CN" altLang="en-US" sz="2000" dirty="0"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2000" dirty="0" err="1">
                <a:latin typeface="Times New Roman" charset="0"/>
                <a:cs typeface="Times New Roman" charset="0"/>
              </a:rPr>
              <a:t>lineshape</a:t>
            </a:r>
            <a:r>
              <a:rPr kumimoji="1" lang="en-US" altLang="zh-CN" sz="1600" dirty="0">
                <a:latin typeface="Times New Roman" charset="0"/>
                <a:cs typeface="Times New Roman" charset="0"/>
              </a:rPr>
              <a:t>:</a:t>
            </a:r>
            <a:r>
              <a:rPr kumimoji="1" lang="zh-CN" altLang="en-US" sz="1600" dirty="0">
                <a:latin typeface="Times New Roman" charset="0"/>
                <a:cs typeface="Times New Roman" charset="0"/>
              </a:rPr>
              <a:t> </a:t>
            </a:r>
            <a:endParaRPr kumimoji="1" lang="en-US" altLang="zh-CN" sz="1600" dirty="0">
              <a:latin typeface="Times New Roman" charset="0"/>
              <a:cs typeface="Times New Roman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B7BCE6-A9E4-A340-8798-F5F25DDCE19D}"/>
              </a:ext>
            </a:extLst>
          </p:cNvPr>
          <p:cNvGrpSpPr/>
          <p:nvPr/>
        </p:nvGrpSpPr>
        <p:grpSpPr>
          <a:xfrm>
            <a:off x="2859794" y="1705728"/>
            <a:ext cx="5485743" cy="1099575"/>
            <a:chOff x="2859794" y="1705728"/>
            <a:chExt cx="5485743" cy="10995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C71A6C-37CC-A44F-897F-1DA7C9F77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9794" y="1969567"/>
              <a:ext cx="5279990" cy="4971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7D15B81-120B-6347-9E35-21BD1F5D1481}"/>
                    </a:ext>
                  </a:extLst>
                </p:cNvPr>
                <p:cNvSpPr txBox="1"/>
                <p:nvPr/>
              </p:nvSpPr>
              <p:spPr>
                <a:xfrm>
                  <a:off x="4748158" y="1757726"/>
                  <a:ext cx="79566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zh-CN" alt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1" lang="en-CN" sz="2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7D15B81-120B-6347-9E35-21BD1F5D14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8158" y="1757726"/>
                  <a:ext cx="795667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E16A45B-BF45-CB4E-B9E0-0642589B40FD}"/>
                    </a:ext>
                  </a:extLst>
                </p:cNvPr>
                <p:cNvSpPr txBox="1"/>
                <p:nvPr/>
              </p:nvSpPr>
              <p:spPr>
                <a:xfrm>
                  <a:off x="5296010" y="2466749"/>
                  <a:ext cx="84055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zh-CN" altLang="en-US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en-CN" sz="2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E16A45B-BF45-CB4E-B9E0-0642589B40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6010" y="2466749"/>
                  <a:ext cx="840551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03E8C4-F9C9-5744-91B4-992A599B1E3B}"/>
                    </a:ext>
                  </a:extLst>
                </p:cNvPr>
                <p:cNvSpPr txBox="1"/>
                <p:nvPr/>
              </p:nvSpPr>
              <p:spPr>
                <a:xfrm>
                  <a:off x="6055928" y="1710327"/>
                  <a:ext cx="6817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altLang="zh-CN" sz="1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1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𝜓𝜌</m:t>
                        </m:r>
                      </m:oMath>
                    </m:oMathPara>
                  </a14:m>
                  <a:endParaRPr kumimoji="1" lang="en-CN" sz="2000" dirty="0">
                    <a:solidFill>
                      <a:schemeClr val="accent5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03E8C4-F9C9-5744-91B4-992A599B1E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5928" y="1710327"/>
                  <a:ext cx="681725" cy="338554"/>
                </a:xfrm>
                <a:prstGeom prst="rect">
                  <a:avLst/>
                </a:prstGeom>
                <a:blipFill>
                  <a:blip r:embed="rId9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678B557-9612-7843-8D3A-EC0CEF5E7387}"/>
                    </a:ext>
                  </a:extLst>
                </p:cNvPr>
                <p:cNvSpPr txBox="1"/>
                <p:nvPr/>
              </p:nvSpPr>
              <p:spPr>
                <a:xfrm>
                  <a:off x="6978753" y="2466749"/>
                  <a:ext cx="71737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altLang="zh-CN" sz="1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1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𝜓𝜔</m:t>
                        </m:r>
                      </m:oMath>
                    </m:oMathPara>
                  </a14:m>
                  <a:endParaRPr kumimoji="1" lang="en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678B557-9612-7843-8D3A-EC0CEF5E7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8753" y="2466749"/>
                  <a:ext cx="717376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03AF63-0C0C-EB45-BBDC-008B21405886}"/>
                </a:ext>
              </a:extLst>
            </p:cNvPr>
            <p:cNvSpPr txBox="1"/>
            <p:nvPr/>
          </p:nvSpPr>
          <p:spPr>
            <a:xfrm>
              <a:off x="7545318" y="1705728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rPr>
                <a:t>Others</a:t>
              </a:r>
              <a:endParaRPr kumimoji="1" lang="en-CN" sz="2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AF8F2BF-6C30-6846-976F-ED70477DB70E}"/>
                </a:ext>
              </a:extLst>
            </p:cNvPr>
            <p:cNvSpPr/>
            <p:nvPr/>
          </p:nvSpPr>
          <p:spPr>
            <a:xfrm>
              <a:off x="5087345" y="2073463"/>
              <a:ext cx="298273" cy="366713"/>
            </a:xfrm>
            <a:prstGeom prst="roundRect">
              <a:avLst/>
            </a:prstGeom>
            <a:solidFill>
              <a:srgbClr val="C00000">
                <a:alpha val="43000"/>
              </a:srgbClr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A786BA85-70E7-2D42-9C67-F3AA3ED556A9}"/>
                </a:ext>
              </a:extLst>
            </p:cNvPr>
            <p:cNvSpPr/>
            <p:nvPr/>
          </p:nvSpPr>
          <p:spPr>
            <a:xfrm>
              <a:off x="5524751" y="2049066"/>
              <a:ext cx="298273" cy="366713"/>
            </a:xfrm>
            <a:prstGeom prst="roundRect">
              <a:avLst/>
            </a:prstGeom>
            <a:solidFill>
              <a:srgbClr val="00B0F0">
                <a:alpha val="43000"/>
              </a:srgbClr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AC3D0944-CF2D-5E4F-828F-848501133D54}"/>
                </a:ext>
              </a:extLst>
            </p:cNvPr>
            <p:cNvSpPr/>
            <p:nvPr/>
          </p:nvSpPr>
          <p:spPr>
            <a:xfrm>
              <a:off x="6135946" y="2062229"/>
              <a:ext cx="601707" cy="366713"/>
            </a:xfrm>
            <a:prstGeom prst="roundRect">
              <a:avLst/>
            </a:prstGeom>
            <a:solidFill>
              <a:schemeClr val="accent5">
                <a:lumMod val="50000"/>
                <a:alpha val="43000"/>
              </a:schemeClr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47CC317D-46A9-E348-8181-745EE10841D7}"/>
                </a:ext>
              </a:extLst>
            </p:cNvPr>
            <p:cNvSpPr/>
            <p:nvPr/>
          </p:nvSpPr>
          <p:spPr>
            <a:xfrm>
              <a:off x="6979103" y="2073354"/>
              <a:ext cx="601707" cy="366713"/>
            </a:xfrm>
            <a:prstGeom prst="roundRect">
              <a:avLst/>
            </a:prstGeom>
            <a:solidFill>
              <a:schemeClr val="accent6">
                <a:lumMod val="50000"/>
                <a:alpha val="43000"/>
              </a:schemeClr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58168FE2-0953-0B4B-96CF-F03B6CAD2B74}"/>
                </a:ext>
              </a:extLst>
            </p:cNvPr>
            <p:cNvSpPr/>
            <p:nvPr/>
          </p:nvSpPr>
          <p:spPr>
            <a:xfrm>
              <a:off x="7778281" y="2052630"/>
              <a:ext cx="361503" cy="366713"/>
            </a:xfrm>
            <a:prstGeom prst="roundRect">
              <a:avLst/>
            </a:prstGeom>
            <a:solidFill>
              <a:schemeClr val="bg2">
                <a:lumMod val="50000"/>
                <a:alpha val="43000"/>
              </a:schemeClr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4E9340-4FF8-4843-8024-B81D8DFA84B6}"/>
                  </a:ext>
                </a:extLst>
              </p:cNvPr>
              <p:cNvSpPr txBox="1"/>
              <p:nvPr/>
            </p:nvSpPr>
            <p:spPr>
              <a:xfrm>
                <a:off x="7001395" y="1294828"/>
                <a:ext cx="1138389" cy="3904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𝑘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2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𝜇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kumimoji="1"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4E9340-4FF8-4843-8024-B81D8DFA8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395" y="1294828"/>
                <a:ext cx="1138389" cy="390492"/>
              </a:xfrm>
              <a:prstGeom prst="rect">
                <a:avLst/>
              </a:prstGeom>
              <a:blipFill>
                <a:blip r:embed="rId11"/>
                <a:stretch>
                  <a:fillRect b="-312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54279E3-769E-6543-94D6-57B2A06D7F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549" y="2585228"/>
            <a:ext cx="3009803" cy="281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E2B827-6391-9347-A642-84C129AF27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420" y="2897615"/>
            <a:ext cx="2482850" cy="3111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CAB289F-02D8-7049-9C0F-C5368CA2C61E}"/>
              </a:ext>
            </a:extLst>
          </p:cNvPr>
          <p:cNvGrpSpPr/>
          <p:nvPr/>
        </p:nvGrpSpPr>
        <p:grpSpPr>
          <a:xfrm>
            <a:off x="3999562" y="2898459"/>
            <a:ext cx="3426228" cy="769441"/>
            <a:chOff x="3799821" y="2956223"/>
            <a:chExt cx="3426228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FC56E1F-D646-6E42-8A71-DA94187E5F90}"/>
                    </a:ext>
                  </a:extLst>
                </p:cNvPr>
                <p:cNvSpPr txBox="1"/>
                <p:nvPr/>
              </p:nvSpPr>
              <p:spPr>
                <a:xfrm>
                  <a:off x="5516543" y="2966230"/>
                  <a:ext cx="1709506" cy="394019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𝑓</m:t>
                            </m:r>
                          </m:sub>
                        </m:s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𝜌</m:t>
                            </m:r>
                          </m:sub>
                        </m:s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𝜔</m:t>
                            </m:r>
                          </m:sub>
                        </m:s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800" b="0" i="0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Γ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1" lang="en-CN" sz="2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FC56E1F-D646-6E42-8A71-DA94187E5F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6543" y="2966230"/>
                  <a:ext cx="1709506" cy="394019"/>
                </a:xfrm>
                <a:prstGeom prst="rect">
                  <a:avLst/>
                </a:prstGeom>
                <a:blipFill>
                  <a:blip r:embed="rId14"/>
                  <a:stretch>
                    <a:fillRect b="-6061"/>
                  </a:stretch>
                </a:blip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298F4C-3F6B-2442-8949-B30E6053ECE7}"/>
                </a:ext>
              </a:extLst>
            </p:cNvPr>
            <p:cNvSpPr txBox="1"/>
            <p:nvPr/>
          </p:nvSpPr>
          <p:spPr>
            <a:xfrm>
              <a:off x="3799821" y="2956223"/>
              <a:ext cx="3230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rPr>
                <a:t>Free</a:t>
              </a:r>
              <a:r>
                <a:rPr kumimoji="1" lang="zh-CN" altLang="en-US" sz="18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rPr>
                <a:t>parameters:</a:t>
              </a:r>
            </a:p>
            <a:p>
              <a:pPr algn="l"/>
              <a:endParaRPr kumimoji="1" lang="en-US" sz="800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l"/>
              <a:r>
                <a: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rPr>
                <a:t>Constrained</a:t>
              </a:r>
              <a:r>
                <a:rPr kumimoji="1" lang="zh-CN" altLang="en-US" sz="18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rPr>
                <a:t>using</a:t>
              </a:r>
              <a:r>
                <a:rPr kumimoji="1" lang="zh-CN" altLang="en-US" sz="18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rPr>
                <a:t>measured</a:t>
              </a:r>
              <a:r>
                <a:rPr kumimoji="1" lang="zh-CN" altLang="en-US" sz="18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rPr>
                <a:t>BFs</a:t>
              </a:r>
              <a:endParaRPr kumimoji="1" lang="en-CN" sz="1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098648-1B87-4347-AFE1-5F54164D5C11}"/>
              </a:ext>
            </a:extLst>
          </p:cNvPr>
          <p:cNvGrpSpPr/>
          <p:nvPr/>
        </p:nvGrpSpPr>
        <p:grpSpPr>
          <a:xfrm>
            <a:off x="84094" y="3248700"/>
            <a:ext cx="3629731" cy="2942158"/>
            <a:chOff x="368995" y="3208990"/>
            <a:chExt cx="3629731" cy="294215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58A6240-8D80-5648-A5C2-2196EC12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8995" y="3208990"/>
              <a:ext cx="3618805" cy="294215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52F5F45-09A3-5546-BF32-CCE258D3E878}"/>
                </a:ext>
              </a:extLst>
            </p:cNvPr>
            <p:cNvSpPr txBox="1"/>
            <p:nvPr/>
          </p:nvSpPr>
          <p:spPr>
            <a:xfrm rot="5400000">
              <a:off x="2829181" y="4343120"/>
              <a:ext cx="2159089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endParaRPr kumimoji="1" lang="en-CN" sz="2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79E6DB0-30D1-6B4D-8961-6B303303FD95}"/>
                  </a:ext>
                </a:extLst>
              </p:cNvPr>
              <p:cNvSpPr txBox="1"/>
              <p:nvPr/>
            </p:nvSpPr>
            <p:spPr>
              <a:xfrm>
                <a:off x="2614958" y="4241505"/>
                <a:ext cx="5333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𝐷</m:t>
                      </m:r>
                      <m:acc>
                        <m:accPr>
                          <m:chr m:val="̅"/>
                          <m:ctrlP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kumimoji="1" lang="en-CN" sz="1600" dirty="0">
                  <a:solidFill>
                    <a:srgbClr val="0000F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79E6DB0-30D1-6B4D-8961-6B303303F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958" y="4241505"/>
                <a:ext cx="533351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E34A5D3A-9E13-E34C-8375-2DA9AFC06B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02899" y="3696098"/>
            <a:ext cx="4851608" cy="745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7406342-39B7-0644-90EC-B657E15F8EBB}"/>
                  </a:ext>
                </a:extLst>
              </p:cNvPr>
              <p:cNvSpPr/>
              <p:nvPr/>
            </p:nvSpPr>
            <p:spPr>
              <a:xfrm>
                <a:off x="3849777" y="4455973"/>
                <a:ext cx="3529941" cy="35586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16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6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kumimoji="1" lang="zh-CN" altLang="en-US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kumimoji="1" lang="en-US" altLang="zh-CN" sz="1600" i="1">
                        <a:latin typeface="Cambria Math" panose="02040503050406030204" pitchFamily="18" charset="0"/>
                        <a:cs typeface="Times New Roman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16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1600" i="1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d>
                          <m:dPr>
                            <m:ctrlP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3872</m:t>
                            </m:r>
                          </m:e>
                        </m:d>
                      </m:sub>
                    </m:sSub>
                    <m:r>
                      <a:rPr kumimoji="1" lang="en-US" altLang="zh-CN" sz="1600" i="1">
                        <a:latin typeface="Cambria Math" panose="02040503050406030204" pitchFamily="18" charset="0"/>
                        <a:cs typeface="Times New Roman" charset="0"/>
                      </a:rPr>
                      <m:t>=0.0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cs typeface="Times New Roman" charset="0"/>
                      </a:rPr>
                      <m:t>1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cs typeface="Times New Roman" charset="0"/>
                      </a:rPr>
                      <m:t>±0.1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cs typeface="Times New Roman" charset="0"/>
                      </a:rPr>
                      <m:t>4</m:t>
                    </m:r>
                  </m:oMath>
                </a14:m>
                <a:r>
                  <a:rPr kumimoji="1" lang="zh-CN" altLang="en-US" sz="16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latin typeface="Times New Roman" charset="0"/>
                    <a:cs typeface="Times New Roman" charset="0"/>
                  </a:rPr>
                  <a:t>MeV </a:t>
                </a:r>
                <a:endParaRPr lang="en-CN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7406342-39B7-0644-90EC-B657E15F8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777" y="4455973"/>
                <a:ext cx="3529941" cy="355867"/>
              </a:xfrm>
              <a:prstGeom prst="rect">
                <a:avLst/>
              </a:prstGeom>
              <a:blipFill>
                <a:blip r:embed="rId18"/>
                <a:stretch>
                  <a:fillRect t="-3448" b="-1724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E83FB39-FF5F-EE46-9053-9C70D1D9A3E7}"/>
                  </a:ext>
                </a:extLst>
              </p:cNvPr>
              <p:cNvSpPr/>
              <p:nvPr/>
            </p:nvSpPr>
            <p:spPr>
              <a:xfrm>
                <a:off x="3785721" y="4923523"/>
                <a:ext cx="4787308" cy="113928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studied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(syst.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limited):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itchFamily="2" charset="2"/>
                  <a:buChar char="ü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wrt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</a:t>
                </a:r>
              </a:p>
              <a:p>
                <a:pPr marL="285750" indent="-285750">
                  <a:buFont typeface="Wingdings" pitchFamily="2" charset="2"/>
                  <a:buChar char="ü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quasi-bound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quasi-virtual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excluded,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positions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prefer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component</a:t>
                </a:r>
                <a:endParaRPr lang="en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E83FB39-FF5F-EE46-9053-9C70D1D9A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721" y="4923523"/>
                <a:ext cx="4787308" cy="1139286"/>
              </a:xfrm>
              <a:prstGeom prst="rect">
                <a:avLst/>
              </a:prstGeom>
              <a:blipFill>
                <a:blip r:embed="rId19"/>
                <a:stretch>
                  <a:fillRect l="-796" t="-2198" b="-659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733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5795" y="1940454"/>
                <a:ext cx="8426835" cy="589398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Prompt production</a:t>
                </a:r>
                <a:r>
                  <a:rPr kumimoji="1" lang="en-US" altLang="zh-CN" sz="1800" b="0" dirty="0">
                    <a:cs typeface="Times New Roman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𝜎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𝑝𝑝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3872</m:t>
                            </m:r>
                          </m:e>
                        </m:d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]</m:t>
                        </m:r>
                      </m:num>
                      <m:den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𝜎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18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𝑝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𝑝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𝜓</m:t>
                        </m:r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2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𝑆</m:t>
                            </m:r>
                          </m:e>
                        </m:d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]</m:t>
                        </m:r>
                      </m:den>
                    </m:f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charset="0"/>
                      </a:rPr>
                      <m:t>=</m:t>
                    </m:r>
                    <m:f>
                      <m:f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(2.6±0.9)×</m:t>
                        </m:r>
                        <m:sSup>
                          <m:s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−2</m:t>
                            </m:r>
                          </m:sup>
                        </m:sSup>
                      </m:num>
                      <m:den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(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d>
                          <m:d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3872</m:t>
                            </m:r>
                          </m:e>
                        </m:d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𝜓</m:t>
                        </m:r>
                        <m:sSup>
                          <m:s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cs typeface="Times New Roman" charset="0"/>
                          </a:rPr>
                          <m:t>))</m:t>
                        </m:r>
                      </m:den>
                    </m:f>
                  </m:oMath>
                </a14:m>
                <a:endParaRPr kumimoji="1" lang="en-US" altLang="zh-CN" sz="1800" dirty="0">
                  <a:latin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795" y="1940454"/>
                <a:ext cx="8426835" cy="589398"/>
              </a:xfrm>
              <a:blipFill>
                <a:blip r:embed="rId3"/>
                <a:stretch>
                  <a:fillRect l="-60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62253" y="6213248"/>
            <a:ext cx="2916258" cy="261427"/>
          </a:xfrm>
        </p:spPr>
        <p:txBody>
          <a:bodyPr/>
          <a:lstStyle/>
          <a:p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研讨会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13248"/>
            <a:ext cx="1944172" cy="281522"/>
          </a:xfrm>
        </p:spPr>
        <p:txBody>
          <a:bodyPr/>
          <a:lstStyle/>
          <a:p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张艳席</a:t>
            </a:r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北京大学）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6591" y="6213248"/>
            <a:ext cx="1944172" cy="251548"/>
          </a:xfrm>
        </p:spPr>
        <p:txBody>
          <a:bodyPr/>
          <a:lstStyle/>
          <a:p>
            <a:fld id="{40E22BEB-CED1-3E46-86A2-CA7857D3372E}" type="slidenum">
              <a:rPr kumimoji="1" lang="zh-CN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solidFill>
                <a:srgbClr val="C00000">
                  <a:alpha val="54000"/>
                </a:srgbClr>
              </a:solid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158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en-US" altLang="zh-CN" sz="3600" dirty="0">
                    <a:ea typeface="Times New Roman" charset="0"/>
                    <a:cs typeface="Times New Roman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kumimoji="1" lang="en-US" altLang="zh-CN" sz="3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 decay&amp;production  </a:t>
                </a:r>
                <a:endParaRPr kumimoji="1" lang="zh-CN" altLang="en-US" sz="3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blipFill>
                <a:blip r:embed="rId4"/>
                <a:stretch>
                  <a:fillRect t="-10345" b="-1896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09C49E3-7FA8-2648-8DF2-1041774C0B68}"/>
              </a:ext>
            </a:extLst>
          </p:cNvPr>
          <p:cNvSpPr/>
          <p:nvPr/>
        </p:nvSpPr>
        <p:spPr>
          <a:xfrm>
            <a:off x="6916" y="621324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65AC30-5D60-8A46-9980-9BDC23DDA649}"/>
              </a:ext>
            </a:extLst>
          </p:cNvPr>
          <p:cNvGrpSpPr/>
          <p:nvPr/>
        </p:nvGrpSpPr>
        <p:grpSpPr>
          <a:xfrm>
            <a:off x="264355" y="4122367"/>
            <a:ext cx="3710256" cy="1140898"/>
            <a:chOff x="594251" y="4318823"/>
            <a:chExt cx="3552726" cy="10513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0BC438-2D03-2C4C-9C94-B2D72AC61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-1951" b="50408"/>
            <a:stretch/>
          </p:blipFill>
          <p:spPr>
            <a:xfrm>
              <a:off x="594251" y="4501519"/>
              <a:ext cx="3552726" cy="8686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BA8B1D-ECE5-1E49-B1D7-4B28951E9B4B}"/>
                </a:ext>
              </a:extLst>
            </p:cNvPr>
            <p:cNvSpPr txBox="1"/>
            <p:nvPr/>
          </p:nvSpPr>
          <p:spPr>
            <a:xfrm>
              <a:off x="594251" y="4318823"/>
              <a:ext cx="147027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sz="1100" dirty="0">
                  <a:latin typeface="Times New Roman" charset="0"/>
                  <a:ea typeface="Times New Roman" charset="0"/>
                  <a:cs typeface="Times New Roman" charset="0"/>
                </a:rPr>
                <a:t>PRD</a:t>
              </a:r>
              <a:r>
                <a:rPr kumimoji="1" lang="en-US" altLang="zh-CN" sz="1100" dirty="0">
                  <a:latin typeface="Times New Roman" charset="0"/>
                  <a:ea typeface="Times New Roman" charset="0"/>
                  <a:cs typeface="Times New Roman" charset="0"/>
                </a:rPr>
                <a:t>100(2019)094003</a:t>
              </a:r>
              <a:endParaRPr kumimoji="1" lang="en-CN" sz="11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8AC6FE-0FB4-CD44-8CA4-3D543C751C89}"/>
                  </a:ext>
                </a:extLst>
              </p:cNvPr>
              <p:cNvSpPr txBox="1"/>
              <p:nvPr/>
            </p:nvSpPr>
            <p:spPr>
              <a:xfrm>
                <a:off x="5553672" y="2050487"/>
                <a:ext cx="1382671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≈0.6±0.3</m:t>
                      </m:r>
                    </m:oMath>
                  </m:oMathPara>
                </a14:m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8AC6FE-0FB4-CD44-8CA4-3D543C751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672" y="2050487"/>
                <a:ext cx="13826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85224298-D2DC-6547-8606-1B6A0E3295E2}"/>
              </a:ext>
            </a:extLst>
          </p:cNvPr>
          <p:cNvGrpSpPr/>
          <p:nvPr/>
        </p:nvGrpSpPr>
        <p:grpSpPr>
          <a:xfrm>
            <a:off x="85795" y="2665374"/>
            <a:ext cx="8469170" cy="1373378"/>
            <a:chOff x="80195" y="2217707"/>
            <a:chExt cx="8469170" cy="137337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2604D15-249C-5541-A9BE-4C562C4E217F}"/>
                </a:ext>
              </a:extLst>
            </p:cNvPr>
            <p:cNvGrpSpPr/>
            <p:nvPr/>
          </p:nvGrpSpPr>
          <p:grpSpPr>
            <a:xfrm>
              <a:off x="91394" y="2217707"/>
              <a:ext cx="8457971" cy="624822"/>
              <a:chOff x="114175" y="1544683"/>
              <a:chExt cx="8457971" cy="6248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Content Placeholder 2">
                    <a:extLst>
                      <a:ext uri="{FF2B5EF4-FFF2-40B4-BE49-F238E27FC236}">
                        <a16:creationId xmlns:a16="http://schemas.microsoft.com/office/drawing/2014/main" id="{7BF26FD9-6088-C842-9228-1B16E96819A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14175" y="1544683"/>
                    <a:ext cx="8457971" cy="624822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</p:spPr>
                <p:txBody>
                  <a:bodyPr vert="horz" lIns="91440" tIns="45720" rIns="91440" bIns="45720" rtlCol="0">
                    <a:normAutofit/>
                  </a:bodyPr>
                  <a:lstStyle>
                    <a:lvl1pPr marL="216004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945"/>
                      </a:spcBef>
                      <a:buFont typeface="Arial" panose="020B0604020202020204" pitchFamily="34" charset="0"/>
                      <a:buChar char="•"/>
                      <a:defRPr sz="2646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48012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2268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80021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89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2029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944037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376046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808054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40062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72070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lnSpc>
                        <a:spcPct val="100000"/>
                      </a:lnSpc>
                      <a:buNone/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8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bSup>
                      </m:oMath>
                    </a14:m>
                    <a:r>
                      <a:rPr kumimoji="1"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zh-C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decay</a:t>
                    </a:r>
                    <a:r>
                      <a:rPr kumimoji="1"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zh-CN" sz="1800" dirty="0">
                        <a:cs typeface="Times New Roman" charset="0"/>
                      </a:rPr>
                      <a:t>: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1" lang="en-US" altLang="zh-CN" sz="18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8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𝐵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[</m:t>
                            </m:r>
                            <m:sSubSup>
                              <m:sSubSupPr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800" b="0" i="0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kumimoji="1" lang="en-US" altLang="zh-CN" sz="18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8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kumimoji="1" lang="en-US" altLang="zh-CN" sz="180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80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3872</m:t>
                                </m:r>
                              </m:e>
                            </m:d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kumimoji="1" lang="en-US" altLang="zh-CN" sz="18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]</m:t>
                            </m:r>
                          </m:num>
                          <m:den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𝐵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[</m:t>
                            </m:r>
                            <m:sSubSup>
                              <m:sSubSupPr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800" b="0" i="0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2</m:t>
                                </m:r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]</m:t>
                            </m:r>
                          </m:den>
                        </m:f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=</m:t>
                        </m:r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5.4±1.1</m:t>
                            </m:r>
                          </m:e>
                        </m:d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×</m:t>
                        </m:r>
                        <m:sSup>
                          <m:s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−2</m:t>
                            </m:r>
                          </m:sup>
                        </m:sSup>
                        <m:r>
                          <a:rPr kumimoji="1" lang="en-US" altLang="zh-CN" sz="18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(</m:t>
                        </m:r>
                        <m:f>
                          <m:f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𝐵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[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𝑋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(3872)→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𝐽</m:t>
                            </m:r>
                            <m:r>
                              <m:rPr>
                                <m:lit/>
                              </m:rP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/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𝜓</m:t>
                            </m:r>
                            <m:sSup>
                              <m:sSupPr>
                                <m:ctrlP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𝐵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2</m:t>
                                    </m:r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𝑆</m:t>
                                    </m:r>
                                  </m:e>
                                </m:d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→</m:t>
                                </m:r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m:rPr>
                                    <m:lit/>
                                  </m:r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𝜓</m:t>
                                </m:r>
                                <m:sSup>
                                  <m:sSupPr>
                                    <m:ctrlP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)</m:t>
                        </m:r>
                      </m:oMath>
                    </a14:m>
                    <a:endParaRPr kumimoji="1" lang="en-US" altLang="zh-CN" sz="1800" dirty="0">
                      <a:latin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26" name="Content Placeholder 2">
                    <a:extLst>
                      <a:ext uri="{FF2B5EF4-FFF2-40B4-BE49-F238E27FC236}">
                        <a16:creationId xmlns:a16="http://schemas.microsoft.com/office/drawing/2014/main" id="{7BF26FD9-6088-C842-9228-1B16E96819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175" y="1544683"/>
                    <a:ext cx="8457971" cy="62482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B771C45-E17D-2F4D-863E-B038E09B053E}"/>
                      </a:ext>
                    </a:extLst>
                  </p:cNvPr>
                  <p:cNvSpPr txBox="1"/>
                  <p:nvPr/>
                </p:nvSpPr>
                <p:spPr>
                  <a:xfrm>
                    <a:off x="6804138" y="1637579"/>
                    <a:ext cx="1361270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≈0.4±0.2</m:t>
                          </m:r>
                        </m:oMath>
                      </m:oMathPara>
                    </a14:m>
                    <a:endParaRPr kumimoji="1" lang="en-CN" sz="18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B771C45-E17D-2F4D-863E-B038E09B05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4138" y="1637579"/>
                    <a:ext cx="136127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3226"/>
                    </a:stretch>
                  </a:blip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2DFAA52-796D-C74C-92B3-BC76D35BC099}"/>
                </a:ext>
              </a:extLst>
            </p:cNvPr>
            <p:cNvGrpSpPr/>
            <p:nvPr/>
          </p:nvGrpSpPr>
          <p:grpSpPr>
            <a:xfrm>
              <a:off x="80195" y="2989768"/>
              <a:ext cx="8457971" cy="601317"/>
              <a:chOff x="122530" y="2989768"/>
              <a:chExt cx="8457971" cy="60131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Content Placeholder 2">
                    <a:extLst>
                      <a:ext uri="{FF2B5EF4-FFF2-40B4-BE49-F238E27FC236}">
                        <a16:creationId xmlns:a16="http://schemas.microsoft.com/office/drawing/2014/main" id="{4057C22F-5DF8-824A-B78C-7EBD97B055A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22530" y="2989768"/>
                    <a:ext cx="8457971" cy="601317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</p:spPr>
                <p:txBody>
                  <a:bodyPr vert="horz" lIns="91440" tIns="45720" rIns="91440" bIns="45720" rtlCol="0">
                    <a:normAutofit/>
                  </a:bodyPr>
                  <a:lstStyle>
                    <a:lvl1pPr marL="216004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945"/>
                      </a:spcBef>
                      <a:buFont typeface="Arial" panose="020B0604020202020204" pitchFamily="34" charset="0"/>
                      <a:buChar char="•"/>
                      <a:defRPr sz="2646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48012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2268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80021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89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2029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944037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376046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808054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40062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72070" indent="-216004" algn="l" defTabSz="864017" rtl="0" eaLnBrk="1" latinLnBrk="0" hangingPunct="1">
                      <a:lnSpc>
                        <a:spcPct val="90000"/>
                      </a:lnSpc>
                      <a:spcBef>
                        <a:spcPts val="472"/>
                      </a:spcBef>
                      <a:buFont typeface="Arial" panose="020B0604020202020204" pitchFamily="34" charset="0"/>
                      <a:buChar char="•"/>
                      <a:defRPr sz="170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lnSpc>
                        <a:spcPct val="100000"/>
                      </a:lnSpc>
                      <a:buNone/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bSup>
                      </m:oMath>
                    </a14:m>
                    <a:r>
                      <a:rPr kumimoji="1"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zh-C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decay</a:t>
                    </a:r>
                    <a:r>
                      <a:rPr kumimoji="1"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zh-CN" sz="1800" dirty="0">
                        <a:cs typeface="Times New Roman" charset="0"/>
                      </a:rPr>
                      <a:t>: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1" lang="en-US" altLang="zh-CN" sz="18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8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𝐵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[</m:t>
                            </m:r>
                            <m:sSubSup>
                              <m:sSubSupPr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kumimoji="1" lang="en-US" altLang="zh-CN" sz="18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8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kumimoji="1" lang="en-US" altLang="zh-CN" sz="180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80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3872</m:t>
                                </m:r>
                              </m:e>
                            </m:d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𝜙</m:t>
                            </m:r>
                            <m:r>
                              <a:rPr kumimoji="1" lang="en-US" altLang="zh-CN" sz="18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]</m:t>
                            </m:r>
                          </m:num>
                          <m:den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𝐵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[</m:t>
                            </m:r>
                            <m:sSubSup>
                              <m:sSubSupPr>
                                <m:ctrlP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𝜓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(2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𝑆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)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𝜙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]</m:t>
                            </m:r>
                          </m:den>
                        </m:f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=</m:t>
                        </m:r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2.42±0.24</m:t>
                            </m:r>
                          </m:e>
                        </m:d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×</m:t>
                        </m:r>
                        <m:sSup>
                          <m:s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−2</m:t>
                            </m:r>
                          </m:sup>
                        </m:sSup>
                        <m:r>
                          <a:rPr kumimoji="1" lang="en-US" altLang="zh-CN" sz="18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(</m:t>
                        </m:r>
                        <m:f>
                          <m:f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𝐵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[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𝑋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(3872)→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𝐽</m:t>
                            </m:r>
                            <m:r>
                              <m:rPr>
                                <m:lit/>
                              </m:rP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/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𝜓</m:t>
                            </m:r>
                            <m:sSup>
                              <m:sSupPr>
                                <m:ctrlP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𝐵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2</m:t>
                                    </m:r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𝑆</m:t>
                                    </m:r>
                                  </m:e>
                                </m:d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→</m:t>
                                </m:r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m:rPr>
                                    <m:lit/>
                                  </m:r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𝜓</m:t>
                                </m:r>
                                <m:sSup>
                                  <m:sSupPr>
                                    <m:ctrlP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)</m:t>
                        </m:r>
                      </m:oMath>
                    </a14:m>
                    <a:endParaRPr kumimoji="1" lang="en-US" altLang="zh-CN" sz="1800" dirty="0">
                      <a:latin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29" name="Content Placeholder 2">
                    <a:extLst>
                      <a:ext uri="{FF2B5EF4-FFF2-40B4-BE49-F238E27FC236}">
                        <a16:creationId xmlns:a16="http://schemas.microsoft.com/office/drawing/2014/main" id="{4057C22F-5DF8-824A-B78C-7EBD97B055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530" y="2989768"/>
                    <a:ext cx="8457971" cy="60131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EA3A9FB-BF9A-0440-A0FE-5A56C97A1361}"/>
                      </a:ext>
                    </a:extLst>
                  </p:cNvPr>
                  <p:cNvSpPr txBox="1"/>
                  <p:nvPr/>
                </p:nvSpPr>
                <p:spPr>
                  <a:xfrm>
                    <a:off x="6823692" y="3097450"/>
                    <a:ext cx="1361270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≈0.2±0.1</m:t>
                          </m:r>
                        </m:oMath>
                      </m:oMathPara>
                    </a14:m>
                    <a:endParaRPr kumimoji="1" lang="en-CN" sz="18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EA3A9FB-BF9A-0440-A0FE-5A56C97A13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3692" y="3097450"/>
                    <a:ext cx="1361270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3226"/>
                    </a:stretch>
                  </a:blip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5553622-3E05-6F46-9C0A-6E3DCB67E89D}"/>
              </a:ext>
            </a:extLst>
          </p:cNvPr>
          <p:cNvSpPr txBox="1"/>
          <p:nvPr/>
        </p:nvSpPr>
        <p:spPr>
          <a:xfrm>
            <a:off x="6691298" y="147354"/>
            <a:ext cx="18213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L2/7/15/16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F995018-CA05-2643-ACEF-8F852F102773}"/>
                  </a:ext>
                </a:extLst>
              </p:cNvPr>
              <p:cNvSpPr txBox="1"/>
              <p:nvPr/>
            </p:nvSpPr>
            <p:spPr>
              <a:xfrm>
                <a:off x="4701041" y="4339982"/>
                <a:ext cx="3292633" cy="1859035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216000" indent="-2160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  <m:sSub>
                      <m:sSubPr>
                        <m:ctrlP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1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(1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𝑃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)]</m:t>
                    </m:r>
                    <m:r>
                      <m:rPr>
                        <m:lit/>
                      </m:rPr>
                      <a:rPr kumimoji="1" lang="en-US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  <m:d>
                      <m:dPr>
                        <m:ctrlP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</m:e>
                    </m:d>
                    <m:r>
                      <a:rPr kumimoji="1" lang="en-US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~0.4</m:t>
                    </m:r>
                  </m:oMath>
                </a14:m>
                <a:r>
                  <a:rPr kumimoji="1" lang="en-US" sz="1600" b="0" i="1" dirty="0">
                    <a:latin typeface="Cambria Math" panose="02040503050406030204" pitchFamily="18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(prompt)</a:t>
                </a:r>
              </a:p>
              <a:p>
                <a:pPr marL="216000" indent="-2160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  <m: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𝜒</m:t>
                            </m:r>
                          </m:e>
                          <m:sub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(1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  <m:sSup>
                          <m:sSupPr>
                            <m:ctrlP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num>
                      <m:den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  <m:sSup>
                          <m:sSup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den>
                    </m:f>
                    <m:r>
                      <a:rPr kumimoji="1" lang="en-US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≈0.49</m:t>
                    </m:r>
                  </m:oMath>
                </a14:m>
                <a:endParaRPr kumimoji="1" lang="en-US" sz="1600" b="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16000" indent="-2160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𝜒</m:t>
                            </m:r>
                          </m:e>
                          <m:sub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(1</m:t>
                            </m:r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)</m:t>
                            </m:r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num>
                      <m:den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  <m:sSup>
                          <m:sSup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den>
                    </m:f>
                    <m:r>
                      <a:rPr kumimoji="1" lang="en-US" sz="1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≈0.</m:t>
                    </m:r>
                    <m:r>
                      <a:rPr kumimoji="1" lang="en-US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51</m:t>
                    </m:r>
                  </m:oMath>
                </a14:m>
                <a:endParaRPr kumimoji="1" lang="en-US" sz="1600" b="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16000" indent="-2160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𝜒</m:t>
                            </m:r>
                          </m:e>
                          <m:sub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zh-CN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(1</m:t>
                        </m:r>
                        <m:r>
                          <a:rPr kumimoji="1" lang="en-US" altLang="zh-CN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  <m:r>
                          <a:rPr kumimoji="1" lang="en-US" altLang="zh-CN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  <m:sSup>
                          <m:sSup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∗+</m:t>
                            </m:r>
                          </m:sup>
                        </m:sSup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num>
                      <m:den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  <m:sSup>
                          <m:sSupPr>
                            <m:ctrlP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∗+</m:t>
                            </m:r>
                          </m:sup>
                        </m:sSup>
                        <m:r>
                          <a:rPr kumimoji="1"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den>
                    </m:f>
                    <m:r>
                      <a:rPr kumimoji="1" lang="en-US" sz="1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≈0.</m:t>
                    </m:r>
                    <m:r>
                      <a:rPr kumimoji="1" lang="en-US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20</m:t>
                    </m:r>
                  </m:oMath>
                </a14:m>
                <a:endParaRPr kumimoji="1" lang="en-US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kumimoji="1" 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F995018-CA05-2643-ACEF-8F852F102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041" y="4339982"/>
                <a:ext cx="3292633" cy="1859035"/>
              </a:xfrm>
              <a:prstGeom prst="rect">
                <a:avLst/>
              </a:prstGeom>
              <a:blipFill>
                <a:blip r:embed="rId11"/>
                <a:stretch>
                  <a:fillRect l="-1149" t="-676" b="-4054"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1356D95-A547-1344-93EF-ECD6926ED10A}"/>
              </a:ext>
            </a:extLst>
          </p:cNvPr>
          <p:cNvSpPr txBox="1"/>
          <p:nvPr/>
        </p:nvSpPr>
        <p:spPr>
          <a:xfrm>
            <a:off x="3974611" y="3958295"/>
            <a:ext cx="186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CN" sz="2000" dirty="0">
                <a:latin typeface="Times New Roman" charset="0"/>
                <a:ea typeface="Times New Roman" charset="0"/>
                <a:cs typeface="Times New Roman" charset="0"/>
              </a:rPr>
              <a:t>For comparison: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654B1156-BAE5-704A-B78F-7326AE3703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189" y="764106"/>
                <a:ext cx="8407441" cy="63398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64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22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89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d>
                          <m:dPr>
                            <m:ctrlPr>
                              <a:rPr kumimoji="1" lang="en-US" altLang="zh-CN" sz="20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3872</m:t>
                            </m:r>
                          </m:e>
                        </m:d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𝜓</m:t>
                        </m:r>
                        <m:d>
                          <m:dPr>
                            <m:ctrlPr>
                              <a:rPr kumimoji="1" lang="en-US" altLang="zh-CN" sz="20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2</m:t>
                            </m:r>
                            <m:r>
                              <a:rPr kumimoji="1" lang="en-US" altLang="zh-CN" sz="20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𝑆</m:t>
                            </m:r>
                          </m:e>
                        </m:d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𝛾</m:t>
                        </m:r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]</m:t>
                        </m:r>
                      </m:num>
                      <m:den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d>
                          <m:d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3872</m:t>
                            </m:r>
                          </m:e>
                        </m:d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𝐽</m:t>
                        </m:r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charset="0"/>
                          </a:rPr>
                          <m:t>𝜓</m:t>
                        </m:r>
                        <m:d>
                          <m:d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1</m:t>
                            </m:r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𝑆</m:t>
                            </m:r>
                          </m:e>
                        </m:d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charset="0"/>
                          </a:rPr>
                          <m:t>𝛾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charset="0"/>
                          </a:rPr>
                          <m:t>]</m:t>
                        </m:r>
                      </m:den>
                    </m:f>
                    <m:r>
                      <a:rPr kumimoji="1" lang="en-US" altLang="zh-CN" sz="2000" i="1" smtClean="0">
                        <a:latin typeface="Cambria Math" panose="02040503050406030204" pitchFamily="18" charset="0"/>
                        <a:cs typeface="Times New Roman" charset="0"/>
                      </a:rPr>
                      <m:t>=2.46±0.64±0.29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654B1156-BAE5-704A-B78F-7326AE370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89" y="764106"/>
                <a:ext cx="8407441" cy="6339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455F2CEB-0AA8-6347-9F9D-81D081E444B1}"/>
              </a:ext>
            </a:extLst>
          </p:cNvPr>
          <p:cNvSpPr txBox="1"/>
          <p:nvPr/>
        </p:nvSpPr>
        <p:spPr>
          <a:xfrm>
            <a:off x="105189" y="1432662"/>
            <a:ext cx="186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CN" sz="2000" dirty="0">
                <a:latin typeface="Times New Roman" charset="0"/>
                <a:ea typeface="Times New Roman" charset="0"/>
                <a:cs typeface="Times New Roman" charset="0"/>
              </a:rPr>
              <a:t>For comparison: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4298A4-123D-AE49-BA9E-7D976E36A7F5}"/>
              </a:ext>
            </a:extLst>
          </p:cNvPr>
          <p:cNvSpPr txBox="1"/>
          <p:nvPr/>
        </p:nvSpPr>
        <p:spPr>
          <a:xfrm>
            <a:off x="5116671" y="899767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CN" sz="1800" dirty="0">
                <a:latin typeface="Times New Roman" charset="0"/>
                <a:ea typeface="Times New Roman" charset="0"/>
                <a:cs typeface="Times New Roman" charset="0"/>
              </a:rPr>
              <a:t>Not very consistent with BESIII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579DB07-1C54-064C-AC09-0BDB13ADC003}"/>
                  </a:ext>
                </a:extLst>
              </p:cNvPr>
              <p:cNvSpPr txBox="1"/>
              <p:nvPr/>
            </p:nvSpPr>
            <p:spPr>
              <a:xfrm>
                <a:off x="1974612" y="1461517"/>
                <a:ext cx="5835508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𝐵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𝑏</m:t>
                              </m:r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𝑃</m:t>
                              </m:r>
                            </m:e>
                          </m:d>
                          <m:r>
                            <a:rPr kumimoji="1" lang="en-US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kumimoji="1" lang="en-US" sz="1800" b="0" i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Υ</m:t>
                          </m:r>
                          <m:d>
                            <m:dPr>
                              <m:ctrlP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𝑆</m:t>
                              </m:r>
                            </m:e>
                          </m:d>
                          <m:r>
                            <a:rPr kumimoji="1" lang="en-US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𝛾</m:t>
                          </m:r>
                        </m:e>
                      </m:d>
                      <m:r>
                        <m:rPr>
                          <m:lit/>
                        </m:rPr>
                        <a:rPr kumimoji="1" lang="en-US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/</m:t>
                      </m:r>
                      <m:r>
                        <a:rPr kumimoji="1" lang="en-US" sz="18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𝐵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sz="18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sz="18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𝑏</m:t>
                              </m:r>
                              <m:r>
                                <a:rPr kumimoji="1" lang="en-US" sz="18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sz="18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  <m:r>
                                <a:rPr kumimoji="1" lang="en-US" sz="18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𝑃</m:t>
                              </m:r>
                            </m:e>
                          </m:d>
                          <m:r>
                            <a:rPr kumimoji="1" lang="en-US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kumimoji="1" lang="en-US" sz="180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Υ</m:t>
                          </m:r>
                          <m:d>
                            <m:dPr>
                              <m:ctrlPr>
                                <a:rPr kumimoji="1" lang="en-US" sz="18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  <m:r>
                                <a:rPr kumimoji="1" lang="en-US" sz="18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𝑆</m:t>
                              </m:r>
                            </m:e>
                          </m:d>
                          <m:r>
                            <a:rPr kumimoji="1" lang="en-US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𝛾</m:t>
                          </m:r>
                        </m:e>
                      </m:d>
                      <m:r>
                        <a:rPr kumimoji="1" lang="en-US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=2.0±0.3</m:t>
                      </m:r>
                    </m:oMath>
                  </m:oMathPara>
                </a14:m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579DB07-1C54-064C-AC09-0BDB13ADC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612" y="1461517"/>
                <a:ext cx="5835508" cy="369332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FE67126-4641-6748-8D41-668157CEDF63}"/>
                  </a:ext>
                </a:extLst>
              </p:cNvPr>
              <p:cNvSpPr txBox="1"/>
              <p:nvPr/>
            </p:nvSpPr>
            <p:spPr>
              <a:xfrm>
                <a:off x="327165" y="5339396"/>
                <a:ext cx="3586238" cy="6435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sz="160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Γ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1" lang="en-US" sz="1600" i="1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600" i="1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kumimoji="1" lang="en-US" sz="1600" i="1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kumimoji="1"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  <m:r>
                                <a:rPr kumimoji="1" lang="en-US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𝑃</m:t>
                              </m:r>
                              <m:r>
                                <a:rPr kumimoji="1" lang="en-US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sz="1600" b="0" i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Γ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(1</m:t>
                              </m:r>
                              <m:r>
                                <a:rPr kumimoji="1"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𝑃</m:t>
                              </m:r>
                              <m:r>
                                <a:rPr kumimoji="1"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∼</m:t>
                      </m:r>
                      <m:f>
                        <m:fPr>
                          <m:ctrlPr>
                            <a:rPr kumimoji="1"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kumimoji="1"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  <m:d>
                            <m:dPr>
                              <m:ctrlPr>
                                <a:rPr kumimoji="1"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𝑃</m:t>
                                  </m:r>
                                </m:e>
                              </m:d>
                              <m:r>
                                <a:rPr kumimoji="1"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→</m:t>
                              </m:r>
                              <m:r>
                                <a:rPr kumimoji="1"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𝐽</m:t>
                              </m:r>
                              <m:r>
                                <m:rPr>
                                  <m:lit/>
                                </m:rPr>
                                <a:rPr kumimoji="1"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/</m:t>
                              </m:r>
                              <m:r>
                                <a:rPr kumimoji="1"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𝜓𝛾</m:t>
                              </m:r>
                            </m:e>
                          </m:d>
                        </m:num>
                        <m:den>
                          <m:r>
                            <a:rPr kumimoji="1" lang="en-US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  <m:d>
                            <m:dPr>
                              <m:ctrlPr>
                                <a:rPr kumimoji="1" lang="en-US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sz="1600" i="1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600" i="1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kumimoji="1" lang="en-US" sz="1600" i="1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  <m:r>
                                    <a:rPr kumimoji="1" lang="en-US" sz="1600" i="1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sz="1600" i="1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  <m:r>
                                    <a:rPr kumimoji="1" lang="en-US" sz="1600" i="1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𝑃</m:t>
                                  </m:r>
                                </m:e>
                              </m:d>
                              <m:r>
                                <a:rPr kumimoji="1" lang="en-US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→</m:t>
                              </m:r>
                              <m:r>
                                <a:rPr kumimoji="1" lang="en-US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  <m:r>
                                    <a:rPr kumimoji="1"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kumimoji="1" lang="en-US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𝛾</m:t>
                              </m:r>
                            </m:e>
                          </m:d>
                        </m:den>
                      </m:f>
                      <m:r>
                        <a:rPr kumimoji="1" 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∼15</m:t>
                      </m:r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FE67126-4641-6748-8D41-668157CED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65" y="5339396"/>
                <a:ext cx="3586238" cy="643574"/>
              </a:xfrm>
              <a:prstGeom prst="rect">
                <a:avLst/>
              </a:prstGeom>
              <a:blipFill>
                <a:blip r:embed="rId14"/>
                <a:stretch>
                  <a:fillRect b="-1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098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62253" y="6213248"/>
            <a:ext cx="2916258" cy="261427"/>
          </a:xfrm>
        </p:spPr>
        <p:txBody>
          <a:bodyPr/>
          <a:lstStyle/>
          <a:p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研讨会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13248"/>
            <a:ext cx="1944172" cy="281522"/>
          </a:xfrm>
        </p:spPr>
        <p:txBody>
          <a:bodyPr/>
          <a:lstStyle/>
          <a:p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张艳席</a:t>
            </a:r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北京大学）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6591" y="6213248"/>
            <a:ext cx="1944172" cy="251548"/>
          </a:xfrm>
        </p:spPr>
        <p:txBody>
          <a:bodyPr/>
          <a:lstStyle/>
          <a:p>
            <a:fld id="{40E22BEB-CED1-3E46-86A2-CA7857D3372E}" type="slidenum">
              <a:rPr kumimoji="1" lang="zh-CN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solidFill>
                <a:srgbClr val="C00000">
                  <a:alpha val="54000"/>
                </a:srgbClr>
              </a:solid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158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kumimoji="1" lang="en-US" altLang="zh-CN" sz="36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d>
                      <m:dPr>
                        <m:ctrlP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3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 in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“nuclear”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environment  </a:t>
                </a:r>
                <a:endParaRPr kumimoji="1" lang="zh-CN" altLang="en-US" sz="3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blipFill>
                <a:blip r:embed="rId3"/>
                <a:stretch>
                  <a:fillRect l="-734" t="-8621" b="-206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09C49E3-7FA8-2648-8DF2-1041774C0B68}"/>
              </a:ext>
            </a:extLst>
          </p:cNvPr>
          <p:cNvSpPr/>
          <p:nvPr/>
        </p:nvSpPr>
        <p:spPr>
          <a:xfrm>
            <a:off x="6916" y="621324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553622-3E05-6F46-9C0A-6E3DCB67E89D}"/>
              </a:ext>
            </a:extLst>
          </p:cNvPr>
          <p:cNvSpPr txBox="1"/>
          <p:nvPr/>
        </p:nvSpPr>
        <p:spPr>
          <a:xfrm>
            <a:off x="7184409" y="153687"/>
            <a:ext cx="9685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L3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654B1156-BAE5-704A-B78F-7326AE3703F8}"/>
              </a:ext>
            </a:extLst>
          </p:cNvPr>
          <p:cNvSpPr txBox="1">
            <a:spLocks/>
          </p:cNvSpPr>
          <p:nvPr/>
        </p:nvSpPr>
        <p:spPr>
          <a:xfrm>
            <a:off x="112541" y="773178"/>
            <a:ext cx="6200729" cy="471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en-US" altLang="zh-CN" sz="2000" dirty="0">
                <a:latin typeface="Times New Roman" charset="0"/>
                <a:cs typeface="Times New Roman" charset="0"/>
              </a:rPr>
              <a:t>Broken</a:t>
            </a:r>
            <a:r>
              <a:rPr kumimoji="1" lang="zh-CN" altLang="en-US" sz="2000" dirty="0"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cs typeface="Times New Roman" charset="0"/>
              </a:rPr>
              <a:t>due</a:t>
            </a:r>
            <a:r>
              <a:rPr kumimoji="1" lang="zh-CN" altLang="en-US" sz="2000" dirty="0"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cs typeface="Times New Roman" charset="0"/>
              </a:rPr>
              <a:t>to</a:t>
            </a:r>
            <a:r>
              <a:rPr kumimoji="1" lang="zh-CN" altLang="en-US" sz="2000" dirty="0"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cs typeface="Times New Roman" charset="0"/>
              </a:rPr>
              <a:t>FSI</a:t>
            </a:r>
            <a:r>
              <a:rPr kumimoji="1" lang="zh-CN" altLang="en-US" sz="2000" dirty="0"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cs typeface="Times New Roman" charset="0"/>
              </a:rPr>
              <a:t>with</a:t>
            </a:r>
            <a:r>
              <a:rPr kumimoji="1" lang="zh-CN" altLang="en-US" sz="2000" dirty="0"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cs typeface="Times New Roman" charset="0"/>
              </a:rPr>
              <a:t>co-moving</a:t>
            </a:r>
            <a:r>
              <a:rPr kumimoji="1" lang="zh-CN" altLang="en-US" sz="2000" dirty="0"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cs typeface="Times New Roman" charset="0"/>
              </a:rPr>
              <a:t>particles</a:t>
            </a:r>
            <a:r>
              <a:rPr kumimoji="1" lang="zh-CN" altLang="en-US" sz="2000" dirty="0"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cs typeface="Times New Roman" charset="0"/>
              </a:rPr>
              <a:t>(</a:t>
            </a:r>
            <a:r>
              <a:rPr kumimoji="1" lang="en-US" altLang="zh-CN" sz="2000" dirty="0" err="1">
                <a:latin typeface="Times New Roman" charset="0"/>
                <a:cs typeface="Times New Roman" charset="0"/>
              </a:rPr>
              <a:t>comover</a:t>
            </a:r>
            <a:r>
              <a:rPr kumimoji="1" lang="zh-CN" altLang="en-US" sz="2000" dirty="0"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cs typeface="Times New Roman" charset="0"/>
              </a:rPr>
              <a:t>model)</a:t>
            </a:r>
            <a:r>
              <a:rPr kumimoji="1" lang="zh-CN" altLang="en-US" sz="2000" dirty="0">
                <a:latin typeface="Times New Roman" charset="0"/>
                <a:cs typeface="Times New Roman" charset="0"/>
              </a:rPr>
              <a:t> </a:t>
            </a:r>
            <a:endParaRPr kumimoji="1" lang="en-US" altLang="zh-CN" sz="2000" dirty="0">
              <a:latin typeface="Times New Roman" charset="0"/>
              <a:cs typeface="Times New Roman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35CA419-6640-C646-8B5C-852608A58021}"/>
              </a:ext>
            </a:extLst>
          </p:cNvPr>
          <p:cNvGrpSpPr/>
          <p:nvPr/>
        </p:nvGrpSpPr>
        <p:grpSpPr>
          <a:xfrm>
            <a:off x="6452022" y="781461"/>
            <a:ext cx="2076200" cy="1155378"/>
            <a:chOff x="6952862" y="463787"/>
            <a:chExt cx="1246778" cy="73670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E8176EE-E62C-6348-99E9-2BE493C55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2572" b="2218"/>
            <a:stretch/>
          </p:blipFill>
          <p:spPr>
            <a:xfrm>
              <a:off x="6952862" y="463787"/>
              <a:ext cx="1167494" cy="73670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5107CAB-7515-814A-ADBC-8D2C63325538}"/>
                </a:ext>
              </a:extLst>
            </p:cNvPr>
            <p:cNvSpPr txBox="1"/>
            <p:nvPr/>
          </p:nvSpPr>
          <p:spPr>
            <a:xfrm>
              <a:off x="8041072" y="785007"/>
              <a:ext cx="158568" cy="2055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A03F04C-1839-A44D-80D2-133DB1B59994}"/>
              </a:ext>
            </a:extLst>
          </p:cNvPr>
          <p:cNvSpPr/>
          <p:nvPr/>
        </p:nvSpPr>
        <p:spPr>
          <a:xfrm>
            <a:off x="6211670" y="1964545"/>
            <a:ext cx="1736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arXiv:2006.15044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FFE0D-1C3B-3B49-A5CF-87C05CAD4610}"/>
              </a:ext>
            </a:extLst>
          </p:cNvPr>
          <p:cNvSpPr txBox="1"/>
          <p:nvPr/>
        </p:nvSpPr>
        <p:spPr>
          <a:xfrm>
            <a:off x="112541" y="1252692"/>
            <a:ext cx="530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Rate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depends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on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two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parameters: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b="1" dirty="0">
                <a:latin typeface="Times New Roman" charset="0"/>
                <a:ea typeface="Times New Roman" charset="0"/>
                <a:cs typeface="Times New Roman" charset="0"/>
              </a:rPr>
              <a:t>binding</a:t>
            </a:r>
            <a:r>
              <a:rPr kumimoji="1" lang="zh-CN" altLang="en-US" sz="18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b="1" dirty="0">
                <a:latin typeface="Times New Roman" charset="0"/>
                <a:ea typeface="Times New Roman" charset="0"/>
                <a:cs typeface="Times New Roman" charset="0"/>
              </a:rPr>
              <a:t>energy,</a:t>
            </a:r>
            <a:r>
              <a:rPr kumimoji="1" lang="zh-CN" altLang="en-US" sz="18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b="1" dirty="0">
                <a:latin typeface="Times New Roman" charset="0"/>
                <a:ea typeface="Times New Roman" charset="0"/>
                <a:cs typeface="Times New Roman" charset="0"/>
              </a:rPr>
              <a:t>size</a:t>
            </a:r>
            <a:r>
              <a:rPr kumimoji="1" lang="zh-CN" altLang="en-US" sz="18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kumimoji="1" lang="en-CN" sz="1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F2303B-DBCC-264E-81CD-6553892A5A9A}"/>
              </a:ext>
            </a:extLst>
          </p:cNvPr>
          <p:cNvGrpSpPr/>
          <p:nvPr/>
        </p:nvGrpSpPr>
        <p:grpSpPr>
          <a:xfrm>
            <a:off x="112541" y="2041508"/>
            <a:ext cx="4995334" cy="1321885"/>
            <a:chOff x="195175" y="2203955"/>
            <a:chExt cx="4995334" cy="13218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DE5F6C-A688-0C4D-9757-3B698A9B1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175" y="2203955"/>
              <a:ext cx="4995334" cy="132188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947641-8B9A-2240-AAAF-1E1C6349A6D2}"/>
                </a:ext>
              </a:extLst>
            </p:cNvPr>
            <p:cNvSpPr txBox="1"/>
            <p:nvPr/>
          </p:nvSpPr>
          <p:spPr>
            <a:xfrm>
              <a:off x="989020" y="3080297"/>
              <a:ext cx="84350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400" dirty="0"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rPr>
                <a:t>molecule</a:t>
              </a:r>
              <a:endParaRPr kumimoji="1" lang="en-CN" sz="2000" dirty="0"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DD4E12-C7E4-D64D-9774-287DBAD845A0}"/>
                </a:ext>
              </a:extLst>
            </p:cNvPr>
            <p:cNvSpPr txBox="1"/>
            <p:nvPr/>
          </p:nvSpPr>
          <p:spPr>
            <a:xfrm>
              <a:off x="972084" y="2853621"/>
              <a:ext cx="828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400" dirty="0"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rPr>
                <a:t>compact</a:t>
              </a:r>
              <a:endParaRPr kumimoji="1" lang="en-CN" sz="2000" dirty="0"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B8F8DEC-66E1-8341-9433-E97DB49287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1874" y="2339551"/>
            <a:ext cx="2663302" cy="800407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B0D789-5D67-E74E-B057-E5E4EDF09FB5}"/>
                  </a:ext>
                </a:extLst>
              </p:cNvPr>
              <p:cNvSpPr txBox="1"/>
              <p:nvPr/>
            </p:nvSpPr>
            <p:spPr>
              <a:xfrm>
                <a:off x="81421" y="1647100"/>
                <a:ext cx="6366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Explained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(2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𝑆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)/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800" b="0" i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Υ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𝑛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𝑆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)/</m:t>
                    </m:r>
                    <m:r>
                      <m:rPr>
                        <m:sty m:val="p"/>
                      </m:rPr>
                      <a:rPr kumimoji="1" lang="en-US" altLang="zh-CN" sz="1800" b="0" i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Υ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(1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𝑆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production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ratios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𝑝</m:t>
                    </m:r>
                  </m:oMath>
                </a14:m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Pb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data</a:t>
                </a:r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B0D789-5D67-E74E-B057-E5E4EDF09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1" y="1647100"/>
                <a:ext cx="6366166" cy="369332"/>
              </a:xfrm>
              <a:prstGeom prst="rect">
                <a:avLst/>
              </a:prstGeom>
              <a:blipFill>
                <a:blip r:embed="rId8"/>
                <a:stretch>
                  <a:fillRect l="-797" t="-6667" r="-797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id="{45117D17-82C1-5147-AE65-F27524FEE725}"/>
              </a:ext>
            </a:extLst>
          </p:cNvPr>
          <p:cNvSpPr/>
          <p:nvPr/>
        </p:nvSpPr>
        <p:spPr>
          <a:xfrm>
            <a:off x="4728769" y="4135708"/>
            <a:ext cx="37231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Breakup rate too small compared to</a:t>
            </a:r>
            <a:r>
              <a:rPr kumimoji="1" lang="zh-CN" altLang="en-US" sz="1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expectation in </a:t>
            </a:r>
            <a:r>
              <a:rPr kumimoji="1" lang="en-US" altLang="zh-CN" sz="1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molecule</a:t>
            </a:r>
            <a:r>
              <a:rPr kumimoji="1" lang="en-US" altLang="zh-CN" sz="1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picture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Ø"/>
            </a:pPr>
            <a:r>
              <a:rPr kumimoji="1" lang="en-US" altLang="zh-CN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Consistent with a</a:t>
            </a:r>
            <a:r>
              <a:rPr kumimoji="1" lang="zh-CN" altLang="en-US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compact</a:t>
            </a:r>
            <a:r>
              <a:rPr kumimoji="1" lang="zh-CN" altLang="en-US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state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F101FC-BCAB-A445-89EB-9E05767D1C59}"/>
              </a:ext>
            </a:extLst>
          </p:cNvPr>
          <p:cNvGrpSpPr/>
          <p:nvPr/>
        </p:nvGrpSpPr>
        <p:grpSpPr>
          <a:xfrm>
            <a:off x="112541" y="3451065"/>
            <a:ext cx="4499578" cy="2670079"/>
            <a:chOff x="112541" y="3451065"/>
            <a:chExt cx="4499578" cy="267007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179DF71-7766-744F-BF3D-99CFAB8ED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541" y="3451065"/>
              <a:ext cx="4499578" cy="267007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C831416-B9FF-FD4F-B6A4-121645F75944}"/>
                </a:ext>
              </a:extLst>
            </p:cNvPr>
            <p:cNvSpPr txBox="1"/>
            <p:nvPr/>
          </p:nvSpPr>
          <p:spPr>
            <a:xfrm>
              <a:off x="2972249" y="4147168"/>
              <a:ext cx="69281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100" dirty="0"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rPr>
                <a:t>Compact</a:t>
              </a:r>
              <a:endParaRPr kumimoji="1" lang="en-CN" sz="2000" dirty="0"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6F78D2E-972C-9F48-99AC-3134EDC7B42F}"/>
              </a:ext>
            </a:extLst>
          </p:cNvPr>
          <p:cNvSpPr/>
          <p:nvPr/>
        </p:nvSpPr>
        <p:spPr>
          <a:xfrm>
            <a:off x="1782854" y="2433857"/>
            <a:ext cx="1976346" cy="780092"/>
          </a:xfrm>
          <a:prstGeom prst="roundRect">
            <a:avLst/>
          </a:prstGeom>
          <a:solidFill>
            <a:srgbClr val="38FF23">
              <a:alpha val="12000"/>
            </a:srgb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839821-8FC0-3441-8255-93B6775BD165}"/>
                  </a:ext>
                </a:extLst>
              </p:cNvPr>
              <p:cNvSpPr txBox="1"/>
              <p:nvPr/>
            </p:nvSpPr>
            <p:spPr>
              <a:xfrm>
                <a:off x="5351874" y="3158516"/>
                <a:ext cx="2099486" cy="42460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𝒬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zh-CN" sz="1800" b="0" i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thr</m:t>
                          </m:r>
                        </m:sup>
                      </m:sSubSup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kumimoji="1" lang="zh-CN" alt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∗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</m:sup>
                          </m:sSup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−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𝑚</m:t>
                      </m:r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839821-8FC0-3441-8255-93B6775BD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874" y="3158516"/>
                <a:ext cx="2099486" cy="424603"/>
              </a:xfrm>
              <a:prstGeom prst="rect">
                <a:avLst/>
              </a:prstGeom>
              <a:blipFill>
                <a:blip r:embed="rId10"/>
                <a:stretch>
                  <a:fillRect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9816F8-4BCA-254B-9941-09C1FC4608E1}"/>
                  </a:ext>
                </a:extLst>
              </p:cNvPr>
              <p:cNvSpPr txBox="1"/>
              <p:nvPr/>
            </p:nvSpPr>
            <p:spPr>
              <a:xfrm>
                <a:off x="4827373" y="5519351"/>
                <a:ext cx="34880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tracks</m:t>
                        </m:r>
                      </m:sub>
                    </m:sSub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𝑑𝑎𝑡𝑎</m:t>
                        </m:r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tracks</m:t>
                        </m:r>
                      </m:sub>
                    </m:sSub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𝑚𝑜𝑑𝑒𝑙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?</a:t>
                </a:r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9816F8-4BCA-254B-9941-09C1FC460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373" y="5519351"/>
                <a:ext cx="3488006" cy="400110"/>
              </a:xfrm>
              <a:prstGeom prst="rect">
                <a:avLst/>
              </a:prstGeom>
              <a:blipFill>
                <a:blip r:embed="rId11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865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62253" y="6213248"/>
            <a:ext cx="2916258" cy="261427"/>
          </a:xfrm>
        </p:spPr>
        <p:txBody>
          <a:bodyPr/>
          <a:lstStyle/>
          <a:p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研讨会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13248"/>
            <a:ext cx="1944172" cy="281522"/>
          </a:xfrm>
        </p:spPr>
        <p:txBody>
          <a:bodyPr/>
          <a:lstStyle/>
          <a:p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张艳席</a:t>
            </a:r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北京大学）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6591" y="6213248"/>
            <a:ext cx="1944172" cy="251548"/>
          </a:xfrm>
        </p:spPr>
        <p:txBody>
          <a:bodyPr/>
          <a:lstStyle/>
          <a:p>
            <a:fld id="{40E22BEB-CED1-3E46-86A2-CA7857D3372E}" type="slidenum">
              <a:rPr kumimoji="1" lang="zh-CN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solidFill>
                <a:srgbClr val="C00000">
                  <a:alpha val="54000"/>
                </a:srgbClr>
              </a:solid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158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𝑏</m:t>
                    </m:r>
                  </m:oMath>
                </a14:m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-decay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vs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prompt</a:t>
                </a:r>
                <a:endParaRPr kumimoji="1" lang="en-CN" sz="3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blipFill>
                <a:blip r:embed="rId3"/>
                <a:stretch>
                  <a:fillRect t="-8621" b="-206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09C49E3-7FA8-2648-8DF2-1041774C0B68}"/>
              </a:ext>
            </a:extLst>
          </p:cNvPr>
          <p:cNvSpPr/>
          <p:nvPr/>
        </p:nvSpPr>
        <p:spPr>
          <a:xfrm>
            <a:off x="6916" y="621324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DC125C6F-62E6-C24E-9FCA-3A9E2D9A61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541" y="773178"/>
                <a:ext cx="8263363" cy="47131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64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22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89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the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only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one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(?)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observed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charset="0"/>
                      </a:rPr>
                      <m:t>𝑏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-decay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and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prompt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charset="0"/>
                      </a:rPr>
                      <m:t>𝑝𝑝</m:t>
                    </m:r>
                  </m:oMath>
                </a14:m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collisions</a:t>
                </a:r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DC125C6F-62E6-C24E-9FCA-3A9E2D9A6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1" y="773178"/>
                <a:ext cx="8263363" cy="471315"/>
              </a:xfrm>
              <a:prstGeom prst="rect">
                <a:avLst/>
              </a:prstGeom>
              <a:blipFill>
                <a:blip r:embed="rId4"/>
                <a:stretch>
                  <a:fillRect t="-5263" r="-153" b="-789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BE81524-150C-894F-8D11-B53E15B79170}"/>
              </a:ext>
            </a:extLst>
          </p:cNvPr>
          <p:cNvSpPr txBox="1"/>
          <p:nvPr/>
        </p:nvSpPr>
        <p:spPr>
          <a:xfrm>
            <a:off x="365790" y="1271184"/>
            <a:ext cx="6085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Production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mechanism?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kumimoji="1" lang="en-US" altLang="zh-CN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Internal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structure?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kumimoji="1" lang="en-US" altLang="zh-CN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Difficulties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identify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wide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states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in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prompt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hadron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collisions?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kumimoji="1" lang="en-CN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3400BB-499D-FF40-A848-B821B3B7F9B6}"/>
              </a:ext>
            </a:extLst>
          </p:cNvPr>
          <p:cNvSpPr txBox="1"/>
          <p:nvPr/>
        </p:nvSpPr>
        <p:spPr>
          <a:xfrm>
            <a:off x="1944172" y="3111243"/>
            <a:ext cx="109677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L13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842C2D-E9D9-3040-8A49-D0A51A4FC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7" y="3699671"/>
            <a:ext cx="2916258" cy="1948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816008-6C97-974F-B7DB-3B488EE1D7C2}"/>
                  </a:ext>
                </a:extLst>
              </p:cNvPr>
              <p:cNvSpPr txBox="1"/>
              <p:nvPr/>
            </p:nvSpPr>
            <p:spPr>
              <a:xfrm>
                <a:off x="290322" y="2978466"/>
                <a:ext cx="1513107" cy="6058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en-US" altLang="zh-CN" sz="1600" b="0" i="1" dirty="0">
                  <a:latin typeface="Cambria Math" panose="02040503050406030204" pitchFamily="18" charset="0"/>
                  <a:ea typeface="Times New Roman" charset="0"/>
                  <a:cs typeface="Times New Roman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4200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816008-6C97-974F-B7DB-3B488EE1D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22" y="2978466"/>
                <a:ext cx="1513107" cy="605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9B2F93-D94F-5549-98BF-24E831F95057}"/>
                  </a:ext>
                </a:extLst>
              </p:cNvPr>
              <p:cNvSpPr txBox="1"/>
              <p:nvPr/>
            </p:nvSpPr>
            <p:spPr>
              <a:xfrm>
                <a:off x="174459" y="2301445"/>
                <a:ext cx="2336345" cy="4001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beauty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decays:</a:t>
                </a:r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9B2F93-D94F-5549-98BF-24E831F95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59" y="2301445"/>
                <a:ext cx="2336345" cy="400110"/>
              </a:xfrm>
              <a:prstGeom prst="rect">
                <a:avLst/>
              </a:prstGeom>
              <a:blipFill>
                <a:blip r:embed="rId7"/>
                <a:stretch>
                  <a:fillRect t="-9375" r="-2162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A35F3A-E6CA-7C48-AA4B-F039EAECE789}"/>
                  </a:ext>
                </a:extLst>
              </p:cNvPr>
              <p:cNvSpPr txBox="1"/>
              <p:nvPr/>
            </p:nvSpPr>
            <p:spPr>
              <a:xfrm>
                <a:off x="365790" y="5645684"/>
                <a:ext cx="2235933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𝑆</m:t>
                          </m:r>
                        </m:e>
                      </m:d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A35F3A-E6CA-7C48-AA4B-F039EAECE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90" y="5645684"/>
                <a:ext cx="2235933" cy="400110"/>
              </a:xfrm>
              <a:prstGeom prst="rect">
                <a:avLst/>
              </a:prstGeom>
              <a:blipFill>
                <a:blip r:embed="rId8"/>
                <a:stretch>
                  <a:fillRect b="-121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6B29F3-0AC2-084F-8D54-9E6A9648A1C5}"/>
                  </a:ext>
                </a:extLst>
              </p:cNvPr>
              <p:cNvSpPr/>
              <p:nvPr/>
            </p:nvSpPr>
            <p:spPr>
              <a:xfrm>
                <a:off x="3503464" y="3257925"/>
                <a:ext cx="2000932" cy="33855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4200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16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r>
                        <a:rPr kumimoji="1" lang="zh-CN" altLang="en-US" sz="16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1600" b="0" i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or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6B29F3-0AC2-084F-8D54-9E6A9648A1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464" y="3257925"/>
                <a:ext cx="2000932" cy="338554"/>
              </a:xfrm>
              <a:prstGeom prst="rect">
                <a:avLst/>
              </a:prstGeom>
              <a:blipFill>
                <a:blip r:embed="rId9"/>
                <a:stretch>
                  <a:fillRect b="-1379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488424-9EE9-4E4F-A867-B0CCCF6BD514}"/>
                  </a:ext>
                </a:extLst>
              </p:cNvPr>
              <p:cNvSpPr txBox="1"/>
              <p:nvPr/>
            </p:nvSpPr>
            <p:spPr>
              <a:xfrm>
                <a:off x="3438985" y="5658112"/>
                <a:ext cx="1800044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488424-9EE9-4E4F-A867-B0CCCF6BD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985" y="5658112"/>
                <a:ext cx="1800044" cy="400110"/>
              </a:xfrm>
              <a:prstGeom prst="rect">
                <a:avLst/>
              </a:prstGeom>
              <a:blipFill>
                <a:blip r:embed="rId10"/>
                <a:stretch>
                  <a:fillRect b="-58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A7B80109-4866-9542-A4F6-F2A596DFCC8E}"/>
              </a:ext>
            </a:extLst>
          </p:cNvPr>
          <p:cNvSpPr txBox="1"/>
          <p:nvPr/>
        </p:nvSpPr>
        <p:spPr>
          <a:xfrm>
            <a:off x="4142254" y="2747672"/>
            <a:ext cx="109677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L10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0766F2-62C5-A340-ADEB-9423AB4A64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0947" y="3642925"/>
            <a:ext cx="2778923" cy="18865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68C96EE-2C90-5342-BA41-989C1B896D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4492" y="3699671"/>
            <a:ext cx="2743135" cy="18865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08647B3-8064-1C4A-93AB-1C4EA07C42B0}"/>
              </a:ext>
            </a:extLst>
          </p:cNvPr>
          <p:cNvSpPr txBox="1"/>
          <p:nvPr/>
        </p:nvSpPr>
        <p:spPr>
          <a:xfrm>
            <a:off x="6310025" y="2509268"/>
            <a:ext cx="9685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L9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1294D4C-5DB0-024B-9DD5-C2A2F1E5C812}"/>
                  </a:ext>
                </a:extLst>
              </p:cNvPr>
              <p:cNvSpPr/>
              <p:nvPr/>
            </p:nvSpPr>
            <p:spPr>
              <a:xfrm>
                <a:off x="6332196" y="3240087"/>
                <a:ext cx="2202013" cy="33855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4200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16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r>
                        <a:rPr kumimoji="1" lang="zh-CN" altLang="en-US" sz="16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4600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1294D4C-5DB0-024B-9DD5-C2A2F1E5C8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196" y="3240087"/>
                <a:ext cx="2202013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1E0E49-9674-0D4D-8606-FB9903458FFD}"/>
                  </a:ext>
                </a:extLst>
              </p:cNvPr>
              <p:cNvSpPr txBox="1"/>
              <p:nvPr/>
            </p:nvSpPr>
            <p:spPr>
              <a:xfrm>
                <a:off x="6408955" y="5671323"/>
                <a:ext cx="1966949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/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1E0E49-9674-0D4D-8606-FB9903458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955" y="5671323"/>
                <a:ext cx="1966949" cy="400110"/>
              </a:xfrm>
              <a:prstGeom prst="rect">
                <a:avLst/>
              </a:prstGeom>
              <a:blipFill>
                <a:blip r:embed="rId14"/>
                <a:stretch>
                  <a:fillRect b="-1176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737F0CB-A594-4D4E-806D-3BA54FCBDB53}"/>
              </a:ext>
            </a:extLst>
          </p:cNvPr>
          <p:cNvSpPr txBox="1"/>
          <p:nvPr/>
        </p:nvSpPr>
        <p:spPr>
          <a:xfrm>
            <a:off x="5923855" y="287075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Model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independent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method</a:t>
            </a:r>
            <a:endParaRPr kumimoji="1" lang="en-CN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DC1AE59-FF27-2749-BB09-879C54ABA0BC}"/>
              </a:ext>
            </a:extLst>
          </p:cNvPr>
          <p:cNvSpPr/>
          <p:nvPr/>
        </p:nvSpPr>
        <p:spPr>
          <a:xfrm>
            <a:off x="4448432" y="3931863"/>
            <a:ext cx="584887" cy="962335"/>
          </a:xfrm>
          <a:prstGeom prst="ellipse">
            <a:avLst/>
          </a:prstGeom>
          <a:noFill/>
          <a:ln w="19050">
            <a:solidFill>
              <a:srgbClr val="0000FE"/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1E2C0C7-ACE2-A946-A405-51CAB8C1F1BE}"/>
              </a:ext>
            </a:extLst>
          </p:cNvPr>
          <p:cNvCxnSpPr/>
          <p:nvPr/>
        </p:nvCxnSpPr>
        <p:spPr>
          <a:xfrm flipV="1">
            <a:off x="7710616" y="4275438"/>
            <a:ext cx="0" cy="4118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69D07A-E7B1-1F45-8126-2874A9B43E5A}"/>
              </a:ext>
            </a:extLst>
          </p:cNvPr>
          <p:cNvCxnSpPr/>
          <p:nvPr/>
        </p:nvCxnSpPr>
        <p:spPr>
          <a:xfrm flipV="1">
            <a:off x="8222867" y="4188941"/>
            <a:ext cx="0" cy="4118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834B4C-8B17-F847-8903-99C5328AAE2A}"/>
              </a:ext>
            </a:extLst>
          </p:cNvPr>
          <p:cNvCxnSpPr/>
          <p:nvPr/>
        </p:nvCxnSpPr>
        <p:spPr>
          <a:xfrm flipV="1">
            <a:off x="2005913" y="4481384"/>
            <a:ext cx="0" cy="411892"/>
          </a:xfrm>
          <a:prstGeom prst="straightConnector1">
            <a:avLst/>
          </a:prstGeom>
          <a:ln w="25400">
            <a:solidFill>
              <a:srgbClr val="0000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EBE9B43-370D-9C40-AEFA-9714E07C9A52}"/>
              </a:ext>
            </a:extLst>
          </p:cNvPr>
          <p:cNvCxnSpPr/>
          <p:nvPr/>
        </p:nvCxnSpPr>
        <p:spPr>
          <a:xfrm flipV="1">
            <a:off x="1416908" y="4749114"/>
            <a:ext cx="0" cy="411892"/>
          </a:xfrm>
          <a:prstGeom prst="straightConnector1">
            <a:avLst/>
          </a:prstGeom>
          <a:ln w="25400">
            <a:solidFill>
              <a:srgbClr val="0000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302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62253" y="6213248"/>
            <a:ext cx="2916258" cy="261427"/>
          </a:xfrm>
        </p:spPr>
        <p:txBody>
          <a:bodyPr/>
          <a:lstStyle/>
          <a:p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研讨会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13248"/>
            <a:ext cx="1944172" cy="281522"/>
          </a:xfrm>
        </p:spPr>
        <p:txBody>
          <a:bodyPr/>
          <a:lstStyle/>
          <a:p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张艳席</a:t>
            </a:r>
            <a:r>
              <a:rPr kumimoji="1"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北京大学）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6591" y="6213248"/>
            <a:ext cx="1944172" cy="251548"/>
          </a:xfrm>
        </p:spPr>
        <p:txBody>
          <a:bodyPr/>
          <a:lstStyle/>
          <a:p>
            <a:fld id="{40E22BEB-CED1-3E46-86A2-CA7857D3372E}" type="slidenum">
              <a:rPr kumimoji="1" lang="zh-CN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solidFill>
                <a:srgbClr val="C00000">
                  <a:alpha val="54000"/>
                </a:srgbClr>
              </a:solid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158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𝑏</m:t>
                    </m:r>
                  </m:oMath>
                </a14:m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-decay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vs</a:t>
                </a:r>
                <a:r>
                  <a:rPr kumimoji="1" lang="zh-CN" altLang="en-US" sz="3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latin typeface="Times New Roman" charset="0"/>
                    <a:ea typeface="Times New Roman" charset="0"/>
                    <a:cs typeface="Times New Roman" charset="0"/>
                  </a:rPr>
                  <a:t>prompt</a:t>
                </a:r>
                <a:endParaRPr kumimoji="1" lang="en-CN" sz="3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4364B547-D609-9740-A66B-9D75177A2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29286"/>
                <a:ext cx="8640763" cy="718643"/>
              </a:xfrm>
              <a:prstGeom prst="rect">
                <a:avLst/>
              </a:prstGeom>
              <a:blipFill>
                <a:blip r:embed="rId3"/>
                <a:stretch>
                  <a:fillRect t="-8621" b="-206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09C49E3-7FA8-2648-8DF2-1041774C0B68}"/>
              </a:ext>
            </a:extLst>
          </p:cNvPr>
          <p:cNvSpPr/>
          <p:nvPr/>
        </p:nvSpPr>
        <p:spPr>
          <a:xfrm>
            <a:off x="6916" y="6213248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DC125C6F-62E6-C24E-9FCA-3A9E2D9A61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541" y="773178"/>
                <a:ext cx="8263363" cy="47131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64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22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89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charset="0"/>
                      </a:rPr>
                      <m:t>(3872)</m:t>
                    </m:r>
                  </m:oMath>
                </a14:m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the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only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one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(?)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observed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charset="0"/>
                      </a:rPr>
                      <m:t>𝑏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-decay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and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prompt</a:t>
                </a:r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charset="0"/>
                      </a:rPr>
                      <m:t>𝑝𝑝</m:t>
                    </m:r>
                  </m:oMath>
                </a14:m>
                <a:r>
                  <a:rPr kumimoji="1" lang="zh-CN" altLang="en-US" sz="20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cs typeface="Times New Roman" charset="0"/>
                  </a:rPr>
                  <a:t>collisions</a:t>
                </a:r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DC125C6F-62E6-C24E-9FCA-3A9E2D9A6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1" y="773178"/>
                <a:ext cx="8263363" cy="471315"/>
              </a:xfrm>
              <a:prstGeom prst="rect">
                <a:avLst/>
              </a:prstGeom>
              <a:blipFill>
                <a:blip r:embed="rId4"/>
                <a:stretch>
                  <a:fillRect t="-5263" r="-153" b="-789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BE81524-150C-894F-8D11-B53E15B79170}"/>
              </a:ext>
            </a:extLst>
          </p:cNvPr>
          <p:cNvSpPr txBox="1"/>
          <p:nvPr/>
        </p:nvSpPr>
        <p:spPr>
          <a:xfrm>
            <a:off x="365790" y="1271184"/>
            <a:ext cx="6085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Production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mechanism?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kumimoji="1" lang="en-US" altLang="zh-CN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Internal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structure?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kumimoji="1" lang="en-US" altLang="zh-CN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Difficulties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identify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wide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states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in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prompt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hadron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collisions?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kumimoji="1" lang="en-CN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3400BB-499D-FF40-A848-B821B3B7F9B6}"/>
              </a:ext>
            </a:extLst>
          </p:cNvPr>
          <p:cNvSpPr txBox="1"/>
          <p:nvPr/>
        </p:nvSpPr>
        <p:spPr>
          <a:xfrm>
            <a:off x="1944172" y="3111243"/>
            <a:ext cx="109677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L13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842C2D-E9D9-3040-8A49-D0A51A4FC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7" y="3699671"/>
            <a:ext cx="2916258" cy="1948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816008-6C97-974F-B7DB-3B488EE1D7C2}"/>
                  </a:ext>
                </a:extLst>
              </p:cNvPr>
              <p:cNvSpPr txBox="1"/>
              <p:nvPr/>
            </p:nvSpPr>
            <p:spPr>
              <a:xfrm>
                <a:off x="290322" y="2978466"/>
                <a:ext cx="1513107" cy="6058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en-US" altLang="zh-CN" sz="1600" b="0" i="1" dirty="0">
                  <a:latin typeface="Cambria Math" panose="02040503050406030204" pitchFamily="18" charset="0"/>
                  <a:ea typeface="Times New Roman" charset="0"/>
                  <a:cs typeface="Times New Roman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4200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816008-6C97-974F-B7DB-3B488EE1D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22" y="2978466"/>
                <a:ext cx="1513107" cy="605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9B2F93-D94F-5549-98BF-24E831F95057}"/>
                  </a:ext>
                </a:extLst>
              </p:cNvPr>
              <p:cNvSpPr txBox="1"/>
              <p:nvPr/>
            </p:nvSpPr>
            <p:spPr>
              <a:xfrm>
                <a:off x="174459" y="2301445"/>
                <a:ext cx="2336345" cy="4001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beauty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decays:</a:t>
                </a:r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9B2F93-D94F-5549-98BF-24E831F95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59" y="2301445"/>
                <a:ext cx="2336345" cy="400110"/>
              </a:xfrm>
              <a:prstGeom prst="rect">
                <a:avLst/>
              </a:prstGeom>
              <a:blipFill>
                <a:blip r:embed="rId7"/>
                <a:stretch>
                  <a:fillRect t="-9375" r="-2162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A35F3A-E6CA-7C48-AA4B-F039EAECE789}"/>
                  </a:ext>
                </a:extLst>
              </p:cNvPr>
              <p:cNvSpPr txBox="1"/>
              <p:nvPr/>
            </p:nvSpPr>
            <p:spPr>
              <a:xfrm>
                <a:off x="365790" y="5645684"/>
                <a:ext cx="2235933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𝑆</m:t>
                          </m:r>
                        </m:e>
                      </m:d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A35F3A-E6CA-7C48-AA4B-F039EAECE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90" y="5645684"/>
                <a:ext cx="2235933" cy="400110"/>
              </a:xfrm>
              <a:prstGeom prst="rect">
                <a:avLst/>
              </a:prstGeom>
              <a:blipFill>
                <a:blip r:embed="rId8"/>
                <a:stretch>
                  <a:fillRect b="-121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6B29F3-0AC2-084F-8D54-9E6A9648A1C5}"/>
                  </a:ext>
                </a:extLst>
              </p:cNvPr>
              <p:cNvSpPr/>
              <p:nvPr/>
            </p:nvSpPr>
            <p:spPr>
              <a:xfrm>
                <a:off x="3503464" y="3257925"/>
                <a:ext cx="2000932" cy="33855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4200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16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r>
                        <a:rPr kumimoji="1" lang="zh-CN" altLang="en-US" sz="16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1600" b="0" i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or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6B29F3-0AC2-084F-8D54-9E6A9648A1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464" y="3257925"/>
                <a:ext cx="2000932" cy="338554"/>
              </a:xfrm>
              <a:prstGeom prst="rect">
                <a:avLst/>
              </a:prstGeom>
              <a:blipFill>
                <a:blip r:embed="rId9"/>
                <a:stretch>
                  <a:fillRect b="-1379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488424-9EE9-4E4F-A867-B0CCCF6BD514}"/>
                  </a:ext>
                </a:extLst>
              </p:cNvPr>
              <p:cNvSpPr txBox="1"/>
              <p:nvPr/>
            </p:nvSpPr>
            <p:spPr>
              <a:xfrm>
                <a:off x="3438985" y="5658112"/>
                <a:ext cx="1800044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488424-9EE9-4E4F-A867-B0CCCF6BD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985" y="5658112"/>
                <a:ext cx="1800044" cy="400110"/>
              </a:xfrm>
              <a:prstGeom prst="rect">
                <a:avLst/>
              </a:prstGeom>
              <a:blipFill>
                <a:blip r:embed="rId10"/>
                <a:stretch>
                  <a:fillRect b="-58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A7B80109-4866-9542-A4F6-F2A596DFCC8E}"/>
              </a:ext>
            </a:extLst>
          </p:cNvPr>
          <p:cNvSpPr txBox="1"/>
          <p:nvPr/>
        </p:nvSpPr>
        <p:spPr>
          <a:xfrm>
            <a:off x="4142254" y="2747672"/>
            <a:ext cx="109677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L10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0766F2-62C5-A340-ADEB-9423AB4A64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0947" y="3642925"/>
            <a:ext cx="2778923" cy="18865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68C96EE-2C90-5342-BA41-989C1B896D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4492" y="3699671"/>
            <a:ext cx="2743135" cy="18865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08647B3-8064-1C4A-93AB-1C4EA07C42B0}"/>
              </a:ext>
            </a:extLst>
          </p:cNvPr>
          <p:cNvSpPr txBox="1"/>
          <p:nvPr/>
        </p:nvSpPr>
        <p:spPr>
          <a:xfrm>
            <a:off x="6310025" y="2509268"/>
            <a:ext cx="9685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Ref.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L9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1294D4C-5DB0-024B-9DD5-C2A2F1E5C812}"/>
                  </a:ext>
                </a:extLst>
              </p:cNvPr>
              <p:cNvSpPr/>
              <p:nvPr/>
            </p:nvSpPr>
            <p:spPr>
              <a:xfrm>
                <a:off x="6332196" y="3240087"/>
                <a:ext cx="2202013" cy="33855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6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4200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16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r>
                        <a:rPr kumimoji="1" lang="zh-CN" altLang="en-US" sz="16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4600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1294D4C-5DB0-024B-9DD5-C2A2F1E5C8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196" y="3240087"/>
                <a:ext cx="2202013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1E0E49-9674-0D4D-8606-FB9903458FFD}"/>
                  </a:ext>
                </a:extLst>
              </p:cNvPr>
              <p:cNvSpPr txBox="1"/>
              <p:nvPr/>
            </p:nvSpPr>
            <p:spPr>
              <a:xfrm>
                <a:off x="6408955" y="5671323"/>
                <a:ext cx="1966949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/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1E0E49-9674-0D4D-8606-FB9903458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955" y="5671323"/>
                <a:ext cx="1966949" cy="400110"/>
              </a:xfrm>
              <a:prstGeom prst="rect">
                <a:avLst/>
              </a:prstGeom>
              <a:blipFill>
                <a:blip r:embed="rId14"/>
                <a:stretch>
                  <a:fillRect b="-1176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737F0CB-A594-4D4E-806D-3BA54FCBDB53}"/>
              </a:ext>
            </a:extLst>
          </p:cNvPr>
          <p:cNvSpPr txBox="1"/>
          <p:nvPr/>
        </p:nvSpPr>
        <p:spPr>
          <a:xfrm>
            <a:off x="5923855" y="287075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Model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independent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method</a:t>
            </a:r>
            <a:endParaRPr kumimoji="1" lang="en-CN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DC1AE59-FF27-2749-BB09-879C54ABA0BC}"/>
              </a:ext>
            </a:extLst>
          </p:cNvPr>
          <p:cNvSpPr/>
          <p:nvPr/>
        </p:nvSpPr>
        <p:spPr>
          <a:xfrm>
            <a:off x="4448432" y="3931863"/>
            <a:ext cx="584887" cy="962335"/>
          </a:xfrm>
          <a:prstGeom prst="ellipse">
            <a:avLst/>
          </a:prstGeom>
          <a:noFill/>
          <a:ln w="19050">
            <a:solidFill>
              <a:srgbClr val="0000FE"/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1E2C0C7-ACE2-A946-A405-51CAB8C1F1BE}"/>
              </a:ext>
            </a:extLst>
          </p:cNvPr>
          <p:cNvCxnSpPr/>
          <p:nvPr/>
        </p:nvCxnSpPr>
        <p:spPr>
          <a:xfrm flipV="1">
            <a:off x="7710616" y="4275438"/>
            <a:ext cx="0" cy="4118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69D07A-E7B1-1F45-8126-2874A9B43E5A}"/>
              </a:ext>
            </a:extLst>
          </p:cNvPr>
          <p:cNvCxnSpPr/>
          <p:nvPr/>
        </p:nvCxnSpPr>
        <p:spPr>
          <a:xfrm flipV="1">
            <a:off x="8222867" y="4188941"/>
            <a:ext cx="0" cy="4118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834B4C-8B17-F847-8903-99C5328AAE2A}"/>
              </a:ext>
            </a:extLst>
          </p:cNvPr>
          <p:cNvCxnSpPr/>
          <p:nvPr/>
        </p:nvCxnSpPr>
        <p:spPr>
          <a:xfrm flipV="1">
            <a:off x="2005913" y="4481384"/>
            <a:ext cx="0" cy="411892"/>
          </a:xfrm>
          <a:prstGeom prst="straightConnector1">
            <a:avLst/>
          </a:prstGeom>
          <a:ln w="25400">
            <a:solidFill>
              <a:srgbClr val="0000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EBE9B43-370D-9C40-AEFA-9714E07C9A52}"/>
              </a:ext>
            </a:extLst>
          </p:cNvPr>
          <p:cNvCxnSpPr/>
          <p:nvPr/>
        </p:nvCxnSpPr>
        <p:spPr>
          <a:xfrm flipV="1">
            <a:off x="1416908" y="4749114"/>
            <a:ext cx="0" cy="411892"/>
          </a:xfrm>
          <a:prstGeom prst="straightConnector1">
            <a:avLst/>
          </a:prstGeom>
          <a:ln w="25400">
            <a:solidFill>
              <a:srgbClr val="0000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CA6DDFA-4639-E743-9C0C-DB63C1653A04}"/>
              </a:ext>
            </a:extLst>
          </p:cNvPr>
          <p:cNvSpPr/>
          <p:nvPr/>
        </p:nvSpPr>
        <p:spPr>
          <a:xfrm>
            <a:off x="33136" y="2747672"/>
            <a:ext cx="8567611" cy="3323761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D5B31AE-BF68-3E42-BBF6-71823C7B13B0}"/>
                  </a:ext>
                </a:extLst>
              </p:cNvPr>
              <p:cNvSpPr txBox="1"/>
              <p:nvPr/>
            </p:nvSpPr>
            <p:spPr>
              <a:xfrm>
                <a:off x="1263341" y="3976586"/>
                <a:ext cx="676794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3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Where</a:t>
                </a:r>
                <a:r>
                  <a:rPr kumimoji="1" lang="zh-CN" altLang="en-US" sz="3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are</a:t>
                </a:r>
                <a:r>
                  <a:rPr kumimoji="1" lang="zh-CN" altLang="en-US" sz="3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kumimoji="1" lang="zh-CN" altLang="en-US" sz="3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strange</a:t>
                </a:r>
                <a:r>
                  <a:rPr kumimoji="1" lang="zh-CN" altLang="en-US" sz="3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partners</a:t>
                </a:r>
                <a:r>
                  <a:rPr kumimoji="1" lang="zh-CN" altLang="en-US" sz="3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  <m:sup>
                        <m:r>
                          <a:rPr kumimoji="1" lang="en-US" altLang="zh-CN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3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?</a:t>
                </a:r>
                <a:endParaRPr kumimoji="1" lang="en-CN" sz="36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D5B31AE-BF68-3E42-BBF6-71823C7B1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341" y="3976586"/>
                <a:ext cx="6767943" cy="646331"/>
              </a:xfrm>
              <a:prstGeom prst="rect">
                <a:avLst/>
              </a:prstGeom>
              <a:blipFill>
                <a:blip r:embed="rId15"/>
                <a:stretch>
                  <a:fillRect l="-2809" t="-13462" r="-1685" b="-346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798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</a:spPr>
      <a:bodyPr wrap="square" lIns="36000" tIns="36000" rIns="36000" bIns="36000" rtlCol="0" anchor="ctr">
        <a:noAutofit/>
      </a:bodyPr>
      <a:lstStyle>
        <a:defPPr algn="ctr">
          <a:defRPr sz="1600" dirty="0" smtClean="0">
            <a:latin typeface="Times New Roman" charset="0"/>
            <a:ea typeface="Times New Roman" charset="0"/>
            <a:cs typeface="Times New Roman" charset="0"/>
          </a:defRPr>
        </a:defPPr>
      </a:lstStyle>
    </a:spDef>
    <a:lnDef>
      <a:spPr>
        <a:ln w="2222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216000" indent="-216000" algn="l">
          <a:buFont typeface="Arial" panose="020B0604020202020204" pitchFamily="34" charset="0"/>
          <a:buChar char="•"/>
          <a:defRPr kumimoji="1" sz="2000" dirty="0" smtClean="0"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33844</TotalTime>
  <Words>2873</Words>
  <Application>Microsoft Macintosh PowerPoint</Application>
  <PresentationFormat>Custom</PresentationFormat>
  <Paragraphs>527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DengXian</vt:lpstr>
      <vt:lpstr>Microsoft YaHei</vt:lpstr>
      <vt:lpstr>SimHei</vt:lpstr>
      <vt:lpstr>Apple Chancery</vt:lpstr>
      <vt:lpstr>Arial</vt:lpstr>
      <vt:lpstr>Calibri</vt:lpstr>
      <vt:lpstr>Calibri Light</vt:lpstr>
      <vt:lpstr>Cambria Math</vt:lpstr>
      <vt:lpstr>Comic Sans MS</vt:lpstr>
      <vt:lpstr>Times New Roman</vt:lpstr>
      <vt:lpstr>Wingdings</vt:lpstr>
      <vt:lpstr>Office Theme</vt:lpstr>
      <vt:lpstr>Tetraquarks at LHCb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</vt:lpstr>
      <vt:lpstr>Backups</vt:lpstr>
      <vt:lpstr>PowerPoint Presentation</vt:lpstr>
      <vt:lpstr>PowerPoint Presentation</vt:lpstr>
      <vt:lpstr>Di-J\/\ψ invariant mass</vt:lpstr>
      <vt:lpstr>How to interpret data</vt:lpstr>
      <vt:lpstr>B^+→D^+ D^- K^+ distribution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Yanxi Zhang</dc:creator>
  <cp:lastModifiedBy>zhang yanxi</cp:lastModifiedBy>
  <cp:revision>1397</cp:revision>
  <cp:lastPrinted>2020-12-10T06:25:45Z</cp:lastPrinted>
  <dcterms:created xsi:type="dcterms:W3CDTF">2015-12-03T12:56:11Z</dcterms:created>
  <dcterms:modified xsi:type="dcterms:W3CDTF">2020-12-13T01:15:01Z</dcterms:modified>
</cp:coreProperties>
</file>