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59" r:id="rId4"/>
    <p:sldId id="260" r:id="rId5"/>
    <p:sldId id="309" r:id="rId6"/>
    <p:sldId id="263" r:id="rId7"/>
    <p:sldId id="265" r:id="rId8"/>
    <p:sldId id="275" r:id="rId9"/>
    <p:sldId id="276" r:id="rId10"/>
    <p:sldId id="277" r:id="rId11"/>
    <p:sldId id="278" r:id="rId12"/>
    <p:sldId id="287" r:id="rId13"/>
    <p:sldId id="279" r:id="rId14"/>
    <p:sldId id="266" r:id="rId15"/>
    <p:sldId id="268" r:id="rId16"/>
    <p:sldId id="269" r:id="rId17"/>
    <p:sldId id="273" r:id="rId18"/>
    <p:sldId id="312" r:id="rId19"/>
    <p:sldId id="289" r:id="rId20"/>
    <p:sldId id="290" r:id="rId21"/>
    <p:sldId id="291" r:id="rId22"/>
    <p:sldId id="292" r:id="rId23"/>
    <p:sldId id="294" r:id="rId24"/>
    <p:sldId id="280" r:id="rId25"/>
    <p:sldId id="295" r:id="rId26"/>
    <p:sldId id="313" r:id="rId27"/>
    <p:sldId id="300" r:id="rId28"/>
    <p:sldId id="299" r:id="rId29"/>
    <p:sldId id="301" r:id="rId30"/>
    <p:sldId id="302" r:id="rId31"/>
    <p:sldId id="305" r:id="rId32"/>
    <p:sldId id="303" r:id="rId33"/>
    <p:sldId id="314" r:id="rId34"/>
    <p:sldId id="315" r:id="rId35"/>
    <p:sldId id="316" r:id="rId36"/>
    <p:sldId id="307" r:id="rId37"/>
    <p:sldId id="297" r:id="rId38"/>
    <p:sldId id="298" r:id="rId39"/>
    <p:sldId id="296"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0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848762-A031-434A-9E92-4523C4F51A66}" type="datetimeFigureOut">
              <a:rPr lang="zh-CN" altLang="en-US" smtClean="0"/>
              <a:t>2020/11/25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B9E3B-75D5-41CE-82E8-082B7B225D70}" type="slidenum">
              <a:rPr lang="zh-CN" altLang="en-US" smtClean="0"/>
              <a:t>‹#›</a:t>
            </a:fld>
            <a:endParaRPr lang="zh-CN" altLang="en-US"/>
          </a:p>
        </p:txBody>
      </p:sp>
    </p:spTree>
    <p:extLst>
      <p:ext uri="{BB962C8B-B14F-4D97-AF65-F5344CB8AC3E}">
        <p14:creationId xmlns:p14="http://schemas.microsoft.com/office/powerpoint/2010/main" val="103012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Considering</a:t>
            </a:r>
            <a:r>
              <a:rPr lang="en-US" altLang="zh-CN" baseline="0" dirty="0"/>
              <a:t> : radiation power, the baseline layout, the cost and the polarization for Z or W mode. If we add wiggler, it maybe useful for polarization, but increase the radiation power also the cost. </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3</a:t>
            </a:fld>
            <a:endParaRPr lang="zh-CN" altLang="en-US"/>
          </a:p>
        </p:txBody>
      </p:sp>
    </p:spTree>
    <p:extLst>
      <p:ext uri="{BB962C8B-B14F-4D97-AF65-F5344CB8AC3E}">
        <p14:creationId xmlns:p14="http://schemas.microsoft.com/office/powerpoint/2010/main" val="418906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bunch number:</a:t>
            </a:r>
            <a:r>
              <a:rPr lang="en-US" altLang="zh-CN" baseline="0" dirty="0"/>
              <a:t> 0.68us the dynamic imagination, the time resolution</a:t>
            </a:r>
          </a:p>
          <a:p>
            <a:r>
              <a:rPr lang="en-US" altLang="zh-CN" baseline="0" dirty="0"/>
              <a:t>The bunch length:90ps: 2.72mm</a:t>
            </a:r>
          </a:p>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4</a:t>
            </a:fld>
            <a:endParaRPr lang="zh-CN" altLang="en-US"/>
          </a:p>
        </p:txBody>
      </p:sp>
    </p:spTree>
    <p:extLst>
      <p:ext uri="{BB962C8B-B14F-4D97-AF65-F5344CB8AC3E}">
        <p14:creationId xmlns:p14="http://schemas.microsoft.com/office/powerpoint/2010/main" val="311044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these</a:t>
            </a:r>
            <a:r>
              <a:rPr lang="en-US" altLang="zh-CN" baseline="0" dirty="0"/>
              <a:t> calculations, the Increment of the radiation power is not considered. It is a big problem. Another problem: do we need </a:t>
            </a:r>
            <a:r>
              <a:rPr lang="en-US" altLang="zh-CN" baseline="0" dirty="0" err="1"/>
              <a:t>undulator</a:t>
            </a:r>
            <a:r>
              <a:rPr lang="en-US" altLang="zh-CN" baseline="0" dirty="0"/>
              <a:t> and wiggler together? Maybe, just wiggler Is Ok. The gamma energy from the wiggler can cover that from </a:t>
            </a:r>
            <a:r>
              <a:rPr lang="en-US" altLang="zh-CN" baseline="0" dirty="0" err="1"/>
              <a:t>undulator</a:t>
            </a:r>
            <a:r>
              <a:rPr lang="en-US" altLang="zh-CN" baseline="0" dirty="0"/>
              <a:t>.  Also the spectrum from </a:t>
            </a:r>
            <a:r>
              <a:rPr lang="en-US" altLang="zh-CN" baseline="0" dirty="0" err="1"/>
              <a:t>undulator</a:t>
            </a:r>
            <a:r>
              <a:rPr lang="en-US" altLang="zh-CN" baseline="0" dirty="0"/>
              <a:t> is not </a:t>
            </a:r>
            <a:r>
              <a:rPr lang="en-US" altLang="zh-CN" baseline="0" dirty="0" err="1"/>
              <a:t>monoenergetic</a:t>
            </a:r>
            <a:r>
              <a:rPr lang="en-US" altLang="zh-CN" baseline="0" dirty="0"/>
              <a:t> too. The another problem is: there are no so many users of the high energy gamma-ray.</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6</a:t>
            </a:fld>
            <a:endParaRPr lang="zh-CN" altLang="en-US"/>
          </a:p>
        </p:txBody>
      </p:sp>
    </p:spTree>
    <p:extLst>
      <p:ext uri="{BB962C8B-B14F-4D97-AF65-F5344CB8AC3E}">
        <p14:creationId xmlns:p14="http://schemas.microsoft.com/office/powerpoint/2010/main" val="216487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7</a:t>
            </a:fld>
            <a:endParaRPr lang="zh-CN" altLang="en-US"/>
          </a:p>
        </p:txBody>
      </p:sp>
    </p:spTree>
    <p:extLst>
      <p:ext uri="{BB962C8B-B14F-4D97-AF65-F5344CB8AC3E}">
        <p14:creationId xmlns:p14="http://schemas.microsoft.com/office/powerpoint/2010/main" val="351511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220792C-F657-42EA-B793-C4508B8D5F94}" type="slidenum">
              <a:rPr lang="zh-CN" altLang="en-US" smtClean="0"/>
              <a:t>31</a:t>
            </a:fld>
            <a:endParaRPr lang="zh-CN" altLang="en-US"/>
          </a:p>
        </p:txBody>
      </p:sp>
    </p:spTree>
    <p:extLst>
      <p:ext uri="{BB962C8B-B14F-4D97-AF65-F5344CB8AC3E}">
        <p14:creationId xmlns:p14="http://schemas.microsoft.com/office/powerpoint/2010/main" val="6096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2020/11/25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2020/11/25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2.mp4"/><Relationship Id="rId7" Type="http://schemas.openxmlformats.org/officeDocument/2006/relationships/image" Target="../media/image4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7.gi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5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b="1" dirty="0"/>
              <a:t>CEPC SR System and BES </a:t>
            </a:r>
            <a:r>
              <a:rPr lang="en-US" altLang="zh-CN" b="1" dirty="0" err="1"/>
              <a:t>testbeam</a:t>
            </a:r>
            <a:r>
              <a:rPr lang="en-US" altLang="zh-CN" b="1" dirty="0"/>
              <a:t> facility</a:t>
            </a:r>
            <a:endParaRPr lang="zh-CN" altLang="en-US" dirty="0"/>
          </a:p>
        </p:txBody>
      </p:sp>
      <p:sp>
        <p:nvSpPr>
          <p:cNvPr id="3" name="副标题 2"/>
          <p:cNvSpPr>
            <a:spLocks noGrp="1"/>
          </p:cNvSpPr>
          <p:nvPr>
            <p:ph type="subTitle" idx="1"/>
          </p:nvPr>
        </p:nvSpPr>
        <p:spPr/>
        <p:txBody>
          <a:bodyPr/>
          <a:lstStyle/>
          <a:p>
            <a:r>
              <a:rPr lang="en-US" altLang="zh-CN" dirty="0"/>
              <a:t>CEPC SR study group</a:t>
            </a:r>
          </a:p>
          <a:p>
            <a:r>
              <a:rPr lang="en-US" altLang="zh-CN" dirty="0"/>
              <a:t>2020.11.25</a:t>
            </a:r>
          </a:p>
          <a:p>
            <a:r>
              <a:rPr lang="en-US" altLang="zh-CN" dirty="0"/>
              <a:t>CEPC day</a:t>
            </a:r>
            <a:endParaRPr lang="zh-CN" altLang="en-US" dirty="0"/>
          </a:p>
        </p:txBody>
      </p:sp>
    </p:spTree>
    <p:extLst>
      <p:ext uri="{BB962C8B-B14F-4D97-AF65-F5344CB8AC3E}">
        <p14:creationId xmlns:p14="http://schemas.microsoft.com/office/powerpoint/2010/main" val="45712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vacuum chamber design</a:t>
            </a:r>
            <a:endParaRPr lang="zh-CN" altLang="en-US" dirty="0"/>
          </a:p>
        </p:txBody>
      </p:sp>
      <p:sp>
        <p:nvSpPr>
          <p:cNvPr id="3" name="内容占位符 2"/>
          <p:cNvSpPr>
            <a:spLocks noGrp="1"/>
          </p:cNvSpPr>
          <p:nvPr>
            <p:ph idx="1"/>
          </p:nvPr>
        </p:nvSpPr>
        <p:spPr/>
        <p:txBody>
          <a:bodyPr/>
          <a:lstStyle/>
          <a:p>
            <a:endParaRPr lang="zh-CN" alt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97" t="1250" r="14297" b="1145"/>
          <a:stretch/>
        </p:blipFill>
        <p:spPr bwMode="auto">
          <a:xfrm>
            <a:off x="1043608" y="1418355"/>
            <a:ext cx="7033918" cy="5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01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Vacuum piping in dipole iron and requirements for side ends of the iron</a:t>
            </a:r>
            <a:endParaRPr lang="zh-CN" altLang="en-US" b="1" dirty="0"/>
          </a:p>
        </p:txBody>
      </p:sp>
      <p:sp>
        <p:nvSpPr>
          <p:cNvPr id="3" name="内容占位符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44" t="5139" r="2108" b="5833"/>
          <a:stretch/>
        </p:blipFill>
        <p:spPr bwMode="auto">
          <a:xfrm>
            <a:off x="179512" y="1700808"/>
            <a:ext cx="8802202" cy="47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6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44624"/>
            <a:ext cx="8229600" cy="1143000"/>
          </a:xfrm>
        </p:spPr>
        <p:txBody>
          <a:bodyPr/>
          <a:lstStyle/>
          <a:p>
            <a:r>
              <a:rPr lang="en-US" altLang="zh-CN" dirty="0"/>
              <a:t>Tunnels, halls and shafts</a:t>
            </a:r>
            <a:endParaRPr lang="zh-CN" altLang="en-US" dirty="0"/>
          </a:p>
        </p:txBody>
      </p:sp>
      <p:grpSp>
        <p:nvGrpSpPr>
          <p:cNvPr id="33" name="组合 32"/>
          <p:cNvGrpSpPr/>
          <p:nvPr/>
        </p:nvGrpSpPr>
        <p:grpSpPr>
          <a:xfrm>
            <a:off x="383311" y="1398354"/>
            <a:ext cx="3645537" cy="3578924"/>
            <a:chOff x="-58289" y="1454949"/>
            <a:chExt cx="3645537" cy="3578924"/>
          </a:xfrm>
        </p:grpSpPr>
        <p:grpSp>
          <p:nvGrpSpPr>
            <p:cNvPr id="31" name="组合 30"/>
            <p:cNvGrpSpPr/>
            <p:nvPr/>
          </p:nvGrpSpPr>
          <p:grpSpPr>
            <a:xfrm>
              <a:off x="-58289" y="1454949"/>
              <a:ext cx="3645537" cy="3578924"/>
              <a:chOff x="2870679" y="1714232"/>
              <a:chExt cx="3645537" cy="3578924"/>
            </a:xfrm>
          </p:grpSpPr>
          <p:sp>
            <p:nvSpPr>
              <p:cNvPr id="3" name="矩形 2"/>
              <p:cNvSpPr/>
              <p:nvPr/>
            </p:nvSpPr>
            <p:spPr>
              <a:xfrm>
                <a:off x="3707904" y="2204864"/>
                <a:ext cx="2808312" cy="2592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p>
            </p:txBody>
          </p:sp>
          <p:sp>
            <p:nvSpPr>
              <p:cNvPr id="9" name="矩形 8"/>
              <p:cNvSpPr/>
              <p:nvPr/>
            </p:nvSpPr>
            <p:spPr>
              <a:xfrm>
                <a:off x="4769587" y="2204864"/>
                <a:ext cx="1746629" cy="2592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The door on the shield wall:2m*3m</a:t>
                </a:r>
                <a:endParaRPr lang="zh-CN" altLang="en-US" b="1" dirty="0"/>
              </a:p>
            </p:txBody>
          </p:sp>
          <p:sp>
            <p:nvSpPr>
              <p:cNvPr id="10" name="椭圆 9"/>
              <p:cNvSpPr/>
              <p:nvPr/>
            </p:nvSpPr>
            <p:spPr>
              <a:xfrm>
                <a:off x="3923248" y="371703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12" name="直接连接符 11"/>
              <p:cNvCxnSpPr/>
              <p:nvPr/>
            </p:nvCxnSpPr>
            <p:spPr>
              <a:xfrm flipV="1">
                <a:off x="4050591" y="3951931"/>
                <a:ext cx="0" cy="864096"/>
              </a:xfrm>
              <a:prstGeom prst="line">
                <a:avLst/>
              </a:prstGeom>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3347864" y="4353397"/>
                <a:ext cx="791407" cy="369332"/>
              </a:xfrm>
              <a:prstGeom prst="rect">
                <a:avLst/>
              </a:prstGeom>
              <a:noFill/>
            </p:spPr>
            <p:txBody>
              <a:bodyPr wrap="square" rtlCol="0">
                <a:spAutoFit/>
              </a:bodyPr>
              <a:lstStyle/>
              <a:p>
                <a:r>
                  <a:rPr lang="en-US" altLang="zh-CN" b="1" dirty="0"/>
                  <a:t>20cm</a:t>
                </a:r>
                <a:endParaRPr lang="zh-CN" altLang="en-US" b="1" dirty="0"/>
              </a:p>
            </p:txBody>
          </p:sp>
          <p:sp>
            <p:nvSpPr>
              <p:cNvPr id="19" name="TextBox 18"/>
              <p:cNvSpPr txBox="1"/>
              <p:nvPr/>
            </p:nvSpPr>
            <p:spPr>
              <a:xfrm>
                <a:off x="4100396" y="4077072"/>
                <a:ext cx="700833" cy="369332"/>
              </a:xfrm>
              <a:prstGeom prst="rect">
                <a:avLst/>
              </a:prstGeom>
              <a:noFill/>
            </p:spPr>
            <p:txBody>
              <a:bodyPr wrap="none" rtlCol="0">
                <a:spAutoFit/>
              </a:bodyPr>
              <a:lstStyle/>
              <a:p>
                <a:r>
                  <a:rPr lang="en-US" altLang="zh-CN" b="1" dirty="0"/>
                  <a:t>80cm</a:t>
                </a:r>
                <a:endParaRPr lang="zh-CN" altLang="en-US" b="1" dirty="0"/>
              </a:p>
            </p:txBody>
          </p:sp>
          <p:cxnSp>
            <p:nvCxnSpPr>
              <p:cNvPr id="21" name="直接箭头连接符 20"/>
              <p:cNvCxnSpPr/>
              <p:nvPr/>
            </p:nvCxnSpPr>
            <p:spPr>
              <a:xfrm>
                <a:off x="3707904" y="4869160"/>
                <a:ext cx="10616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29818" y="4922584"/>
                <a:ext cx="817853" cy="369332"/>
              </a:xfrm>
              <a:prstGeom prst="rect">
                <a:avLst/>
              </a:prstGeom>
              <a:noFill/>
            </p:spPr>
            <p:txBody>
              <a:bodyPr wrap="none" rtlCol="0">
                <a:spAutoFit/>
              </a:bodyPr>
              <a:lstStyle/>
              <a:p>
                <a:r>
                  <a:rPr lang="en-US" altLang="zh-CN" b="1" dirty="0"/>
                  <a:t>100cm</a:t>
                </a:r>
                <a:endParaRPr lang="zh-CN" altLang="en-US" b="1" dirty="0"/>
              </a:p>
            </p:txBody>
          </p:sp>
          <p:cxnSp>
            <p:nvCxnSpPr>
              <p:cNvPr id="24" name="直接箭头连接符 23"/>
              <p:cNvCxnSpPr/>
              <p:nvPr/>
            </p:nvCxnSpPr>
            <p:spPr>
              <a:xfrm>
                <a:off x="4769587" y="4869160"/>
                <a:ext cx="17466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33974" y="4923824"/>
                <a:ext cx="817853" cy="369332"/>
              </a:xfrm>
              <a:prstGeom prst="rect">
                <a:avLst/>
              </a:prstGeom>
              <a:noFill/>
            </p:spPr>
            <p:txBody>
              <a:bodyPr wrap="none" rtlCol="0">
                <a:spAutoFit/>
              </a:bodyPr>
              <a:lstStyle/>
              <a:p>
                <a:r>
                  <a:rPr lang="en-US" altLang="zh-CN" b="1" dirty="0"/>
                  <a:t>200cm</a:t>
                </a:r>
                <a:endParaRPr lang="zh-CN" altLang="en-US" b="1" dirty="0"/>
              </a:p>
            </p:txBody>
          </p:sp>
          <p:cxnSp>
            <p:nvCxnSpPr>
              <p:cNvPr id="27" name="直接箭头连接符 26"/>
              <p:cNvCxnSpPr/>
              <p:nvPr/>
            </p:nvCxnSpPr>
            <p:spPr>
              <a:xfrm flipV="1">
                <a:off x="3635896" y="2204864"/>
                <a:ext cx="0" cy="259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70679" y="3131676"/>
                <a:ext cx="817853" cy="369332"/>
              </a:xfrm>
              <a:prstGeom prst="rect">
                <a:avLst/>
              </a:prstGeom>
              <a:noFill/>
            </p:spPr>
            <p:txBody>
              <a:bodyPr wrap="none" rtlCol="0">
                <a:spAutoFit/>
              </a:bodyPr>
              <a:lstStyle/>
              <a:p>
                <a:r>
                  <a:rPr lang="en-US" altLang="zh-CN" b="1" dirty="0"/>
                  <a:t>300cm</a:t>
                </a:r>
                <a:endParaRPr lang="zh-CN" altLang="en-US" b="1" dirty="0"/>
              </a:p>
            </p:txBody>
          </p:sp>
          <p:sp>
            <p:nvSpPr>
              <p:cNvPr id="29" name="TextBox 28"/>
              <p:cNvSpPr txBox="1"/>
              <p:nvPr/>
            </p:nvSpPr>
            <p:spPr>
              <a:xfrm>
                <a:off x="3751368" y="3070701"/>
                <a:ext cx="987578" cy="646331"/>
              </a:xfrm>
              <a:prstGeom prst="rect">
                <a:avLst/>
              </a:prstGeom>
              <a:noFill/>
            </p:spPr>
            <p:txBody>
              <a:bodyPr wrap="none" rtlCol="0">
                <a:spAutoFit/>
              </a:bodyPr>
              <a:lstStyle/>
              <a:p>
                <a:r>
                  <a:rPr lang="en-US" altLang="zh-CN" b="1" dirty="0"/>
                  <a:t> vacuum</a:t>
                </a:r>
              </a:p>
              <a:p>
                <a:r>
                  <a:rPr lang="en-US" altLang="zh-CN" b="1" dirty="0"/>
                  <a:t> pipe</a:t>
                </a:r>
                <a:endParaRPr lang="zh-CN" altLang="en-US" b="1" dirty="0"/>
              </a:p>
            </p:txBody>
          </p:sp>
          <p:sp>
            <p:nvSpPr>
              <p:cNvPr id="30" name="TextBox 29"/>
              <p:cNvSpPr txBox="1"/>
              <p:nvPr/>
            </p:nvSpPr>
            <p:spPr>
              <a:xfrm>
                <a:off x="3467240" y="1714232"/>
                <a:ext cx="3048976" cy="369332"/>
              </a:xfrm>
              <a:prstGeom prst="rect">
                <a:avLst/>
              </a:prstGeom>
              <a:noFill/>
            </p:spPr>
            <p:txBody>
              <a:bodyPr wrap="none" rtlCol="0">
                <a:spAutoFit/>
              </a:bodyPr>
              <a:lstStyle/>
              <a:p>
                <a:r>
                  <a:rPr lang="en-US" altLang="zh-CN" b="1" dirty="0"/>
                  <a:t>Tunnel cross section :3m * 3m</a:t>
                </a:r>
                <a:endParaRPr lang="zh-CN" altLang="en-US" b="1" dirty="0"/>
              </a:p>
            </p:txBody>
          </p:sp>
        </p:grpSp>
        <p:cxnSp>
          <p:nvCxnSpPr>
            <p:cNvPr id="14" name="直接箭头连接符 13"/>
            <p:cNvCxnSpPr/>
            <p:nvPr/>
          </p:nvCxnSpPr>
          <p:spPr>
            <a:xfrm>
              <a:off x="755576" y="4077718"/>
              <a:ext cx="3233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1210304" y="3663899"/>
              <a:ext cx="1" cy="845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5303941" y="1426587"/>
            <a:ext cx="3732555" cy="5386789"/>
            <a:chOff x="5303941" y="1426587"/>
            <a:chExt cx="3732555" cy="5386789"/>
          </a:xfrm>
        </p:grpSpPr>
        <p:sp>
          <p:nvSpPr>
            <p:cNvPr id="5" name="矩形 4"/>
            <p:cNvSpPr/>
            <p:nvPr/>
          </p:nvSpPr>
          <p:spPr>
            <a:xfrm>
              <a:off x="8022219" y="5005511"/>
              <a:ext cx="986402"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矩形 3"/>
            <p:cNvSpPr/>
            <p:nvPr/>
          </p:nvSpPr>
          <p:spPr>
            <a:xfrm>
              <a:off x="5969121" y="5005511"/>
              <a:ext cx="1432479"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63" name="组合 62"/>
            <p:cNvGrpSpPr/>
            <p:nvPr/>
          </p:nvGrpSpPr>
          <p:grpSpPr>
            <a:xfrm>
              <a:off x="5303941" y="1426587"/>
              <a:ext cx="3732555" cy="5386789"/>
              <a:chOff x="4994199" y="1453426"/>
              <a:chExt cx="3732555" cy="5386789"/>
            </a:xfrm>
          </p:grpSpPr>
          <p:cxnSp>
            <p:nvCxnSpPr>
              <p:cNvPr id="45" name="直接箭头连接符 44"/>
              <p:cNvCxnSpPr/>
              <p:nvPr/>
            </p:nvCxnSpPr>
            <p:spPr>
              <a:xfrm>
                <a:off x="5687254" y="1772816"/>
                <a:ext cx="30395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976466" y="1453426"/>
                <a:ext cx="603050" cy="369332"/>
              </a:xfrm>
              <a:prstGeom prst="rect">
                <a:avLst/>
              </a:prstGeom>
              <a:noFill/>
            </p:spPr>
            <p:txBody>
              <a:bodyPr wrap="none" rtlCol="0">
                <a:spAutoFit/>
              </a:bodyPr>
              <a:lstStyle/>
              <a:p>
                <a:r>
                  <a:rPr lang="en-US" altLang="zh-CN" b="1" dirty="0"/>
                  <a:t>15m</a:t>
                </a:r>
                <a:endParaRPr lang="zh-CN" altLang="en-US" b="1" dirty="0"/>
              </a:p>
            </p:txBody>
          </p:sp>
          <p:grpSp>
            <p:nvGrpSpPr>
              <p:cNvPr id="62" name="组合 61"/>
              <p:cNvGrpSpPr/>
              <p:nvPr/>
            </p:nvGrpSpPr>
            <p:grpSpPr>
              <a:xfrm>
                <a:off x="4994199" y="1916832"/>
                <a:ext cx="3704680" cy="4923383"/>
                <a:chOff x="5022074" y="1853883"/>
                <a:chExt cx="3704680" cy="4923383"/>
              </a:xfrm>
            </p:grpSpPr>
            <p:sp>
              <p:nvSpPr>
                <p:cNvPr id="42" name="矩形 41"/>
                <p:cNvSpPr/>
                <p:nvPr/>
              </p:nvSpPr>
              <p:spPr>
                <a:xfrm>
                  <a:off x="7020272" y="4941168"/>
                  <a:ext cx="720080" cy="18360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altLang="zh-CN" sz="1000" b="1" dirty="0"/>
                    <a:t>Channel</a:t>
                  </a:r>
                </a:p>
                <a:p>
                  <a:pPr algn="ctr"/>
                  <a:endParaRPr lang="en-US" altLang="zh-CN" sz="1000" b="1" dirty="0"/>
                </a:p>
                <a:p>
                  <a:pPr algn="ctr"/>
                  <a:endParaRPr lang="en-US" altLang="zh-CN" sz="1000" b="1" dirty="0"/>
                </a:p>
                <a:p>
                  <a:pPr algn="ctr"/>
                  <a:endParaRPr lang="en-US" altLang="zh-CN" sz="1000" b="1" dirty="0"/>
                </a:p>
                <a:p>
                  <a:pPr algn="ctr"/>
                  <a:endParaRPr lang="zh-CN" altLang="en-US" sz="1000" b="1" dirty="0"/>
                </a:p>
              </p:txBody>
            </p:sp>
            <p:sp>
              <p:nvSpPr>
                <p:cNvPr id="41" name="矩形 40"/>
                <p:cNvSpPr/>
                <p:nvPr/>
              </p:nvSpPr>
              <p:spPr>
                <a:xfrm>
                  <a:off x="5687254" y="4572843"/>
                  <a:ext cx="3039500" cy="368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CN" b="1" dirty="0"/>
                    <a:t>Shield wall:1m</a:t>
                  </a:r>
                  <a:endParaRPr lang="zh-CN" altLang="en-US" b="1" dirty="0"/>
                </a:p>
              </p:txBody>
            </p:sp>
            <p:sp>
              <p:nvSpPr>
                <p:cNvPr id="34" name="矩形 33"/>
                <p:cNvSpPr/>
                <p:nvPr/>
              </p:nvSpPr>
              <p:spPr>
                <a:xfrm>
                  <a:off x="5702418" y="1853883"/>
                  <a:ext cx="3024336" cy="2718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r>
                    <a:rPr lang="en-US" altLang="zh-CN" b="1" dirty="0"/>
                    <a:t>      HALL:</a:t>
                  </a:r>
                </a:p>
                <a:p>
                  <a:r>
                    <a:rPr lang="en-US" altLang="zh-CN" b="1" dirty="0"/>
                    <a:t>      15m * 20m * 5m(</a:t>
                  </a:r>
                  <a:r>
                    <a:rPr lang="zh-CN" altLang="en-US" b="1" dirty="0"/>
                    <a:t>高</a:t>
                  </a:r>
                  <a:r>
                    <a:rPr lang="en-US" altLang="zh-CN" b="1" dirty="0"/>
                    <a:t>)</a:t>
                  </a:r>
                  <a:br>
                    <a:rPr lang="en-US" altLang="zh-CN" b="1" dirty="0"/>
                  </a:br>
                  <a:r>
                    <a:rPr lang="en-US" altLang="zh-CN" b="1" dirty="0"/>
                    <a:t>       with overhead crane</a:t>
                  </a:r>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zh-CN" altLang="en-US" b="1" dirty="0"/>
                </a:p>
              </p:txBody>
            </p:sp>
            <p:sp>
              <p:nvSpPr>
                <p:cNvPr id="40" name="矩形 39"/>
                <p:cNvSpPr/>
                <p:nvPr/>
              </p:nvSpPr>
              <p:spPr>
                <a:xfrm>
                  <a:off x="7119733" y="4398974"/>
                  <a:ext cx="69486" cy="237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47" name="直接箭头连接符 46"/>
                <p:cNvCxnSpPr/>
                <p:nvPr/>
              </p:nvCxnSpPr>
              <p:spPr>
                <a:xfrm>
                  <a:off x="5580112" y="1853883"/>
                  <a:ext cx="0" cy="30872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804248" y="4941168"/>
                  <a:ext cx="0" cy="18360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7214586" y="4509120"/>
                  <a:ext cx="151216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47523" y="4157028"/>
                  <a:ext cx="486030" cy="369332"/>
                </a:xfrm>
                <a:prstGeom prst="rect">
                  <a:avLst/>
                </a:prstGeom>
                <a:noFill/>
              </p:spPr>
              <p:txBody>
                <a:bodyPr wrap="none" rtlCol="0">
                  <a:spAutoFit/>
                </a:bodyPr>
                <a:lstStyle/>
                <a:p>
                  <a:r>
                    <a:rPr lang="en-US" altLang="zh-CN" b="1" dirty="0"/>
                    <a:t>8m</a:t>
                  </a:r>
                  <a:endParaRPr lang="zh-CN" altLang="en-US" b="1" dirty="0"/>
                </a:p>
              </p:txBody>
            </p:sp>
            <p:sp>
              <p:nvSpPr>
                <p:cNvPr id="56" name="TextBox 55"/>
                <p:cNvSpPr txBox="1"/>
                <p:nvPr/>
              </p:nvSpPr>
              <p:spPr>
                <a:xfrm>
                  <a:off x="5022074" y="3445019"/>
                  <a:ext cx="603050" cy="369332"/>
                </a:xfrm>
                <a:prstGeom prst="rect">
                  <a:avLst/>
                </a:prstGeom>
                <a:noFill/>
              </p:spPr>
              <p:txBody>
                <a:bodyPr wrap="none" rtlCol="0">
                  <a:spAutoFit/>
                </a:bodyPr>
                <a:lstStyle/>
                <a:p>
                  <a:r>
                    <a:rPr lang="en-US" altLang="zh-CN" b="1" dirty="0"/>
                    <a:t>20m</a:t>
                  </a:r>
                  <a:endParaRPr lang="zh-CN" altLang="en-US" b="1" dirty="0"/>
                </a:p>
              </p:txBody>
            </p:sp>
            <p:sp>
              <p:nvSpPr>
                <p:cNvPr id="57" name="TextBox 56"/>
                <p:cNvSpPr txBox="1"/>
                <p:nvPr/>
              </p:nvSpPr>
              <p:spPr>
                <a:xfrm>
                  <a:off x="6243521" y="5476582"/>
                  <a:ext cx="603050" cy="369332"/>
                </a:xfrm>
                <a:prstGeom prst="rect">
                  <a:avLst/>
                </a:prstGeom>
                <a:noFill/>
              </p:spPr>
              <p:txBody>
                <a:bodyPr wrap="none" rtlCol="0">
                  <a:spAutoFit/>
                </a:bodyPr>
                <a:lstStyle/>
                <a:p>
                  <a:r>
                    <a:rPr lang="en-US" altLang="zh-CN" b="1" dirty="0"/>
                    <a:t>10m</a:t>
                  </a:r>
                  <a:endParaRPr lang="zh-CN" altLang="en-US" b="1" dirty="0"/>
                </a:p>
              </p:txBody>
            </p:sp>
            <p:sp>
              <p:nvSpPr>
                <p:cNvPr id="60" name="矩形 59"/>
                <p:cNvSpPr/>
                <p:nvPr/>
              </p:nvSpPr>
              <p:spPr>
                <a:xfrm>
                  <a:off x="7277991" y="4572843"/>
                  <a:ext cx="462361" cy="368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050" b="1" dirty="0"/>
                    <a:t>Door</a:t>
                  </a:r>
                  <a:endParaRPr lang="zh-CN" altLang="en-US" sz="1050" b="1" dirty="0"/>
                </a:p>
              </p:txBody>
            </p:sp>
          </p:grpSp>
        </p:grpSp>
      </p:grpSp>
      <p:sp>
        <p:nvSpPr>
          <p:cNvPr id="51" name="矩形 50"/>
          <p:cNvSpPr/>
          <p:nvPr/>
        </p:nvSpPr>
        <p:spPr>
          <a:xfrm>
            <a:off x="-37583" y="5097193"/>
            <a:ext cx="5926244" cy="1477328"/>
          </a:xfrm>
          <a:prstGeom prst="rect">
            <a:avLst/>
          </a:prstGeom>
        </p:spPr>
        <p:txBody>
          <a:bodyPr wrap="square">
            <a:spAutoFit/>
          </a:bodyPr>
          <a:lstStyle/>
          <a:p>
            <a:r>
              <a:rPr lang="zh-CN" altLang="en-US" b="1" dirty="0">
                <a:solidFill>
                  <a:srgbClr val="FF0000"/>
                </a:solidFill>
              </a:rPr>
              <a:t>上一页各束线的终点坐标，从这个点开始，沿着束线方向，向岩石内挖</a:t>
            </a:r>
            <a:r>
              <a:rPr lang="en-US" altLang="zh-CN" b="1" dirty="0">
                <a:solidFill>
                  <a:srgbClr val="FF0000"/>
                </a:solidFill>
              </a:rPr>
              <a:t>3X3</a:t>
            </a:r>
            <a:r>
              <a:rPr lang="zh-CN" altLang="en-US" b="1" dirty="0">
                <a:solidFill>
                  <a:srgbClr val="FF0000"/>
                </a:solidFill>
              </a:rPr>
              <a:t>米的隧道，</a:t>
            </a:r>
            <a:endParaRPr lang="en-US" altLang="zh-CN" b="1" dirty="0">
              <a:solidFill>
                <a:srgbClr val="FF0000"/>
              </a:solidFill>
            </a:endParaRPr>
          </a:p>
          <a:p>
            <a:r>
              <a:rPr lang="zh-CN" altLang="en-US" b="1" dirty="0">
                <a:solidFill>
                  <a:srgbClr val="FF0000"/>
                </a:solidFill>
              </a:rPr>
              <a:t>挖到</a:t>
            </a:r>
            <a:r>
              <a:rPr lang="en-US" altLang="zh-CN" b="1" dirty="0">
                <a:solidFill>
                  <a:srgbClr val="FF0000"/>
                </a:solidFill>
              </a:rPr>
              <a:t>10</a:t>
            </a:r>
            <a:r>
              <a:rPr lang="zh-CN" altLang="en-US" b="1" dirty="0">
                <a:solidFill>
                  <a:srgbClr val="FF0000"/>
                </a:solidFill>
              </a:rPr>
              <a:t>米处是防护门，然后是大厅。见右图。</a:t>
            </a:r>
            <a:endParaRPr lang="en-US" altLang="zh-CN" b="1" dirty="0">
              <a:solidFill>
                <a:srgbClr val="FF0000"/>
              </a:solidFill>
            </a:endParaRPr>
          </a:p>
          <a:p>
            <a:r>
              <a:rPr lang="zh-CN" altLang="en-US" b="1" dirty="0">
                <a:solidFill>
                  <a:srgbClr val="FF0000"/>
                </a:solidFill>
              </a:rPr>
              <a:t>束线</a:t>
            </a:r>
            <a:r>
              <a:rPr lang="en-US" altLang="zh-CN" b="1" dirty="0">
                <a:solidFill>
                  <a:srgbClr val="FF0000"/>
                </a:solidFill>
              </a:rPr>
              <a:t>S1</a:t>
            </a:r>
            <a:r>
              <a:rPr lang="zh-CN" altLang="en-US" b="1" dirty="0">
                <a:solidFill>
                  <a:srgbClr val="FF0000"/>
                </a:solidFill>
              </a:rPr>
              <a:t>和</a:t>
            </a:r>
            <a:r>
              <a:rPr lang="en-US" altLang="zh-CN" b="1" dirty="0">
                <a:solidFill>
                  <a:srgbClr val="FF0000"/>
                </a:solidFill>
              </a:rPr>
              <a:t>S2</a:t>
            </a:r>
            <a:r>
              <a:rPr lang="zh-CN" altLang="en-US" b="1" dirty="0">
                <a:solidFill>
                  <a:srgbClr val="FF0000"/>
                </a:solidFill>
              </a:rPr>
              <a:t>的大厅处，需分别有吊装竖井和载小货物电梯</a:t>
            </a:r>
            <a:endParaRPr lang="en-US" altLang="zh-CN" b="1" dirty="0">
              <a:solidFill>
                <a:srgbClr val="FF0000"/>
              </a:solidFill>
            </a:endParaRPr>
          </a:p>
          <a:p>
            <a:r>
              <a:rPr lang="zh-CN" altLang="en-US" b="1" dirty="0">
                <a:solidFill>
                  <a:srgbClr val="FF0000"/>
                </a:solidFill>
              </a:rPr>
              <a:t>电梯：</a:t>
            </a:r>
            <a:r>
              <a:rPr lang="en-US" altLang="zh-CN" b="1" dirty="0">
                <a:solidFill>
                  <a:srgbClr val="FF0000"/>
                </a:solidFill>
              </a:rPr>
              <a:t>2m*2m</a:t>
            </a:r>
            <a:r>
              <a:rPr lang="zh-CN" altLang="en-US" b="1" dirty="0">
                <a:solidFill>
                  <a:srgbClr val="FF0000"/>
                </a:solidFill>
              </a:rPr>
              <a:t>*</a:t>
            </a:r>
            <a:r>
              <a:rPr lang="en-US" altLang="zh-CN" b="1" dirty="0">
                <a:solidFill>
                  <a:srgbClr val="FF0000"/>
                </a:solidFill>
              </a:rPr>
              <a:t>3m</a:t>
            </a:r>
            <a:r>
              <a:rPr lang="zh-CN" altLang="en-US" b="1" dirty="0">
                <a:solidFill>
                  <a:srgbClr val="FF0000"/>
                </a:solidFill>
              </a:rPr>
              <a:t>，称重</a:t>
            </a:r>
            <a:r>
              <a:rPr lang="en-US" altLang="zh-CN" b="1" dirty="0">
                <a:solidFill>
                  <a:srgbClr val="FF0000"/>
                </a:solidFill>
              </a:rPr>
              <a:t>&gt;2</a:t>
            </a:r>
            <a:r>
              <a:rPr lang="zh-CN" altLang="en-US" b="1" dirty="0">
                <a:solidFill>
                  <a:srgbClr val="FF0000"/>
                </a:solidFill>
              </a:rPr>
              <a:t>顿。</a:t>
            </a:r>
          </a:p>
        </p:txBody>
      </p:sp>
    </p:spTree>
    <p:extLst>
      <p:ext uri="{BB962C8B-B14F-4D97-AF65-F5344CB8AC3E}">
        <p14:creationId xmlns:p14="http://schemas.microsoft.com/office/powerpoint/2010/main" val="175440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The discussions</a:t>
            </a:r>
            <a:endParaRPr lang="zh-CN" altLang="en-US" dirty="0"/>
          </a:p>
        </p:txBody>
      </p:sp>
      <p:sp>
        <p:nvSpPr>
          <p:cNvPr id="3" name="内容占位符 2"/>
          <p:cNvSpPr>
            <a:spLocks noGrp="1"/>
          </p:cNvSpPr>
          <p:nvPr>
            <p:ph idx="1"/>
          </p:nvPr>
        </p:nvSpPr>
        <p:spPr>
          <a:xfrm>
            <a:off x="457200" y="1600200"/>
            <a:ext cx="8291264" cy="4983162"/>
          </a:xfrm>
        </p:spPr>
        <p:txBody>
          <a:bodyPr>
            <a:normAutofit fontScale="70000" lnSpcReduction="20000"/>
          </a:bodyPr>
          <a:lstStyle/>
          <a:p>
            <a:pPr marL="0" indent="0">
              <a:buNone/>
            </a:pPr>
            <a:r>
              <a:rPr lang="en-US" altLang="zh-CN" dirty="0"/>
              <a:t>1. The length of the beam line exceeds 700 meters, and the vacuum system is recommended to be composed of getter films (NEG films) + ion pump.</a:t>
            </a:r>
          </a:p>
          <a:p>
            <a:pPr marL="0" indent="0">
              <a:buNone/>
            </a:pPr>
            <a:r>
              <a:rPr lang="en-US" altLang="zh-CN" dirty="0"/>
              <a:t>2. All the beam lines can be divided into 8 sections, each section is separated by all-metal ultra-high vacuum valves (9 valves), and each section has a separate rough suction port and gas filling port, and each section 5-10 ion pumps are uniformly distributed in the section (used to pump out gases that are not easy to pump out of getter films such as CH4), and the inner walls of all vacuum boxes are plated with NEG films.</a:t>
            </a:r>
          </a:p>
          <a:p>
            <a:pPr marL="0" indent="0">
              <a:buNone/>
            </a:pPr>
            <a:r>
              <a:rPr lang="en-US" altLang="zh-CN" dirty="0"/>
              <a:t>3. The material of the vacuum box can be 304 stainless steel (the inner size is φ100, the wall thickness is 3mm).</a:t>
            </a:r>
          </a:p>
          <a:p>
            <a:pPr marL="0" indent="0">
              <a:buNone/>
            </a:pPr>
            <a:r>
              <a:rPr lang="en-US" altLang="zh-CN" dirty="0"/>
              <a:t>4. Vacuum measurement adopts 2 measurement points in each section, and cold cathode vacuum gauge is used for measurement.</a:t>
            </a:r>
          </a:p>
          <a:p>
            <a:pPr marL="0" indent="0">
              <a:buNone/>
            </a:pPr>
            <a:r>
              <a:rPr lang="en-US" altLang="zh-CN" dirty="0"/>
              <a:t>5. In the photon collimation area, it is necessary to arrange temperature measurement points in the nearby vacuum box to monitor the temperature change of the outer wall of the vacuum box.</a:t>
            </a:r>
            <a:endParaRPr lang="zh-CN" altLang="en-US" dirty="0"/>
          </a:p>
        </p:txBody>
      </p:sp>
    </p:spTree>
    <p:extLst>
      <p:ext uri="{BB962C8B-B14F-4D97-AF65-F5344CB8AC3E}">
        <p14:creationId xmlns:p14="http://schemas.microsoft.com/office/powerpoint/2010/main" val="164776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S1  SR from bending magnetic field</a:t>
            </a:r>
            <a:r>
              <a:rPr lang="zh-CN" altLang="en-US" b="1" dirty="0"/>
              <a:t>：</a:t>
            </a:r>
            <a:r>
              <a:rPr lang="en-US" altLang="zh-CN" b="1" dirty="0"/>
              <a:t>0.1-5MeV, &gt;10^12@0.1%</a:t>
            </a:r>
            <a:endParaRPr lang="zh-CN" altLang="en-US" dirty="0"/>
          </a:p>
        </p:txBody>
      </p:sp>
      <p:sp>
        <p:nvSpPr>
          <p:cNvPr id="3" name="内容占位符 2"/>
          <p:cNvSpPr>
            <a:spLocks noGrp="1"/>
          </p:cNvSpPr>
          <p:nvPr>
            <p:ph idx="1"/>
          </p:nvPr>
        </p:nvSpPr>
        <p:spPr>
          <a:xfrm>
            <a:off x="107504" y="1619225"/>
            <a:ext cx="4536504" cy="5122143"/>
          </a:xfrm>
        </p:spPr>
        <p:txBody>
          <a:bodyPr>
            <a:normAutofit fontScale="70000" lnSpcReduction="20000"/>
          </a:bodyPr>
          <a:lstStyle/>
          <a:p>
            <a:pPr>
              <a:buFont typeface="Wingdings" pitchFamily="2" charset="2"/>
              <a:buChar char="Ø"/>
            </a:pPr>
            <a:r>
              <a:rPr lang="en-US" altLang="zh-CN" b="1" dirty="0">
                <a:solidFill>
                  <a:srgbClr val="FF0000"/>
                </a:solidFill>
              </a:rPr>
              <a:t>High energy X-ray diffraction/scattering/transmission beam line</a:t>
            </a:r>
          </a:p>
          <a:p>
            <a:pPr marL="171450" indent="-171450">
              <a:buFont typeface="Wingdings" pitchFamily="2" charset="2"/>
              <a:buChar char="Ø"/>
            </a:pPr>
            <a:r>
              <a:rPr lang="en-US" altLang="zh-CN" sz="2400" b="1" dirty="0"/>
              <a:t>In-situ observation and structural analysis of aircraft engine blade growth process</a:t>
            </a:r>
          </a:p>
          <a:p>
            <a:pPr marL="171450" indent="-171450">
              <a:buFont typeface="Wingdings" pitchFamily="2" charset="2"/>
              <a:buChar char="Ø"/>
            </a:pPr>
            <a:r>
              <a:rPr lang="en-US" altLang="zh-CN" sz="2400" b="1" dirty="0"/>
              <a:t>Structural changes of special steel</a:t>
            </a:r>
          </a:p>
          <a:p>
            <a:pPr marL="171450" indent="-171450">
              <a:buFont typeface="Wingdings" pitchFamily="2" charset="2"/>
              <a:buChar char="Ø"/>
            </a:pPr>
            <a:r>
              <a:rPr lang="en-US" altLang="zh-CN" sz="2400" b="1" dirty="0"/>
              <a:t>Observation of special welds</a:t>
            </a:r>
            <a:endParaRPr lang="en-US" altLang="zh-CN" b="1" dirty="0">
              <a:solidFill>
                <a:srgbClr val="FF0000"/>
              </a:solidFill>
            </a:endParaRPr>
          </a:p>
          <a:p>
            <a:pPr>
              <a:buFont typeface="Wingdings" pitchFamily="2" charset="2"/>
              <a:buChar char="Ø"/>
            </a:pPr>
            <a:r>
              <a:rPr lang="en-US" altLang="zh-CN" b="1" dirty="0">
                <a:solidFill>
                  <a:srgbClr val="FF0000"/>
                </a:solidFill>
              </a:rPr>
              <a:t>Hard X-ray micro/</a:t>
            </a:r>
            <a:r>
              <a:rPr lang="en-US" altLang="zh-CN" b="1" dirty="0" err="1">
                <a:solidFill>
                  <a:srgbClr val="FF0000"/>
                </a:solidFill>
              </a:rPr>
              <a:t>nano</a:t>
            </a:r>
            <a:r>
              <a:rPr lang="en-US" altLang="zh-CN" b="1" dirty="0">
                <a:solidFill>
                  <a:srgbClr val="FF0000"/>
                </a:solidFill>
              </a:rPr>
              <a:t> probe </a:t>
            </a:r>
            <a:r>
              <a:rPr lang="en-US" altLang="zh-CN" b="1" dirty="0" err="1">
                <a:solidFill>
                  <a:srgbClr val="FF0000"/>
                </a:solidFill>
              </a:rPr>
              <a:t>beamline</a:t>
            </a:r>
            <a:endParaRPr lang="en-US" altLang="zh-CN" b="1" dirty="0">
              <a:solidFill>
                <a:srgbClr val="FF0000"/>
              </a:solidFill>
            </a:endParaRPr>
          </a:p>
          <a:p>
            <a:pPr>
              <a:buFont typeface="Wingdings" pitchFamily="2" charset="2"/>
              <a:buChar char="Ø"/>
            </a:pPr>
            <a:r>
              <a:rPr lang="en-US" altLang="zh-CN" b="1" dirty="0">
                <a:solidFill>
                  <a:srgbClr val="FF0000"/>
                </a:solidFill>
              </a:rPr>
              <a:t>High voltage extreme condition beam line</a:t>
            </a:r>
          </a:p>
          <a:p>
            <a:pPr marL="171450" indent="-171450">
              <a:buFont typeface="Wingdings" pitchFamily="2" charset="2"/>
              <a:buChar char="Ø"/>
            </a:pPr>
            <a:r>
              <a:rPr lang="en-US" altLang="zh-CN" sz="2400" b="1" dirty="0"/>
              <a:t>Structural changes of special materials under dynamic and high pressure conditions of 1000GPa</a:t>
            </a:r>
          </a:p>
          <a:p>
            <a:pPr marL="171450" indent="-171450">
              <a:buFont typeface="Wingdings" pitchFamily="2" charset="2"/>
              <a:buChar char="Ø"/>
            </a:pPr>
            <a:r>
              <a:rPr lang="en-US" altLang="zh-CN" sz="2400" b="1" dirty="0"/>
              <a:t>Study on the equation of state of special materials under static high pressure and high temperature/low temperature</a:t>
            </a:r>
            <a:endParaRPr lang="zh-CN" altLang="en-US" sz="2400" b="1" dirty="0"/>
          </a:p>
          <a:p>
            <a:endParaRPr lang="zh-CN" altLang="en-US" dirty="0"/>
          </a:p>
        </p:txBody>
      </p:sp>
      <p:pic>
        <p:nvPicPr>
          <p:cNvPr id="5122" name="Picture 2" descr="J:\同步辐射光源应用\发动机叶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50" y="1700808"/>
            <a:ext cx="4425142" cy="437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79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562" y="-16443"/>
            <a:ext cx="8229600" cy="1143000"/>
          </a:xfrm>
        </p:spPr>
        <p:txBody>
          <a:bodyPr/>
          <a:lstStyle/>
          <a:p>
            <a:r>
              <a:rPr lang="en-US" altLang="zh-CN" b="1" dirty="0">
                <a:latin typeface="微软雅黑" pitchFamily="34" charset="-122"/>
                <a:ea typeface="微软雅黑" pitchFamily="34" charset="-122"/>
              </a:rPr>
              <a:t>CEPC high-flux γ</a:t>
            </a:r>
            <a:r>
              <a:rPr lang="zh-CN" altLang="en-US" b="1" dirty="0">
                <a:latin typeface="微软雅黑" pitchFamily="34" charset="-122"/>
                <a:ea typeface="微软雅黑" pitchFamily="34" charset="-122"/>
              </a:rPr>
              <a:t> </a:t>
            </a:r>
            <a:r>
              <a:rPr lang="en-US" altLang="zh-CN" b="1" dirty="0" err="1">
                <a:latin typeface="微软雅黑" pitchFamily="34" charset="-122"/>
                <a:ea typeface="微软雅黑" pitchFamily="34" charset="-122"/>
              </a:rPr>
              <a:t>beamlines</a:t>
            </a:r>
            <a:endParaRPr lang="zh-CN" altLang="en-US" dirty="0"/>
          </a:p>
        </p:txBody>
      </p:sp>
      <p:sp>
        <p:nvSpPr>
          <p:cNvPr id="3" name="内容占位符 2"/>
          <p:cNvSpPr>
            <a:spLocks noGrp="1"/>
          </p:cNvSpPr>
          <p:nvPr>
            <p:ph idx="1"/>
          </p:nvPr>
        </p:nvSpPr>
        <p:spPr>
          <a:xfrm>
            <a:off x="140232" y="998820"/>
            <a:ext cx="4248472" cy="1627059"/>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US" altLang="zh-CN" sz="2400" b="1" dirty="0">
                <a:latin typeface="微软雅黑" pitchFamily="34" charset="-122"/>
                <a:ea typeface="微软雅黑" pitchFamily="34" charset="-122"/>
              </a:rPr>
              <a:t>Complementary with the third generations of synchrotron sources, spallation neutron sources, industrial CT, and LCS gamma sources:</a:t>
            </a:r>
          </a:p>
          <a:p>
            <a:pPr marL="0" indent="0">
              <a:buNone/>
            </a:pPr>
            <a:r>
              <a:rPr lang="en-US" altLang="zh-CN" sz="2400" b="1" dirty="0">
                <a:latin typeface="微软雅黑" pitchFamily="34" charset="-122"/>
                <a:ea typeface="微软雅黑" pitchFamily="34" charset="-122"/>
              </a:rPr>
              <a:t>7.5cm steel penetration, several micron resolution, high flux fast imagination</a:t>
            </a:r>
            <a:endParaRPr lang="zh-CN" altLang="en-US" sz="2400" dirty="0">
              <a:latin typeface="微软雅黑" pitchFamily="34" charset="-122"/>
              <a:ea typeface="微软雅黑" pitchFamily="34" charset="-122"/>
            </a:endParaRPr>
          </a:p>
        </p:txBody>
      </p:sp>
      <p:grpSp>
        <p:nvGrpSpPr>
          <p:cNvPr id="6" name="组合 5"/>
          <p:cNvGrpSpPr/>
          <p:nvPr/>
        </p:nvGrpSpPr>
        <p:grpSpPr>
          <a:xfrm>
            <a:off x="238453" y="2780928"/>
            <a:ext cx="8973168" cy="3897724"/>
            <a:chOff x="238453" y="2780928"/>
            <a:chExt cx="8973168" cy="3897724"/>
          </a:xfrm>
        </p:grpSpPr>
        <p:sp>
          <p:nvSpPr>
            <p:cNvPr id="8" name="TextBox 7"/>
            <p:cNvSpPr txBox="1"/>
            <p:nvPr/>
          </p:nvSpPr>
          <p:spPr>
            <a:xfrm>
              <a:off x="1112080" y="2780928"/>
              <a:ext cx="461665" cy="1448923"/>
            </a:xfrm>
            <a:prstGeom prst="rect">
              <a:avLst/>
            </a:prstGeom>
            <a:noFill/>
          </p:spPr>
          <p:txBody>
            <a:bodyPr vert="eaVert" wrap="none" rtlCol="0">
              <a:spAutoFit/>
            </a:bodyPr>
            <a:lstStyle/>
            <a:p>
              <a:r>
                <a:rPr lang="en-US" altLang="zh-CN" b="1" dirty="0">
                  <a:latin typeface="微软雅黑" pitchFamily="34" charset="-122"/>
                  <a:ea typeface="微软雅黑" pitchFamily="34" charset="-122"/>
                </a:rPr>
                <a:t>Image </a:t>
              </a:r>
              <a:r>
                <a:rPr lang="en-US" altLang="zh-CN" b="1" dirty="0" err="1">
                  <a:latin typeface="微软雅黑" pitchFamily="34" charset="-122"/>
                  <a:ea typeface="微软雅黑" pitchFamily="34" charset="-122"/>
                </a:rPr>
                <a:t>reso</a:t>
              </a:r>
              <a:r>
                <a:rPr lang="en-US" altLang="zh-CN" b="1" dirty="0">
                  <a:latin typeface="微软雅黑" pitchFamily="34" charset="-122"/>
                  <a:ea typeface="微软雅黑" pitchFamily="34" charset="-122"/>
                </a:rPr>
                <a:t>.</a:t>
              </a:r>
              <a:endParaRPr lang="zh-CN" altLang="en-US" b="1" dirty="0">
                <a:latin typeface="微软雅黑" pitchFamily="34" charset="-122"/>
                <a:ea typeface="微软雅黑" pitchFamily="34" charset="-122"/>
              </a:endParaRPr>
            </a:p>
          </p:txBody>
        </p:sp>
        <p:grpSp>
          <p:nvGrpSpPr>
            <p:cNvPr id="4" name="组合 3"/>
            <p:cNvGrpSpPr/>
            <p:nvPr/>
          </p:nvGrpSpPr>
          <p:grpSpPr>
            <a:xfrm>
              <a:off x="238453" y="2780928"/>
              <a:ext cx="8973168" cy="3897724"/>
              <a:chOff x="238453" y="2780928"/>
              <a:chExt cx="8973168" cy="3897724"/>
            </a:xfrm>
          </p:grpSpPr>
          <p:cxnSp>
            <p:nvCxnSpPr>
              <p:cNvPr id="5" name="直接箭头连接符 4"/>
              <p:cNvCxnSpPr/>
              <p:nvPr/>
            </p:nvCxnSpPr>
            <p:spPr>
              <a:xfrm>
                <a:off x="1115616" y="6165304"/>
                <a:ext cx="71287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直接箭头连接符 6"/>
              <p:cNvCxnSpPr/>
              <p:nvPr/>
            </p:nvCxnSpPr>
            <p:spPr>
              <a:xfrm flipV="1">
                <a:off x="1115616" y="2780928"/>
                <a:ext cx="0" cy="338437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69285" y="3748390"/>
                <a:ext cx="63671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a:t>
                </a:r>
                <a:endParaRPr lang="zh-CN" altLang="en-US" b="1" dirty="0">
                  <a:latin typeface="微软雅黑" pitchFamily="34" charset="-122"/>
                  <a:ea typeface="微软雅黑" pitchFamily="34" charset="-122"/>
                </a:endParaRPr>
              </a:p>
            </p:txBody>
          </p:sp>
          <p:sp>
            <p:nvSpPr>
              <p:cNvPr id="10" name="TextBox 9"/>
              <p:cNvSpPr txBox="1"/>
              <p:nvPr/>
            </p:nvSpPr>
            <p:spPr>
              <a:xfrm>
                <a:off x="238453" y="4427820"/>
                <a:ext cx="84510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10um</a:t>
                </a:r>
                <a:endParaRPr lang="zh-CN" altLang="en-US" b="1" dirty="0">
                  <a:latin typeface="微软雅黑" pitchFamily="34" charset="-122"/>
                  <a:ea typeface="微软雅黑" pitchFamily="34" charset="-122"/>
                </a:endParaRPr>
              </a:p>
            </p:txBody>
          </p:sp>
          <p:sp>
            <p:nvSpPr>
              <p:cNvPr id="11" name="TextBox 10"/>
              <p:cNvSpPr txBox="1"/>
              <p:nvPr/>
            </p:nvSpPr>
            <p:spPr>
              <a:xfrm>
                <a:off x="455562" y="5166484"/>
                <a:ext cx="55976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um</a:t>
                </a:r>
                <a:endParaRPr lang="zh-CN" altLang="en-US" b="1" dirty="0">
                  <a:latin typeface="微软雅黑" pitchFamily="34" charset="-122"/>
                  <a:ea typeface="微软雅黑" pitchFamily="34" charset="-122"/>
                </a:endParaRPr>
              </a:p>
            </p:txBody>
          </p:sp>
          <p:sp>
            <p:nvSpPr>
              <p:cNvPr id="12" name="TextBox 11"/>
              <p:cNvSpPr txBox="1"/>
              <p:nvPr/>
            </p:nvSpPr>
            <p:spPr>
              <a:xfrm>
                <a:off x="6750242" y="6309320"/>
                <a:ext cx="246137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penetration/energy</a:t>
                </a:r>
                <a:endParaRPr lang="zh-CN" altLang="en-US" b="1" dirty="0">
                  <a:latin typeface="微软雅黑" pitchFamily="34" charset="-122"/>
                  <a:ea typeface="微软雅黑" pitchFamily="34" charset="-122"/>
                </a:endParaRPr>
              </a:p>
            </p:txBody>
          </p:sp>
          <p:sp>
            <p:nvSpPr>
              <p:cNvPr id="13" name="TextBox 12"/>
              <p:cNvSpPr txBox="1"/>
              <p:nvPr/>
            </p:nvSpPr>
            <p:spPr>
              <a:xfrm>
                <a:off x="5284001" y="6215135"/>
                <a:ext cx="2052878"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10cm/MeV</a:t>
                </a:r>
                <a:endParaRPr lang="zh-CN" altLang="en-US" b="1" dirty="0">
                  <a:latin typeface="微软雅黑" pitchFamily="34" charset="-122"/>
                  <a:ea typeface="微软雅黑" pitchFamily="34" charset="-122"/>
                </a:endParaRPr>
              </a:p>
            </p:txBody>
          </p:sp>
          <p:sp>
            <p:nvSpPr>
              <p:cNvPr id="14" name="TextBox 13"/>
              <p:cNvSpPr txBox="1"/>
              <p:nvPr/>
            </p:nvSpPr>
            <p:spPr>
              <a:xfrm>
                <a:off x="3547764" y="6215135"/>
                <a:ext cx="2108660"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cm/100keV</a:t>
                </a:r>
                <a:endParaRPr lang="zh-CN" altLang="en-US" b="1" dirty="0">
                  <a:latin typeface="微软雅黑" pitchFamily="34" charset="-122"/>
                  <a:ea typeface="微软雅黑" pitchFamily="34" charset="-122"/>
                </a:endParaRPr>
              </a:p>
            </p:txBody>
          </p:sp>
          <p:sp>
            <p:nvSpPr>
              <p:cNvPr id="15" name="TextBox 14"/>
              <p:cNvSpPr txBox="1"/>
              <p:nvPr/>
            </p:nvSpPr>
            <p:spPr>
              <a:xfrm>
                <a:off x="1547664" y="6187365"/>
                <a:ext cx="200009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mm/keV-10keV</a:t>
                </a:r>
                <a:endParaRPr lang="zh-CN" altLang="en-US" b="1" dirty="0">
                  <a:latin typeface="微软雅黑" pitchFamily="34" charset="-122"/>
                  <a:ea typeface="微软雅黑" pitchFamily="34" charset="-122"/>
                </a:endParaRPr>
              </a:p>
            </p:txBody>
          </p:sp>
          <p:sp>
            <p:nvSpPr>
              <p:cNvPr id="16" name="TextBox 15"/>
              <p:cNvSpPr txBox="1"/>
              <p:nvPr/>
            </p:nvSpPr>
            <p:spPr>
              <a:xfrm>
                <a:off x="1568554" y="3794557"/>
                <a:ext cx="24993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Third generations</a:t>
                </a:r>
              </a:p>
              <a:p>
                <a:pPr algn="ctr"/>
                <a:r>
                  <a:rPr lang="en-US" altLang="zh-CN" b="1" dirty="0">
                    <a:latin typeface="微软雅黑" pitchFamily="34" charset="-122"/>
                    <a:ea typeface="微软雅黑" pitchFamily="34" charset="-122"/>
                  </a:rPr>
                  <a:t>Synchrotron radiation source</a:t>
                </a:r>
                <a:endParaRPr lang="zh-CN" altLang="en-US" b="1" dirty="0">
                  <a:latin typeface="微软雅黑" pitchFamily="34" charset="-122"/>
                  <a:ea typeface="微软雅黑" pitchFamily="34" charset="-122"/>
                </a:endParaRPr>
              </a:p>
            </p:txBody>
          </p:sp>
          <p:sp>
            <p:nvSpPr>
              <p:cNvPr id="17" name="TextBox 16"/>
              <p:cNvSpPr txBox="1"/>
              <p:nvPr/>
            </p:nvSpPr>
            <p:spPr>
              <a:xfrm>
                <a:off x="3775451" y="4680467"/>
                <a:ext cx="266875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LCS γ </a:t>
                </a:r>
              </a:p>
            </p:txBody>
          </p:sp>
          <p:sp>
            <p:nvSpPr>
              <p:cNvPr id="18" name="TextBox 17"/>
              <p:cNvSpPr txBox="1"/>
              <p:nvPr/>
            </p:nvSpPr>
            <p:spPr>
              <a:xfrm>
                <a:off x="4894524" y="3573016"/>
                <a:ext cx="27642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altLang="zh-CN" b="1" dirty="0">
                  <a:latin typeface="微软雅黑" pitchFamily="34" charset="-122"/>
                  <a:ea typeface="微软雅黑" pitchFamily="34" charset="-122"/>
                </a:endParaRPr>
              </a:p>
              <a:p>
                <a:pPr algn="ctr"/>
                <a:r>
                  <a:rPr lang="en-US" altLang="zh-CN" b="1" dirty="0">
                    <a:latin typeface="微软雅黑" pitchFamily="34" charset="-122"/>
                    <a:ea typeface="微软雅黑" pitchFamily="34" charset="-122"/>
                  </a:rPr>
                  <a:t>Spallation neutron source</a:t>
                </a:r>
                <a:endParaRPr lang="zh-CN" altLang="en-US" b="1" dirty="0">
                  <a:latin typeface="微软雅黑" pitchFamily="34" charset="-122"/>
                  <a:ea typeface="微软雅黑" pitchFamily="34" charset="-122"/>
                </a:endParaRPr>
              </a:p>
            </p:txBody>
          </p:sp>
          <p:sp>
            <p:nvSpPr>
              <p:cNvPr id="19" name="TextBox 18"/>
              <p:cNvSpPr txBox="1"/>
              <p:nvPr/>
            </p:nvSpPr>
            <p:spPr>
              <a:xfrm>
                <a:off x="1583981" y="5231020"/>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Micro-</a:t>
                </a:r>
                <a:r>
                  <a:rPr lang="en-US" altLang="zh-CN" b="1" dirty="0" err="1">
                    <a:latin typeface="微软雅黑" pitchFamily="34" charset="-122"/>
                    <a:ea typeface="微软雅黑" pitchFamily="34" charset="-122"/>
                  </a:rPr>
                  <a:t>nano</a:t>
                </a:r>
                <a:r>
                  <a:rPr lang="en-US" altLang="zh-CN" b="1" dirty="0">
                    <a:latin typeface="微软雅黑" pitchFamily="34" charset="-122"/>
                    <a:ea typeface="微软雅黑" pitchFamily="34" charset="-122"/>
                  </a:rPr>
                  <a:t> CT</a:t>
                </a:r>
              </a:p>
            </p:txBody>
          </p:sp>
          <p:sp>
            <p:nvSpPr>
              <p:cNvPr id="20" name="TextBox 19"/>
              <p:cNvSpPr txBox="1"/>
              <p:nvPr/>
            </p:nvSpPr>
            <p:spPr>
              <a:xfrm>
                <a:off x="4102572" y="3658091"/>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High energy CT</a:t>
                </a:r>
              </a:p>
            </p:txBody>
          </p:sp>
        </p:grpSp>
      </p:grpSp>
      <p:sp>
        <p:nvSpPr>
          <p:cNvPr id="21" name="矩形 20"/>
          <p:cNvSpPr/>
          <p:nvPr/>
        </p:nvSpPr>
        <p:spPr>
          <a:xfrm>
            <a:off x="4499992" y="904674"/>
            <a:ext cx="4500500"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1600" b="1" dirty="0">
                <a:solidFill>
                  <a:prstClr val="black"/>
                </a:solidFill>
                <a:latin typeface="微软雅黑" pitchFamily="34" charset="-122"/>
                <a:ea typeface="微软雅黑" pitchFamily="34" charset="-122"/>
              </a:rPr>
              <a:t>Static imaging - engine blade inspection: 6cm thick steel, 1-5 micron resolution</a:t>
            </a:r>
          </a:p>
          <a:p>
            <a:endParaRPr lang="en-US" altLang="zh-CN" sz="1600" b="1" dirty="0">
              <a:solidFill>
                <a:prstClr val="black"/>
              </a:solidFill>
              <a:latin typeface="微软雅黑" pitchFamily="34" charset="-122"/>
              <a:ea typeface="微软雅黑" pitchFamily="34" charset="-122"/>
            </a:endParaRPr>
          </a:p>
          <a:p>
            <a:r>
              <a:rPr lang="en-US" altLang="zh-CN" sz="1600" b="1" dirty="0">
                <a:solidFill>
                  <a:prstClr val="black"/>
                </a:solidFill>
                <a:latin typeface="微软雅黑" pitchFamily="34" charset="-122"/>
                <a:ea typeface="微软雅黑" pitchFamily="34" charset="-122"/>
              </a:rPr>
              <a:t>Dynamic imaging---metal phase change process-droplet solidification/seawater corrosion mechanism: us, 6cm thick steel, 1-5 micron resolution</a:t>
            </a:r>
            <a:endParaRPr lang="en-US" altLang="zh-CN" sz="1600" b="1" dirty="0">
              <a:latin typeface="微软雅黑" pitchFamily="34" charset="-122"/>
              <a:ea typeface="微软雅黑" pitchFamily="34" charset="-122"/>
            </a:endParaRPr>
          </a:p>
        </p:txBody>
      </p:sp>
      <p:sp>
        <p:nvSpPr>
          <p:cNvPr id="22" name="矩形 21"/>
          <p:cNvSpPr/>
          <p:nvPr/>
        </p:nvSpPr>
        <p:spPr>
          <a:xfrm>
            <a:off x="5868144" y="4359521"/>
            <a:ext cx="2664296" cy="7811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solidFill>
                  <a:schemeClr val="bg1"/>
                </a:solidFill>
              </a:rPr>
              <a:t>CEPC-SR γ</a:t>
            </a:r>
          </a:p>
          <a:p>
            <a:pPr algn="ctr"/>
            <a:r>
              <a:rPr lang="zh-CN" altLang="en-US" b="1" dirty="0">
                <a:solidFill>
                  <a:schemeClr val="bg1"/>
                </a:solidFill>
              </a:rPr>
              <a:t>（</a:t>
            </a:r>
            <a:r>
              <a:rPr lang="en-US" altLang="zh-CN" b="1" dirty="0">
                <a:solidFill>
                  <a:schemeClr val="bg1"/>
                </a:solidFill>
              </a:rPr>
              <a:t>static &amp; dynamic</a:t>
            </a:r>
            <a:r>
              <a:rPr lang="zh-CN" altLang="en-US" b="1" dirty="0">
                <a:solidFill>
                  <a:schemeClr val="bg1"/>
                </a:solidFill>
              </a:rPr>
              <a:t>）</a:t>
            </a:r>
          </a:p>
          <a:p>
            <a:pPr algn="ctr"/>
            <a:endParaRPr lang="zh-CN" altLang="en-US" b="1" dirty="0">
              <a:solidFill>
                <a:schemeClr val="bg1"/>
              </a:solidFill>
            </a:endParaRPr>
          </a:p>
        </p:txBody>
      </p:sp>
    </p:spTree>
    <p:extLst>
      <p:ext uri="{BB962C8B-B14F-4D97-AF65-F5344CB8AC3E}">
        <p14:creationId xmlns:p14="http://schemas.microsoft.com/office/powerpoint/2010/main" val="3121589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S2: SR from wiggle magnetic field</a:t>
            </a:r>
            <a:r>
              <a:rPr lang="zh-CN" altLang="en-US" b="1" dirty="0"/>
              <a:t>：</a:t>
            </a:r>
            <a:r>
              <a:rPr lang="en-US" altLang="zh-CN" b="1" dirty="0"/>
              <a:t>0.1-100MeV, &gt;10^14@0.1%</a:t>
            </a:r>
            <a:endParaRPr lang="zh-CN" altLang="en-US" dirty="0"/>
          </a:p>
        </p:txBody>
      </p:sp>
      <p:sp>
        <p:nvSpPr>
          <p:cNvPr id="3" name="内容占位符 2"/>
          <p:cNvSpPr>
            <a:spLocks noGrp="1"/>
          </p:cNvSpPr>
          <p:nvPr>
            <p:ph idx="1"/>
          </p:nvPr>
        </p:nvSpPr>
        <p:spPr/>
        <p:txBody>
          <a:bodyPr>
            <a:normAutofit fontScale="85000" lnSpcReduction="20000"/>
          </a:bodyPr>
          <a:lstStyle/>
          <a:p>
            <a:pPr>
              <a:buFont typeface="Wingdings" pitchFamily="2" charset="2"/>
              <a:buChar char="Ø"/>
            </a:pPr>
            <a:r>
              <a:rPr lang="en-US" altLang="zh-CN" b="1" dirty="0">
                <a:solidFill>
                  <a:srgbClr val="FF0000"/>
                </a:solidFill>
              </a:rPr>
              <a:t>Photon-nuclear physics science </a:t>
            </a:r>
          </a:p>
          <a:p>
            <a:pPr>
              <a:buFont typeface="Wingdings" pitchFamily="2" charset="2"/>
              <a:buChar char="Ø"/>
            </a:pPr>
            <a:r>
              <a:rPr lang="en-US" altLang="zh-CN" b="1" dirty="0">
                <a:solidFill>
                  <a:srgbClr val="FF0000"/>
                </a:solidFill>
              </a:rPr>
              <a:t>Gamma assisted transmutation</a:t>
            </a:r>
            <a:endParaRPr lang="zh-CN" altLang="en-US" b="1" dirty="0">
              <a:solidFill>
                <a:srgbClr val="FF0000"/>
              </a:solidFill>
            </a:endParaRPr>
          </a:p>
          <a:p>
            <a:pPr>
              <a:buFont typeface="Wingdings" pitchFamily="2" charset="2"/>
              <a:buChar char="Ø"/>
            </a:pPr>
            <a:r>
              <a:rPr lang="en-US" altLang="zh-CN" b="1" dirty="0">
                <a:solidFill>
                  <a:srgbClr val="FF0000"/>
                </a:solidFill>
              </a:rPr>
              <a:t>Giant resonance,</a:t>
            </a:r>
          </a:p>
          <a:p>
            <a:pPr>
              <a:buFont typeface="Wingdings" pitchFamily="2" charset="2"/>
              <a:buChar char="Ø"/>
            </a:pPr>
            <a:r>
              <a:rPr lang="en-US" altLang="zh-CN" b="1" dirty="0">
                <a:solidFill>
                  <a:srgbClr val="FF0000"/>
                </a:solidFill>
              </a:rPr>
              <a:t>Nuclear resonance fluorescence</a:t>
            </a:r>
          </a:p>
          <a:p>
            <a:pPr>
              <a:buFont typeface="Wingdings" pitchFamily="2" charset="2"/>
              <a:buChar char="Ø"/>
            </a:pPr>
            <a:r>
              <a:rPr lang="en-US" altLang="zh-CN" b="1" i="1" u="sng" dirty="0">
                <a:solidFill>
                  <a:srgbClr val="FF0000"/>
                </a:solidFill>
              </a:rPr>
              <a:t>a “mini” giant dipole resonance it is often called pygmy dipole resonance (PDR).</a:t>
            </a:r>
          </a:p>
          <a:p>
            <a:pPr>
              <a:buFont typeface="Wingdings" pitchFamily="2" charset="2"/>
              <a:buChar char="Ø"/>
            </a:pP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12</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C(</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16</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O</a:t>
            </a:r>
            <a:r>
              <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reaction: the "Holy Grail" of nuclear astrophysics.</a:t>
            </a:r>
          </a:p>
          <a:p>
            <a:pPr>
              <a:buFont typeface="Wingdings" pitchFamily="2" charset="2"/>
              <a:buChar char="Ø"/>
            </a:pPr>
            <a:r>
              <a:rPr lang="en-US" altLang="zh-CN" b="1" dirty="0">
                <a:solidFill>
                  <a:srgbClr val="FF0000"/>
                </a:solidFill>
              </a:rPr>
              <a:t>Others high energy gamma-ray station, GRB simulations</a:t>
            </a:r>
          </a:p>
          <a:p>
            <a:pPr>
              <a:buFont typeface="Wingdings" pitchFamily="2" charset="2"/>
              <a:buChar char="Ø"/>
            </a:pPr>
            <a:r>
              <a:rPr lang="en-US" altLang="zh-CN" b="1" dirty="0">
                <a:solidFill>
                  <a:srgbClr val="FF0000"/>
                </a:solidFill>
              </a:rPr>
              <a:t>radio-pharmaceuticals production</a:t>
            </a:r>
            <a:endParaRPr lang="en-US" altLang="zh-CN" b="1" dirty="0"/>
          </a:p>
          <a:p>
            <a:pPr>
              <a:buFont typeface="Wingdings" pitchFamily="2" charset="2"/>
              <a:buChar char="Ø"/>
            </a:pPr>
            <a:endPar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a:p>
            <a:pPr>
              <a:buFont typeface="Wingdings" pitchFamily="2" charset="2"/>
              <a:buChar char="Ø"/>
            </a:pPr>
            <a:endParaRPr lang="zh-CN" altLang="en-US" sz="2400" b="1" dirty="0"/>
          </a:p>
          <a:p>
            <a:endParaRPr lang="zh-CN" altLang="en-US" dirty="0"/>
          </a:p>
        </p:txBody>
      </p:sp>
    </p:spTree>
    <p:extLst>
      <p:ext uri="{BB962C8B-B14F-4D97-AF65-F5344CB8AC3E}">
        <p14:creationId xmlns:p14="http://schemas.microsoft.com/office/powerpoint/2010/main" val="118699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12" y="0"/>
            <a:ext cx="8910266" cy="980728"/>
          </a:xfrm>
        </p:spPr>
        <p:txBody>
          <a:bodyPr>
            <a:normAutofit fontScale="90000"/>
          </a:bodyPr>
          <a:lstStyle/>
          <a:p>
            <a:r>
              <a:rPr lang="en-US" altLang="zh-CN" b="1" dirty="0"/>
              <a:t>It is very suitable to use wiggler gamma beam energy and flux</a:t>
            </a:r>
            <a:endParaRPr lang="zh-CN" altLang="en-US"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10" t="32516" r="11953" b="15278"/>
          <a:stretch/>
        </p:blipFill>
        <p:spPr bwMode="auto">
          <a:xfrm>
            <a:off x="0" y="3566241"/>
            <a:ext cx="9072588" cy="329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12776"/>
            <a:ext cx="32575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内容占位符 2"/>
              <p:cNvSpPr>
                <a:spLocks noGrp="1"/>
              </p:cNvSpPr>
              <p:nvPr>
                <p:ph idx="1"/>
              </p:nvPr>
            </p:nvSpPr>
            <p:spPr>
              <a:xfrm>
                <a:off x="107504" y="980728"/>
                <a:ext cx="5728250" cy="4525963"/>
              </a:xfrm>
            </p:spPr>
            <p:txBody>
              <a:bodyPr>
                <a:normAutofit/>
              </a:bodyPr>
              <a:lstStyle/>
              <a:p>
                <a:r>
                  <a:rPr lang="zh-CN" altLang="en-US" sz="2400" b="1" dirty="0">
                    <a:solidFill>
                      <a:schemeClr val="tx1"/>
                    </a:solidFill>
                  </a:rPr>
                  <a:t>𝛾射线诱发</a:t>
                </a:r>
                <a:r>
                  <a:rPr lang="en-US" altLang="zh-CN" sz="2400" b="1" dirty="0">
                    <a:solidFill>
                      <a:schemeClr val="tx1"/>
                    </a:solidFill>
                  </a:rPr>
                  <a:t>100Mo(</a:t>
                </a:r>
                <a:r>
                  <a:rPr lang="zh-CN" altLang="en-US" sz="2400" b="1" dirty="0">
                    <a:solidFill>
                      <a:schemeClr val="tx1"/>
                    </a:solidFill>
                  </a:rPr>
                  <a:t>𝛾</a:t>
                </a:r>
                <a:r>
                  <a:rPr lang="en-US" altLang="zh-CN" sz="2400" b="1" dirty="0">
                    <a:solidFill>
                      <a:schemeClr val="tx1"/>
                    </a:solidFill>
                  </a:rPr>
                  <a:t>,n)</a:t>
                </a:r>
                <a:r>
                  <a:rPr lang="zh-CN" altLang="en-US" sz="2400" b="1" dirty="0">
                    <a:solidFill>
                      <a:schemeClr val="tx1"/>
                    </a:solidFill>
                  </a:rPr>
                  <a:t>反应，反应阈值约为</a:t>
                </a:r>
                <a:r>
                  <a:rPr lang="en-US" altLang="zh-CN" sz="2400" b="1" dirty="0">
                    <a:solidFill>
                      <a:schemeClr val="tx1"/>
                    </a:solidFill>
                  </a:rPr>
                  <a:t>9 MeV</a:t>
                </a:r>
                <a:r>
                  <a:rPr lang="zh-CN" altLang="en-US" sz="2400" b="1" dirty="0">
                    <a:solidFill>
                      <a:schemeClr val="tx1"/>
                    </a:solidFill>
                  </a:rPr>
                  <a:t>；在</a:t>
                </a:r>
                <a:r>
                  <a:rPr lang="en-US" altLang="zh-CN" sz="2400" b="1" dirty="0">
                    <a:solidFill>
                      <a:schemeClr val="tx1"/>
                    </a:solidFill>
                  </a:rPr>
                  <a:t>14.5 MeV </a:t>
                </a:r>
                <a:r>
                  <a:rPr lang="zh-CN" altLang="en-US" sz="2400" b="1" dirty="0">
                    <a:solidFill>
                      <a:schemeClr val="tx1"/>
                    </a:solidFill>
                  </a:rPr>
                  <a:t>下出现截面最大，约为</a:t>
                </a:r>
                <a:r>
                  <a:rPr lang="en-US" altLang="zh-CN" sz="2400" b="1" dirty="0">
                    <a:solidFill>
                      <a:schemeClr val="tx1"/>
                    </a:solidFill>
                  </a:rPr>
                  <a:t>150 </a:t>
                </a:r>
                <a:r>
                  <a:rPr lang="en-US" altLang="zh-CN" sz="2400" b="1" dirty="0" err="1">
                    <a:solidFill>
                      <a:schemeClr val="tx1"/>
                    </a:solidFill>
                  </a:rPr>
                  <a:t>mb</a:t>
                </a:r>
                <a:r>
                  <a:rPr lang="zh-CN" altLang="en-US" sz="2400" b="1" dirty="0">
                    <a:solidFill>
                      <a:schemeClr val="tx1"/>
                    </a:solidFill>
                  </a:rPr>
                  <a:t>。</a:t>
                </a:r>
                <a:endParaRPr lang="en-US" altLang="zh-CN" sz="2400" b="1" dirty="0">
                  <a:solidFill>
                    <a:schemeClr val="tx1"/>
                  </a:solidFill>
                </a:endParaRPr>
              </a:p>
              <a:p>
                <a:r>
                  <a:rPr lang="en-US" altLang="zh-CN" sz="2400" b="1" dirty="0">
                    <a:solidFill>
                      <a:schemeClr val="tx1"/>
                    </a:solidFill>
                  </a:rPr>
                  <a:t>S=</a:t>
                </a:r>
                <a14:m>
                  <m:oMath xmlns:m="http://schemas.openxmlformats.org/officeDocument/2006/math">
                    <m:f>
                      <m:fPr>
                        <m:ctrlPr>
                          <a:rPr lang="en-US" altLang="zh-CN" sz="2400" b="1" i="1" dirty="0" smtClean="0">
                            <a:solidFill>
                              <a:schemeClr val="tx1"/>
                            </a:solidFill>
                            <a:latin typeface="Cambria Math" panose="02040503050406030204" pitchFamily="18" charset="0"/>
                          </a:rPr>
                        </m:ctrlPr>
                      </m:fPr>
                      <m:num>
                        <m:sSub>
                          <m:sSubPr>
                            <m:ctrlPr>
                              <a:rPr lang="en-US" altLang="zh-CN" sz="2400" b="1" i="1" dirty="0" smtClean="0">
                                <a:solidFill>
                                  <a:schemeClr val="tx1"/>
                                </a:solidFill>
                                <a:latin typeface="Cambria Math" panose="02040503050406030204" pitchFamily="18" charset="0"/>
                              </a:rPr>
                            </m:ctrlPr>
                          </m:sSubPr>
                          <m:e>
                            <m:r>
                              <m:rPr>
                                <m:sty m:val="p"/>
                              </m:rPr>
                              <a:rPr lang="en-US" altLang="zh-CN" sz="2400" b="1" dirty="0">
                                <a:solidFill>
                                  <a:schemeClr val="tx1"/>
                                </a:solidFill>
                                <a:latin typeface="Cambria Math"/>
                              </a:rPr>
                              <m:t>N</m:t>
                            </m:r>
                          </m:e>
                          <m:sub>
                            <m:r>
                              <a:rPr lang="en-US" altLang="zh-CN" sz="2400" b="1" i="0" dirty="0" smtClean="0">
                                <a:solidFill>
                                  <a:schemeClr val="tx1"/>
                                </a:solidFill>
                                <a:latin typeface="Cambria Math"/>
                              </a:rPr>
                              <m:t>𝐀</m:t>
                            </m:r>
                          </m:sub>
                        </m:sSub>
                        <m:d>
                          <m:dPr>
                            <m:ctrlPr>
                              <a:rPr lang="en-US" altLang="zh-CN" sz="2400" b="1" i="1" dirty="0" smtClean="0">
                                <a:solidFill>
                                  <a:schemeClr val="tx1"/>
                                </a:solidFill>
                                <a:latin typeface="Cambria Math" panose="02040503050406030204" pitchFamily="18" charset="0"/>
                              </a:rPr>
                            </m:ctrlPr>
                          </m:dPr>
                          <m:e>
                            <m:r>
                              <a:rPr lang="en-US" altLang="zh-CN" sz="2400" b="1" i="1" dirty="0" smtClean="0">
                                <a:solidFill>
                                  <a:schemeClr val="tx1"/>
                                </a:solidFill>
                                <a:latin typeface="Cambria Math"/>
                              </a:rPr>
                              <m:t>𝟎</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𝟔𝟗𝟑</m:t>
                            </m:r>
                          </m:e>
                        </m:d>
                      </m:num>
                      <m:den>
                        <m:r>
                          <a:rPr lang="en-US" altLang="zh-CN" sz="2400" b="1" i="1" dirty="0" smtClean="0">
                            <a:solidFill>
                              <a:schemeClr val="tx1"/>
                            </a:solidFill>
                            <a:latin typeface="Cambria Math"/>
                          </a:rPr>
                          <m:t>𝑴𝑻</m:t>
                        </m:r>
                      </m:den>
                    </m:f>
                    <m:r>
                      <a:rPr lang="en-US" altLang="zh-CN" sz="2400" b="1" i="1" dirty="0" smtClean="0">
                        <a:solidFill>
                          <a:schemeClr val="tx1"/>
                        </a:solidFill>
                        <a:latin typeface="Cambria Math"/>
                      </a:rPr>
                      <m:t>=</m:t>
                    </m:r>
                    <m:r>
                      <a:rPr lang="en-US" altLang="zh-CN" sz="2400" b="1" i="1" dirty="0" smtClean="0">
                        <a:solidFill>
                          <a:schemeClr val="tx1"/>
                        </a:solidFill>
                        <a:latin typeface="Cambria Math"/>
                      </a:rPr>
                      <m:t>𝟏</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𝟗𝟔</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𝟏</m:t>
                    </m:r>
                    <m:sSup>
                      <m:sSupPr>
                        <m:ctrlPr>
                          <a:rPr lang="en-US" altLang="zh-CN" sz="2400" b="1" i="1" dirty="0" smtClean="0">
                            <a:solidFill>
                              <a:schemeClr val="tx1"/>
                            </a:solidFill>
                            <a:latin typeface="Cambria Math" panose="02040503050406030204" pitchFamily="18" charset="0"/>
                          </a:rPr>
                        </m:ctrlPr>
                      </m:sSupPr>
                      <m:e>
                        <m:r>
                          <a:rPr lang="en-US" altLang="zh-CN" sz="2400" b="1" i="1" dirty="0" smtClean="0">
                            <a:solidFill>
                              <a:schemeClr val="tx1"/>
                            </a:solidFill>
                            <a:latin typeface="Cambria Math"/>
                          </a:rPr>
                          <m:t>𝟎</m:t>
                        </m:r>
                      </m:e>
                      <m:sup>
                        <m:r>
                          <a:rPr lang="en-US" altLang="zh-CN" sz="2400" b="1" i="1" dirty="0" smtClean="0">
                            <a:solidFill>
                              <a:schemeClr val="tx1"/>
                            </a:solidFill>
                            <a:latin typeface="Cambria Math"/>
                          </a:rPr>
                          <m:t>𝟏𝟑</m:t>
                        </m:r>
                      </m:sup>
                    </m:sSup>
                    <m:r>
                      <a:rPr lang="en-US" altLang="zh-CN" sz="2400" b="1" i="1" dirty="0" smtClean="0">
                        <a:solidFill>
                          <a:schemeClr val="tx1"/>
                        </a:solidFill>
                        <a:latin typeface="Cambria Math"/>
                      </a:rPr>
                      <m:t>𝑩𝒒</m:t>
                    </m:r>
                    <m:r>
                      <a:rPr lang="en-US" altLang="zh-CN" sz="2400" b="1" i="1" dirty="0" smtClean="0">
                        <a:solidFill>
                          <a:schemeClr val="tx1"/>
                        </a:solidFill>
                        <a:latin typeface="Cambria Math"/>
                      </a:rPr>
                      <m:t>/</m:t>
                    </m:r>
                    <m:r>
                      <a:rPr lang="en-US" altLang="zh-CN" sz="2400" b="1" i="1" dirty="0" smtClean="0">
                        <a:solidFill>
                          <a:schemeClr val="tx1"/>
                        </a:solidFill>
                        <a:latin typeface="Cambria Math"/>
                      </a:rPr>
                      <m:t>𝒎𝒈</m:t>
                    </m:r>
                  </m:oMath>
                </a14:m>
                <a:endParaRPr lang="en-US" altLang="zh-CN" sz="2400" b="1" dirty="0">
                  <a:solidFill>
                    <a:schemeClr val="tx1"/>
                  </a:solidFill>
                </a:endParaRPr>
              </a:p>
              <a:p>
                <a:r>
                  <a:rPr lang="en-US" altLang="zh-CN" sz="2400" b="1" dirty="0">
                    <a:solidFill>
                      <a:schemeClr val="tx1"/>
                    </a:solidFill>
                  </a:rPr>
                  <a:t>1Mo99=1.66*10^-25kg=1.66</a:t>
                </a:r>
                <a:r>
                  <a:rPr lang="zh-CN" altLang="en-US" sz="2400" b="1" dirty="0">
                    <a:solidFill>
                      <a:schemeClr val="tx1"/>
                    </a:solidFill>
                  </a:rPr>
                  <a:t>*</a:t>
                </a:r>
                <a:r>
                  <a:rPr lang="en-US" altLang="zh-CN" sz="2400" b="1" dirty="0">
                    <a:solidFill>
                      <a:schemeClr val="tx1"/>
                    </a:solidFill>
                  </a:rPr>
                  <a:t>10^-19mg</a:t>
                </a:r>
              </a:p>
              <a:p>
                <a:r>
                  <a:rPr lang="en-US" altLang="zh-CN" sz="2400" b="1" dirty="0">
                    <a:solidFill>
                      <a:schemeClr val="tx1"/>
                    </a:solidFill>
                  </a:rPr>
                  <a:t>1mg=6*10^18Mo99 </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107504" y="980728"/>
                <a:ext cx="5728250" cy="4525963"/>
              </a:xfrm>
              <a:blipFill rotWithShape="1">
                <a:blip r:embed="rId4"/>
                <a:stretch>
                  <a:fillRect l="-1491" t="-1617" r="-1384"/>
                </a:stretch>
              </a:blipFill>
            </p:spPr>
            <p:txBody>
              <a:bodyPr/>
              <a:lstStyle/>
              <a:p>
                <a:r>
                  <a:rPr lang="zh-CN" altLang="en-US">
                    <a:noFill/>
                  </a:rPr>
                  <a:t> </a:t>
                </a:r>
              </a:p>
            </p:txBody>
          </p:sp>
        </mc:Fallback>
      </mc:AlternateContent>
      <p:sp>
        <p:nvSpPr>
          <p:cNvPr id="4" name="矩形 3"/>
          <p:cNvSpPr/>
          <p:nvPr/>
        </p:nvSpPr>
        <p:spPr>
          <a:xfrm>
            <a:off x="5814924" y="923872"/>
            <a:ext cx="3024336" cy="923330"/>
          </a:xfrm>
          <a:prstGeom prst="rect">
            <a:avLst/>
          </a:prstGeom>
        </p:spPr>
        <p:txBody>
          <a:bodyPr wrap="square">
            <a:spAutoFit/>
          </a:bodyPr>
          <a:lstStyle/>
          <a:p>
            <a:r>
              <a:rPr lang="en-US" altLang="zh-CN" b="1" dirty="0">
                <a:solidFill>
                  <a:srgbClr val="FF0000"/>
                </a:solidFill>
              </a:rPr>
              <a:t>1h 10^14 flux</a:t>
            </a:r>
            <a:r>
              <a:rPr lang="zh-CN" altLang="en-US" b="1" dirty="0">
                <a:solidFill>
                  <a:srgbClr val="FF0000"/>
                </a:solidFill>
              </a:rPr>
              <a:t> </a:t>
            </a:r>
            <a:r>
              <a:rPr lang="en-US" altLang="zh-CN" b="1" dirty="0">
                <a:solidFill>
                  <a:srgbClr val="FF0000"/>
                </a:solidFill>
              </a:rPr>
              <a:t>-&gt;1.44mg Mo99</a:t>
            </a:r>
          </a:p>
          <a:p>
            <a:pPr algn="l" rtl="0" fontAlgn="t"/>
            <a:r>
              <a:rPr lang="en-US" altLang="zh-CN" b="1" dirty="0">
                <a:solidFill>
                  <a:srgbClr val="FF0000"/>
                </a:solidFill>
              </a:rPr>
              <a:t>762Ci </a:t>
            </a:r>
            <a:r>
              <a:rPr lang="en-US" altLang="zh-CN" b="1" dirty="0">
                <a:solidFill>
                  <a:srgbClr val="777777"/>
                </a:solidFill>
                <a:latin typeface="Roboto"/>
              </a:rPr>
              <a:t>M</a:t>
            </a:r>
            <a:r>
              <a:rPr lang="en-US" altLang="zh-CN" b="1" i="0" dirty="0">
                <a:solidFill>
                  <a:srgbClr val="777777"/>
                </a:solidFill>
                <a:effectLst/>
                <a:latin typeface="Roboto"/>
              </a:rPr>
              <a:t>olybdenum</a:t>
            </a:r>
          </a:p>
          <a:p>
            <a:endParaRPr lang="zh-CN" altLang="en-US" b="1" dirty="0">
              <a:solidFill>
                <a:srgbClr val="FF0000"/>
              </a:solidFill>
            </a:endParaRPr>
          </a:p>
        </p:txBody>
      </p:sp>
    </p:spTree>
    <p:extLst>
      <p:ext uri="{BB962C8B-B14F-4D97-AF65-F5344CB8AC3E}">
        <p14:creationId xmlns:p14="http://schemas.microsoft.com/office/powerpoint/2010/main" val="223468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SR design in the CEPC CDR/The new design: parameters, baseline and the applications</a:t>
            </a:r>
          </a:p>
          <a:p>
            <a:pPr>
              <a:buFont typeface="Wingdings" pitchFamily="2" charset="2"/>
              <a:buChar char="Ø"/>
            </a:pPr>
            <a:r>
              <a:rPr lang="en-US" altLang="zh-CN" b="1" dirty="0">
                <a:solidFill>
                  <a:srgbClr val="00B050"/>
                </a:solidFill>
              </a:rPr>
              <a:t>The focusing of the CEPC SR and the detection array of the gamma-ray beam</a:t>
            </a:r>
          </a:p>
          <a:p>
            <a:pPr>
              <a:buFont typeface="Wingdings" pitchFamily="2" charset="2"/>
              <a:buChar char="Ø"/>
            </a:pPr>
            <a:r>
              <a:rPr lang="en-US" altLang="zh-CN" b="1" dirty="0" err="1"/>
              <a:t>Testbeam</a:t>
            </a:r>
            <a:r>
              <a:rPr lang="en-US" altLang="zh-CN" b="1" dirty="0"/>
              <a:t> facility</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1207622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The challenges and the next to do</a:t>
            </a:r>
            <a:endParaRPr lang="zh-CN" altLang="en-US" b="1" dirty="0"/>
          </a:p>
        </p:txBody>
      </p:sp>
      <p:sp>
        <p:nvSpPr>
          <p:cNvPr id="3" name="内容占位符 2"/>
          <p:cNvSpPr>
            <a:spLocks noGrp="1"/>
          </p:cNvSpPr>
          <p:nvPr>
            <p:ph idx="1"/>
          </p:nvPr>
        </p:nvSpPr>
        <p:spPr/>
        <p:txBody>
          <a:bodyPr/>
          <a:lstStyle/>
          <a:p>
            <a:pPr marL="0" indent="0">
              <a:buNone/>
            </a:pPr>
            <a:r>
              <a:rPr lang="en-US" altLang="zh-CN" b="1" dirty="0"/>
              <a:t>1) The focalization of gamma-ray: larger than MeV</a:t>
            </a:r>
          </a:p>
          <a:p>
            <a:pPr marL="0" indent="0">
              <a:buNone/>
            </a:pPr>
            <a:r>
              <a:rPr lang="en-US" altLang="zh-CN" b="1" dirty="0"/>
              <a:t>2) The detection of the energy distribution and the spatial distribution of the SR from bending magnetic and wiggler</a:t>
            </a:r>
          </a:p>
          <a:p>
            <a:pPr marL="0" indent="0">
              <a:buNone/>
            </a:pPr>
            <a:r>
              <a:rPr lang="en-US" altLang="zh-CN" b="1" dirty="0"/>
              <a:t>3) The Mechanical design drawings and equipment, and cost estimates</a:t>
            </a:r>
          </a:p>
          <a:p>
            <a:pPr marL="0" indent="0">
              <a:buNone/>
            </a:pPr>
            <a:endParaRPr lang="en-US" altLang="zh-CN" b="1" dirty="0"/>
          </a:p>
          <a:p>
            <a:endParaRPr lang="zh-CN" altLang="en-US" dirty="0"/>
          </a:p>
        </p:txBody>
      </p:sp>
    </p:spTree>
    <p:extLst>
      <p:ext uri="{BB962C8B-B14F-4D97-AF65-F5344CB8AC3E}">
        <p14:creationId xmlns:p14="http://schemas.microsoft.com/office/powerpoint/2010/main" val="319525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a:bodyPr>
          <a:lstStyle/>
          <a:p>
            <a:pPr>
              <a:buFont typeface="Wingdings" pitchFamily="2" charset="2"/>
              <a:buChar char="Ø"/>
            </a:pPr>
            <a:r>
              <a:rPr lang="en-US" altLang="zh-CN" b="1" dirty="0">
                <a:solidFill>
                  <a:srgbClr val="FF0000"/>
                </a:solidFill>
              </a:rPr>
              <a:t>CEPC CDR: parameters and baseline layout</a:t>
            </a:r>
          </a:p>
          <a:p>
            <a:pPr>
              <a:buFont typeface="Wingdings" pitchFamily="2" charset="2"/>
              <a:buChar char="Ø"/>
            </a:pPr>
            <a:r>
              <a:rPr lang="en-US" altLang="zh-CN" b="1" dirty="0"/>
              <a:t>SR design in the CEPC CDR/The new design: parameters, baseline and the applications</a:t>
            </a:r>
          </a:p>
          <a:p>
            <a:pPr>
              <a:buFont typeface="Wingdings" pitchFamily="2" charset="2"/>
              <a:buChar char="Ø"/>
            </a:pPr>
            <a:r>
              <a:rPr lang="en-US" altLang="zh-CN" b="1" dirty="0"/>
              <a:t>The focusing of the CEPC SR and the detection array of the gamma-ray beam</a:t>
            </a:r>
          </a:p>
          <a:p>
            <a:pPr>
              <a:buFont typeface="Wingdings" pitchFamily="2" charset="2"/>
              <a:buChar char="Ø"/>
            </a:pPr>
            <a:r>
              <a:rPr lang="en-US" altLang="zh-CN" b="1" dirty="0" err="1"/>
              <a:t>Testbeam</a:t>
            </a:r>
            <a:r>
              <a:rPr lang="en-US" altLang="zh-CN" b="1" dirty="0"/>
              <a:t> facility</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915210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24744"/>
            <a:ext cx="331615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1"/>
          <p:cNvSpPr txBox="1">
            <a:spLocks/>
          </p:cNvSpPr>
          <p:nvPr/>
        </p:nvSpPr>
        <p:spPr>
          <a:xfrm>
            <a:off x="539552" y="197768"/>
            <a:ext cx="8352928" cy="11430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The focalization of hard x-ray</a:t>
            </a:r>
          </a:p>
          <a:p>
            <a:r>
              <a:rPr lang="en-US" altLang="zh-CN" b="1" dirty="0"/>
              <a:t>And soft gamma-ray 100keV-1MeV, 1MeV  still problem?</a:t>
            </a:r>
            <a:endParaRPr lang="zh-CN" altLang="en-US"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22" y="5013176"/>
            <a:ext cx="1970796" cy="18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4077072"/>
            <a:ext cx="3779912" cy="923330"/>
          </a:xfrm>
          <a:prstGeom prst="rect">
            <a:avLst/>
          </a:prstGeom>
        </p:spPr>
        <p:txBody>
          <a:bodyPr wrap="square">
            <a:spAutoFit/>
          </a:bodyPr>
          <a:lstStyle/>
          <a:p>
            <a:r>
              <a:rPr lang="en-US" altLang="zh-CN" b="1" dirty="0"/>
              <a:t>Schematic representation of a Laue lens based on QM crystals.</a:t>
            </a:r>
            <a:r>
              <a:rPr lang="it-IT" altLang="zh-CN" b="1" dirty="0"/>
              <a:t> J. Appl. Cryst. (2015). 48, 977–989</a:t>
            </a:r>
            <a:endParaRPr lang="zh-CN" altLang="en-US"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340768"/>
            <a:ext cx="5249431" cy="195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317" y="4365104"/>
            <a:ext cx="5315187" cy="245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857725" y="3356992"/>
            <a:ext cx="5204495" cy="923330"/>
          </a:xfrm>
          <a:prstGeom prst="rect">
            <a:avLst/>
          </a:prstGeom>
        </p:spPr>
        <p:txBody>
          <a:bodyPr wrap="square">
            <a:spAutoFit/>
          </a:bodyPr>
          <a:lstStyle/>
          <a:p>
            <a:r>
              <a:rPr lang="en-US" altLang="zh-CN" b="1" dirty="0"/>
              <a:t>LIGA fabrication of X-ray Nickel lenses</a:t>
            </a:r>
          </a:p>
          <a:p>
            <a:r>
              <a:rPr lang="en-US" altLang="zh-CN" b="1" dirty="0"/>
              <a:t>100keV-1MeV : Microsystem Technologies 11 (2005) 292–297</a:t>
            </a:r>
            <a:endParaRPr lang="zh-CN" altLang="en-US" b="1" dirty="0"/>
          </a:p>
        </p:txBody>
      </p:sp>
    </p:spTree>
    <p:extLst>
      <p:ext uri="{BB962C8B-B14F-4D97-AF65-F5344CB8AC3E}">
        <p14:creationId xmlns:p14="http://schemas.microsoft.com/office/powerpoint/2010/main" val="383774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12E50EE-DE5A-481E-B022-B4B12ABD0B12}"/>
              </a:ext>
            </a:extLst>
          </p:cNvPr>
          <p:cNvPicPr>
            <a:picLocks noChangeAspect="1"/>
          </p:cNvPicPr>
          <p:nvPr/>
        </p:nvPicPr>
        <p:blipFill rotWithShape="1">
          <a:blip r:embed="rId2"/>
          <a:srcRect l="7210" t="8822" r="4377" b="5551"/>
          <a:stretch/>
        </p:blipFill>
        <p:spPr>
          <a:xfrm>
            <a:off x="-588" y="1413359"/>
            <a:ext cx="4587651" cy="2975973"/>
          </a:xfrm>
          <a:prstGeom prst="rect">
            <a:avLst/>
          </a:prstGeom>
        </p:spPr>
      </p:pic>
      <p:sp>
        <p:nvSpPr>
          <p:cNvPr id="3" name="矩形 2"/>
          <p:cNvSpPr/>
          <p:nvPr/>
        </p:nvSpPr>
        <p:spPr>
          <a:xfrm>
            <a:off x="15063" y="44624"/>
            <a:ext cx="4572000" cy="1477328"/>
          </a:xfrm>
          <a:prstGeom prst="rect">
            <a:avLst/>
          </a:prstGeom>
        </p:spPr>
        <p:txBody>
          <a:bodyPr>
            <a:spAutoFit/>
          </a:bodyPr>
          <a:lstStyle/>
          <a:p>
            <a:r>
              <a:rPr lang="en-US" altLang="zh-CN" b="1" dirty="0">
                <a:solidFill>
                  <a:prstClr val="black"/>
                </a:solidFill>
                <a:latin typeface="微软雅黑" panose="020B0503020204020204" pitchFamily="34" charset="-122"/>
                <a:ea typeface="微软雅黑" panose="020B0503020204020204" pitchFamily="34" charset="-122"/>
              </a:rPr>
              <a:t>For high-energy photons, the Bragg angle is very small, and even in small beams the crystal must be large to diffract. Therefore, Laue geometry represents a more convenient choice.</a:t>
            </a:r>
            <a:endParaRPr lang="zh-CN" altLang="en-US" b="1" dirty="0"/>
          </a:p>
        </p:txBody>
      </p:sp>
      <p:pic>
        <p:nvPicPr>
          <p:cNvPr id="4" name="图片 3">
            <a:extLst>
              <a:ext uri="{FF2B5EF4-FFF2-40B4-BE49-F238E27FC236}">
                <a16:creationId xmlns:a16="http://schemas.microsoft.com/office/drawing/2014/main" id="{B87ED297-2ECA-40A2-8907-030778C59661}"/>
              </a:ext>
            </a:extLst>
          </p:cNvPr>
          <p:cNvPicPr>
            <a:picLocks noChangeAspect="1"/>
          </p:cNvPicPr>
          <p:nvPr/>
        </p:nvPicPr>
        <p:blipFill>
          <a:blip r:embed="rId3"/>
          <a:stretch>
            <a:fillRect/>
          </a:stretch>
        </p:blipFill>
        <p:spPr>
          <a:xfrm>
            <a:off x="251520" y="4370611"/>
            <a:ext cx="2821081" cy="2461276"/>
          </a:xfrm>
          <a:prstGeom prst="rect">
            <a:avLst/>
          </a:prstGeom>
        </p:spPr>
      </p:pic>
      <p:sp>
        <p:nvSpPr>
          <p:cNvPr id="5" name="矩形 4"/>
          <p:cNvSpPr/>
          <p:nvPr/>
        </p:nvSpPr>
        <p:spPr>
          <a:xfrm>
            <a:off x="4860494" y="136957"/>
            <a:ext cx="3824958" cy="646331"/>
          </a:xfrm>
          <a:prstGeom prst="rect">
            <a:avLst/>
          </a:prstGeom>
        </p:spPr>
        <p:txBody>
          <a:bodyPr wrap="none">
            <a:spAutoFit/>
          </a:bodyPr>
          <a:lstStyle/>
          <a:p>
            <a:pPr lvl="0"/>
            <a:r>
              <a:rPr lang="en-US" altLang="zh-CN" b="1" dirty="0">
                <a:solidFill>
                  <a:schemeClr val="accent1"/>
                </a:solidFill>
                <a:latin typeface="微软雅黑" panose="020B0503020204020204" pitchFamily="34" charset="-122"/>
                <a:ea typeface="微软雅黑" panose="020B0503020204020204" pitchFamily="34" charset="-122"/>
              </a:rPr>
              <a:t>Perfect crystal, mosaic crystal, </a:t>
            </a:r>
          </a:p>
          <a:p>
            <a:pPr lvl="0"/>
            <a:r>
              <a:rPr lang="en-US" altLang="zh-CN" b="1" dirty="0">
                <a:solidFill>
                  <a:schemeClr val="accent1"/>
                </a:solidFill>
                <a:latin typeface="微软雅黑" panose="020B0503020204020204" pitchFamily="34" charset="-122"/>
                <a:ea typeface="微软雅黑" panose="020B0503020204020204" pitchFamily="34" charset="-122"/>
              </a:rPr>
              <a:t>the maximum reflectivity is 1/2</a:t>
            </a:r>
            <a:endParaRPr lang="zh-CN" altLang="en-US" b="1" dirty="0"/>
          </a:p>
        </p:txBody>
      </p:sp>
      <p:sp>
        <p:nvSpPr>
          <p:cNvPr id="7" name="矩形 6"/>
          <p:cNvSpPr/>
          <p:nvPr/>
        </p:nvSpPr>
        <p:spPr>
          <a:xfrm>
            <a:off x="4475803" y="836712"/>
            <a:ext cx="4668196" cy="923330"/>
          </a:xfrm>
          <a:prstGeom prst="rect">
            <a:avLst/>
          </a:prstGeom>
        </p:spPr>
        <p:txBody>
          <a:bodyPr wrap="square">
            <a:spAutoFit/>
          </a:bodyPr>
          <a:lstStyle/>
          <a:p>
            <a:pPr>
              <a:defRPr/>
            </a:pPr>
            <a:r>
              <a:rPr lang="en-US" altLang="zh-CN" b="1" dirty="0">
                <a:solidFill>
                  <a:schemeClr val="accent1"/>
                </a:solidFill>
                <a:latin typeface="微软雅黑" panose="020B0503020204020204" pitchFamily="34" charset="-122"/>
                <a:ea typeface="微软雅黑" panose="020B0503020204020204" pitchFamily="34" charset="-122"/>
              </a:rPr>
              <a:t>Curved diffraction plane crystal (CDP), quasi-mosaic (QM) crystal, peak reflectance is not limited by 1/2</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0" name="左大括号 9"/>
          <p:cNvSpPr/>
          <p:nvPr/>
        </p:nvSpPr>
        <p:spPr>
          <a:xfrm>
            <a:off x="4475803" y="2974109"/>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CC036DC-77F3-4B76-9E37-15A93EE326D3}"/>
              </a:ext>
            </a:extLst>
          </p:cNvPr>
          <p:cNvPicPr>
            <a:picLocks noChangeAspect="1"/>
          </p:cNvPicPr>
          <p:nvPr/>
        </p:nvPicPr>
        <p:blipFill>
          <a:blip r:embed="rId4"/>
          <a:stretch>
            <a:fillRect/>
          </a:stretch>
        </p:blipFill>
        <p:spPr>
          <a:xfrm>
            <a:off x="4916017" y="2636912"/>
            <a:ext cx="3256383" cy="1853742"/>
          </a:xfrm>
          <a:prstGeom prst="rect">
            <a:avLst/>
          </a:prstGeom>
        </p:spPr>
      </p:pic>
      <p:pic>
        <p:nvPicPr>
          <p:cNvPr id="12" name="图片 11">
            <a:extLst>
              <a:ext uri="{FF2B5EF4-FFF2-40B4-BE49-F238E27FC236}">
                <a16:creationId xmlns:a16="http://schemas.microsoft.com/office/drawing/2014/main" id="{F96195F1-B135-459F-B1DE-736941FCA707}"/>
              </a:ext>
            </a:extLst>
          </p:cNvPr>
          <p:cNvPicPr>
            <a:picLocks noChangeAspect="1"/>
          </p:cNvPicPr>
          <p:nvPr/>
        </p:nvPicPr>
        <p:blipFill>
          <a:blip r:embed="rId5"/>
          <a:stretch>
            <a:fillRect/>
          </a:stretch>
        </p:blipFill>
        <p:spPr>
          <a:xfrm>
            <a:off x="4617469" y="1907227"/>
            <a:ext cx="4359540" cy="680562"/>
          </a:xfrm>
          <a:prstGeom prst="rect">
            <a:avLst/>
          </a:prstGeom>
        </p:spPr>
      </p:pic>
      <p:pic>
        <p:nvPicPr>
          <p:cNvPr id="13" name="图片 12">
            <a:extLst>
              <a:ext uri="{FF2B5EF4-FFF2-40B4-BE49-F238E27FC236}">
                <a16:creationId xmlns:a16="http://schemas.microsoft.com/office/drawing/2014/main" id="{B2893963-D222-4DA0-B413-844673BEDF81}"/>
              </a:ext>
            </a:extLst>
          </p:cNvPr>
          <p:cNvPicPr>
            <a:picLocks noChangeAspect="1"/>
          </p:cNvPicPr>
          <p:nvPr/>
        </p:nvPicPr>
        <p:blipFill rotWithShape="1">
          <a:blip r:embed="rId6"/>
          <a:srcRect t="965" b="1787"/>
          <a:stretch/>
        </p:blipFill>
        <p:spPr>
          <a:xfrm>
            <a:off x="7129254" y="4450660"/>
            <a:ext cx="2014745" cy="2301177"/>
          </a:xfrm>
          <a:prstGeom prst="rect">
            <a:avLst/>
          </a:prstGeom>
        </p:spPr>
      </p:pic>
      <p:grpSp>
        <p:nvGrpSpPr>
          <p:cNvPr id="14" name="组合 13">
            <a:extLst>
              <a:ext uri="{FF2B5EF4-FFF2-40B4-BE49-F238E27FC236}">
                <a16:creationId xmlns:a16="http://schemas.microsoft.com/office/drawing/2014/main" id="{01307A26-69E9-4809-876A-79F34D50FC17}"/>
              </a:ext>
            </a:extLst>
          </p:cNvPr>
          <p:cNvGrpSpPr/>
          <p:nvPr/>
        </p:nvGrpSpPr>
        <p:grpSpPr>
          <a:xfrm>
            <a:off x="3691375" y="4370611"/>
            <a:ext cx="1852188" cy="2542878"/>
            <a:chOff x="1211444" y="1305993"/>
            <a:chExt cx="2091049" cy="3127428"/>
          </a:xfrm>
        </p:grpSpPr>
        <p:pic>
          <p:nvPicPr>
            <p:cNvPr id="15" name="图片 14">
              <a:extLst>
                <a:ext uri="{FF2B5EF4-FFF2-40B4-BE49-F238E27FC236}">
                  <a16:creationId xmlns:a16="http://schemas.microsoft.com/office/drawing/2014/main" id="{8B77619A-6E02-4DB1-8BD9-64C3EA2AAC3A}"/>
                </a:ext>
              </a:extLst>
            </p:cNvPr>
            <p:cNvPicPr>
              <a:picLocks noChangeAspect="1"/>
            </p:cNvPicPr>
            <p:nvPr/>
          </p:nvPicPr>
          <p:blipFill rotWithShape="1">
            <a:blip r:embed="rId7"/>
            <a:srcRect r="5183"/>
            <a:stretch/>
          </p:blipFill>
          <p:spPr>
            <a:xfrm>
              <a:off x="1211444" y="1305993"/>
              <a:ext cx="2091049" cy="3127428"/>
            </a:xfrm>
            <a:prstGeom prst="rect">
              <a:avLst/>
            </a:prstGeom>
          </p:spPr>
        </p:pic>
        <p:sp>
          <p:nvSpPr>
            <p:cNvPr id="16" name="矩形 15">
              <a:extLst>
                <a:ext uri="{FF2B5EF4-FFF2-40B4-BE49-F238E27FC236}">
                  <a16:creationId xmlns:a16="http://schemas.microsoft.com/office/drawing/2014/main" id="{C929C2A9-2E29-44A2-A5BB-1133E0EF2582}"/>
                </a:ext>
              </a:extLst>
            </p:cNvPr>
            <p:cNvSpPr/>
            <p:nvPr/>
          </p:nvSpPr>
          <p:spPr>
            <a:xfrm>
              <a:off x="2823099" y="2583402"/>
              <a:ext cx="479394" cy="845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BA0FA965-1F4F-4261-A2A2-AC26A13B7E75}"/>
              </a:ext>
            </a:extLst>
          </p:cNvPr>
          <p:cNvPicPr>
            <a:picLocks noChangeAspect="1"/>
          </p:cNvPicPr>
          <p:nvPr/>
        </p:nvPicPr>
        <p:blipFill rotWithShape="1">
          <a:blip r:embed="rId8"/>
          <a:srcRect t="2658" b="2658"/>
          <a:stretch/>
        </p:blipFill>
        <p:spPr>
          <a:xfrm>
            <a:off x="5146105" y="4406931"/>
            <a:ext cx="2132045" cy="2415604"/>
          </a:xfrm>
          <a:prstGeom prst="rect">
            <a:avLst/>
          </a:prstGeom>
        </p:spPr>
      </p:pic>
    </p:spTree>
    <p:extLst>
      <p:ext uri="{BB962C8B-B14F-4D97-AF65-F5344CB8AC3E}">
        <p14:creationId xmlns:p14="http://schemas.microsoft.com/office/powerpoint/2010/main" val="1144740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917812" y="636715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FF0000"/>
                </a:solidFill>
                <a:latin typeface="等线" panose="020F0502020204030204"/>
                <a:ea typeface="等线" panose="02010600030101010101" pitchFamily="2" charset="-122"/>
              </a:rPr>
              <a:t>4</a:t>
            </a:r>
            <a:endPar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 name="文本框 2">
            <a:extLst>
              <a:ext uri="{FF2B5EF4-FFF2-40B4-BE49-F238E27FC236}">
                <a16:creationId xmlns:a16="http://schemas.microsoft.com/office/drawing/2014/main" id="{3C795BDC-63D2-4DF8-AFC5-09EBEA4A94ED}"/>
              </a:ext>
            </a:extLst>
          </p:cNvPr>
          <p:cNvSpPr txBox="1"/>
          <p:nvPr/>
        </p:nvSpPr>
        <p:spPr>
          <a:xfrm>
            <a:off x="379521" y="512465"/>
            <a:ext cx="5096044" cy="523220"/>
          </a:xfrm>
          <a:prstGeom prst="rect">
            <a:avLst/>
          </a:prstGeom>
          <a:noFill/>
        </p:spPr>
        <p:txBody>
          <a:bodyPr wrap="square" rtlCol="0">
            <a:spAutoFit/>
          </a:bodyPr>
          <a:lstStyle/>
          <a:p>
            <a:pPr lvl="0" algn="ctr">
              <a:defRPr/>
            </a:pPr>
            <a:r>
              <a:rPr lang="en-US" altLang="zh-CN" sz="2800" b="1" dirty="0">
                <a:solidFill>
                  <a:schemeClr val="accent1"/>
                </a:solidFill>
                <a:latin typeface="微软雅黑" panose="020B0503020204020204" pitchFamily="34" charset="-122"/>
                <a:ea typeface="微软雅黑" panose="020B0503020204020204" pitchFamily="34" charset="-122"/>
              </a:rPr>
              <a:t>Choice of crystal</a:t>
            </a:r>
            <a:endPar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C613EB2-4430-459C-96F2-7689922B1528}"/>
              </a:ext>
            </a:extLst>
          </p:cNvPr>
          <p:cNvPicPr>
            <a:picLocks noChangeAspect="1"/>
          </p:cNvPicPr>
          <p:nvPr/>
        </p:nvPicPr>
        <p:blipFill>
          <a:blip r:embed="rId2"/>
          <a:stretch>
            <a:fillRect/>
          </a:stretch>
        </p:blipFill>
        <p:spPr>
          <a:xfrm>
            <a:off x="4355976" y="1666431"/>
            <a:ext cx="4558802" cy="4536989"/>
          </a:xfrm>
          <a:prstGeom prst="rect">
            <a:avLst/>
          </a:prstGeom>
        </p:spPr>
      </p:pic>
      <p:sp>
        <p:nvSpPr>
          <p:cNvPr id="5" name="文本框 4">
            <a:extLst>
              <a:ext uri="{FF2B5EF4-FFF2-40B4-BE49-F238E27FC236}">
                <a16:creationId xmlns:a16="http://schemas.microsoft.com/office/drawing/2014/main" id="{9443B48E-2172-41D3-A406-D0BED8BAA6F5}"/>
              </a:ext>
            </a:extLst>
          </p:cNvPr>
          <p:cNvSpPr txBox="1"/>
          <p:nvPr/>
        </p:nvSpPr>
        <p:spPr>
          <a:xfrm>
            <a:off x="219230" y="1412776"/>
            <a:ext cx="4136745" cy="5262979"/>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For various crystals, the peak reflectance at 100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500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and 1 MeV energies, Z (atomic number) increases from left to right.</a:t>
            </a:r>
          </a:p>
          <a:p>
            <a:r>
              <a:rPr lang="en-US" altLang="zh-CN" sz="2400" b="1" dirty="0">
                <a:latin typeface="微软雅黑" panose="020B0503020204020204" pitchFamily="34" charset="-122"/>
                <a:ea typeface="微软雅黑" panose="020B0503020204020204" pitchFamily="34" charset="-122"/>
              </a:rPr>
              <a:t>       As can be seen from the figure on the right, at high energy, the higher reflectance is a crystal with higher Z; on the other hand, at low energy, the higher reflectance is a crystal with lower Z.</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95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Material selection of MeV focusing lens: Pb, Au</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2276"/>
            <a:ext cx="5328592" cy="409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7252" y="5640082"/>
            <a:ext cx="6527181" cy="1200329"/>
          </a:xfrm>
          <a:prstGeom prst="rect">
            <a:avLst/>
          </a:prstGeom>
        </p:spPr>
        <p:txBody>
          <a:bodyPr wrap="square">
            <a:spAutoFit/>
          </a:bodyPr>
          <a:lstStyle/>
          <a:p>
            <a:r>
              <a:rPr lang="zh-CN" altLang="en-US" b="1" dirty="0"/>
              <a:t>图 </a:t>
            </a:r>
            <a:r>
              <a:rPr lang="en-US" altLang="zh-CN" b="1" dirty="0"/>
              <a:t>: 18 </a:t>
            </a:r>
            <a:r>
              <a:rPr lang="zh-CN" altLang="en-US" b="1" dirty="0"/>
              <a:t>种晶体的能量分别在 </a:t>
            </a:r>
            <a:r>
              <a:rPr lang="en-US" altLang="zh-CN" b="1" dirty="0"/>
              <a:t>0.1MeV</a:t>
            </a:r>
            <a:r>
              <a:rPr lang="zh-CN" altLang="en-US" b="1" dirty="0"/>
              <a:t>、</a:t>
            </a:r>
            <a:r>
              <a:rPr lang="en-US" altLang="zh-CN" b="1" dirty="0"/>
              <a:t>0.5 MeV</a:t>
            </a:r>
            <a:r>
              <a:rPr lang="zh-CN" altLang="en-US" b="1" dirty="0"/>
              <a:t>、</a:t>
            </a:r>
            <a:r>
              <a:rPr lang="en-US" altLang="zh-CN" b="1" dirty="0"/>
              <a:t>1 MeV </a:t>
            </a:r>
            <a:r>
              <a:rPr lang="zh-CN" altLang="en-US" b="1" dirty="0"/>
              <a:t>和 </a:t>
            </a:r>
            <a:r>
              <a:rPr lang="en-US" altLang="zh-CN" b="1" dirty="0"/>
              <a:t>1.5 MeV </a:t>
            </a:r>
            <a:r>
              <a:rPr lang="zh-CN" altLang="en-US" b="1" dirty="0"/>
              <a:t>时的峰值反射率，按原子序数从左到右逐渐增加排列。假设是镶嵌晶体，镶嵌度 </a:t>
            </a:r>
            <a:r>
              <a:rPr lang="en-US"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 </a:t>
            </a:r>
            <a:r>
              <a:rPr lang="zh-CN" altLang="en-US" b="1" dirty="0"/>
              <a:t>式算出，但被限制在 </a:t>
            </a:r>
            <a:r>
              <a:rPr lang="en-US" altLang="zh-CN" b="1" dirty="0"/>
              <a:t>1 ∼ 25mm </a:t>
            </a:r>
            <a:r>
              <a:rPr lang="zh-CN" altLang="en-US" b="1" dirty="0"/>
              <a:t>范围内。</a:t>
            </a:r>
          </a:p>
        </p:txBody>
      </p:sp>
      <p:pic>
        <p:nvPicPr>
          <p:cNvPr id="6"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2813" t="53872" r="28030" b="4243"/>
          <a:stretch/>
        </p:blipFill>
        <p:spPr bwMode="auto">
          <a:xfrm>
            <a:off x="5507747" y="1472276"/>
            <a:ext cx="3554845" cy="28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580112" y="3933848"/>
            <a:ext cx="3707904" cy="1754326"/>
          </a:xfrm>
          <a:prstGeom prst="rect">
            <a:avLst/>
          </a:prstGeom>
        </p:spPr>
        <p:txBody>
          <a:bodyPr wrap="square">
            <a:spAutoFit/>
          </a:bodyPr>
          <a:lstStyle/>
          <a:p>
            <a:r>
              <a:rPr lang="zh-CN" altLang="en-US" b="1" dirty="0"/>
              <a:t>图 </a:t>
            </a:r>
            <a:r>
              <a:rPr lang="en-US" altLang="zh-CN" b="1" dirty="0"/>
              <a:t>: </a:t>
            </a:r>
            <a:r>
              <a:rPr lang="zh-CN" altLang="en-US" b="1" dirty="0"/>
              <a:t>假设是镶嵌晶体，镶嵌度 </a:t>
            </a:r>
            <a:r>
              <a:rPr lang="el-GR"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a:t>
            </a:r>
            <a:r>
              <a:rPr lang="zh-CN" altLang="en-US" b="1" dirty="0"/>
              <a:t>式算出，但被限制在 </a:t>
            </a:r>
            <a:r>
              <a:rPr lang="en-US" altLang="zh-CN" b="1" dirty="0"/>
              <a:t>1 ∼ 25mm </a:t>
            </a:r>
            <a:r>
              <a:rPr lang="zh-CN" altLang="en-US" b="1" dirty="0"/>
              <a:t>范围内。</a:t>
            </a:r>
            <a:r>
              <a:rPr lang="en-US" altLang="zh-CN" b="1" dirty="0"/>
              <a:t>Si</a:t>
            </a:r>
            <a:r>
              <a:rPr lang="zh-CN" altLang="en-US" b="1" dirty="0"/>
              <a:t>、</a:t>
            </a:r>
            <a:r>
              <a:rPr lang="en-US" altLang="zh-CN" b="1" dirty="0" err="1"/>
              <a:t>Ge</a:t>
            </a:r>
            <a:r>
              <a:rPr lang="zh-CN" altLang="en-US" b="1" dirty="0"/>
              <a:t>、</a:t>
            </a:r>
            <a:r>
              <a:rPr lang="en-US" altLang="zh-CN" b="1" dirty="0"/>
              <a:t>Cu</a:t>
            </a:r>
            <a:r>
              <a:rPr lang="zh-CN" altLang="en-US" b="1" dirty="0"/>
              <a:t>、</a:t>
            </a:r>
            <a:r>
              <a:rPr lang="en-US" altLang="zh-CN" b="1" dirty="0"/>
              <a:t>Au </a:t>
            </a:r>
            <a:r>
              <a:rPr lang="zh-CN" altLang="en-US" b="1" dirty="0"/>
              <a:t>和 </a:t>
            </a:r>
            <a:r>
              <a:rPr lang="en-US" altLang="zh-CN" b="1" dirty="0" err="1"/>
              <a:t>Pb</a:t>
            </a:r>
            <a:r>
              <a:rPr lang="en-US" altLang="zh-CN" b="1" dirty="0"/>
              <a:t> </a:t>
            </a:r>
            <a:r>
              <a:rPr lang="zh-CN" altLang="en-US" b="1" dirty="0"/>
              <a:t>峰值反射率随能量的变化。</a:t>
            </a:r>
          </a:p>
        </p:txBody>
      </p:sp>
    </p:spTree>
    <p:extLst>
      <p:ext uri="{BB962C8B-B14F-4D97-AF65-F5344CB8AC3E}">
        <p14:creationId xmlns:p14="http://schemas.microsoft.com/office/powerpoint/2010/main" val="4134180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4500" y="-4213"/>
            <a:ext cx="8229600" cy="1143000"/>
          </a:xfrm>
        </p:spPr>
        <p:txBody>
          <a:bodyPr>
            <a:normAutofit fontScale="90000"/>
          </a:bodyPr>
          <a:lstStyle/>
          <a:p>
            <a:pPr algn="l" rtl="0" fontAlgn="t"/>
            <a:br>
              <a:rPr lang="en-US" altLang="zh-CN" b="0" i="0" dirty="0">
                <a:solidFill>
                  <a:srgbClr val="777777"/>
                </a:solidFill>
                <a:effectLst/>
                <a:latin typeface="inherit"/>
              </a:rPr>
            </a:br>
            <a:r>
              <a:rPr lang="en-US" altLang="zh-CN" b="0" i="0" dirty="0">
                <a:solidFill>
                  <a:srgbClr val="777777"/>
                </a:solidFill>
                <a:effectLst/>
                <a:latin typeface="Roboto"/>
              </a:rPr>
              <a:t>Preliminary scheme of MeV focusing lens</a:t>
            </a:r>
          </a:p>
        </p:txBody>
      </p:sp>
      <p:sp>
        <p:nvSpPr>
          <p:cNvPr id="3" name="内容占位符 2"/>
          <p:cNvSpPr>
            <a:spLocks noGrp="1"/>
          </p:cNvSpPr>
          <p:nvPr>
            <p:ph idx="1"/>
          </p:nvPr>
        </p:nvSpPr>
        <p:spPr>
          <a:xfrm>
            <a:off x="60648" y="1556792"/>
            <a:ext cx="4906888" cy="2548880"/>
          </a:xfrm>
        </p:spPr>
        <p:txBody>
          <a:bodyPr>
            <a:normAutofit fontScale="55000" lnSpcReduction="20000"/>
          </a:bodyPr>
          <a:lstStyle/>
          <a:p>
            <a:r>
              <a:rPr lang="zh-CN" altLang="en-US" b="1" dirty="0"/>
              <a:t>选择劳厄透镜的焦距为 </a:t>
            </a:r>
            <a:r>
              <a:rPr lang="en-US" altLang="zh-CN" b="1" dirty="0"/>
              <a:t>20m</a:t>
            </a:r>
            <a:r>
              <a:rPr lang="zh-CN" altLang="en-US" b="1" dirty="0"/>
              <a:t>，因为 </a:t>
            </a:r>
            <a:r>
              <a:rPr lang="en-US" altLang="zh-CN" b="1" dirty="0"/>
              <a:t>20m </a:t>
            </a:r>
            <a:r>
              <a:rPr lang="zh-CN" altLang="en-US" b="1" dirty="0"/>
              <a:t>是天体物理学应用中通常会考虑到的焦距。</a:t>
            </a:r>
          </a:p>
          <a:p>
            <a:r>
              <a:rPr lang="zh-CN" altLang="en-US" b="1" dirty="0"/>
              <a:t>所以可以算出，当能量为 </a:t>
            </a:r>
            <a:r>
              <a:rPr lang="en-US" altLang="zh-CN" b="1" dirty="0"/>
              <a:t>0.8MeV </a:t>
            </a:r>
            <a:r>
              <a:rPr lang="zh-CN" altLang="en-US" b="1" dirty="0"/>
              <a:t>时，半径最大为 </a:t>
            </a:r>
            <a:r>
              <a:rPr lang="en-US" altLang="zh-CN" b="1" dirty="0"/>
              <a:t>131.66mm</a:t>
            </a:r>
            <a:r>
              <a:rPr lang="zh-CN" altLang="en-US" b="1" dirty="0"/>
              <a:t>，当能量为 </a:t>
            </a:r>
            <a:r>
              <a:rPr lang="en-US" altLang="zh-CN" b="1" dirty="0"/>
              <a:t>1.2MeV </a:t>
            </a:r>
            <a:r>
              <a:rPr lang="zh-CN" altLang="en-US" b="1" dirty="0"/>
              <a:t>时，半径最小为 </a:t>
            </a:r>
            <a:r>
              <a:rPr lang="en-US" altLang="zh-CN" b="1" dirty="0"/>
              <a:t>87.78mm</a:t>
            </a:r>
            <a:r>
              <a:rPr lang="zh-CN" altLang="en-US" b="1" dirty="0"/>
              <a:t>。晶体环排列越紧密，相邻环的能量重叠越多，劳厄透镜衍射的能量越平滑，则这个劳厄透镜由 </a:t>
            </a:r>
            <a:r>
              <a:rPr lang="en-US" altLang="zh-CN" b="1" dirty="0"/>
              <a:t>5 </a:t>
            </a:r>
            <a:r>
              <a:rPr lang="zh-CN" altLang="en-US" b="1" dirty="0"/>
              <a:t>个晶体环组成，且每个环上都排列尽可能多的</a:t>
            </a:r>
          </a:p>
          <a:p>
            <a:r>
              <a:rPr lang="zh-CN" altLang="en-US" b="1" dirty="0"/>
              <a:t>晶体，这可以使得劳厄透镜的有效面积最大。</a:t>
            </a:r>
            <a:endParaRPr lang="en-US" altLang="zh-CN" b="1" dirty="0"/>
          </a:p>
          <a:p>
            <a:r>
              <a:rPr lang="zh-CN" altLang="en-US" b="1" dirty="0"/>
              <a:t>估价</a:t>
            </a:r>
            <a:r>
              <a:rPr lang="en-US" altLang="zh-CN" b="1" dirty="0"/>
              <a:t>-100</a:t>
            </a:r>
            <a:r>
              <a:rPr lang="zh-CN" altLang="en-US" b="1" dirty="0"/>
              <a:t>万左右</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39" y="4027145"/>
            <a:ext cx="1885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4294837"/>
            <a:ext cx="2179639" cy="113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5536" y="6167045"/>
            <a:ext cx="4572000" cy="646331"/>
          </a:xfrm>
          <a:prstGeom prst="rect">
            <a:avLst/>
          </a:prstGeom>
        </p:spPr>
        <p:txBody>
          <a:bodyPr>
            <a:spAutoFit/>
          </a:bodyPr>
          <a:lstStyle/>
          <a:p>
            <a:r>
              <a:rPr lang="en-US" altLang="zh-CN" b="1" dirty="0"/>
              <a:t>Figure</a:t>
            </a:r>
            <a:r>
              <a:rPr lang="zh-CN" altLang="en-US" b="1" dirty="0"/>
              <a:t> </a:t>
            </a:r>
            <a:r>
              <a:rPr lang="en-US" altLang="zh-CN" b="1" dirty="0"/>
              <a:t>1: (a) Au Crystal arrangement </a:t>
            </a:r>
            <a:r>
              <a:rPr lang="zh-CN" altLang="en-US" b="1" dirty="0"/>
              <a:t>，</a:t>
            </a:r>
            <a:r>
              <a:rPr lang="en-US" altLang="zh-CN" b="1" dirty="0"/>
              <a:t>(b)Au Crystal size </a:t>
            </a:r>
            <a:r>
              <a:rPr lang="zh-CN" altLang="en-US" b="1" dirty="0"/>
              <a:t>，</a:t>
            </a:r>
            <a:r>
              <a:rPr lang="en-US" altLang="zh-CN" b="1" dirty="0"/>
              <a:t>(10×10×3)mm2</a:t>
            </a:r>
            <a:endParaRPr lang="zh-CN" altLang="en-US" b="1" dirty="0"/>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56792"/>
            <a:ext cx="2592288" cy="36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795652" y="5445224"/>
            <a:ext cx="4088748" cy="369332"/>
          </a:xfrm>
          <a:prstGeom prst="rect">
            <a:avLst/>
          </a:prstGeom>
        </p:spPr>
        <p:txBody>
          <a:bodyPr wrap="none">
            <a:spAutoFit/>
          </a:bodyPr>
          <a:lstStyle/>
          <a:p>
            <a:r>
              <a:rPr lang="en-US" altLang="zh-CN" b="1" dirty="0"/>
              <a:t>Figure</a:t>
            </a:r>
            <a:r>
              <a:rPr lang="zh-CN" altLang="en-US" b="1" dirty="0"/>
              <a:t> </a:t>
            </a:r>
            <a:r>
              <a:rPr lang="en-US" altLang="zh-CN" b="1" dirty="0"/>
              <a:t>2: 0.8-1.2MeV Laue lens geometry</a:t>
            </a:r>
            <a:endParaRPr lang="zh-CN" altLang="en-US" b="1" dirty="0"/>
          </a:p>
        </p:txBody>
      </p:sp>
    </p:spTree>
    <p:extLst>
      <p:ext uri="{BB962C8B-B14F-4D97-AF65-F5344CB8AC3E}">
        <p14:creationId xmlns:p14="http://schemas.microsoft.com/office/powerpoint/2010/main" val="1283443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0020" y="183459"/>
            <a:ext cx="8229600" cy="1143000"/>
          </a:xfrm>
        </p:spPr>
        <p:txBody>
          <a:bodyPr>
            <a:normAutofit fontScale="90000"/>
          </a:bodyPr>
          <a:lstStyle/>
          <a:p>
            <a:r>
              <a:rPr lang="en-US" altLang="zh-CN" b="1" dirty="0"/>
              <a:t>MeV array/imaging gamma detector</a:t>
            </a:r>
            <a:endParaRPr lang="zh-CN" altLang="en-US" b="1" dirty="0"/>
          </a:p>
        </p:txBody>
      </p:sp>
      <p:sp>
        <p:nvSpPr>
          <p:cNvPr id="3" name="内容占位符 2"/>
          <p:cNvSpPr>
            <a:spLocks noGrp="1"/>
          </p:cNvSpPr>
          <p:nvPr>
            <p:ph idx="1"/>
          </p:nvPr>
        </p:nvSpPr>
        <p:spPr>
          <a:xfrm>
            <a:off x="457200" y="1486082"/>
            <a:ext cx="8229600" cy="3024336"/>
          </a:xfrm>
        </p:spPr>
        <p:txBody>
          <a:bodyPr>
            <a:normAutofit fontScale="85000" lnSpcReduction="10000"/>
          </a:bodyPr>
          <a:lstStyle/>
          <a:p>
            <a:r>
              <a:rPr lang="en-US" altLang="zh-CN" b="1" dirty="0"/>
              <a:t>Det</a:t>
            </a:r>
            <a:r>
              <a:rPr lang="zh-CN" altLang="en-US" b="1" dirty="0"/>
              <a:t>：</a:t>
            </a:r>
            <a:r>
              <a:rPr lang="en-US" altLang="zh-CN" b="1" dirty="0"/>
              <a:t>Array Cerium-doped gadolinium gallium aluminum multi-component garnet GAGG</a:t>
            </a:r>
            <a:r>
              <a:rPr lang="zh-CN" altLang="en-US" b="1" dirty="0"/>
              <a:t>：</a:t>
            </a:r>
            <a:r>
              <a:rPr lang="en-US" altLang="zh-CN" b="1" dirty="0"/>
              <a:t>150mm</a:t>
            </a:r>
            <a:r>
              <a:rPr lang="zh-CN" altLang="en-US" b="1" dirty="0"/>
              <a:t>*</a:t>
            </a:r>
            <a:r>
              <a:rPr lang="en-US" altLang="zh-CN" b="1" dirty="0"/>
              <a:t>150mm</a:t>
            </a:r>
            <a:r>
              <a:rPr lang="zh-CN" altLang="en-US" b="1" dirty="0"/>
              <a:t>，</a:t>
            </a:r>
            <a:r>
              <a:rPr lang="en-US" altLang="zh-CN" b="1" dirty="0"/>
              <a:t>0.2mm</a:t>
            </a:r>
            <a:r>
              <a:rPr lang="zh-CN" altLang="en-US" b="1" dirty="0"/>
              <a:t> </a:t>
            </a:r>
            <a:r>
              <a:rPr lang="en-US" altLang="zh-CN" b="1" dirty="0"/>
              <a:t>one unit</a:t>
            </a:r>
          </a:p>
          <a:p>
            <a:r>
              <a:rPr lang="en-US" altLang="zh-CN" b="1" dirty="0" err="1"/>
              <a:t>Elctronics</a:t>
            </a:r>
            <a:r>
              <a:rPr lang="zh-CN" altLang="en-US" b="1" dirty="0"/>
              <a:t>：</a:t>
            </a:r>
            <a:r>
              <a:rPr lang="en-US" altLang="zh-CN" b="1" dirty="0" err="1"/>
              <a:t>SiPM</a:t>
            </a:r>
            <a:r>
              <a:rPr lang="zh-CN" altLang="en-US" b="1" dirty="0"/>
              <a:t> </a:t>
            </a:r>
            <a:r>
              <a:rPr lang="en-US" altLang="zh-CN" b="1" dirty="0"/>
              <a:t>array</a:t>
            </a:r>
            <a:r>
              <a:rPr lang="zh-CN" altLang="en-US" b="1" dirty="0"/>
              <a:t> </a:t>
            </a:r>
            <a:r>
              <a:rPr lang="en-US" altLang="zh-CN" b="1" dirty="0"/>
              <a:t>50um pixel</a:t>
            </a:r>
            <a:r>
              <a:rPr lang="zh-CN" altLang="en-US" b="1" dirty="0"/>
              <a:t> 实现阵列像素</a:t>
            </a:r>
            <a:r>
              <a:rPr lang="en-US" altLang="zh-CN" b="1" dirty="0"/>
              <a:t>4</a:t>
            </a:r>
            <a:r>
              <a:rPr lang="zh-CN" altLang="en-US" b="1" dirty="0"/>
              <a:t>块</a:t>
            </a:r>
            <a:r>
              <a:rPr lang="en-US" altLang="zh-CN" b="1" dirty="0"/>
              <a:t>75mm</a:t>
            </a:r>
            <a:r>
              <a:rPr lang="zh-CN" altLang="en-US" b="1" dirty="0"/>
              <a:t>*</a:t>
            </a:r>
            <a:r>
              <a:rPr lang="en-US" altLang="zh-CN" b="1" dirty="0"/>
              <a:t>75mm</a:t>
            </a:r>
            <a:r>
              <a:rPr lang="zh-CN" altLang="en-US" b="1" dirty="0"/>
              <a:t>的拼接 </a:t>
            </a:r>
            <a:r>
              <a:rPr lang="en-US" altLang="zh-CN" b="1" dirty="0"/>
              <a:t>or 3mm array of </a:t>
            </a:r>
            <a:r>
              <a:rPr lang="en-US" altLang="zh-CN" b="1" dirty="0" err="1"/>
              <a:t>SiPM</a:t>
            </a:r>
            <a:endParaRPr lang="en-US" altLang="zh-CN" b="1" dirty="0"/>
          </a:p>
          <a:p>
            <a:r>
              <a:rPr lang="en-US" altLang="zh-CN" b="1" dirty="0"/>
              <a:t>30-50 Micron plate GAGG</a:t>
            </a:r>
            <a:r>
              <a:rPr lang="zh-CN" altLang="en-US" b="1" dirty="0"/>
              <a:t> </a:t>
            </a:r>
            <a:r>
              <a:rPr lang="en-US" altLang="zh-CN" b="1" dirty="0"/>
              <a:t>Screen</a:t>
            </a:r>
          </a:p>
          <a:p>
            <a:r>
              <a:rPr lang="en-US" altLang="zh-CN" b="1" dirty="0"/>
              <a:t>10 Micron particle size GAGG Powder screen</a:t>
            </a:r>
          </a:p>
          <a:p>
            <a:endParaRPr lang="en-US" altLang="zh-CN" b="1" dirty="0"/>
          </a:p>
          <a:p>
            <a:endParaRPr lang="zh-CN" altLang="en-US" b="1"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50" t="13889" r="36563" b="46111"/>
          <a:stretch/>
        </p:blipFill>
        <p:spPr bwMode="auto">
          <a:xfrm>
            <a:off x="380020" y="4736031"/>
            <a:ext cx="2383160" cy="197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16" t="31667" r="18828" b="13333"/>
          <a:stretch/>
        </p:blipFill>
        <p:spPr bwMode="auto">
          <a:xfrm>
            <a:off x="6372200" y="4736031"/>
            <a:ext cx="245507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46" t="9538" r="-1043" b="45010"/>
          <a:stretch/>
        </p:blipFill>
        <p:spPr bwMode="auto">
          <a:xfrm>
            <a:off x="3491880" y="4725144"/>
            <a:ext cx="2448272" cy="203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69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SR design in the CEPC CDR/The new design: parameters, baseline and the applications</a:t>
            </a:r>
          </a:p>
          <a:p>
            <a:pPr>
              <a:buFont typeface="Wingdings" pitchFamily="2" charset="2"/>
              <a:buChar char="Ø"/>
            </a:pPr>
            <a:r>
              <a:rPr lang="en-US" altLang="zh-CN" b="1" dirty="0">
                <a:solidFill>
                  <a:srgbClr val="00B050"/>
                </a:solidFill>
              </a:rPr>
              <a:t>The focusing of the CEPC SR and the detection array of the gamma-ray beam</a:t>
            </a:r>
          </a:p>
          <a:p>
            <a:pPr>
              <a:buFont typeface="Wingdings" pitchFamily="2" charset="2"/>
              <a:buChar char="Ø"/>
            </a:pPr>
            <a:r>
              <a:rPr lang="en-US" altLang="zh-CN" b="1" dirty="0" err="1">
                <a:solidFill>
                  <a:srgbClr val="00B050"/>
                </a:solidFill>
              </a:rPr>
              <a:t>Testbeam</a:t>
            </a:r>
            <a:r>
              <a:rPr lang="en-US" altLang="zh-CN" b="1" dirty="0">
                <a:solidFill>
                  <a:srgbClr val="00B050"/>
                </a:solidFill>
              </a:rPr>
              <a:t> facility</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3837943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E3ECBD-ED52-42C2-ABF1-D2CC965B8765}"/>
              </a:ext>
            </a:extLst>
          </p:cNvPr>
          <p:cNvSpPr>
            <a:spLocks noGrp="1"/>
          </p:cNvSpPr>
          <p:nvPr>
            <p:ph type="title"/>
          </p:nvPr>
        </p:nvSpPr>
        <p:spPr/>
        <p:txBody>
          <a:bodyPr/>
          <a:lstStyle/>
          <a:p>
            <a:r>
              <a:rPr lang="en-US" altLang="zh-CN" dirty="0"/>
              <a:t>Beijing Test beam- before 2017</a:t>
            </a:r>
            <a:endParaRPr lang="zh-CN" altLang="en-US" dirty="0"/>
          </a:p>
        </p:txBody>
      </p:sp>
      <p:sp>
        <p:nvSpPr>
          <p:cNvPr id="3" name="内容占位符 2">
            <a:extLst>
              <a:ext uri="{FF2B5EF4-FFF2-40B4-BE49-F238E27FC236}">
                <a16:creationId xmlns:a16="http://schemas.microsoft.com/office/drawing/2014/main" id="{9916F157-EEC6-4D64-A9B6-9679A1451642}"/>
              </a:ext>
            </a:extLst>
          </p:cNvPr>
          <p:cNvSpPr>
            <a:spLocks noGrp="1"/>
          </p:cNvSpPr>
          <p:nvPr>
            <p:ph idx="1"/>
          </p:nvPr>
        </p:nvSpPr>
        <p:spPr/>
        <p:txBody>
          <a:bodyPr/>
          <a:lstStyle/>
          <a:p>
            <a:endParaRPr lang="zh-CN" altLang="en-US" dirty="0"/>
          </a:p>
        </p:txBody>
      </p:sp>
      <p:graphicFrame>
        <p:nvGraphicFramePr>
          <p:cNvPr id="5" name="对象 4">
            <a:extLst>
              <a:ext uri="{FF2B5EF4-FFF2-40B4-BE49-F238E27FC236}">
                <a16:creationId xmlns:a16="http://schemas.microsoft.com/office/drawing/2014/main" id="{C3658FEE-1051-4EDA-92E0-B94FDD217CAB}"/>
              </a:ext>
            </a:extLst>
          </p:cNvPr>
          <p:cNvGraphicFramePr>
            <a:graphicFrameLocks noChangeAspect="1"/>
          </p:cNvGraphicFramePr>
          <p:nvPr>
            <p:extLst>
              <p:ext uri="{D42A27DB-BD31-4B8C-83A1-F6EECF244321}">
                <p14:modId xmlns:p14="http://schemas.microsoft.com/office/powerpoint/2010/main" val="3673261104"/>
              </p:ext>
            </p:extLst>
          </p:nvPr>
        </p:nvGraphicFramePr>
        <p:xfrm>
          <a:off x="755576" y="982662"/>
          <a:ext cx="7156451" cy="5600700"/>
        </p:xfrm>
        <a:graphic>
          <a:graphicData uri="http://schemas.openxmlformats.org/presentationml/2006/ole">
            <mc:AlternateContent xmlns:mc="http://schemas.openxmlformats.org/markup-compatibility/2006">
              <mc:Choice xmlns:v="urn:schemas-microsoft-com:vml" Requires="v">
                <p:oleObj spid="_x0000_s1053" r:id="rId3" imgW="21386800" imgH="12585700" progId="Visio.Drawing.11">
                  <p:embed/>
                </p:oleObj>
              </mc:Choice>
              <mc:Fallback>
                <p:oleObj r:id="rId3" imgW="21386800" imgH="12585700" progId="Visio.Drawing.11">
                  <p:embed/>
                  <p:pic>
                    <p:nvPicPr>
                      <p:cNvPr id="9" name="对象 8">
                        <a:extLst>
                          <a:ext uri="{FF2B5EF4-FFF2-40B4-BE49-F238E27FC236}">
                            <a16:creationId xmlns:a16="http://schemas.microsoft.com/office/drawing/2014/main" id="{D8EFA619-A82D-3743-92EB-8CB1DB491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982662"/>
                        <a:ext cx="7156451" cy="5600700"/>
                      </a:xfrm>
                      <a:prstGeom prst="rect">
                        <a:avLst/>
                      </a:prstGeom>
                      <a:noFill/>
                    </p:spPr>
                  </p:pic>
                </p:oleObj>
              </mc:Fallback>
            </mc:AlternateContent>
          </a:graphicData>
        </a:graphic>
      </p:graphicFrame>
    </p:spTree>
    <p:extLst>
      <p:ext uri="{BB962C8B-B14F-4D97-AF65-F5344CB8AC3E}">
        <p14:creationId xmlns:p14="http://schemas.microsoft.com/office/powerpoint/2010/main" val="258517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4D5E-BF30-4BF1-9F41-ECF987D0DCBE}"/>
              </a:ext>
            </a:extLst>
          </p:cNvPr>
          <p:cNvSpPr>
            <a:spLocks noGrp="1"/>
          </p:cNvSpPr>
          <p:nvPr>
            <p:ph type="title"/>
          </p:nvPr>
        </p:nvSpPr>
        <p:spPr/>
        <p:txBody>
          <a:bodyPr/>
          <a:lstStyle/>
          <a:p>
            <a:r>
              <a:rPr lang="en-US" altLang="zh-CN" dirty="0"/>
              <a:t>Beijing </a:t>
            </a:r>
            <a:r>
              <a:rPr lang="en-US" altLang="zh-CN" dirty="0" err="1"/>
              <a:t>TestBeam</a:t>
            </a:r>
            <a:r>
              <a:rPr lang="en-US" altLang="zh-CN" dirty="0"/>
              <a:t> after 2017</a:t>
            </a:r>
            <a:endParaRPr lang="zh-CN" altLang="en-US" dirty="0"/>
          </a:p>
        </p:txBody>
      </p:sp>
      <p:pic>
        <p:nvPicPr>
          <p:cNvPr id="7" name="图片 6">
            <a:extLst>
              <a:ext uri="{FF2B5EF4-FFF2-40B4-BE49-F238E27FC236}">
                <a16:creationId xmlns:a16="http://schemas.microsoft.com/office/drawing/2014/main" id="{D4D96374-70CA-449B-85BF-4B16065B7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22808"/>
            <a:ext cx="9144000" cy="4788888"/>
          </a:xfrm>
          <a:prstGeom prst="rect">
            <a:avLst/>
          </a:prstGeom>
        </p:spPr>
      </p:pic>
    </p:spTree>
    <p:extLst>
      <p:ext uri="{BB962C8B-B14F-4D97-AF65-F5344CB8AC3E}">
        <p14:creationId xmlns:p14="http://schemas.microsoft.com/office/powerpoint/2010/main" val="3181829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3CD17-C75E-443F-BAFA-25395B947F57}"/>
              </a:ext>
            </a:extLst>
          </p:cNvPr>
          <p:cNvSpPr>
            <a:spLocks noGrp="1"/>
          </p:cNvSpPr>
          <p:nvPr>
            <p:ph type="title"/>
          </p:nvPr>
        </p:nvSpPr>
        <p:spPr>
          <a:xfrm>
            <a:off x="395536" y="0"/>
            <a:ext cx="8229600" cy="1143000"/>
          </a:xfrm>
        </p:spPr>
        <p:txBody>
          <a:bodyPr/>
          <a:lstStyle/>
          <a:p>
            <a:r>
              <a:rPr lang="en-US" altLang="zh-CN" dirty="0"/>
              <a:t>Beijing Test Beam</a:t>
            </a:r>
            <a:endParaRPr lang="zh-CN" altLang="en-US" dirty="0"/>
          </a:p>
        </p:txBody>
      </p:sp>
      <p:sp>
        <p:nvSpPr>
          <p:cNvPr id="3" name="内容占位符 2">
            <a:extLst>
              <a:ext uri="{FF2B5EF4-FFF2-40B4-BE49-F238E27FC236}">
                <a16:creationId xmlns:a16="http://schemas.microsoft.com/office/drawing/2014/main" id="{EA8958D1-A4EA-4E81-83D5-97D05FE61618}"/>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91249B44-3EB8-4227-A77A-D436AEC4F307}"/>
              </a:ext>
            </a:extLst>
          </p:cNvPr>
          <p:cNvPicPr>
            <a:picLocks noChangeAspect="1"/>
          </p:cNvPicPr>
          <p:nvPr/>
        </p:nvPicPr>
        <p:blipFill>
          <a:blip r:embed="rId2"/>
          <a:stretch>
            <a:fillRect/>
          </a:stretch>
        </p:blipFill>
        <p:spPr>
          <a:xfrm>
            <a:off x="611560" y="908720"/>
            <a:ext cx="7704856" cy="5674317"/>
          </a:xfrm>
          <a:prstGeom prst="rect">
            <a:avLst/>
          </a:prstGeom>
        </p:spPr>
      </p:pic>
      <p:sp>
        <p:nvSpPr>
          <p:cNvPr id="7" name="文本框 6">
            <a:extLst>
              <a:ext uri="{FF2B5EF4-FFF2-40B4-BE49-F238E27FC236}">
                <a16:creationId xmlns:a16="http://schemas.microsoft.com/office/drawing/2014/main" id="{5EF11FAD-305E-4D30-BD33-FBED0254669F}"/>
              </a:ext>
            </a:extLst>
          </p:cNvPr>
          <p:cNvSpPr txBox="1"/>
          <p:nvPr/>
        </p:nvSpPr>
        <p:spPr>
          <a:xfrm>
            <a:off x="611560" y="6003017"/>
            <a:ext cx="3815430" cy="646331"/>
          </a:xfrm>
          <a:prstGeom prst="rect">
            <a:avLst/>
          </a:prstGeom>
          <a:noFill/>
        </p:spPr>
        <p:txBody>
          <a:bodyPr wrap="square" rtlCol="0">
            <a:spAutoFit/>
          </a:bodyPr>
          <a:lstStyle/>
          <a:p>
            <a:r>
              <a:rPr kumimoji="1" lang="en-US" altLang="zh-CN" dirty="0"/>
              <a:t>AM3</a:t>
            </a:r>
            <a:r>
              <a:rPr kumimoji="1" lang="zh-CN" altLang="en-US" dirty="0"/>
              <a:t>：</a:t>
            </a:r>
            <a:r>
              <a:rPr kumimoji="1" lang="en-US" altLang="zh-CN" dirty="0"/>
              <a:t>10</a:t>
            </a:r>
            <a:r>
              <a:rPr kumimoji="1" lang="zh-CN" altLang="en-US" dirty="0"/>
              <a:t>度，</a:t>
            </a:r>
            <a:r>
              <a:rPr kumimoji="1" lang="en-US" altLang="zh-CN" dirty="0"/>
              <a:t>B1</a:t>
            </a:r>
            <a:r>
              <a:rPr kumimoji="1" lang="zh-CN" altLang="en-US" dirty="0"/>
              <a:t>：</a:t>
            </a:r>
            <a:r>
              <a:rPr kumimoji="1" lang="en-US" altLang="zh-CN" dirty="0"/>
              <a:t>12</a:t>
            </a:r>
            <a:r>
              <a:rPr kumimoji="1" lang="zh-CN" altLang="en-US" dirty="0"/>
              <a:t>度，</a:t>
            </a:r>
            <a:r>
              <a:rPr kumimoji="1" lang="en-US" altLang="zh-CN" dirty="0"/>
              <a:t>B2</a:t>
            </a:r>
            <a:r>
              <a:rPr kumimoji="1" lang="zh-CN" altLang="en-US" dirty="0"/>
              <a:t>、</a:t>
            </a:r>
            <a:r>
              <a:rPr kumimoji="1" lang="en-US" altLang="zh-CN" dirty="0"/>
              <a:t>B3</a:t>
            </a:r>
            <a:r>
              <a:rPr kumimoji="1" lang="zh-CN" altLang="en-US" dirty="0"/>
              <a:t>：</a:t>
            </a:r>
            <a:r>
              <a:rPr kumimoji="1" lang="en-US" altLang="zh-CN" dirty="0"/>
              <a:t>9.3</a:t>
            </a:r>
            <a:r>
              <a:rPr kumimoji="1" lang="zh-CN" altLang="en-US" dirty="0"/>
              <a:t>度，</a:t>
            </a:r>
            <a:r>
              <a:rPr kumimoji="1" lang="en-US" altLang="zh-CN" dirty="0"/>
              <a:t>B4</a:t>
            </a:r>
            <a:r>
              <a:rPr kumimoji="1" lang="zh-CN" altLang="en-US" dirty="0"/>
              <a:t>、</a:t>
            </a:r>
            <a:r>
              <a:rPr kumimoji="1" lang="en-US" altLang="zh-CN" dirty="0"/>
              <a:t>B5</a:t>
            </a:r>
            <a:r>
              <a:rPr kumimoji="1" lang="zh-CN" altLang="en-US" dirty="0"/>
              <a:t>：</a:t>
            </a:r>
            <a:r>
              <a:rPr kumimoji="1" lang="en-US" altLang="zh-CN" dirty="0"/>
              <a:t>12</a:t>
            </a:r>
            <a:r>
              <a:rPr kumimoji="1" lang="zh-CN" altLang="en-US" dirty="0"/>
              <a:t>度</a:t>
            </a:r>
          </a:p>
        </p:txBody>
      </p:sp>
    </p:spTree>
    <p:extLst>
      <p:ext uri="{BB962C8B-B14F-4D97-AF65-F5344CB8AC3E}">
        <p14:creationId xmlns:p14="http://schemas.microsoft.com/office/powerpoint/2010/main" val="3938403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0503"/>
            <a:ext cx="8229600" cy="1143000"/>
          </a:xfrm>
        </p:spPr>
        <p:txBody>
          <a:bodyPr>
            <a:normAutofit/>
          </a:bodyPr>
          <a:lstStyle/>
          <a:p>
            <a:r>
              <a:rPr lang="en-US" altLang="zh-CN" b="1" dirty="0"/>
              <a:t>CEPC CDR baselines layout</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3816424" cy="418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64" y="1268760"/>
            <a:ext cx="427887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40" y="4797152"/>
            <a:ext cx="8647807" cy="20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4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2B80B0-57E0-4C0D-8AAE-D18A170DC0B3}"/>
              </a:ext>
            </a:extLst>
          </p:cNvPr>
          <p:cNvSpPr>
            <a:spLocks noGrp="1"/>
          </p:cNvSpPr>
          <p:nvPr>
            <p:ph type="title"/>
          </p:nvPr>
        </p:nvSpPr>
        <p:spPr/>
        <p:txBody>
          <a:bodyPr>
            <a:normAutofit fontScale="90000"/>
          </a:bodyPr>
          <a:lstStyle/>
          <a:p>
            <a:r>
              <a:rPr lang="en-US" altLang="zh-CN" dirty="0"/>
              <a:t>E2 line :</a:t>
            </a:r>
            <a:br>
              <a:rPr lang="en-US" altLang="zh-CN" dirty="0"/>
            </a:br>
            <a:r>
              <a:rPr lang="en-US" altLang="zh-CN" dirty="0"/>
              <a:t>10-50Hz 2.5GeV 1.89GeV </a:t>
            </a:r>
            <a:r>
              <a:rPr lang="en-US" altLang="zh-CN" dirty="0" err="1"/>
              <a:t>nC</a:t>
            </a:r>
            <a:r>
              <a:rPr lang="en-US" altLang="zh-CN" dirty="0"/>
              <a:t> 10ps </a:t>
            </a:r>
            <a:endParaRPr lang="zh-CN" altLang="en-US" dirty="0"/>
          </a:p>
        </p:txBody>
      </p:sp>
      <p:sp>
        <p:nvSpPr>
          <p:cNvPr id="3" name="内容占位符 2">
            <a:extLst>
              <a:ext uri="{FF2B5EF4-FFF2-40B4-BE49-F238E27FC236}">
                <a16:creationId xmlns:a16="http://schemas.microsoft.com/office/drawing/2014/main" id="{48112C01-CC09-44EF-93FB-5F89C0831B5C}"/>
              </a:ext>
            </a:extLst>
          </p:cNvPr>
          <p:cNvSpPr>
            <a:spLocks noGrp="1"/>
          </p:cNvSpPr>
          <p:nvPr>
            <p:ph idx="1"/>
          </p:nvPr>
        </p:nvSpPr>
        <p:spPr>
          <a:xfrm>
            <a:off x="457200" y="1600200"/>
            <a:ext cx="8147248" cy="4853136"/>
          </a:xfrm>
        </p:spPr>
        <p:txBody>
          <a:bodyPr>
            <a:normAutofit fontScale="77500" lnSpcReduction="20000"/>
          </a:bodyPr>
          <a:lstStyle/>
          <a:p>
            <a:r>
              <a:rPr lang="en-US" altLang="zh-CN" dirty="0"/>
              <a:t>Electron transmission imaging </a:t>
            </a:r>
          </a:p>
          <a:p>
            <a:r>
              <a:rPr lang="en-US" altLang="zh-CN" dirty="0"/>
              <a:t>Laser-electron inverse Compton scattering</a:t>
            </a:r>
          </a:p>
          <a:p>
            <a:r>
              <a:rPr lang="en-US" altLang="zh-CN" b="1" dirty="0">
                <a:solidFill>
                  <a:srgbClr val="FF0000"/>
                </a:solidFill>
              </a:rPr>
              <a:t>New acceleration principle</a:t>
            </a:r>
          </a:p>
          <a:p>
            <a:r>
              <a:rPr lang="en-US" altLang="zh-CN" b="1" dirty="0">
                <a:solidFill>
                  <a:srgbClr val="FF0000"/>
                </a:solidFill>
              </a:rPr>
              <a:t>Particle acceleration in the Plasma </a:t>
            </a:r>
            <a:r>
              <a:rPr lang="en-US" altLang="zh-CN" b="1" dirty="0" err="1">
                <a:solidFill>
                  <a:srgbClr val="FF0000"/>
                </a:solidFill>
              </a:rPr>
              <a:t>weakfield</a:t>
            </a:r>
            <a:r>
              <a:rPr lang="en-US" altLang="zh-CN" b="1" dirty="0">
                <a:solidFill>
                  <a:srgbClr val="FF0000"/>
                </a:solidFill>
              </a:rPr>
              <a:t> driven by electron beams</a:t>
            </a:r>
          </a:p>
          <a:p>
            <a:r>
              <a:rPr lang="en-US" altLang="zh-CN" b="1" dirty="0">
                <a:solidFill>
                  <a:srgbClr val="FF0000"/>
                </a:solidFill>
              </a:rPr>
              <a:t>Positron generation and acceleration from a thin target Bombarded by an electron beam (Shen </a:t>
            </a:r>
            <a:r>
              <a:rPr lang="en-US" altLang="zh-CN" b="1" dirty="0" err="1">
                <a:solidFill>
                  <a:srgbClr val="FF0000"/>
                </a:solidFill>
              </a:rPr>
              <a:t>Baifei</a:t>
            </a:r>
            <a:r>
              <a:rPr lang="en-US" altLang="zh-CN" b="1" dirty="0">
                <a:solidFill>
                  <a:srgbClr val="FF0000"/>
                </a:solidFill>
              </a:rPr>
              <a:t>, </a:t>
            </a:r>
            <a:r>
              <a:rPr lang="en-US" altLang="zh-CN" b="1" dirty="0" err="1">
                <a:solidFill>
                  <a:srgbClr val="FF0000"/>
                </a:solidFill>
              </a:rPr>
              <a:t>Comunication</a:t>
            </a:r>
            <a:r>
              <a:rPr lang="en-US" altLang="zh-CN" b="1" dirty="0">
                <a:solidFill>
                  <a:srgbClr val="FF0000"/>
                </a:solidFill>
              </a:rPr>
              <a:t> Physics  )</a:t>
            </a:r>
          </a:p>
          <a:p>
            <a:r>
              <a:rPr lang="en-US" altLang="zh-CN" dirty="0"/>
              <a:t>Neutron source </a:t>
            </a:r>
          </a:p>
          <a:p>
            <a:r>
              <a:rPr lang="en-US" altLang="zh-CN" dirty="0"/>
              <a:t>Multi-particles radiation field</a:t>
            </a:r>
          </a:p>
          <a:p>
            <a:r>
              <a:rPr lang="en-US" altLang="zh-CN" dirty="0"/>
              <a:t>BPM calibration </a:t>
            </a:r>
          </a:p>
          <a:p>
            <a:r>
              <a:rPr lang="en-US" altLang="zh-CN" dirty="0"/>
              <a:t>CMS calibration: linear region</a:t>
            </a:r>
          </a:p>
          <a:p>
            <a:r>
              <a:rPr lang="en-US" altLang="zh-CN" dirty="0"/>
              <a:t>…</a:t>
            </a:r>
          </a:p>
          <a:p>
            <a:endParaRPr lang="en-US" altLang="zh-CN" dirty="0"/>
          </a:p>
          <a:p>
            <a:endParaRPr lang="zh-CN" altLang="en-US" dirty="0"/>
          </a:p>
        </p:txBody>
      </p:sp>
    </p:spTree>
    <p:extLst>
      <p:ext uri="{BB962C8B-B14F-4D97-AF65-F5344CB8AC3E}">
        <p14:creationId xmlns:p14="http://schemas.microsoft.com/office/powerpoint/2010/main" val="1875645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E7AFF-B951-4B96-B5AC-F7C157DBF5D9}"/>
              </a:ext>
            </a:extLst>
          </p:cNvPr>
          <p:cNvSpPr>
            <a:spLocks noGrp="1"/>
          </p:cNvSpPr>
          <p:nvPr>
            <p:ph type="title"/>
          </p:nvPr>
        </p:nvSpPr>
        <p:spPr>
          <a:xfrm>
            <a:off x="0" y="188640"/>
            <a:ext cx="9144000" cy="1662783"/>
          </a:xfrm>
        </p:spPr>
        <p:txBody>
          <a:bodyPr>
            <a:noAutofit/>
          </a:bodyPr>
          <a:lstStyle/>
          <a:p>
            <a:r>
              <a:rPr lang="en-US" altLang="zh-CN" sz="2800" b="1" dirty="0">
                <a:latin typeface="微软雅黑" panose="020B0503020204020204" pitchFamily="34" charset="-122"/>
                <a:ea typeface="微软雅黑" panose="020B0503020204020204" pitchFamily="34" charset="-122"/>
              </a:rPr>
              <a:t>Experimental Study on the plasma </a:t>
            </a:r>
            <a:r>
              <a:rPr lang="en-US" altLang="zh-CN" sz="2800" b="1" dirty="0" err="1">
                <a:latin typeface="微软雅黑" panose="020B0503020204020204" pitchFamily="34" charset="-122"/>
                <a:ea typeface="微软雅黑" panose="020B0503020204020204" pitchFamily="34" charset="-122"/>
              </a:rPr>
              <a:t>wakefield</a:t>
            </a:r>
            <a:r>
              <a:rPr lang="en-US" altLang="zh-CN" sz="2800" b="1" dirty="0">
                <a:latin typeface="微软雅黑" panose="020B0503020204020204" pitchFamily="34" charset="-122"/>
                <a:ea typeface="微软雅黑" panose="020B0503020204020204" pitchFamily="34" charset="-122"/>
              </a:rPr>
              <a:t> Driven by a High Energy Electron Beam</a:t>
            </a:r>
            <a:endParaRPr lang="zh-CN" altLang="en-US" sz="2800" dirty="0"/>
          </a:p>
        </p:txBody>
      </p:sp>
      <p:sp>
        <p:nvSpPr>
          <p:cNvPr id="3" name="内容占位符 2">
            <a:extLst>
              <a:ext uri="{FF2B5EF4-FFF2-40B4-BE49-F238E27FC236}">
                <a16:creationId xmlns:a16="http://schemas.microsoft.com/office/drawing/2014/main" id="{C9999013-2933-4E6C-BCD4-205B1CDE8529}"/>
              </a:ext>
            </a:extLst>
          </p:cNvPr>
          <p:cNvSpPr>
            <a:spLocks noGrp="1"/>
          </p:cNvSpPr>
          <p:nvPr>
            <p:ph idx="1"/>
          </p:nvPr>
        </p:nvSpPr>
        <p:spPr>
          <a:xfrm>
            <a:off x="539552" y="2636362"/>
            <a:ext cx="3594932" cy="3263504"/>
          </a:xfrm>
        </p:spPr>
        <p:txBody>
          <a:bodyPr>
            <a:normAutofit fontScale="47500" lnSpcReduction="20000"/>
          </a:bodyPr>
          <a:lstStyle/>
          <a:p>
            <a:r>
              <a:rPr lang="en-US" altLang="zh-CN" dirty="0">
                <a:latin typeface="微软雅黑" panose="020B0503020204020204" pitchFamily="34" charset="-122"/>
                <a:ea typeface="微软雅黑" panose="020B0503020204020204" pitchFamily="34" charset="-122"/>
              </a:rPr>
              <a:t>Beijing test beam:</a:t>
            </a:r>
          </a:p>
          <a:p>
            <a:r>
              <a:rPr lang="en-US" altLang="zh-CN" dirty="0">
                <a:latin typeface="微软雅黑" panose="020B0503020204020204" pitchFamily="34" charset="-122"/>
                <a:ea typeface="微软雅黑" panose="020B0503020204020204" pitchFamily="34" charset="-122"/>
              </a:rPr>
              <a:t>12.5-50Hz 2G 1nC 10ps;</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sigma of the beam:  mm-cm</a:t>
            </a:r>
          </a:p>
          <a:p>
            <a:pPr>
              <a:lnSpc>
                <a:spcPct val="120000"/>
              </a:lnSpc>
            </a:pPr>
            <a:r>
              <a:rPr lang="en-US" altLang="zh-CN" dirty="0">
                <a:latin typeface="微软雅黑" panose="020B0503020204020204" pitchFamily="34" charset="-122"/>
                <a:ea typeface="微软雅黑" panose="020B0503020204020204" pitchFamily="34" charset="-122"/>
              </a:rPr>
              <a:t>Combining the requirements of CEPC and the detection technology of particle physics experiments, we carried out a high charge electron beam-driven </a:t>
            </a:r>
            <a:r>
              <a:rPr lang="en-US" altLang="zh-CN" dirty="0" err="1">
                <a:latin typeface="微软雅黑" panose="020B0503020204020204" pitchFamily="34" charset="-122"/>
                <a:ea typeface="微软雅黑" panose="020B0503020204020204" pitchFamily="34" charset="-122"/>
              </a:rPr>
              <a:t>wakefield</a:t>
            </a:r>
            <a:r>
              <a:rPr lang="en-US" altLang="zh-CN" dirty="0">
                <a:latin typeface="微软雅黑" panose="020B0503020204020204" pitchFamily="34" charset="-122"/>
                <a:ea typeface="微软雅黑" panose="020B0503020204020204" pitchFamily="34" charset="-122"/>
              </a:rPr>
              <a:t> experiments to explore the possibility of experiment landing and provide key experimental data</a:t>
            </a:r>
            <a:endParaRPr lang="zh-CN" altLang="en-US" dirty="0">
              <a:latin typeface="微软雅黑" panose="020B0503020204020204" pitchFamily="34" charset="-122"/>
              <a:ea typeface="微软雅黑" panose="020B0503020204020204" pitchFamily="34" charset="-122"/>
            </a:endParaRPr>
          </a:p>
        </p:txBody>
      </p:sp>
      <p:pic>
        <p:nvPicPr>
          <p:cNvPr id="5" name="图片 6">
            <a:extLst>
              <a:ext uri="{FF2B5EF4-FFF2-40B4-BE49-F238E27FC236}">
                <a16:creationId xmlns:a16="http://schemas.microsoft.com/office/drawing/2014/main" id="{72530586-C3A3-4261-BFEF-68727CA78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731" y="1774803"/>
            <a:ext cx="4888642" cy="2662309"/>
          </a:xfrm>
          <a:prstGeom prst="rect">
            <a:avLst/>
          </a:prstGeom>
        </p:spPr>
      </p:pic>
      <p:pic>
        <p:nvPicPr>
          <p:cNvPr id="7" name="图片 7">
            <a:extLst>
              <a:ext uri="{FF2B5EF4-FFF2-40B4-BE49-F238E27FC236}">
                <a16:creationId xmlns:a16="http://schemas.microsoft.com/office/drawing/2014/main" id="{501B1F52-9201-4045-BFB1-11176D91C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518" y="4440381"/>
            <a:ext cx="2730834" cy="2342176"/>
          </a:xfrm>
          <a:prstGeom prst="rect">
            <a:avLst/>
          </a:prstGeom>
        </p:spPr>
      </p:pic>
    </p:spTree>
    <p:extLst>
      <p:ext uri="{BB962C8B-B14F-4D97-AF65-F5344CB8AC3E}">
        <p14:creationId xmlns:p14="http://schemas.microsoft.com/office/powerpoint/2010/main" val="4103833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C3153A-7D9A-442E-B963-CFEAB6AA2AF4}"/>
              </a:ext>
            </a:extLst>
          </p:cNvPr>
          <p:cNvSpPr>
            <a:spLocks noGrp="1"/>
          </p:cNvSpPr>
          <p:nvPr>
            <p:ph type="title"/>
          </p:nvPr>
        </p:nvSpPr>
        <p:spPr/>
        <p:txBody>
          <a:bodyPr/>
          <a:lstStyle/>
          <a:p>
            <a:r>
              <a:rPr lang="en-US" altLang="zh-CN" dirty="0"/>
              <a:t>E3 line:</a:t>
            </a:r>
            <a:endParaRPr lang="zh-CN" altLang="en-US" dirty="0"/>
          </a:p>
        </p:txBody>
      </p:sp>
      <p:sp>
        <p:nvSpPr>
          <p:cNvPr id="3" name="内容占位符 2">
            <a:extLst>
              <a:ext uri="{FF2B5EF4-FFF2-40B4-BE49-F238E27FC236}">
                <a16:creationId xmlns:a16="http://schemas.microsoft.com/office/drawing/2014/main" id="{1CC5C1DF-D163-4D1F-95C9-AEF128E0856A}"/>
              </a:ext>
            </a:extLst>
          </p:cNvPr>
          <p:cNvSpPr>
            <a:spLocks noGrp="1"/>
          </p:cNvSpPr>
          <p:nvPr>
            <p:ph idx="1"/>
          </p:nvPr>
        </p:nvSpPr>
        <p:spPr/>
        <p:txBody>
          <a:bodyPr/>
          <a:lstStyle/>
          <a:p>
            <a:pPr marL="0" indent="0">
              <a:buNone/>
            </a:pP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1</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single particle energy resolution </a:t>
            </a:r>
            <a:r>
              <a:rPr lang="zh-CN" altLang="en-US" sz="3200" kern="0" dirty="0">
                <a:latin typeface="微软雅黑" pitchFamily="34" charset="-122"/>
                <a:ea typeface="微软雅黑" pitchFamily="34" charset="-122"/>
                <a:sym typeface="Symbol"/>
              </a:rPr>
              <a:t> </a:t>
            </a:r>
            <a:r>
              <a:rPr lang="en-US" altLang="zh-CN" sz="3200" kern="0" dirty="0">
                <a:latin typeface="微软雅黑" pitchFamily="34" charset="-122"/>
                <a:ea typeface="微软雅黑" pitchFamily="34" charset="-122"/>
              </a:rPr>
              <a:t>1%@300MeV</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pPr marL="0" indent="0">
              <a:buNone/>
            </a:pP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2</a:t>
            </a: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spatial positioning accuracy</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sigma</a:t>
            </a:r>
            <a:r>
              <a:rPr lang="zh-CN" altLang="zh-CN" sz="3200" kern="0" dirty="0">
                <a:latin typeface="微软雅黑" pitchFamily="34" charset="-122"/>
                <a:ea typeface="微软雅黑" pitchFamily="34" charset="-122"/>
              </a:rPr>
              <a:t>）</a:t>
            </a:r>
            <a:r>
              <a:rPr lang="zh-CN" altLang="en-US" sz="3200" kern="0" dirty="0">
                <a:latin typeface="微软雅黑" pitchFamily="34" charset="-122"/>
                <a:ea typeface="微软雅黑" pitchFamily="34" charset="-122"/>
                <a:sym typeface="Symbol"/>
              </a:rPr>
              <a:t> </a:t>
            </a:r>
            <a:r>
              <a:rPr lang="en-US" altLang="zh-CN" sz="3200" kern="0" dirty="0">
                <a:latin typeface="微软雅黑" pitchFamily="34" charset="-122"/>
                <a:ea typeface="微软雅黑" pitchFamily="34" charset="-122"/>
              </a:rPr>
              <a:t>0.15mm</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pPr marL="0" indent="0">
              <a:buNone/>
            </a:pP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3</a:t>
            </a:r>
            <a:r>
              <a:rPr lang="zh-CN" altLang="en-US" sz="3200" kern="0" dirty="0">
                <a:latin typeface="微软雅黑" pitchFamily="34" charset="-122"/>
                <a:ea typeface="微软雅黑" pitchFamily="34" charset="-122"/>
              </a:rPr>
              <a:t>）</a:t>
            </a:r>
            <a:r>
              <a:rPr lang="en-US" altLang="zh-CN" sz="3200" kern="0" dirty="0" err="1">
                <a:latin typeface="微软雅黑" pitchFamily="34" charset="-122"/>
                <a:ea typeface="微软雅黑" pitchFamily="34" charset="-122"/>
              </a:rPr>
              <a:t>paritcles</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proton</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pion</a:t>
            </a:r>
            <a:r>
              <a:rPr lang="zh-CN" altLang="en-US" sz="3200" kern="0" dirty="0">
                <a:latin typeface="微软雅黑" pitchFamily="34" charset="-122"/>
                <a:ea typeface="微软雅黑" pitchFamily="34" charset="-122"/>
              </a:rPr>
              <a:t>介子</a:t>
            </a:r>
            <a:r>
              <a:rPr lang="zh-CN" altLang="zh-CN"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number rate</a:t>
            </a:r>
            <a:r>
              <a:rPr lang="zh-CN" altLang="en-US" sz="3200" kern="0" dirty="0">
                <a:latin typeface="微软雅黑" pitchFamily="34" charset="-122"/>
                <a:ea typeface="微软雅黑" pitchFamily="34" charset="-122"/>
              </a:rPr>
              <a:t>，</a:t>
            </a:r>
            <a:r>
              <a:rPr lang="en-US" altLang="zh-CN" sz="3200" kern="0" dirty="0">
                <a:latin typeface="微软雅黑" pitchFamily="34" charset="-122"/>
                <a:ea typeface="微软雅黑" pitchFamily="34" charset="-122"/>
              </a:rPr>
              <a:t>500-700@600MeV/minute </a:t>
            </a:r>
            <a:r>
              <a:rPr lang="zh-CN" altLang="en-US" sz="3200" kern="0" dirty="0">
                <a:latin typeface="微软雅黑" pitchFamily="34" charset="-122"/>
                <a:ea typeface="微软雅黑" pitchFamily="34" charset="-122"/>
              </a:rPr>
              <a:t>（当加速器供束频率</a:t>
            </a:r>
            <a:r>
              <a:rPr lang="en-US" altLang="zh-CN" sz="3200" kern="0" dirty="0">
                <a:latin typeface="微软雅黑" pitchFamily="34" charset="-122"/>
                <a:ea typeface="微软雅黑" pitchFamily="34" charset="-122"/>
              </a:rPr>
              <a:t>25Hz</a:t>
            </a:r>
            <a:r>
              <a:rPr lang="zh-CN" altLang="en-US" sz="3200" kern="0" dirty="0">
                <a:latin typeface="微软雅黑" pitchFamily="34" charset="-122"/>
                <a:ea typeface="微软雅黑" pitchFamily="34" charset="-122"/>
              </a:rPr>
              <a:t>时）</a:t>
            </a:r>
            <a:r>
              <a:rPr lang="zh-CN" altLang="zh-CN" sz="3200" kern="0" dirty="0">
                <a:latin typeface="微软雅黑" pitchFamily="34" charset="-122"/>
                <a:ea typeface="微软雅黑" pitchFamily="34" charset="-122"/>
              </a:rPr>
              <a:t>。</a:t>
            </a:r>
            <a:endParaRPr lang="en-US" altLang="zh-CN" sz="3200" kern="0" dirty="0">
              <a:latin typeface="微软雅黑" pitchFamily="34" charset="-122"/>
              <a:ea typeface="微软雅黑" pitchFamily="34" charset="-122"/>
            </a:endParaRPr>
          </a:p>
          <a:p>
            <a:endParaRPr lang="zh-CN" altLang="en-US" dirty="0"/>
          </a:p>
        </p:txBody>
      </p:sp>
    </p:spTree>
    <p:extLst>
      <p:ext uri="{BB962C8B-B14F-4D97-AF65-F5344CB8AC3E}">
        <p14:creationId xmlns:p14="http://schemas.microsoft.com/office/powerpoint/2010/main" val="2475130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FCB2DA-2DB9-4EEF-9329-3772C0E45F30}"/>
              </a:ext>
            </a:extLst>
          </p:cNvPr>
          <p:cNvSpPr>
            <a:spLocks noGrp="1"/>
          </p:cNvSpPr>
          <p:nvPr>
            <p:ph type="title"/>
          </p:nvPr>
        </p:nvSpPr>
        <p:spPr>
          <a:xfrm>
            <a:off x="387832" y="-10519"/>
            <a:ext cx="8229600" cy="1143000"/>
          </a:xfrm>
        </p:spPr>
        <p:txBody>
          <a:bodyPr/>
          <a:lstStyle/>
          <a:p>
            <a:r>
              <a:rPr lang="en-US" altLang="zh-CN" dirty="0">
                <a:latin typeface="微软雅黑" panose="020B0503020204020204" pitchFamily="34" charset="-122"/>
                <a:ea typeface="微软雅黑" panose="020B0503020204020204" pitchFamily="34" charset="-122"/>
              </a:rPr>
              <a:t>Beam operation</a:t>
            </a:r>
            <a:endParaRPr lang="zh-CN" altLang="en-US"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4E065E9C-7DC0-4E72-8493-D0BE9F0EBDFC}"/>
              </a:ext>
            </a:extLst>
          </p:cNvPr>
          <p:cNvSpPr>
            <a:spLocks noGrp="1"/>
          </p:cNvSpPr>
          <p:nvPr>
            <p:ph idx="1"/>
          </p:nvPr>
        </p:nvSpPr>
        <p:spPr>
          <a:xfrm>
            <a:off x="179512" y="1086344"/>
            <a:ext cx="2952328" cy="5150967"/>
          </a:xfrm>
        </p:spPr>
        <p:txBody>
          <a:bodyPr>
            <a:normAutofit fontScale="40000" lnSpcReduction="20000"/>
          </a:bodyPr>
          <a:lstStyle/>
          <a:p>
            <a:pPr>
              <a:lnSpc>
                <a:spcPct val="120000"/>
              </a:lnSpc>
            </a:pPr>
            <a:r>
              <a:rPr lang="en-US" altLang="zh-CN" dirty="0">
                <a:latin typeface="微软雅黑" panose="020B0503020204020204" pitchFamily="34" charset="-122"/>
                <a:ea typeface="微软雅黑" panose="020B0503020204020204" pitchFamily="34" charset="-122"/>
              </a:rPr>
              <a:t>The E3 line hardware recovery is completed, the new detector is installed with the slide rail system</a:t>
            </a:r>
          </a:p>
          <a:p>
            <a:pPr>
              <a:lnSpc>
                <a:spcPct val="120000"/>
              </a:lnSpc>
            </a:pPr>
            <a:r>
              <a:rPr lang="en-US" altLang="zh-CN" dirty="0">
                <a:latin typeface="微软雅黑" panose="020B0503020204020204" pitchFamily="34" charset="-122"/>
                <a:ea typeface="微软雅黑" panose="020B0503020204020204" pitchFamily="34" charset="-122"/>
              </a:rPr>
              <a:t>Newly installed control room floor</a:t>
            </a:r>
          </a:p>
          <a:p>
            <a:pPr>
              <a:lnSpc>
                <a:spcPct val="120000"/>
              </a:lnSpc>
            </a:pPr>
            <a:r>
              <a:rPr lang="en-US" altLang="zh-CN" dirty="0">
                <a:latin typeface="微软雅黑" panose="020B0503020204020204" pitchFamily="34" charset="-122"/>
                <a:ea typeface="微软雅黑" panose="020B0503020204020204" pitchFamily="34" charset="-122"/>
              </a:rPr>
              <a:t>Control room and lobby line arrangement</a:t>
            </a:r>
          </a:p>
          <a:p>
            <a:pPr>
              <a:lnSpc>
                <a:spcPct val="120000"/>
              </a:lnSpc>
            </a:pPr>
            <a:r>
              <a:rPr lang="en-US" altLang="zh-CN" dirty="0">
                <a:latin typeface="微软雅黑" panose="020B0503020204020204" pitchFamily="34" charset="-122"/>
                <a:ea typeface="微软雅黑" panose="020B0503020204020204" pitchFamily="34" charset="-122"/>
              </a:rPr>
              <a:t>Epoxy floor laying on the lobby floor</a:t>
            </a:r>
          </a:p>
          <a:p>
            <a:pPr>
              <a:lnSpc>
                <a:spcPct val="120000"/>
              </a:lnSpc>
            </a:pPr>
            <a:r>
              <a:rPr lang="en-US" altLang="zh-CN" dirty="0">
                <a:latin typeface="微软雅黑" panose="020B0503020204020204" pitchFamily="34" charset="-122"/>
                <a:ea typeface="微软雅黑" panose="020B0503020204020204" pitchFamily="34" charset="-122"/>
              </a:rPr>
              <a:t>B23 and other 5 power supplies are renewed</a:t>
            </a:r>
          </a:p>
          <a:p>
            <a:pPr>
              <a:lnSpc>
                <a:spcPct val="120000"/>
              </a:lnSpc>
            </a:pPr>
            <a:r>
              <a:rPr lang="en-US" altLang="zh-CN" dirty="0">
                <a:latin typeface="微软雅黑" panose="020B0503020204020204" pitchFamily="34" charset="-122"/>
                <a:ea typeface="微软雅黑" panose="020B0503020204020204" pitchFamily="34" charset="-122"/>
              </a:rPr>
              <a:t>Install new inlet and outlet fans in the ventilation room</a:t>
            </a:r>
          </a:p>
          <a:p>
            <a:pPr>
              <a:lnSpc>
                <a:spcPct val="120000"/>
              </a:lnSpc>
            </a:pPr>
            <a:r>
              <a:rPr lang="en-US" altLang="zh-CN" dirty="0">
                <a:latin typeface="微软雅黑" panose="020B0503020204020204" pitchFamily="34" charset="-122"/>
                <a:ea typeface="微软雅黑" panose="020B0503020204020204" pitchFamily="34" charset="-122"/>
              </a:rPr>
              <a:t>All power control system updated</a:t>
            </a:r>
          </a:p>
          <a:p>
            <a:pPr>
              <a:lnSpc>
                <a:spcPct val="120000"/>
              </a:lnSpc>
            </a:pPr>
            <a:r>
              <a:rPr lang="en-US" altLang="zh-CN" dirty="0">
                <a:latin typeface="微软雅黑" panose="020B0503020204020204" pitchFamily="34" charset="-122"/>
                <a:ea typeface="微软雅黑" panose="020B0503020204020204" pitchFamily="34" charset="-122"/>
              </a:rPr>
              <a:t>Tuning started on October 10th, and on October 28th, the tuning time was 408 hours</a:t>
            </a:r>
          </a:p>
          <a:p>
            <a:pPr>
              <a:lnSpc>
                <a:spcPct val="120000"/>
              </a:lnSpc>
            </a:pPr>
            <a:r>
              <a:rPr lang="en-US" altLang="zh-CN" dirty="0">
                <a:latin typeface="微软雅黑" panose="020B0503020204020204" pitchFamily="34" charset="-122"/>
                <a:ea typeface="微软雅黑" panose="020B0503020204020204" pitchFamily="34" charset="-122"/>
              </a:rPr>
              <a:t>Handed over to users on October 28, for detectors to pick up data-until November 14th, 408 hours</a:t>
            </a:r>
            <a:endParaRPr lang="zh-CN" altLang="en-US" dirty="0">
              <a:latin typeface="微软雅黑" panose="020B0503020204020204" pitchFamily="34" charset="-122"/>
              <a:ea typeface="微软雅黑" panose="020B0503020204020204" pitchFamily="34" charset="-122"/>
            </a:endParaRPr>
          </a:p>
        </p:txBody>
      </p:sp>
      <p:pic>
        <p:nvPicPr>
          <p:cNvPr id="4" name="485490a028e7a514db704fe3ed62a9e7">
            <a:hlinkClick r:id="" action="ppaction://media"/>
            <a:extLst>
              <a:ext uri="{FF2B5EF4-FFF2-40B4-BE49-F238E27FC236}">
                <a16:creationId xmlns:a16="http://schemas.microsoft.com/office/drawing/2014/main" id="{073A784F-A62F-4E8D-9C34-EAA0ED8CD9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30999" y="1001012"/>
            <a:ext cx="3429000" cy="1543050"/>
          </a:xfrm>
          <a:prstGeom prst="rect">
            <a:avLst/>
          </a:prstGeom>
        </p:spPr>
      </p:pic>
      <p:pic>
        <p:nvPicPr>
          <p:cNvPr id="8" name="图片 7">
            <a:extLst>
              <a:ext uri="{FF2B5EF4-FFF2-40B4-BE49-F238E27FC236}">
                <a16:creationId xmlns:a16="http://schemas.microsoft.com/office/drawing/2014/main" id="{0A3CFE4F-D360-4429-8C9A-1A649F69C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6153" y="2667794"/>
            <a:ext cx="4032450" cy="3024336"/>
          </a:xfrm>
          <a:prstGeom prst="rect">
            <a:avLst/>
          </a:prstGeom>
        </p:spPr>
      </p:pic>
      <p:pic>
        <p:nvPicPr>
          <p:cNvPr id="9" name="bc9728a1303a7d95ccf3f685b8a30057">
            <a:hlinkClick r:id="" action="ppaction://media"/>
            <a:extLst>
              <a:ext uri="{FF2B5EF4-FFF2-40B4-BE49-F238E27FC236}">
                <a16:creationId xmlns:a16="http://schemas.microsoft.com/office/drawing/2014/main" id="{DBF18CC6-CA0A-4ACC-B28F-EEAD016DD76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328899" y="2515470"/>
            <a:ext cx="1714500" cy="3429000"/>
          </a:xfrm>
          <a:prstGeom prst="rect">
            <a:avLst/>
          </a:prstGeom>
        </p:spPr>
      </p:pic>
      <p:pic>
        <p:nvPicPr>
          <p:cNvPr id="11" name="图片 10">
            <a:extLst>
              <a:ext uri="{FF2B5EF4-FFF2-40B4-BE49-F238E27FC236}">
                <a16:creationId xmlns:a16="http://schemas.microsoft.com/office/drawing/2014/main" id="{3AEBDACC-1665-4450-A246-6E0BD5B4E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0036" y="1067366"/>
            <a:ext cx="1737360" cy="1303020"/>
          </a:xfrm>
          <a:prstGeom prst="rect">
            <a:avLst/>
          </a:prstGeom>
        </p:spPr>
      </p:pic>
    </p:spTree>
    <p:extLst>
      <p:ext uri="{BB962C8B-B14F-4D97-AF65-F5344CB8AC3E}">
        <p14:creationId xmlns:p14="http://schemas.microsoft.com/office/powerpoint/2010/main" val="22266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CCA352-4ED6-447E-9E10-242F75CE21E3}"/>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Participating users</a:t>
            </a:r>
            <a:endParaRPr lang="zh-CN" altLang="en-US"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BED8E131-E0F6-4016-B037-F3E83B77E8E9}"/>
              </a:ext>
            </a:extLst>
          </p:cNvPr>
          <p:cNvSpPr>
            <a:spLocks noGrp="1"/>
          </p:cNvSpPr>
          <p:nvPr>
            <p:ph idx="1"/>
          </p:nvPr>
        </p:nvSpPr>
        <p:spPr/>
        <p:txBody>
          <a:bodyPr/>
          <a:lstStyle/>
          <a:p>
            <a:pPr marL="257175" indent="-257175" algn="just">
              <a:buFont typeface="+mj-lt"/>
              <a:buAutoNum type="arabicPeriod"/>
              <a:tabLst>
                <a:tab pos="171450" algn="l"/>
              </a:tabLst>
            </a:pPr>
            <a:r>
              <a:rPr lang="en-US" altLang="zh-CN" sz="1350" kern="100" dirty="0">
                <a:solidFill>
                  <a:srgbClr val="00B050"/>
                </a:solidFill>
                <a:latin typeface="微软雅黑" panose="020B0503020204020204" pitchFamily="34" charset="-122"/>
                <a:ea typeface="微软雅黑" panose="020B0503020204020204" pitchFamily="34" charset="-122"/>
              </a:rPr>
              <a:t>CEPC E-CAL(Sci-W ECAL) performance test research (IHEP + University of Science and Technology of China); particle track</a:t>
            </a:r>
          </a:p>
          <a:p>
            <a:pPr marL="257175" indent="-257175" algn="just">
              <a:buFont typeface="+mj-lt"/>
              <a:buAutoNum type="arabicPeriod"/>
              <a:tabLst>
                <a:tab pos="171450" algn="l"/>
              </a:tabLst>
            </a:pPr>
            <a:r>
              <a:rPr lang="en-US" altLang="zh-CN" sz="1350" kern="100" dirty="0">
                <a:solidFill>
                  <a:srgbClr val="00B050"/>
                </a:solidFill>
                <a:latin typeface="微软雅黑" panose="020B0503020204020204" pitchFamily="34" charset="-122"/>
                <a:ea typeface="微软雅黑" panose="020B0503020204020204" pitchFamily="34" charset="-122"/>
              </a:rPr>
              <a:t>Liu Qian National Science and Technology University gas detector test; spatial accuracy:</a:t>
            </a:r>
          </a:p>
          <a:p>
            <a:pPr marL="257175" indent="-257175" algn="just">
              <a:buFont typeface="+mj-lt"/>
              <a:buAutoNum type="arabicPeriod"/>
              <a:tabLst>
                <a:tab pos="171450" algn="l"/>
              </a:tabLst>
            </a:pPr>
            <a:r>
              <a:rPr lang="en-US" altLang="zh-CN" sz="1350" kern="100" dirty="0">
                <a:solidFill>
                  <a:srgbClr val="00B050"/>
                </a:solidFill>
                <a:latin typeface="微软雅黑" panose="020B0503020204020204" pitchFamily="34" charset="-122"/>
                <a:ea typeface="微软雅黑" panose="020B0503020204020204" pitchFamily="34" charset="-122"/>
              </a:rPr>
              <a:t>TOF detector performance test (in-house) LGAD; time accuracy, particle identification</a:t>
            </a:r>
          </a:p>
          <a:p>
            <a:pPr marL="257175" indent="-257175" algn="just">
              <a:buFont typeface="+mj-lt"/>
              <a:buAutoNum type="arabicPeriod"/>
              <a:tabLst>
                <a:tab pos="171450" algn="l"/>
              </a:tabLst>
            </a:pPr>
            <a:r>
              <a:rPr lang="en-US" altLang="zh-CN" sz="1350" kern="100" dirty="0">
                <a:solidFill>
                  <a:srgbClr val="FF0000"/>
                </a:solidFill>
                <a:latin typeface="微软雅黑" panose="020B0503020204020204" pitchFamily="34" charset="-122"/>
                <a:ea typeface="微软雅黑" panose="020B0503020204020204" pitchFamily="34" charset="-122"/>
              </a:rPr>
              <a:t>Electronic imaging research (one in nine hospitals);</a:t>
            </a:r>
          </a:p>
          <a:p>
            <a:pPr marL="257175" indent="-257175" algn="just">
              <a:buFont typeface="+mj-lt"/>
              <a:buAutoNum type="arabicPeriod"/>
              <a:tabLst>
                <a:tab pos="171450" algn="l"/>
              </a:tabLst>
            </a:pPr>
            <a:r>
              <a:rPr lang="en-US" altLang="zh-CN" sz="1350" kern="100" dirty="0">
                <a:solidFill>
                  <a:srgbClr val="FF0000"/>
                </a:solidFill>
                <a:latin typeface="微软雅黑" panose="020B0503020204020204" pitchFamily="34" charset="-122"/>
                <a:ea typeface="微软雅黑" panose="020B0503020204020204" pitchFamily="34" charset="-122"/>
              </a:rPr>
              <a:t>Silicon detector test (in-house);</a:t>
            </a:r>
          </a:p>
          <a:p>
            <a:pPr marL="257175" indent="-257175" algn="just">
              <a:buFont typeface="+mj-lt"/>
              <a:buAutoNum type="arabicPeriod"/>
              <a:tabLst>
                <a:tab pos="171450" algn="l"/>
              </a:tabLst>
            </a:pPr>
            <a:r>
              <a:rPr lang="en-US" altLang="zh-CN" sz="1350" kern="100" dirty="0">
                <a:solidFill>
                  <a:srgbClr val="FF0000"/>
                </a:solidFill>
                <a:latin typeface="微软雅黑" panose="020B0503020204020204" pitchFamily="34" charset="-122"/>
                <a:ea typeface="微软雅黑" panose="020B0503020204020204" pitchFamily="34" charset="-122"/>
              </a:rPr>
              <a:t>CEPC beam energy calibration diamond detector test (in-house)</a:t>
            </a:r>
          </a:p>
          <a:p>
            <a:pPr marL="257175" indent="-257175" algn="just">
              <a:buFont typeface="+mj-lt"/>
              <a:buAutoNum type="arabicPeriod"/>
              <a:tabLst>
                <a:tab pos="171450" algn="l"/>
              </a:tabLst>
            </a:pPr>
            <a:r>
              <a:rPr lang="en-US" altLang="zh-CN" sz="1350" kern="100" dirty="0">
                <a:solidFill>
                  <a:srgbClr val="FF0000"/>
                </a:solidFill>
                <a:latin typeface="微软雅黑" panose="020B0503020204020204" pitchFamily="34" charset="-122"/>
                <a:ea typeface="微软雅黑" panose="020B0503020204020204" pitchFamily="34" charset="-122"/>
              </a:rPr>
              <a:t>HERD detector test (Guangxi University);</a:t>
            </a:r>
          </a:p>
          <a:p>
            <a:pPr marL="257175" indent="-257175" algn="just">
              <a:buFont typeface="+mj-lt"/>
              <a:buAutoNum type="arabicPeriod"/>
              <a:tabLst>
                <a:tab pos="171450" algn="l"/>
              </a:tabLst>
            </a:pPr>
            <a:r>
              <a:rPr lang="en-US" altLang="zh-CN" sz="1350" kern="100" dirty="0">
                <a:solidFill>
                  <a:srgbClr val="FF0000"/>
                </a:solidFill>
                <a:latin typeface="微软雅黑" panose="020B0503020204020204" pitchFamily="34" charset="-122"/>
                <a:ea typeface="微软雅黑" panose="020B0503020204020204" pitchFamily="34" charset="-122"/>
              </a:rPr>
              <a:t>CMS detector performance test (inside) </a:t>
            </a:r>
            <a:endParaRPr lang="zh-CN" altLang="zh-CN" sz="1350" kern="100" dirty="0">
              <a:solidFill>
                <a:srgbClr val="FF0000"/>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pic>
        <p:nvPicPr>
          <p:cNvPr id="4" name="485490a028e7a514db704fe3ed62a9e7">
            <a:hlinkClick r:id="" action="ppaction://media"/>
            <a:extLst>
              <a:ext uri="{FF2B5EF4-FFF2-40B4-BE49-F238E27FC236}">
                <a16:creationId xmlns:a16="http://schemas.microsoft.com/office/drawing/2014/main" id="{34B652D6-DC55-45F4-ABCD-95A4A9E2B6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3861048"/>
            <a:ext cx="6400712" cy="2880320"/>
          </a:xfrm>
          <a:prstGeom prst="rect">
            <a:avLst/>
          </a:prstGeom>
        </p:spPr>
      </p:pic>
    </p:spTree>
    <p:extLst>
      <p:ext uri="{BB962C8B-B14F-4D97-AF65-F5344CB8AC3E}">
        <p14:creationId xmlns:p14="http://schemas.microsoft.com/office/powerpoint/2010/main" val="39279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CEC6AB-4505-4ACE-ADB6-C0881E7115CD}"/>
              </a:ext>
            </a:extLst>
          </p:cNvPr>
          <p:cNvSpPr>
            <a:spLocks noGrp="1"/>
          </p:cNvSpPr>
          <p:nvPr>
            <p:ph type="title"/>
          </p:nvPr>
        </p:nvSpPr>
        <p:spPr/>
        <p:txBody>
          <a:bodyPr>
            <a:normAutofit fontScale="90000"/>
          </a:bodyPr>
          <a:lstStyle/>
          <a:p>
            <a:r>
              <a:rPr lang="en-US" altLang="zh-CN" dirty="0"/>
              <a:t>Possible choice of high energy single electron particle</a:t>
            </a:r>
            <a:endParaRPr lang="zh-CN" altLang="en-US" dirty="0"/>
          </a:p>
        </p:txBody>
      </p:sp>
      <p:sp>
        <p:nvSpPr>
          <p:cNvPr id="3" name="内容占位符 2">
            <a:extLst>
              <a:ext uri="{FF2B5EF4-FFF2-40B4-BE49-F238E27FC236}">
                <a16:creationId xmlns:a16="http://schemas.microsoft.com/office/drawing/2014/main" id="{4D935DBB-58FB-46F7-85B6-10B5F662A577}"/>
              </a:ext>
            </a:extLst>
          </p:cNvPr>
          <p:cNvSpPr>
            <a:spLocks noGrp="1"/>
          </p:cNvSpPr>
          <p:nvPr>
            <p:ph idx="1"/>
          </p:nvPr>
        </p:nvSpPr>
        <p:spPr/>
        <p:txBody>
          <a:bodyPr/>
          <a:lstStyle/>
          <a:p>
            <a:r>
              <a:rPr lang="en-US" altLang="zh-CN" dirty="0"/>
              <a:t>Like DESY-----</a:t>
            </a:r>
          </a:p>
          <a:p>
            <a:r>
              <a:rPr lang="en-US" altLang="zh-CN" dirty="0"/>
              <a:t>BEPC SR station</a:t>
            </a:r>
          </a:p>
          <a:p>
            <a:r>
              <a:rPr lang="en-US" altLang="zh-CN" dirty="0"/>
              <a:t>HEPS—SR station </a:t>
            </a:r>
          </a:p>
          <a:p>
            <a:endParaRPr lang="en-US" altLang="zh-CN" dirty="0"/>
          </a:p>
        </p:txBody>
      </p:sp>
      <p:pic>
        <p:nvPicPr>
          <p:cNvPr id="7" name="图片 6">
            <a:extLst>
              <a:ext uri="{FF2B5EF4-FFF2-40B4-BE49-F238E27FC236}">
                <a16:creationId xmlns:a16="http://schemas.microsoft.com/office/drawing/2014/main" id="{A99F6618-388F-41ED-82CA-BE794CC10F30}"/>
              </a:ext>
            </a:extLst>
          </p:cNvPr>
          <p:cNvPicPr>
            <a:picLocks noChangeAspect="1"/>
          </p:cNvPicPr>
          <p:nvPr/>
        </p:nvPicPr>
        <p:blipFill>
          <a:blip r:embed="rId2"/>
          <a:stretch>
            <a:fillRect/>
          </a:stretch>
        </p:blipFill>
        <p:spPr>
          <a:xfrm>
            <a:off x="2843808" y="3284984"/>
            <a:ext cx="6082954" cy="3426134"/>
          </a:xfrm>
          <a:prstGeom prst="rect">
            <a:avLst/>
          </a:prstGeom>
        </p:spPr>
      </p:pic>
    </p:spTree>
    <p:extLst>
      <p:ext uri="{BB962C8B-B14F-4D97-AF65-F5344CB8AC3E}">
        <p14:creationId xmlns:p14="http://schemas.microsoft.com/office/powerpoint/2010/main" val="5261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3" y="20503"/>
            <a:ext cx="8580161" cy="1143000"/>
          </a:xfrm>
        </p:spPr>
        <p:txBody>
          <a:bodyPr>
            <a:normAutofit fontScale="90000"/>
          </a:bodyPr>
          <a:lstStyle/>
          <a:p>
            <a:r>
              <a:rPr lang="en-US" altLang="zh-CN" b="1" dirty="0">
                <a:latin typeface="微软雅黑" pitchFamily="34" charset="-122"/>
                <a:ea typeface="微软雅黑" pitchFamily="34" charset="-122"/>
              </a:rPr>
              <a:t> CEPC energy calibration system</a:t>
            </a:r>
            <a:endParaRPr lang="zh-CN" altLang="en-US" dirty="0"/>
          </a:p>
        </p:txBody>
      </p:sp>
      <p:sp>
        <p:nvSpPr>
          <p:cNvPr id="3" name="内容占位符 2"/>
          <p:cNvSpPr>
            <a:spLocks noGrp="1"/>
          </p:cNvSpPr>
          <p:nvPr>
            <p:ph idx="1"/>
          </p:nvPr>
        </p:nvSpPr>
        <p:spPr>
          <a:xfrm>
            <a:off x="107503" y="1340768"/>
            <a:ext cx="4248474" cy="5112568"/>
          </a:xfrm>
        </p:spPr>
        <p:txBody>
          <a:bodyPr>
            <a:normAutofit fontScale="85000" lnSpcReduction="10000"/>
          </a:bodyPr>
          <a:lstStyle/>
          <a:p>
            <a:pPr marL="0" indent="0">
              <a:buNone/>
            </a:pPr>
            <a:r>
              <a:rPr lang="en-US" altLang="zh-CN" sz="2000" b="1" dirty="0">
                <a:latin typeface="微软雅黑" pitchFamily="34" charset="-122"/>
                <a:ea typeface="微软雅黑" pitchFamily="34" charset="-122"/>
              </a:rPr>
              <a:t>1） Schemes:</a:t>
            </a:r>
          </a:p>
          <a:p>
            <a:pPr>
              <a:buFont typeface="Wingdings" pitchFamily="2" charset="2"/>
              <a:buChar char="ü"/>
            </a:pPr>
            <a:r>
              <a:rPr lang="en-US" altLang="zh-CN" sz="1800" b="1" dirty="0">
                <a:latin typeface="微软雅黑" pitchFamily="34" charset="-122"/>
                <a:ea typeface="微软雅黑" pitchFamily="34" charset="-122"/>
              </a:rPr>
              <a:t>LCS+PD of DE(Laser </a:t>
            </a:r>
            <a:r>
              <a:rPr lang="en-US" altLang="zh-CN" sz="1800" b="1" dirty="0" err="1">
                <a:latin typeface="微软雅黑" pitchFamily="34" charset="-122"/>
                <a:ea typeface="微软雅黑" pitchFamily="34" charset="-122"/>
              </a:rPr>
              <a:t>compton</a:t>
            </a:r>
            <a:r>
              <a:rPr lang="en-US" altLang="zh-CN" sz="1800" b="1" dirty="0">
                <a:latin typeface="微软雅黑" pitchFamily="34" charset="-122"/>
                <a:ea typeface="微软雅黑" pitchFamily="34" charset="-122"/>
              </a:rPr>
              <a:t> scattering and position detection of the deflected electrons)  1MeV</a:t>
            </a:r>
          </a:p>
          <a:p>
            <a:pPr>
              <a:buFont typeface="Wingdings" pitchFamily="2" charset="2"/>
              <a:buChar char="ü"/>
            </a:pPr>
            <a:r>
              <a:rPr lang="en-US" altLang="zh-CN" sz="1800" b="1" dirty="0">
                <a:latin typeface="微软雅黑" pitchFamily="34" charset="-122"/>
                <a:ea typeface="微软雅黑" pitchFamily="34" charset="-122"/>
              </a:rPr>
              <a:t>Micro-wave </a:t>
            </a:r>
            <a:r>
              <a:rPr lang="en-US" altLang="zh-CN" sz="1800" b="1" dirty="0" err="1">
                <a:latin typeface="微软雅黑" pitchFamily="34" charset="-122"/>
                <a:ea typeface="微软雅黑" pitchFamily="34" charset="-122"/>
              </a:rPr>
              <a:t>compton</a:t>
            </a:r>
            <a:r>
              <a:rPr lang="en-US" altLang="zh-CN" sz="1800" b="1" dirty="0">
                <a:latin typeface="微软雅黑" pitchFamily="34" charset="-122"/>
                <a:ea typeface="微软雅黑" pitchFamily="34" charset="-122"/>
              </a:rPr>
              <a:t>  </a:t>
            </a:r>
            <a:r>
              <a:rPr lang="en-US" altLang="zh-CN" sz="1800" b="1" dirty="0" err="1">
                <a:latin typeface="微软雅黑" pitchFamily="34" charset="-122"/>
                <a:ea typeface="微软雅黑" pitchFamily="34" charset="-122"/>
              </a:rPr>
              <a:t>scatter+γDetection</a:t>
            </a:r>
            <a:r>
              <a:rPr lang="en-US" altLang="zh-CN" sz="1800" b="1" dirty="0">
                <a:latin typeface="微软雅黑" pitchFamily="34" charset="-122"/>
                <a:ea typeface="微软雅黑" pitchFamily="34" charset="-122"/>
              </a:rPr>
              <a:t>   6MeV</a:t>
            </a:r>
          </a:p>
          <a:p>
            <a:pPr marL="0" indent="0">
              <a:buNone/>
            </a:pPr>
            <a:r>
              <a:rPr lang="en-US" altLang="zh-CN" sz="1800" b="1" dirty="0">
                <a:latin typeface="微软雅黑" pitchFamily="34" charset="-122"/>
                <a:ea typeface="微软雅黑" pitchFamily="34" charset="-122"/>
              </a:rPr>
              <a:t>2）</a:t>
            </a:r>
            <a:r>
              <a:rPr lang="en-US" altLang="zh-CN" sz="2000" b="1" dirty="0">
                <a:latin typeface="微软雅黑" pitchFamily="34" charset="-122"/>
                <a:ea typeface="微软雅黑" pitchFamily="34" charset="-122"/>
              </a:rPr>
              <a:t>diamond strip detector and test;</a:t>
            </a:r>
            <a:endParaRPr lang="en-US" altLang="zh-CN" sz="2000" b="1" dirty="0">
              <a:solidFill>
                <a:srgbClr val="FF0000"/>
              </a:solidFill>
              <a:latin typeface="微软雅黑" pitchFamily="34" charset="-122"/>
              <a:ea typeface="微软雅黑" pitchFamily="34" charset="-122"/>
            </a:endParaRPr>
          </a:p>
          <a:p>
            <a:pPr marL="0" indent="0">
              <a:buNone/>
            </a:pPr>
            <a:r>
              <a:rPr lang="en-US" altLang="zh-CN" sz="2000" b="1" dirty="0">
                <a:latin typeface="微软雅黑" pitchFamily="34" charset="-122"/>
                <a:ea typeface="微软雅黑" pitchFamily="34" charset="-122"/>
              </a:rPr>
              <a:t>3） Simulation study whether the fiber array-Cerenkov radiation solution can be used to replace diamond detectors, with low cost and large detection area, and can be used for two-dimensional position imaging </a:t>
            </a:r>
            <a:r>
              <a:rPr lang="zh-CN" altLang="en-US" sz="2000" b="1" dirty="0">
                <a:latin typeface="微软雅黑" pitchFamily="34" charset="-122"/>
                <a:ea typeface="微软雅黑" pitchFamily="34" charset="-122"/>
              </a:rPr>
              <a:t>；</a:t>
            </a:r>
            <a:endParaRPr lang="en-US" altLang="zh-CN" sz="2000" b="1" dirty="0">
              <a:latin typeface="微软雅黑" pitchFamily="34" charset="-122"/>
              <a:ea typeface="微软雅黑" pitchFamily="34" charset="-122"/>
            </a:endParaRPr>
          </a:p>
          <a:p>
            <a:pPr marL="0" indent="0">
              <a:buNone/>
            </a:pPr>
            <a:r>
              <a:rPr lang="en-US" altLang="zh-CN" sz="2000" b="1" dirty="0">
                <a:latin typeface="微软雅黑" pitchFamily="34" charset="-122"/>
                <a:ea typeface="微软雅黑" pitchFamily="34" charset="-122"/>
              </a:rPr>
              <a:t>4）Complete the beam extraction beam line design, determine the beam extraction magnet scheme, including dipole and four-pole magnets, to ensure that the beam parameters can be used for Compton scattering and later measurement.</a:t>
            </a:r>
            <a:endParaRPr lang="zh-CN" altLang="en-US" sz="1800" b="1" dirty="0">
              <a:latin typeface="微软雅黑" pitchFamily="34" charset="-122"/>
              <a:ea typeface="微软雅黑" pitchFamily="34" charset="-122"/>
            </a:endParaRPr>
          </a:p>
          <a:p>
            <a:endParaRPr lang="zh-CN" altLang="en-US" sz="2400" b="1" dirty="0">
              <a:latin typeface="微软雅黑" pitchFamily="34" charset="-122"/>
              <a:ea typeface="微软雅黑" pitchFamily="34" charset="-122"/>
            </a:endParaRPr>
          </a:p>
        </p:txBody>
      </p:sp>
      <p:sp>
        <p:nvSpPr>
          <p:cNvPr id="4" name="内容占位符 2"/>
          <p:cNvSpPr txBox="1">
            <a:spLocks/>
          </p:cNvSpPr>
          <p:nvPr/>
        </p:nvSpPr>
        <p:spPr>
          <a:xfrm>
            <a:off x="5474973" y="1484784"/>
            <a:ext cx="3466728" cy="4424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zh-CN" altLang="en-US" b="1" dirty="0"/>
          </a:p>
        </p:txBody>
      </p:sp>
      <p:grpSp>
        <p:nvGrpSpPr>
          <p:cNvPr id="5" name="组合 4">
            <a:extLst>
              <a:ext uri="{FF2B5EF4-FFF2-40B4-BE49-F238E27FC236}">
                <a16:creationId xmlns:a16="http://schemas.microsoft.com/office/drawing/2014/main" id="{50F6B116-3017-453B-B1C5-DC0C469F957A}"/>
              </a:ext>
            </a:extLst>
          </p:cNvPr>
          <p:cNvGrpSpPr/>
          <p:nvPr/>
        </p:nvGrpSpPr>
        <p:grpSpPr>
          <a:xfrm>
            <a:off x="4512899" y="974247"/>
            <a:ext cx="4184245" cy="1782225"/>
            <a:chOff x="655555" y="897905"/>
            <a:chExt cx="8672466" cy="3222372"/>
          </a:xfrm>
        </p:grpSpPr>
        <p:cxnSp>
          <p:nvCxnSpPr>
            <p:cNvPr id="6" name="直接箭头连接符 5">
              <a:extLst>
                <a:ext uri="{FF2B5EF4-FFF2-40B4-BE49-F238E27FC236}">
                  <a16:creationId xmlns:a16="http://schemas.microsoft.com/office/drawing/2014/main" id="{22D04223-60FF-425E-9E09-E6415BEBC032}"/>
                </a:ext>
              </a:extLst>
            </p:cNvPr>
            <p:cNvCxnSpPr/>
            <p:nvPr/>
          </p:nvCxnSpPr>
          <p:spPr>
            <a:xfrm>
              <a:off x="3370430" y="1787216"/>
              <a:ext cx="3865866" cy="17378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EB408D5B-BBDB-4852-81DF-04C8B7BFB27F}"/>
                </a:ext>
              </a:extLst>
            </p:cNvPr>
            <p:cNvCxnSpPr/>
            <p:nvPr/>
          </p:nvCxnSpPr>
          <p:spPr>
            <a:xfrm>
              <a:off x="3347864" y="1777607"/>
              <a:ext cx="3996444" cy="13921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3CA23E36-4076-42F7-A527-1C7EE92A9592}"/>
                </a:ext>
              </a:extLst>
            </p:cNvPr>
            <p:cNvCxnSpPr/>
            <p:nvPr/>
          </p:nvCxnSpPr>
          <p:spPr>
            <a:xfrm>
              <a:off x="3347864" y="1787216"/>
              <a:ext cx="4032448" cy="1198584"/>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2CE4ED1-F766-458F-A06B-05ED3D30FE35}"/>
                </a:ext>
              </a:extLst>
            </p:cNvPr>
            <p:cNvCxnSpPr/>
            <p:nvPr/>
          </p:nvCxnSpPr>
          <p:spPr>
            <a:xfrm flipH="1">
              <a:off x="7128284" y="2219266"/>
              <a:ext cx="432048" cy="1901011"/>
            </a:xfrm>
            <a:prstGeom prst="line">
              <a:avLst/>
            </a:prstGeom>
          </p:spPr>
          <p:style>
            <a:lnRef idx="1">
              <a:schemeClr val="accent1"/>
            </a:lnRef>
            <a:fillRef idx="0">
              <a:schemeClr val="accent1"/>
            </a:fillRef>
            <a:effectRef idx="0">
              <a:schemeClr val="accent1"/>
            </a:effectRef>
            <a:fontRef idx="minor">
              <a:schemeClr val="tx1"/>
            </a:fontRef>
          </p:style>
        </p:cxnSp>
        <p:sp>
          <p:nvSpPr>
            <p:cNvPr id="10" name="任意多边形 95">
              <a:extLst>
                <a:ext uri="{FF2B5EF4-FFF2-40B4-BE49-F238E27FC236}">
                  <a16:creationId xmlns:a16="http://schemas.microsoft.com/office/drawing/2014/main" id="{62CF0AA6-8446-4EA7-AA11-02BC24E41247}"/>
                </a:ext>
              </a:extLst>
            </p:cNvPr>
            <p:cNvSpPr/>
            <p:nvPr/>
          </p:nvSpPr>
          <p:spPr>
            <a:xfrm>
              <a:off x="969268" y="1355168"/>
              <a:ext cx="1730524" cy="227700"/>
            </a:xfrm>
            <a:custGeom>
              <a:avLst/>
              <a:gdLst>
                <a:gd name="connsiteX0" fmla="*/ 0 w 847725"/>
                <a:gd name="connsiteY0" fmla="*/ 4583 h 147458"/>
                <a:gd name="connsiteX1" fmla="*/ 276225 w 847725"/>
                <a:gd name="connsiteY1" fmla="*/ 4583 h 147458"/>
                <a:gd name="connsiteX2" fmla="*/ 581025 w 847725"/>
                <a:gd name="connsiteY2" fmla="*/ 52208 h 147458"/>
                <a:gd name="connsiteX3" fmla="*/ 847725 w 847725"/>
                <a:gd name="connsiteY3" fmla="*/ 147458 h 147458"/>
                <a:gd name="connsiteX4" fmla="*/ 847725 w 847725"/>
                <a:gd name="connsiteY4" fmla="*/ 147458 h 14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147458">
                  <a:moveTo>
                    <a:pt x="0" y="4583"/>
                  </a:moveTo>
                  <a:cubicBezTo>
                    <a:pt x="89694" y="614"/>
                    <a:pt x="179388" y="-3355"/>
                    <a:pt x="276225" y="4583"/>
                  </a:cubicBezTo>
                  <a:cubicBezTo>
                    <a:pt x="373063" y="12521"/>
                    <a:pt x="485775" y="28396"/>
                    <a:pt x="581025" y="52208"/>
                  </a:cubicBezTo>
                  <a:cubicBezTo>
                    <a:pt x="676275" y="76021"/>
                    <a:pt x="847725" y="147458"/>
                    <a:pt x="847725" y="147458"/>
                  </a:cubicBezTo>
                  <a:lnTo>
                    <a:pt x="847725" y="147458"/>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p>
          </p:txBody>
        </p:sp>
        <p:cxnSp>
          <p:nvCxnSpPr>
            <p:cNvPr id="11" name="直接连接符 10">
              <a:extLst>
                <a:ext uri="{FF2B5EF4-FFF2-40B4-BE49-F238E27FC236}">
                  <a16:creationId xmlns:a16="http://schemas.microsoft.com/office/drawing/2014/main" id="{A6D18C39-E7E7-43B4-8008-899706BE7650}"/>
                </a:ext>
              </a:extLst>
            </p:cNvPr>
            <p:cNvCxnSpPr/>
            <p:nvPr/>
          </p:nvCxnSpPr>
          <p:spPr>
            <a:xfrm>
              <a:off x="2699795" y="1582868"/>
              <a:ext cx="450751" cy="1279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8D02506-9979-4D46-A445-329DE7F3EC3F}"/>
                </a:ext>
              </a:extLst>
            </p:cNvPr>
            <p:cNvSpPr/>
            <p:nvPr/>
          </p:nvSpPr>
          <p:spPr>
            <a:xfrm rot="858319">
              <a:off x="3080547" y="1634862"/>
              <a:ext cx="294451" cy="1981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p>
          </p:txBody>
        </p:sp>
        <p:sp>
          <p:nvSpPr>
            <p:cNvPr id="13" name="TextBox 98">
              <a:extLst>
                <a:ext uri="{FF2B5EF4-FFF2-40B4-BE49-F238E27FC236}">
                  <a16:creationId xmlns:a16="http://schemas.microsoft.com/office/drawing/2014/main" id="{9296A119-C2FD-4567-AA76-81A2F1EFC9C1}"/>
                </a:ext>
              </a:extLst>
            </p:cNvPr>
            <p:cNvSpPr txBox="1"/>
            <p:nvPr/>
          </p:nvSpPr>
          <p:spPr>
            <a:xfrm>
              <a:off x="827585" y="985838"/>
              <a:ext cx="720079" cy="667775"/>
            </a:xfrm>
            <a:prstGeom prst="rect">
              <a:avLst/>
            </a:prstGeom>
            <a:noFill/>
          </p:spPr>
          <p:txBody>
            <a:bodyPr wrap="square" rtlCol="0">
              <a:spAutoFit/>
            </a:bodyPr>
            <a:lstStyle/>
            <a:p>
              <a:r>
                <a:rPr lang="en-US" altLang="zh-CN" sz="900" b="1" dirty="0"/>
                <a:t>ENT</a:t>
              </a:r>
              <a:endParaRPr lang="zh-CN" altLang="en-US" sz="900" b="1" dirty="0"/>
            </a:p>
          </p:txBody>
        </p:sp>
        <p:sp>
          <p:nvSpPr>
            <p:cNvPr id="14" name="TextBox 99">
              <a:extLst>
                <a:ext uri="{FF2B5EF4-FFF2-40B4-BE49-F238E27FC236}">
                  <a16:creationId xmlns:a16="http://schemas.microsoft.com/office/drawing/2014/main" id="{48F0BBF6-A32F-4728-AE56-3B12937F5A98}"/>
                </a:ext>
              </a:extLst>
            </p:cNvPr>
            <p:cNvSpPr txBox="1"/>
            <p:nvPr/>
          </p:nvSpPr>
          <p:spPr>
            <a:xfrm>
              <a:off x="2555775" y="1004188"/>
              <a:ext cx="720079" cy="417359"/>
            </a:xfrm>
            <a:prstGeom prst="rect">
              <a:avLst/>
            </a:prstGeom>
            <a:noFill/>
          </p:spPr>
          <p:txBody>
            <a:bodyPr wrap="square" rtlCol="0">
              <a:spAutoFit/>
            </a:bodyPr>
            <a:lstStyle/>
            <a:p>
              <a:r>
                <a:rPr lang="en-US" altLang="zh-CN" sz="900" b="1" dirty="0"/>
                <a:t>M1</a:t>
              </a:r>
              <a:endParaRPr lang="zh-CN" altLang="en-US" sz="900" b="1" dirty="0"/>
            </a:p>
          </p:txBody>
        </p:sp>
        <p:sp>
          <p:nvSpPr>
            <p:cNvPr id="15" name="TextBox 100">
              <a:extLst>
                <a:ext uri="{FF2B5EF4-FFF2-40B4-BE49-F238E27FC236}">
                  <a16:creationId xmlns:a16="http://schemas.microsoft.com/office/drawing/2014/main" id="{1C90DEF2-BFAB-4404-BDEB-9BA7B1C251FC}"/>
                </a:ext>
              </a:extLst>
            </p:cNvPr>
            <p:cNvSpPr txBox="1"/>
            <p:nvPr/>
          </p:nvSpPr>
          <p:spPr>
            <a:xfrm>
              <a:off x="2962692" y="1011617"/>
              <a:ext cx="720079" cy="417359"/>
            </a:xfrm>
            <a:prstGeom prst="rect">
              <a:avLst/>
            </a:prstGeom>
            <a:noFill/>
          </p:spPr>
          <p:txBody>
            <a:bodyPr wrap="square" rtlCol="0">
              <a:spAutoFit/>
            </a:bodyPr>
            <a:lstStyle/>
            <a:p>
              <a:r>
                <a:rPr lang="en-US" altLang="zh-CN" sz="900" b="1" dirty="0"/>
                <a:t>IP</a:t>
              </a:r>
              <a:endParaRPr lang="zh-CN" altLang="en-US" sz="900" b="1" dirty="0"/>
            </a:p>
          </p:txBody>
        </p:sp>
        <p:sp>
          <p:nvSpPr>
            <p:cNvPr id="16" name="TextBox 101">
              <a:extLst>
                <a:ext uri="{FF2B5EF4-FFF2-40B4-BE49-F238E27FC236}">
                  <a16:creationId xmlns:a16="http://schemas.microsoft.com/office/drawing/2014/main" id="{13198DCA-A56C-49EE-BF64-A0FF1961EC3D}"/>
                </a:ext>
              </a:extLst>
            </p:cNvPr>
            <p:cNvSpPr txBox="1"/>
            <p:nvPr/>
          </p:nvSpPr>
          <p:spPr>
            <a:xfrm>
              <a:off x="7092281" y="985838"/>
              <a:ext cx="720079" cy="667775"/>
            </a:xfrm>
            <a:prstGeom prst="rect">
              <a:avLst/>
            </a:prstGeom>
            <a:noFill/>
          </p:spPr>
          <p:txBody>
            <a:bodyPr wrap="square" rtlCol="0">
              <a:spAutoFit/>
            </a:bodyPr>
            <a:lstStyle/>
            <a:p>
              <a:r>
                <a:rPr lang="en-US" altLang="zh-CN" sz="900" b="1" dirty="0"/>
                <a:t>END</a:t>
              </a:r>
              <a:endParaRPr lang="zh-CN" altLang="en-US" sz="900" b="1" dirty="0"/>
            </a:p>
          </p:txBody>
        </p:sp>
        <p:sp>
          <p:nvSpPr>
            <p:cNvPr id="17" name="TextBox 102">
              <a:extLst>
                <a:ext uri="{FF2B5EF4-FFF2-40B4-BE49-F238E27FC236}">
                  <a16:creationId xmlns:a16="http://schemas.microsoft.com/office/drawing/2014/main" id="{6FBF8E1E-A1D1-47F0-B98D-71A822762139}"/>
                </a:ext>
              </a:extLst>
            </p:cNvPr>
            <p:cNvSpPr txBox="1"/>
            <p:nvPr/>
          </p:nvSpPr>
          <p:spPr>
            <a:xfrm>
              <a:off x="7380313" y="2800440"/>
              <a:ext cx="720079" cy="612127"/>
            </a:xfrm>
            <a:prstGeom prst="rect">
              <a:avLst/>
            </a:prstGeom>
            <a:noFill/>
          </p:spPr>
          <p:txBody>
            <a:bodyPr wrap="square" rtlCol="0">
              <a:spAutoFit/>
            </a:bodyPr>
            <a:lstStyle/>
            <a:p>
              <a:r>
                <a:rPr lang="en-US" altLang="zh-CN" sz="800" b="1" dirty="0"/>
                <a:t>ENDA</a:t>
              </a:r>
              <a:endParaRPr lang="zh-CN" altLang="en-US" sz="800" b="1" dirty="0"/>
            </a:p>
          </p:txBody>
        </p:sp>
        <p:sp>
          <p:nvSpPr>
            <p:cNvPr id="18" name="TextBox 103">
              <a:extLst>
                <a:ext uri="{FF2B5EF4-FFF2-40B4-BE49-F238E27FC236}">
                  <a16:creationId xmlns:a16="http://schemas.microsoft.com/office/drawing/2014/main" id="{7F61A58B-093C-4998-80C5-C36954F325AD}"/>
                </a:ext>
              </a:extLst>
            </p:cNvPr>
            <p:cNvSpPr txBox="1"/>
            <p:nvPr/>
          </p:nvSpPr>
          <p:spPr>
            <a:xfrm>
              <a:off x="7380313" y="3134929"/>
              <a:ext cx="720079" cy="612127"/>
            </a:xfrm>
            <a:prstGeom prst="rect">
              <a:avLst/>
            </a:prstGeom>
            <a:noFill/>
          </p:spPr>
          <p:txBody>
            <a:bodyPr wrap="square" rtlCol="0">
              <a:spAutoFit/>
            </a:bodyPr>
            <a:lstStyle/>
            <a:p>
              <a:r>
                <a:rPr lang="en-US" altLang="zh-CN" sz="800" b="1" dirty="0"/>
                <a:t>ENDB</a:t>
              </a:r>
              <a:endParaRPr lang="zh-CN" altLang="en-US" sz="800" b="1" dirty="0"/>
            </a:p>
          </p:txBody>
        </p:sp>
        <p:sp>
          <p:nvSpPr>
            <p:cNvPr id="19" name="TextBox 104">
              <a:extLst>
                <a:ext uri="{FF2B5EF4-FFF2-40B4-BE49-F238E27FC236}">
                  <a16:creationId xmlns:a16="http://schemas.microsoft.com/office/drawing/2014/main" id="{C03AD92B-BDA3-4B42-92AB-16A8E857EBF0}"/>
                </a:ext>
              </a:extLst>
            </p:cNvPr>
            <p:cNvSpPr txBox="1"/>
            <p:nvPr/>
          </p:nvSpPr>
          <p:spPr>
            <a:xfrm>
              <a:off x="7380313" y="3491716"/>
              <a:ext cx="720079" cy="612127"/>
            </a:xfrm>
            <a:prstGeom prst="rect">
              <a:avLst/>
            </a:prstGeom>
            <a:noFill/>
          </p:spPr>
          <p:txBody>
            <a:bodyPr wrap="square" rtlCol="0">
              <a:spAutoFit/>
            </a:bodyPr>
            <a:lstStyle/>
            <a:p>
              <a:r>
                <a:rPr lang="en-US" altLang="zh-CN" sz="800" b="1" dirty="0"/>
                <a:t>ENDC</a:t>
              </a:r>
              <a:endParaRPr lang="zh-CN" altLang="en-US" sz="800" b="1" dirty="0"/>
            </a:p>
          </p:txBody>
        </p:sp>
        <p:sp>
          <p:nvSpPr>
            <p:cNvPr id="20" name="TextBox 105">
              <a:extLst>
                <a:ext uri="{FF2B5EF4-FFF2-40B4-BE49-F238E27FC236}">
                  <a16:creationId xmlns:a16="http://schemas.microsoft.com/office/drawing/2014/main" id="{CB1BFE9D-0EA5-41D2-8BE3-9FBFC36E80E5}"/>
                </a:ext>
              </a:extLst>
            </p:cNvPr>
            <p:cNvSpPr txBox="1"/>
            <p:nvPr/>
          </p:nvSpPr>
          <p:spPr>
            <a:xfrm>
              <a:off x="1003648" y="1849677"/>
              <a:ext cx="1224137" cy="612126"/>
            </a:xfrm>
            <a:prstGeom prst="rect">
              <a:avLst/>
            </a:prstGeom>
            <a:noFill/>
          </p:spPr>
          <p:txBody>
            <a:bodyPr wrap="square" rtlCol="0">
              <a:spAutoFit/>
            </a:bodyPr>
            <a:lstStyle/>
            <a:p>
              <a:r>
                <a:rPr lang="en-US" altLang="zh-CN" sz="800" b="1" dirty="0"/>
                <a:t>extraction line</a:t>
              </a:r>
              <a:endParaRPr lang="zh-CN" altLang="en-US" sz="800" b="1" dirty="0"/>
            </a:p>
          </p:txBody>
        </p:sp>
        <p:sp>
          <p:nvSpPr>
            <p:cNvPr id="21" name="TextBox 106">
              <a:extLst>
                <a:ext uri="{FF2B5EF4-FFF2-40B4-BE49-F238E27FC236}">
                  <a16:creationId xmlns:a16="http://schemas.microsoft.com/office/drawing/2014/main" id="{DBDD4EF3-777A-4EE6-8393-6E1BB8E43871}"/>
                </a:ext>
              </a:extLst>
            </p:cNvPr>
            <p:cNvSpPr txBox="1"/>
            <p:nvPr/>
          </p:nvSpPr>
          <p:spPr>
            <a:xfrm>
              <a:off x="1855496" y="1585462"/>
              <a:ext cx="1195099" cy="1502493"/>
            </a:xfrm>
            <a:prstGeom prst="rect">
              <a:avLst/>
            </a:prstGeom>
            <a:noFill/>
          </p:spPr>
          <p:txBody>
            <a:bodyPr wrap="square" rtlCol="0">
              <a:spAutoFit/>
            </a:bodyPr>
            <a:lstStyle/>
            <a:p>
              <a:r>
                <a:rPr lang="en-US" altLang="zh-CN" sz="800" b="1" dirty="0"/>
                <a:t>          drift</a:t>
              </a:r>
            </a:p>
            <a:p>
              <a:r>
                <a:rPr lang="en-US" altLang="zh-CN" sz="800" b="1" dirty="0"/>
                <a:t>          10m, o(BPM)=1mm</a:t>
              </a:r>
            </a:p>
          </p:txBody>
        </p:sp>
        <p:sp>
          <p:nvSpPr>
            <p:cNvPr id="22" name="TextBox 107">
              <a:extLst>
                <a:ext uri="{FF2B5EF4-FFF2-40B4-BE49-F238E27FC236}">
                  <a16:creationId xmlns:a16="http://schemas.microsoft.com/office/drawing/2014/main" id="{733D27AB-9E9C-4EEC-B458-124F69E3A5D5}"/>
                </a:ext>
              </a:extLst>
            </p:cNvPr>
            <p:cNvSpPr txBox="1"/>
            <p:nvPr/>
          </p:nvSpPr>
          <p:spPr>
            <a:xfrm>
              <a:off x="2987825" y="1849930"/>
              <a:ext cx="936103" cy="834719"/>
            </a:xfrm>
            <a:prstGeom prst="rect">
              <a:avLst/>
            </a:prstGeom>
            <a:noFill/>
          </p:spPr>
          <p:txBody>
            <a:bodyPr wrap="square" rtlCol="0">
              <a:spAutoFit/>
            </a:bodyPr>
            <a:lstStyle/>
            <a:p>
              <a:r>
                <a:rPr lang="en-US" altLang="zh-CN" sz="800" b="1" dirty="0"/>
                <a:t>dipole</a:t>
              </a:r>
            </a:p>
            <a:p>
              <a:r>
                <a:rPr lang="en-US" altLang="zh-CN" sz="800" b="1" dirty="0"/>
                <a:t>0.5T, 3m</a:t>
              </a:r>
              <a:endParaRPr lang="zh-CN" altLang="en-US" sz="800" b="1" dirty="0"/>
            </a:p>
          </p:txBody>
        </p:sp>
        <p:sp>
          <p:nvSpPr>
            <p:cNvPr id="23" name="TextBox 108">
              <a:extLst>
                <a:ext uri="{FF2B5EF4-FFF2-40B4-BE49-F238E27FC236}">
                  <a16:creationId xmlns:a16="http://schemas.microsoft.com/office/drawing/2014/main" id="{5A267CB6-09EC-4ADA-80DE-34F3098E4CB9}"/>
                </a:ext>
              </a:extLst>
            </p:cNvPr>
            <p:cNvSpPr txBox="1"/>
            <p:nvPr/>
          </p:nvSpPr>
          <p:spPr>
            <a:xfrm>
              <a:off x="6507568" y="2294524"/>
              <a:ext cx="656723" cy="445183"/>
            </a:xfrm>
            <a:prstGeom prst="rect">
              <a:avLst/>
            </a:prstGeom>
            <a:noFill/>
          </p:spPr>
          <p:txBody>
            <a:bodyPr wrap="square" rtlCol="0">
              <a:spAutoFit/>
            </a:bodyPr>
            <a:lstStyle/>
            <a:p>
              <a:r>
                <a:rPr lang="zh-CN" altLang="en-US" sz="1000" b="1" dirty="0">
                  <a:sym typeface="Symbol"/>
                </a:rPr>
                <a:t></a:t>
              </a:r>
              <a:endParaRPr lang="zh-CN" altLang="en-US" sz="1000" b="1" dirty="0"/>
            </a:p>
          </p:txBody>
        </p:sp>
        <mc:AlternateContent xmlns:mc="http://schemas.openxmlformats.org/markup-compatibility/2006" xmlns:a14="http://schemas.microsoft.com/office/drawing/2010/main">
          <mc:Choice Requires="a14">
            <p:sp>
              <p:nvSpPr>
                <p:cNvPr id="24" name="TextBox 109">
                  <a:extLst>
                    <a:ext uri="{FF2B5EF4-FFF2-40B4-BE49-F238E27FC236}">
                      <a16:creationId xmlns:a16="http://schemas.microsoft.com/office/drawing/2014/main" id="{4392CD70-2E45-46C9-9260-79DD25C49A59}"/>
                    </a:ext>
                  </a:extLst>
                </p:cNvPr>
                <p:cNvSpPr txBox="1"/>
                <p:nvPr/>
              </p:nvSpPr>
              <p:spPr>
                <a:xfrm>
                  <a:off x="6300196" y="2824134"/>
                  <a:ext cx="656723" cy="445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00" b="1" i="1" smtClean="0">
                                <a:latin typeface="Cambria Math" panose="02040503050406030204" pitchFamily="18" charset="0"/>
                                <a:sym typeface="Symbol"/>
                              </a:rPr>
                            </m:ctrlPr>
                          </m:sSupPr>
                          <m:e>
                            <m:r>
                              <a:rPr lang="en-US" altLang="zh-CN" sz="1000" b="1" i="1" smtClean="0">
                                <a:latin typeface="Cambria Math"/>
                                <a:sym typeface="Symbol"/>
                              </a:rPr>
                              <m:t>𝒆</m:t>
                            </m:r>
                          </m:e>
                          <m:sup>
                            <m:r>
                              <a:rPr lang="en-US" altLang="zh-CN" sz="1000" b="1" i="1" smtClean="0">
                                <a:latin typeface="Cambria Math"/>
                                <a:sym typeface="Symbol"/>
                              </a:rPr>
                              <m:t>−</m:t>
                            </m:r>
                          </m:sup>
                        </m:sSup>
                      </m:oMath>
                    </m:oMathPara>
                  </a14:m>
                  <a:endParaRPr lang="zh-CN" altLang="en-US" sz="1000" b="1" dirty="0"/>
                </a:p>
              </p:txBody>
            </p:sp>
          </mc:Choice>
          <mc:Fallback xmlns="">
            <p:sp>
              <p:nvSpPr>
                <p:cNvPr id="24" name="TextBox 109">
                  <a:extLst>
                    <a:ext uri="{FF2B5EF4-FFF2-40B4-BE49-F238E27FC236}">
                      <a16:creationId xmlns:a16="http://schemas.microsoft.com/office/drawing/2014/main" id="{4392CD70-2E45-46C9-9260-79DD25C49A59}"/>
                    </a:ext>
                  </a:extLst>
                </p:cNvPr>
                <p:cNvSpPr txBox="1">
                  <a:spLocks noRot="1" noChangeAspect="1" noMove="1" noResize="1" noEditPoints="1" noAdjustHandles="1" noChangeArrowheads="1" noChangeShapeType="1" noTextEdit="1"/>
                </p:cNvSpPr>
                <p:nvPr/>
              </p:nvSpPr>
              <p:spPr>
                <a:xfrm>
                  <a:off x="6300196" y="2824134"/>
                  <a:ext cx="656723" cy="44518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110">
                  <a:extLst>
                    <a:ext uri="{FF2B5EF4-FFF2-40B4-BE49-F238E27FC236}">
                      <a16:creationId xmlns:a16="http://schemas.microsoft.com/office/drawing/2014/main" id="{C428CD01-C91E-4B87-BC16-570BA940F8D7}"/>
                    </a:ext>
                  </a:extLst>
                </p:cNvPr>
                <p:cNvSpPr txBox="1"/>
                <p:nvPr/>
              </p:nvSpPr>
              <p:spPr>
                <a:xfrm>
                  <a:off x="6228188" y="3256179"/>
                  <a:ext cx="656723" cy="445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000" b="1" i="1" smtClean="0">
                                <a:latin typeface="Cambria Math" panose="02040503050406030204" pitchFamily="18" charset="0"/>
                                <a:sym typeface="Symbol"/>
                              </a:rPr>
                            </m:ctrlPr>
                          </m:sSupPr>
                          <m:e>
                            <m:r>
                              <a:rPr lang="en-US" altLang="zh-CN" sz="1000" b="1" i="1" smtClean="0">
                                <a:latin typeface="Cambria Math"/>
                                <a:sym typeface="Symbol"/>
                              </a:rPr>
                              <m:t>𝒆</m:t>
                            </m:r>
                          </m:e>
                          <m:sup>
                            <m:r>
                              <a:rPr lang="en-US" altLang="zh-CN" sz="1000" b="1" i="1" smtClean="0">
                                <a:latin typeface="Cambria Math"/>
                                <a:sym typeface="Symbol"/>
                              </a:rPr>
                              <m:t>−</m:t>
                            </m:r>
                          </m:sup>
                        </m:sSup>
                      </m:oMath>
                    </m:oMathPara>
                  </a14:m>
                  <a:endParaRPr lang="zh-CN" altLang="en-US" sz="1000" b="1" dirty="0"/>
                </a:p>
              </p:txBody>
            </p:sp>
          </mc:Choice>
          <mc:Fallback xmlns="">
            <p:sp>
              <p:nvSpPr>
                <p:cNvPr id="25" name="TextBox 110">
                  <a:extLst>
                    <a:ext uri="{FF2B5EF4-FFF2-40B4-BE49-F238E27FC236}">
                      <a16:creationId xmlns:a16="http://schemas.microsoft.com/office/drawing/2014/main" id="{C428CD01-C91E-4B87-BC16-570BA940F8D7}"/>
                    </a:ext>
                  </a:extLst>
                </p:cNvPr>
                <p:cNvSpPr txBox="1">
                  <a:spLocks noRot="1" noChangeAspect="1" noMove="1" noResize="1" noEditPoints="1" noAdjustHandles="1" noChangeArrowheads="1" noChangeShapeType="1" noTextEdit="1"/>
                </p:cNvSpPr>
                <p:nvPr/>
              </p:nvSpPr>
              <p:spPr>
                <a:xfrm>
                  <a:off x="6228188" y="3256179"/>
                  <a:ext cx="656723" cy="44518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5C0A6947-9864-45F6-BC85-1BFA2DDA9115}"/>
                    </a:ext>
                  </a:extLst>
                </p:cNvPr>
                <p:cNvSpPr/>
                <p:nvPr/>
              </p:nvSpPr>
              <p:spPr>
                <a:xfrm>
                  <a:off x="655555" y="1492943"/>
                  <a:ext cx="1412578"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rPr>
                          </m:ctrlPr>
                        </m:sSubPr>
                        <m:e>
                          <m:r>
                            <m:rPr>
                              <m:nor/>
                            </m:rPr>
                            <a:rPr lang="en-US" altLang="zh-CN" sz="800" b="1" dirty="0"/>
                            <m:t>E</m:t>
                          </m:r>
                        </m:e>
                        <m:sub>
                          <m:r>
                            <a:rPr lang="en-US" altLang="zh-CN" sz="800" b="1" i="1">
                              <a:latin typeface="Cambria Math"/>
                            </a:rPr>
                            <m:t>𝟎</m:t>
                          </m:r>
                        </m:sub>
                      </m:sSub>
                      <m:r>
                        <a:rPr lang="en-US" altLang="zh-CN" sz="800" b="1" i="0" smtClean="0">
                          <a:latin typeface="Cambria Math"/>
                        </a:rPr>
                        <m:t>~</m:t>
                      </m:r>
                    </m:oMath>
                  </a14:m>
                  <a:r>
                    <a:rPr lang="en-US" altLang="zh-CN" sz="800" b="1" dirty="0"/>
                    <a:t>120GeV</a:t>
                  </a:r>
                  <a:endParaRPr lang="zh-CN" altLang="en-US" sz="800" b="1" dirty="0"/>
                </a:p>
              </p:txBody>
            </p:sp>
          </mc:Choice>
          <mc:Fallback xmlns="">
            <p:sp>
              <p:nvSpPr>
                <p:cNvPr id="26" name="矩形 25">
                  <a:extLst>
                    <a:ext uri="{FF2B5EF4-FFF2-40B4-BE49-F238E27FC236}">
                      <a16:creationId xmlns:a16="http://schemas.microsoft.com/office/drawing/2014/main" id="{5C0A6947-9864-45F6-BC85-1BFA2DDA9115}"/>
                    </a:ext>
                  </a:extLst>
                </p:cNvPr>
                <p:cNvSpPr>
                  <a:spLocks noRot="1" noChangeAspect="1" noMove="1" noResize="1" noEditPoints="1" noAdjustHandles="1" noChangeArrowheads="1" noChangeShapeType="1" noTextEdit="1"/>
                </p:cNvSpPr>
                <p:nvPr/>
              </p:nvSpPr>
              <p:spPr>
                <a:xfrm>
                  <a:off x="655555" y="1492943"/>
                  <a:ext cx="1412578" cy="389536"/>
                </a:xfrm>
                <a:prstGeom prst="rect">
                  <a:avLst/>
                </a:prstGeom>
                <a:blipFill>
                  <a:blip r:embed="rId3"/>
                  <a:stretch>
                    <a:fillRect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226BA288-6C7A-4EAD-9793-2BCD226109E8}"/>
                    </a:ext>
                  </a:extLst>
                </p:cNvPr>
                <p:cNvSpPr/>
                <p:nvPr/>
              </p:nvSpPr>
              <p:spPr>
                <a:xfrm>
                  <a:off x="3644050" y="897905"/>
                  <a:ext cx="2954729" cy="3977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800" b="1" i="1" smtClean="0">
                            <a:latin typeface="Cambria Math"/>
                            <a:ea typeface="Cambria Math"/>
                          </a:rPr>
                          <m:t>∆</m:t>
                        </m:r>
                        <m:d>
                          <m:dPr>
                            <m:ctrlPr>
                              <a:rPr lang="en-US" altLang="zh-CN" sz="800" b="1" i="1" smtClean="0">
                                <a:latin typeface="Cambria Math" panose="02040503050406030204" pitchFamily="18" charset="0"/>
                                <a:ea typeface="Cambria Math"/>
                              </a:rPr>
                            </m:ctrlPr>
                          </m:dPr>
                          <m:e>
                            <m:f>
                              <m:fPr>
                                <m:type m:val="lin"/>
                                <m:ctrlPr>
                                  <a:rPr lang="en-US" altLang="zh-CN" sz="800" b="1" i="1" smtClean="0">
                                    <a:latin typeface="Cambria Math" panose="02040503050406030204" pitchFamily="18" charset="0"/>
                                    <a:ea typeface="Cambria Math"/>
                                  </a:rPr>
                                </m:ctrlPr>
                              </m:fPr>
                              <m:num>
                                <m:sSub>
                                  <m:sSubPr>
                                    <m:ctrlPr>
                                      <a:rPr lang="en-US" altLang="zh-CN" sz="800" b="1" i="1" smtClean="0">
                                        <a:latin typeface="Cambria Math" panose="02040503050406030204" pitchFamily="18" charset="0"/>
                                        <a:ea typeface="Cambria Math"/>
                                      </a:rPr>
                                    </m:ctrlPr>
                                  </m:sSubPr>
                                  <m:e>
                                    <m:r>
                                      <a:rPr lang="en-US" altLang="zh-CN" sz="800" b="1" i="1" smtClean="0">
                                        <a:latin typeface="Cambria Math"/>
                                        <a:ea typeface="Cambria Math"/>
                                      </a:rPr>
                                      <m:t>𝑬</m:t>
                                    </m:r>
                                  </m:e>
                                  <m:sub>
                                    <m:r>
                                      <a:rPr lang="en-US" altLang="zh-CN" sz="800" b="1" i="1" smtClean="0">
                                        <a:latin typeface="Cambria Math"/>
                                        <a:ea typeface="Cambria Math"/>
                                      </a:rPr>
                                      <m:t>𝑰𝑷</m:t>
                                    </m:r>
                                  </m:sub>
                                </m:sSub>
                                <m:r>
                                  <a:rPr lang="en-US" altLang="zh-CN" sz="800" b="1" i="1" smtClean="0">
                                    <a:latin typeface="Cambria Math"/>
                                    <a:ea typeface="Cambria Math"/>
                                  </a:rPr>
                                  <m:t>−</m:t>
                                </m:r>
                                <m:sSub>
                                  <m:sSubPr>
                                    <m:ctrlPr>
                                      <a:rPr lang="en-US" altLang="zh-CN" sz="800" b="1" i="1">
                                        <a:latin typeface="Cambria Math" panose="02040503050406030204" pitchFamily="18" charset="0"/>
                                        <a:ea typeface="Cambria Math"/>
                                      </a:rPr>
                                    </m:ctrlPr>
                                  </m:sSubPr>
                                  <m:e>
                                    <m:r>
                                      <a:rPr lang="en-US" altLang="zh-CN" sz="800" b="1" i="1">
                                        <a:latin typeface="Cambria Math"/>
                                        <a:ea typeface="Cambria Math"/>
                                      </a:rPr>
                                      <m:t>𝑬</m:t>
                                    </m:r>
                                  </m:e>
                                  <m:sub>
                                    <m:r>
                                      <a:rPr lang="en-US" altLang="zh-CN" sz="800" b="1" i="1" smtClean="0">
                                        <a:latin typeface="Cambria Math"/>
                                        <a:ea typeface="Cambria Math"/>
                                      </a:rPr>
                                      <m:t>𝑬𝑵𝑻</m:t>
                                    </m:r>
                                  </m:sub>
                                </m:sSub>
                              </m:num>
                              <m:den>
                                <m:sSub>
                                  <m:sSubPr>
                                    <m:ctrlPr>
                                      <a:rPr lang="en-US" altLang="zh-CN" sz="800" b="1" i="1">
                                        <a:latin typeface="Cambria Math" panose="02040503050406030204" pitchFamily="18" charset="0"/>
                                        <a:ea typeface="Cambria Math"/>
                                      </a:rPr>
                                    </m:ctrlPr>
                                  </m:sSubPr>
                                  <m:e>
                                    <m:r>
                                      <a:rPr lang="en-US" altLang="zh-CN" sz="800" b="1" i="1">
                                        <a:latin typeface="Cambria Math"/>
                                        <a:ea typeface="Cambria Math"/>
                                      </a:rPr>
                                      <m:t>𝑬</m:t>
                                    </m:r>
                                  </m:e>
                                  <m:sub>
                                    <m:r>
                                      <a:rPr lang="en-US" altLang="zh-CN" sz="800" b="1" i="1" smtClean="0">
                                        <a:latin typeface="Cambria Math"/>
                                        <a:ea typeface="Cambria Math"/>
                                      </a:rPr>
                                      <m:t>𝑰𝑷</m:t>
                                    </m:r>
                                  </m:sub>
                                </m:sSub>
                              </m:den>
                            </m:f>
                          </m:e>
                        </m:d>
                        <m:r>
                          <a:rPr lang="en-US" altLang="zh-CN" sz="800" b="1" i="1" smtClean="0">
                            <a:latin typeface="Cambria Math"/>
                            <a:ea typeface="Cambria Math"/>
                          </a:rPr>
                          <m:t>&lt;</m:t>
                        </m:r>
                        <m:sSup>
                          <m:sSupPr>
                            <m:ctrlPr>
                              <a:rPr lang="en-US" altLang="zh-CN" sz="800" b="1" i="1" smtClean="0">
                                <a:latin typeface="Cambria Math" panose="02040503050406030204" pitchFamily="18" charset="0"/>
                                <a:ea typeface="Cambria Math"/>
                              </a:rPr>
                            </m:ctrlPr>
                          </m:sSupPr>
                          <m:e>
                            <m:r>
                              <a:rPr lang="en-US" altLang="zh-CN" sz="800" b="1" i="1" smtClean="0">
                                <a:latin typeface="Cambria Math"/>
                                <a:ea typeface="Cambria Math"/>
                              </a:rPr>
                              <m:t>𝟏𝟎</m:t>
                            </m:r>
                          </m:e>
                          <m:sup>
                            <m:r>
                              <a:rPr lang="en-US" altLang="zh-CN" sz="800" b="1" i="1" smtClean="0">
                                <a:latin typeface="Cambria Math"/>
                                <a:ea typeface="Cambria Math"/>
                              </a:rPr>
                              <m:t>−</m:t>
                            </m:r>
                            <m:r>
                              <a:rPr lang="en-US" altLang="zh-CN" sz="800" b="1" i="1" smtClean="0">
                                <a:latin typeface="Cambria Math"/>
                                <a:ea typeface="Cambria Math"/>
                              </a:rPr>
                              <m:t>𝟓</m:t>
                            </m:r>
                          </m:sup>
                        </m:sSup>
                      </m:oMath>
                    </m:oMathPara>
                  </a14:m>
                  <a:endParaRPr lang="zh-CN" altLang="en-US" sz="800" b="1" dirty="0"/>
                </a:p>
              </p:txBody>
            </p:sp>
          </mc:Choice>
          <mc:Fallback xmlns="">
            <p:sp>
              <p:nvSpPr>
                <p:cNvPr id="27" name="矩形 26">
                  <a:extLst>
                    <a:ext uri="{FF2B5EF4-FFF2-40B4-BE49-F238E27FC236}">
                      <a16:creationId xmlns:a16="http://schemas.microsoft.com/office/drawing/2014/main" id="{226BA288-6C7A-4EAD-9793-2BCD226109E8}"/>
                    </a:ext>
                  </a:extLst>
                </p:cNvPr>
                <p:cNvSpPr>
                  <a:spLocks noRot="1" noChangeAspect="1" noMove="1" noResize="1" noEditPoints="1" noAdjustHandles="1" noChangeArrowheads="1" noChangeShapeType="1" noTextEdit="1"/>
                </p:cNvSpPr>
                <p:nvPr/>
              </p:nvSpPr>
              <p:spPr>
                <a:xfrm>
                  <a:off x="3644050" y="897905"/>
                  <a:ext cx="2954729" cy="397768"/>
                </a:xfrm>
                <a:prstGeom prst="rect">
                  <a:avLst/>
                </a:prstGeom>
                <a:blipFill>
                  <a:blip r:embed="rId4"/>
                  <a:stretch>
                    <a:fillRect t="-72222" b="-1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34961070-2D8F-4DCF-B8D9-877A7B018B81}"/>
                    </a:ext>
                  </a:extLst>
                </p:cNvPr>
                <p:cNvSpPr/>
                <p:nvPr/>
              </p:nvSpPr>
              <p:spPr>
                <a:xfrm>
                  <a:off x="2544216" y="2958189"/>
                  <a:ext cx="1749609" cy="410752"/>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en-US" altLang="zh-CN" sz="800" b="1" i="1">
                              <a:latin typeface="Cambria Math"/>
                              <a:ea typeface="Cambria Math"/>
                            </a:rPr>
                            <m:t>∆</m:t>
                          </m:r>
                          <m:r>
                            <a:rPr lang="en-US" altLang="zh-CN" sz="800" b="1" i="1">
                              <a:latin typeface="Cambria Math"/>
                              <a:ea typeface="Cambria Math"/>
                            </a:rPr>
                            <m:t>𝒙</m:t>
                          </m:r>
                        </m:e>
                        <m:sub>
                          <m:r>
                            <a:rPr lang="en-US" altLang="zh-CN" sz="800" b="1" i="1">
                              <a:latin typeface="Cambria Math"/>
                              <a:ea typeface="Cambria Math"/>
                            </a:rPr>
                            <m:t>𝒋</m:t>
                          </m:r>
                          <m:r>
                            <a:rPr lang="en-US" altLang="zh-CN" sz="800" b="1" i="1" smtClean="0">
                              <a:latin typeface="Cambria Math"/>
                              <a:ea typeface="Cambria Math"/>
                            </a:rPr>
                            <m:t>𝒊</m:t>
                          </m:r>
                          <m:r>
                            <a:rPr lang="en-US" altLang="zh-CN" sz="800" b="1" i="1">
                              <a:latin typeface="Cambria Math"/>
                              <a:ea typeface="Cambria Math"/>
                            </a:rPr>
                            <m:t>𝒕</m:t>
                          </m:r>
                          <m:r>
                            <a:rPr lang="en-US" altLang="zh-CN" sz="800" b="1" i="1" smtClean="0">
                              <a:latin typeface="Cambria Math"/>
                              <a:ea typeface="Cambria Math"/>
                            </a:rPr>
                            <m:t>𝒕𝒆𝒓</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mm</a:t>
                  </a:r>
                  <a:endParaRPr lang="zh-CN" altLang="en-US" sz="800" b="1" dirty="0"/>
                </a:p>
              </p:txBody>
            </p:sp>
          </mc:Choice>
          <mc:Fallback xmlns="">
            <p:sp>
              <p:nvSpPr>
                <p:cNvPr id="28" name="矩形 27">
                  <a:extLst>
                    <a:ext uri="{FF2B5EF4-FFF2-40B4-BE49-F238E27FC236}">
                      <a16:creationId xmlns:a16="http://schemas.microsoft.com/office/drawing/2014/main" id="{34961070-2D8F-4DCF-B8D9-877A7B018B81}"/>
                    </a:ext>
                  </a:extLst>
                </p:cNvPr>
                <p:cNvSpPr>
                  <a:spLocks noRot="1" noChangeAspect="1" noMove="1" noResize="1" noEditPoints="1" noAdjustHandles="1" noChangeArrowheads="1" noChangeShapeType="1" noTextEdit="1"/>
                </p:cNvSpPr>
                <p:nvPr/>
              </p:nvSpPr>
              <p:spPr>
                <a:xfrm>
                  <a:off x="2544216" y="2958189"/>
                  <a:ext cx="1749609" cy="410752"/>
                </a:xfrm>
                <a:prstGeom prst="rect">
                  <a:avLst/>
                </a:prstGeom>
                <a:blipFill>
                  <a:blip r:embed="rId5"/>
                  <a:stretch>
                    <a:fillRect b="-54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F6DFB6E0-368A-436E-BFB1-9AE4B5FCDCAB}"/>
                    </a:ext>
                  </a:extLst>
                </p:cNvPr>
                <p:cNvSpPr/>
                <p:nvPr/>
              </p:nvSpPr>
              <p:spPr>
                <a:xfrm>
                  <a:off x="2544214" y="3280134"/>
                  <a:ext cx="1614850"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𝒙</m:t>
                          </m:r>
                        </m:sub>
                      </m:sSub>
                      <m:r>
                        <a:rPr lang="en-US" altLang="zh-CN" sz="800" b="1" i="1" smtClean="0">
                          <a:latin typeface="Cambria Math"/>
                          <a:ea typeface="Cambria Math"/>
                        </a:rPr>
                        <m:t>&lt;</m:t>
                      </m:r>
                      <m:r>
                        <a:rPr lang="en-US" altLang="zh-CN" sz="800" b="1" i="1" smtClean="0">
                          <a:latin typeface="Cambria Math"/>
                          <a:ea typeface="Cambria Math"/>
                        </a:rPr>
                        <m:t>𝟎</m:t>
                      </m:r>
                      <m:r>
                        <a:rPr lang="en-US" altLang="zh-CN" sz="800" b="1" i="1" smtClean="0">
                          <a:latin typeface="Cambria Math"/>
                          <a:ea typeface="Cambria Math"/>
                        </a:rPr>
                        <m:t>.</m:t>
                      </m:r>
                      <m:r>
                        <a:rPr lang="en-US" altLang="zh-CN" sz="800" b="1" i="1" smtClean="0">
                          <a:latin typeface="Cambria Math"/>
                          <a:ea typeface="Cambria Math"/>
                        </a:rPr>
                        <m:t>𝟓</m:t>
                      </m:r>
                    </m:oMath>
                  </a14:m>
                  <a:r>
                    <a:rPr lang="en-US" altLang="zh-CN" sz="800" b="1" dirty="0"/>
                    <a:t> mm</a:t>
                  </a:r>
                  <a:endParaRPr lang="zh-CN" altLang="en-US" sz="800" b="1" dirty="0"/>
                </a:p>
              </p:txBody>
            </p:sp>
          </mc:Choice>
          <mc:Fallback xmlns="">
            <p:sp>
              <p:nvSpPr>
                <p:cNvPr id="29" name="矩形 28">
                  <a:extLst>
                    <a:ext uri="{FF2B5EF4-FFF2-40B4-BE49-F238E27FC236}">
                      <a16:creationId xmlns:a16="http://schemas.microsoft.com/office/drawing/2014/main" id="{F6DFB6E0-368A-436E-BFB1-9AE4B5FCDCAB}"/>
                    </a:ext>
                  </a:extLst>
                </p:cNvPr>
                <p:cNvSpPr>
                  <a:spLocks noRot="1" noChangeAspect="1" noMove="1" noResize="1" noEditPoints="1" noAdjustHandles="1" noChangeArrowheads="1" noChangeShapeType="1" noTextEdit="1"/>
                </p:cNvSpPr>
                <p:nvPr/>
              </p:nvSpPr>
              <p:spPr>
                <a:xfrm>
                  <a:off x="2544214" y="3280134"/>
                  <a:ext cx="1614850" cy="389536"/>
                </a:xfrm>
                <a:prstGeom prst="rect">
                  <a:avLst/>
                </a:prstGeom>
                <a:blipFill>
                  <a:blip r:embed="rId6"/>
                  <a:stretch>
                    <a:fillRect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B2B5F82A-66BE-405F-A456-4A629EE699AE}"/>
                    </a:ext>
                  </a:extLst>
                </p:cNvPr>
                <p:cNvSpPr/>
                <p:nvPr/>
              </p:nvSpPr>
              <p:spPr>
                <a:xfrm>
                  <a:off x="2544214" y="3563058"/>
                  <a:ext cx="1744425" cy="41005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𝒚</m:t>
                          </m:r>
                        </m:sub>
                      </m:sSub>
                      <m:r>
                        <a:rPr lang="en-US" altLang="zh-CN" sz="800" b="1" i="1" smtClean="0">
                          <a:latin typeface="Cambria Math"/>
                          <a:ea typeface="Cambria Math"/>
                        </a:rPr>
                        <m:t>&lt;</m:t>
                      </m:r>
                      <m:r>
                        <a:rPr lang="en-US" altLang="zh-CN" sz="800" b="1" i="1" smtClean="0">
                          <a:latin typeface="Cambria Math"/>
                          <a:ea typeface="Cambria Math"/>
                        </a:rPr>
                        <m:t>𝟎</m:t>
                      </m:r>
                      <m:r>
                        <a:rPr lang="en-US" altLang="zh-CN" sz="800" b="1" i="1" smtClean="0">
                          <a:latin typeface="Cambria Math"/>
                          <a:ea typeface="Cambria Math"/>
                        </a:rPr>
                        <m:t>.</m:t>
                      </m:r>
                      <m:r>
                        <a:rPr lang="en-US" altLang="zh-CN" sz="800" b="1" i="1" smtClean="0">
                          <a:latin typeface="Cambria Math"/>
                          <a:ea typeface="Cambria Math"/>
                        </a:rPr>
                        <m:t>𝟎𝟐</m:t>
                      </m:r>
                    </m:oMath>
                  </a14:m>
                  <a:r>
                    <a:rPr lang="en-US" altLang="zh-CN" sz="800" b="1" dirty="0"/>
                    <a:t> mm</a:t>
                  </a:r>
                  <a:endParaRPr lang="zh-CN" altLang="en-US" sz="800" b="1" dirty="0"/>
                </a:p>
              </p:txBody>
            </p:sp>
          </mc:Choice>
          <mc:Fallback xmlns="">
            <p:sp>
              <p:nvSpPr>
                <p:cNvPr id="30" name="矩形 29">
                  <a:extLst>
                    <a:ext uri="{FF2B5EF4-FFF2-40B4-BE49-F238E27FC236}">
                      <a16:creationId xmlns:a16="http://schemas.microsoft.com/office/drawing/2014/main" id="{B2B5F82A-66BE-405F-A456-4A629EE699AE}"/>
                    </a:ext>
                  </a:extLst>
                </p:cNvPr>
                <p:cNvSpPr>
                  <a:spLocks noRot="1" noChangeAspect="1" noMove="1" noResize="1" noEditPoints="1" noAdjustHandles="1" noChangeArrowheads="1" noChangeShapeType="1" noTextEdit="1"/>
                </p:cNvSpPr>
                <p:nvPr/>
              </p:nvSpPr>
              <p:spPr>
                <a:xfrm>
                  <a:off x="2544214" y="3563058"/>
                  <a:ext cx="1744425" cy="410056"/>
                </a:xfrm>
                <a:prstGeom prst="rect">
                  <a:avLst/>
                </a:prstGeom>
                <a:blipFill>
                  <a:blip r:embed="rId7"/>
                  <a:stretch>
                    <a:fillRect b="-54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342027E7-8B12-41F9-91CA-575A3809F517}"/>
                    </a:ext>
                  </a:extLst>
                </p:cNvPr>
                <p:cNvSpPr/>
                <p:nvPr/>
              </p:nvSpPr>
              <p:spPr>
                <a:xfrm>
                  <a:off x="7812360" y="2065119"/>
                  <a:ext cx="1409921" cy="38953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𝒙</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 mm</a:t>
                  </a:r>
                  <a:endParaRPr lang="zh-CN" altLang="en-US" sz="800" b="1" dirty="0"/>
                </a:p>
              </p:txBody>
            </p:sp>
          </mc:Choice>
          <mc:Fallback xmlns="">
            <p:sp>
              <p:nvSpPr>
                <p:cNvPr id="31" name="矩形 30">
                  <a:extLst>
                    <a:ext uri="{FF2B5EF4-FFF2-40B4-BE49-F238E27FC236}">
                      <a16:creationId xmlns:a16="http://schemas.microsoft.com/office/drawing/2014/main" id="{342027E7-8B12-41F9-91CA-575A3809F517}"/>
                    </a:ext>
                  </a:extLst>
                </p:cNvPr>
                <p:cNvSpPr>
                  <a:spLocks noRot="1" noChangeAspect="1" noMove="1" noResize="1" noEditPoints="1" noAdjustHandles="1" noChangeArrowheads="1" noChangeShapeType="1" noTextEdit="1"/>
                </p:cNvSpPr>
                <p:nvPr/>
              </p:nvSpPr>
              <p:spPr>
                <a:xfrm>
                  <a:off x="7812360" y="2065119"/>
                  <a:ext cx="1409921" cy="389536"/>
                </a:xfrm>
                <a:prstGeom prst="rect">
                  <a:avLst/>
                </a:prstGeom>
                <a:blipFill>
                  <a:blip r:embed="rId8"/>
                  <a:stretch>
                    <a:fillRect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7F3DAF8C-8C9E-47FD-9648-A27186AD80EE}"/>
                    </a:ext>
                  </a:extLst>
                </p:cNvPr>
                <p:cNvSpPr/>
                <p:nvPr/>
              </p:nvSpPr>
              <p:spPr>
                <a:xfrm>
                  <a:off x="7812356" y="2368815"/>
                  <a:ext cx="1413241" cy="410056"/>
                </a:xfrm>
                <a:prstGeom prst="rect">
                  <a:avLst/>
                </a:prstGeom>
              </p:spPr>
              <p:txBody>
                <a:bodyPr wrap="none">
                  <a:spAutoFit/>
                </a:bodyPr>
                <a:lstStyle/>
                <a:p>
                  <a14:m>
                    <m:oMath xmlns:m="http://schemas.openxmlformats.org/officeDocument/2006/math">
                      <m:sSub>
                        <m:sSubPr>
                          <m:ctrlPr>
                            <a:rPr lang="en-US" altLang="zh-CN" sz="800" b="1" i="1" smtClean="0">
                              <a:latin typeface="Cambria Math" panose="02040503050406030204" pitchFamily="18" charset="0"/>
                              <a:ea typeface="Cambria Math"/>
                            </a:rPr>
                          </m:ctrlPr>
                        </m:sSubPr>
                        <m:e>
                          <m:r>
                            <a:rPr lang="zh-CN" altLang="en-US" sz="800" b="1" i="1">
                              <a:latin typeface="Cambria Math"/>
                              <a:ea typeface="Cambria Math"/>
                            </a:rPr>
                            <m:t>𝝈</m:t>
                          </m:r>
                        </m:e>
                        <m:sub>
                          <m:r>
                            <a:rPr lang="en-US" altLang="zh-CN" sz="800" b="1" i="1" smtClean="0">
                              <a:latin typeface="Cambria Math"/>
                              <a:ea typeface="Cambria Math"/>
                            </a:rPr>
                            <m:t>𝒚</m:t>
                          </m:r>
                        </m:sub>
                      </m:sSub>
                      <m:r>
                        <a:rPr lang="en-US" altLang="zh-CN" sz="800" b="1" i="1" smtClean="0">
                          <a:latin typeface="Cambria Math"/>
                          <a:ea typeface="Cambria Math"/>
                        </a:rPr>
                        <m:t>&lt;</m:t>
                      </m:r>
                      <m:r>
                        <a:rPr lang="en-US" altLang="zh-CN" sz="800" b="1" i="1" smtClean="0">
                          <a:latin typeface="Cambria Math"/>
                          <a:ea typeface="Cambria Math"/>
                        </a:rPr>
                        <m:t>𝟏</m:t>
                      </m:r>
                    </m:oMath>
                  </a14:m>
                  <a:r>
                    <a:rPr lang="en-US" altLang="zh-CN" sz="800" b="1" dirty="0"/>
                    <a:t> mm</a:t>
                  </a:r>
                  <a:endParaRPr lang="zh-CN" altLang="en-US" sz="800" b="1" dirty="0"/>
                </a:p>
              </p:txBody>
            </p:sp>
          </mc:Choice>
          <mc:Fallback xmlns="">
            <p:sp>
              <p:nvSpPr>
                <p:cNvPr id="32" name="矩形 31">
                  <a:extLst>
                    <a:ext uri="{FF2B5EF4-FFF2-40B4-BE49-F238E27FC236}">
                      <a16:creationId xmlns:a16="http://schemas.microsoft.com/office/drawing/2014/main" id="{7F3DAF8C-8C9E-47FD-9648-A27186AD80EE}"/>
                    </a:ext>
                  </a:extLst>
                </p:cNvPr>
                <p:cNvSpPr>
                  <a:spLocks noRot="1" noChangeAspect="1" noMove="1" noResize="1" noEditPoints="1" noAdjustHandles="1" noChangeArrowheads="1" noChangeShapeType="1" noTextEdit="1"/>
                </p:cNvSpPr>
                <p:nvPr/>
              </p:nvSpPr>
              <p:spPr>
                <a:xfrm>
                  <a:off x="7812356" y="2368815"/>
                  <a:ext cx="1413241" cy="410056"/>
                </a:xfrm>
                <a:prstGeom prst="rect">
                  <a:avLst/>
                </a:prstGeom>
                <a:blipFill>
                  <a:blip r:embed="rId9"/>
                  <a:stretch>
                    <a:fillRect b="-54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717822BD-C78A-4E21-8082-A98B847B3DB4}"/>
                    </a:ext>
                  </a:extLst>
                </p:cNvPr>
                <p:cNvSpPr/>
                <p:nvPr/>
              </p:nvSpPr>
              <p:spPr>
                <a:xfrm>
                  <a:off x="7956376" y="3169768"/>
                  <a:ext cx="1371645" cy="333887"/>
                </a:xfrm>
                <a:prstGeom prst="rect">
                  <a:avLst/>
                </a:prstGeom>
              </p:spPr>
              <p:txBody>
                <a:bodyPr wrap="none">
                  <a:spAutoFit/>
                </a:bodyPr>
                <a:lstStyle/>
                <a:p>
                  <a:r>
                    <a:rPr lang="en-US" altLang="zh-CN" sz="600" b="1" dirty="0">
                      <a:ea typeface="Cambria Math"/>
                    </a:rPr>
                    <a:t>for </a:t>
                  </a:r>
                  <a14:m>
                    <m:oMath xmlns:m="http://schemas.openxmlformats.org/officeDocument/2006/math">
                      <m:sSub>
                        <m:sSubPr>
                          <m:ctrlPr>
                            <a:rPr lang="en-US" altLang="zh-CN" sz="600" b="1" i="1" smtClean="0">
                              <a:latin typeface="Cambria Math" panose="02040503050406030204" pitchFamily="18" charset="0"/>
                              <a:ea typeface="Cambria Math"/>
                            </a:rPr>
                          </m:ctrlPr>
                        </m:sSubPr>
                        <m:e>
                          <m:r>
                            <a:rPr lang="zh-CN" altLang="en-US" sz="600" b="1" i="1">
                              <a:latin typeface="Cambria Math"/>
                              <a:ea typeface="Cambria Math"/>
                            </a:rPr>
                            <m:t>𝝈</m:t>
                          </m:r>
                        </m:e>
                        <m:sub>
                          <m:r>
                            <a:rPr lang="en-US" altLang="zh-CN" sz="600" b="1" i="1" smtClean="0">
                              <a:latin typeface="Cambria Math"/>
                              <a:ea typeface="Cambria Math"/>
                            </a:rPr>
                            <m:t>𝑬</m:t>
                          </m:r>
                        </m:sub>
                      </m:sSub>
                      <m:r>
                        <a:rPr lang="en-US" altLang="zh-CN" sz="600" b="1" i="1">
                          <a:latin typeface="Cambria Math"/>
                          <a:ea typeface="Cambria Math"/>
                        </a:rPr>
                        <m:t>&lt;</m:t>
                      </m:r>
                      <m:r>
                        <a:rPr lang="en-US" altLang="zh-CN" sz="600" b="1" i="1" smtClean="0">
                          <a:latin typeface="Cambria Math"/>
                          <a:ea typeface="Cambria Math"/>
                        </a:rPr>
                        <m:t>𝟎</m:t>
                      </m:r>
                      <m:r>
                        <a:rPr lang="en-US" altLang="zh-CN" sz="600" b="1" i="1" smtClean="0">
                          <a:latin typeface="Cambria Math"/>
                          <a:ea typeface="Cambria Math"/>
                        </a:rPr>
                        <m:t>.</m:t>
                      </m:r>
                      <m:r>
                        <a:rPr lang="en-US" altLang="zh-CN" sz="600" b="1" i="1" smtClean="0">
                          <a:latin typeface="Cambria Math"/>
                          <a:ea typeface="Cambria Math"/>
                        </a:rPr>
                        <m:t>𝟏</m:t>
                      </m:r>
                    </m:oMath>
                  </a14:m>
                  <a:r>
                    <a:rPr lang="en-US" altLang="zh-CN" sz="600" b="1" dirty="0"/>
                    <a:t>%</a:t>
                  </a:r>
                  <a:endParaRPr lang="zh-CN" altLang="en-US" sz="600" b="1" dirty="0"/>
                </a:p>
              </p:txBody>
            </p:sp>
          </mc:Choice>
          <mc:Fallback xmlns="">
            <p:sp>
              <p:nvSpPr>
                <p:cNvPr id="33" name="矩形 32">
                  <a:extLst>
                    <a:ext uri="{FF2B5EF4-FFF2-40B4-BE49-F238E27FC236}">
                      <a16:creationId xmlns:a16="http://schemas.microsoft.com/office/drawing/2014/main" id="{717822BD-C78A-4E21-8082-A98B847B3DB4}"/>
                    </a:ext>
                  </a:extLst>
                </p:cNvPr>
                <p:cNvSpPr>
                  <a:spLocks noRot="1" noChangeAspect="1" noMove="1" noResize="1" noEditPoints="1" noAdjustHandles="1" noChangeArrowheads="1" noChangeShapeType="1" noTextEdit="1"/>
                </p:cNvSpPr>
                <p:nvPr/>
              </p:nvSpPr>
              <p:spPr>
                <a:xfrm>
                  <a:off x="7956376" y="3169768"/>
                  <a:ext cx="1371645" cy="333887"/>
                </a:xfrm>
                <a:prstGeom prst="rect">
                  <a:avLst/>
                </a:prstGeom>
                <a:blipFill>
                  <a:blip r:embed="rId10"/>
                  <a:stretch>
                    <a:fillRect b="-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3F3DD341-0562-49F7-873B-F133DAB9607D}"/>
                    </a:ext>
                  </a:extLst>
                </p:cNvPr>
                <p:cNvSpPr/>
                <p:nvPr/>
              </p:nvSpPr>
              <p:spPr>
                <a:xfrm>
                  <a:off x="7956376" y="3547114"/>
                  <a:ext cx="1336294" cy="333887"/>
                </a:xfrm>
                <a:prstGeom prst="rect">
                  <a:avLst/>
                </a:prstGeom>
              </p:spPr>
              <p:txBody>
                <a:bodyPr wrap="none">
                  <a:spAutoFit/>
                </a:bodyPr>
                <a:lstStyle/>
                <a:p>
                  <a:r>
                    <a:rPr lang="en-US" altLang="zh-CN" sz="600" b="1" dirty="0">
                      <a:ea typeface="Cambria Math"/>
                    </a:rPr>
                    <a:t>for largest </a:t>
                  </a:r>
                  <a14:m>
                    <m:oMath xmlns:m="http://schemas.openxmlformats.org/officeDocument/2006/math">
                      <m:r>
                        <a:rPr lang="en-US" altLang="zh-CN" sz="600" b="1" i="1">
                          <a:latin typeface="Cambria Math"/>
                          <a:ea typeface="Cambria Math"/>
                        </a:rPr>
                        <m:t>∆</m:t>
                      </m:r>
                      <m:r>
                        <a:rPr lang="en-US" altLang="zh-CN" sz="600" b="1" i="1" smtClean="0">
                          <a:latin typeface="Cambria Math"/>
                          <a:ea typeface="Cambria Math"/>
                        </a:rPr>
                        <m:t>𝑬</m:t>
                      </m:r>
                    </m:oMath>
                  </a14:m>
                  <a:r>
                    <a:rPr lang="en-US" altLang="zh-CN" sz="600" b="1" dirty="0">
                      <a:ea typeface="Cambria Math"/>
                    </a:rPr>
                    <a:t> </a:t>
                  </a:r>
                  <a:endParaRPr lang="zh-CN" altLang="en-US" sz="600" b="1" dirty="0"/>
                </a:p>
              </p:txBody>
            </p:sp>
          </mc:Choice>
          <mc:Fallback xmlns="">
            <p:sp>
              <p:nvSpPr>
                <p:cNvPr id="34" name="矩形 33">
                  <a:extLst>
                    <a:ext uri="{FF2B5EF4-FFF2-40B4-BE49-F238E27FC236}">
                      <a16:creationId xmlns:a16="http://schemas.microsoft.com/office/drawing/2014/main" id="{3F3DD341-0562-49F7-873B-F133DAB9607D}"/>
                    </a:ext>
                  </a:extLst>
                </p:cNvPr>
                <p:cNvSpPr>
                  <a:spLocks noRot="1" noChangeAspect="1" noMove="1" noResize="1" noEditPoints="1" noAdjustHandles="1" noChangeArrowheads="1" noChangeShapeType="1" noTextEdit="1"/>
                </p:cNvSpPr>
                <p:nvPr/>
              </p:nvSpPr>
              <p:spPr>
                <a:xfrm>
                  <a:off x="7956376" y="3547114"/>
                  <a:ext cx="1336294" cy="333887"/>
                </a:xfrm>
                <a:prstGeom prst="rect">
                  <a:avLst/>
                </a:prstGeom>
                <a:blipFill>
                  <a:blip r:embed="rId11"/>
                  <a:stretch>
                    <a:fillRect b="-3333"/>
                  </a:stretch>
                </a:blipFill>
              </p:spPr>
              <p:txBody>
                <a:bodyPr/>
                <a:lstStyle/>
                <a:p>
                  <a:r>
                    <a:rPr lang="zh-CN" altLang="en-US">
                      <a:noFill/>
                    </a:rPr>
                    <a:t> </a:t>
                  </a:r>
                </a:p>
              </p:txBody>
            </p:sp>
          </mc:Fallback>
        </mc:AlternateContent>
      </p:grpSp>
      <p:pic>
        <p:nvPicPr>
          <p:cNvPr id="36" name="图片 35">
            <a:extLst>
              <a:ext uri="{FF2B5EF4-FFF2-40B4-BE49-F238E27FC236}">
                <a16:creationId xmlns:a16="http://schemas.microsoft.com/office/drawing/2014/main" id="{8185F146-D931-40E4-8998-576CF0CB1D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3666" y="2880775"/>
            <a:ext cx="2275986" cy="1637112"/>
          </a:xfrm>
          <a:prstGeom prst="rect">
            <a:avLst/>
          </a:prstGeom>
        </p:spPr>
      </p:pic>
      <p:pic>
        <p:nvPicPr>
          <p:cNvPr id="38" name="Picture 2">
            <a:extLst>
              <a:ext uri="{FF2B5EF4-FFF2-40B4-BE49-F238E27FC236}">
                <a16:creationId xmlns:a16="http://schemas.microsoft.com/office/drawing/2014/main" id="{48C2DC69-9007-4DC1-9573-EAA4A5C35E2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7857" y="4952409"/>
            <a:ext cx="2189848" cy="132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extLst>
              <a:ext uri="{FF2B5EF4-FFF2-40B4-BE49-F238E27FC236}">
                <a16:creationId xmlns:a16="http://schemas.microsoft.com/office/drawing/2014/main" id="{D686D6E7-B535-4E55-B53D-2F36DEA6B51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6214" y="4971415"/>
            <a:ext cx="2343316" cy="141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a:extLst>
              <a:ext uri="{FF2B5EF4-FFF2-40B4-BE49-F238E27FC236}">
                <a16:creationId xmlns:a16="http://schemas.microsoft.com/office/drawing/2014/main" id="{FA8FD758-0814-4280-99FC-7F3F6273B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91016" y="2930145"/>
            <a:ext cx="2219992" cy="189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998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Summary</a:t>
            </a:r>
            <a:endParaRPr lang="zh-CN" altLang="en-US" b="1" dirty="0"/>
          </a:p>
        </p:txBody>
      </p:sp>
      <p:sp>
        <p:nvSpPr>
          <p:cNvPr id="3" name="内容占位符 2"/>
          <p:cNvSpPr>
            <a:spLocks noGrp="1"/>
          </p:cNvSpPr>
          <p:nvPr>
            <p:ph idx="1"/>
          </p:nvPr>
        </p:nvSpPr>
        <p:spPr>
          <a:xfrm>
            <a:off x="467544" y="1412776"/>
            <a:ext cx="8229600" cy="4525963"/>
          </a:xfrm>
        </p:spPr>
        <p:txBody>
          <a:bodyPr>
            <a:normAutofit fontScale="85000" lnSpcReduction="10000"/>
          </a:bodyPr>
          <a:lstStyle/>
          <a:p>
            <a:pPr>
              <a:buFont typeface="Wingdings" pitchFamily="2" charset="2"/>
              <a:buChar char="l"/>
            </a:pPr>
            <a:r>
              <a:rPr lang="en-US" altLang="zh-CN" b="1" dirty="0" err="1"/>
              <a:t>wiggler+Bending</a:t>
            </a:r>
            <a:r>
              <a:rPr lang="en-US" altLang="zh-CN" b="1" dirty="0"/>
              <a:t> magnetic SR beamline was designed;</a:t>
            </a:r>
          </a:p>
          <a:p>
            <a:pPr>
              <a:buFont typeface="Wingdings" pitchFamily="2" charset="2"/>
              <a:buChar char="l"/>
            </a:pPr>
            <a:r>
              <a:rPr lang="en-US" altLang="zh-CN" b="1" dirty="0"/>
              <a:t>The possible applications of the beamlines are discussed, especially for the gamma-ray imagination ;</a:t>
            </a:r>
          </a:p>
          <a:p>
            <a:pPr>
              <a:buFont typeface="Wingdings" pitchFamily="2" charset="2"/>
              <a:buChar char="l"/>
            </a:pPr>
            <a:r>
              <a:rPr lang="en-US" altLang="zh-CN" b="1" dirty="0"/>
              <a:t>The key challenges need to be study are proposed: the focus of MeV gamma-ray beam and the detection design. </a:t>
            </a:r>
          </a:p>
          <a:p>
            <a:pPr>
              <a:buFont typeface="Wingdings" pitchFamily="2" charset="2"/>
              <a:buChar char="l"/>
            </a:pPr>
            <a:r>
              <a:rPr lang="en-US" altLang="zh-CN" b="1" dirty="0" err="1"/>
              <a:t>Testbeam</a:t>
            </a:r>
            <a:r>
              <a:rPr lang="en-US" altLang="zh-CN" b="1" dirty="0"/>
              <a:t> was used to calibrate several detection system </a:t>
            </a:r>
          </a:p>
          <a:p>
            <a:pPr>
              <a:buFont typeface="Wingdings" pitchFamily="2" charset="2"/>
              <a:buChar char="l"/>
            </a:pPr>
            <a:r>
              <a:rPr lang="en-US" altLang="zh-CN" b="1" dirty="0"/>
              <a:t>Some new ideas are proposed</a:t>
            </a:r>
            <a:r>
              <a:rPr lang="zh-CN" altLang="en-US" b="1" dirty="0"/>
              <a:t>：</a:t>
            </a:r>
            <a:r>
              <a:rPr lang="en-US" altLang="zh-CN" b="1" dirty="0"/>
              <a:t>new acceleration principle, positron acceleration,  like-DESY </a:t>
            </a:r>
            <a:r>
              <a:rPr lang="en-US" altLang="zh-CN" b="1" dirty="0" err="1"/>
              <a:t>testbeam</a:t>
            </a:r>
            <a:r>
              <a:rPr lang="en-US" altLang="zh-CN" b="1" dirty="0"/>
              <a:t> to supply high frequency </a:t>
            </a:r>
            <a:r>
              <a:rPr lang="en-US" altLang="zh-CN" b="1"/>
              <a:t>single electron.</a:t>
            </a:r>
            <a:endParaRPr lang="en-US" altLang="zh-CN" b="1" dirty="0"/>
          </a:p>
          <a:p>
            <a:endParaRPr lang="zh-CN" altLang="en-US" b="1" dirty="0"/>
          </a:p>
        </p:txBody>
      </p:sp>
    </p:spTree>
    <p:extLst>
      <p:ext uri="{BB962C8B-B14F-4D97-AF65-F5344CB8AC3E}">
        <p14:creationId xmlns:p14="http://schemas.microsoft.com/office/powerpoint/2010/main" val="3167821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矩形 3"/>
          <p:cNvSpPr/>
          <p:nvPr/>
        </p:nvSpPr>
        <p:spPr>
          <a:xfrm>
            <a:off x="100486" y="2967335"/>
            <a:ext cx="8943026" cy="923330"/>
          </a:xfrm>
          <a:prstGeom prst="rect">
            <a:avLst/>
          </a:prstGeom>
          <a:noFill/>
        </p:spPr>
        <p:txBody>
          <a:bodyPr wrap="none" lIns="91440" tIns="45720" rIns="91440" bIns="45720">
            <a:spAutoFit/>
          </a:bodyPr>
          <a:lstStyle/>
          <a:p>
            <a:pPr algn="ctr"/>
            <a:r>
              <a:rPr lang="en-US" altLang="zh-CN"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Thanks go to CEPC-</a:t>
            </a:r>
            <a:r>
              <a:rPr lang="en-US" altLang="zh-CN"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SppC</a:t>
            </a:r>
            <a:r>
              <a:rPr lang="en-US" altLang="zh-CN"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team!</a:t>
            </a:r>
          </a:p>
        </p:txBody>
      </p:sp>
    </p:spTree>
    <p:extLst>
      <p:ext uri="{BB962C8B-B14F-4D97-AF65-F5344CB8AC3E}">
        <p14:creationId xmlns:p14="http://schemas.microsoft.com/office/powerpoint/2010/main" val="1926038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内容占位符 4">
            <a:extLst>
              <a:ext uri="{FF2B5EF4-FFF2-40B4-BE49-F238E27FC236}">
                <a16:creationId xmlns:a16="http://schemas.microsoft.com/office/drawing/2014/main" id="{D5AE24C7-7A93-4D56-B1DF-5ECABBDB2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052451"/>
            <a:ext cx="6034617" cy="4525963"/>
          </a:xfrm>
          <a:prstGeom prst="rect">
            <a:avLst/>
          </a:prstGeom>
        </p:spPr>
      </p:pic>
    </p:spTree>
    <p:extLst>
      <p:ext uri="{BB962C8B-B14F-4D97-AF65-F5344CB8AC3E}">
        <p14:creationId xmlns:p14="http://schemas.microsoft.com/office/powerpoint/2010/main" val="426165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50" y="44624"/>
            <a:ext cx="8919145" cy="677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80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a:bodyPr>
          <a:lstStyle/>
          <a:p>
            <a:pPr>
              <a:buFont typeface="Wingdings" pitchFamily="2" charset="2"/>
              <a:buChar char="Ø"/>
            </a:pPr>
            <a:r>
              <a:rPr lang="en-US" altLang="zh-CN" b="1" dirty="0">
                <a:solidFill>
                  <a:srgbClr val="FF0000"/>
                </a:solidFill>
              </a:rPr>
              <a:t>CEPC CDR: parameters and baseline layout</a:t>
            </a:r>
          </a:p>
          <a:p>
            <a:pPr>
              <a:buFont typeface="Wingdings" pitchFamily="2" charset="2"/>
              <a:buChar char="Ø"/>
            </a:pPr>
            <a:r>
              <a:rPr lang="en-US" altLang="zh-CN" b="1" dirty="0">
                <a:solidFill>
                  <a:srgbClr val="00B050"/>
                </a:solidFill>
              </a:rPr>
              <a:t>SR design in the CEPC CDR/The new design: parameters, baseline and the applications</a:t>
            </a:r>
          </a:p>
          <a:p>
            <a:pPr>
              <a:buFont typeface="Wingdings" pitchFamily="2" charset="2"/>
              <a:buChar char="Ø"/>
            </a:pPr>
            <a:r>
              <a:rPr lang="en-US" altLang="zh-CN" b="1" dirty="0"/>
              <a:t>The focusing of the CEPC SR and the detection array of the gamma-ray beam</a:t>
            </a:r>
          </a:p>
          <a:p>
            <a:pPr>
              <a:buFont typeface="Wingdings" pitchFamily="2" charset="2"/>
              <a:buChar char="Ø"/>
            </a:pPr>
            <a:r>
              <a:rPr lang="en-US" altLang="zh-CN" b="1" dirty="0" err="1"/>
              <a:t>Testbeam</a:t>
            </a:r>
            <a:r>
              <a:rPr lang="en-US" altLang="zh-CN" b="1" dirty="0"/>
              <a:t> facility</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103825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539552" y="19776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t>Central intensity of Synchrotron radiation,[photon/s/mrad2/0.1%b.w.]</a:t>
            </a:r>
            <a:endParaRPr lang="zh-CN" altLang="en-US" dirty="0"/>
          </a:p>
        </p:txBody>
      </p:sp>
      <mc:AlternateContent xmlns:mc="http://schemas.openxmlformats.org/markup-compatibility/2006" xmlns:a14="http://schemas.microsoft.com/office/drawing/2010/main">
        <mc:Choice Requires="a14">
          <p:sp>
            <p:nvSpPr>
              <p:cNvPr id="4" name="TextBox 3"/>
              <p:cNvSpPr txBox="1"/>
              <p:nvPr/>
            </p:nvSpPr>
            <p:spPr>
              <a:xfrm>
                <a:off x="107504" y="1320230"/>
                <a:ext cx="8566398" cy="15077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a:rPr>
                                        <m:t>𝑑</m:t>
                                      </m:r>
                                    </m:e>
                                    <m:sup>
                                      <m:r>
                                        <a:rPr lang="en-US" altLang="zh-CN" i="1">
                                          <a:latin typeface="Cambria Math"/>
                                        </a:rPr>
                                        <m:t>2</m:t>
                                      </m:r>
                                    </m:sup>
                                  </m:sSup>
                                  <m:sSub>
                                    <m:sSubPr>
                                      <m:ctrlPr>
                                        <a:rPr lang="en-US" altLang="zh-CN" i="1">
                                          <a:latin typeface="Cambria Math" panose="02040503050406030204" pitchFamily="18" charset="0"/>
                                        </a:rPr>
                                      </m:ctrlPr>
                                    </m:sSubPr>
                                    <m:e>
                                      <m:r>
                                        <a:rPr lang="en-US" altLang="zh-CN" i="1">
                                          <a:latin typeface="Cambria Math"/>
                                        </a:rPr>
                                        <m:t>𝐹</m:t>
                                      </m:r>
                                    </m:e>
                                    <m:sub>
                                      <m:r>
                                        <a:rPr lang="en-US" altLang="zh-CN" i="1">
                                          <a:latin typeface="Cambria Math"/>
                                        </a:rPr>
                                        <m:t>𝑏𝑚</m:t>
                                      </m:r>
                                    </m:sub>
                                  </m:sSub>
                                </m:num>
                                <m:den>
                                  <m:r>
                                    <m:rPr>
                                      <m:sty m:val="p"/>
                                    </m:rPr>
                                    <a:rPr lang="en-US" altLang="zh-CN">
                                      <a:latin typeface="Cambria Math"/>
                                    </a:rPr>
                                    <m:t>d</m:t>
                                  </m:r>
                                  <m:r>
                                    <a:rPr lang="en-US" altLang="zh-CN" i="1">
                                      <a:latin typeface="Cambria Math"/>
                                    </a:rPr>
                                    <m:t>𝜃</m:t>
                                  </m:r>
                                  <m:r>
                                    <a:rPr lang="en-US" altLang="zh-CN" i="1">
                                      <a:latin typeface="Cambria Math"/>
                                    </a:rPr>
                                    <m:t>𝑑</m:t>
                                  </m:r>
                                  <m:r>
                                    <a:rPr lang="en-US" altLang="zh-CN" i="1">
                                      <a:latin typeface="Cambria Math"/>
                                    </a:rPr>
                                    <m:t>𝜓</m:t>
                                  </m:r>
                                </m:den>
                              </m:f>
                            </m:e>
                          </m:d>
                        </m:e>
                        <m:sub>
                          <m:r>
                            <a:rPr lang="en-US" altLang="zh-CN" b="0" i="1" smtClean="0">
                              <a:latin typeface="Cambria Math"/>
                            </a:rPr>
                            <m:t>𝜓</m:t>
                          </m:r>
                          <m:r>
                            <a:rPr lang="en-US" altLang="zh-CN" b="0" i="1" smtClean="0">
                              <a:latin typeface="Cambria Math"/>
                            </a:rPr>
                            <m:t>=0</m:t>
                          </m:r>
                        </m:sub>
                      </m:sSub>
                      <m:r>
                        <a:rPr lang="en-US" altLang="zh-CN" b="0" i="1" smtClean="0">
                          <a:latin typeface="Cambria Math"/>
                        </a:rPr>
                        <m:t>=1.327×</m:t>
                      </m:r>
                      <m:sSup>
                        <m:sSupPr>
                          <m:ctrlPr>
                            <a:rPr lang="en-US" altLang="zh-CN" b="0" i="1" smtClean="0">
                              <a:latin typeface="Cambria Math" panose="02040503050406030204" pitchFamily="18" charset="0"/>
                            </a:rPr>
                          </m:ctrlPr>
                        </m:sSupPr>
                        <m:e>
                          <m:r>
                            <a:rPr lang="en-US" altLang="zh-CN" b="0" i="1" smtClean="0">
                              <a:latin typeface="Cambria Math"/>
                            </a:rPr>
                            <m:t>10</m:t>
                          </m:r>
                        </m:e>
                        <m:sup>
                          <m:r>
                            <a:rPr lang="en-US" altLang="zh-CN" b="0" i="1" smtClean="0">
                              <a:latin typeface="Cambria Math"/>
                            </a:rPr>
                            <m:t>13</m:t>
                          </m:r>
                        </m:sup>
                      </m:sSup>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𝐼</m:t>
                      </m:r>
                      <m:d>
                        <m:dPr>
                          <m:ctrlPr>
                            <a:rPr lang="en-US" altLang="zh-CN" b="0" i="1" smtClean="0">
                              <a:latin typeface="Cambria Math" panose="02040503050406030204" pitchFamily="18" charset="0"/>
                            </a:rPr>
                          </m:ctrlPr>
                        </m:dPr>
                        <m:e>
                          <m:r>
                            <a:rPr lang="en-US" altLang="zh-CN" b="0" i="1" smtClean="0">
                              <a:latin typeface="Cambria Math"/>
                            </a:rPr>
                            <m:t>𝐴</m:t>
                          </m:r>
                        </m:e>
                      </m:d>
                      <m:sSub>
                        <m:sSubPr>
                          <m:ctrlPr>
                            <a:rPr lang="en-US" altLang="zh-CN" b="0" i="1" smtClean="0">
                              <a:latin typeface="Cambria Math" panose="02040503050406030204" pitchFamily="18" charset="0"/>
                            </a:rPr>
                          </m:ctrlPr>
                        </m:sSubPr>
                        <m:e>
                          <m:r>
                            <a:rPr lang="en-US" altLang="zh-CN" b="0" i="1" smtClean="0">
                              <a:latin typeface="Cambria Math"/>
                            </a:rPr>
                            <m:t>𝐻</m:t>
                          </m:r>
                        </m:e>
                        <m:sub>
                          <m:r>
                            <a:rPr lang="en-US" altLang="zh-CN" b="0" i="1" smtClean="0">
                              <a:latin typeface="Cambria Math"/>
                            </a:rPr>
                            <m:t>2</m:t>
                          </m:r>
                        </m:sub>
                      </m:sSub>
                      <m:r>
                        <a:rPr lang="en-US" altLang="zh-CN" b="0" i="1" smtClean="0">
                          <a:latin typeface="Cambria Math"/>
                        </a:rPr>
                        <m:t>(</m:t>
                      </m:r>
                      <m:r>
                        <a:rPr lang="en-US" altLang="zh-CN" b="0" i="1" smtClean="0">
                          <a:latin typeface="Cambria Math"/>
                        </a:rPr>
                        <m:t>𝑦</m:t>
                      </m:r>
                      <m:r>
                        <a:rPr lang="en-US" altLang="zh-CN" b="0" i="1" smtClean="0">
                          <a:latin typeface="Cambria Math"/>
                        </a:rPr>
                        <m:t>)</m:t>
                      </m:r>
                    </m:oMath>
                  </m:oMathPara>
                </a14:m>
                <a:endParaRPr lang="en-US" altLang="zh-CN" dirty="0"/>
              </a:p>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𝐹</m:t>
                        </m:r>
                      </m:e>
                      <m:sub>
                        <m:r>
                          <a:rPr lang="en-US" altLang="zh-CN" b="0" i="1" smtClean="0">
                            <a:latin typeface="Cambria Math"/>
                          </a:rPr>
                          <m:t>𝑏𝑚</m:t>
                        </m:r>
                      </m:sub>
                    </m:sSub>
                  </m:oMath>
                </a14:m>
                <a:r>
                  <a:rPr lang="en-US" altLang="zh-CN" b="0" dirty="0"/>
                  <a:t> , flux; I, the </a:t>
                </a:r>
                <a:r>
                  <a:rPr lang="en-US" altLang="zh-CN" b="0" dirty="0" err="1"/>
                  <a:t>curent</a:t>
                </a:r>
                <a:r>
                  <a:rPr lang="en-US" altLang="zh-CN" b="0" dirty="0"/>
                  <a:t> of the ring, </a:t>
                </a:r>
                <a14:m>
                  <m:oMath xmlns:m="http://schemas.openxmlformats.org/officeDocument/2006/math">
                    <m:sSub>
                      <m:sSubPr>
                        <m:ctrlPr>
                          <a:rPr lang="en-US" altLang="zh-CN" i="1" dirty="0">
                            <a:latin typeface="Cambria Math" panose="02040503050406030204" pitchFamily="18" charset="0"/>
                          </a:rPr>
                        </m:ctrlPr>
                      </m:sSubPr>
                      <m:e>
                        <m:r>
                          <m:rPr>
                            <m:sty m:val="p"/>
                          </m:rPr>
                          <a:rPr lang="en-US" altLang="zh-CN" dirty="0">
                            <a:latin typeface="Cambria Math"/>
                          </a:rPr>
                          <m:t>H</m:t>
                        </m:r>
                      </m:e>
                      <m:sub>
                        <m:r>
                          <a:rPr lang="en-US" altLang="zh-CN" dirty="0">
                            <a:latin typeface="Cambria Math"/>
                          </a:rPr>
                          <m:t>2</m:t>
                        </m:r>
                      </m:sub>
                    </m:sSub>
                    <m:d>
                      <m:dPr>
                        <m:ctrlPr>
                          <a:rPr lang="en-US" altLang="zh-CN" b="0" i="1" dirty="0" smtClean="0">
                            <a:latin typeface="Cambria Math" panose="02040503050406030204" pitchFamily="18" charset="0"/>
                          </a:rPr>
                        </m:ctrlPr>
                      </m:dPr>
                      <m:e>
                        <m:r>
                          <m:rPr>
                            <m:sty m:val="p"/>
                          </m:rPr>
                          <a:rPr lang="en-US" altLang="zh-CN" b="0" i="0" dirty="0" smtClean="0">
                            <a:latin typeface="Cambria Math"/>
                          </a:rPr>
                          <m:t>y</m:t>
                        </m:r>
                      </m:e>
                    </m:d>
                    <m:r>
                      <a:rPr lang="en-US" altLang="zh-CN" b="0" i="0" dirty="0" smtClean="0">
                        <a:latin typeface="Cambria Math"/>
                      </a:rPr>
                      <m:t>=</m:t>
                    </m:r>
                    <m:sSup>
                      <m:sSupPr>
                        <m:ctrlPr>
                          <a:rPr lang="en-US" altLang="zh-CN" b="0" i="1" dirty="0" smtClean="0">
                            <a:latin typeface="Cambria Math" panose="02040503050406030204" pitchFamily="18" charset="0"/>
                          </a:rPr>
                        </m:ctrlPr>
                      </m:sSupPr>
                      <m:e>
                        <m:r>
                          <m:rPr>
                            <m:sty m:val="p"/>
                          </m:rPr>
                          <a:rPr lang="en-US" altLang="zh-CN" b="0" i="0" dirty="0" smtClean="0">
                            <a:latin typeface="Cambria Math"/>
                          </a:rPr>
                          <m:t>y</m:t>
                        </m:r>
                      </m:e>
                      <m:sup>
                        <m:r>
                          <a:rPr lang="en-US" altLang="zh-CN" b="0" i="0" dirty="0" smtClean="0">
                            <a:latin typeface="Cambria Math"/>
                          </a:rPr>
                          <m:t>2</m:t>
                        </m:r>
                      </m:sup>
                    </m:sSup>
                    <m:sSubSup>
                      <m:sSubSupPr>
                        <m:ctrlPr>
                          <a:rPr lang="en-US" altLang="zh-CN" b="0" i="1" dirty="0" smtClean="0">
                            <a:latin typeface="Cambria Math" panose="02040503050406030204" pitchFamily="18" charset="0"/>
                          </a:rPr>
                        </m:ctrlPr>
                      </m:sSubSupPr>
                      <m:e>
                        <m:r>
                          <m:rPr>
                            <m:sty m:val="p"/>
                          </m:rPr>
                          <a:rPr lang="en-US" altLang="zh-CN" b="0" i="0" dirty="0" smtClean="0">
                            <a:latin typeface="Cambria Math"/>
                          </a:rPr>
                          <m:t>K</m:t>
                        </m:r>
                      </m:e>
                      <m:sub>
                        <m:f>
                          <m:fPr>
                            <m:ctrlPr>
                              <a:rPr lang="en-US" altLang="zh-CN" b="0" i="1" dirty="0" smtClean="0">
                                <a:latin typeface="Cambria Math" panose="02040503050406030204" pitchFamily="18" charset="0"/>
                              </a:rPr>
                            </m:ctrlPr>
                          </m:fPr>
                          <m:num>
                            <m:r>
                              <a:rPr lang="en-US" altLang="zh-CN" b="0" i="0" dirty="0" smtClean="0">
                                <a:latin typeface="Cambria Math"/>
                              </a:rPr>
                              <m:t>2</m:t>
                            </m:r>
                          </m:num>
                          <m:den>
                            <m:r>
                              <a:rPr lang="en-US" altLang="zh-CN" b="0" i="0" dirty="0" smtClean="0">
                                <a:latin typeface="Cambria Math"/>
                              </a:rPr>
                              <m:t>3</m:t>
                            </m:r>
                          </m:den>
                        </m:f>
                      </m:sub>
                      <m:sup>
                        <m:r>
                          <a:rPr lang="en-US" altLang="zh-CN" b="0" i="0" dirty="0" smtClean="0">
                            <a:latin typeface="Cambria Math"/>
                          </a:rPr>
                          <m:t>2</m:t>
                        </m:r>
                      </m:sup>
                    </m:sSubSup>
                    <m:r>
                      <a:rPr lang="en-US" altLang="zh-CN" b="0" i="0" dirty="0" smtClean="0">
                        <a:latin typeface="Cambria Math"/>
                      </a:rPr>
                      <m:t>(</m:t>
                    </m:r>
                    <m:r>
                      <m:rPr>
                        <m:sty m:val="p"/>
                      </m:rPr>
                      <a:rPr lang="en-US" altLang="zh-CN" b="0" i="0" dirty="0" smtClean="0">
                        <a:latin typeface="Cambria Math"/>
                      </a:rPr>
                      <m:t>y</m:t>
                    </m:r>
                    <m:r>
                      <a:rPr lang="en-US" altLang="zh-CN" b="0" i="0" dirty="0" smtClean="0">
                        <a:latin typeface="Cambria Math"/>
                      </a:rPr>
                      <m:t>/2)</m:t>
                    </m:r>
                  </m:oMath>
                </a14:m>
                <a:r>
                  <a:rPr lang="en-US" altLang="zh-CN" dirty="0"/>
                  <a:t>, K, the second Bessel function;</a:t>
                </a:r>
              </a:p>
              <a:p>
                <a:pPr algn="ctr"/>
                <a14:m>
                  <m:oMath xmlns:m="http://schemas.openxmlformats.org/officeDocument/2006/math">
                    <m:r>
                      <m:rPr>
                        <m:sty m:val="p"/>
                      </m:rPr>
                      <a:rPr lang="en-US" altLang="zh-CN" dirty="0">
                        <a:latin typeface="Cambria Math"/>
                      </a:rPr>
                      <m:t>y</m:t>
                    </m:r>
                    <m:r>
                      <a:rPr lang="en-US" altLang="zh-CN" b="0" i="0" dirty="0" smtClean="0">
                        <a:latin typeface="Cambria Math"/>
                      </a:rPr>
                      <m:t>=</m:t>
                    </m:r>
                    <m:r>
                      <a:rPr lang="en-US" altLang="zh-CN" b="0" i="1" dirty="0" smtClean="0">
                        <a:latin typeface="Cambria Math"/>
                      </a:rPr>
                      <m:t>𝜖</m:t>
                    </m:r>
                    <m:r>
                      <a:rPr lang="en-US" altLang="zh-CN" b="0" i="1" dirty="0" smtClean="0">
                        <a:latin typeface="Cambria Math"/>
                      </a:rPr>
                      <m:t>/</m:t>
                    </m:r>
                    <m:sSub>
                      <m:sSubPr>
                        <m:ctrlPr>
                          <a:rPr lang="en-US" altLang="zh-CN" b="0" i="1" dirty="0" smtClean="0">
                            <a:latin typeface="Cambria Math" panose="02040503050406030204" pitchFamily="18" charset="0"/>
                          </a:rPr>
                        </m:ctrlPr>
                      </m:sSubPr>
                      <m:e>
                        <m:r>
                          <a:rPr lang="en-US" altLang="zh-CN" b="0" i="1" dirty="0" smtClean="0">
                            <a:latin typeface="Cambria Math"/>
                          </a:rPr>
                          <m:t>𝜖</m:t>
                        </m:r>
                      </m:e>
                      <m:sub>
                        <m:r>
                          <a:rPr lang="en-US" altLang="zh-CN" b="0" i="1" dirty="0" smtClean="0">
                            <a:latin typeface="Cambria Math"/>
                          </a:rPr>
                          <m:t>𝑐</m:t>
                        </m:r>
                      </m:sub>
                    </m:sSub>
                  </m:oMath>
                </a14:m>
                <a:r>
                  <a:rPr lang="en-US" altLang="zh-CN" dirty="0"/>
                  <a:t>, </a:t>
                </a:r>
                <a14:m>
                  <m:oMath xmlns:m="http://schemas.openxmlformats.org/officeDocument/2006/math">
                    <m:r>
                      <a:rPr lang="en-US" altLang="zh-CN" i="1" dirty="0" smtClean="0">
                        <a:latin typeface="Cambria Math"/>
                      </a:rPr>
                      <m:t>𝜖</m:t>
                    </m:r>
                  </m:oMath>
                </a14:m>
                <a:r>
                  <a:rPr lang="en-US" altLang="zh-CN" dirty="0"/>
                  <a:t>,the photon energy,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𝜖</m:t>
                        </m:r>
                      </m:e>
                      <m:sub>
                        <m:r>
                          <a:rPr lang="en-US" altLang="zh-CN" b="0" i="1" smtClean="0">
                            <a:latin typeface="Cambria Math"/>
                          </a:rPr>
                          <m:t>𝑐</m:t>
                        </m:r>
                      </m:sub>
                    </m:sSub>
                    <m:r>
                      <a:rPr lang="en-US" altLang="zh-CN" b="0" i="1" smtClean="0">
                        <a:latin typeface="Cambria Math"/>
                      </a:rPr>
                      <m:t>=0.665</m:t>
                    </m:r>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𝐵</m:t>
                    </m:r>
                    <m:d>
                      <m:dPr>
                        <m:begChr m:val="["/>
                        <m:endChr m:val="]"/>
                        <m:ctrlPr>
                          <a:rPr lang="en-US" altLang="zh-CN" b="0" i="1" smtClean="0">
                            <a:latin typeface="Cambria Math" panose="02040503050406030204" pitchFamily="18" charset="0"/>
                          </a:rPr>
                        </m:ctrlPr>
                      </m:dPr>
                      <m:e>
                        <m:r>
                          <a:rPr lang="en-US" altLang="zh-CN" b="0" i="1" smtClean="0">
                            <a:latin typeface="Cambria Math"/>
                          </a:rPr>
                          <m:t>𝑇</m:t>
                        </m:r>
                      </m:e>
                    </m:d>
                    <m:r>
                      <a:rPr lang="en-US" altLang="zh-CN" b="0" i="0" smtClean="0">
                        <a:latin typeface="Cambria Math"/>
                      </a:rPr>
                      <m:t>=358.2</m:t>
                    </m:r>
                    <m:r>
                      <m:rPr>
                        <m:sty m:val="p"/>
                      </m:rPr>
                      <a:rPr lang="en-US" altLang="zh-CN" b="0" i="0" smtClean="0">
                        <a:latin typeface="Cambria Math"/>
                      </a:rPr>
                      <m:t>keV</m:t>
                    </m:r>
                    <m:r>
                      <a:rPr lang="en-US" altLang="zh-CN" b="0" i="0" smtClean="0">
                        <a:latin typeface="Cambria Math"/>
                      </a:rPr>
                      <m:t>.</m:t>
                    </m:r>
                  </m:oMath>
                </a14:m>
                <a:endParaRPr lang="en-US" altLang="zh-CN" dirty="0"/>
              </a:p>
            </p:txBody>
          </p:sp>
        </mc:Choice>
        <mc:Fallback xmlns="">
          <p:sp>
            <p:nvSpPr>
              <p:cNvPr id="4" name="TextBox 3"/>
              <p:cNvSpPr txBox="1">
                <a:spLocks noRot="1" noChangeAspect="1" noMove="1" noResize="1" noEditPoints="1" noAdjustHandles="1" noChangeArrowheads="1" noChangeShapeType="1" noTextEdit="1"/>
              </p:cNvSpPr>
              <p:nvPr/>
            </p:nvSpPr>
            <p:spPr>
              <a:xfrm>
                <a:off x="107504" y="1320230"/>
                <a:ext cx="8566398" cy="1507720"/>
              </a:xfrm>
              <a:prstGeom prst="rect">
                <a:avLst/>
              </a:prstGeom>
              <a:blipFill rotWithShape="1">
                <a:blip r:embed="rId3"/>
                <a:stretch>
                  <a:fillRect b="-5668"/>
                </a:stretch>
              </a:blipFill>
            </p:spPr>
            <p:txBody>
              <a:bodyPr/>
              <a:lstStyle/>
              <a:p>
                <a:r>
                  <a:rPr lang="zh-CN" alt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081415"/>
            <a:ext cx="9044129" cy="326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99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860" y="116632"/>
            <a:ext cx="8229600" cy="1143000"/>
          </a:xfrm>
        </p:spPr>
        <p:txBody>
          <a:bodyPr/>
          <a:lstStyle/>
          <a:p>
            <a:r>
              <a:rPr lang="en-US" altLang="zh-CN" dirty="0"/>
              <a:t>Total design of the SR stations</a:t>
            </a:r>
            <a:endParaRPr lang="zh-CN" altLang="en-US" dirty="0"/>
          </a:p>
        </p:txBody>
      </p:sp>
      <p:sp>
        <p:nvSpPr>
          <p:cNvPr id="3" name="内容占位符 2"/>
          <p:cNvSpPr>
            <a:spLocks noGrp="1"/>
          </p:cNvSpPr>
          <p:nvPr>
            <p:ph idx="1"/>
          </p:nvPr>
        </p:nvSpPr>
        <p:spPr>
          <a:xfrm>
            <a:off x="169168" y="1484838"/>
            <a:ext cx="3682752" cy="4525963"/>
          </a:xfrm>
        </p:spPr>
        <p:txBody>
          <a:bodyPr>
            <a:normAutofit fontScale="70000" lnSpcReduction="20000"/>
          </a:bodyPr>
          <a:lstStyle/>
          <a:p>
            <a:pPr>
              <a:buFont typeface="Wingdings" pitchFamily="2" charset="2"/>
              <a:buChar char="Ø"/>
            </a:pPr>
            <a:r>
              <a:rPr lang="en-US" altLang="zh-CN" sz="2800" b="1" dirty="0"/>
              <a:t>Four </a:t>
            </a:r>
            <a:r>
              <a:rPr lang="en-US" altLang="zh-CN" sz="2800" b="1" dirty="0" err="1"/>
              <a:t>beamlines</a:t>
            </a:r>
            <a:r>
              <a:rPr lang="zh-CN" altLang="en-US" sz="2800" b="1" dirty="0"/>
              <a:t>：</a:t>
            </a:r>
            <a:endParaRPr lang="en-US" altLang="zh-CN" sz="2800" b="1" dirty="0"/>
          </a:p>
          <a:p>
            <a:pPr>
              <a:buFont typeface="Wingdings" pitchFamily="2" charset="2"/>
              <a:buChar char="Ø"/>
            </a:pPr>
            <a:r>
              <a:rPr lang="en-US" altLang="zh-CN" sz="2800" b="1" dirty="0"/>
              <a:t>S1+S2</a:t>
            </a:r>
            <a:r>
              <a:rPr lang="zh-CN" altLang="en-US" sz="2800" b="1" dirty="0"/>
              <a:t> </a:t>
            </a:r>
            <a:endParaRPr lang="en-US" altLang="zh-CN" sz="2800" b="1" dirty="0"/>
          </a:p>
          <a:p>
            <a:pPr>
              <a:buFont typeface="Wingdings" pitchFamily="2" charset="2"/>
              <a:buChar char="Ø"/>
            </a:pPr>
            <a:r>
              <a:rPr lang="en-US" altLang="zh-CN" sz="2800" b="1" dirty="0"/>
              <a:t> bending magnetic field line</a:t>
            </a:r>
            <a:r>
              <a:rPr lang="zh-CN" altLang="en-US" sz="2800" b="1" dirty="0"/>
              <a:t>：</a:t>
            </a:r>
            <a:r>
              <a:rPr lang="en-US" altLang="zh-CN" sz="2800" b="1" dirty="0"/>
              <a:t>0.1-5MeV, &gt;10^12@0.1%, </a:t>
            </a:r>
          </a:p>
          <a:p>
            <a:pPr>
              <a:buFont typeface="Wingdings" pitchFamily="2" charset="2"/>
              <a:buChar char="Ø"/>
            </a:pPr>
            <a:r>
              <a:rPr lang="en-US" altLang="zh-CN" sz="2600" b="1" dirty="0">
                <a:solidFill>
                  <a:srgbClr val="FF0000"/>
                </a:solidFill>
              </a:rPr>
              <a:t>High energy X-ray diffraction/scattering/transmission beam line</a:t>
            </a:r>
          </a:p>
          <a:p>
            <a:pPr>
              <a:buFont typeface="Wingdings" pitchFamily="2" charset="2"/>
              <a:buChar char="Ø"/>
            </a:pPr>
            <a:r>
              <a:rPr lang="en-US" altLang="zh-CN" sz="2600" b="1" dirty="0">
                <a:solidFill>
                  <a:srgbClr val="FF0000"/>
                </a:solidFill>
              </a:rPr>
              <a:t>Hard X-ray micro/</a:t>
            </a:r>
            <a:r>
              <a:rPr lang="en-US" altLang="zh-CN" sz="2600" b="1" dirty="0" err="1">
                <a:solidFill>
                  <a:srgbClr val="FF0000"/>
                </a:solidFill>
              </a:rPr>
              <a:t>nano</a:t>
            </a:r>
            <a:r>
              <a:rPr lang="en-US" altLang="zh-CN" sz="2600" b="1" dirty="0">
                <a:solidFill>
                  <a:srgbClr val="FF0000"/>
                </a:solidFill>
              </a:rPr>
              <a:t> probe </a:t>
            </a:r>
            <a:r>
              <a:rPr lang="en-US" altLang="zh-CN" sz="2600" b="1" dirty="0" err="1">
                <a:solidFill>
                  <a:srgbClr val="FF0000"/>
                </a:solidFill>
              </a:rPr>
              <a:t>beamline</a:t>
            </a:r>
            <a:endParaRPr lang="en-US" altLang="zh-CN" sz="2600" b="1" dirty="0">
              <a:solidFill>
                <a:srgbClr val="FF0000"/>
              </a:solidFill>
            </a:endParaRPr>
          </a:p>
          <a:p>
            <a:pPr>
              <a:buFont typeface="Wingdings" pitchFamily="2" charset="2"/>
              <a:buChar char="Ø"/>
            </a:pPr>
            <a:r>
              <a:rPr lang="en-US" altLang="zh-CN" sz="2600" b="1" dirty="0">
                <a:solidFill>
                  <a:srgbClr val="FF0000"/>
                </a:solidFill>
              </a:rPr>
              <a:t>High voltage extreme condition beam line</a:t>
            </a:r>
          </a:p>
          <a:p>
            <a:pPr>
              <a:buFont typeface="Wingdings" pitchFamily="2" charset="2"/>
              <a:buChar char="Ø"/>
            </a:pPr>
            <a:endParaRPr lang="en-US" altLang="zh-CN" sz="2800" b="1" dirty="0"/>
          </a:p>
          <a:p>
            <a:pPr>
              <a:buFont typeface="Wingdings" pitchFamily="2" charset="2"/>
              <a:buChar char="Ø"/>
            </a:pPr>
            <a:r>
              <a:rPr lang="en-US" altLang="zh-CN" sz="2800" b="1" dirty="0"/>
              <a:t>wiggler</a:t>
            </a:r>
            <a:r>
              <a:rPr lang="zh-CN" altLang="en-US" sz="2800" b="1" dirty="0"/>
              <a:t> </a:t>
            </a:r>
            <a:r>
              <a:rPr lang="en-US" altLang="zh-CN" sz="2800" b="1" dirty="0"/>
              <a:t>beamline</a:t>
            </a:r>
            <a:r>
              <a:rPr lang="zh-CN" altLang="en-US" sz="2800" b="1" dirty="0"/>
              <a:t>：</a:t>
            </a:r>
            <a:r>
              <a:rPr lang="en-US" altLang="zh-CN" sz="2800" b="1" dirty="0"/>
              <a:t>0.1-100MeV,&gt;10^14@0.1%</a:t>
            </a:r>
          </a:p>
          <a:p>
            <a:pPr>
              <a:buFont typeface="Wingdings" pitchFamily="2" charset="2"/>
              <a:buChar char="Ø"/>
            </a:pPr>
            <a:r>
              <a:rPr lang="en-US" altLang="zh-CN" sz="2600" b="1" dirty="0">
                <a:solidFill>
                  <a:srgbClr val="FF0000"/>
                </a:solidFill>
              </a:rPr>
              <a:t>Photon-nuclear physics science </a:t>
            </a:r>
          </a:p>
          <a:p>
            <a:pPr>
              <a:buFont typeface="Wingdings" pitchFamily="2" charset="2"/>
              <a:buChar char="Ø"/>
            </a:pPr>
            <a:r>
              <a:rPr lang="en-US" altLang="zh-CN" sz="2600" b="1" dirty="0">
                <a:solidFill>
                  <a:srgbClr val="FF0000"/>
                </a:solidFill>
              </a:rPr>
              <a:t>Others high energy gamma-ray station, GRB simulations</a:t>
            </a:r>
          </a:p>
          <a:p>
            <a:endParaRPr lang="en-US" altLang="zh-CN" sz="2800" b="1" dirty="0"/>
          </a:p>
          <a:p>
            <a:endParaRPr lang="zh-CN" altLang="en-US" sz="2800" b="1" dirty="0"/>
          </a:p>
        </p:txBody>
      </p:sp>
      <p:grpSp>
        <p:nvGrpSpPr>
          <p:cNvPr id="4" name="组合 3"/>
          <p:cNvGrpSpPr/>
          <p:nvPr/>
        </p:nvGrpSpPr>
        <p:grpSpPr>
          <a:xfrm>
            <a:off x="3599892" y="1432089"/>
            <a:ext cx="5598368" cy="4492643"/>
            <a:chOff x="2123728" y="1756985"/>
            <a:chExt cx="5598368" cy="4492643"/>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953696"/>
              <a:ext cx="4680520" cy="429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6012160" y="2852936"/>
              <a:ext cx="432048"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6320" y="1756985"/>
              <a:ext cx="2555776" cy="646331"/>
            </a:xfrm>
            <a:prstGeom prst="rect">
              <a:avLst/>
            </a:prstGeom>
            <a:noFill/>
          </p:spPr>
          <p:txBody>
            <a:bodyPr wrap="square" rtlCol="0">
              <a:spAutoFit/>
            </a:bodyPr>
            <a:lstStyle/>
            <a:p>
              <a:r>
                <a:rPr lang="en-US" altLang="zh-CN" dirty="0"/>
                <a:t>S1+S2:wiggler+MWCS energy calibration+ Bend</a:t>
              </a:r>
              <a:endParaRPr lang="zh-CN" altLang="en-US" dirty="0"/>
            </a:p>
          </p:txBody>
        </p:sp>
      </p:grpSp>
    </p:spTree>
    <p:extLst>
      <p:ext uri="{BB962C8B-B14F-4D97-AF65-F5344CB8AC3E}">
        <p14:creationId xmlns:p14="http://schemas.microsoft.com/office/powerpoint/2010/main" val="49335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86" y="0"/>
            <a:ext cx="8229600" cy="1143000"/>
          </a:xfrm>
        </p:spPr>
        <p:txBody>
          <a:bodyPr/>
          <a:lstStyle/>
          <a:p>
            <a:r>
              <a:rPr lang="en-US" altLang="zh-CN" b="1" dirty="0"/>
              <a:t>The vacuum chamber design</a:t>
            </a:r>
            <a:endParaRPr lang="zh-CN" altLang="en-US" b="1" dirty="0"/>
          </a:p>
        </p:txBody>
      </p:sp>
      <p:sp>
        <p:nvSpPr>
          <p:cNvPr id="3" name="内容占位符 2"/>
          <p:cNvSpPr>
            <a:spLocks noGrp="1"/>
          </p:cNvSpPr>
          <p:nvPr>
            <p:ph idx="1"/>
          </p:nvPr>
        </p:nvSpPr>
        <p:spPr>
          <a:xfrm>
            <a:off x="0" y="1124744"/>
            <a:ext cx="9036496" cy="5001419"/>
          </a:xfrm>
        </p:spPr>
        <p:txBody>
          <a:bodyPr>
            <a:normAutofit/>
          </a:bodyPr>
          <a:lstStyle/>
          <a:p>
            <a:r>
              <a:rPr lang="en-US" altLang="zh-CN" sz="2400" dirty="0"/>
              <a:t>The first diode vacuum box in the first 28-meter diode vacuum box</a:t>
            </a:r>
          </a:p>
          <a:p>
            <a:r>
              <a:rPr lang="en-US" altLang="zh-CN" sz="2400" dirty="0"/>
              <a:t>The first meter diode vacuum box remains unchanged</a:t>
            </a:r>
          </a:p>
          <a:p>
            <a:r>
              <a:rPr lang="en-US" altLang="zh-CN" sz="2400" dirty="0"/>
              <a:t>The second meter diode vacuum box needs to be extended by 150mm</a:t>
            </a:r>
            <a:endParaRPr lang="zh-CN" altLang="en-US" sz="2400" dirty="0"/>
          </a:p>
        </p:txBody>
      </p:sp>
      <p:pic>
        <p:nvPicPr>
          <p:cNvPr id="4" name="图片 3">
            <a:extLst>
              <a:ext uri="{FF2B5EF4-FFF2-40B4-BE49-F238E27FC236}">
                <a16:creationId xmlns:a16="http://schemas.microsoft.com/office/drawing/2014/main" id="{F7C97C13-4D60-4C87-9F83-875A5B67F66B}"/>
              </a:ext>
            </a:extLst>
          </p:cNvPr>
          <p:cNvPicPr>
            <a:picLocks noChangeAspect="1"/>
          </p:cNvPicPr>
          <p:nvPr/>
        </p:nvPicPr>
        <p:blipFill>
          <a:blip r:embed="rId2"/>
          <a:stretch>
            <a:fillRect/>
          </a:stretch>
        </p:blipFill>
        <p:spPr>
          <a:xfrm>
            <a:off x="3728272" y="2418204"/>
            <a:ext cx="5282665" cy="2520280"/>
          </a:xfrm>
          <a:prstGeom prst="rect">
            <a:avLst/>
          </a:prstGeom>
        </p:spPr>
      </p:pic>
      <p:sp>
        <p:nvSpPr>
          <p:cNvPr id="5" name="TextBox 4"/>
          <p:cNvSpPr txBox="1"/>
          <p:nvPr/>
        </p:nvSpPr>
        <p:spPr>
          <a:xfrm>
            <a:off x="5508104" y="6309320"/>
            <a:ext cx="3416320" cy="369332"/>
          </a:xfrm>
          <a:prstGeom prst="rect">
            <a:avLst/>
          </a:prstGeom>
          <a:noFill/>
        </p:spPr>
        <p:txBody>
          <a:bodyPr wrap="none" rtlCol="0">
            <a:spAutoFit/>
          </a:bodyPr>
          <a:lstStyle/>
          <a:p>
            <a:r>
              <a:rPr lang="zh-CN" altLang="en-US" b="1" dirty="0"/>
              <a:t>王鹏程</a:t>
            </a:r>
            <a:r>
              <a:rPr lang="zh-CN" altLang="en-US" dirty="0"/>
              <a:t>，黄永盛，王毅伟，杨梅</a:t>
            </a:r>
          </a:p>
        </p:txBody>
      </p:sp>
      <p:pic>
        <p:nvPicPr>
          <p:cNvPr id="1026" name="Picture 2">
            <a:extLst>
              <a:ext uri="{FF2B5EF4-FFF2-40B4-BE49-F238E27FC236}">
                <a16:creationId xmlns:a16="http://schemas.microsoft.com/office/drawing/2014/main" id="{4D2E92E1-F997-4D37-A05C-FCFC6E1B3E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22991">
            <a:off x="2143379" y="4083434"/>
            <a:ext cx="1805186" cy="19604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F9754E0E-D606-44A1-AA60-E2893D5A5B3B}"/>
              </a:ext>
            </a:extLst>
          </p:cNvPr>
          <p:cNvGrpSpPr/>
          <p:nvPr/>
        </p:nvGrpSpPr>
        <p:grpSpPr>
          <a:xfrm rot="20143621">
            <a:off x="460014" y="5150893"/>
            <a:ext cx="1700904" cy="1535549"/>
            <a:chOff x="6936829" y="126484"/>
            <a:chExt cx="5181592" cy="3167676"/>
          </a:xfrm>
        </p:grpSpPr>
        <p:pic>
          <p:nvPicPr>
            <p:cNvPr id="8" name="图片 7">
              <a:extLst>
                <a:ext uri="{FF2B5EF4-FFF2-40B4-BE49-F238E27FC236}">
                  <a16:creationId xmlns:a16="http://schemas.microsoft.com/office/drawing/2014/main" id="{537546CD-3A53-43FE-A72F-146F2ECED9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15" t="23448" r="16112" b="46083"/>
            <a:stretch/>
          </p:blipFill>
          <p:spPr>
            <a:xfrm>
              <a:off x="6936829" y="126484"/>
              <a:ext cx="5181592" cy="2978574"/>
            </a:xfrm>
            <a:prstGeom prst="rect">
              <a:avLst/>
            </a:prstGeom>
          </p:spPr>
        </p:pic>
        <p:sp>
          <p:nvSpPr>
            <p:cNvPr id="9" name="文本框 8">
              <a:extLst>
                <a:ext uri="{FF2B5EF4-FFF2-40B4-BE49-F238E27FC236}">
                  <a16:creationId xmlns:a16="http://schemas.microsoft.com/office/drawing/2014/main" id="{6B121396-978F-4621-BDCD-E27B840AF369}"/>
                </a:ext>
              </a:extLst>
            </p:cNvPr>
            <p:cNvSpPr txBox="1"/>
            <p:nvPr/>
          </p:nvSpPr>
          <p:spPr>
            <a:xfrm>
              <a:off x="7241627" y="2109050"/>
              <a:ext cx="877163" cy="369332"/>
            </a:xfrm>
            <a:prstGeom prst="rect">
              <a:avLst/>
            </a:prstGeom>
            <a:noFill/>
          </p:spPr>
          <p:txBody>
            <a:bodyPr wrap="none" rtlCol="0">
              <a:spAutoFit/>
            </a:bodyPr>
            <a:lstStyle/>
            <a:p>
              <a:r>
                <a:rPr kumimoji="1" lang="zh-CN" altLang="en-US" dirty="0">
                  <a:solidFill>
                    <a:srgbClr val="0070C0"/>
                  </a:solidFill>
                </a:rPr>
                <a:t>束流管</a:t>
              </a:r>
            </a:p>
          </p:txBody>
        </p:sp>
        <p:sp>
          <p:nvSpPr>
            <p:cNvPr id="10" name="文本框 9">
              <a:extLst>
                <a:ext uri="{FF2B5EF4-FFF2-40B4-BE49-F238E27FC236}">
                  <a16:creationId xmlns:a16="http://schemas.microsoft.com/office/drawing/2014/main" id="{8BE3B55A-6F0B-4AA9-8D46-B81F134DCA4D}"/>
                </a:ext>
              </a:extLst>
            </p:cNvPr>
            <p:cNvSpPr txBox="1"/>
            <p:nvPr/>
          </p:nvSpPr>
          <p:spPr>
            <a:xfrm>
              <a:off x="10027678" y="826535"/>
              <a:ext cx="877163" cy="369332"/>
            </a:xfrm>
            <a:prstGeom prst="rect">
              <a:avLst/>
            </a:prstGeom>
            <a:noFill/>
          </p:spPr>
          <p:txBody>
            <a:bodyPr wrap="none" rtlCol="0">
              <a:spAutoFit/>
            </a:bodyPr>
            <a:lstStyle/>
            <a:p>
              <a:r>
                <a:rPr kumimoji="1" lang="zh-CN" altLang="en-US" dirty="0">
                  <a:solidFill>
                    <a:srgbClr val="0070C0"/>
                  </a:solidFill>
                </a:rPr>
                <a:t>微波管</a:t>
              </a:r>
            </a:p>
          </p:txBody>
        </p:sp>
        <p:sp>
          <p:nvSpPr>
            <p:cNvPr id="11" name="文本框 10">
              <a:extLst>
                <a:ext uri="{FF2B5EF4-FFF2-40B4-BE49-F238E27FC236}">
                  <a16:creationId xmlns:a16="http://schemas.microsoft.com/office/drawing/2014/main" id="{D7384639-98B6-4D58-823B-50B36E49A4F5}"/>
                </a:ext>
              </a:extLst>
            </p:cNvPr>
            <p:cNvSpPr txBox="1"/>
            <p:nvPr/>
          </p:nvSpPr>
          <p:spPr>
            <a:xfrm>
              <a:off x="7839078" y="2955606"/>
              <a:ext cx="3389069" cy="338554"/>
            </a:xfrm>
            <a:prstGeom prst="rect">
              <a:avLst/>
            </a:prstGeom>
            <a:noFill/>
          </p:spPr>
          <p:txBody>
            <a:bodyPr wrap="none" rtlCol="0">
              <a:spAutoFit/>
            </a:bodyPr>
            <a:lstStyle/>
            <a:p>
              <a:r>
                <a:rPr kumimoji="1" lang="zh-CN" altLang="en-US" sz="1600" dirty="0"/>
                <a:t>电子束团与微波光子</a:t>
              </a:r>
              <a:r>
                <a:rPr kumimoji="1" lang="en-US" altLang="zh-CN" sz="1600" dirty="0">
                  <a:solidFill>
                    <a:srgbClr val="0070C0"/>
                  </a:solidFill>
                </a:rPr>
                <a:t>180</a:t>
              </a:r>
              <a:r>
                <a:rPr kumimoji="1" lang="zh-CN" altLang="en-US" sz="1600" dirty="0">
                  <a:solidFill>
                    <a:srgbClr val="0070C0"/>
                  </a:solidFill>
                </a:rPr>
                <a:t>度</a:t>
              </a:r>
              <a:r>
                <a:rPr kumimoji="1" lang="zh-CN" altLang="en-US" sz="1600" dirty="0"/>
                <a:t>相互作用</a:t>
              </a:r>
            </a:p>
          </p:txBody>
        </p:sp>
      </p:grpSp>
    </p:spTree>
    <p:extLst>
      <p:ext uri="{BB962C8B-B14F-4D97-AF65-F5344CB8AC3E}">
        <p14:creationId xmlns:p14="http://schemas.microsoft.com/office/powerpoint/2010/main" val="1739613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t>真空管分叉、二级铁末端与四级铁</a:t>
            </a:r>
          </a:p>
        </p:txBody>
      </p:sp>
      <p:sp>
        <p:nvSpPr>
          <p:cNvPr id="3" name="内容占位符 2"/>
          <p:cNvSpPr>
            <a:spLocks noGrp="1"/>
          </p:cNvSpPr>
          <p:nvPr>
            <p:ph idx="1"/>
          </p:nvPr>
        </p:nvSpPr>
        <p:spPr/>
        <p:txBody>
          <a:bodyPr/>
          <a:lstStyle/>
          <a:p>
            <a:endParaRPr lang="zh-CN"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47" t="21111" r="13516" b="7500"/>
          <a:stretch/>
        </p:blipFill>
        <p:spPr bwMode="auto">
          <a:xfrm>
            <a:off x="899592" y="1620446"/>
            <a:ext cx="7200800" cy="516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53467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CEEA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EEA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2528</Words>
  <Application>Microsoft Office PowerPoint</Application>
  <PresentationFormat>全屏显示(4:3)</PresentationFormat>
  <Paragraphs>276</Paragraphs>
  <Slides>39</Slides>
  <Notes>5</Notes>
  <HiddenSlides>0</HiddenSlides>
  <MMClips>3</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0" baseType="lpstr">
      <vt:lpstr>inherit</vt:lpstr>
      <vt:lpstr>Roboto</vt:lpstr>
      <vt:lpstr>等线</vt:lpstr>
      <vt:lpstr>微软雅黑</vt:lpstr>
      <vt:lpstr>Arial</vt:lpstr>
      <vt:lpstr>Calibri</vt:lpstr>
      <vt:lpstr>Cambria Math</vt:lpstr>
      <vt:lpstr>Times New Roman</vt:lpstr>
      <vt:lpstr>Wingdings</vt:lpstr>
      <vt:lpstr>Office 主题</vt:lpstr>
      <vt:lpstr>Visio.Drawing.11</vt:lpstr>
      <vt:lpstr>CEPC SR System and BES testbeam facility</vt:lpstr>
      <vt:lpstr>Outline</vt:lpstr>
      <vt:lpstr>CEPC CDR baselines layout</vt:lpstr>
      <vt:lpstr>PowerPoint 演示文稿</vt:lpstr>
      <vt:lpstr>Outline</vt:lpstr>
      <vt:lpstr>PowerPoint 演示文稿</vt:lpstr>
      <vt:lpstr>Total design of the SR stations</vt:lpstr>
      <vt:lpstr>The vacuum chamber design</vt:lpstr>
      <vt:lpstr>真空管分叉、二级铁末端与四级铁</vt:lpstr>
      <vt:lpstr>The vacuum chamber design</vt:lpstr>
      <vt:lpstr>Vacuum piping in dipole iron and requirements for side ends of the iron</vt:lpstr>
      <vt:lpstr>Tunnels, halls and shafts</vt:lpstr>
      <vt:lpstr>The discussions</vt:lpstr>
      <vt:lpstr>S1  SR from bending magnetic field：0.1-5MeV, &gt;10^12@0.1%</vt:lpstr>
      <vt:lpstr>CEPC high-flux γ beamlines</vt:lpstr>
      <vt:lpstr>S2: SR from wiggle magnetic field：0.1-100MeV, &gt;10^14@0.1%</vt:lpstr>
      <vt:lpstr>It is very suitable to use wiggler gamma beam energy and flux</vt:lpstr>
      <vt:lpstr>Outline</vt:lpstr>
      <vt:lpstr>The challenges and the next to do</vt:lpstr>
      <vt:lpstr>PowerPoint 演示文稿</vt:lpstr>
      <vt:lpstr>PowerPoint 演示文稿</vt:lpstr>
      <vt:lpstr>PowerPoint 演示文稿</vt:lpstr>
      <vt:lpstr>Material selection of MeV focusing lens: Pb, Au</vt:lpstr>
      <vt:lpstr> Preliminary scheme of MeV focusing lens</vt:lpstr>
      <vt:lpstr>MeV array/imaging gamma detector</vt:lpstr>
      <vt:lpstr>Outline</vt:lpstr>
      <vt:lpstr>Beijing Test beam- before 2017</vt:lpstr>
      <vt:lpstr>Beijing TestBeam after 2017</vt:lpstr>
      <vt:lpstr>Beijing Test Beam</vt:lpstr>
      <vt:lpstr>E2 line : 10-50Hz 2.5GeV 1.89GeV nC 10ps </vt:lpstr>
      <vt:lpstr>Experimental Study on the plasma wakefield Driven by a High Energy Electron Beam</vt:lpstr>
      <vt:lpstr>E3 line:</vt:lpstr>
      <vt:lpstr>Beam operation</vt:lpstr>
      <vt:lpstr>Participating users</vt:lpstr>
      <vt:lpstr>Possible choice of high energy single electron particle</vt:lpstr>
      <vt:lpstr> CEPC energy calibration system</vt:lpstr>
      <vt:lpstr>Summary</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CEPC同步辐射束线可行性设计</dc:title>
  <dc:creator>HYS</dc:creator>
  <cp:lastModifiedBy>biyj</cp:lastModifiedBy>
  <cp:revision>78</cp:revision>
  <dcterms:created xsi:type="dcterms:W3CDTF">2020-05-25T02:33:41Z</dcterms:created>
  <dcterms:modified xsi:type="dcterms:W3CDTF">2020-11-25T02:19:05Z</dcterms:modified>
</cp:coreProperties>
</file>