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5" r:id="rId2"/>
    <p:sldId id="266" r:id="rId3"/>
    <p:sldId id="323" r:id="rId4"/>
    <p:sldId id="314" r:id="rId5"/>
    <p:sldId id="260" r:id="rId6"/>
    <p:sldId id="317" r:id="rId7"/>
    <p:sldId id="299" r:id="rId8"/>
    <p:sldId id="316" r:id="rId9"/>
    <p:sldId id="319" r:id="rId10"/>
    <p:sldId id="324" r:id="rId11"/>
    <p:sldId id="271" r:id="rId12"/>
    <p:sldId id="320" r:id="rId13"/>
    <p:sldId id="321" r:id="rId14"/>
    <p:sldId id="322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4F4F4"/>
    <a:srgbClr val="FFD961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09" autoAdjust="0"/>
  </p:normalViewPr>
  <p:slideViewPr>
    <p:cSldViewPr snapToGrid="0">
      <p:cViewPr>
        <p:scale>
          <a:sx n="75" d="100"/>
          <a:sy n="75" d="100"/>
        </p:scale>
        <p:origin x="166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4538D-22E4-405E-898D-77723BD35655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54DA0-051F-4D56-B4F9-DBF64DC21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33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02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19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67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1?</m:t>
                    </m:r>
                    <m:sSub>
                      <m:sSubPr>
                        <m:ctrl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</m:t>
                    </m:r>
                    <m:sSub>
                      <m:sSubPr>
                        <m:ctrl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1.7%(</m:t>
                    </m:r>
                    <m:r>
                      <m:rPr>
                        <m:sty m:val="p"/>
                      </m:rP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booster</m:t>
                    </m:r>
                    <m: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3.6</m:t>
                    </m:r>
                    <m:r>
                      <m:rPr>
                        <m:sty m:val="p"/>
                      </m:rP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nm</m:t>
                    </m:r>
                    <m: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69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46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52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95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63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70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28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39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98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52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47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78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3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1422C-C2D3-4E6A-8099-2BF2D6639416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39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200" b="1" dirty="0" smtClean="0">
                <a:solidFill>
                  <a:srgbClr val="0070C0"/>
                </a:solidFill>
              </a:rPr>
              <a:t>CEPC High luminosity Higgs lattice </a:t>
            </a:r>
            <a:br>
              <a:rPr lang="en-US" altLang="zh-CN" sz="3200" b="1" dirty="0" smtClean="0">
                <a:solidFill>
                  <a:srgbClr val="0070C0"/>
                </a:solidFill>
              </a:rPr>
            </a:br>
            <a:r>
              <a:rPr lang="en-US" altLang="zh-CN" sz="3200" b="1" dirty="0" smtClean="0">
                <a:solidFill>
                  <a:srgbClr val="0070C0"/>
                </a:solidFill>
              </a:rPr>
              <a:t>impacts on the hardwares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6" y="268936"/>
            <a:ext cx="1152127" cy="6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Desktop\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275" y="549192"/>
            <a:ext cx="2970213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326"/>
            <a:ext cx="4386461" cy="71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395536" y="3771900"/>
            <a:ext cx="8568952" cy="2874706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Yiwei Wang </a:t>
            </a:r>
          </a:p>
          <a:p>
            <a:r>
              <a:rPr lang="en-US" altLang="zh-CN" sz="2000" dirty="0"/>
              <a:t>for the CEPC Accelerator Physics Group</a:t>
            </a:r>
          </a:p>
          <a:p>
            <a:endParaRPr lang="en-US" altLang="zh-CN" sz="3200" dirty="0"/>
          </a:p>
          <a:p>
            <a:r>
              <a:rPr lang="en-US" altLang="zh-CN" sz="2000" b="1" dirty="0" smtClean="0"/>
              <a:t>CEPC day, 25 Nov. 2020</a:t>
            </a:r>
            <a:endParaRPr lang="en-US" altLang="zh-CN" sz="2000" b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2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532034" y="322406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Other </a:t>
            </a:r>
            <a:r>
              <a:rPr lang="en-US" altLang="zh-CN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systems</a:t>
            </a:r>
            <a:endParaRPr lang="zh-CN" altLang="en-US" sz="2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5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32034" y="1161882"/>
            <a:ext cx="8229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 smtClean="0">
                <a:sym typeface="Symbol"/>
              </a:rPr>
              <a:t>Beam instrumentation: Quantity of BPMs </a:t>
            </a:r>
            <a:r>
              <a:rPr lang="en-US" altLang="ru-RU" sz="2000" dirty="0">
                <a:sym typeface="Symbol"/>
              </a:rPr>
              <a:t>increased with </a:t>
            </a:r>
            <a:r>
              <a:rPr lang="en-US" altLang="ru-RU" sz="2000" dirty="0" smtClean="0">
                <a:sym typeface="Symbol"/>
              </a:rPr>
              <a:t>27%</a:t>
            </a:r>
            <a:endParaRPr lang="en-US" altLang="ru-RU" sz="2000" dirty="0">
              <a:sym typeface="Symbol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ru-RU" sz="2000" dirty="0" smtClean="0">
                <a:sym typeface="Symbol"/>
              </a:rPr>
              <a:t>SC RF system: voltage from </a:t>
            </a:r>
            <a:r>
              <a:rPr lang="en-US" altLang="zh-CN" sz="2000" dirty="0" smtClean="0"/>
              <a:t>2.17 GV to 2.27 GV</a:t>
            </a:r>
            <a:endParaRPr lang="en-US" altLang="ru-RU" sz="2000" dirty="0" smtClean="0">
              <a:sym typeface="Symbol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ru-RU" sz="2000" dirty="0" smtClean="0">
                <a:sym typeface="Symbol" panose="05050102010706020507" pitchFamily="18" charset="2"/>
              </a:rPr>
              <a:t>Separating system(bend + static separator, or kicker + septum)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ru-RU" sz="2000" dirty="0">
                <a:sym typeface="Symbol"/>
              </a:rPr>
              <a:t>Magnet Power supply: </a:t>
            </a:r>
            <a:r>
              <a:rPr lang="en-US" altLang="zh-CN" sz="2000" dirty="0">
                <a:sym typeface="Symbol"/>
              </a:rPr>
              <a:t>Quantity </a:t>
            </a:r>
            <a:r>
              <a:rPr lang="en-US" altLang="zh-CN" sz="2000" dirty="0" smtClean="0">
                <a:sym typeface="Symbol"/>
              </a:rPr>
              <a:t>of </a:t>
            </a:r>
            <a:r>
              <a:rPr lang="en-US" altLang="ru-RU" sz="2000" dirty="0" smtClean="0">
                <a:sym typeface="Symbol"/>
              </a:rPr>
              <a:t>sextupoles power supply increased with 14%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ru-RU" sz="2000" dirty="0" smtClean="0">
                <a:sym typeface="Symbol"/>
              </a:rPr>
              <a:t>Vacuum system: aperture need to be check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ru-RU" sz="2000" dirty="0" smtClean="0">
                <a:sym typeface="Symbol"/>
              </a:rPr>
              <a:t>Injection and extraction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ru-RU" sz="2000" dirty="0">
                <a:sym typeface="Symbol"/>
              </a:rPr>
              <a:t>civil </a:t>
            </a:r>
            <a:r>
              <a:rPr lang="en-US" altLang="ru-RU" sz="2000" dirty="0" smtClean="0">
                <a:sym typeface="Symbol"/>
              </a:rPr>
              <a:t>construction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ru-RU" sz="2000" dirty="0" smtClean="0">
                <a:sym typeface="Symbol"/>
              </a:rPr>
              <a:t>Synchrotron radiation lines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ru-RU" sz="2000" dirty="0" smtClean="0">
                <a:sym typeface="Symbol"/>
              </a:rPr>
              <a:t>Beam dump system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ru-RU" sz="2000" dirty="0" smtClean="0">
                <a:sym typeface="Symbol"/>
              </a:rPr>
              <a:t>…</a:t>
            </a:r>
            <a:endParaRPr lang="en-US" altLang="ru-RU" dirty="0">
              <a:sym typeface="Symbol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altLang="ru-RU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4538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677322" y="709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0070C0"/>
                </a:solidFill>
                <a:latin typeface="+mn-lt"/>
              </a:rPr>
              <a:t>Summary</a:t>
            </a:r>
            <a:endParaRPr lang="zh-CN" altLang="en-US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9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87252" y="1308238"/>
            <a:ext cx="8247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400" dirty="0">
                <a:sym typeface="Symbol"/>
              </a:rPr>
              <a:t>The high luminosity lattice (comparing with CDR) is mainly achieved by squeezing the beam size at IP while keep adequate beam lifetime</a:t>
            </a:r>
            <a:r>
              <a:rPr lang="en-US" altLang="zh-CN" sz="2400" dirty="0" smtClean="0">
                <a:sym typeface="Symbol"/>
              </a:rPr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400" dirty="0" smtClean="0">
                <a:sym typeface="Symbol"/>
              </a:rPr>
              <a:t>The impacts on </a:t>
            </a:r>
            <a:r>
              <a:rPr lang="en-US" altLang="zh-CN" sz="2400" dirty="0">
                <a:sym typeface="Symbol"/>
              </a:rPr>
              <a:t>the technical </a:t>
            </a:r>
            <a:r>
              <a:rPr lang="en-US" altLang="zh-CN" sz="2400" dirty="0" smtClean="0">
                <a:sym typeface="Symbol"/>
              </a:rPr>
              <a:t>systems are estimated for several systems which are most impacted.</a:t>
            </a:r>
            <a:endParaRPr lang="en-US" altLang="zh-CN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6978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58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" y="1223950"/>
            <a:ext cx="9098454" cy="4762470"/>
          </a:xfrm>
          <a:prstGeom prst="rect">
            <a:avLst/>
          </a:prstGeom>
        </p:spPr>
      </p:pic>
      <p:pic>
        <p:nvPicPr>
          <p:cNvPr id="3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533878" y="259411"/>
            <a:ext cx="8229600" cy="780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zh-CN" sz="3200" b="1" kern="0" dirty="0">
                <a:solidFill>
                  <a:srgbClr val="0070C0"/>
                </a:solidFill>
              </a:rPr>
              <a:t>A </a:t>
            </a:r>
            <a:r>
              <a:rPr lang="en-US" altLang="zh-CN" sz="3200" b="1" kern="0" dirty="0" smtClean="0">
                <a:solidFill>
                  <a:srgbClr val="0070C0"/>
                </a:solidFill>
              </a:rPr>
              <a:t>possible scheme of the RF region*</a:t>
            </a:r>
            <a:endParaRPr lang="en-US" altLang="zh-CN" sz="3200" b="1" kern="0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29521" y="797761"/>
            <a:ext cx="5014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00" i="1" dirty="0" smtClean="0">
                <a:latin typeface="Times New Roman" charset="0"/>
                <a:ea typeface="Times New Roman" charset="0"/>
                <a:cs typeface="Times New Roman" charset="0"/>
              </a:rPr>
              <a:t>*talk of </a:t>
            </a:r>
            <a:r>
              <a:rPr kumimoji="1" lang="en-US" altLang="zh-CN" sz="14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Jiyuan</a:t>
            </a:r>
            <a:r>
              <a:rPr kumimoji="1" lang="en-US" altLang="zh-CN" sz="1400" b="1" i="1" dirty="0" smtClean="0">
                <a:latin typeface="Times New Roman" charset="0"/>
                <a:ea typeface="Times New Roman" charset="0"/>
                <a:cs typeface="Times New Roman" charset="0"/>
              </a:rPr>
              <a:t> ZHAI, </a:t>
            </a:r>
            <a:r>
              <a:rPr kumimoji="1" lang="en-US" altLang="zh-CN" sz="1400" i="1" dirty="0" smtClean="0">
                <a:latin typeface="Times New Roman" charset="0"/>
                <a:ea typeface="Times New Roman" charset="0"/>
                <a:cs typeface="Times New Roman" charset="0"/>
              </a:rPr>
              <a:t>CEPC </a:t>
            </a:r>
            <a:r>
              <a:rPr kumimoji="1" lang="en-US" altLang="zh-CN" sz="1400" i="1" dirty="0">
                <a:latin typeface="Times New Roman" charset="0"/>
                <a:ea typeface="Times New Roman" charset="0"/>
                <a:cs typeface="Times New Roman" charset="0"/>
              </a:rPr>
              <a:t>SCRF </a:t>
            </a:r>
            <a:r>
              <a:rPr kumimoji="1" lang="en-US" altLang="zh-CN" sz="1400" i="1" dirty="0" smtClean="0">
                <a:latin typeface="Times New Roman" charset="0"/>
                <a:ea typeface="Times New Roman" charset="0"/>
                <a:cs typeface="Times New Roman" charset="0"/>
              </a:rPr>
              <a:t>system </a:t>
            </a:r>
            <a:r>
              <a:rPr kumimoji="1" lang="en-US" altLang="zh-CN" sz="1400" i="1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kumimoji="1" lang="en-US" altLang="zh-CN" sz="1400" i="1" dirty="0" smtClean="0">
                <a:latin typeface="Times New Roman" charset="0"/>
                <a:ea typeface="Times New Roman" charset="0"/>
                <a:cs typeface="Times New Roman" charset="0"/>
              </a:rPr>
              <a:t>R&amp;D, </a:t>
            </a:r>
            <a:r>
              <a:rPr kumimoji="1" lang="en-US" altLang="zh-CN" sz="1400" b="1" i="1" dirty="0" smtClean="0">
                <a:latin typeface="Times New Roman" charset="0"/>
                <a:ea typeface="Times New Roman" charset="0"/>
                <a:cs typeface="Times New Roman" charset="0"/>
              </a:rPr>
              <a:t>14:00 Accelerator section, </a:t>
            </a:r>
            <a:r>
              <a:rPr kumimoji="1" lang="en-US" altLang="zh-CN" sz="14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october</a:t>
            </a:r>
            <a:r>
              <a:rPr kumimoji="1" lang="en-US" altLang="zh-CN" sz="1400" b="1" i="1" dirty="0" smtClean="0">
                <a:latin typeface="Times New Roman" charset="0"/>
                <a:ea typeface="Times New Roman" charset="0"/>
                <a:cs typeface="Times New Roman" charset="0"/>
              </a:rPr>
              <a:t> 26, 2020</a:t>
            </a:r>
            <a:endParaRPr kumimoji="1" lang="en-US" altLang="zh-CN" sz="14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47" y="1418011"/>
            <a:ext cx="5593681" cy="249739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直接箭头连接符 12"/>
          <p:cNvCxnSpPr/>
          <p:nvPr/>
        </p:nvCxnSpPr>
        <p:spPr>
          <a:xfrm flipH="1">
            <a:off x="3097161" y="3915404"/>
            <a:ext cx="452284" cy="1000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10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3623" y="1344878"/>
            <a:ext cx="8519855" cy="1933711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altLang="zh-CN" sz="2000" dirty="0" smtClean="0"/>
              <a:t>For the arc region, the phase advance of each cell will be changed from 90/90 to 60/60 and the additional sextupoles need to be installed for the Z mode (Ref</a:t>
            </a:r>
            <a:r>
              <a:rPr lang="en-US" altLang="zh-CN" sz="2000" dirty="0"/>
              <a:t>: FCC-ee </a:t>
            </a:r>
            <a:r>
              <a:rPr lang="en-US" altLang="zh-CN" sz="2000" dirty="0" smtClean="0"/>
              <a:t>CDR).</a:t>
            </a:r>
          </a:p>
          <a:p>
            <a:pPr marL="800100" lvl="2" indent="-342900"/>
            <a:r>
              <a:rPr lang="en-US" altLang="zh-CN" dirty="0" smtClean="0"/>
              <a:t>H/W/</a:t>
            </a:r>
            <a:r>
              <a:rPr lang="en-US" altLang="zh-CN" dirty="0" err="1" smtClean="0"/>
              <a:t>tt</a:t>
            </a:r>
            <a:r>
              <a:rPr lang="en-US" altLang="zh-CN" dirty="0" smtClean="0"/>
              <a:t> modes: 5 cells/period, 42 sextupoles in 35 cells</a:t>
            </a:r>
          </a:p>
          <a:p>
            <a:pPr marL="800100" lvl="2" indent="-342900"/>
            <a:r>
              <a:rPr lang="en-US" altLang="zh-CN" dirty="0" smtClean="0"/>
              <a:t>Z mode: 7 cells/period</a:t>
            </a:r>
            <a:r>
              <a:rPr lang="en-US" altLang="zh-CN" dirty="0"/>
              <a:t>,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12 additional sextupoles (+29%)</a:t>
            </a:r>
            <a:r>
              <a:rPr lang="en-US" altLang="zh-CN" dirty="0" smtClean="0"/>
              <a:t> in 35 cells </a:t>
            </a:r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33878" y="170028"/>
            <a:ext cx="8229600" cy="963526"/>
          </a:xfrm>
        </p:spPr>
        <p:txBody>
          <a:bodyPr>
            <a:noAutofit/>
          </a:bodyPr>
          <a:lstStyle/>
          <a:p>
            <a:pPr marL="0" lvl="1"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ARC region for other modes</a:t>
            </a:r>
            <a:endParaRPr lang="en-US" altLang="zh-CN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16" y="3140339"/>
            <a:ext cx="3596943" cy="23491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769" y="3130507"/>
            <a:ext cx="3601678" cy="234911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79525" y="5525490"/>
            <a:ext cx="2916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2" indent="-342900"/>
            <a:r>
              <a:rPr lang="en-US" altLang="zh-CN" dirty="0" smtClean="0"/>
              <a:t>35 cells of H/W/</a:t>
            </a:r>
            <a:r>
              <a:rPr lang="en-US" altLang="zh-CN" dirty="0" err="1" smtClean="0"/>
              <a:t>tt</a:t>
            </a:r>
            <a:r>
              <a:rPr lang="en-US" altLang="zh-CN" dirty="0" smtClean="0"/>
              <a:t> mode</a:t>
            </a:r>
            <a:endParaRPr lang="en-US" altLang="zh-CN" dirty="0"/>
          </a:p>
        </p:txBody>
      </p:sp>
      <p:sp>
        <p:nvSpPr>
          <p:cNvPr id="14" name="矩形 13"/>
          <p:cNvSpPr/>
          <p:nvPr/>
        </p:nvSpPr>
        <p:spPr>
          <a:xfrm>
            <a:off x="5122832" y="5525490"/>
            <a:ext cx="234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2" indent="-342900"/>
            <a:r>
              <a:rPr lang="en-US" altLang="zh-CN" dirty="0" smtClean="0"/>
              <a:t>35 cells of Z mode</a:t>
            </a:r>
            <a:endParaRPr lang="en-US" altLang="zh-CN" dirty="0"/>
          </a:p>
        </p:txBody>
      </p:sp>
      <p:grpSp>
        <p:nvGrpSpPr>
          <p:cNvPr id="29" name="组合 28"/>
          <p:cNvGrpSpPr/>
          <p:nvPr/>
        </p:nvGrpSpPr>
        <p:grpSpPr>
          <a:xfrm>
            <a:off x="6922258" y="2211917"/>
            <a:ext cx="658667" cy="369332"/>
            <a:chOff x="6735443" y="2495089"/>
            <a:chExt cx="658667" cy="369332"/>
          </a:xfrm>
        </p:grpSpPr>
        <p:sp>
          <p:nvSpPr>
            <p:cNvPr id="2" name="矩形 1"/>
            <p:cNvSpPr/>
            <p:nvPr/>
          </p:nvSpPr>
          <p:spPr>
            <a:xfrm>
              <a:off x="6735443" y="2531964"/>
              <a:ext cx="466779" cy="277091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747564" y="2495089"/>
              <a:ext cx="64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SF</a:t>
              </a:r>
              <a:endParaRPr lang="zh-CN" altLang="en-US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499687" y="2200363"/>
            <a:ext cx="1168401" cy="373948"/>
            <a:chOff x="7312872" y="2483535"/>
            <a:chExt cx="1168401" cy="373948"/>
          </a:xfrm>
        </p:grpSpPr>
        <p:sp>
          <p:nvSpPr>
            <p:cNvPr id="15" name="矩形 14"/>
            <p:cNvSpPr/>
            <p:nvPr/>
          </p:nvSpPr>
          <p:spPr>
            <a:xfrm>
              <a:off x="7312872" y="2529650"/>
              <a:ext cx="466779" cy="27709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797783" y="2534272"/>
              <a:ext cx="466779" cy="27709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312872" y="2488151"/>
              <a:ext cx="64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SD</a:t>
              </a:r>
              <a:endParaRPr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834727" y="2483535"/>
              <a:ext cx="64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SD</a:t>
              </a:r>
              <a:endParaRPr lang="zh-CN" altLang="en-US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036393" y="2565125"/>
            <a:ext cx="646546" cy="369332"/>
            <a:chOff x="8036393" y="2848297"/>
            <a:chExt cx="646546" cy="369332"/>
          </a:xfrm>
        </p:grpSpPr>
        <p:sp>
          <p:nvSpPr>
            <p:cNvPr id="20" name="矩形 19"/>
            <p:cNvSpPr/>
            <p:nvPr/>
          </p:nvSpPr>
          <p:spPr>
            <a:xfrm>
              <a:off x="8042744" y="2885172"/>
              <a:ext cx="466779" cy="277091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036393" y="2848297"/>
              <a:ext cx="64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SF</a:t>
              </a:r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58180" y="2555879"/>
            <a:ext cx="646546" cy="369332"/>
            <a:chOff x="8558180" y="2839051"/>
            <a:chExt cx="646546" cy="369332"/>
          </a:xfrm>
        </p:grpSpPr>
        <p:sp>
          <p:nvSpPr>
            <p:cNvPr id="21" name="矩形 20"/>
            <p:cNvSpPr/>
            <p:nvPr/>
          </p:nvSpPr>
          <p:spPr>
            <a:xfrm>
              <a:off x="8558180" y="2880550"/>
              <a:ext cx="466779" cy="27709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558180" y="2839051"/>
              <a:ext cx="64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SD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755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22" y="709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0070C0"/>
                </a:solidFill>
                <a:latin typeface="+mn-lt"/>
              </a:rPr>
              <a:t>Outline</a:t>
            </a:r>
            <a:endParaRPr lang="zh-CN" alt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1966" y="1432285"/>
            <a:ext cx="7886700" cy="5042405"/>
          </a:xfrm>
        </p:spPr>
        <p:txBody>
          <a:bodyPr>
            <a:noAutofit/>
          </a:bodyPr>
          <a:lstStyle/>
          <a:p>
            <a:pPr marL="514350" lvl="1" indent="-514350"/>
            <a:r>
              <a:rPr lang="en-US" altLang="zh-CN" dirty="0" smtClean="0"/>
              <a:t>Design of </a:t>
            </a:r>
            <a:r>
              <a:rPr lang="en-US" altLang="zh-CN" dirty="0" smtClean="0"/>
              <a:t>the high </a:t>
            </a:r>
            <a:r>
              <a:rPr lang="en-US" altLang="zh-CN" dirty="0" smtClean="0"/>
              <a:t>luminosity </a:t>
            </a:r>
            <a:r>
              <a:rPr lang="en-US" altLang="zh-CN" dirty="0" smtClean="0"/>
              <a:t>Higgs lattice</a:t>
            </a:r>
            <a:endParaRPr lang="en-US" altLang="zh-CN" dirty="0" smtClean="0"/>
          </a:p>
          <a:p>
            <a:pPr marL="514350" lvl="1" indent="-514350"/>
            <a:r>
              <a:rPr lang="en-US" altLang="zh-CN" sz="2400" dirty="0" smtClean="0"/>
              <a:t>Impacts on hardwares</a:t>
            </a:r>
            <a:endParaRPr lang="en-US" altLang="zh-CN" sz="2400" dirty="0"/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3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22" y="709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The way to a high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</a:rPr>
              <a:t>luminosity </a:t>
            </a: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Higgs lattice</a:t>
            </a:r>
            <a:endParaRPr lang="en-US" altLang="zh-CN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1966" y="1432285"/>
            <a:ext cx="7886700" cy="5042405"/>
          </a:xfrm>
        </p:spPr>
        <p:txBody>
          <a:bodyPr>
            <a:noAutofit/>
          </a:bodyPr>
          <a:lstStyle/>
          <a:p>
            <a:pPr marL="514350" lvl="1" indent="-514350"/>
            <a:r>
              <a:rPr lang="en-US" altLang="zh-CN" dirty="0" smtClean="0"/>
              <a:t>The high luminosity lattice (comparing with CDR) is mainly achieved by squeezing the beam size at IP while keep adequate beam lifetime.</a:t>
            </a:r>
          </a:p>
          <a:p>
            <a:pPr marL="971550" lvl="2" indent="-514350"/>
            <a:r>
              <a:rPr lang="en-US" altLang="zh-CN" sz="2400" dirty="0" smtClean="0"/>
              <a:t>Squeezing the beta function at IP</a:t>
            </a:r>
          </a:p>
          <a:p>
            <a:pPr marL="971550" lvl="2" indent="-514350"/>
            <a:r>
              <a:rPr lang="en-US" altLang="zh-CN" sz="2400" dirty="0" smtClean="0"/>
              <a:t>Reduction of the emittance </a:t>
            </a:r>
          </a:p>
          <a:p>
            <a:pPr marL="971550" lvl="2" indent="-514350"/>
            <a:r>
              <a:rPr lang="en-US" altLang="zh-CN" sz="2400" dirty="0" smtClean="0"/>
              <a:t>get enough transverse dynamic aperture and momentum acceptance</a:t>
            </a:r>
            <a:endParaRPr lang="en-US" altLang="zh-CN" sz="2400" dirty="0"/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657271" y="246341"/>
            <a:ext cx="7886700" cy="8527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Overall parameters for Higgs mode</a:t>
            </a:r>
            <a:endParaRPr lang="zh-CN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47080" y="725448"/>
            <a:ext cx="32640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Parameters design by </a:t>
            </a:r>
            <a:r>
              <a:rPr lang="en-US" altLang="zh-CN" sz="1600" dirty="0"/>
              <a:t>D. </a:t>
            </a:r>
            <a:r>
              <a:rPr lang="en-US" altLang="zh-CN" sz="1600" dirty="0" smtClean="0"/>
              <a:t>Wang et al</a:t>
            </a:r>
            <a:endParaRPr lang="zh-CN" altLang="en-US" sz="16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456417"/>
              </p:ext>
            </p:extLst>
          </p:nvPr>
        </p:nvGraphicFramePr>
        <p:xfrm>
          <a:off x="2005187" y="1095703"/>
          <a:ext cx="5190868" cy="5323508"/>
        </p:xfrm>
        <a:graphic>
          <a:graphicData uri="http://schemas.openxmlformats.org/drawingml/2006/table">
            <a:tbl>
              <a:tblPr firstRow="1" bandRow="1"/>
              <a:tblGrid>
                <a:gridCol w="2753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57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 </a:t>
                      </a: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(CDR)</a:t>
                      </a:r>
                      <a:endParaRPr lang="zh-CN" altLang="zh-CN" sz="11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 </a:t>
                      </a: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(high)</a:t>
                      </a:r>
                      <a:endParaRPr lang="zh-CN" altLang="zh-CN" sz="11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IPs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1100" b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(GeV)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49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loss/turn (GeV)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Crossing angle at</a:t>
                      </a:r>
                      <a:r>
                        <a:rPr lang="en-US" altLang="zh-CN" sz="1100" b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IP </a:t>
                      </a: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(mrad)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16.5×2</a:t>
                      </a:r>
                      <a:endParaRPr lang="zh-CN" altLang="zh-CN" sz="1100" b="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3.48</a:t>
                      </a:r>
                      <a:endParaRPr lang="zh-CN" sz="11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4.87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70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particles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</a:t>
                      </a:r>
                      <a:r>
                        <a:rPr lang="en-US" altLang="zh-CN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16.3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 (0.68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214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17.4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16.8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662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/beam (MW)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582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altLang="zh-CN" sz="1100" b="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10.2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</a:t>
                      </a: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compact 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1100" b="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1.11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7.34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1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function at IP </a:t>
                      </a:r>
                      <a:r>
                        <a:rPr lang="en-US" altLang="zh-CN" sz="11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100" b="0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zh-CN" sz="11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1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11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100" b="0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altLang="zh-CN" sz="11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1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1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0.33/0.001</a:t>
                      </a:r>
                      <a:endParaRPr lang="zh-CN" altLang="zh-CN" sz="11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 </a:t>
                      </a:r>
                      <a:r>
                        <a:rPr lang="en-US" altLang="zh-CN" sz="11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100" b="0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1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1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100" b="0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(nm)</a:t>
                      </a:r>
                      <a:endParaRPr lang="zh-CN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1.21/0.00</a:t>
                      </a:r>
                      <a:r>
                        <a:rPr lang="en-GB" sz="11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</a:t>
                      </a:r>
                      <a:endParaRPr lang="zh-CN" sz="11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0.68/0.00</a:t>
                      </a:r>
                      <a:r>
                        <a:rPr lang="en-GB" sz="11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</a:t>
                      </a:r>
                      <a:endParaRPr lang="zh-CN" sz="11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</a:t>
                      </a:r>
                      <a:r>
                        <a:rPr lang="en-US" altLang="zh-CN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100" b="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altLang="zh-CN" sz="11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100" b="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20.9/0.06</a:t>
                      </a:r>
                      <a:endParaRPr lang="zh-CN" sz="11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15.0/0.037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</a:t>
                      </a:r>
                      <a:r>
                        <a:rPr lang="en-US" sz="11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sz="1100" b="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100" b="0" i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100" b="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altLang="zh-CN" sz="1100" b="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zh-CN" sz="11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/0.109</a:t>
                      </a:r>
                      <a:endParaRPr lang="zh-CN" sz="11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0.018/0.115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</a:t>
                      </a:r>
                      <a:r>
                        <a:rPr lang="en-US" sz="11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100" b="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2.27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</a:t>
                      </a:r>
                      <a:r>
                        <a:rPr lang="en-US" sz="11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100" b="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(216816)</a:t>
                      </a:r>
                      <a:endParaRPr lang="zh-CN" altLang="zh-CN" sz="1100" b="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650 (217500)</a:t>
                      </a:r>
                      <a:endParaRPr lang="en-US" sz="1100" b="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182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100" b="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Natural</a:t>
                      </a:r>
                      <a:r>
                        <a:rPr lang="en-US" sz="11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 </a:t>
                      </a: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1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sz="1100" b="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2.25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100" b="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100" b="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4.4</a:t>
                      </a:r>
                      <a:endParaRPr lang="zh-CN" sz="11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4.42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100" b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/cavity (2 cell) (kw)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1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 (%)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0.134</a:t>
                      </a:r>
                      <a:endParaRPr lang="zh-CN" sz="11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0.19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9794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zh-CN" altLang="zh-CN" sz="11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1.35</a:t>
                      </a:r>
                      <a:endParaRPr lang="zh-CN" sz="11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</a:t>
                      </a:r>
                      <a:endParaRPr lang="en-US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100" b="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1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2.5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1546">
                <a:tc>
                  <a:txBody>
                    <a:bodyPr/>
                    <a:lstStyle/>
                    <a:p>
                      <a:pPr marL="27305" algn="l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Beamstruhlung lifetime </a:t>
                      </a:r>
                      <a:r>
                        <a:rPr lang="en-GB" sz="11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(min)</a:t>
                      </a:r>
                      <a:endParaRPr lang="zh-CN" sz="11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1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41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7832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100" b="0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0.43</a:t>
                      </a:r>
                      <a:endParaRPr lang="zh-CN" sz="11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0.34</a:t>
                      </a:r>
                      <a:endParaRPr lang="en-US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100" b="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0.88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r>
                        <a:rPr lang="en-US" altLang="zh-CN" sz="11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b="0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sz="1100" b="0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100" b="0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100" b="0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2.93</a:t>
                      </a:r>
                      <a:endParaRPr lang="zh-CN" sz="11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5.0</a:t>
                      </a:r>
                      <a:endParaRPr lang="en-US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3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543" y="1117337"/>
            <a:ext cx="8209935" cy="5288174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Optimization </a:t>
            </a:r>
            <a:r>
              <a:rPr lang="en-US" altLang="zh-CN" sz="2000" dirty="0"/>
              <a:t>of the quadrupole radiation effect </a:t>
            </a:r>
          </a:p>
          <a:p>
            <a:pPr lvl="1"/>
            <a:r>
              <a:rPr lang="en-US" altLang="zh-CN" sz="2000" dirty="0"/>
              <a:t>Interaction region: longer </a:t>
            </a:r>
            <a:r>
              <a:rPr lang="en-US" altLang="zh-CN" sz="2000" dirty="0" smtClean="0"/>
              <a:t>QD0/QF1</a:t>
            </a:r>
          </a:p>
          <a:p>
            <a:pPr lvl="1"/>
            <a:r>
              <a:rPr lang="en-US" altLang="zh-CN" sz="2000" dirty="0" smtClean="0"/>
              <a:t>ARC region: longer quadrupoles</a:t>
            </a:r>
          </a:p>
          <a:p>
            <a:r>
              <a:rPr lang="en-US" altLang="zh-CN" sz="2000" dirty="0" smtClean="0"/>
              <a:t>Reduction </a:t>
            </a:r>
            <a:r>
              <a:rPr lang="en-US" altLang="zh-CN" sz="2000" dirty="0"/>
              <a:t>of dynamic aperture requirement from injection</a:t>
            </a:r>
          </a:p>
          <a:p>
            <a:pPr lvl="1"/>
            <a:r>
              <a:rPr lang="en-US" altLang="zh-CN" sz="2000" dirty="0"/>
              <a:t>Straight section region:  larger </a:t>
            </a:r>
            <a:r>
              <a:rPr lang="en-US" altLang="zh-CN" sz="2000" dirty="0">
                <a:sym typeface="Symbol"/>
              </a:rPr>
              <a:t>x at injection </a:t>
            </a:r>
            <a:r>
              <a:rPr lang="en-US" altLang="zh-CN" sz="2000" dirty="0" smtClean="0">
                <a:sym typeface="Symbol"/>
              </a:rPr>
              <a:t>point</a:t>
            </a:r>
            <a:endParaRPr lang="en-US" altLang="zh-CN" sz="2000" dirty="0"/>
          </a:p>
          <a:p>
            <a:r>
              <a:rPr lang="en-US" altLang="zh-CN" sz="2000" dirty="0"/>
              <a:t>Maximization of bend filling factor to minimize the synchrotron radiation loss per turn</a:t>
            </a:r>
          </a:p>
          <a:p>
            <a:pPr lvl="1"/>
            <a:r>
              <a:rPr lang="en-US" altLang="zh-CN" sz="2000" dirty="0"/>
              <a:t>ARC region: sextupoles in two rings changed from staggered to parallel; The left drifts are used for </a:t>
            </a:r>
            <a:r>
              <a:rPr lang="en-US" altLang="zh-CN" sz="2000" dirty="0" smtClean="0"/>
              <a:t>the bends.</a:t>
            </a:r>
            <a:endParaRPr lang="en-US" altLang="zh-CN" sz="2000" dirty="0"/>
          </a:p>
          <a:p>
            <a:pPr lvl="1"/>
            <a:r>
              <a:rPr lang="en-US" altLang="zh-CN" sz="2000" dirty="0"/>
              <a:t>RF region: shorter phase tuning </a:t>
            </a:r>
            <a:r>
              <a:rPr lang="en-US" altLang="zh-CN" sz="2000" dirty="0" smtClean="0"/>
              <a:t>sections</a:t>
            </a:r>
          </a:p>
          <a:p>
            <a:r>
              <a:rPr lang="en-US" altLang="zh-CN" sz="2000" dirty="0" smtClean="0"/>
              <a:t>Optimization of high order chromaticity for arc region</a:t>
            </a:r>
          </a:p>
          <a:p>
            <a:pPr lvl="1"/>
            <a:r>
              <a:rPr lang="en-US" altLang="zh-CN" sz="2000" dirty="0" smtClean="0"/>
              <a:t>ARC region: new sextupole layout 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000" dirty="0" smtClean="0"/>
              <a:t>To make </a:t>
            </a:r>
            <a:r>
              <a:rPr lang="en-US" altLang="zh-CN" sz="2000" dirty="0"/>
              <a:t>the lattice robust and provide good start point for </a:t>
            </a:r>
            <a:r>
              <a:rPr lang="en-US" altLang="zh-CN" sz="2000" dirty="0" smtClean="0"/>
              <a:t>DA</a:t>
            </a:r>
          </a:p>
          <a:p>
            <a:pPr lvl="1"/>
            <a:r>
              <a:rPr lang="en-US" altLang="zh-CN" sz="2000" dirty="0"/>
              <a:t>Interaction </a:t>
            </a:r>
            <a:r>
              <a:rPr lang="en-US" altLang="zh-CN" sz="2000" dirty="0" smtClean="0"/>
              <a:t>region: reduction of L* without changing the front-end position of the FD </a:t>
            </a:r>
            <a:r>
              <a:rPr lang="en-US" altLang="zh-CN" sz="2000" dirty="0" smtClean="0"/>
              <a:t>cryo-module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33878" y="67238"/>
            <a:ext cx="8229600" cy="963526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2800" b="1" dirty="0">
                <a:solidFill>
                  <a:srgbClr val="0070C0"/>
                </a:solidFill>
              </a:rPr>
              <a:t>Design of high luminosity lattice</a:t>
            </a:r>
            <a:endParaRPr lang="en-US" altLang="zh-CN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>
                <a:off x="4703334" y="5859349"/>
                <a:ext cx="3498413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tx1"/>
                    </a:solidFill>
                  </a:rPr>
                  <a:t>Achieved (w/o error): </a:t>
                </a:r>
                <a14:m>
                  <m:oMath xmlns:m="http://schemas.openxmlformats.org/officeDocument/2006/math">
                    <m:r>
                      <a:rPr lang="en-US" altLang="zh-CN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16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×32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CN" altLang="en-US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×1.</m:t>
                    </m:r>
                    <m:r>
                      <a:rPr lang="en-US" altLang="zh-CN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34" y="5859349"/>
                <a:ext cx="3498413" cy="324769"/>
              </a:xfrm>
              <a:prstGeom prst="rect">
                <a:avLst/>
              </a:prstGeom>
              <a:blipFill>
                <a:blip r:embed="rId3"/>
                <a:stretch>
                  <a:fillRect l="-524" t="-1887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677322" y="70933"/>
            <a:ext cx="7886700" cy="143169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High </a:t>
            </a:r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luminosity lattice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9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4703334" y="6107892"/>
                <a:ext cx="4166149" cy="324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 smtClean="0"/>
                  <a:t>Goal (w</a:t>
                </a:r>
                <a:r>
                  <a:rPr lang="en-US" altLang="zh-CN" sz="1400" dirty="0" smtClean="0">
                    <a:solidFill>
                      <a:schemeClr val="tx1"/>
                    </a:solidFill>
                  </a:rPr>
                  <a:t>/ error): 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1.7%</m:t>
                    </m:r>
                    <m:r>
                      <a:rPr lang="en-US" altLang="zh-C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14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34" y="6107892"/>
                <a:ext cx="4166149" cy="324769"/>
              </a:xfrm>
              <a:prstGeom prst="rect">
                <a:avLst/>
              </a:prstGeom>
              <a:blipFill>
                <a:blip r:embed="rId5"/>
                <a:stretch>
                  <a:fillRect l="-439" t="-1887"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4696000" y="3010548"/>
                <a:ext cx="3498413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tx1"/>
                    </a:solidFill>
                  </a:rPr>
                  <a:t>Achieved (w/o error):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CN" altLang="en-US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×1.8%</m:t>
                    </m:r>
                  </m:oMath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000" y="3010548"/>
                <a:ext cx="3498413" cy="324769"/>
              </a:xfrm>
              <a:prstGeom prst="rect">
                <a:avLst/>
              </a:prstGeom>
              <a:blipFill>
                <a:blip r:embed="rId6"/>
                <a:stretch>
                  <a:fillRect l="-523" t="-1887"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4692718" y="3298858"/>
                <a:ext cx="4166149" cy="324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tx1"/>
                    </a:solidFill>
                  </a:rPr>
                  <a:t>Goal (w/ error): 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</m:t>
                    </m:r>
                    <m:r>
                      <a:rPr lang="en-US" altLang="zh-C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  <m:r>
                      <a:rPr lang="en-US" altLang="zh-CN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a:rPr lang="en-US" altLang="zh-C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14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718" y="3298858"/>
                <a:ext cx="4166149" cy="324769"/>
              </a:xfrm>
              <a:prstGeom prst="rect">
                <a:avLst/>
              </a:prstGeom>
              <a:blipFill>
                <a:blip r:embed="rId7"/>
                <a:stretch>
                  <a:fillRect l="-439" t="-1887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88834" y="3083444"/>
                <a:ext cx="38941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altLang="zh-CN" sz="1400" b="1" dirty="0" smtClean="0"/>
                  <a:t>CDR: </a:t>
                </a:r>
                <a:r>
                  <a:rPr lang="en-US" altLang="zh-CN" sz="1400" b="1" dirty="0"/>
                  <a:t>L=</a:t>
                </a:r>
                <a14:m>
                  <m:oMath xmlns:m="http://schemas.openxmlformats.org/officeDocument/2006/math">
                    <m:r>
                      <a:rPr lang="en-US" altLang="zh-CN" sz="1400" b="1" i="1" dirty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sz="1400" b="1">
                        <a:latin typeface="Cambria Math"/>
                      </a:rPr>
                      <m:t>.</m:t>
                    </m:r>
                    <m:r>
                      <a:rPr lang="en-US" altLang="zh-CN" sz="1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400" b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1400" b="1" i="1">
                            <a:latin typeface="Cambria Math"/>
                          </a:rPr>
                          <m:t>𝟑𝟒</m:t>
                        </m:r>
                      </m:sup>
                    </m:sSup>
                    <m:r>
                      <a:rPr lang="en-US" altLang="zh-CN" sz="1400" b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altLang="zh-CN" sz="1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sz="1400" b="1">
                        <a:latin typeface="Cambria Math"/>
                      </a:rPr>
                      <m:t>/</m:t>
                    </m:r>
                    <m:r>
                      <a:rPr lang="en-US" altLang="zh-CN" sz="1400" b="1" i="1">
                        <a:latin typeface="Cambria Math"/>
                      </a:rPr>
                      <m:t>𝐬</m:t>
                    </m:r>
                  </m:oMath>
                </a14:m>
                <a:endParaRPr lang="en-US" altLang="zh-CN" sz="1400" b="1" dirty="0" smtClean="0"/>
              </a:p>
              <a:p>
                <a:pPr marL="0" lvl="1"/>
                <a:r>
                  <a:rPr lang="el-GR" altLang="zh-CN" sz="1400" b="1" dirty="0"/>
                  <a:t>β</a:t>
                </a:r>
                <a:r>
                  <a:rPr lang="en-US" altLang="zh-CN" sz="1400" b="1" dirty="0"/>
                  <a:t>y*=1.5mm, </a:t>
                </a:r>
                <a:r>
                  <a:rPr lang="el-GR" altLang="zh-CN" sz="1400" b="1" dirty="0"/>
                  <a:t>ε</a:t>
                </a:r>
                <a:r>
                  <a:rPr lang="en-US" altLang="zh-CN" sz="1400" b="1" dirty="0"/>
                  <a:t>x=1.2nm, L*=</a:t>
                </a:r>
                <a:r>
                  <a:rPr lang="en-US" altLang="zh-CN" sz="1400" b="1" dirty="0" smtClean="0"/>
                  <a:t>2.2m, 1024 FODO cells</a:t>
                </a:r>
                <a:endParaRPr lang="en-US" altLang="zh-CN" sz="1400" b="1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34" y="3083444"/>
                <a:ext cx="3894198" cy="523220"/>
              </a:xfrm>
              <a:prstGeom prst="rect">
                <a:avLst/>
              </a:prstGeom>
              <a:blipFill>
                <a:blip r:embed="rId8"/>
                <a:stretch>
                  <a:fillRect l="-470" t="-1163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7964762" y="5873778"/>
            <a:ext cx="997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J. Wu,</a:t>
            </a:r>
          </a:p>
          <a:p>
            <a:r>
              <a:rPr lang="en-US" altLang="zh-CN" sz="1400" dirty="0" smtClean="0"/>
              <a:t>Y. Zhang,</a:t>
            </a:r>
          </a:p>
          <a:p>
            <a:r>
              <a:rPr lang="en-US" altLang="zh-CN" sz="1400" dirty="0" smtClean="0"/>
              <a:t>Y. W. Wang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720" y="1286263"/>
            <a:ext cx="4208800" cy="17245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3864" y="1260461"/>
            <a:ext cx="2193072" cy="156359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6779" y="1270293"/>
            <a:ext cx="2225911" cy="15537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569169" y="5922676"/>
                <a:ext cx="40448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altLang="zh-CN" sz="1400" b="1" dirty="0" smtClean="0"/>
                  <a:t>CDR: L=</a:t>
                </a:r>
                <a14:m>
                  <m:oMath xmlns:m="http://schemas.openxmlformats.org/officeDocument/2006/math">
                    <m:r>
                      <a:rPr lang="en-US" altLang="zh-CN" sz="1400" b="1" i="1" dirty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zh-CN" sz="1400" b="1">
                        <a:latin typeface="Cambria Math"/>
                      </a:rPr>
                      <m:t>.</m:t>
                    </m:r>
                    <m:r>
                      <a:rPr lang="en-US" altLang="zh-CN" sz="1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400" b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1400" b="1" i="1">
                            <a:latin typeface="Cambria Math"/>
                          </a:rPr>
                          <m:t>𝟑𝟒</m:t>
                        </m:r>
                      </m:sup>
                    </m:sSup>
                    <m:r>
                      <a:rPr lang="en-US" altLang="zh-CN" sz="1400" b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altLang="zh-CN" sz="1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sz="1400" b="1">
                        <a:latin typeface="Cambria Math"/>
                      </a:rPr>
                      <m:t>/</m:t>
                    </m:r>
                    <m:r>
                      <a:rPr lang="en-US" altLang="zh-CN" sz="1400" b="1" i="1">
                        <a:latin typeface="Cambria Math"/>
                      </a:rPr>
                      <m:t>𝐬</m:t>
                    </m:r>
                  </m:oMath>
                </a14:m>
                <a:endParaRPr lang="en-US" altLang="zh-CN" sz="1400" b="1" dirty="0" smtClean="0"/>
              </a:p>
              <a:p>
                <a:pPr marL="0" lvl="1"/>
                <a:r>
                  <a:rPr lang="el-GR" altLang="zh-CN" sz="1400" b="1" dirty="0" smtClean="0"/>
                  <a:t>β</a:t>
                </a:r>
                <a:r>
                  <a:rPr lang="en-US" altLang="zh-CN" sz="1400" b="1" dirty="0" smtClean="0"/>
                  <a:t>y*=1mm, </a:t>
                </a:r>
                <a:r>
                  <a:rPr lang="el-GR" altLang="zh-CN" sz="1400" b="1" dirty="0" smtClean="0"/>
                  <a:t>ε</a:t>
                </a:r>
                <a:r>
                  <a:rPr lang="en-US" altLang="zh-CN" sz="1400" b="1" dirty="0" smtClean="0"/>
                  <a:t>x=0.64nm, L*=</a:t>
                </a:r>
                <a:r>
                  <a:rPr lang="en-US" altLang="zh-CN" sz="1400" b="1" dirty="0"/>
                  <a:t>1.9m, </a:t>
                </a:r>
                <a:r>
                  <a:rPr lang="en-US" altLang="zh-CN" sz="1400" b="1" dirty="0" smtClean="0"/>
                  <a:t>1160 </a:t>
                </a:r>
                <a:r>
                  <a:rPr lang="en-US" altLang="zh-CN" sz="1400" b="1" dirty="0"/>
                  <a:t>FODO </a:t>
                </a:r>
                <a:r>
                  <a:rPr lang="en-US" altLang="zh-CN" sz="1400" b="1" dirty="0" smtClean="0"/>
                  <a:t>cells</a:t>
                </a:r>
                <a:endParaRPr lang="en-US" altLang="zh-CN" sz="1400" b="1" dirty="0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9" y="5922676"/>
                <a:ext cx="4044892" cy="523220"/>
              </a:xfrm>
              <a:prstGeom prst="rect">
                <a:avLst/>
              </a:prstGeom>
              <a:blipFill>
                <a:blip r:embed="rId12"/>
                <a:stretch>
                  <a:fillRect l="-452" t="-1176" b="-1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32" y="4251691"/>
            <a:ext cx="2400088" cy="159069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97" y="4232815"/>
            <a:ext cx="2122756" cy="15900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2720" y="4240760"/>
            <a:ext cx="3999290" cy="16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532034" y="322406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Superconducting magnets </a:t>
            </a:r>
          </a:p>
          <a:p>
            <a:r>
              <a:rPr lang="en-US" altLang="zh-CN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 the interaction region</a:t>
            </a:r>
            <a:endParaRPr lang="zh-CN" altLang="en-US" sz="2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5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74472"/>
              </p:ext>
            </p:extLst>
          </p:nvPr>
        </p:nvGraphicFramePr>
        <p:xfrm>
          <a:off x="532033" y="1598770"/>
          <a:ext cx="7983317" cy="35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003">
                  <a:extLst>
                    <a:ext uri="{9D8B030D-6E8A-4147-A177-3AD203B41FA5}">
                      <a16:colId xmlns:a16="http://schemas.microsoft.com/office/drawing/2014/main" val="2122885926"/>
                    </a:ext>
                  </a:extLst>
                </a:gridCol>
                <a:gridCol w="2813039">
                  <a:extLst>
                    <a:ext uri="{9D8B030D-6E8A-4147-A177-3AD203B41FA5}">
                      <a16:colId xmlns:a16="http://schemas.microsoft.com/office/drawing/2014/main" val="1840010407"/>
                    </a:ext>
                  </a:extLst>
                </a:gridCol>
                <a:gridCol w="3145275">
                  <a:extLst>
                    <a:ext uri="{9D8B030D-6E8A-4147-A177-3AD203B41FA5}">
                      <a16:colId xmlns:a16="http://schemas.microsoft.com/office/drawing/2014/main" val="4080405715"/>
                    </a:ext>
                  </a:extLst>
                </a:gridCol>
              </a:tblGrid>
              <a:tr h="3878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Higgs (</a:t>
                      </a:r>
                      <a:r>
                        <a:rPr lang="en-US" altLang="zh-CN" dirty="0" smtClean="0"/>
                        <a:t>CDR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Higgs (high lumi.)</a:t>
                      </a:r>
                      <a:endParaRPr lang="zh-CN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287907"/>
                  </a:ext>
                </a:extLst>
              </a:tr>
              <a:tr h="95626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SC</a:t>
                      </a:r>
                      <a:r>
                        <a:rPr lang="en-US" altLang="zh-CN" baseline="0" dirty="0" smtClean="0"/>
                        <a:t> QD0 and QF1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L*=2.2m, d=0.6m, </a:t>
                      </a:r>
                    </a:p>
                    <a:p>
                      <a:r>
                        <a:rPr lang="en-US" altLang="zh-CN" dirty="0" smtClean="0"/>
                        <a:t>QD0: 2.0m, 136T/m</a:t>
                      </a:r>
                    </a:p>
                    <a:p>
                      <a:r>
                        <a:rPr lang="en-US" altLang="zh-CN" dirty="0" smtClean="0"/>
                        <a:t>QF1: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1.48m, 111T/m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L*=1.9m, d=0.3m,</a:t>
                      </a:r>
                    </a:p>
                    <a:p>
                      <a:r>
                        <a:rPr lang="en-US" altLang="zh-CN" dirty="0" smtClean="0"/>
                        <a:t>QD0: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2.5m,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142T/m, 96T/m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QF1=1.5m, 56T/m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190986"/>
                  </a:ext>
                </a:extLst>
              </a:tr>
              <a:tr h="66938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SC anti-solenoids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maximum</a:t>
                      </a:r>
                      <a:r>
                        <a:rPr lang="en-US" altLang="zh-CN" baseline="0" dirty="0" smtClean="0"/>
                        <a:t> 7.2T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maximum</a:t>
                      </a:r>
                      <a:r>
                        <a:rPr lang="en-US" altLang="zh-CN" baseline="0" dirty="0" smtClean="0"/>
                        <a:t> 7.2T</a:t>
                      </a:r>
                      <a:endParaRPr lang="zh-CN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516246"/>
                  </a:ext>
                </a:extLst>
              </a:tr>
              <a:tr h="153002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SC sextupoles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VSIRD: 0.6m, 1635 T/m^2</a:t>
                      </a:r>
                    </a:p>
                    <a:p>
                      <a:r>
                        <a:rPr lang="en-US" altLang="zh-CN" dirty="0" smtClean="0"/>
                        <a:t>HSIRD: 0.8m,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1882 T/m^2</a:t>
                      </a:r>
                      <a:endParaRPr lang="en-US" altLang="zh-CN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VSIRU: 0.6m, 1562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HSIRU: 0.6m, 1999 T/m^2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VSIRD: 0.6m,  1511 T/m^2</a:t>
                      </a:r>
                    </a:p>
                    <a:p>
                      <a:r>
                        <a:rPr lang="en-US" altLang="zh-CN" dirty="0" smtClean="0"/>
                        <a:t>HSIRD: 0.8m, </a:t>
                      </a:r>
                      <a:r>
                        <a:rPr lang="en-US" altLang="zh-CN" baseline="0" dirty="0" smtClean="0"/>
                        <a:t>2099</a:t>
                      </a:r>
                      <a:r>
                        <a:rPr lang="en-US" altLang="zh-CN" dirty="0" smtClean="0"/>
                        <a:t>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VSIRU: 0.6m, 1935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HSIRU: 0.6m, 1413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(safety</a:t>
                      </a:r>
                      <a:r>
                        <a:rPr lang="en-US" altLang="zh-CN" baseline="0" dirty="0" smtClean="0"/>
                        <a:t> factor 50% for strength </a:t>
                      </a:r>
                      <a:r>
                        <a:rPr lang="en-US" altLang="zh-CN" dirty="0" smtClean="0"/>
                        <a:t>)</a:t>
                      </a:r>
                      <a:endParaRPr lang="en-US" altLang="zh-CN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62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0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532034" y="322406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Normal conducting magnets</a:t>
            </a:r>
            <a:endParaRPr lang="zh-CN" altLang="en-US" sz="2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15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08165"/>
              </p:ext>
            </p:extLst>
          </p:nvPr>
        </p:nvGraphicFramePr>
        <p:xfrm>
          <a:off x="356283" y="1618436"/>
          <a:ext cx="8405351" cy="328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71">
                  <a:extLst>
                    <a:ext uri="{9D8B030D-6E8A-4147-A177-3AD203B41FA5}">
                      <a16:colId xmlns:a16="http://schemas.microsoft.com/office/drawing/2014/main" val="2122885926"/>
                    </a:ext>
                  </a:extLst>
                </a:gridCol>
                <a:gridCol w="3323303">
                  <a:extLst>
                    <a:ext uri="{9D8B030D-6E8A-4147-A177-3AD203B41FA5}">
                      <a16:colId xmlns:a16="http://schemas.microsoft.com/office/drawing/2014/main" val="1840010407"/>
                    </a:ext>
                  </a:extLst>
                </a:gridCol>
                <a:gridCol w="3292577">
                  <a:extLst>
                    <a:ext uri="{9D8B030D-6E8A-4147-A177-3AD203B41FA5}">
                      <a16:colId xmlns:a16="http://schemas.microsoft.com/office/drawing/2014/main" val="4080405715"/>
                    </a:ext>
                  </a:extLst>
                </a:gridCol>
              </a:tblGrid>
              <a:tr h="86752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Main</a:t>
                      </a:r>
                      <a:r>
                        <a:rPr lang="en-US" altLang="zh-CN" baseline="0" dirty="0" smtClean="0"/>
                        <a:t> magnets in the ARC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Higgs (</a:t>
                      </a:r>
                      <a:r>
                        <a:rPr lang="en-US" altLang="zh-CN" dirty="0" smtClean="0"/>
                        <a:t>CDR</a:t>
                      </a:r>
                      <a:r>
                        <a:rPr lang="en-US" altLang="zh-CN" dirty="0" smtClean="0"/>
                        <a:t>)</a:t>
                      </a:r>
                    </a:p>
                    <a:p>
                      <a:pPr algn="ctr"/>
                      <a:r>
                        <a:rPr lang="en-US" altLang="zh-CN" dirty="0" smtClean="0"/>
                        <a:t>Quantity, length and</a:t>
                      </a:r>
                      <a:r>
                        <a:rPr lang="en-US" altLang="zh-CN" baseline="0" dirty="0" smtClean="0"/>
                        <a:t> field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Higgs (high lumi.)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Quantity, length and</a:t>
                      </a:r>
                      <a:r>
                        <a:rPr lang="en-US" altLang="zh-CN" baseline="0" dirty="0" smtClean="0"/>
                        <a:t> field</a:t>
                      </a:r>
                      <a:endParaRPr lang="zh-CN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287907"/>
                  </a:ext>
                </a:extLst>
              </a:tr>
              <a:tr h="86752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Dipoles </a:t>
                      </a:r>
                    </a:p>
                    <a:p>
                      <a:r>
                        <a:rPr lang="en-US" altLang="zh-CN" dirty="0" smtClean="0"/>
                        <a:t>(dual aperture)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2320, 28.686 m, 373 Gs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2944, 21.7 m, 390</a:t>
                      </a:r>
                      <a:r>
                        <a:rPr lang="en-US" altLang="zh-CN" baseline="0" dirty="0" smtClean="0"/>
                        <a:t> Gs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(Quant +27%, total length -4%)</a:t>
                      </a:r>
                      <a:endParaRPr lang="en-US" altLang="zh-CN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190986"/>
                  </a:ext>
                </a:extLst>
              </a:tr>
              <a:tr h="631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Quadpoles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(dual aperture)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2320,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 m</a:t>
                      </a:r>
                      <a:r>
                        <a:rPr lang="en-US" altLang="zh-CN" dirty="0" smtClean="0"/>
                        <a:t>, 8.4 T/m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2944,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 m</a:t>
                      </a:r>
                      <a:r>
                        <a:rPr lang="en-US" altLang="zh-CN" dirty="0" smtClean="0"/>
                        <a:t>, 10.6</a:t>
                      </a:r>
                      <a:r>
                        <a:rPr lang="en-US" altLang="zh-CN" baseline="0" dirty="0" smtClean="0"/>
                        <a:t> T/m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(Quant +27%, 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total length 90%)</a:t>
                      </a:r>
                      <a:endParaRPr lang="en-US" altLang="zh-CN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516246"/>
                  </a:ext>
                </a:extLst>
              </a:tr>
              <a:tr h="90185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Sextupoles</a:t>
                      </a:r>
                    </a:p>
                    <a:p>
                      <a:r>
                        <a:rPr lang="en-US" altLang="zh-CN" dirty="0" smtClean="0"/>
                        <a:t>(single</a:t>
                      </a:r>
                      <a:r>
                        <a:rPr lang="en-US" altLang="zh-CN" baseline="0" dirty="0" smtClean="0"/>
                        <a:t> aperture</a:t>
                      </a:r>
                      <a:r>
                        <a:rPr lang="en-US" altLang="zh-CN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SF: 896, 0.7 m,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506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SD: 896, 0.7 m*2, 506 T/m^2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SF: 1024, 0.7 m,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1100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 T/m^2</a:t>
                      </a:r>
                      <a:endParaRPr lang="en-US" altLang="zh-CN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SD: 1024, 0.7 m*2, 1129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(Quant +14%, total length 14%)</a:t>
                      </a:r>
                      <a:endParaRPr lang="en-US" altLang="zh-CN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62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2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532034" y="322406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Mechanical systems</a:t>
            </a:r>
            <a:endParaRPr lang="zh-CN" altLang="en-US" sz="2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5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862" y="1128556"/>
            <a:ext cx="4885525" cy="2414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387" y="3620423"/>
            <a:ext cx="5838824" cy="27359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6614" y="1159690"/>
            <a:ext cx="2154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ARC period (CDR)</a:t>
            </a:r>
          </a:p>
          <a:p>
            <a:r>
              <a:rPr lang="en-US" altLang="zh-CN" dirty="0" smtClean="0"/>
              <a:t>345m, 5cells, 10bends, 10 quads, 4 sextupoles,</a:t>
            </a:r>
          </a:p>
          <a:p>
            <a:r>
              <a:rPr lang="en-US" altLang="zh-CN" dirty="0"/>
              <a:t>staggered </a:t>
            </a:r>
            <a:r>
              <a:rPr lang="en-US" altLang="zh-CN" dirty="0" smtClean="0"/>
              <a:t>sextupoles </a:t>
            </a:r>
            <a:r>
              <a:rPr lang="en-US" altLang="zh-CN" dirty="0"/>
              <a:t>in two </a:t>
            </a:r>
            <a:r>
              <a:rPr lang="en-US" altLang="zh-CN" dirty="0" smtClean="0"/>
              <a:t>rings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22209" y="3837677"/>
            <a:ext cx="2374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ARC period (High lumi)</a:t>
            </a:r>
          </a:p>
          <a:p>
            <a:r>
              <a:rPr lang="en-US" altLang="zh-CN" dirty="0" smtClean="0"/>
              <a:t>600m, 11cells, 22bends, 22 quads, 8 sextupoles,</a:t>
            </a:r>
          </a:p>
          <a:p>
            <a:r>
              <a:rPr lang="en-US" altLang="zh-CN" dirty="0"/>
              <a:t>p</a:t>
            </a:r>
            <a:r>
              <a:rPr lang="en-US" altLang="zh-CN" dirty="0" smtClean="0"/>
              <a:t>arallel</a:t>
            </a:r>
            <a:r>
              <a:rPr lang="zh-CN" altLang="en-US" dirty="0" smtClean="0"/>
              <a:t> </a:t>
            </a:r>
            <a:r>
              <a:rPr lang="en-US" altLang="zh-CN" dirty="0" smtClean="0"/>
              <a:t>sextupoles </a:t>
            </a:r>
            <a:r>
              <a:rPr lang="en-US" altLang="zh-CN" dirty="0"/>
              <a:t>in two </a:t>
            </a:r>
            <a:r>
              <a:rPr lang="en-US" altLang="zh-CN" dirty="0" smtClean="0"/>
              <a:t>rings, more sensitive to alignment error</a:t>
            </a:r>
          </a:p>
        </p:txBody>
      </p:sp>
    </p:spTree>
    <p:extLst>
      <p:ext uri="{BB962C8B-B14F-4D97-AF65-F5344CB8AC3E}">
        <p14:creationId xmlns:p14="http://schemas.microsoft.com/office/powerpoint/2010/main" val="39380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1861</TotalTime>
  <Words>1065</Words>
  <Application>Microsoft Office PowerPoint</Application>
  <PresentationFormat>全屏显示(4:3)</PresentationFormat>
  <Paragraphs>222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MS Mincho</vt:lpstr>
      <vt:lpstr>等线</vt:lpstr>
      <vt:lpstr>等线 Light</vt:lpstr>
      <vt:lpstr>宋体</vt:lpstr>
      <vt:lpstr>Arial</vt:lpstr>
      <vt:lpstr>Calibri</vt:lpstr>
      <vt:lpstr>Calibri Light</vt:lpstr>
      <vt:lpstr>Cambria Math</vt:lpstr>
      <vt:lpstr>Symbol</vt:lpstr>
      <vt:lpstr>Times New Roman</vt:lpstr>
      <vt:lpstr>Office 主题​​</vt:lpstr>
      <vt:lpstr>CEPC High luminosity Higgs lattice  impacts on the hardwares</vt:lpstr>
      <vt:lpstr>Outline</vt:lpstr>
      <vt:lpstr>The way to a high luminosity Higgs lattice</vt:lpstr>
      <vt:lpstr>PowerPoint 演示文稿</vt:lpstr>
      <vt:lpstr>Design of high luminosity lattice</vt:lpstr>
      <vt:lpstr>High luminosity lattice</vt:lpstr>
      <vt:lpstr>PowerPoint 演示文稿</vt:lpstr>
      <vt:lpstr>PowerPoint 演示文稿</vt:lpstr>
      <vt:lpstr>PowerPoint 演示文稿</vt:lpstr>
      <vt:lpstr>PowerPoint 演示文稿</vt:lpstr>
      <vt:lpstr>Summary</vt:lpstr>
      <vt:lpstr>Backup</vt:lpstr>
      <vt:lpstr>PowerPoint 演示文稿</vt:lpstr>
      <vt:lpstr>ARC region for other modes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 2</dc:title>
  <dc:creator>Yiwei</dc:creator>
  <cp:lastModifiedBy>Yiwei</cp:lastModifiedBy>
  <cp:revision>1813</cp:revision>
  <dcterms:created xsi:type="dcterms:W3CDTF">2020-07-15T02:18:05Z</dcterms:created>
  <dcterms:modified xsi:type="dcterms:W3CDTF">2020-11-25T05:51:12Z</dcterms:modified>
</cp:coreProperties>
</file>