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0" r:id="rId2"/>
    <p:sldId id="292" r:id="rId3"/>
    <p:sldId id="452" r:id="rId4"/>
    <p:sldId id="453" r:id="rId5"/>
    <p:sldId id="430" r:id="rId6"/>
    <p:sldId id="431" r:id="rId7"/>
    <p:sldId id="454" r:id="rId8"/>
    <p:sldId id="461" r:id="rId9"/>
    <p:sldId id="455" r:id="rId10"/>
    <p:sldId id="432" r:id="rId11"/>
    <p:sldId id="436" r:id="rId12"/>
    <p:sldId id="448" r:id="rId13"/>
    <p:sldId id="449" r:id="rId14"/>
    <p:sldId id="446" r:id="rId15"/>
    <p:sldId id="445" r:id="rId16"/>
    <p:sldId id="447" r:id="rId17"/>
    <p:sldId id="440" r:id="rId18"/>
    <p:sldId id="403" r:id="rId19"/>
    <p:sldId id="404" r:id="rId20"/>
    <p:sldId id="331" r:id="rId21"/>
    <p:sldId id="459" r:id="rId22"/>
    <p:sldId id="460" r:id="rId23"/>
    <p:sldId id="424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5CD59"/>
    <a:srgbClr val="2105ED"/>
    <a:srgbClr val="D919C2"/>
    <a:srgbClr val="33CC33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5349" autoAdjust="0"/>
  </p:normalViewPr>
  <p:slideViewPr>
    <p:cSldViewPr>
      <p:cViewPr varScale="1">
        <p:scale>
          <a:sx n="88" d="100"/>
          <a:sy n="88" d="100"/>
        </p:scale>
        <p:origin x="125" y="7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2050A-8A1F-423B-902B-1C85C8F70DD3}" type="datetimeFigureOut">
              <a:rPr lang="zh-CN" altLang="en-US" smtClean="0"/>
              <a:t>2020/11/25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848EB-EEB1-42AB-82B1-B150BE329D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5321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765B78D3-B182-484A-977A-EC90DE6AD89A}" type="slidenum">
              <a:rPr lang="zh-CN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043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53F5-0534-4B7C-866D-88710EC5A78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0909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4DA0-051F-4D56-B4F9-DBF64DC2126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0767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2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1?</m:t>
                    </m:r>
                    <m:sSub>
                      <m:sSubPr>
                        <m:ctrlPr>
                          <a:rPr lang="en-US" altLang="zh-CN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×15</m:t>
                    </m:r>
                    <m:sSub>
                      <m:sSubPr>
                        <m:ctrlPr>
                          <a:rPr lang="en-US" altLang="zh-CN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sz="12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1.7%(</m:t>
                    </m:r>
                    <m:r>
                      <m:rPr>
                        <m:sty m:val="p"/>
                      </m:rPr>
                      <a:rPr lang="en-US" altLang="zh-CN" sz="12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booster</m:t>
                    </m:r>
                    <m:r>
                      <a:rPr lang="en-US" altLang="zh-CN" sz="12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3.6</m:t>
                    </m:r>
                    <m:r>
                      <m:rPr>
                        <m:sty m:val="p"/>
                      </m:rPr>
                      <a:rPr lang="en-US" altLang="zh-CN" sz="12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nm</m:t>
                    </m:r>
                    <m:r>
                      <a:rPr lang="en-US" altLang="zh-CN" sz="12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20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zh-CN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1?</a:t>
                </a:r>
                <a:r>
                  <a:rPr lang="zh-CN" alt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𝜎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_𝑥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×15</a:t>
                </a:r>
                <a:r>
                  <a:rPr lang="zh-CN" alt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𝜎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_𝑦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×1.7%(booster 3.6nm)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4DA0-051F-4D56-B4F9-DBF64DC2126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484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7.png"/><Relationship Id="rId4" Type="http://schemas.openxmlformats.org/officeDocument/2006/relationships/image" Target="../media/image46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内容占位符 2"/>
          <p:cNvSpPr>
            <a:spLocks noGrp="1"/>
          </p:cNvSpPr>
          <p:nvPr>
            <p:ph idx="1"/>
          </p:nvPr>
        </p:nvSpPr>
        <p:spPr>
          <a:xfrm>
            <a:off x="119335" y="764704"/>
            <a:ext cx="11953328" cy="2376264"/>
          </a:xfrm>
        </p:spPr>
        <p:txBody>
          <a:bodyPr anchor="t"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sz="48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luminosity scheme at Higgs energy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Chenghui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Yu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Nov. 25, 2020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12191999" cy="297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77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25"/>
    </mc:Choice>
    <mc:Fallback xmlns="">
      <p:transition spd="slow" advTm="912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374803" y="801473"/>
            <a:ext cx="4875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of IP chamber</a:t>
            </a:r>
            <a:endParaRPr lang="zh-CN" altLang="en-US" sz="3600" b="1" dirty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4540609"/>
            <a:ext cx="7019000" cy="229871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931388" y="4756052"/>
            <a:ext cx="12939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Be: </a:t>
            </a:r>
            <a:r>
              <a:rPr lang="el-GR" altLang="zh-CN" dirty="0" smtClean="0"/>
              <a:t>φ</a:t>
            </a:r>
            <a:r>
              <a:rPr lang="en-US" altLang="zh-CN" dirty="0" smtClean="0"/>
              <a:t>28mm</a:t>
            </a:r>
            <a:endParaRPr lang="zh-CN" altLang="en-US" dirty="0"/>
          </a:p>
        </p:txBody>
      </p:sp>
      <p:cxnSp>
        <p:nvCxnSpPr>
          <p:cNvPr id="12" name="直接箭头连接符 11"/>
          <p:cNvCxnSpPr/>
          <p:nvPr/>
        </p:nvCxnSpPr>
        <p:spPr>
          <a:xfrm flipH="1">
            <a:off x="6408000" y="5125384"/>
            <a:ext cx="170360" cy="58800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3496419" y="4932326"/>
            <a:ext cx="226460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Al: </a:t>
            </a:r>
            <a:r>
              <a:rPr lang="el-GR" altLang="zh-CN" dirty="0" smtClean="0"/>
              <a:t>φ</a:t>
            </a:r>
            <a:r>
              <a:rPr lang="en-US" altLang="zh-CN" dirty="0" smtClean="0"/>
              <a:t>28mm-&gt;</a:t>
            </a:r>
            <a:r>
              <a:rPr lang="el-GR" altLang="zh-CN" dirty="0" smtClean="0"/>
              <a:t> φ</a:t>
            </a:r>
            <a:r>
              <a:rPr lang="en-US" altLang="zh-CN" dirty="0" smtClean="0"/>
              <a:t>40mm</a:t>
            </a:r>
            <a:endParaRPr lang="zh-CN" altLang="en-US" dirty="0"/>
          </a:p>
        </p:txBody>
      </p:sp>
      <p:cxnSp>
        <p:nvCxnSpPr>
          <p:cNvPr id="15" name="直接箭头连接符 14"/>
          <p:cNvCxnSpPr/>
          <p:nvPr/>
        </p:nvCxnSpPr>
        <p:spPr>
          <a:xfrm>
            <a:off x="4538033" y="5310050"/>
            <a:ext cx="537534" cy="7382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2756917" y="5548769"/>
            <a:ext cx="129875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Cu: </a:t>
            </a:r>
            <a:r>
              <a:rPr lang="el-GR" altLang="zh-CN" dirty="0" smtClean="0">
                <a:solidFill>
                  <a:srgbClr val="FF0000"/>
                </a:solidFill>
              </a:rPr>
              <a:t>φ</a:t>
            </a:r>
            <a:r>
              <a:rPr lang="en-US" altLang="zh-CN" dirty="0" smtClean="0">
                <a:solidFill>
                  <a:srgbClr val="FF0000"/>
                </a:solidFill>
              </a:rPr>
              <a:t>17mm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flipH="1" flipV="1">
            <a:off x="3054961" y="5918101"/>
            <a:ext cx="179018" cy="5929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160072" y="1357502"/>
            <a:ext cx="5968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pipe: 28mm, SCQ Beam pipe:20mm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87" y="1884985"/>
            <a:ext cx="5721500" cy="2584857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6283685" y="1357502"/>
            <a:ext cx="5689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pipe: 28mm,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pipe:17mm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037074" y="911226"/>
            <a:ext cx="118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CDR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250453" y="911226"/>
            <a:ext cx="2817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luminosity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03684" y="67112"/>
            <a:ext cx="117969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altLang="zh-CN" sz="44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High luminosity scheme at Higgs energy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360" y="1880722"/>
            <a:ext cx="5125364" cy="259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59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662686"/>
              </p:ext>
            </p:extLst>
          </p:nvPr>
        </p:nvGraphicFramePr>
        <p:xfrm>
          <a:off x="479376" y="1988840"/>
          <a:ext cx="11161240" cy="3030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2257798"/>
                <a:gridCol w="2196544"/>
                <a:gridCol w="1879471"/>
                <a:gridCol w="2955219"/>
              </a:tblGrid>
              <a:tr h="71321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HOM Power distribution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 luminosity</a:t>
                      </a:r>
                    </a:p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 pipe: 28mm  SCQ Pipe:17mm</a:t>
                      </a:r>
                      <a:endParaRPr lang="zh-CN" altLang="en-US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 kern="1200" dirty="0" smtClean="0">
                          <a:solidFill>
                            <a:srgbClr val="2105ED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CDR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 pipe: 28mm  SCQ Pipe:20mm</a:t>
                      </a:r>
                      <a:endParaRPr lang="zh-CN" altLang="en-US" sz="20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60239">
                <a:tc vMerge="1">
                  <a:txBody>
                    <a:bodyPr/>
                    <a:lstStyle/>
                    <a:p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Higgs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Higgs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945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 pipe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3.46w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52.1w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2.66w</a:t>
                      </a:r>
                      <a:endParaRPr lang="zh-CN" altLang="en-US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40.74 w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945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22.62w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335.4w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21.32w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317.2w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945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Y-shape crotch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13.4w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199w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12.9w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191.5w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585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r>
                        <a:rPr lang="en-US" altLang="zh-CN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power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39.48w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586.5w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36.88w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549.5w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299357" y="5068711"/>
            <a:ext cx="115212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Shrinking the SCQ pipe aperture from 20mm to 17mm, the power deposition will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10% which is acceptable.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67507" y="908720"/>
            <a:ext cx="8856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of HOM deposition nearby the IP</a:t>
            </a:r>
            <a:endParaRPr lang="zh-CN" altLang="en-US" sz="3600" b="1" dirty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3684" y="67112"/>
            <a:ext cx="117969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altLang="zh-CN" sz="44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High luminosity scheme at Higgs energy</a:t>
            </a:r>
          </a:p>
        </p:txBody>
      </p:sp>
    </p:spTree>
    <p:extLst>
      <p:ext uri="{BB962C8B-B14F-4D97-AF65-F5344CB8AC3E}">
        <p14:creationId xmlns:p14="http://schemas.microsoft.com/office/powerpoint/2010/main" val="207093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82" y="4049535"/>
            <a:ext cx="6081315" cy="2302690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Q1a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most challenging.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design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quadrupoles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anti-solenoid is similar to that in CDR.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Iron yoke is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adopted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eliminate the field crosstalk between the two apertures. 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519586"/>
              </p:ext>
            </p:extLst>
          </p:nvPr>
        </p:nvGraphicFramePr>
        <p:xfrm>
          <a:off x="551384" y="1752208"/>
          <a:ext cx="11089232" cy="1948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343"/>
                <a:gridCol w="2836342"/>
                <a:gridCol w="2188664"/>
                <a:gridCol w="2115709"/>
                <a:gridCol w="2991174"/>
              </a:tblGrid>
              <a:tr h="5686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 field gradient (T/m)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Magnetic length (m)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Width of GFR (mm)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Minimal distance between two aperture beam lines (mm)</a:t>
                      </a:r>
                      <a:endParaRPr lang="zh-CN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3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Q1a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8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1.21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8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15.21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8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62.71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3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8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Q1b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8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84.7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8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1.21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8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17.92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8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105.28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3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Q2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8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94.8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8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1.5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8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24.14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8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155.11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857" y="4049535"/>
            <a:ext cx="3313155" cy="199758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012" y="3826120"/>
            <a:ext cx="2581635" cy="25435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31504" y="801473"/>
            <a:ext cx="8856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of final focusing </a:t>
            </a:r>
            <a:r>
              <a:rPr lang="en-US" altLang="zh-CN" sz="3600" b="1" dirty="0" err="1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</a:t>
            </a:r>
            <a:r>
              <a:rPr lang="en-US" altLang="zh-CN" sz="36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coils</a:t>
            </a:r>
            <a:endParaRPr lang="zh-CN" altLang="en-US" sz="3600" b="1" dirty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3684" y="67112"/>
            <a:ext cx="117969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altLang="zh-CN" sz="44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High luminosity scheme at Higgs energy</a:t>
            </a:r>
          </a:p>
        </p:txBody>
      </p:sp>
    </p:spTree>
    <p:extLst>
      <p:ext uri="{BB962C8B-B14F-4D97-AF65-F5344CB8AC3E}">
        <p14:creationId xmlns:p14="http://schemas.microsoft.com/office/powerpoint/2010/main" val="288978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344" y="1524739"/>
            <a:ext cx="11809312" cy="280898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latin typeface="Times New Roman" panose="02020603050405020304" pitchFamily="18" charset="0"/>
              </a:rPr>
              <a:t>Two </a:t>
            </a:r>
            <a:r>
              <a:rPr lang="en-US" altLang="zh-CN" sz="2400" dirty="0">
                <a:latin typeface="Times New Roman" panose="02020603050405020304" pitchFamily="18" charset="0"/>
              </a:rPr>
              <a:t>layers cos2</a:t>
            </a:r>
            <a:r>
              <a:rPr lang="el-GR" altLang="zh-CN" sz="2400" dirty="0">
                <a:latin typeface="Times New Roman" panose="02020603050405020304" pitchFamily="18" charset="0"/>
              </a:rPr>
              <a:t>θ </a:t>
            </a:r>
            <a:r>
              <a:rPr lang="en-US" altLang="zh-CN" sz="2400" dirty="0">
                <a:latin typeface="Times New Roman" panose="02020603050405020304" pitchFamily="18" charset="0"/>
              </a:rPr>
              <a:t>quadrupole coil using Rutherford cable with iron yoke. The inner diameter of the coil is 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37mm. The </a:t>
            </a:r>
            <a:r>
              <a:rPr lang="en-US" altLang="zh-CN" sz="2400" dirty="0">
                <a:latin typeface="Times New Roman" panose="02020603050405020304" pitchFamily="18" charset="0"/>
              </a:rPr>
              <a:t>width of the cable is 2.5mm, and there are 19 turns in each pole.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multipole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 in single aperture is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smaller than 1×10</a:t>
            </a:r>
            <a:r>
              <a:rPr lang="en-US" altLang="zh-CN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</a:t>
            </a:r>
            <a:r>
              <a:rPr lang="en-GB" altLang="zh-CN" sz="2400" dirty="0" smtClean="0">
                <a:latin typeface="Times New Roman" panose="02020603050405020304" pitchFamily="18" charset="0"/>
              </a:rPr>
              <a:t> </a:t>
            </a:r>
            <a:r>
              <a:rPr lang="en-GB" altLang="zh-CN" sz="2400" dirty="0">
                <a:latin typeface="Times New Roman" panose="02020603050405020304" pitchFamily="18" charset="0"/>
              </a:rPr>
              <a:t>field crosstalk is smaller than </a:t>
            </a:r>
            <a:r>
              <a:rPr lang="en-GB" altLang="zh-CN" sz="2400" dirty="0" smtClean="0">
                <a:latin typeface="Times New Roman" panose="02020603050405020304" pitchFamily="18" charset="0"/>
              </a:rPr>
              <a:t>0.5×10</a:t>
            </a:r>
            <a:r>
              <a:rPr lang="en-GB" altLang="zh-CN" sz="2400" baseline="30000" dirty="0" smtClean="0">
                <a:latin typeface="Times New Roman" panose="02020603050405020304" pitchFamily="18" charset="0"/>
              </a:rPr>
              <a:t>-4</a:t>
            </a:r>
            <a:r>
              <a:rPr lang="en-GB" altLang="zh-CN" sz="2400" dirty="0" smtClean="0">
                <a:latin typeface="Times New Roman" panose="02020603050405020304" pitchFamily="18" charset="0"/>
              </a:rPr>
              <a:t>. The </a:t>
            </a:r>
            <a:r>
              <a:rPr lang="en-GB" altLang="zh-CN" sz="2400" dirty="0">
                <a:latin typeface="Times New Roman" panose="02020603050405020304" pitchFamily="18" charset="0"/>
              </a:rPr>
              <a:t>dipole field in each single aperture </a:t>
            </a:r>
            <a:r>
              <a:rPr lang="en-US" altLang="zh-CN" sz="2400" dirty="0">
                <a:latin typeface="Times New Roman" panose="02020603050405020304" pitchFamily="18" charset="0"/>
              </a:rPr>
              <a:t>as a result of field crosstalk </a:t>
            </a:r>
            <a:r>
              <a:rPr lang="en-GB" altLang="zh-CN" sz="2400" dirty="0">
                <a:latin typeface="Times New Roman" panose="02020603050405020304" pitchFamily="18" charset="0"/>
              </a:rPr>
              <a:t>is smaller than 5 </a:t>
            </a:r>
            <a:r>
              <a:rPr lang="en-GB" altLang="zh-CN" sz="2400" dirty="0" err="1">
                <a:latin typeface="Times New Roman" panose="02020603050405020304" pitchFamily="18" charset="0"/>
              </a:rPr>
              <a:t>Gs</a:t>
            </a:r>
            <a:r>
              <a:rPr lang="en-GB" altLang="zh-CN" sz="2400" dirty="0">
                <a:latin typeface="Times New Roman" panose="02020603050405020304" pitchFamily="18" charset="0"/>
              </a:rPr>
              <a:t>.</a:t>
            </a:r>
            <a:r>
              <a:rPr lang="en-US" altLang="zh-CN" sz="2400" dirty="0">
                <a:latin typeface="Times New Roman" panose="02020603050405020304" pitchFamily="18" charset="0"/>
              </a:rPr>
              <a:t> </a:t>
            </a:r>
            <a:endParaRPr lang="en-US" altLang="zh-CN" sz="2400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5640" y="6295028"/>
            <a:ext cx="15121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2D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312024" y="6304157"/>
            <a:ext cx="46085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flux density distribution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631504" y="801473"/>
            <a:ext cx="8856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of final focusing </a:t>
            </a:r>
            <a:r>
              <a:rPr lang="en-US" altLang="zh-CN" sz="3600" b="1" dirty="0" err="1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</a:t>
            </a:r>
            <a:r>
              <a:rPr lang="en-US" altLang="zh-CN" sz="36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coils</a:t>
            </a:r>
            <a:endParaRPr lang="zh-CN" altLang="en-US" sz="3600" b="1" dirty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3684" y="67112"/>
            <a:ext cx="117969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altLang="zh-CN" sz="44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High luminosity scheme at Higgs energy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3574145"/>
            <a:ext cx="4890788" cy="27998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033" y="3321441"/>
            <a:ext cx="4013091" cy="301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3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15479" y="1916832"/>
            <a:ext cx="10144075" cy="424847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Shorter cell length to control the emittance from CDR 1.2nm to 0.7nm</a:t>
            </a:r>
          </a:p>
          <a:p>
            <a:pPr>
              <a:spcBef>
                <a:spcPts val="1200"/>
              </a:spcBef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quadrupole radiation effect </a:t>
            </a:r>
          </a:p>
          <a:p>
            <a:pPr lvl="1">
              <a:spcBef>
                <a:spcPts val="1200"/>
              </a:spcBef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 region: longer FF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quadrupoles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1200"/>
              </a:spcBef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 region: longer quadrupoles</a:t>
            </a:r>
          </a:p>
          <a:p>
            <a:pPr marL="342900" lvl="1" indent="-342900">
              <a:spcBef>
                <a:spcPts val="1200"/>
              </a:spcBef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 of dynamic aperture requirement from injection</a:t>
            </a:r>
          </a:p>
          <a:p>
            <a:pPr lvl="1">
              <a:spcBef>
                <a:spcPts val="1200"/>
              </a:spcBef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Straight section region:  larger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x at injection point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high order chromaticity for arc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</a:p>
          <a:p>
            <a:pPr>
              <a:spcBef>
                <a:spcPts val="1200"/>
              </a:spcBef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 correction of energy dependent aberration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631504" y="801473"/>
            <a:ext cx="8856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of ARC region</a:t>
            </a:r>
            <a:endParaRPr lang="zh-CN" altLang="en-US" sz="3600" b="1" dirty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3684" y="67112"/>
            <a:ext cx="117969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altLang="zh-CN" sz="44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High luminosity scheme at Higgs energy</a:t>
            </a:r>
          </a:p>
        </p:txBody>
      </p:sp>
    </p:spTree>
    <p:extLst>
      <p:ext uri="{BB962C8B-B14F-4D97-AF65-F5344CB8AC3E}">
        <p14:creationId xmlns:p14="http://schemas.microsoft.com/office/powerpoint/2010/main" val="320737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256189"/>
              </p:ext>
            </p:extLst>
          </p:nvPr>
        </p:nvGraphicFramePr>
        <p:xfrm>
          <a:off x="2930578" y="967750"/>
          <a:ext cx="6185708" cy="5628198"/>
        </p:xfrm>
        <a:graphic>
          <a:graphicData uri="http://schemas.openxmlformats.org/drawingml/2006/table">
            <a:tbl>
              <a:tblPr firstRow="1" bandRow="1"/>
              <a:tblGrid>
                <a:gridCol w="28452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71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33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05272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0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21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Higgs </a:t>
                      </a:r>
                      <a:r>
                        <a:rPr lang="en-US" altLang="zh-CN" sz="1000" b="1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(CDR)</a:t>
                      </a:r>
                      <a:endParaRPr lang="zh-CN" altLang="zh-CN" sz="1000" b="1" i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21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Higgs </a:t>
                      </a:r>
                      <a:r>
                        <a:rPr lang="en-US" altLang="zh-CN" sz="1000" b="1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(high luminosity)</a:t>
                      </a:r>
                      <a:endParaRPr lang="zh-CN" altLang="zh-CN" sz="1000" b="1" i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027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 of </a:t>
                      </a:r>
                      <a:r>
                        <a:rPr lang="en-US" sz="10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IPs</a:t>
                      </a:r>
                      <a:endParaRPr lang="zh-CN" sz="1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1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sz="105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7576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0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</a:t>
                      </a:r>
                      <a:r>
                        <a:rPr lang="en-US" sz="1000" b="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e</a:t>
                      </a:r>
                      <a:r>
                        <a:rPr lang="en-US" sz="10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nergy </a:t>
                      </a:r>
                      <a:r>
                        <a:rPr lang="en-US" sz="10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(GeV)</a:t>
                      </a:r>
                      <a:endParaRPr lang="zh-CN" sz="1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120</a:t>
                      </a:r>
                      <a:endParaRPr lang="zh-CN" sz="1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120</a:t>
                      </a:r>
                      <a:endParaRPr lang="en-US" sz="105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3027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Circumference (km)</a:t>
                      </a:r>
                      <a:endParaRPr lang="zh-CN" sz="1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en-US" sz="105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7576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Synchrotron radiation</a:t>
                      </a:r>
                      <a:r>
                        <a:rPr lang="en-US" sz="1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loss/turn (GeV)</a:t>
                      </a:r>
                      <a:endParaRPr lang="zh-CN" sz="1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1.73</a:t>
                      </a:r>
                      <a:endParaRPr lang="zh-CN" altLang="en-US" sz="10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1.8</a:t>
                      </a:r>
                      <a:endParaRPr lang="en-US" sz="105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3027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Crossing angle at</a:t>
                      </a:r>
                      <a:r>
                        <a:rPr lang="en-US" altLang="zh-CN" sz="1000" b="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IP </a:t>
                      </a:r>
                      <a:r>
                        <a:rPr lang="en-US" altLang="zh-CN" sz="10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(mrad)</a:t>
                      </a:r>
                      <a:endParaRPr lang="zh-CN" sz="1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16.5×2</a:t>
                      </a:r>
                      <a:endParaRPr lang="zh-CN" altLang="zh-CN" sz="1000" b="0" kern="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16.5</a:t>
                      </a:r>
                      <a:endParaRPr lang="en-US" sz="105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6821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Piwinski angle</a:t>
                      </a:r>
                      <a:endParaRPr lang="zh-CN" sz="1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3.48</a:t>
                      </a:r>
                      <a:endParaRPr lang="zh-CN" sz="1000" b="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4.87</a:t>
                      </a:r>
                      <a:endParaRPr lang="en-US" sz="105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7576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Number of particles</a:t>
                      </a:r>
                      <a:r>
                        <a:rPr lang="en-US" altLang="zh-CN" sz="1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/bunch</a:t>
                      </a:r>
                      <a:r>
                        <a:rPr lang="en-US" altLang="zh-CN" sz="1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000" b="0" i="1" kern="1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0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15.0</a:t>
                      </a:r>
                      <a:endParaRPr lang="zh-CN" sz="1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16.3</a:t>
                      </a:r>
                      <a:endParaRPr lang="en-US" sz="105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7576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</a:t>
                      </a:r>
                      <a:r>
                        <a:rPr lang="en-US" sz="1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 (bunch s</a:t>
                      </a:r>
                      <a:r>
                        <a:rPr lang="en-US" altLang="zh-CN" sz="1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pacing</a:t>
                      </a:r>
                      <a:r>
                        <a:rPr lang="en-US" sz="1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242 (0.68</a:t>
                      </a:r>
                      <a:r>
                        <a:rPr lang="en-US" altLang="zh-CN" sz="1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altLang="zh-CN" sz="1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s)</a:t>
                      </a:r>
                      <a:endParaRPr lang="zh-CN" sz="1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214</a:t>
                      </a:r>
                      <a:endParaRPr lang="en-US" sz="105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7576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 current (mA)</a:t>
                      </a:r>
                      <a:endParaRPr lang="zh-CN" sz="1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17.4</a:t>
                      </a:r>
                      <a:endParaRPr lang="zh-CN" sz="1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16.8</a:t>
                      </a:r>
                      <a:endParaRPr lang="en-US" sz="105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7576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Synchrotron radiation</a:t>
                      </a:r>
                      <a:r>
                        <a:rPr lang="en-US" altLang="zh-CN" sz="1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power </a:t>
                      </a:r>
                      <a:r>
                        <a:rPr lang="en-US" sz="1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/beam (MW)</a:t>
                      </a:r>
                      <a:endParaRPr lang="zh-CN" sz="1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en-US" sz="105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3170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Bending radius (km)</a:t>
                      </a:r>
                      <a:endParaRPr lang="zh-CN" sz="1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10.7</a:t>
                      </a:r>
                      <a:endParaRPr lang="zh-CN" altLang="zh-CN" sz="1000" b="0" kern="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10.2</a:t>
                      </a:r>
                      <a:endParaRPr lang="en-US" sz="105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3027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Momentum </a:t>
                      </a:r>
                      <a:r>
                        <a:rPr lang="en-US" sz="10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compact </a:t>
                      </a:r>
                      <a:r>
                        <a:rPr lang="en-US" sz="10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(10</a:t>
                      </a:r>
                      <a:r>
                        <a:rPr lang="en-US" sz="1000" b="0" kern="10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-5</a:t>
                      </a:r>
                      <a:r>
                        <a:rPr lang="en-US" sz="10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1.11</a:t>
                      </a:r>
                      <a:endParaRPr lang="zh-CN" sz="1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7.34</a:t>
                      </a:r>
                      <a:endParaRPr lang="en-US" sz="105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7576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000" b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altLang="zh-CN" sz="1000" b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function at IP </a:t>
                      </a:r>
                      <a:r>
                        <a:rPr lang="en-US" altLang="zh-CN" sz="1000" b="0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altLang="zh-CN" sz="1000" b="0" i="1" kern="1200" baseline="-25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en-US" altLang="zh-CN" sz="1000" b="0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*</a:t>
                      </a:r>
                      <a:r>
                        <a:rPr lang="en-US" altLang="zh-CN" sz="1000" b="0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altLang="zh-CN" sz="1000" b="0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altLang="zh-CN" sz="1000" b="0" i="1" kern="1200" baseline="-25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y</a:t>
                      </a:r>
                      <a:r>
                        <a:rPr lang="en-US" altLang="zh-CN" sz="1000" b="0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*</a:t>
                      </a:r>
                      <a:r>
                        <a:rPr lang="en-US" altLang="zh-CN" sz="1000" b="0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b="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m)</a:t>
                      </a:r>
                      <a:endParaRPr lang="zh-CN" sz="10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0.36/0.0015</a:t>
                      </a:r>
                      <a:endParaRPr lang="zh-CN" altLang="zh-CN" sz="1000" b="0" kern="1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0.33/0.001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6821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0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Emittance </a:t>
                      </a:r>
                      <a:r>
                        <a:rPr lang="en-US" altLang="zh-CN" sz="1000" b="0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000" b="0" i="1" kern="1200" baseline="-25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CN" sz="1000" b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000" b="0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000" b="0" i="1" kern="1200" baseline="-25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10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(nm)</a:t>
                      </a:r>
                      <a:endParaRPr lang="zh-CN" sz="10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1.21/0.00</a:t>
                      </a:r>
                      <a:r>
                        <a:rPr lang="en-GB" sz="10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24</a:t>
                      </a:r>
                      <a:endParaRPr lang="zh-CN" sz="10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0.68/0.0014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6821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 size at IP </a:t>
                      </a:r>
                      <a:r>
                        <a:rPr lang="en-US" altLang="zh-CN" sz="1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altLang="zh-CN" sz="1000" b="0" i="1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en-US" altLang="zh-CN" sz="10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altLang="zh-CN" sz="1000" b="0" i="1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lang="en-US" sz="10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0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10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20.9/0.06</a:t>
                      </a:r>
                      <a:endParaRPr lang="zh-CN" sz="1000" b="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15.0/0.037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6821">
                <a:tc>
                  <a:txBody>
                    <a:bodyPr/>
                    <a:lstStyle/>
                    <a:p>
                      <a:pPr marL="2921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Beam-beam parameters </a:t>
                      </a:r>
                      <a:r>
                        <a:rPr lang="en-US" sz="1000" b="0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</a:t>
                      </a:r>
                      <a:r>
                        <a:rPr lang="en-US" sz="1000" b="0" i="1" kern="100" baseline="-250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0" i="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000" b="0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/>
                        </a:rPr>
                        <a:t></a:t>
                      </a:r>
                      <a:r>
                        <a:rPr lang="en-US" altLang="zh-CN" sz="1000" b="0" i="1" kern="100" baseline="-25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endParaRPr lang="zh-CN" altLang="zh-CN" sz="1000" b="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0.0</a:t>
                      </a:r>
                      <a:r>
                        <a:rPr lang="en-GB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en-GB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/0.109</a:t>
                      </a:r>
                      <a:endParaRPr lang="zh-CN" sz="1000" b="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0.018/0.115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7576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RF voltage </a:t>
                      </a:r>
                      <a:r>
                        <a:rPr lang="en-US" sz="1000" b="0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000" b="0" i="1" kern="100" baseline="-250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RF </a:t>
                      </a:r>
                      <a:r>
                        <a:rPr lang="en-US" sz="10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(GV)</a:t>
                      </a:r>
                      <a:endParaRPr lang="zh-CN" sz="1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2.17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2.27</a:t>
                      </a:r>
                      <a:endParaRPr lang="en-US" sz="105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8818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RF frequency </a:t>
                      </a:r>
                      <a:r>
                        <a:rPr lang="en-US" sz="1000" b="0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000" b="0" i="1" kern="100" baseline="-25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sz="10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(MHz</a:t>
                      </a:r>
                      <a:r>
                        <a:rPr lang="en-US" sz="10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  (harmonic)</a:t>
                      </a:r>
                      <a:endParaRPr lang="zh-CN" sz="1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(216816)</a:t>
                      </a:r>
                      <a:endParaRPr lang="zh-CN" altLang="zh-CN" sz="1000" b="0" kern="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650 (217500)</a:t>
                      </a:r>
                      <a:endParaRPr lang="en-US" sz="1050" b="0" kern="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9628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000" b="0" i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Natural</a:t>
                      </a:r>
                      <a:r>
                        <a:rPr lang="en-US" sz="1000" b="0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 </a:t>
                      </a:r>
                      <a:r>
                        <a:rPr lang="en-US" altLang="zh-CN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sz="1000" b="0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</a:t>
                      </a:r>
                      <a:r>
                        <a:rPr lang="en-US" sz="1000" b="0" i="1" kern="100" baseline="-25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0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2.25</a:t>
                      </a:r>
                      <a:endParaRPr lang="en-US" sz="105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6821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altLang="zh-CN" sz="1000" b="0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/>
                        </a:rPr>
                        <a:t></a:t>
                      </a:r>
                      <a:r>
                        <a:rPr lang="en-US" altLang="zh-CN" sz="1000" b="0" i="1" kern="100" baseline="-25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altLang="zh-CN" sz="10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4.4</a:t>
                      </a:r>
                      <a:endParaRPr lang="zh-CN" sz="1000" b="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4.42</a:t>
                      </a:r>
                      <a:endParaRPr lang="en-US" sz="105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96821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HOM power</a:t>
                      </a:r>
                      <a:r>
                        <a:rPr lang="en-US" altLang="zh-CN" sz="1000" b="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/cavity (2 cell) (kw)</a:t>
                      </a:r>
                      <a:endParaRPr lang="zh-CN" sz="1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0.46</a:t>
                      </a:r>
                      <a:endParaRPr lang="zh-CN" sz="1000" b="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0.48</a:t>
                      </a:r>
                      <a:endParaRPr lang="en-US" sz="105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96821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0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nergy </a:t>
                      </a:r>
                      <a:r>
                        <a:rPr lang="en-US" sz="10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spread (%)</a:t>
                      </a:r>
                      <a:endParaRPr lang="zh-CN" sz="1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0.134</a:t>
                      </a:r>
                      <a:endParaRPr lang="zh-CN" sz="1000" b="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0.19</a:t>
                      </a:r>
                      <a:endParaRPr lang="en-US" sz="105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87576">
                <a:tc>
                  <a:txBody>
                    <a:bodyPr/>
                    <a:lstStyle/>
                    <a:p>
                      <a:pPr marL="2921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Energy acceptance requirement (%)</a:t>
                      </a:r>
                      <a:endParaRPr lang="zh-CN" altLang="zh-CN" sz="10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1.35</a:t>
                      </a:r>
                      <a:endParaRPr lang="zh-CN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1.7</a:t>
                      </a:r>
                      <a:endParaRPr lang="en-US" sz="105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87576">
                <a:tc>
                  <a:txBody>
                    <a:bodyPr/>
                    <a:lstStyle/>
                    <a:p>
                      <a:pPr marL="2921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acceptance by</a:t>
                      </a:r>
                      <a:r>
                        <a:rPr lang="en-US" altLang="zh-CN" sz="1000" b="0" kern="1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RF </a:t>
                      </a:r>
                      <a:r>
                        <a:rPr lang="en-US" altLang="zh-CN" sz="10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(%)</a:t>
                      </a:r>
                      <a:endParaRPr lang="zh-CN" altLang="zh-CN" sz="1000" b="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2.06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2.5</a:t>
                      </a:r>
                      <a:endParaRPr lang="en-US" sz="105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74177">
                <a:tc>
                  <a:txBody>
                    <a:bodyPr/>
                    <a:lstStyle/>
                    <a:p>
                      <a:pPr marL="27305" algn="l"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Beamstruhlung lifetime /quantum  lifetime* (min)</a:t>
                      </a:r>
                      <a:endParaRPr lang="zh-CN" sz="1000" b="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80/80</a:t>
                      </a:r>
                      <a:endParaRPr lang="zh-CN" sz="1000" b="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41</a:t>
                      </a:r>
                      <a:endParaRPr lang="en-US" sz="105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240358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Lifetime</a:t>
                      </a:r>
                      <a:r>
                        <a:rPr lang="en-US" altLang="zh-CN" sz="1000" b="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(hour)</a:t>
                      </a:r>
                      <a:endParaRPr lang="zh-CN" sz="1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0.43</a:t>
                      </a:r>
                      <a:endParaRPr lang="zh-CN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21</a:t>
                      </a:r>
                      <a:endParaRPr lang="en-US" sz="105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76540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000" b="0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0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(hour glass)</a:t>
                      </a:r>
                      <a:endParaRPr lang="zh-CN" sz="1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zh-CN" altLang="en-US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1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0.88</a:t>
                      </a:r>
                      <a:endParaRPr lang="en-US" sz="105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204993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400" b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Luminosity</a:t>
                      </a:r>
                      <a:r>
                        <a:rPr lang="en-US" altLang="zh-CN" sz="14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/IP</a:t>
                      </a:r>
                      <a:r>
                        <a:rPr lang="en-US" altLang="zh-CN" sz="1400" b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400" b="0" i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4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(10</a:t>
                      </a:r>
                      <a:r>
                        <a:rPr lang="en-US" sz="1400" b="0" kern="100" baseline="30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en-US" sz="14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sz="1400" b="0" kern="100" baseline="30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en-US" sz="14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400" b="0" kern="100" baseline="30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14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4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2.93</a:t>
                      </a:r>
                      <a:endParaRPr lang="zh-CN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385" marR="32385" marT="7144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5.0</a:t>
                      </a:r>
                      <a:endParaRPr lang="en-US" sz="14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03684" y="7904"/>
            <a:ext cx="117969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altLang="zh-CN" sz="44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High luminosity scheme at Higgs energy</a:t>
            </a:r>
          </a:p>
        </p:txBody>
      </p:sp>
    </p:spTree>
    <p:extLst>
      <p:ext uri="{BB962C8B-B14F-4D97-AF65-F5344CB8AC3E}">
        <p14:creationId xmlns:p14="http://schemas.microsoft.com/office/powerpoint/2010/main" val="187504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/>
              <p:cNvSpPr txBox="1"/>
              <p:nvPr/>
            </p:nvSpPr>
            <p:spPr>
              <a:xfrm>
                <a:off x="1631504" y="5019804"/>
                <a:ext cx="8856983" cy="562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Achieved </a:t>
                </a:r>
                <a:r>
                  <a:rPr lang="en-US" altLang="zh-C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(without errors):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16</m:t>
                    </m:r>
                    <m:sSub>
                      <m:sSubPr>
                        <m:ctrlP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×32</m:t>
                    </m:r>
                    <m:sSub>
                      <m:sSubPr>
                        <m:ctrlP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zh-CN" alt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  <m:r>
                      <a:rPr lang="en-US" altLang="zh-C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×1.9%</m:t>
                    </m:r>
                  </m:oMath>
                </a14:m>
                <a:endParaRPr lang="zh-CN" alt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5019804"/>
                <a:ext cx="8856983" cy="562846"/>
              </a:xfrm>
              <a:prstGeom prst="rect">
                <a:avLst/>
              </a:prstGeom>
              <a:blipFill rotWithShape="0">
                <a:blip r:embed="rId3"/>
                <a:stretch>
                  <a:fillRect t="-10753" b="-215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567608" y="5644485"/>
                <a:ext cx="6696744" cy="5572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Goal (</a:t>
                </a:r>
                <a:r>
                  <a:rPr lang="en-US" altLang="zh-C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errors): 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8</m:t>
                    </m:r>
                    <m:sSub>
                      <m:sSubPr>
                        <m:ctrlP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×15</m:t>
                    </m:r>
                    <m:sSub>
                      <m:sSubPr>
                        <m:ctrlP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1.7% </m:t>
                    </m:r>
                  </m:oMath>
                </a14:m>
                <a:endParaRPr lang="en-US" altLang="zh-CN" sz="2800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608" y="5644485"/>
                <a:ext cx="6696744" cy="557204"/>
              </a:xfrm>
              <a:prstGeom prst="rect">
                <a:avLst/>
              </a:prstGeom>
              <a:blipFill rotWithShape="0">
                <a:blip r:embed="rId4"/>
                <a:stretch>
                  <a:fillRect t="-12088" b="-24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/>
          <p:cNvSpPr txBox="1"/>
          <p:nvPr/>
        </p:nvSpPr>
        <p:spPr>
          <a:xfrm>
            <a:off x="623392" y="1705847"/>
            <a:ext cx="10904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are developing more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powerful methods for 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DA optimization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3" y="2521595"/>
            <a:ext cx="5450041" cy="243637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2439916"/>
            <a:ext cx="5287742" cy="257988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03684" y="67112"/>
            <a:ext cx="117969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altLang="zh-CN" sz="44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High luminosity scheme at Higgs energy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631504" y="801473"/>
            <a:ext cx="8856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 aperture</a:t>
            </a:r>
            <a:endParaRPr lang="zh-CN" altLang="en-US" sz="3600" b="1" dirty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47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B657589E-5082-4AA1-89F0-191C4DEDC9B5}"/>
              </a:ext>
            </a:extLst>
          </p:cNvPr>
          <p:cNvSpPr txBox="1"/>
          <p:nvPr/>
        </p:nvSpPr>
        <p:spPr>
          <a:xfrm>
            <a:off x="51109" y="1691339"/>
            <a:ext cx="6886049" cy="4845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Difficulties: </a:t>
            </a:r>
          </a:p>
          <a:p>
            <a:pPr lvl="1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Vacuum </a:t>
            </a:r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chamber connection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Longitudinal space: bellows should absorb deformation when baking.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Add Z-direction support, length has been decreased to 83mm.</a:t>
            </a:r>
          </a:p>
          <a:p>
            <a:pPr lvl="2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Transversal space: all the structure should be within detection angle.</a:t>
            </a:r>
          </a:p>
          <a:p>
            <a:pPr lvl="1">
              <a:spcBef>
                <a:spcPts val="1800"/>
              </a:spcBef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Hardware protection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2"/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5F404412-8042-4E31-A855-F65B8E354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158" y="2132856"/>
            <a:ext cx="5220884" cy="3441451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203684" y="67112"/>
            <a:ext cx="117969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altLang="zh-CN" sz="44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High luminosity scheme at Higgs energy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631504" y="801473"/>
            <a:ext cx="8856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 </a:t>
            </a:r>
            <a:r>
              <a:rPr lang="en-US" altLang="zh-CN" sz="36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 </a:t>
            </a:r>
            <a:r>
              <a:rPr lang="en-US" altLang="zh-CN" sz="36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</a:t>
            </a:r>
            <a:endParaRPr lang="zh-CN" altLang="en-US" sz="3600" b="1" dirty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84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64" y="1487244"/>
            <a:ext cx="3744416" cy="297080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683" y="1455008"/>
            <a:ext cx="5040000" cy="3456754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91344" y="4437482"/>
            <a:ext cx="6048672" cy="2323898"/>
            <a:chOff x="1308981" y="4522603"/>
            <a:chExt cx="5400000" cy="246828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08981" y="4522603"/>
              <a:ext cx="5400000" cy="2468284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08981" y="4522603"/>
              <a:ext cx="3600000" cy="534049"/>
            </a:xfrm>
            <a:prstGeom prst="rect">
              <a:avLst/>
            </a:prstGeom>
          </p:spPr>
        </p:pic>
      </p:grpSp>
      <p:sp>
        <p:nvSpPr>
          <p:cNvPr id="5" name="文本框 4"/>
          <p:cNvSpPr txBox="1"/>
          <p:nvPr/>
        </p:nvSpPr>
        <p:spPr>
          <a:xfrm>
            <a:off x="6012402" y="5313351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installation design nearby the IP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3684" y="67112"/>
            <a:ext cx="117969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altLang="zh-CN" sz="44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High luminosity scheme at Higgs energy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631504" y="801473"/>
            <a:ext cx="8856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 assembly</a:t>
            </a:r>
            <a:endParaRPr lang="zh-CN" altLang="en-US" sz="3600" b="1" dirty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0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687279" y="1104510"/>
            <a:ext cx="5616624" cy="5231391"/>
            <a:chOff x="395536" y="1340768"/>
            <a:chExt cx="7988013" cy="5231391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3549" y="1708748"/>
              <a:ext cx="3600000" cy="1359865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560" y="1340768"/>
              <a:ext cx="3600000" cy="59602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7544" y="1936794"/>
              <a:ext cx="3600000" cy="667873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1900" y="2604667"/>
              <a:ext cx="3600000" cy="746503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6761" y="3501008"/>
              <a:ext cx="3600000" cy="649077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1900" y="4251461"/>
              <a:ext cx="3600000" cy="739286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5536" y="5066183"/>
              <a:ext cx="3600000" cy="744026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01899" y="5745550"/>
              <a:ext cx="3600000" cy="826609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355976" y="5301208"/>
              <a:ext cx="3600000" cy="1166924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601470" y="4331636"/>
              <a:ext cx="3600000" cy="1098055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35812" y="3146571"/>
              <a:ext cx="3600001" cy="1219980"/>
            </a:xfrm>
            <a:prstGeom prst="rect">
              <a:avLst/>
            </a:prstGeom>
          </p:spPr>
        </p:pic>
        <p:sp>
          <p:nvSpPr>
            <p:cNvPr id="16" name="下箭头 15"/>
            <p:cNvSpPr/>
            <p:nvPr/>
          </p:nvSpPr>
          <p:spPr bwMode="auto">
            <a:xfrm>
              <a:off x="2241260" y="1726663"/>
              <a:ext cx="259758" cy="420261"/>
            </a:xfrm>
            <a:prstGeom prst="downArrow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588"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22" name="下箭头 21"/>
            <p:cNvSpPr/>
            <p:nvPr/>
          </p:nvSpPr>
          <p:spPr bwMode="auto">
            <a:xfrm flipV="1">
              <a:off x="6047793" y="5249671"/>
              <a:ext cx="302852" cy="301945"/>
            </a:xfrm>
            <a:prstGeom prst="downArrow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588"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26" name="下箭头 25"/>
            <p:cNvSpPr/>
            <p:nvPr/>
          </p:nvSpPr>
          <p:spPr bwMode="auto">
            <a:xfrm rot="5400000" flipV="1">
              <a:off x="4369187" y="5868587"/>
              <a:ext cx="186303" cy="667249"/>
            </a:xfrm>
            <a:prstGeom prst="downArrow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588"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</a:endParaRPr>
            </a:p>
          </p:txBody>
        </p:sp>
      </p:grpSp>
      <p:sp>
        <p:nvSpPr>
          <p:cNvPr id="30" name="下箭头 29"/>
          <p:cNvSpPr/>
          <p:nvPr/>
        </p:nvSpPr>
        <p:spPr bwMode="auto">
          <a:xfrm>
            <a:off x="1985066" y="2202805"/>
            <a:ext cx="182644" cy="420261"/>
          </a:xfrm>
          <a:prstGeom prst="downArrow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chemeClr val="bg1"/>
              </a:solidFill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31" name="下箭头 30"/>
          <p:cNvSpPr/>
          <p:nvPr/>
        </p:nvSpPr>
        <p:spPr bwMode="auto">
          <a:xfrm>
            <a:off x="1985066" y="2910313"/>
            <a:ext cx="182644" cy="420261"/>
          </a:xfrm>
          <a:prstGeom prst="downArrow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chemeClr val="bg1"/>
              </a:solidFill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35" name="下箭头 34"/>
          <p:cNvSpPr/>
          <p:nvPr/>
        </p:nvSpPr>
        <p:spPr bwMode="auto">
          <a:xfrm>
            <a:off x="1979020" y="3703696"/>
            <a:ext cx="182644" cy="420261"/>
          </a:xfrm>
          <a:prstGeom prst="downArrow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chemeClr val="bg1"/>
              </a:solidFill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36" name="下箭头 35"/>
          <p:cNvSpPr/>
          <p:nvPr/>
        </p:nvSpPr>
        <p:spPr bwMode="auto">
          <a:xfrm>
            <a:off x="1979020" y="4544358"/>
            <a:ext cx="182644" cy="420261"/>
          </a:xfrm>
          <a:prstGeom prst="downArrow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chemeClr val="bg1"/>
              </a:solidFill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39" name="下箭头 38"/>
          <p:cNvSpPr/>
          <p:nvPr/>
        </p:nvSpPr>
        <p:spPr bwMode="auto">
          <a:xfrm>
            <a:off x="1952916" y="5409057"/>
            <a:ext cx="182644" cy="420261"/>
          </a:xfrm>
          <a:prstGeom prst="downArrow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chemeClr val="bg1"/>
              </a:solidFill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40" name="下箭头 39"/>
          <p:cNvSpPr/>
          <p:nvPr/>
        </p:nvSpPr>
        <p:spPr bwMode="auto">
          <a:xfrm flipV="1">
            <a:off x="4661558" y="3875536"/>
            <a:ext cx="212945" cy="301945"/>
          </a:xfrm>
          <a:prstGeom prst="downArrow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chemeClr val="bg1"/>
              </a:solidFill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41" name="下箭头 40"/>
          <p:cNvSpPr/>
          <p:nvPr/>
        </p:nvSpPr>
        <p:spPr bwMode="auto">
          <a:xfrm flipV="1">
            <a:off x="4663369" y="2707264"/>
            <a:ext cx="212945" cy="301945"/>
          </a:xfrm>
          <a:prstGeom prst="downArrow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chemeClr val="bg1"/>
              </a:solidFill>
              <a:latin typeface="Times New Roman" pitchFamily="18" charset="0"/>
              <a:ea typeface="华文中宋" pitchFamily="2" charset="-122"/>
            </a:endParaRP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37864" y="3936598"/>
            <a:ext cx="5626747" cy="2660754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95616" y="1100290"/>
            <a:ext cx="4102178" cy="2813536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203684" y="67112"/>
            <a:ext cx="117969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altLang="zh-CN" sz="44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High luminosity scheme at Higgs energy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631504" y="801473"/>
            <a:ext cx="8856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 assembly</a:t>
            </a:r>
            <a:endParaRPr lang="zh-CN" altLang="en-US" sz="3600" b="1" dirty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0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>
          <a:xfrm>
            <a:off x="2279576" y="188640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6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sz="6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内容占位符 2"/>
          <p:cNvSpPr>
            <a:spLocks noGrp="1"/>
          </p:cNvSpPr>
          <p:nvPr>
            <p:ph idx="1"/>
          </p:nvPr>
        </p:nvSpPr>
        <p:spPr>
          <a:xfrm>
            <a:off x="695400" y="1772816"/>
            <a:ext cx="11305256" cy="437413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zh-CN" sz="4000" b="1" dirty="0" smtClean="0">
                <a:latin typeface="Times New Roman" panose="02020603050405020304" pitchFamily="18" charset="0"/>
              </a:rPr>
              <a:t>Overview of CEPC collider ring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zh-CN" sz="4000" b="1" dirty="0">
                <a:latin typeface="Times New Roman" panose="02020603050405020304" pitchFamily="18" charset="0"/>
              </a:rPr>
              <a:t>The </a:t>
            </a:r>
            <a:r>
              <a:rPr lang="en-US" altLang="zh-CN" sz="4000" b="1" dirty="0" smtClean="0">
                <a:latin typeface="Times New Roman" panose="02020603050405020304" pitchFamily="18" charset="0"/>
              </a:rPr>
              <a:t>DA optimization progress base on CDR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zh-CN" sz="40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US" altLang="zh-CN" sz="40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luminosity scheme at Higgs energy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zh-CN" sz="4000" b="1" dirty="0" smtClean="0">
                <a:latin typeface="Times New Roman" panose="02020603050405020304" pitchFamily="18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588754688"/>
      </p:ext>
    </p:extLst>
  </p:cSld>
  <p:clrMapOvr>
    <a:masterClrMapping/>
  </p:clrMapOvr>
  <p:transition advTm="17939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71364" y="4805929"/>
            <a:ext cx="1162929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TME </a:t>
            </a:r>
            <a:r>
              <a:rPr lang="en-GB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cells are chosen for </a:t>
            </a:r>
            <a:r>
              <a:rPr lang="en-GB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 booster </a:t>
            </a:r>
            <a:r>
              <a:rPr lang="en-GB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emittance</a:t>
            </a:r>
            <a:r>
              <a:rPr lang="en-GB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relax the DA requirement of collider ring. 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1.4nm </a:t>
            </a:r>
            <a:r>
              <a:rPr lang="en-GB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expected. (CDR: 3.6nm)</a:t>
            </a: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609906"/>
              </p:ext>
            </p:extLst>
          </p:nvPr>
        </p:nvGraphicFramePr>
        <p:xfrm>
          <a:off x="6494850" y="1791980"/>
          <a:ext cx="5328592" cy="3007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" name="Image" r:id="rId3" imgW="10222200" imgH="6831720" progId="Photoshop.Image.8">
                  <p:embed/>
                </p:oleObj>
              </mc:Choice>
              <mc:Fallback>
                <p:oleObj name="Image" r:id="rId3" imgW="10222200" imgH="6831720" progId="Photoshop.Image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94850" y="1791980"/>
                        <a:ext cx="5328592" cy="3007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1791981"/>
            <a:ext cx="5879976" cy="3012816"/>
          </a:xfrm>
          <a:prstGeom prst="rect">
            <a:avLst/>
          </a:prstGeom>
        </p:spPr>
      </p:pic>
      <p:sp>
        <p:nvSpPr>
          <p:cNvPr id="4" name="右箭头 3"/>
          <p:cNvSpPr/>
          <p:nvPr/>
        </p:nvSpPr>
        <p:spPr>
          <a:xfrm>
            <a:off x="5879976" y="3091310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3684" y="67112"/>
            <a:ext cx="117969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altLang="zh-CN" sz="44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High luminosity scheme at Higgs energy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631504" y="801473"/>
            <a:ext cx="8856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Booster ring</a:t>
            </a:r>
            <a:endParaRPr lang="zh-CN" altLang="en-US" sz="3600" b="1" dirty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10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36"/>
    </mc:Choice>
    <mc:Fallback xmlns="">
      <p:transition spd="slow" advTm="18036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697600"/>
              </p:ext>
            </p:extLst>
          </p:nvPr>
        </p:nvGraphicFramePr>
        <p:xfrm>
          <a:off x="5159896" y="3289558"/>
          <a:ext cx="6912767" cy="325735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542627"/>
                <a:gridCol w="1032942"/>
                <a:gridCol w="953485"/>
                <a:gridCol w="2383713"/>
              </a:tblGrid>
              <a:tr h="3257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Symbol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Designed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 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600" b="0" i="1" kern="10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600" b="0" kern="1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600" b="0" i="1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600" b="0" i="1" kern="10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600" b="0" i="1" kern="1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zh-CN" altLang="zh-CN" sz="1600" b="0" i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GeV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Repetition rate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600" b="0" i="1" kern="10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</a:t>
                      </a:r>
                      <a:endParaRPr lang="zh-CN" sz="1600" b="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Hz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35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bunch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population 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600" b="0" i="1" kern="1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</a:t>
                      </a:r>
                      <a:r>
                        <a:rPr lang="en-US" sz="1600" b="0" i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600" b="0" i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CN" sz="1600" b="0" i="1" kern="1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e+</a:t>
                      </a:r>
                      <a:endParaRPr lang="zh-CN" altLang="zh-CN" sz="1600" b="0" i="1" kern="100" baseline="-25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698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&gt; 9.4×10</a:t>
                      </a:r>
                      <a:r>
                        <a:rPr lang="en-US" altLang="zh-CN" sz="1600" b="1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altLang="zh-CN" sz="16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/  &gt;</a:t>
                      </a: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9.4×10</a:t>
                      </a:r>
                      <a:r>
                        <a:rPr lang="en-US" altLang="zh-CN" sz="1600" b="1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3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600" b="0" i="1" kern="1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nC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&gt; 1.5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spread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1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en-US" sz="1600" b="0" i="1" kern="10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zh-CN" sz="1600" b="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&lt; 2×10</a:t>
                      </a:r>
                      <a:r>
                        <a:rPr lang="en-US" altLang="zh-CN" sz="1600" b="1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lang="en-US" altLang="zh-CN" sz="16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/  &lt; 2</a:t>
                      </a: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×10</a:t>
                      </a:r>
                      <a:r>
                        <a:rPr lang="en-US" altLang="zh-CN" sz="1600" b="1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-3</a:t>
                      </a:r>
                      <a:endParaRPr lang="zh-CN" altLang="zh-CN" sz="1600" b="1" kern="100" baseline="30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Emittance (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600" b="0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</a:t>
                      </a:r>
                      <a:r>
                        <a:rPr lang="en-US" sz="1600" b="0" i="1" kern="1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6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b="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rad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)</a:t>
                      </a:r>
                      <a:endParaRPr lang="zh-CN" altLang="zh-CN" sz="16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i="1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en-US" altLang="zh-CN" sz="1600" b="0" i="1" kern="10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zh-CN" altLang="zh-CN" sz="1600" b="0" i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mm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698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/ 1</a:t>
                      </a:r>
                      <a:endParaRPr lang="zh-CN" altLang="zh-CN" sz="1600" b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beam</a:t>
                      </a:r>
                      <a:r>
                        <a:rPr lang="en-US" altLang="zh-CN" sz="16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energy on Target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GeV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bunch</a:t>
                      </a:r>
                      <a:r>
                        <a:rPr lang="en-US" altLang="zh-CN" sz="16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charge on Target</a:t>
                      </a:r>
                      <a:endParaRPr lang="zh-CN" altLang="zh-CN" sz="16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nC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119336" y="3789040"/>
            <a:ext cx="48436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GB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In order to </a:t>
            </a:r>
            <a:r>
              <a:rPr lang="en-GB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relax the DA </a:t>
            </a:r>
            <a:r>
              <a:rPr lang="en-GB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reqirement</a:t>
            </a:r>
            <a:r>
              <a:rPr lang="en-GB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booster the beam </a:t>
            </a:r>
            <a:r>
              <a:rPr lang="en-GB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emittance</a:t>
            </a:r>
            <a:r>
              <a:rPr lang="en-GB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GB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GB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 </a:t>
            </a:r>
            <a:r>
              <a:rPr lang="en-GB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controlled </a:t>
            </a:r>
            <a:r>
              <a:rPr lang="en-GB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GB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nm </a:t>
            </a:r>
            <a:r>
              <a:rPr lang="en-GB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</a:t>
            </a:r>
            <a:r>
              <a:rPr lang="en-GB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damping ring of energy </a:t>
            </a:r>
            <a:r>
              <a:rPr lang="en-GB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1.1GeV.   (CDR: 40nm)</a:t>
            </a:r>
          </a:p>
        </p:txBody>
      </p:sp>
      <p:pic>
        <p:nvPicPr>
          <p:cNvPr id="12" name="图片 11" descr="D:\IHEPBOX\My_work\CEPC&amp;SPPC\Lattice structure\visio\Scheme4--V1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572624"/>
            <a:ext cx="12097047" cy="160516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4607794" y="2694174"/>
            <a:ext cx="1145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1.1GeV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864377" y="2621253"/>
            <a:ext cx="1360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1200m</a:t>
            </a:r>
            <a:endParaRPr lang="zh-CN" altLang="en-US" sz="24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03684" y="67112"/>
            <a:ext cx="117969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altLang="zh-CN" sz="44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High luminosity scheme at Higgs energy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631504" y="801473"/>
            <a:ext cx="8856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endParaRPr lang="zh-CN" altLang="en-US" sz="3600" b="1" dirty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53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99"/>
    </mc:Choice>
    <mc:Fallback xmlns="">
      <p:transition spd="slow" advTm="15099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03684" y="67112"/>
            <a:ext cx="117969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altLang="zh-CN" sz="44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 possibility of other energies base on high luminosity Higgs scheme</a:t>
            </a:r>
            <a:endParaRPr lang="en-US" altLang="zh-CN" sz="4400" b="1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3538" y="4581128"/>
            <a:ext cx="1137726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0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mode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Q1a=Vertical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focusing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quadrupole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Q1b+Q2=Horizontal focusing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quadrupole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zh-CN" sz="20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&amp; H </a:t>
            </a:r>
            <a:r>
              <a:rPr lang="en-US" altLang="zh-CN" sz="20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Q1a+Q1b=Vertical focusing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quadrupole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Q2=Horizontal focusing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quadrupole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zh-CN" sz="20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than Higgs energy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Q1a+Q1b+Q2=Vertical focusing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quadrupole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luminosity Z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HOM at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SCQ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Pipe will be one of the dominant constraint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Replacing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whole cryostat is the best option.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shape and size of cryostat stay the same and the inner aperture of SCQ beam pipe can be made large enough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since Z beam energy is low enough.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19" y="1513662"/>
            <a:ext cx="9271502" cy="291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8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55"/>
    </mc:Choice>
    <mc:Fallback xmlns="">
      <p:transition spd="slow" advTm="13155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496" y="18277"/>
            <a:ext cx="9144000" cy="792088"/>
          </a:xfrm>
          <a:noFill/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36" y="915083"/>
            <a:ext cx="11833992" cy="5942917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defRPr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design of high luminosity scheme with 5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800" kern="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zh-CN" sz="2800" kern="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800" kern="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30MW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 been designed. It doesn’t meet strong limitation and also won’t affect the current mechanical design of detector. The cost of magnets and power supply will increase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20~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 on CDR.</a:t>
            </a:r>
            <a:endParaRPr lang="en-US" altLang="zh-CN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defRPr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L* can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 as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1.9m from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 with lower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emittance and smaller beam pipe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within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region of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SCQ.</a:t>
            </a:r>
            <a:endParaRPr lang="zh-CN" altLang="en-US" sz="2800" dirty="0"/>
          </a:p>
          <a:p>
            <a:pPr algn="just">
              <a:spcBef>
                <a:spcPts val="600"/>
              </a:spcBef>
              <a:defRPr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For the consideration of high luminosity Z, if it’s a strong limitation from local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heating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 due to the narrow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SCQ beam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pipe, replacing the whole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cryostat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 best option. The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shape and size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cryostat stay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same and the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inner aperture of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SCQ beam pipe can be made large enough. </a:t>
            </a:r>
          </a:p>
          <a:p>
            <a:pPr algn="just">
              <a:spcBef>
                <a:spcPts val="600"/>
              </a:spcBef>
              <a:defRPr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More detailed studies will be done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Such as DA optimization with errors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detector background evaluation, etc.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8127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51384" y="104206"/>
            <a:ext cx="112332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altLang="zh-CN" sz="4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Overview of CEPC collider ring</a:t>
            </a:r>
          </a:p>
        </p:txBody>
      </p:sp>
      <p:sp>
        <p:nvSpPr>
          <p:cNvPr id="11" name="矩形 10"/>
          <p:cNvSpPr/>
          <p:nvPr/>
        </p:nvSpPr>
        <p:spPr>
          <a:xfrm>
            <a:off x="119336" y="5733255"/>
            <a:ext cx="66967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Double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ring collider with 2 IPs</a:t>
            </a:r>
          </a:p>
          <a:p>
            <a:pPr marL="457200" indent="-457200" algn="just">
              <a:lnSpc>
                <a:spcPts val="24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Compatible </a:t>
            </a:r>
            <a:r>
              <a:rPr lang="en-GB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the geometry of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SPPC</a:t>
            </a:r>
            <a:endParaRPr lang="en-US" altLang="zh-CN" sz="2800" kern="100" dirty="0"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873647"/>
            <a:ext cx="5760640" cy="5910472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999195"/>
            <a:ext cx="573596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7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05"/>
    </mc:Choice>
    <mc:Fallback xmlns="">
      <p:transition spd="slow" advTm="5820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内容占位符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2974675"/>
              </p:ext>
            </p:extLst>
          </p:nvPr>
        </p:nvGraphicFramePr>
        <p:xfrm>
          <a:off x="119336" y="836712"/>
          <a:ext cx="9577064" cy="5881271"/>
        </p:xfrm>
        <a:graphic>
          <a:graphicData uri="http://schemas.openxmlformats.org/drawingml/2006/table">
            <a:tbl>
              <a:tblPr firstRow="1" bandRow="1"/>
              <a:tblGrid>
                <a:gridCol w="3237312"/>
                <a:gridCol w="2019272"/>
                <a:gridCol w="2088232"/>
                <a:gridCol w="2232248"/>
              </a:tblGrid>
              <a:tr h="29123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Higgs</a:t>
                      </a:r>
                      <a:endParaRPr lang="zh-CN" altLang="zh-CN" sz="1400" b="1" i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</a:t>
                      </a:r>
                      <a:endParaRPr lang="zh-CN" altLang="zh-CN" sz="1400" b="1" i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endParaRPr lang="zh-CN" altLang="zh-CN" sz="1400" b="1" i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56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 of IPs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5811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</a:t>
                      </a:r>
                      <a:r>
                        <a:rPr lang="en-US" sz="12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e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nergy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256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568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Synchrotron radiation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loss/turn (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1.73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0.34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0.036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Crossing angle at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IP 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200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16.5</a:t>
                      </a: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×2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568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angle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3.48</a:t>
                      </a:r>
                      <a:endParaRPr lang="zh-CN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7.0</a:t>
                      </a:r>
                      <a:endParaRPr lang="zh-CN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23.8</a:t>
                      </a:r>
                      <a:endParaRPr lang="zh-CN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Number of particles</a:t>
                      </a: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/bunch</a:t>
                      </a:r>
                      <a:r>
                        <a:rPr lang="en-US" altLang="zh-CN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200" i="1" kern="1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15.0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12.0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8.0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</a:t>
                      </a: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 (bunch s</a:t>
                      </a: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pacing</a:t>
                      </a: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242 (0.68</a:t>
                      </a: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s)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1524 </a:t>
                      </a: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(0.21</a:t>
                      </a: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s)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12000 (25ns+10%gap)</a:t>
                      </a:r>
                      <a:endParaRPr lang="zh-CN" altLang="zh-CN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 current (mA)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17.4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87.9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461.0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904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Synchrotron radiation</a:t>
                      </a: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power </a:t>
                      </a: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/beam (MW)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16.5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193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Bending radius (km)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Momentum </a:t>
                      </a:r>
                      <a:r>
                        <a:rPr lang="en-US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compact 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(10</a:t>
                      </a:r>
                      <a:r>
                        <a:rPr lang="en-US" sz="1200" kern="1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-5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1.11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5748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altLang="zh-CN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function at IP </a:t>
                      </a:r>
                      <a:r>
                        <a:rPr lang="en-US" altLang="zh-CN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altLang="zh-CN" sz="1200" b="1" i="1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en-US" altLang="zh-CN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*</a:t>
                      </a:r>
                      <a:r>
                        <a:rPr lang="en-US" altLang="zh-CN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altLang="zh-CN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altLang="zh-CN" sz="1200" b="1" i="1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y</a:t>
                      </a:r>
                      <a:r>
                        <a:rPr lang="en-US" altLang="zh-CN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*</a:t>
                      </a:r>
                      <a:r>
                        <a:rPr lang="en-US" altLang="zh-CN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m)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0.36/0.0015</a:t>
                      </a:r>
                      <a:endParaRPr lang="zh-CN" altLang="zh-CN" sz="1200" b="1" kern="1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0.36/0.0015</a:t>
                      </a:r>
                      <a:endParaRPr lang="zh-CN" altLang="zh-CN" sz="1200" b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0.2/0.001</a:t>
                      </a:r>
                      <a:endParaRPr lang="zh-CN" altLang="zh-CN" sz="1200" b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Emittance </a:t>
                      </a:r>
                      <a:r>
                        <a:rPr lang="en-US" altLang="zh-CN" sz="1200" i="1" kern="1200" dirty="0" smtClean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200" i="1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200" i="1" kern="120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(nm)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MS Mincho"/>
                        </a:rPr>
                        <a:t>1.21/0.00</a:t>
                      </a: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24</a:t>
                      </a:r>
                      <a:endParaRPr lang="zh-CN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0.54/0.0016</a:t>
                      </a:r>
                      <a:endParaRPr lang="zh-CN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0.18/0.0016 </a:t>
                      </a:r>
                      <a:endParaRPr lang="zh-CN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 size at IP </a:t>
                      </a:r>
                      <a:r>
                        <a:rPr lang="en-US" altLang="zh-CN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altLang="zh-CN" sz="1200" i="1" kern="120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CN" sz="1200" i="1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altLang="zh-CN" sz="1200" i="1" kern="120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altLang="zh-CN" sz="1200" i="1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kern="100" dirty="0" smtClean="0">
                          <a:effectLst/>
                          <a:latin typeface="Symbol" panose="05050102010706020507" pitchFamily="18" charset="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20.9/0.06</a:t>
                      </a:r>
                      <a:endParaRPr lang="zh-CN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13.9/0.049</a:t>
                      </a:r>
                      <a:endParaRPr lang="zh-CN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6.0/0.04</a:t>
                      </a:r>
                      <a:endParaRPr lang="zh-CN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Beam-beam parameters </a:t>
                      </a:r>
                      <a:r>
                        <a:rPr lang="en-US" sz="1200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</a:t>
                      </a:r>
                      <a:r>
                        <a:rPr lang="en-US" sz="1200" i="1" kern="100" baseline="-250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200" i="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200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/>
                        </a:rPr>
                        <a:t>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0.0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18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/0.109</a:t>
                      </a:r>
                      <a:endParaRPr lang="zh-CN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0.013/0.1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23</a:t>
                      </a:r>
                      <a:endParaRPr lang="zh-CN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0.004/0.07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9</a:t>
                      </a:r>
                      <a:endParaRPr lang="zh-CN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RF voltage </a:t>
                      </a:r>
                      <a:r>
                        <a:rPr lang="en-US" sz="1200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200" i="1" kern="100" baseline="-250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(GV)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RF frequency </a:t>
                      </a:r>
                      <a:r>
                        <a:rPr lang="en-US" sz="1200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(MHz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  (harmonic)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(216816)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568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Natural</a:t>
                      </a:r>
                      <a:r>
                        <a:rPr lang="en-US" sz="1200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 </a:t>
                      </a: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sz="1200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2.42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altLang="zh-CN" sz="1200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4.4</a:t>
                      </a:r>
                      <a:endParaRPr lang="zh-CN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5.9</a:t>
                      </a:r>
                      <a:endParaRPr lang="zh-CN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8.5</a:t>
                      </a:r>
                      <a:endParaRPr lang="zh-CN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HOM power</a:t>
                      </a:r>
                      <a:r>
                        <a:rPr lang="en-US" altLang="zh-CN" sz="1200" kern="100" baseline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/cavity (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 cell) (kw)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0.46</a:t>
                      </a:r>
                      <a:endParaRPr lang="zh-CN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0.75</a:t>
                      </a:r>
                      <a:endParaRPr lang="zh-CN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1.94</a:t>
                      </a:r>
                      <a:endParaRPr lang="zh-CN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nergy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spread (%)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0.134</a:t>
                      </a:r>
                      <a:endParaRPr lang="zh-CN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0.098</a:t>
                      </a:r>
                      <a:endParaRPr lang="zh-CN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0.080</a:t>
                      </a:r>
                      <a:endParaRPr lang="zh-CN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Energy acceptance requirement (%)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1.35</a:t>
                      </a:r>
                      <a:endParaRPr lang="zh-CN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90</a:t>
                      </a:r>
                      <a:endParaRPr lang="zh-CN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49</a:t>
                      </a:r>
                      <a:endParaRPr lang="zh-CN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acceptance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2.06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Photon number 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due to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beamstrahlung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0.082</a:t>
                      </a:r>
                      <a:endParaRPr lang="zh-CN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0.050</a:t>
                      </a:r>
                      <a:endParaRPr lang="zh-CN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0.023</a:t>
                      </a:r>
                      <a:endParaRPr lang="zh-CN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1866">
                <a:tc>
                  <a:txBody>
                    <a:bodyPr/>
                    <a:lstStyle/>
                    <a:p>
                      <a:pPr marL="27305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Beamstruhlung lifetime /quantum  lifetime* (min)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80/80</a:t>
                      </a:r>
                      <a:endParaRPr lang="zh-CN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&gt;400</a:t>
                      </a:r>
                      <a:endParaRPr lang="zh-CN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Lifetime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(hour)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0.43</a:t>
                      </a:r>
                      <a:endParaRPr lang="zh-CN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1.4</a:t>
                      </a:r>
                      <a:endParaRPr lang="zh-CN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2.5</a:t>
                      </a:r>
                      <a:endParaRPr lang="zh-CN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2039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(hour glass)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0.94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Luminosity</a:t>
                      </a:r>
                      <a:r>
                        <a:rPr lang="en-US" altLang="zh-CN" sz="14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/IP</a:t>
                      </a:r>
                      <a:r>
                        <a:rPr lang="en-US" altLang="zh-CN" sz="1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400" b="1" i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4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(10</a:t>
                      </a:r>
                      <a:r>
                        <a:rPr lang="en-US" sz="1400" b="1" kern="100" baseline="30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en-US" sz="14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sz="1400" b="1" kern="100" baseline="30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en-US" sz="14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400" b="1" kern="100" baseline="30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14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4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3</a:t>
                      </a:r>
                      <a:endParaRPr lang="zh-CN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10</a:t>
                      </a:r>
                      <a:endParaRPr lang="zh-CN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32</a:t>
                      </a:r>
                      <a:endParaRPr lang="zh-CN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9682002" y="1124744"/>
            <a:ext cx="24956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Physics goals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cost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 cost</a:t>
            </a:r>
            <a:endParaRPr lang="zh-CN" altLang="en-US" sz="2000" b="1" dirty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下箭头 2"/>
          <p:cNvSpPr/>
          <p:nvPr/>
        </p:nvSpPr>
        <p:spPr>
          <a:xfrm>
            <a:off x="10728176" y="3369744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9682002" y="3900420"/>
            <a:ext cx="2495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Fluctuation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altLang="zh-CN" sz="2400" dirty="0" smtClean="0">
                <a:solidFill>
                  <a:srgbClr val="000000"/>
                </a:solidFill>
                <a:latin typeface="Times New Roman"/>
                <a:ea typeface="宋体"/>
              </a:rPr>
              <a:t>Beamstruhlung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altLang="zh-CN" sz="24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Flexibility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Robust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</p:txBody>
      </p:sp>
      <p:sp>
        <p:nvSpPr>
          <p:cNvPr id="7" name="矩形 6"/>
          <p:cNvSpPr/>
          <p:nvPr/>
        </p:nvSpPr>
        <p:spPr>
          <a:xfrm>
            <a:off x="335360" y="11857"/>
            <a:ext cx="113772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altLang="zh-CN" sz="4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CDR beam parameters of collider </a:t>
            </a:r>
            <a:r>
              <a:rPr lang="en-US" altLang="zh-CN" sz="4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ring</a:t>
            </a:r>
          </a:p>
        </p:txBody>
      </p:sp>
    </p:spTree>
    <p:extLst>
      <p:ext uri="{BB962C8B-B14F-4D97-AF65-F5344CB8AC3E}">
        <p14:creationId xmlns:p14="http://schemas.microsoft.com/office/powerpoint/2010/main" val="202570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30"/>
    </mc:Choice>
    <mc:Fallback xmlns="">
      <p:transition spd="slow" advTm="5113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213F7F38-8082-47B2-8E02-1803CC53A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646" y="995691"/>
            <a:ext cx="3060000" cy="206833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640946C8-87C3-4BBF-80CD-7B9358C78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393" y="995691"/>
            <a:ext cx="3060000" cy="2062876"/>
          </a:xfrm>
          <a:prstGeom prst="rect">
            <a:avLst/>
          </a:prstGeom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/>
          </p:nvPr>
        </p:nvGraphicFramePr>
        <p:xfrm>
          <a:off x="3586731" y="3410576"/>
          <a:ext cx="8512669" cy="121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2383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(mm)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(mm)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 (mm)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</a:t>
                      </a:r>
                      <a:r>
                        <a:rPr lang="en-GB" sz="16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(mrad)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</a:t>
                      </a:r>
                      <a:r>
                        <a:rPr lang="en-GB" sz="16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(mrad)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</a:t>
                      </a:r>
                      <a:r>
                        <a:rPr lang="en-GB" sz="16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(mrad)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Field error 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Dipole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0.01%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Arc </a:t>
                      </a: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Quadrupole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0.02%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FF </a:t>
                      </a:r>
                      <a:r>
                        <a:rPr lang="en-GB" altLang="zh-CN" sz="1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Quadrupole</a:t>
                      </a:r>
                      <a:endParaRPr lang="zh-CN" altLang="zh-CN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0.05</a:t>
                      </a:r>
                      <a:endParaRPr lang="zh-CN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0.05</a:t>
                      </a:r>
                      <a:endParaRPr lang="zh-CN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0.05</a:t>
                      </a:r>
                      <a:endParaRPr lang="zh-CN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zh-CN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zh-CN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0.05</a:t>
                      </a:r>
                      <a:endParaRPr lang="zh-CN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Sextupole</a:t>
                      </a:r>
                      <a:endParaRPr lang="zh-CN" alt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10572226" y="1503909"/>
            <a:ext cx="1421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Higgs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09506" y="1166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0" name="表格 19"/>
          <p:cNvGraphicFramePr>
            <a:graphicFrameLocks noGrp="1"/>
          </p:cNvGraphicFramePr>
          <p:nvPr>
            <p:extLst/>
          </p:nvPr>
        </p:nvGraphicFramePr>
        <p:xfrm>
          <a:off x="3575719" y="4749387"/>
          <a:ext cx="6696744" cy="1548452"/>
        </p:xfrm>
        <a:graphic>
          <a:graphicData uri="http://schemas.openxmlformats.org/drawingml/2006/table">
            <a:tbl>
              <a:tblPr/>
              <a:tblGrid>
                <a:gridCol w="21602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02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75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Dipole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Quadrupole 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Sextupole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19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zh-CN" altLang="zh-CN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0.8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zh-CN" altLang="zh-CN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zh-CN" altLang="zh-CN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CN" sz="16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(n&gt;4)/B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0.8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zh-CN" altLang="zh-CN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zh-CN" altLang="zh-CN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zh-CN" altLang="zh-CN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CN" sz="16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(n&gt;4)/B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zh-CN" altLang="zh-CN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zh-CN" altLang="zh-CN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zh-CN" altLang="zh-CN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US" altLang="zh-CN" sz="16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(n&gt;5)/B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10543709" y="5291368"/>
            <a:ext cx="1378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RMS</a:t>
            </a:r>
          </a:p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R=12mm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996518" y="2986205"/>
            <a:ext cx="3151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89.1</a:t>
            </a:r>
            <a:r>
              <a:rPr lang="en-US" altLang="zh-CN" sz="20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 of  1000 seeds</a:t>
            </a:r>
            <a:endParaRPr lang="zh-CN" altLang="en-US" sz="2000" b="1" dirty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21606" y="35261"/>
            <a:ext cx="119510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altLang="zh-CN" sz="4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The DA optimization progress base on CDR</a:t>
            </a:r>
          </a:p>
        </p:txBody>
      </p:sp>
      <p:sp>
        <p:nvSpPr>
          <p:cNvPr id="23" name="椭圆 22"/>
          <p:cNvSpPr/>
          <p:nvPr/>
        </p:nvSpPr>
        <p:spPr>
          <a:xfrm>
            <a:off x="3361965" y="4105592"/>
            <a:ext cx="7931755" cy="331520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4262244" y="2965490"/>
                <a:ext cx="6516258" cy="4955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𝟏𝟎</m:t>
                      </m:r>
                      <m:sSub>
                        <m:sSubPr>
                          <m:ctrlPr>
                            <a:rPr lang="zh-CN" altLang="zh-C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𝟐𝟏</m:t>
                      </m:r>
                      <m:sSub>
                        <m:sSubPr>
                          <m:ctrlPr>
                            <a:rPr lang="zh-CN" altLang="zh-C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&amp; </m:t>
                      </m:r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𝟎𝟏𝟒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244" y="2965490"/>
                <a:ext cx="6516258" cy="495520"/>
              </a:xfrm>
              <a:prstGeom prst="rect">
                <a:avLst/>
              </a:prstGeom>
              <a:blipFill rotWithShape="0">
                <a:blip r:embed="rId4"/>
                <a:stretch>
                  <a:fillRect b="-60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内容占位符 3"/>
          <p:cNvSpPr>
            <a:spLocks noGrp="1"/>
          </p:cNvSpPr>
          <p:nvPr>
            <p:ph sz="half" idx="1"/>
          </p:nvPr>
        </p:nvSpPr>
        <p:spPr>
          <a:xfrm>
            <a:off x="0" y="1409069"/>
            <a:ext cx="4488651" cy="4721823"/>
          </a:xfrm>
        </p:spPr>
        <p:txBody>
          <a:bodyPr>
            <a:norm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SAD is used</a:t>
            </a:r>
          </a:p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145 turns tracked</a:t>
            </a:r>
          </a:p>
          <a:p>
            <a:r>
              <a:rPr lang="en-US" altLang="zh-CN" sz="2000" dirty="0" smtClean="0">
                <a:latin typeface="Times New Roman" panose="02020603050405020304" pitchFamily="18" charset="0"/>
              </a:rPr>
              <a:t>1000 </a:t>
            </a:r>
            <a:r>
              <a:rPr lang="en-US" altLang="zh-CN" sz="2000" dirty="0">
                <a:latin typeface="Times New Roman" panose="02020603050405020304" pitchFamily="18" charset="0"/>
              </a:rPr>
              <a:t>samples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 sextupoles + 32 arc sextupoles</a:t>
            </a:r>
          </a:p>
          <a:p>
            <a:pPr marL="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(Max. free various=254)</a:t>
            </a:r>
          </a:p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Damping at each element</a:t>
            </a:r>
          </a:p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 ON</a:t>
            </a:r>
          </a:p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 fluctuation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</a:p>
          <a:p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Sawtooth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with tapering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8870" y="870864"/>
            <a:ext cx="2744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Crab waist=100%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64277" y="6326608"/>
            <a:ext cx="119837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RMS </a:t>
            </a: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 </a:t>
            </a:r>
            <a:r>
              <a:rPr lang="en-GB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orbit distortions are </a:t>
            </a: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smaller than 30 µm </a:t>
            </a:r>
            <a:r>
              <a:rPr lang="en-GB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um </a:t>
            </a:r>
            <a:r>
              <a:rPr lang="en-GB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horizontal and vertical plane. </a:t>
            </a: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 </a:t>
            </a: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beatings </a:t>
            </a:r>
            <a:r>
              <a:rPr lang="en-GB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7% , </a:t>
            </a: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oupling &lt; 0.2% 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26040" y="1364961"/>
            <a:ext cx="2067907" cy="496140"/>
          </a:xfrm>
          <a:prstGeom prst="ellipse">
            <a:avLst/>
          </a:prstGeom>
          <a:noFill/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2244324" y="1329613"/>
            <a:ext cx="97135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KEK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606" y="4966374"/>
            <a:ext cx="3240360" cy="91159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391079" y="4787057"/>
            <a:ext cx="1683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Including FF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41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23"/>
    </mc:Choice>
    <mc:Fallback xmlns="">
      <p:transition spd="slow" advTm="1902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4E9EBC8D-BE36-4EA5-925D-4B2FF4BF1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674" y="979965"/>
            <a:ext cx="3060000" cy="209432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174231F7-C880-41E3-AA39-3F6D2C67E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126" y="959577"/>
            <a:ext cx="3060000" cy="2072253"/>
          </a:xfrm>
          <a:prstGeom prst="rect">
            <a:avLst/>
          </a:prstGeom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/>
          </p:nvPr>
        </p:nvGraphicFramePr>
        <p:xfrm>
          <a:off x="3586731" y="3410576"/>
          <a:ext cx="8512669" cy="121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2383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(mm)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(mm)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 (mm)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</a:t>
                      </a:r>
                      <a:r>
                        <a:rPr lang="en-GB" sz="16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(mrad)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</a:t>
                      </a:r>
                      <a:r>
                        <a:rPr lang="en-GB" sz="16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(mrad)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</a:t>
                      </a:r>
                      <a:r>
                        <a:rPr lang="en-GB" sz="16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(mrad)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Field error 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Dipole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0.01%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Arc </a:t>
                      </a: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Quadrupole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0.02%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FF </a:t>
                      </a:r>
                      <a:r>
                        <a:rPr lang="en-GB" altLang="zh-CN" sz="1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Quadrupole</a:t>
                      </a:r>
                      <a:endParaRPr lang="zh-CN" altLang="zh-CN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0.10</a:t>
                      </a:r>
                      <a:endParaRPr lang="zh-CN" altLang="zh-CN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0.10</a:t>
                      </a:r>
                      <a:endParaRPr lang="zh-CN" altLang="zh-CN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Sextupole</a:t>
                      </a:r>
                      <a:endParaRPr lang="zh-CN" alt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09506" y="1166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0" name="表格 19"/>
          <p:cNvGraphicFramePr>
            <a:graphicFrameLocks noGrp="1"/>
          </p:cNvGraphicFramePr>
          <p:nvPr>
            <p:extLst/>
          </p:nvPr>
        </p:nvGraphicFramePr>
        <p:xfrm>
          <a:off x="3575719" y="4749387"/>
          <a:ext cx="6696744" cy="1548452"/>
        </p:xfrm>
        <a:graphic>
          <a:graphicData uri="http://schemas.openxmlformats.org/drawingml/2006/table">
            <a:tbl>
              <a:tblPr/>
              <a:tblGrid>
                <a:gridCol w="21602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02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75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Dipole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Quadrupole 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Sextupole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19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zh-CN" altLang="zh-CN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0.8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zh-CN" altLang="zh-CN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zh-CN" altLang="zh-CN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CN" sz="16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(n&gt;4)/B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0.8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zh-CN" altLang="zh-CN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zh-CN" altLang="zh-CN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zh-CN" altLang="zh-CN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CN" sz="16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(n&gt;4)/B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zh-CN" altLang="zh-CN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zh-CN" altLang="zh-CN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zh-CN" altLang="zh-CN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US" altLang="zh-CN" sz="16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(n&gt;5)/B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10512529" y="5165817"/>
            <a:ext cx="1378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RMS</a:t>
            </a:r>
          </a:p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R=12mm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300156" y="2982106"/>
            <a:ext cx="2693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72.4</a:t>
            </a:r>
            <a:r>
              <a:rPr lang="en-US" altLang="zh-CN" sz="20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 of  1000 seeds</a:t>
            </a:r>
            <a:endParaRPr lang="zh-CN" altLang="en-US" sz="2000" b="1" dirty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3361965" y="4105592"/>
            <a:ext cx="7931755" cy="331520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4410423" y="2934401"/>
                <a:ext cx="6516258" cy="4955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𝟗</m:t>
                      </m:r>
                      <m:sSub>
                        <m:sSubPr>
                          <m:ctrlPr>
                            <a:rPr lang="zh-CN" altLang="zh-C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𝟐𝟎</m:t>
                      </m:r>
                      <m:sSub>
                        <m:sSubPr>
                          <m:ctrlPr>
                            <a:rPr lang="zh-CN" altLang="zh-C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&amp; </m:t>
                      </m:r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𝟎𝟏𝟒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423" y="2934401"/>
                <a:ext cx="6516258" cy="495520"/>
              </a:xfrm>
              <a:prstGeom prst="rect">
                <a:avLst/>
              </a:prstGeom>
              <a:blipFill rotWithShape="0">
                <a:blip r:embed="rId4"/>
                <a:stretch>
                  <a:fillRect b="-60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内容占位符 3"/>
          <p:cNvSpPr>
            <a:spLocks noGrp="1"/>
          </p:cNvSpPr>
          <p:nvPr>
            <p:ph sz="half" idx="1"/>
          </p:nvPr>
        </p:nvSpPr>
        <p:spPr>
          <a:xfrm>
            <a:off x="0" y="1409069"/>
            <a:ext cx="4488651" cy="4721823"/>
          </a:xfrm>
        </p:spPr>
        <p:txBody>
          <a:bodyPr>
            <a:norm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SAD is used</a:t>
            </a:r>
          </a:p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145 turns tracked</a:t>
            </a:r>
          </a:p>
          <a:p>
            <a:r>
              <a:rPr lang="en-US" altLang="zh-CN" sz="2000" dirty="0" smtClean="0">
                <a:latin typeface="Times New Roman" panose="02020603050405020304" pitchFamily="18" charset="0"/>
              </a:rPr>
              <a:t>1000 </a:t>
            </a:r>
            <a:r>
              <a:rPr lang="en-US" altLang="zh-CN" sz="2000" dirty="0">
                <a:latin typeface="Times New Roman" panose="02020603050405020304" pitchFamily="18" charset="0"/>
              </a:rPr>
              <a:t>samples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 sextupoles + 32 arc sextupoles</a:t>
            </a:r>
          </a:p>
          <a:p>
            <a:pPr marL="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(Max. free various=254)</a:t>
            </a:r>
          </a:p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Damping at each element</a:t>
            </a:r>
          </a:p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 ON</a:t>
            </a:r>
          </a:p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 fluctuation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</a:p>
          <a:p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Sawtooth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with tapering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8870" y="870864"/>
            <a:ext cx="2744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Crab waist=100%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64277" y="6326608"/>
            <a:ext cx="11829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DA margin shows we can </a:t>
            </a:r>
            <a:r>
              <a:rPr lang="en-GB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 more </a:t>
            </a:r>
            <a:r>
              <a:rPr lang="en-GB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aggressive scheme for higher luminosity 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26040" y="1364961"/>
            <a:ext cx="2067907" cy="496140"/>
          </a:xfrm>
          <a:prstGeom prst="ellipse">
            <a:avLst/>
          </a:prstGeom>
          <a:noFill/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2244324" y="1329613"/>
            <a:ext cx="97135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KEK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606" y="4966374"/>
            <a:ext cx="3240360" cy="911591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121606" y="35261"/>
            <a:ext cx="119510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altLang="zh-CN" sz="4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The DA optimization progress base on CDR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0572226" y="1503909"/>
            <a:ext cx="1421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Higgs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79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23"/>
    </mc:Choice>
    <mc:Fallback xmlns="">
      <p:transition spd="slow" advTm="1902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0" y="1439255"/>
            <a:ext cx="12000656" cy="1742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 </a:t>
            </a:r>
            <a:r>
              <a:rPr lang="en-US" altLang="zh-CN" sz="28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8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*=</a:t>
            </a:r>
            <a:r>
              <a:rPr lang="en-US" altLang="zh-CN" sz="28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2.2m, </a:t>
            </a:r>
            <a:r>
              <a:rPr lang="en-US" altLang="zh-CN" sz="28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c</a:t>
            </a:r>
            <a:r>
              <a:rPr lang="en-US" altLang="zh-CN" sz="28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=33mrad, </a:t>
            </a:r>
            <a:r>
              <a:rPr lang="en-US" altLang="zh-CN" sz="28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βx*=0.36m, βy*=1.5mm</a:t>
            </a:r>
            <a:r>
              <a:rPr lang="en-US" altLang="zh-CN" sz="28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kern="100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Emittance=1.2nm</a:t>
            </a:r>
            <a:endParaRPr lang="en-US" altLang="zh-CN" sz="2800" b="1" dirty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Strength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of anti-solenoids </a:t>
            </a:r>
            <a:r>
              <a:rPr lang="en-US" altLang="zh-CN" sz="24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400" b="1" baseline="-25000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CN" sz="24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~7.2T</a:t>
            </a:r>
            <a:endParaRPr lang="en-US" altLang="zh-CN" sz="2400" b="1" dirty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Enough space for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SC quadrupole coils in two-in-one type </a:t>
            </a:r>
            <a:r>
              <a:rPr lang="en-US" altLang="zh-CN" sz="2400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(Peak </a:t>
            </a:r>
            <a:r>
              <a:rPr lang="en-US" altLang="zh-CN" sz="2400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</a:t>
            </a:r>
            <a:r>
              <a:rPr lang="en-US" altLang="zh-CN" sz="2400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3.8T &amp; 136T/m)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room temperature vacuum chamber &amp;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Iron yoke 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304" y="3136693"/>
            <a:ext cx="3832170" cy="199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32651"/>
            <a:ext cx="3686303" cy="3014662"/>
          </a:xfrm>
          <a:prstGeom prst="rect">
            <a:avLst/>
          </a:prstGeom>
        </p:spPr>
      </p:pic>
      <p:pic>
        <p:nvPicPr>
          <p:cNvPr id="19" name="图片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289" y="5074391"/>
            <a:ext cx="3266065" cy="177329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343472" y="897635"/>
            <a:ext cx="9361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 parameters of CDR Higgs scheme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3684" y="7904"/>
            <a:ext cx="117969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altLang="zh-CN" sz="44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High luminosity scheme at Higgs energy</a:t>
            </a:r>
          </a:p>
        </p:txBody>
      </p:sp>
      <p:sp>
        <p:nvSpPr>
          <p:cNvPr id="18" name="矩形 17"/>
          <p:cNvSpPr/>
          <p:nvPr/>
        </p:nvSpPr>
        <p:spPr>
          <a:xfrm>
            <a:off x="7490319" y="2996952"/>
            <a:ext cx="461539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铍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管内径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28mm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是探测器从控制光子本底</a:t>
            </a:r>
            <a:r>
              <a:rPr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角度定下来的。因为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具有低流强的显著特点，因此，控制阻抗的优先级显著低于提升机器性能。超导磁铁处真空盒内径选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20mm</a:t>
            </a:r>
            <a:r>
              <a:rPr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对撞</a:t>
            </a:r>
            <a:r>
              <a:rPr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区设计的核心关键。这样选择的缺点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只有一个，那就是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发热会稍严重些，但可以接受</a:t>
            </a:r>
            <a:r>
              <a:rPr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；但是选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20mm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好处非常多：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超导磁铁设计难度低；超导磁铁真空盒形成一个天然的同步光挡块结构，可以降低光子本底；超导磁铁外径可以明显变小，从而增大对撞事例接收角；超导磁铁因此可以做短，</a:t>
            </a:r>
            <a:r>
              <a:rPr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从而减小安装准直难度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以及保持对撞点的高真空。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53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15"/>
    </mc:Choice>
    <mc:Fallback xmlns="">
      <p:transition spd="slow" advTm="5701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101842" y="4590166"/>
            <a:ext cx="12000656" cy="1742764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 </a:t>
            </a:r>
            <a:r>
              <a:rPr lang="en-US" altLang="zh-CN" sz="2800" b="1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L*=1.9m, </a:t>
            </a:r>
            <a:r>
              <a:rPr lang="en-US" altLang="zh-CN" sz="2800" b="1" dirty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c</a:t>
            </a:r>
            <a:r>
              <a:rPr lang="en-US" altLang="zh-CN" sz="2800" b="1" dirty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=33mrad, </a:t>
            </a:r>
            <a:r>
              <a:rPr lang="en-US" altLang="zh-CN" sz="2800" b="1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βx*=0.33m, βy*=1.0mm</a:t>
            </a:r>
            <a:r>
              <a:rPr lang="en-US" altLang="zh-CN" sz="2800" b="1" dirty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kern="100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Emittance=0.68nm</a:t>
            </a:r>
            <a:endParaRPr lang="en-US" altLang="zh-CN" sz="2800" b="1" dirty="0">
              <a:solidFill>
                <a:srgbClr val="D919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Strength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of anti-solenoids </a:t>
            </a:r>
            <a:r>
              <a:rPr lang="en-US" altLang="zh-CN" sz="2400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400" baseline="-25000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CN" sz="2400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~7.2T</a:t>
            </a:r>
            <a:endParaRPr lang="en-US" altLang="zh-CN" sz="2400" dirty="0">
              <a:solidFill>
                <a:srgbClr val="D919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Two-in-one type SC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quadrupole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coils (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Peak field </a:t>
            </a:r>
            <a:r>
              <a:rPr lang="en-US" altLang="zh-CN" sz="2400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3.8T &amp; 141T/m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with room temperature vacuum chamber &amp; Iron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yoke 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2905" y="3940373"/>
            <a:ext cx="11887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 parameters of high luminosity scheme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3684" y="67112"/>
            <a:ext cx="117969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altLang="zh-CN" sz="44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High luminosity scheme at Higgs energy</a:t>
            </a:r>
          </a:p>
        </p:txBody>
      </p:sp>
      <p:sp>
        <p:nvSpPr>
          <p:cNvPr id="18" name="内容占位符 2"/>
          <p:cNvSpPr txBox="1">
            <a:spLocks/>
          </p:cNvSpPr>
          <p:nvPr/>
        </p:nvSpPr>
        <p:spPr>
          <a:xfrm>
            <a:off x="71180" y="1061462"/>
            <a:ext cx="12031317" cy="1414702"/>
          </a:xfrm>
          <a:prstGeom prst="rect">
            <a:avLst/>
          </a:prstGeom>
          <a:ln w="25400">
            <a:solidFill>
              <a:srgbClr val="2105ED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8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*=</a:t>
            </a:r>
            <a:r>
              <a:rPr lang="en-US" altLang="zh-CN" sz="28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2.2m, </a:t>
            </a:r>
            <a:r>
              <a:rPr lang="en-US" altLang="zh-CN" sz="28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c</a:t>
            </a:r>
            <a:r>
              <a:rPr lang="en-US" altLang="zh-CN" sz="28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=33mrad, </a:t>
            </a:r>
            <a:r>
              <a:rPr lang="en-US" altLang="zh-CN" sz="28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βx*=0.36m, βy*=1.5mm</a:t>
            </a:r>
            <a:r>
              <a:rPr lang="en-US" altLang="zh-CN" sz="28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kern="100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Emittance=1.2nm</a:t>
            </a:r>
            <a:endParaRPr lang="en-US" altLang="zh-CN" sz="2800" b="1" dirty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Strength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of anti-solenoids </a:t>
            </a:r>
            <a:r>
              <a:rPr lang="en-US" altLang="zh-CN" sz="2400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400" baseline="-25000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CN" sz="2400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~7.2T</a:t>
            </a:r>
            <a:endParaRPr lang="en-US" altLang="zh-CN" sz="2400" dirty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Two-in-one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 quadrupole coils (Peak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 </a:t>
            </a:r>
            <a:r>
              <a:rPr lang="en-US" altLang="zh-CN" sz="2400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3.8T &amp; 136T/m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下箭头 1"/>
          <p:cNvSpPr/>
          <p:nvPr/>
        </p:nvSpPr>
        <p:spPr>
          <a:xfrm>
            <a:off x="5663952" y="2545320"/>
            <a:ext cx="324036" cy="3608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343472" y="6346927"/>
            <a:ext cx="9577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 emittance and smaller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pipe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aperture within the region of SCQ</a:t>
            </a:r>
            <a:endParaRPr lang="zh-CN" altLang="en-US" sz="2000" dirty="0"/>
          </a:p>
        </p:txBody>
      </p:sp>
      <p:sp>
        <p:nvSpPr>
          <p:cNvPr id="12" name="内容占位符 2"/>
          <p:cNvSpPr txBox="1">
            <a:spLocks/>
          </p:cNvSpPr>
          <p:nvPr/>
        </p:nvSpPr>
        <p:spPr>
          <a:xfrm>
            <a:off x="63038" y="2957764"/>
            <a:ext cx="12031317" cy="59818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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*=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2.2m,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c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=33mrad, 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βx*=0.33m, βy*=1.0mm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Emittance</a:t>
            </a:r>
            <a:r>
              <a:rPr lang="en-US" altLang="zh-CN" sz="28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=0.9nm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下箭头 12"/>
          <p:cNvSpPr/>
          <p:nvPr/>
        </p:nvSpPr>
        <p:spPr>
          <a:xfrm>
            <a:off x="5663952" y="3625105"/>
            <a:ext cx="324036" cy="3608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61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15"/>
    </mc:Choice>
    <mc:Fallback xmlns="">
      <p:transition spd="slow" advTm="5701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03684" y="67112"/>
            <a:ext cx="117969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altLang="zh-CN" sz="44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High luminosity scheme at Higgs energy</a:t>
            </a:r>
          </a:p>
        </p:txBody>
      </p:sp>
      <p:sp>
        <p:nvSpPr>
          <p:cNvPr id="4" name="矩形 3"/>
          <p:cNvSpPr/>
          <p:nvPr/>
        </p:nvSpPr>
        <p:spPr>
          <a:xfrm>
            <a:off x="203684" y="3341245"/>
            <a:ext cx="67164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For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of cryostat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inside the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detector, the shape and size stay the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CDR.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3" y="4419976"/>
            <a:ext cx="7091963" cy="2198743"/>
          </a:xfrm>
          <a:prstGeom prst="rect">
            <a:avLst/>
          </a:prstGeom>
        </p:spPr>
      </p:pic>
      <p:pic>
        <p:nvPicPr>
          <p:cNvPr id="18" name="图片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9787" y="1192137"/>
            <a:ext cx="4395635" cy="238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787" y="3501008"/>
            <a:ext cx="4395635" cy="2283786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7689787" y="5842337"/>
            <a:ext cx="44324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 gravity, deformation=190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Vacuum situation at the IP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3593" y="4172242"/>
            <a:ext cx="17472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luminosity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51450" y="3705060"/>
            <a:ext cx="3467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We hope the length of cryostat can be as shorter as possible.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4714368" y="4096810"/>
            <a:ext cx="360040" cy="1671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222337" y="3793071"/>
            <a:ext cx="2359453" cy="646331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rgbClr val="00B050"/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altLang="zh-CN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design of detector won’t be affected.</a:t>
            </a:r>
            <a:endParaRPr lang="zh-CN" altLang="en-US" b="1" dirty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744297" y="814886"/>
            <a:ext cx="4660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of cryostat</a:t>
            </a:r>
            <a:endParaRPr lang="zh-CN" altLang="en-US" sz="3600" b="1" dirty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3" y="1496796"/>
            <a:ext cx="7091963" cy="1906976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88897" y="1343413"/>
            <a:ext cx="118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CDR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40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55"/>
    </mc:Choice>
    <mc:Fallback xmlns="">
      <p:transition spd="slow" advTm="1315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19357</TotalTime>
  <Words>2325</Words>
  <Application>Microsoft Office PowerPoint</Application>
  <PresentationFormat>宽屏</PresentationFormat>
  <Paragraphs>548</Paragraphs>
  <Slides>23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MS Mincho</vt:lpstr>
      <vt:lpstr>华文中宋</vt:lpstr>
      <vt:lpstr>宋体</vt:lpstr>
      <vt:lpstr>Arial</vt:lpstr>
      <vt:lpstr>Calibri</vt:lpstr>
      <vt:lpstr>Cambria Math</vt:lpstr>
      <vt:lpstr>Comic Sans MS</vt:lpstr>
      <vt:lpstr>Symbol</vt:lpstr>
      <vt:lpstr>Times New Roman</vt:lpstr>
      <vt:lpstr>Wingdings</vt:lpstr>
      <vt:lpstr>Office 主题</vt:lpstr>
      <vt:lpstr>Image</vt:lpstr>
      <vt:lpstr>PowerPoint 演示文稿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Consideration about CEPC Injection</dc:title>
  <dc:creator>Dou</dc:creator>
  <cp:lastModifiedBy>yuch</cp:lastModifiedBy>
  <cp:revision>1405</cp:revision>
  <dcterms:created xsi:type="dcterms:W3CDTF">2017-02-09T07:10:05Z</dcterms:created>
  <dcterms:modified xsi:type="dcterms:W3CDTF">2020-11-25T02:56:36Z</dcterms:modified>
</cp:coreProperties>
</file>