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34"/>
  </p:notesMasterIdLst>
  <p:handoutMasterIdLst>
    <p:handoutMasterId r:id="rId35"/>
  </p:handoutMasterIdLst>
  <p:sldIdLst>
    <p:sldId id="678" r:id="rId2"/>
    <p:sldId id="1145" r:id="rId3"/>
    <p:sldId id="1261" r:id="rId4"/>
    <p:sldId id="1305" r:id="rId5"/>
    <p:sldId id="1317" r:id="rId6"/>
    <p:sldId id="1318" r:id="rId7"/>
    <p:sldId id="1355" r:id="rId8"/>
    <p:sldId id="1307" r:id="rId9"/>
    <p:sldId id="1373" r:id="rId10"/>
    <p:sldId id="1374" r:id="rId11"/>
    <p:sldId id="1375" r:id="rId12"/>
    <p:sldId id="1376" r:id="rId13"/>
    <p:sldId id="1378" r:id="rId14"/>
    <p:sldId id="1380" r:id="rId15"/>
    <p:sldId id="1379" r:id="rId16"/>
    <p:sldId id="1309" r:id="rId17"/>
    <p:sldId id="1394" r:id="rId18"/>
    <p:sldId id="1395" r:id="rId19"/>
    <p:sldId id="1396" r:id="rId20"/>
    <p:sldId id="1399" r:id="rId21"/>
    <p:sldId id="1400" r:id="rId22"/>
    <p:sldId id="1334" r:id="rId23"/>
    <p:sldId id="1336" r:id="rId24"/>
    <p:sldId id="1338" r:id="rId25"/>
    <p:sldId id="1320" r:id="rId26"/>
    <p:sldId id="1269" r:id="rId27"/>
    <p:sldId id="1287" r:id="rId28"/>
    <p:sldId id="1288" r:id="rId29"/>
    <p:sldId id="1289" r:id="rId30"/>
    <p:sldId id="1401" r:id="rId31"/>
    <p:sldId id="1391" r:id="rId32"/>
    <p:sldId id="1392" r:id="rId33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99CC"/>
    <a:srgbClr val="0FC80A"/>
    <a:srgbClr val="0033CC"/>
    <a:srgbClr val="00FF00"/>
    <a:srgbClr val="FF57AB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5400" autoAdjust="0"/>
  </p:normalViewPr>
  <p:slideViewPr>
    <p:cSldViewPr>
      <p:cViewPr varScale="1">
        <p:scale>
          <a:sx n="107" d="100"/>
          <a:sy n="107" d="100"/>
        </p:scale>
        <p:origin x="1662" y="114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6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6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97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76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injector/extraction</a:t>
            </a:r>
            <a:br>
              <a:rPr lang="en-US" altLang="zh-CN" sz="4800" dirty="0" smtClean="0"/>
            </a:br>
            <a:r>
              <a:rPr lang="en-US" altLang="zh-CN" sz="4800" dirty="0" err="1" smtClean="0"/>
              <a:t>hardwares</a:t>
            </a:r>
            <a:r>
              <a:rPr lang="en-US" altLang="zh-CN" sz="4800" dirty="0" smtClean="0"/>
              <a:t> </a:t>
            </a:r>
            <a:r>
              <a:rPr lang="en-US" altLang="zh-CN" sz="4800" dirty="0"/>
              <a:t>design status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2987801"/>
            <a:ext cx="7773104" cy="613675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solidFill>
                  <a:srgbClr val="0000FF"/>
                </a:solidFill>
              </a:rPr>
              <a:t>Jinhui</a:t>
            </a:r>
            <a:r>
              <a:rPr lang="en-US" altLang="zh-CN" sz="2000" dirty="0" smtClean="0">
                <a:solidFill>
                  <a:srgbClr val="0000FF"/>
                </a:solidFill>
              </a:rPr>
              <a:t> Chen,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Lihua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Huo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Yuwen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Wu, Hua Shi </a:t>
            </a:r>
            <a:r>
              <a:rPr lang="en-US" altLang="zh-CN" sz="2000" dirty="0" smtClean="0">
                <a:solidFill>
                  <a:srgbClr val="0000FF"/>
                </a:solidFill>
              </a:rPr>
              <a:t>,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Guanjian</a:t>
            </a:r>
            <a:r>
              <a:rPr lang="en-US" altLang="zh-CN" sz="2000" dirty="0" smtClean="0">
                <a:solidFill>
                  <a:srgbClr val="0000FF"/>
                </a:solidFill>
              </a:rPr>
              <a:t> Wu,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Zilin</a:t>
            </a:r>
            <a:r>
              <a:rPr lang="en-US" altLang="zh-CN" sz="2000" dirty="0" smtClean="0">
                <a:solidFill>
                  <a:srgbClr val="0000FF"/>
                </a:solidFill>
              </a:rPr>
              <a:t> Chen,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Guanwen</a:t>
            </a:r>
            <a:r>
              <a:rPr lang="en-US" altLang="zh-CN" sz="2000" dirty="0" smtClean="0">
                <a:solidFill>
                  <a:srgbClr val="0000FF"/>
                </a:solidFill>
              </a:rPr>
              <a:t> Wang, </a:t>
            </a:r>
            <a:r>
              <a:rPr lang="en-US" altLang="zh-CN" sz="2000" dirty="0">
                <a:solidFill>
                  <a:srgbClr val="0000FF"/>
                </a:solidFill>
              </a:rPr>
              <a:t>Lei Wang, </a:t>
            </a:r>
            <a:r>
              <a:rPr lang="en-US" altLang="zh-CN" sz="2000" dirty="0" smtClean="0">
                <a:solidFill>
                  <a:srgbClr val="0000FF"/>
                </a:solidFill>
              </a:rPr>
              <a:t>X.H. Cui, D. Wang, </a:t>
            </a:r>
            <a:r>
              <a:rPr lang="en-US" altLang="zh-CN" sz="2000" dirty="0" err="1">
                <a:solidFill>
                  <a:srgbClr val="0000FF"/>
                </a:solidFill>
              </a:rPr>
              <a:t>Y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iwei</a:t>
            </a:r>
            <a:r>
              <a:rPr lang="en-US" altLang="zh-CN" sz="2000" dirty="0" smtClean="0">
                <a:solidFill>
                  <a:srgbClr val="0000FF"/>
                </a:solidFill>
              </a:rPr>
              <a:t> Wang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Injection group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2020-11-25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75656" y="446423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CEPC day on oct.25</a:t>
            </a:r>
            <a:r>
              <a:rPr lang="en-US" altLang="zh-CN" sz="1600" i="1" u="sng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lang="en-US" altLang="zh-CN" sz="16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 2020</a:t>
            </a:r>
            <a:endParaRPr lang="zh-CN" altLang="en-US" sz="1600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 simulation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49965" t="14667" r="15035" b="9000"/>
          <a:stretch/>
        </p:blipFill>
        <p:spPr>
          <a:xfrm>
            <a:off x="683568" y="1053009"/>
            <a:ext cx="3792839" cy="2585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1319" t="12667" r="10452" b="29000"/>
          <a:stretch/>
        </p:blipFill>
        <p:spPr>
          <a:xfrm>
            <a:off x="4572000" y="1064362"/>
            <a:ext cx="4176464" cy="24166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95133" y="1749181"/>
            <a:ext cx="328660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Stored beam vacuum chamber:1J22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 smtClean="0">
                <a:solidFill>
                  <a:srgbClr val="FF0000"/>
                </a:solidFill>
              </a:rPr>
              <a:t>Center magnetic </a:t>
            </a:r>
            <a:r>
              <a:rPr lang="en-US" altLang="zh-CN" sz="1350" dirty="0">
                <a:solidFill>
                  <a:srgbClr val="FF0000"/>
                </a:solidFill>
              </a:rPr>
              <a:t>field intensity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>
                <a:solidFill>
                  <a:srgbClr val="FF0000"/>
                </a:solidFill>
              </a:rPr>
              <a:t>8836Gauss</a:t>
            </a:r>
          </a:p>
          <a:p>
            <a:r>
              <a:rPr lang="en-US" altLang="zh-CN" sz="1350" dirty="0" smtClean="0">
                <a:solidFill>
                  <a:srgbClr val="FF0000"/>
                </a:solidFill>
              </a:rPr>
              <a:t>Magnet effective length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>
                <a:solidFill>
                  <a:srgbClr val="FF0000"/>
                </a:solidFill>
              </a:rPr>
              <a:t>542mm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51424" t="12333" r="10035" b="29667"/>
          <a:stretch/>
        </p:blipFill>
        <p:spPr>
          <a:xfrm>
            <a:off x="503799" y="3693916"/>
            <a:ext cx="3852177" cy="25433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3608" y="4784996"/>
            <a:ext cx="25922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Vertical </a:t>
            </a:r>
            <a:r>
              <a:rPr lang="en-US" altLang="zh-CN" sz="1350" dirty="0">
                <a:solidFill>
                  <a:srgbClr val="FF0000"/>
                </a:solidFill>
              </a:rPr>
              <a:t>Leakage </a:t>
            </a:r>
            <a:r>
              <a:rPr lang="en-US" altLang="zh-CN" sz="1350" dirty="0" smtClean="0">
                <a:solidFill>
                  <a:srgbClr val="FF0000"/>
                </a:solidFill>
              </a:rPr>
              <a:t>field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>
                <a:solidFill>
                  <a:srgbClr val="FF0000"/>
                </a:solidFill>
              </a:rPr>
              <a:t>2.81E-04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l="50972" t="12222" r="10417" b="29556"/>
          <a:stretch/>
        </p:blipFill>
        <p:spPr>
          <a:xfrm>
            <a:off x="4632886" y="3693582"/>
            <a:ext cx="4136526" cy="25437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08104" y="4634955"/>
            <a:ext cx="26606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Horizontal Leakage field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 smtClean="0">
                <a:solidFill>
                  <a:srgbClr val="FF0000"/>
                </a:solidFill>
              </a:rPr>
              <a:t>1.79E-06</a:t>
            </a:r>
            <a:endParaRPr lang="en-US" altLang="zh-CN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DR inj./ext. kicker design parameters 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672611"/>
              </p:ext>
            </p:extLst>
          </p:nvPr>
        </p:nvGraphicFramePr>
        <p:xfrm>
          <a:off x="611560" y="1340768"/>
          <a:ext cx="8064897" cy="486685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3807"/>
                <a:gridCol w="2724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DR-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+mj-lt"/>
                        </a:rPr>
                        <a:t>2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zh-CN" altLang="zh-CN" sz="1600" b="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Slotted-pipe kicker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altLang="zh-CN" sz="16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angle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10.7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effective length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strength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0.0281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Integral magnetic strength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0.03934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Clearance</a:t>
                      </a:r>
                      <a:r>
                        <a:rPr lang="en-US" sz="1600" b="0" kern="100" baseline="0" dirty="0">
                          <a:effectLst/>
                          <a:latin typeface="+mj-lt"/>
                        </a:rPr>
                        <a:t> region</a:t>
                      </a:r>
                      <a:r>
                        <a:rPr lang="en-US" sz="1600" b="0" kern="100" dirty="0">
                          <a:effectLst/>
                          <a:latin typeface="+mj-lt"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32.8×26.6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  <a:latin typeface="+mj-lt"/>
                        </a:rPr>
                        <a:t>Good</a:t>
                      </a:r>
                      <a:r>
                        <a:rPr lang="en-US" altLang="zh-CN" sz="1600" b="0" kern="100" baseline="0" dirty="0">
                          <a:effectLst/>
                          <a:latin typeface="+mj-lt"/>
                        </a:rPr>
                        <a:t> field region</a:t>
                      </a:r>
                      <a:r>
                        <a:rPr lang="en-US" sz="1600" b="0" kern="100" dirty="0">
                          <a:effectLst/>
                          <a:latin typeface="+mj-lt"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19.8×16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03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Field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uniformity in 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good field region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Repetition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rate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  <a:latin typeface="+mj-lt"/>
                        </a:rPr>
                        <a:t>100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Amplitude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repeatability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jitter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Bottom</a:t>
                      </a:r>
                      <a:r>
                        <a:rPr lang="en-US" altLang="zh-CN" sz="1600" b="0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width of half sine </a:t>
                      </a:r>
                      <a:r>
                        <a:rPr lang="en-US" altLang="zh-CN" sz="16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pulse(5%-5%)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&lt; </a:t>
                      </a: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924294"/>
            <a:ext cx="4176464" cy="20299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2D simulation model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Max. voltage of coil: </a:t>
            </a:r>
            <a:r>
              <a:rPr lang="en-US" altLang="zh-CN" sz="2000" dirty="0" err="1" smtClean="0"/>
              <a:t>Umax</a:t>
            </a:r>
            <a:r>
              <a:rPr lang="en-US" altLang="zh-CN" sz="2000" dirty="0" smtClean="0"/>
              <a:t>=10622V  </a:t>
            </a:r>
            <a:endParaRPr lang="en-US" altLang="zh-CN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/>
              <a:t>Max. </a:t>
            </a:r>
            <a:r>
              <a:rPr lang="en-US" altLang="zh-CN" sz="2000" dirty="0" smtClean="0"/>
              <a:t>exciting current: </a:t>
            </a:r>
            <a:r>
              <a:rPr lang="en-US" altLang="zh-CN" sz="2000" dirty="0"/>
              <a:t>Imax=2400A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Magnet coil inductance=387nH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 physics design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79513" y="2924944"/>
            <a:ext cx="3822782" cy="3489513"/>
            <a:chOff x="289661" y="1307825"/>
            <a:chExt cx="5112568" cy="4666856"/>
          </a:xfrm>
        </p:grpSpPr>
        <p:grpSp>
          <p:nvGrpSpPr>
            <p:cNvPr id="16" name="组合 15"/>
            <p:cNvGrpSpPr/>
            <p:nvPr/>
          </p:nvGrpSpPr>
          <p:grpSpPr>
            <a:xfrm>
              <a:off x="289661" y="1307825"/>
              <a:ext cx="5112568" cy="4666856"/>
              <a:chOff x="289661" y="1307825"/>
              <a:chExt cx="5112568" cy="466685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661" y="1307825"/>
                <a:ext cx="5112568" cy="4666856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2843808" y="3204508"/>
                <a:ext cx="576064" cy="44051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箭头连接符 14"/>
              <p:cNvCxnSpPr>
                <a:endCxn id="4" idx="2"/>
              </p:cNvCxnSpPr>
              <p:nvPr/>
            </p:nvCxnSpPr>
            <p:spPr>
              <a:xfrm flipV="1">
                <a:off x="3131840" y="3645023"/>
                <a:ext cx="0" cy="792089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1979712" y="4399185"/>
              <a:ext cx="2450982" cy="107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Good field region</a:t>
              </a:r>
            </a:p>
            <a:p>
              <a:pPr algn="ctr"/>
              <a:r>
                <a:rPr lang="en-US" altLang="zh-CN" sz="1400" kern="100" dirty="0" smtClean="0">
                  <a:solidFill>
                    <a:schemeClr val="dk1"/>
                  </a:solidFill>
                </a:rPr>
                <a:t>19.8×16mm</a:t>
              </a:r>
              <a:endParaRPr lang="zh-CN" altLang="zh-CN" sz="1400" kern="100" dirty="0">
                <a:solidFill>
                  <a:schemeClr val="dk1"/>
                </a:solidFill>
              </a:endParaRPr>
            </a:p>
            <a:p>
              <a:endParaRPr lang="zh-CN" altLang="en-US" dirty="0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63" y="2990688"/>
            <a:ext cx="4752528" cy="336366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2120" y="321297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x=±10, y=±8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Un.= -0.9%~1.5%</a:t>
            </a:r>
          </a:p>
        </p:txBody>
      </p:sp>
      <p:sp>
        <p:nvSpPr>
          <p:cNvPr id="28" name="内容占位符 1"/>
          <p:cNvSpPr txBox="1">
            <a:spLocks/>
          </p:cNvSpPr>
          <p:nvPr/>
        </p:nvSpPr>
        <p:spPr>
          <a:xfrm>
            <a:off x="4736811" y="929215"/>
            <a:ext cx="4176464" cy="2029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Good field region: 19.8×16mm</a:t>
            </a:r>
          </a:p>
          <a:p>
            <a:r>
              <a:rPr lang="en-US" altLang="zh-CN" sz="2000" dirty="0"/>
              <a:t>Field </a:t>
            </a:r>
            <a:r>
              <a:rPr lang="en-US" altLang="zh-CN" sz="2000" dirty="0" smtClean="0"/>
              <a:t>uniformity: -0.9%~1.5%</a:t>
            </a:r>
            <a:endParaRPr lang="en-US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745279" y="6462058"/>
            <a:ext cx="395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Contributed By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Lihua</a:t>
            </a:r>
            <a:r>
              <a:rPr lang="en-US" altLang="zh-CN" u="sng" dirty="0" smtClean="0">
                <a:solidFill>
                  <a:schemeClr val="bg1"/>
                </a:solidFill>
              </a:rPr>
              <a:t>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Huo,Lei</a:t>
            </a:r>
            <a:r>
              <a:rPr lang="en-US" altLang="zh-CN" u="sng" dirty="0" smtClean="0">
                <a:solidFill>
                  <a:schemeClr val="bg1"/>
                </a:solidFill>
              </a:rPr>
              <a:t> Wang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Slotted-pipe </a:t>
            </a:r>
            <a:r>
              <a:rPr lang="en-US" altLang="zh-CN" sz="3600" dirty="0"/>
              <a:t>kicker </a:t>
            </a:r>
            <a:r>
              <a:rPr lang="en-US" altLang="zh-CN" sz="3600" dirty="0" smtClean="0"/>
              <a:t>engineer design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412776"/>
            <a:ext cx="7683282" cy="45743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2" y="908721"/>
            <a:ext cx="3373810" cy="20930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577" y="3382800"/>
            <a:ext cx="2387446" cy="2855913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484197" y="2484481"/>
            <a:ext cx="324036" cy="313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68073" y="2492844"/>
            <a:ext cx="1116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82244" y="226953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Outer body (316L)</a:t>
            </a:r>
            <a:endParaRPr lang="zh-CN" altLang="en-US" sz="1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4198830" y="3964983"/>
            <a:ext cx="754191" cy="606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953021" y="4566167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956308" y="434950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Busses (FOC)</a:t>
            </a:r>
            <a:endParaRPr lang="zh-CN" altLang="en-US" sz="12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453307" y="4504550"/>
            <a:ext cx="726348" cy="612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79655" y="5128207"/>
            <a:ext cx="1692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097472" y="4906709"/>
            <a:ext cx="189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insulation support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(ceramic)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20917" y="2885393"/>
            <a:ext cx="126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HV feedthrough</a:t>
            </a:r>
            <a:endParaRPr lang="zh-CN" altLang="en-US" sz="12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775599" y="3141577"/>
            <a:ext cx="959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1732967" y="3141577"/>
            <a:ext cx="349714" cy="328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704860" y="2153248"/>
            <a:ext cx="540616" cy="471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45476" y="2624461"/>
            <a:ext cx="1242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184922" y="2414092"/>
            <a:ext cx="138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Cooling water pipe</a:t>
            </a:r>
            <a:endParaRPr lang="zh-CN" altLang="en-US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040538" y="3262715"/>
            <a:ext cx="2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95295" y="2936516"/>
            <a:ext cx="2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3722966" y="3648337"/>
            <a:ext cx="374506" cy="1713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3795446" y="3893209"/>
            <a:ext cx="325824" cy="1629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130572" y="2388854"/>
            <a:ext cx="194796" cy="1641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130572" y="2548844"/>
            <a:ext cx="186099" cy="88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306744" y="2543718"/>
            <a:ext cx="9517" cy="470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54360" y="3023892"/>
            <a:ext cx="304767" cy="1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7223621" y="3095598"/>
            <a:ext cx="154976" cy="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249951" y="3191892"/>
            <a:ext cx="102315" cy="1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791342" y="5395691"/>
            <a:ext cx="334031" cy="225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121270" y="5627494"/>
            <a:ext cx="11541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039954" y="5414321"/>
            <a:ext cx="189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To vacuum pump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6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250ns-fast kicker </a:t>
            </a:r>
            <a:r>
              <a:rPr lang="en-US" altLang="zh-CN" sz="3200" dirty="0" err="1" smtClean="0"/>
              <a:t>pulser</a:t>
            </a:r>
            <a:r>
              <a:rPr lang="en-US" altLang="zh-CN" sz="3200" dirty="0" smtClean="0"/>
              <a:t> design</a:t>
            </a:r>
            <a:endParaRPr lang="zh-CN" altLang="en-US" sz="32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77" y="3938589"/>
            <a:ext cx="4919011" cy="24166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79512" y="937768"/>
            <a:ext cx="60486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15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99"/>
                </a:solidFill>
              </a:rPr>
              <a:t>Scheme: 20-stage inductive adder based on </a:t>
            </a:r>
            <a:r>
              <a:rPr lang="en-US" altLang="zh-CN" dirty="0" err="1" smtClean="0">
                <a:solidFill>
                  <a:srgbClr val="000099"/>
                </a:solidFill>
              </a:rPr>
              <a:t>SiC</a:t>
            </a:r>
            <a:r>
              <a:rPr lang="en-US" altLang="zh-CN" dirty="0" smtClean="0">
                <a:solidFill>
                  <a:srgbClr val="000099"/>
                </a:solidFill>
              </a:rPr>
              <a:t>-MOSFETs. </a:t>
            </a:r>
          </a:p>
          <a:p>
            <a:pPr marL="182880" indent="-182880">
              <a:lnSpc>
                <a:spcPct val="15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000099"/>
                </a:solidFill>
              </a:rPr>
              <a:t>The co-axial transformer is configured as bipolar output. </a:t>
            </a:r>
          </a:p>
          <a:p>
            <a:pPr marL="182880" indent="-182880">
              <a:lnSpc>
                <a:spcPct val="15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The </a:t>
            </a:r>
            <a:r>
              <a:rPr lang="en-US" altLang="zh-CN" dirty="0" err="1">
                <a:solidFill>
                  <a:srgbClr val="000099"/>
                </a:solidFill>
              </a:rPr>
              <a:t>pulser</a:t>
            </a:r>
            <a:r>
              <a:rPr lang="en-US" altLang="zh-CN" dirty="0">
                <a:solidFill>
                  <a:srgbClr val="000099"/>
                </a:solidFill>
              </a:rPr>
              <a:t> is located outside tunnel and 10 </a:t>
            </a:r>
            <a:r>
              <a:rPr lang="en-US" altLang="zh-CN" dirty="0" smtClean="0">
                <a:solidFill>
                  <a:srgbClr val="000099"/>
                </a:solidFill>
              </a:rPr>
              <a:t>cables with length of 30m are </a:t>
            </a:r>
            <a:r>
              <a:rPr lang="en-US" altLang="zh-CN" dirty="0">
                <a:solidFill>
                  <a:srgbClr val="000099"/>
                </a:solidFill>
              </a:rPr>
              <a:t>applied to connect </a:t>
            </a:r>
            <a:r>
              <a:rPr lang="en-US" altLang="zh-CN" dirty="0" smtClean="0">
                <a:solidFill>
                  <a:srgbClr val="000099"/>
                </a:solidFill>
              </a:rPr>
              <a:t> to kicker</a:t>
            </a:r>
            <a:r>
              <a:rPr lang="en-US" altLang="zh-CN" dirty="0">
                <a:solidFill>
                  <a:srgbClr val="000099"/>
                </a:solidFill>
              </a:rPr>
              <a:t>. </a:t>
            </a:r>
          </a:p>
          <a:p>
            <a:pPr marL="182880" indent="-182880">
              <a:lnSpc>
                <a:spcPct val="15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Due to short end of the slotted-pipe kicker, the reflection energy should be return to the </a:t>
            </a:r>
            <a:r>
              <a:rPr lang="en-US" altLang="zh-CN" dirty="0" err="1">
                <a:solidFill>
                  <a:srgbClr val="000099"/>
                </a:solidFill>
              </a:rPr>
              <a:t>pulser</a:t>
            </a:r>
            <a:r>
              <a:rPr lang="en-US" altLang="zh-CN" dirty="0">
                <a:solidFill>
                  <a:srgbClr val="000099"/>
                </a:solidFill>
              </a:rPr>
              <a:t>. </a:t>
            </a:r>
          </a:p>
          <a:p>
            <a:pPr marL="182880" indent="-182880">
              <a:lnSpc>
                <a:spcPct val="15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0099"/>
                </a:solidFill>
              </a:rPr>
              <a:t>A proper absorption circuit must be designed at </a:t>
            </a:r>
            <a:r>
              <a:rPr lang="en-US" altLang="zh-CN" dirty="0" err="1">
                <a:solidFill>
                  <a:srgbClr val="000099"/>
                </a:solidFill>
              </a:rPr>
              <a:t>pulser</a:t>
            </a:r>
            <a:r>
              <a:rPr lang="en-US" altLang="zh-CN" dirty="0">
                <a:solidFill>
                  <a:srgbClr val="000099"/>
                </a:solidFill>
              </a:rPr>
              <a:t> end.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77334" y="6113989"/>
            <a:ext cx="257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20-stage inductive  adder</a:t>
            </a:r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5903136" y="2021632"/>
            <a:ext cx="3240864" cy="4143672"/>
            <a:chOff x="5903136" y="1268760"/>
            <a:chExt cx="3240864" cy="414367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3136" y="1268760"/>
              <a:ext cx="3152542" cy="4032448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>
              <a:off x="8676456" y="2060848"/>
              <a:ext cx="467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76456" y="4653136"/>
              <a:ext cx="467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8906754" y="2060848"/>
              <a:ext cx="3474" cy="25922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 rot="16200000">
              <a:off x="8587709" y="3181881"/>
              <a:ext cx="6861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920mm</a:t>
              </a:r>
              <a:endParaRPr lang="zh-CN" altLang="en-US" sz="1200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7579514" y="5268416"/>
              <a:ext cx="174772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717303" y="4657359"/>
              <a:ext cx="30485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7731941" y="4764846"/>
              <a:ext cx="1137789" cy="61105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 rot="19629962">
              <a:off x="7990578" y="4904169"/>
              <a:ext cx="7295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510mm</a:t>
              </a:r>
              <a:endParaRPr lang="zh-CN" altLang="en-US" sz="1200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6031436" y="4606236"/>
              <a:ext cx="188513" cy="123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318650" y="5253297"/>
              <a:ext cx="219469" cy="123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058306" y="4692938"/>
              <a:ext cx="1260344" cy="66388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 rot="1804590">
              <a:off x="6315560" y="4895969"/>
              <a:ext cx="7295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564mm</a:t>
              </a:r>
              <a:endParaRPr lang="zh-CN" altLang="en-US" sz="12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899" y="1029611"/>
            <a:ext cx="988020" cy="10288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334" y="1007090"/>
            <a:ext cx="1262468" cy="10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09228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BST LE Inj. system hardware design towards TDR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8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LE injection system </a:t>
            </a:r>
            <a:endParaRPr lang="zh-CN" altLang="en-US" dirty="0"/>
          </a:p>
        </p:txBody>
      </p:sp>
      <p:sp>
        <p:nvSpPr>
          <p:cNvPr id="72" name="内容占位符 1"/>
          <p:cNvSpPr>
            <a:spLocks noGrp="1"/>
          </p:cNvSpPr>
          <p:nvPr>
            <p:ph idx="1"/>
          </p:nvPr>
        </p:nvSpPr>
        <p:spPr>
          <a:xfrm>
            <a:off x="159963" y="1064990"/>
            <a:ext cx="5731384" cy="246693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4200" dirty="0" smtClean="0"/>
              <a:t>On-axis bunch-by-bunch injection</a:t>
            </a:r>
          </a:p>
          <a:p>
            <a:r>
              <a:rPr lang="en-US" altLang="zh-CN" sz="4200" dirty="0"/>
              <a:t>Hardware</a:t>
            </a:r>
            <a:r>
              <a:rPr lang="zh-CN" altLang="en-US" sz="4200" dirty="0" smtClean="0"/>
              <a:t>：</a:t>
            </a:r>
            <a:endParaRPr lang="en-US" altLang="zh-CN" sz="4200" dirty="0" smtClean="0"/>
          </a:p>
          <a:p>
            <a:pPr lvl="1"/>
            <a:r>
              <a:rPr lang="en-US" altLang="zh-CN" sz="3400" b="1" u="sng" dirty="0" smtClean="0"/>
              <a:t>Kicker</a:t>
            </a:r>
            <a:r>
              <a:rPr lang="en-US" altLang="zh-CN" sz="3400" b="1" u="sng" dirty="0"/>
              <a:t>: </a:t>
            </a:r>
            <a:r>
              <a:rPr lang="en-US" altLang="zh-CN" sz="3400" dirty="0"/>
              <a:t>vertical strip-line</a:t>
            </a:r>
            <a:r>
              <a:rPr lang="zh-CN" altLang="en-US" sz="3400" dirty="0"/>
              <a:t> </a:t>
            </a:r>
            <a:r>
              <a:rPr lang="en-US" altLang="zh-CN" sz="3400" dirty="0"/>
              <a:t>kicker driven by </a:t>
            </a:r>
            <a:r>
              <a:rPr lang="en-US" altLang="zh-CN" sz="3400" dirty="0" smtClean="0"/>
              <a:t>fast </a:t>
            </a:r>
            <a:r>
              <a:rPr lang="en-US" altLang="zh-CN" sz="3400" dirty="0" err="1"/>
              <a:t>pulser</a:t>
            </a:r>
            <a:endParaRPr lang="en-US" altLang="zh-CN" sz="3400" dirty="0"/>
          </a:p>
          <a:p>
            <a:pPr lvl="1"/>
            <a:r>
              <a:rPr lang="en-US" altLang="zh-CN" sz="3400" b="1" u="sng" dirty="0"/>
              <a:t>Septa: </a:t>
            </a:r>
            <a:r>
              <a:rPr lang="en-US" altLang="zh-CN" sz="3400" dirty="0"/>
              <a:t>horizontal </a:t>
            </a:r>
            <a:r>
              <a:rPr lang="en-US" altLang="zh-CN" sz="3400" dirty="0" err="1"/>
              <a:t>Lambertson</a:t>
            </a:r>
            <a:r>
              <a:rPr lang="en-US" altLang="zh-CN" sz="3400" dirty="0"/>
              <a:t> magnet</a:t>
            </a:r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grpSp>
        <p:nvGrpSpPr>
          <p:cNvPr id="73" name="组合 72"/>
          <p:cNvGrpSpPr/>
          <p:nvPr/>
        </p:nvGrpSpPr>
        <p:grpSpPr>
          <a:xfrm>
            <a:off x="7285178" y="3859307"/>
            <a:ext cx="1998372" cy="856535"/>
            <a:chOff x="7387258" y="4385476"/>
            <a:chExt cx="1998372" cy="856535"/>
          </a:xfrm>
        </p:grpSpPr>
        <p:grpSp>
          <p:nvGrpSpPr>
            <p:cNvPr id="74" name="组合 73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接连接符 74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96045" y="1052710"/>
            <a:ext cx="2948841" cy="1687124"/>
            <a:chOff x="6103165" y="900905"/>
            <a:chExt cx="2948841" cy="168712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165" y="900905"/>
              <a:ext cx="2948841" cy="1687124"/>
            </a:xfrm>
            <a:prstGeom prst="rect">
              <a:avLst/>
            </a:prstGeom>
          </p:spPr>
        </p:pic>
        <p:sp>
          <p:nvSpPr>
            <p:cNvPr id="87" name="椭圆 86"/>
            <p:cNvSpPr/>
            <p:nvPr/>
          </p:nvSpPr>
          <p:spPr>
            <a:xfrm>
              <a:off x="6653165" y="1982664"/>
              <a:ext cx="333083" cy="5163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043608" y="3828870"/>
            <a:ext cx="6175629" cy="2551316"/>
            <a:chOff x="110916" y="1980790"/>
            <a:chExt cx="6175629" cy="2551316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110916" y="2348542"/>
              <a:ext cx="6053714" cy="193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189335" y="2042405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TextBox 15"/>
            <p:cNvSpPr txBox="1"/>
            <p:nvPr/>
          </p:nvSpPr>
          <p:spPr>
            <a:xfrm>
              <a:off x="172529" y="2641750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96" name="TextBox 16"/>
            <p:cNvSpPr txBox="1"/>
            <p:nvPr/>
          </p:nvSpPr>
          <p:spPr>
            <a:xfrm>
              <a:off x="5898558" y="2598545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97" name="矩形 96"/>
            <p:cNvSpPr/>
            <p:nvPr/>
          </p:nvSpPr>
          <p:spPr>
            <a:xfrm flipV="1">
              <a:off x="1185114" y="2412094"/>
              <a:ext cx="487318" cy="689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8" name="矩形 97"/>
            <p:cNvSpPr/>
            <p:nvPr/>
          </p:nvSpPr>
          <p:spPr>
            <a:xfrm>
              <a:off x="1173910" y="2188040"/>
              <a:ext cx="504123" cy="649757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矩形 98"/>
            <p:cNvSpPr/>
            <p:nvPr/>
          </p:nvSpPr>
          <p:spPr>
            <a:xfrm>
              <a:off x="5920384" y="2041472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00" name="直接连接符 99"/>
            <p:cNvCxnSpPr>
              <a:stCxn id="94" idx="0"/>
              <a:endCxn id="108" idx="1"/>
            </p:cNvCxnSpPr>
            <p:nvPr/>
          </p:nvCxnSpPr>
          <p:spPr>
            <a:xfrm flipV="1">
              <a:off x="292958" y="2342078"/>
              <a:ext cx="5046216" cy="2996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381096" y="3021564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/>
            <p:cNvCxnSpPr/>
            <p:nvPr/>
          </p:nvCxnSpPr>
          <p:spPr>
            <a:xfrm flipV="1">
              <a:off x="373755" y="3125247"/>
              <a:ext cx="701452" cy="29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50"/>
            <p:cNvSpPr txBox="1"/>
            <p:nvPr/>
          </p:nvSpPr>
          <p:spPr>
            <a:xfrm>
              <a:off x="468823" y="2926875"/>
              <a:ext cx="684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22.5m</a:t>
              </a:r>
              <a:endParaRPr lang="zh-CN" altLang="en-US" sz="1200" dirty="0"/>
            </a:p>
          </p:txBody>
        </p:sp>
        <p:cxnSp>
          <p:nvCxnSpPr>
            <p:cNvPr id="104" name="直接箭头连接符 103"/>
            <p:cNvCxnSpPr/>
            <p:nvPr/>
          </p:nvCxnSpPr>
          <p:spPr>
            <a:xfrm>
              <a:off x="408146" y="3272237"/>
              <a:ext cx="545947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5867621" y="2969563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59"/>
            <p:cNvSpPr txBox="1"/>
            <p:nvPr/>
          </p:nvSpPr>
          <p:spPr>
            <a:xfrm>
              <a:off x="2795014" y="3272237"/>
              <a:ext cx="814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478.5m</a:t>
              </a:r>
              <a:endParaRPr lang="zh-CN" altLang="en-US" sz="1200" dirty="0"/>
            </a:p>
          </p:txBody>
        </p:sp>
        <p:sp>
          <p:nvSpPr>
            <p:cNvPr id="107" name="TextBox 63"/>
            <p:cNvSpPr txBox="1"/>
            <p:nvPr/>
          </p:nvSpPr>
          <p:spPr>
            <a:xfrm>
              <a:off x="1161775" y="2922445"/>
              <a:ext cx="516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r>
                <a:rPr lang="en-US" altLang="zh-CN" sz="1200" dirty="0" smtClean="0"/>
                <a:t>m</a:t>
              </a:r>
              <a:endParaRPr lang="zh-CN" altLang="en-US" sz="1200" dirty="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5339174" y="1980790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9" name="矩形 108"/>
            <p:cNvSpPr/>
            <p:nvPr/>
          </p:nvSpPr>
          <p:spPr>
            <a:xfrm flipV="1">
              <a:off x="5355046" y="2019999"/>
              <a:ext cx="477046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0" name="矩形 109"/>
            <p:cNvSpPr/>
            <p:nvPr/>
          </p:nvSpPr>
          <p:spPr>
            <a:xfrm flipV="1">
              <a:off x="5354111" y="2630547"/>
              <a:ext cx="477980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1" name="直接连接符 110"/>
            <p:cNvCxnSpPr>
              <a:endCxn id="99" idx="3"/>
            </p:cNvCxnSpPr>
            <p:nvPr/>
          </p:nvCxnSpPr>
          <p:spPr>
            <a:xfrm flipV="1">
              <a:off x="5261221" y="2346746"/>
              <a:ext cx="844007" cy="123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75"/>
            <p:cNvSpPr txBox="1"/>
            <p:nvPr/>
          </p:nvSpPr>
          <p:spPr>
            <a:xfrm>
              <a:off x="5350441" y="2922445"/>
              <a:ext cx="58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r>
                <a:rPr lang="en-US" altLang="zh-CN" sz="1200" dirty="0" smtClean="0"/>
                <a:t>m</a:t>
              </a:r>
              <a:endParaRPr lang="zh-CN" altLang="en-US" sz="1200" dirty="0"/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843808" y="2322225"/>
              <a:ext cx="33830" cy="1706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83"/>
            <p:cNvSpPr txBox="1"/>
            <p:nvPr/>
          </p:nvSpPr>
          <p:spPr>
            <a:xfrm>
              <a:off x="2326055" y="2108085"/>
              <a:ext cx="1220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/>
                <a:t>V</a:t>
              </a:r>
              <a:r>
                <a:rPr lang="en-US" altLang="zh-CN" sz="1200" dirty="0" smtClean="0"/>
                <a:t>=0.11mrad</a:t>
              </a:r>
              <a:endParaRPr lang="zh-CN" altLang="en-US" sz="1200" dirty="0"/>
            </a:p>
          </p:txBody>
        </p:sp>
        <p:cxnSp>
          <p:nvCxnSpPr>
            <p:cNvPr id="115" name="直接箭头连接符 114"/>
            <p:cNvCxnSpPr/>
            <p:nvPr/>
          </p:nvCxnSpPr>
          <p:spPr>
            <a:xfrm>
              <a:off x="1708368" y="3123891"/>
              <a:ext cx="3532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90"/>
            <p:cNvSpPr txBox="1"/>
            <p:nvPr/>
          </p:nvSpPr>
          <p:spPr>
            <a:xfrm>
              <a:off x="3240685" y="2911424"/>
              <a:ext cx="559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454m</a:t>
              </a:r>
              <a:endParaRPr lang="zh-CN" altLang="en-US" sz="1200" dirty="0"/>
            </a:p>
          </p:txBody>
        </p:sp>
        <p:cxnSp>
          <p:nvCxnSpPr>
            <p:cNvPr id="117" name="直接箭头连接符 116"/>
            <p:cNvCxnSpPr/>
            <p:nvPr/>
          </p:nvCxnSpPr>
          <p:spPr>
            <a:xfrm>
              <a:off x="5363617" y="3123891"/>
              <a:ext cx="5100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1678032" y="3028780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 flipV="1">
              <a:off x="1772733" y="2321304"/>
              <a:ext cx="3322" cy="23638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4"/>
            <p:cNvSpPr txBox="1"/>
            <p:nvPr/>
          </p:nvSpPr>
          <p:spPr>
            <a:xfrm>
              <a:off x="1737766" y="2319308"/>
              <a:ext cx="796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50mm</a:t>
              </a:r>
              <a:endParaRPr lang="zh-CN" altLang="en-US" sz="1200" dirty="0"/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5363277" y="3028779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1101968" y="3024495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>
              <a:off x="1101969" y="3128177"/>
              <a:ext cx="53573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5869011" y="3041637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42"/>
            <p:cNvSpPr txBox="1"/>
            <p:nvPr/>
          </p:nvSpPr>
          <p:spPr>
            <a:xfrm>
              <a:off x="355725" y="1993783"/>
              <a:ext cx="9432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Side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84093" y="350390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7" name="TextBox 149"/>
            <p:cNvSpPr txBox="1"/>
            <p:nvPr/>
          </p:nvSpPr>
          <p:spPr>
            <a:xfrm>
              <a:off x="114867" y="4059677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28" name="TextBox 150"/>
            <p:cNvSpPr txBox="1"/>
            <p:nvPr/>
          </p:nvSpPr>
          <p:spPr>
            <a:xfrm>
              <a:off x="5892377" y="4059677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29" name="矩形 128"/>
            <p:cNvSpPr/>
            <p:nvPr/>
          </p:nvSpPr>
          <p:spPr>
            <a:xfrm flipV="1">
              <a:off x="1179872" y="3589650"/>
              <a:ext cx="487318" cy="51185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1168668" y="3516314"/>
              <a:ext cx="504123" cy="660026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5898041" y="349208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32" name="直接连接符 131"/>
            <p:cNvCxnSpPr>
              <a:stCxn id="126" idx="2"/>
              <a:endCxn id="129" idx="3"/>
            </p:cNvCxnSpPr>
            <p:nvPr/>
          </p:nvCxnSpPr>
          <p:spPr>
            <a:xfrm flipV="1">
              <a:off x="276515" y="3845578"/>
              <a:ext cx="1390675" cy="2688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132"/>
            <p:cNvSpPr/>
            <p:nvPr/>
          </p:nvSpPr>
          <p:spPr>
            <a:xfrm>
              <a:off x="5333933" y="3442287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4" name="矩形 133"/>
            <p:cNvSpPr/>
            <p:nvPr/>
          </p:nvSpPr>
          <p:spPr>
            <a:xfrm flipV="1">
              <a:off x="5349804" y="3657841"/>
              <a:ext cx="477046" cy="3030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35" name="直接连接符 134"/>
            <p:cNvCxnSpPr/>
            <p:nvPr/>
          </p:nvCxnSpPr>
          <p:spPr>
            <a:xfrm flipV="1">
              <a:off x="2983858" y="3800348"/>
              <a:ext cx="3302687" cy="359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69"/>
            <p:cNvSpPr txBox="1"/>
            <p:nvPr/>
          </p:nvSpPr>
          <p:spPr>
            <a:xfrm>
              <a:off x="371565" y="4137527"/>
              <a:ext cx="114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 smtClean="0"/>
                <a:t>H</a:t>
              </a:r>
              <a:r>
                <a:rPr lang="en-US" altLang="zh-CN" sz="1200" dirty="0" smtClean="0"/>
                <a:t>=22mrad</a:t>
              </a:r>
              <a:endParaRPr lang="zh-CN" altLang="en-US" sz="1200" dirty="0"/>
            </a:p>
          </p:txBody>
        </p:sp>
        <p:cxnSp>
          <p:nvCxnSpPr>
            <p:cNvPr id="137" name="直接箭头连接符 136"/>
            <p:cNvCxnSpPr/>
            <p:nvPr/>
          </p:nvCxnSpPr>
          <p:spPr>
            <a:xfrm flipV="1">
              <a:off x="1025418" y="3945770"/>
              <a:ext cx="955" cy="2671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76"/>
            <p:cNvSpPr txBox="1"/>
            <p:nvPr/>
          </p:nvSpPr>
          <p:spPr>
            <a:xfrm>
              <a:off x="553861" y="3592581"/>
              <a:ext cx="87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22mm</a:t>
              </a:r>
              <a:endParaRPr lang="zh-CN" altLang="en-US" sz="1200" dirty="0"/>
            </a:p>
          </p:txBody>
        </p:sp>
        <p:cxnSp>
          <p:nvCxnSpPr>
            <p:cNvPr id="139" name="直接箭头连接符 138"/>
            <p:cNvCxnSpPr/>
            <p:nvPr/>
          </p:nvCxnSpPr>
          <p:spPr>
            <a:xfrm flipV="1">
              <a:off x="453897" y="3781933"/>
              <a:ext cx="0" cy="33147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83"/>
            <p:cNvSpPr txBox="1"/>
            <p:nvPr/>
          </p:nvSpPr>
          <p:spPr>
            <a:xfrm>
              <a:off x="434144" y="3799012"/>
              <a:ext cx="72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517mm</a:t>
              </a:r>
              <a:endParaRPr lang="zh-CN" altLang="en-US" sz="1200" dirty="0"/>
            </a:p>
          </p:txBody>
        </p:sp>
        <p:sp>
          <p:nvSpPr>
            <p:cNvPr id="141" name="TextBox 146"/>
            <p:cNvSpPr txBox="1"/>
            <p:nvPr/>
          </p:nvSpPr>
          <p:spPr>
            <a:xfrm>
              <a:off x="358568" y="3349885"/>
              <a:ext cx="9616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Top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 flipV="1">
              <a:off x="181167" y="3804783"/>
              <a:ext cx="6058956" cy="611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弧形 142"/>
            <p:cNvSpPr/>
            <p:nvPr/>
          </p:nvSpPr>
          <p:spPr>
            <a:xfrm>
              <a:off x="1029961" y="3570533"/>
              <a:ext cx="45719" cy="488546"/>
            </a:xfrm>
            <a:prstGeom prst="arc">
              <a:avLst>
                <a:gd name="adj1" fmla="val 5687337"/>
                <a:gd name="adj2" fmla="val 120080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4" name="TextBox 217"/>
            <p:cNvSpPr txBox="1"/>
            <p:nvPr/>
          </p:nvSpPr>
          <p:spPr>
            <a:xfrm>
              <a:off x="953214" y="4232024"/>
              <a:ext cx="114172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/>
                <a:t>Lambertson</a:t>
              </a:r>
              <a:endParaRPr lang="zh-CN" altLang="en-US" sz="1350" dirty="0"/>
            </a:p>
          </p:txBody>
        </p:sp>
        <p:sp>
          <p:nvSpPr>
            <p:cNvPr id="145" name="TextBox 218"/>
            <p:cNvSpPr txBox="1"/>
            <p:nvPr/>
          </p:nvSpPr>
          <p:spPr>
            <a:xfrm>
              <a:off x="5240688" y="4217521"/>
              <a:ext cx="7645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kicker</a:t>
              </a:r>
              <a:endParaRPr lang="zh-CN" altLang="en-US" sz="1350" dirty="0"/>
            </a:p>
          </p:txBody>
        </p:sp>
        <p:sp>
          <p:nvSpPr>
            <p:cNvPr id="146" name="TextBox 225"/>
            <p:cNvSpPr txBox="1"/>
            <p:nvPr/>
          </p:nvSpPr>
          <p:spPr>
            <a:xfrm>
              <a:off x="4489050" y="2385084"/>
              <a:ext cx="1124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0.055mm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V="1">
              <a:off x="5296369" y="2394006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/>
          </p:nvCxnSpPr>
          <p:spPr>
            <a:xfrm flipV="1">
              <a:off x="1075207" y="2325097"/>
              <a:ext cx="0" cy="2901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14"/>
            <p:cNvSpPr txBox="1"/>
            <p:nvPr/>
          </p:nvSpPr>
          <p:spPr>
            <a:xfrm>
              <a:off x="328596" y="2338264"/>
              <a:ext cx="92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30.22mm</a:t>
              </a:r>
              <a:endParaRPr lang="zh-CN" altLang="en-US" sz="1200" dirty="0"/>
            </a:p>
          </p:txBody>
        </p:sp>
        <p:cxnSp>
          <p:nvCxnSpPr>
            <p:cNvPr id="150" name="直接连接符 149"/>
            <p:cNvCxnSpPr/>
            <p:nvPr/>
          </p:nvCxnSpPr>
          <p:spPr>
            <a:xfrm flipH="1">
              <a:off x="1678033" y="3801184"/>
              <a:ext cx="1628450" cy="219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2051720" y="3524680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4458577" y="3501008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" name="TextBox 150"/>
            <p:cNvSpPr txBox="1"/>
            <p:nvPr/>
          </p:nvSpPr>
          <p:spPr>
            <a:xfrm>
              <a:off x="2018032" y="4127398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54" name="TextBox 150"/>
            <p:cNvSpPr txBox="1"/>
            <p:nvPr/>
          </p:nvSpPr>
          <p:spPr>
            <a:xfrm>
              <a:off x="4370143" y="4124664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2051720" y="2053741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4458577" y="2060487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3234441" y="3538533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3306449" y="2098373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9" name="TextBox 150"/>
            <p:cNvSpPr txBox="1"/>
            <p:nvPr/>
          </p:nvSpPr>
          <p:spPr>
            <a:xfrm>
              <a:off x="3137626" y="4124664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7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91880" y="105352"/>
            <a:ext cx="7863798" cy="663575"/>
          </a:xfrm>
        </p:spPr>
        <p:txBody>
          <a:bodyPr/>
          <a:lstStyle/>
          <a:p>
            <a:r>
              <a:rPr lang="en-US" altLang="zh-CN" sz="3200" dirty="0" smtClean="0"/>
              <a:t>LSM requirements for BST LE inj. system</a:t>
            </a:r>
            <a:endParaRPr lang="zh-CN" altLang="en-US" sz="3200" dirty="0"/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64066"/>
              </p:ext>
            </p:extLst>
          </p:nvPr>
        </p:nvGraphicFramePr>
        <p:xfrm>
          <a:off x="4784530" y="5138359"/>
          <a:ext cx="410795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3614"/>
                <a:gridCol w="1008112"/>
                <a:gridCol w="936104"/>
                <a:gridCol w="108012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Injected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beam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X(mm)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Y(mm)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LSM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in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-22.0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-50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-800.0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LSM out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-50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34741"/>
              </p:ext>
            </p:extLst>
          </p:nvPr>
        </p:nvGraphicFramePr>
        <p:xfrm>
          <a:off x="4779136" y="5760680"/>
          <a:ext cx="4113344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08"/>
                <a:gridCol w="1008112"/>
                <a:gridCol w="936104"/>
                <a:gridCol w="1080120"/>
              </a:tblGrid>
              <a:tr h="163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Stored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beam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X(mm)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Y(mm)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Z(mm)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LSM</a:t>
                      </a:r>
                      <a:r>
                        <a:rPr lang="en-US" sz="1200" kern="0" baseline="0" dirty="0" smtClean="0">
                          <a:effectLst/>
                        </a:rPr>
                        <a:t> in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-800.0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LSM</a:t>
                      </a:r>
                      <a:r>
                        <a:rPr lang="en-US" sz="1200" kern="0" baseline="0" dirty="0" smtClean="0">
                          <a:effectLst/>
                        </a:rPr>
                        <a:t> out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38" name="表格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74446"/>
              </p:ext>
            </p:extLst>
          </p:nvPr>
        </p:nvGraphicFramePr>
        <p:xfrm>
          <a:off x="395536" y="1119136"/>
          <a:ext cx="6795516" cy="363291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238186"/>
                <a:gridCol w="1296144"/>
                <a:gridCol w="1261186"/>
              </a:tblGrid>
              <a:tr h="0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</a:rPr>
                        <a:t>Parameters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DR-LSM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4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zh-CN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Energy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GeV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10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Horizontal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d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eflection angle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 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err="1" smtClean="0">
                          <a:effectLst/>
                          <a:latin typeface="+mj-lt"/>
                        </a:rPr>
                        <a:t>mrad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22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46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Insertion length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71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Magnetic field strength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injected/extracted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beam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0.9175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01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Min.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Septum thickness</a:t>
                      </a:r>
                      <a:r>
                        <a:rPr 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including septum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board, 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beam 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pipe wall, installation gap)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5.5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14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Field uniformity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&lt;±0.02%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仿宋_GB2312" panose="0201060903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7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Leakage field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00" dirty="0" smtClean="0">
                          <a:effectLst/>
                        </a:rPr>
                        <a:t>≤</a:t>
                      </a:r>
                      <a:r>
                        <a:rPr lang="en-US" altLang="zh-CN" sz="1400" b="0" kern="100" dirty="0" smtClean="0">
                          <a:effectLst/>
                        </a:rPr>
                        <a:t>1</a:t>
                      </a:r>
                      <a:r>
                        <a:rPr lang="zh-CN" altLang="zh-CN" sz="1400" b="0" kern="100" dirty="0" smtClean="0">
                          <a:effectLst/>
                        </a:rPr>
                        <a:t>×</a:t>
                      </a:r>
                      <a:r>
                        <a:rPr lang="en-US" altLang="zh-CN" sz="1400" b="0" kern="100" dirty="0" smtClean="0">
                          <a:effectLst/>
                        </a:rPr>
                        <a:t>10</a:t>
                      </a:r>
                      <a:r>
                        <a:rPr lang="en-US" altLang="zh-CN" sz="1400" b="0" kern="100" baseline="30000" dirty="0" smtClean="0">
                          <a:effectLst/>
                        </a:rPr>
                        <a:t>-3</a:t>
                      </a:r>
                      <a:endParaRPr lang="zh-CN" altLang="zh-CN" sz="1400" b="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7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Clearance of stored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beam at </a:t>
                      </a:r>
                      <a:r>
                        <a:rPr lang="en-US" altLang="zh-CN" sz="1400" b="0" kern="100" baseline="0" dirty="0" err="1" smtClean="0">
                          <a:effectLst/>
                          <a:latin typeface="+mj-lt"/>
                        </a:rPr>
                        <a:t>lambertson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H</a:t>
                      </a:r>
                      <a:r>
                        <a:rPr lang="en-US" sz="1400" b="0" kern="10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V</a:t>
                      </a:r>
                      <a:r>
                        <a:rPr lang="zh-CN" sz="1400" b="0" kern="100" dirty="0">
                          <a:effectLst/>
                          <a:latin typeface="+mj-lt"/>
                        </a:rPr>
                        <a:t>） 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refer to stored beam orbit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j-lt"/>
                          <a:sym typeface="Symbol" panose="05050102010706020507" pitchFamily="18" charset="2"/>
                        </a:rPr>
                        <a:t>3050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09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Clearance of inj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.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beam at </a:t>
                      </a:r>
                      <a:r>
                        <a:rPr lang="en-US" altLang="zh-CN" sz="1400" b="0" kern="100" baseline="0" dirty="0" err="1" smtClean="0">
                          <a:effectLst/>
                          <a:latin typeface="+mj-lt"/>
                        </a:rPr>
                        <a:t>lambertson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H</a:t>
                      </a:r>
                      <a:r>
                        <a:rPr lang="en-US" sz="1400" b="0" kern="10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V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）（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refer to inj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beam orbit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j-lt"/>
                          <a:sym typeface="Symbol" panose="05050102010706020507" pitchFamily="18" charset="2"/>
                        </a:rPr>
                        <a:t>1829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28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Physical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 aperture of stored beam vacuum chamber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55</a:t>
                      </a: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55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5" name="组合 64"/>
          <p:cNvGrpSpPr/>
          <p:nvPr/>
        </p:nvGrpSpPr>
        <p:grpSpPr>
          <a:xfrm>
            <a:off x="7500536" y="1944372"/>
            <a:ext cx="1367223" cy="2193326"/>
            <a:chOff x="7306958" y="3450516"/>
            <a:chExt cx="1367223" cy="2193326"/>
          </a:xfrm>
        </p:grpSpPr>
        <p:grpSp>
          <p:nvGrpSpPr>
            <p:cNvPr id="66" name="组合 65"/>
            <p:cNvGrpSpPr/>
            <p:nvPr/>
          </p:nvGrpSpPr>
          <p:grpSpPr>
            <a:xfrm rot="16200000">
              <a:off x="7832837" y="3600762"/>
              <a:ext cx="276999" cy="1328758"/>
              <a:chOff x="7565441" y="3121816"/>
              <a:chExt cx="276999" cy="1328758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7569903" y="3121816"/>
                <a:ext cx="251755" cy="12850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 rot="5400000">
                <a:off x="7086572" y="3694705"/>
                <a:ext cx="12347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Septum=5.5mm</a:t>
                </a:r>
                <a:endParaRPr lang="zh-CN" altLang="en-US" sz="1200" b="1" dirty="0"/>
              </a:p>
            </p:txBody>
          </p:sp>
        </p:grpSp>
        <p:sp>
          <p:nvSpPr>
            <p:cNvPr id="67" name="椭圆 66"/>
            <p:cNvSpPr/>
            <p:nvPr/>
          </p:nvSpPr>
          <p:spPr>
            <a:xfrm rot="16200000">
              <a:off x="7849054" y="4886136"/>
              <a:ext cx="200833" cy="172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499838" y="5016408"/>
              <a:ext cx="1057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Stored beam</a:t>
              </a:r>
              <a:endParaRPr lang="zh-CN" altLang="en-US" sz="1200" b="1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42508" y="3450516"/>
              <a:ext cx="1057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Inj. beam</a:t>
              </a:r>
              <a:endParaRPr lang="zh-CN" altLang="en-US" sz="1200" b="1" dirty="0"/>
            </a:p>
          </p:txBody>
        </p:sp>
        <p:sp>
          <p:nvSpPr>
            <p:cNvPr id="70" name="椭圆 69"/>
            <p:cNvSpPr/>
            <p:nvPr/>
          </p:nvSpPr>
          <p:spPr>
            <a:xfrm rot="16200000">
              <a:off x="7813767" y="3699449"/>
              <a:ext cx="276804" cy="238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rot="16200000">
              <a:off x="7652931" y="4689286"/>
              <a:ext cx="580220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16200000">
              <a:off x="8101795" y="4818978"/>
              <a:ext cx="0" cy="320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6200000">
              <a:off x="8112996" y="3674721"/>
              <a:ext cx="0" cy="320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 flipV="1">
              <a:off x="7963886" y="3828375"/>
              <a:ext cx="3" cy="31190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/>
          </p:nvSpPr>
          <p:spPr>
            <a:xfrm>
              <a:off x="7930139" y="4599894"/>
              <a:ext cx="744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27.5mm</a:t>
              </a:r>
              <a:endParaRPr lang="zh-CN" altLang="en-US" sz="1200" b="1" dirty="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977582" y="3860383"/>
              <a:ext cx="673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14mm</a:t>
              </a:r>
              <a:endParaRPr lang="zh-CN" altLang="en-US" sz="1200" b="1" dirty="0"/>
            </a:p>
          </p:txBody>
        </p:sp>
        <p:cxnSp>
          <p:nvCxnSpPr>
            <p:cNvPr id="77" name="直接箭头连接符 76"/>
            <p:cNvCxnSpPr/>
            <p:nvPr/>
          </p:nvCxnSpPr>
          <p:spPr>
            <a:xfrm flipH="1" flipV="1">
              <a:off x="7941377" y="4991979"/>
              <a:ext cx="7875" cy="65186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/>
            <p:cNvSpPr txBox="1"/>
            <p:nvPr/>
          </p:nvSpPr>
          <p:spPr>
            <a:xfrm>
              <a:off x="7930139" y="5274674"/>
              <a:ext cx="7440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27.5mm</a:t>
              </a:r>
              <a:endParaRPr lang="zh-CN" altLang="en-US" sz="1200" b="1" dirty="0"/>
            </a:p>
          </p:txBody>
        </p:sp>
        <p:sp>
          <p:nvSpPr>
            <p:cNvPr id="79" name="椭圆 78"/>
            <p:cNvSpPr/>
            <p:nvPr/>
          </p:nvSpPr>
          <p:spPr>
            <a:xfrm>
              <a:off x="7330857" y="4416659"/>
              <a:ext cx="1172049" cy="11988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504" y="4888461"/>
            <a:ext cx="4459478" cy="1482166"/>
            <a:chOff x="107504" y="4888461"/>
            <a:chExt cx="4459478" cy="1482166"/>
          </a:xfrm>
        </p:grpSpPr>
        <p:grpSp>
          <p:nvGrpSpPr>
            <p:cNvPr id="64" name="组合 63"/>
            <p:cNvGrpSpPr/>
            <p:nvPr/>
          </p:nvGrpSpPr>
          <p:grpSpPr>
            <a:xfrm>
              <a:off x="107504" y="4888461"/>
              <a:ext cx="4459478" cy="1482166"/>
              <a:chOff x="2628314" y="1231277"/>
              <a:chExt cx="4459478" cy="148216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2628314" y="1231277"/>
                <a:ext cx="2231718" cy="1482166"/>
                <a:chOff x="2628314" y="1231277"/>
                <a:chExt cx="2231718" cy="1482166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628314" y="1231277"/>
                  <a:ext cx="2231718" cy="1482166"/>
                  <a:chOff x="2628314" y="1231277"/>
                  <a:chExt cx="2231718" cy="1482166"/>
                </a:xfrm>
              </p:grpSpPr>
              <p:cxnSp>
                <p:nvCxnSpPr>
                  <p:cNvPr id="8" name="直接箭头连接符 7"/>
                  <p:cNvCxnSpPr/>
                  <p:nvPr/>
                </p:nvCxnSpPr>
                <p:spPr>
                  <a:xfrm flipV="1">
                    <a:off x="3131840" y="2062959"/>
                    <a:ext cx="1728192" cy="134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箭头连接符 126"/>
                  <p:cNvCxnSpPr/>
                  <p:nvPr/>
                </p:nvCxnSpPr>
                <p:spPr>
                  <a:xfrm flipV="1">
                    <a:off x="3995936" y="1347388"/>
                    <a:ext cx="0" cy="13660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3720480" y="1231277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x</a:t>
                    </a:r>
                    <a:endParaRPr lang="zh-CN" altLang="en-US" dirty="0"/>
                  </a:p>
                </p:txBody>
              </p:sp>
              <p:sp>
                <p:nvSpPr>
                  <p:cNvPr id="205" name="文本框 204"/>
                  <p:cNvSpPr txBox="1"/>
                  <p:nvPr/>
                </p:nvSpPr>
                <p:spPr>
                  <a:xfrm>
                    <a:off x="4572000" y="2019935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z</a:t>
                    </a:r>
                    <a:endParaRPr lang="zh-CN" altLang="en-US" dirty="0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3347863" y="1846935"/>
                    <a:ext cx="648072" cy="43204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3131840" y="2062959"/>
                    <a:ext cx="882097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接连接符 205"/>
                  <p:cNvCxnSpPr/>
                  <p:nvPr/>
                </p:nvCxnSpPr>
                <p:spPr>
                  <a:xfrm flipV="1">
                    <a:off x="3155078" y="2068085"/>
                    <a:ext cx="709418" cy="21089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7" name="文本框 206"/>
                  <p:cNvSpPr txBox="1"/>
                  <p:nvPr/>
                </p:nvSpPr>
                <p:spPr>
                  <a:xfrm>
                    <a:off x="2628314" y="1691862"/>
                    <a:ext cx="7937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/>
                      <a:t>Stored</a:t>
                    </a:r>
                  </a:p>
                  <a:p>
                    <a:r>
                      <a:rPr lang="en-US" altLang="zh-CN" sz="1000" dirty="0" smtClean="0"/>
                      <a:t>beam</a:t>
                    </a:r>
                    <a:endParaRPr lang="zh-CN" altLang="en-US" sz="1000" dirty="0"/>
                  </a:p>
                </p:txBody>
              </p:sp>
              <p:sp>
                <p:nvSpPr>
                  <p:cNvPr id="208" name="文本框 207"/>
                  <p:cNvSpPr txBox="1"/>
                  <p:nvPr/>
                </p:nvSpPr>
                <p:spPr>
                  <a:xfrm>
                    <a:off x="2632272" y="2222663"/>
                    <a:ext cx="9273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/>
                      <a:t>Injected</a:t>
                    </a:r>
                  </a:p>
                  <a:p>
                    <a:r>
                      <a:rPr lang="en-US" altLang="zh-CN" sz="1000" dirty="0" smtClean="0"/>
                      <a:t>beam</a:t>
                    </a:r>
                    <a:endParaRPr lang="zh-CN" altLang="en-US" sz="1000" dirty="0"/>
                  </a:p>
                </p:txBody>
              </p:sp>
            </p:grpSp>
            <p:sp>
              <p:nvSpPr>
                <p:cNvPr id="55" name="矩形 54"/>
                <p:cNvSpPr/>
                <p:nvPr/>
              </p:nvSpPr>
              <p:spPr>
                <a:xfrm>
                  <a:off x="2639899" y="1368859"/>
                  <a:ext cx="66877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 smtClean="0"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Top view</a:t>
                  </a:r>
                  <a:endParaRPr lang="zh-CN" altLang="en-US" sz="1000" b="1" dirty="0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124142" y="2237095"/>
                  <a:ext cx="452368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altLang="zh-CN" sz="1000" kern="0" dirty="0" smtClean="0"/>
                    <a:t>-22.0</a:t>
                  </a:r>
                  <a:endParaRPr lang="zh-CN" altLang="zh-CN" sz="10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矩形 230"/>
                <p:cNvSpPr/>
                <p:nvPr/>
              </p:nvSpPr>
              <p:spPr>
                <a:xfrm>
                  <a:off x="3979518" y="1398286"/>
                  <a:ext cx="649537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000" b="1" dirty="0" smtClean="0"/>
                    <a:t>（</a:t>
                  </a:r>
                  <a:r>
                    <a:rPr lang="en-US" altLang="zh-CN" sz="1000" b="1" dirty="0" smtClean="0"/>
                    <a:t>mm</a:t>
                  </a:r>
                  <a:r>
                    <a:rPr lang="zh-CN" altLang="en-US" sz="1000" b="1" dirty="0" smtClean="0"/>
                    <a:t>）</a:t>
                  </a:r>
                  <a:endParaRPr lang="zh-CN" altLang="en-US" sz="1000" b="1" dirty="0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3312296" y="2178622"/>
                  <a:ext cx="72008" cy="6538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4" name="椭圆 233"/>
                <p:cNvSpPr/>
                <p:nvPr/>
              </p:nvSpPr>
              <p:spPr>
                <a:xfrm>
                  <a:off x="3305946" y="2027761"/>
                  <a:ext cx="72008" cy="6538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4860032" y="1231277"/>
                <a:ext cx="2227760" cy="1482166"/>
                <a:chOff x="4860032" y="1231277"/>
                <a:chExt cx="2227760" cy="148216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4860032" y="1231277"/>
                  <a:ext cx="2227760" cy="1482166"/>
                  <a:chOff x="4860032" y="1231277"/>
                  <a:chExt cx="2227760" cy="1482166"/>
                </a:xfrm>
              </p:grpSpPr>
              <p:grpSp>
                <p:nvGrpSpPr>
                  <p:cNvPr id="219" name="组合 218"/>
                  <p:cNvGrpSpPr/>
                  <p:nvPr/>
                </p:nvGrpSpPr>
                <p:grpSpPr>
                  <a:xfrm>
                    <a:off x="4860032" y="1231277"/>
                    <a:ext cx="2227760" cy="1482166"/>
                    <a:chOff x="2632272" y="1231277"/>
                    <a:chExt cx="2227760" cy="1482166"/>
                  </a:xfrm>
                </p:grpSpPr>
                <p:cxnSp>
                  <p:nvCxnSpPr>
                    <p:cNvPr id="220" name="直接箭头连接符 219"/>
                    <p:cNvCxnSpPr/>
                    <p:nvPr/>
                  </p:nvCxnSpPr>
                  <p:spPr>
                    <a:xfrm flipV="1">
                      <a:off x="3131840" y="2062959"/>
                      <a:ext cx="1728192" cy="134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直接箭头连接符 220"/>
                    <p:cNvCxnSpPr/>
                    <p:nvPr/>
                  </p:nvCxnSpPr>
                  <p:spPr>
                    <a:xfrm flipV="1">
                      <a:off x="3995936" y="1347388"/>
                      <a:ext cx="0" cy="136605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2" name="文本框 221"/>
                    <p:cNvSpPr txBox="1"/>
                    <p:nvPr/>
                  </p:nvSpPr>
                  <p:spPr>
                    <a:xfrm>
                      <a:off x="3720480" y="1231277"/>
                      <a:ext cx="2880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p:txBody>
                </p:sp>
                <p:sp>
                  <p:nvSpPr>
                    <p:cNvPr id="223" name="文本框 222"/>
                    <p:cNvSpPr txBox="1"/>
                    <p:nvPr/>
                  </p:nvSpPr>
                  <p:spPr>
                    <a:xfrm>
                      <a:off x="4572000" y="2019935"/>
                      <a:ext cx="2880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p:txBody>
                </p:sp>
                <p:sp>
                  <p:nvSpPr>
                    <p:cNvPr id="224" name="矩形 223"/>
                    <p:cNvSpPr/>
                    <p:nvPr/>
                  </p:nvSpPr>
                  <p:spPr>
                    <a:xfrm>
                      <a:off x="3347863" y="2134995"/>
                      <a:ext cx="648072" cy="143987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25" name="直接连接符 224"/>
                    <p:cNvCxnSpPr/>
                    <p:nvPr/>
                  </p:nvCxnSpPr>
                  <p:spPr>
                    <a:xfrm>
                      <a:off x="3131840" y="2062959"/>
                      <a:ext cx="882097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直接连接符 225"/>
                    <p:cNvCxnSpPr/>
                    <p:nvPr/>
                  </p:nvCxnSpPr>
                  <p:spPr>
                    <a:xfrm flipV="1">
                      <a:off x="3303118" y="2365018"/>
                      <a:ext cx="687637" cy="1059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7" name="文本框 226"/>
                    <p:cNvSpPr txBox="1"/>
                    <p:nvPr/>
                  </p:nvSpPr>
                  <p:spPr>
                    <a:xfrm>
                      <a:off x="2632272" y="1691862"/>
                      <a:ext cx="9273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00" dirty="0" smtClean="0"/>
                        <a:t>Stored</a:t>
                      </a:r>
                    </a:p>
                    <a:p>
                      <a:r>
                        <a:rPr lang="en-US" altLang="zh-CN" sz="1000" dirty="0" smtClean="0"/>
                        <a:t>beam</a:t>
                      </a:r>
                      <a:endParaRPr lang="zh-CN" altLang="en-US" sz="1000" dirty="0"/>
                    </a:p>
                  </p:txBody>
                </p:sp>
                <p:sp>
                  <p:nvSpPr>
                    <p:cNvPr id="228" name="文本框 227"/>
                    <p:cNvSpPr txBox="1"/>
                    <p:nvPr/>
                  </p:nvSpPr>
                  <p:spPr>
                    <a:xfrm>
                      <a:off x="2632272" y="2222663"/>
                      <a:ext cx="9273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000" dirty="0" smtClean="0"/>
                        <a:t>Injected</a:t>
                      </a:r>
                    </a:p>
                    <a:p>
                      <a:r>
                        <a:rPr lang="en-US" altLang="zh-CN" sz="1000" dirty="0" smtClean="0"/>
                        <a:t>beam</a:t>
                      </a:r>
                      <a:endParaRPr lang="zh-CN" altLang="en-US" sz="1000" dirty="0"/>
                    </a:p>
                  </p:txBody>
                </p:sp>
              </p:grpSp>
              <p:sp>
                <p:nvSpPr>
                  <p:cNvPr id="229" name="文本框 228"/>
                  <p:cNvSpPr txBox="1"/>
                  <p:nvPr/>
                </p:nvSpPr>
                <p:spPr>
                  <a:xfrm>
                    <a:off x="5623417" y="2076804"/>
                    <a:ext cx="59509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/>
                      <a:t>septum</a:t>
                    </a:r>
                    <a:endParaRPr lang="zh-CN" altLang="en-US" sz="1000" dirty="0"/>
                  </a:p>
                </p:txBody>
              </p:sp>
            </p:grpSp>
            <p:sp>
              <p:nvSpPr>
                <p:cNvPr id="230" name="矩形 229"/>
                <p:cNvSpPr/>
                <p:nvPr/>
              </p:nvSpPr>
              <p:spPr>
                <a:xfrm>
                  <a:off x="4860032" y="1368859"/>
                  <a:ext cx="692818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Side</a:t>
                  </a:r>
                  <a:r>
                    <a:rPr lang="en-US" altLang="zh-CN" sz="1000" b="1" dirty="0" smtClean="0"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view</a:t>
                  </a:r>
                  <a:endParaRPr lang="zh-CN" altLang="en-US" sz="1000" b="1" dirty="0"/>
                </a:p>
              </p:txBody>
            </p:sp>
            <p:sp>
              <p:nvSpPr>
                <p:cNvPr id="232" name="矩形 231"/>
                <p:cNvSpPr/>
                <p:nvPr/>
              </p:nvSpPr>
              <p:spPr>
                <a:xfrm>
                  <a:off x="6228184" y="1398286"/>
                  <a:ext cx="649537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000" b="1" dirty="0" smtClean="0"/>
                    <a:t>（</a:t>
                  </a:r>
                  <a:r>
                    <a:rPr lang="en-US" altLang="zh-CN" sz="1000" b="1" dirty="0" smtClean="0"/>
                    <a:t>mm</a:t>
                  </a:r>
                  <a:r>
                    <a:rPr lang="zh-CN" altLang="en-US" sz="1000" b="1" dirty="0" smtClean="0"/>
                    <a:t>）</a:t>
                  </a:r>
                  <a:endParaRPr lang="zh-CN" altLang="en-US" sz="1000" b="1" dirty="0"/>
                </a:p>
              </p:txBody>
            </p:sp>
            <p:sp>
              <p:nvSpPr>
                <p:cNvPr id="235" name="椭圆 234"/>
                <p:cNvSpPr/>
                <p:nvPr/>
              </p:nvSpPr>
              <p:spPr>
                <a:xfrm>
                  <a:off x="5546922" y="2341782"/>
                  <a:ext cx="72008" cy="6538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6" name="椭圆 235"/>
                <p:cNvSpPr/>
                <p:nvPr/>
              </p:nvSpPr>
              <p:spPr>
                <a:xfrm>
                  <a:off x="5540572" y="2019546"/>
                  <a:ext cx="72008" cy="6538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2876018" y="6020682"/>
              <a:ext cx="4523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000" kern="0" dirty="0" smtClean="0"/>
                <a:t>-50.0</a:t>
              </a:r>
              <a:endParaRPr lang="zh-CN" altLang="zh-CN" sz="1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3648784" y="5911889"/>
            <a:ext cx="452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000" kern="0" dirty="0" smtClean="0"/>
              <a:t>-</a:t>
            </a:r>
            <a:r>
              <a:rPr lang="en-US" altLang="zh-CN" sz="1000" kern="0" dirty="0" smtClean="0"/>
              <a:t>50.0</a:t>
            </a:r>
            <a:endParaRPr lang="zh-CN" altLang="zh-CN" sz="1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LSM physics design</a:t>
            </a:r>
            <a:endParaRPr lang="zh-CN" altLang="en-US" sz="3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344989" y="4046114"/>
            <a:ext cx="3183470" cy="1961622"/>
            <a:chOff x="3192434" y="3901167"/>
            <a:chExt cx="3183470" cy="1961622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111" t="24933" r="10222" b="21734"/>
            <a:stretch/>
          </p:blipFill>
          <p:spPr>
            <a:xfrm>
              <a:off x="3192434" y="3945036"/>
              <a:ext cx="3183470" cy="1917753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4399460" y="4295261"/>
              <a:ext cx="228366" cy="1786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627825" y="4289699"/>
              <a:ext cx="1068050" cy="5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385531" y="3901167"/>
              <a:ext cx="16141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latin typeface="+mn-ea"/>
                </a:rPr>
                <a:t>Stored beam </a:t>
              </a:r>
              <a:r>
                <a:rPr lang="en-US" altLang="zh-CN" sz="1000" dirty="0" smtClean="0">
                  <a:latin typeface="+mn-ea"/>
                </a:rPr>
                <a:t>chamber</a:t>
              </a:r>
            </a:p>
            <a:p>
              <a:pPr algn="ctr"/>
              <a:r>
                <a:rPr lang="en-US" altLang="zh-CN" sz="1000" dirty="0" smtClean="0">
                  <a:latin typeface="+mn-ea"/>
                </a:rPr>
                <a:t>(VP,FeCoV,1J22) </a:t>
              </a:r>
              <a:endParaRPr lang="zh-CN" altLang="en-US" sz="10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60905" y="5089494"/>
              <a:ext cx="1472300" cy="360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Injected beam chamber</a:t>
              </a:r>
            </a:p>
            <a:p>
              <a:pPr algn="ctr"/>
              <a:r>
                <a:rPr lang="en-US" altLang="zh-CN" sz="1000" dirty="0" smtClean="0">
                  <a:latin typeface="+mn-ea"/>
                </a:rPr>
                <a:t>(SS, 316L) </a:t>
              </a:r>
              <a:endParaRPr lang="zh-CN" altLang="en-US" sz="1000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762102" y="5420756"/>
              <a:ext cx="7458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4505913" y="5139615"/>
              <a:ext cx="454682" cy="284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标题 1"/>
          <p:cNvSpPr txBox="1">
            <a:spLocks/>
          </p:cNvSpPr>
          <p:nvPr/>
        </p:nvSpPr>
        <p:spPr>
          <a:xfrm>
            <a:off x="6378222" y="1099639"/>
            <a:ext cx="2896646" cy="467859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Stored beam pipe(VP) inner  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diameter= ø55mm,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Thickness=4mm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Injected beam pipe (SS):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inner diameter=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ø29mm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Thickness=1mm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Septum 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Thickness=4+1+0.5=5.5mm</a:t>
            </a: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Magnet gap: 32mm</a:t>
            </a: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Winding: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    W=70mm,H=140mm,T=128</a:t>
            </a:r>
            <a:endParaRPr lang="en-US" altLang="zh-CN" sz="1400" dirty="0">
              <a:solidFill>
                <a:srgbClr val="0000FF"/>
              </a:solidFill>
              <a:latin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Exciting current=188A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Inductance=0.0682H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1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666" y="3587856"/>
            <a:ext cx="3458222" cy="2695533"/>
            <a:chOff x="9603" y="3587856"/>
            <a:chExt cx="3458222" cy="269553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3" y="3587856"/>
              <a:ext cx="3458222" cy="2695533"/>
            </a:xfrm>
            <a:prstGeom prst="rect">
              <a:avLst/>
            </a:prstGeom>
          </p:spPr>
        </p:pic>
        <p:cxnSp>
          <p:nvCxnSpPr>
            <p:cNvPr id="13" name="直接箭头连接符 12"/>
            <p:cNvCxnSpPr/>
            <p:nvPr/>
          </p:nvCxnSpPr>
          <p:spPr>
            <a:xfrm>
              <a:off x="409945" y="3828827"/>
              <a:ext cx="2771618" cy="155890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14"/>
            <p:cNvSpPr/>
            <p:nvPr/>
          </p:nvSpPr>
          <p:spPr>
            <a:xfrm rot="920769">
              <a:off x="128176" y="4448262"/>
              <a:ext cx="3159691" cy="620294"/>
            </a:xfrm>
            <a:custGeom>
              <a:avLst/>
              <a:gdLst>
                <a:gd name="connsiteX0" fmla="*/ 0 w 2294466"/>
                <a:gd name="connsiteY0" fmla="*/ 0 h 787400"/>
                <a:gd name="connsiteX1" fmla="*/ 1075266 w 2294466"/>
                <a:gd name="connsiteY1" fmla="*/ 279400 h 787400"/>
                <a:gd name="connsiteX2" fmla="*/ 2294466 w 2294466"/>
                <a:gd name="connsiteY2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4466" h="787400">
                  <a:moveTo>
                    <a:pt x="0" y="0"/>
                  </a:moveTo>
                  <a:cubicBezTo>
                    <a:pt x="346427" y="74083"/>
                    <a:pt x="692855" y="148167"/>
                    <a:pt x="1075266" y="279400"/>
                  </a:cubicBezTo>
                  <a:cubicBezTo>
                    <a:pt x="1457677" y="410633"/>
                    <a:pt x="1876071" y="599016"/>
                    <a:pt x="2294466" y="78740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859996" y="5448493"/>
              <a:ext cx="454682" cy="284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23668" y="5734481"/>
              <a:ext cx="7458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92297" y="5547110"/>
              <a:ext cx="808594" cy="22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Yoke (</a:t>
              </a:r>
              <a:r>
                <a:rPr lang="en-US" altLang="zh-CN" sz="1000" dirty="0">
                  <a:latin typeface="+mn-ea"/>
                </a:rPr>
                <a:t>DT4</a:t>
              </a:r>
              <a:r>
                <a:rPr lang="en-US" altLang="zh-CN" sz="1000" dirty="0" smtClean="0">
                  <a:latin typeface="+mn-ea"/>
                </a:rPr>
                <a:t>) </a:t>
              </a:r>
              <a:endParaRPr lang="zh-CN" altLang="en-US" sz="1000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1767173" y="5696745"/>
              <a:ext cx="644587" cy="411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31446" y="6108508"/>
              <a:ext cx="7458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881225" y="5940782"/>
              <a:ext cx="983558" cy="22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Winding (96T) </a:t>
              </a:r>
              <a:endParaRPr lang="zh-CN" altLang="en-US" sz="10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709775" y="3860798"/>
              <a:ext cx="914151" cy="22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latin typeface="+mn-ea"/>
                </a:rPr>
                <a:t>Stored beam </a:t>
              </a:r>
              <a:endParaRPr lang="zh-CN" altLang="en-US" sz="10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709775" y="4402164"/>
              <a:ext cx="710267" cy="22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latin typeface="+mn-ea"/>
                </a:rPr>
                <a:t>Inj. </a:t>
              </a:r>
              <a:r>
                <a:rPr lang="en-US" altLang="zh-CN" sz="1000" dirty="0">
                  <a:latin typeface="+mn-ea"/>
                </a:rPr>
                <a:t>beam </a:t>
              </a:r>
              <a:endParaRPr lang="zh-CN" altLang="en-US" sz="10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488365" y="4741204"/>
              <a:ext cx="203132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1000×383×343mm</a:t>
              </a: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 fontAlgn="ctr"/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 fontAlgn="ctr"/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2731" y="1033479"/>
            <a:ext cx="2633085" cy="2392255"/>
            <a:chOff x="130544" y="1033479"/>
            <a:chExt cx="2633085" cy="2392255"/>
          </a:xfrm>
        </p:grpSpPr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4"/>
            <a:srcRect l="66944" t="19778" r="10278" b="14000"/>
            <a:stretch/>
          </p:blipFill>
          <p:spPr>
            <a:xfrm>
              <a:off x="130544" y="1033479"/>
              <a:ext cx="2633085" cy="239225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50533" y="298585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Exit of LSM</a:t>
              </a:r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13609" y="1074243"/>
            <a:ext cx="3383755" cy="2247417"/>
            <a:chOff x="3213609" y="1074243"/>
            <a:chExt cx="3383755" cy="2247417"/>
          </a:xfrm>
        </p:grpSpPr>
        <p:sp>
          <p:nvSpPr>
            <p:cNvPr id="14" name="椭圆 13"/>
            <p:cNvSpPr/>
            <p:nvPr/>
          </p:nvSpPr>
          <p:spPr>
            <a:xfrm>
              <a:off x="4374587" y="2234189"/>
              <a:ext cx="485445" cy="485445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10800000">
              <a:off x="3662842" y="2019853"/>
              <a:ext cx="1966577" cy="128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10800000">
              <a:off x="3276938" y="2806634"/>
              <a:ext cx="2745456" cy="51502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10800000">
              <a:off x="3276938" y="2744531"/>
              <a:ext cx="2745456" cy="6210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10800000">
              <a:off x="3276938" y="1127878"/>
              <a:ext cx="2745456" cy="105237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0800000">
              <a:off x="4237769" y="1233893"/>
              <a:ext cx="823796" cy="8130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rot="10800000">
              <a:off x="4531512" y="2434797"/>
              <a:ext cx="174878" cy="782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rot="10800000">
              <a:off x="4556311" y="1618579"/>
              <a:ext cx="174877" cy="78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023547" y="2985497"/>
              <a:ext cx="1365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Injected </a:t>
              </a:r>
              <a:r>
                <a:rPr lang="en-US" altLang="zh-CN" sz="1400" b="1" dirty="0" smtClean="0"/>
                <a:t>beam</a:t>
              </a:r>
              <a:endParaRPr lang="zh-CN" altLang="en-US" sz="1400" b="1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145755" y="1074243"/>
              <a:ext cx="1190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Stored </a:t>
              </a:r>
              <a:r>
                <a:rPr lang="en-US" altLang="zh-CN" sz="1400" b="1" dirty="0" smtClean="0"/>
                <a:t>beam</a:t>
              </a:r>
              <a:endParaRPr lang="zh-CN" altLang="en-US" sz="1400" b="1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227506" y="2906927"/>
              <a:ext cx="1588118" cy="37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Magnet pole</a:t>
              </a:r>
              <a:endParaRPr lang="zh-CN" altLang="en-US" sz="1200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033352" y="2649850"/>
              <a:ext cx="13798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/>
                <a:t>Installation margin</a:t>
              </a:r>
              <a:endParaRPr lang="zh-CN" altLang="en-US" sz="1050" b="1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213609" y="1750960"/>
              <a:ext cx="914204" cy="42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Yoke</a:t>
              </a:r>
              <a:endParaRPr lang="zh-CN" altLang="en-US" sz="1200" b="1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 flipV="1">
              <a:off x="6026154" y="2179992"/>
              <a:ext cx="55811" cy="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685991" y="2065141"/>
              <a:ext cx="1399733" cy="1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4685991" y="2287700"/>
              <a:ext cx="1389444" cy="2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rot="10800000">
              <a:off x="6048631" y="2314890"/>
              <a:ext cx="0" cy="2207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rot="10800000" flipH="1" flipV="1">
              <a:off x="6057919" y="1852504"/>
              <a:ext cx="204" cy="207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6007888" y="2161083"/>
              <a:ext cx="550948" cy="25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1mm</a:t>
              </a:r>
              <a:endParaRPr lang="zh-CN" altLang="en-US" sz="1000" b="1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012163" y="1961775"/>
              <a:ext cx="5852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4</a:t>
              </a:r>
              <a:r>
                <a:rPr lang="en-US" altLang="zh-CN" sz="1000" b="1" dirty="0" smtClean="0"/>
                <a:t>mm</a:t>
              </a:r>
              <a:endParaRPr lang="zh-CN" altLang="en-US" sz="1000" b="1" dirty="0"/>
            </a:p>
          </p:txBody>
        </p:sp>
        <p:sp>
          <p:nvSpPr>
            <p:cNvPr id="38" name="矩形 37"/>
            <p:cNvSpPr/>
            <p:nvPr/>
          </p:nvSpPr>
          <p:spPr>
            <a:xfrm rot="10800000">
              <a:off x="3277489" y="2179428"/>
              <a:ext cx="2745456" cy="4244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910481" y="2069389"/>
              <a:ext cx="6681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0.5mm</a:t>
              </a:r>
              <a:endParaRPr lang="zh-CN" altLang="en-US" sz="1000" b="1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6021081" y="2221234"/>
              <a:ext cx="54356" cy="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5774441" y="2482394"/>
              <a:ext cx="7031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/>
                <a:t>5</a:t>
              </a:r>
              <a:r>
                <a:rPr lang="en-US" altLang="zh-CN" sz="1000" b="1" dirty="0" smtClean="0"/>
                <a:t>.5mm</a:t>
              </a:r>
              <a:endParaRPr lang="zh-CN" altLang="en-US" sz="1000" b="1" dirty="0"/>
            </a:p>
          </p:txBody>
        </p:sp>
        <p:cxnSp>
          <p:nvCxnSpPr>
            <p:cNvPr id="42" name="直接箭头连接符 41"/>
            <p:cNvCxnSpPr/>
            <p:nvPr/>
          </p:nvCxnSpPr>
          <p:spPr>
            <a:xfrm flipH="1">
              <a:off x="5041936" y="1302884"/>
              <a:ext cx="303454" cy="210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5336841" y="1305365"/>
              <a:ext cx="6525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5428288" y="1132778"/>
              <a:ext cx="8918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000" dirty="0" smtClean="0"/>
                <a:t>Φ</a:t>
              </a:r>
              <a:r>
                <a:rPr lang="en-US" altLang="zh-CN" sz="1000" dirty="0" smtClean="0"/>
                <a:t>55</a:t>
              </a:r>
              <a:r>
                <a:rPr lang="en-US" altLang="zh-CN" sz="1000" b="1" dirty="0" smtClean="0"/>
                <a:t>mm</a:t>
              </a:r>
              <a:endParaRPr lang="zh-CN" altLang="en-US" sz="1000" b="1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241414" y="1905567"/>
              <a:ext cx="980701" cy="2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1J22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541451" y="2424919"/>
              <a:ext cx="980701" cy="22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316L</a:t>
              </a:r>
            </a:p>
          </p:txBody>
        </p:sp>
        <p:cxnSp>
          <p:nvCxnSpPr>
            <p:cNvPr id="48" name="直接箭头连接符 47"/>
            <p:cNvCxnSpPr/>
            <p:nvPr/>
          </p:nvCxnSpPr>
          <p:spPr>
            <a:xfrm flipV="1">
              <a:off x="3903280" y="2496898"/>
              <a:ext cx="393308" cy="50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 flipH="1">
              <a:off x="4830722" y="2476911"/>
              <a:ext cx="2166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>
              <a:off x="4958273" y="2357740"/>
              <a:ext cx="8918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000" dirty="0" smtClean="0"/>
                <a:t>Φ</a:t>
              </a:r>
              <a:r>
                <a:rPr lang="en-US" altLang="zh-CN" sz="1000" dirty="0" smtClean="0"/>
                <a:t>29</a:t>
              </a:r>
              <a:r>
                <a:rPr lang="en-US" altLang="zh-CN" sz="1000" b="1" dirty="0" smtClean="0"/>
                <a:t>mm</a:t>
              </a:r>
              <a:endParaRPr lang="zh-CN" altLang="en-US" sz="1000" b="1" dirty="0"/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874223" y="6477482"/>
            <a:ext cx="267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Contributed By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Yuwen</a:t>
            </a:r>
            <a:r>
              <a:rPr lang="en-US" altLang="zh-CN" u="sng" dirty="0" smtClean="0">
                <a:solidFill>
                  <a:schemeClr val="bg1"/>
                </a:solidFill>
              </a:rPr>
              <a:t> Wu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8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50833" t="13111" r="9861" b="29111"/>
          <a:stretch/>
        </p:blipFill>
        <p:spPr>
          <a:xfrm>
            <a:off x="4437877" y="4028572"/>
            <a:ext cx="4526612" cy="20793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51249" t="14445" r="9584" b="28666"/>
          <a:stretch/>
        </p:blipFill>
        <p:spPr>
          <a:xfrm>
            <a:off x="107505" y="4039426"/>
            <a:ext cx="4557178" cy="2068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50902" t="13363" r="9986" b="28730"/>
          <a:stretch/>
        </p:blipFill>
        <p:spPr>
          <a:xfrm>
            <a:off x="3995315" y="1108076"/>
            <a:ext cx="5148685" cy="237350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 simulation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95133" y="1749181"/>
            <a:ext cx="33827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Stored beam vacuum chamber:1J22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 smtClean="0">
                <a:solidFill>
                  <a:srgbClr val="FF0000"/>
                </a:solidFill>
              </a:rPr>
              <a:t>Center magnetic </a:t>
            </a:r>
            <a:r>
              <a:rPr lang="en-US" altLang="zh-CN" sz="1350" dirty="0">
                <a:solidFill>
                  <a:srgbClr val="FF0000"/>
                </a:solidFill>
              </a:rPr>
              <a:t>field intensity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>
                <a:solidFill>
                  <a:srgbClr val="FF0000"/>
                </a:solidFill>
              </a:rPr>
              <a:t>9200</a:t>
            </a:r>
            <a:r>
              <a:rPr lang="en-US" altLang="zh-CN" sz="1350" dirty="0" smtClean="0">
                <a:solidFill>
                  <a:srgbClr val="FF0000"/>
                </a:solidFill>
              </a:rPr>
              <a:t>Gauss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 smtClean="0">
                <a:solidFill>
                  <a:srgbClr val="FF0000"/>
                </a:solidFill>
              </a:rPr>
              <a:t>Magnet effective length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350" dirty="0">
                <a:solidFill>
                  <a:srgbClr val="FF0000"/>
                </a:solidFill>
              </a:rPr>
              <a:t>849</a:t>
            </a:r>
            <a:r>
              <a:rPr lang="en-US" altLang="zh-CN" sz="1350" dirty="0" smtClean="0">
                <a:solidFill>
                  <a:srgbClr val="FF0000"/>
                </a:solidFill>
              </a:rPr>
              <a:t>mm</a:t>
            </a:r>
            <a:endParaRPr lang="en-US" altLang="zh-CN" sz="135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7" y="4784996"/>
            <a:ext cx="2869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Vertical </a:t>
            </a:r>
            <a:r>
              <a:rPr lang="en-US" altLang="zh-CN" sz="1350" dirty="0">
                <a:solidFill>
                  <a:srgbClr val="FF0000"/>
                </a:solidFill>
              </a:rPr>
              <a:t>Leakage </a:t>
            </a:r>
            <a:r>
              <a:rPr lang="en-US" altLang="zh-CN" sz="1350" dirty="0" smtClean="0">
                <a:solidFill>
                  <a:srgbClr val="FF0000"/>
                </a:solidFill>
              </a:rPr>
              <a:t>field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>
                <a:latin typeface="+mn-ea"/>
              </a:rPr>
              <a:t> </a:t>
            </a:r>
            <a:r>
              <a:rPr lang="en-US" altLang="zh-CN" sz="1350" dirty="0">
                <a:solidFill>
                  <a:srgbClr val="FF0000"/>
                </a:solidFill>
              </a:rPr>
              <a:t>4.41E-04</a:t>
            </a:r>
          </a:p>
        </p:txBody>
      </p:sp>
      <p:sp>
        <p:nvSpPr>
          <p:cNvPr id="12" name="矩形 11"/>
          <p:cNvSpPr/>
          <p:nvPr/>
        </p:nvSpPr>
        <p:spPr>
          <a:xfrm>
            <a:off x="5508104" y="4634955"/>
            <a:ext cx="2713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 smtClean="0">
                <a:solidFill>
                  <a:srgbClr val="FF0000"/>
                </a:solidFill>
              </a:rPr>
              <a:t>Horizontal Leakage field</a:t>
            </a:r>
            <a:r>
              <a:rPr lang="zh-CN" altLang="en-US" sz="135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>
                <a:latin typeface="+mn-ea"/>
              </a:rPr>
              <a:t> </a:t>
            </a:r>
            <a:r>
              <a:rPr lang="en-US" altLang="zh-CN" sz="1350" dirty="0">
                <a:solidFill>
                  <a:srgbClr val="FF0000"/>
                </a:solidFill>
              </a:rPr>
              <a:t>1.56E-04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50000" t="13556" r="21528" b="25111"/>
          <a:stretch/>
        </p:blipFill>
        <p:spPr>
          <a:xfrm>
            <a:off x="251520" y="1062359"/>
            <a:ext cx="3661687" cy="24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15616" y="1750334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8635" y="1750334"/>
            <a:ext cx="6289749" cy="561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Overview of CEPC</a:t>
            </a:r>
            <a:r>
              <a:rPr lang="en-US" altLang="zh-CN" sz="2000" dirty="0" smtClean="0"/>
              <a:t> Inj</a:t>
            </a:r>
            <a:r>
              <a:rPr lang="en-US" altLang="zh-CN" sz="2000" dirty="0"/>
              <a:t>.</a:t>
            </a:r>
            <a:r>
              <a:rPr lang="en-US" altLang="zh-CN" sz="2000" dirty="0" smtClean="0"/>
              <a:t>/Ext. </a:t>
            </a:r>
            <a:r>
              <a:rPr lang="en-US" altLang="zh-CN" sz="2000" dirty="0"/>
              <a:t>systems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115616" y="2567752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738636" y="2567752"/>
            <a:ext cx="6289748" cy="56197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DR Inj./Ext. </a:t>
            </a:r>
            <a:r>
              <a:rPr lang="en-US" altLang="zh-CN" sz="2000" dirty="0"/>
              <a:t>system hardware design towards TDR</a:t>
            </a:r>
            <a:endParaRPr lang="zh-CN" altLang="en-US" sz="2000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115616" y="3385169"/>
            <a:ext cx="612775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1738636" y="3385168"/>
            <a:ext cx="6289748" cy="561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 smtClean="0"/>
              <a:t>BST LE inj. system hardware design </a:t>
            </a:r>
            <a:r>
              <a:rPr lang="en-US" altLang="zh-CN" sz="2000" dirty="0"/>
              <a:t>towards TDR</a:t>
            </a:r>
            <a:endParaRPr lang="zh-CN" altLang="en-US" sz="2000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115616" y="4235177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1738636" y="4235176"/>
            <a:ext cx="6289748" cy="561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Summary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4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BST LE inj. k</a:t>
            </a:r>
            <a:r>
              <a:rPr lang="en-US" altLang="zh-CN" sz="3600" dirty="0" smtClean="0"/>
              <a:t>icker design parameters 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31038"/>
              </p:ext>
            </p:extLst>
          </p:nvPr>
        </p:nvGraphicFramePr>
        <p:xfrm>
          <a:off x="539552" y="1340768"/>
          <a:ext cx="8208912" cy="47142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21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9198"/>
                <a:gridCol w="3538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Booster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Low Energy </a:t>
                      </a: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BSTLEIK</a:t>
                      </a: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zh-CN" sz="1600" b="0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Strip-line kicker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 angle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85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of  Strip-line kicker</a:t>
                      </a:r>
                      <a:r>
                        <a:rPr lang="zh-CN" alt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electrode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3285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Gap between two electrodes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3285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Odd mode impedance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</a:t>
                      </a:r>
                      <a:endParaRPr lang="en-US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50±1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85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mode impedance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</a:t>
                      </a:r>
                      <a:endParaRPr lang="en-US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Clearance region(H×V)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22×44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field region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(H×V)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12×22.6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3285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 field uniformity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±2.5%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marR="95885" lvl="0" indent="2159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Amplitude of electrical pulse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50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Ω）</a:t>
                      </a: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lvl="0" indent="2159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±12.25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32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Amplitude repeatability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&lt;2% (RMS)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jitter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3146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 width of electrical pulse</a:t>
                      </a:r>
                      <a:r>
                        <a:rPr lang="zh-CN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3%-3%</a:t>
                      </a:r>
                      <a:r>
                        <a:rPr lang="zh-CN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9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Strip-line kicker design for booster LE inj.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331" y="908720"/>
            <a:ext cx="8378431" cy="13014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Kick strength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kick angle: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θ=0.11mrad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E=10GeV,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d=44mm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,  g=1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=&gt;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U*L&gt;24.2kV∙m</a:t>
            </a:r>
            <a:endParaRPr lang="en-US" altLang="zh-C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strip-line kicker electrode length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L=1m =&gt;U&gt;24.2kV(or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12.1kV)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/>
          </p:nvPr>
        </p:nvGraphicFramePr>
        <p:xfrm>
          <a:off x="3075099" y="2278139"/>
          <a:ext cx="920838" cy="41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3" imgW="774364" imgH="393529" progId="">
                  <p:embed/>
                </p:oleObj>
              </mc:Choice>
              <mc:Fallback>
                <p:oleObj name="Equation" r:id="rId3" imgW="77436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099" y="2278139"/>
                        <a:ext cx="920838" cy="41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>
            <p:extLst/>
          </p:nvPr>
        </p:nvGraphicFramePr>
        <p:xfrm>
          <a:off x="4457745" y="2312166"/>
          <a:ext cx="2058471" cy="44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5" imgW="1803400" imgH="393700" progId="">
                  <p:embed/>
                </p:oleObj>
              </mc:Choice>
              <mc:Fallback>
                <p:oleObj name="Equation" r:id="rId5" imgW="18034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312166"/>
                        <a:ext cx="2058471" cy="44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>
            <p:extLst/>
          </p:nvPr>
        </p:nvGraphicFramePr>
        <p:xfrm>
          <a:off x="2997988" y="2758062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7" imgW="888614" imgH="393529" progId="">
                  <p:embed/>
                </p:oleObj>
              </mc:Choice>
              <mc:Fallback>
                <p:oleObj name="Equation" r:id="rId7" imgW="88861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988" y="2758062"/>
                        <a:ext cx="997949" cy="43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>
            <p:extLst/>
          </p:nvPr>
        </p:nvGraphicFramePr>
        <p:xfrm>
          <a:off x="4457745" y="2750586"/>
          <a:ext cx="1124499" cy="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name="Equation" r:id="rId9" imgW="1040948" imgH="418918" progId="">
                  <p:embed/>
                </p:oleObj>
              </mc:Choice>
              <mc:Fallback>
                <p:oleObj name="Equation" r:id="rId9" imgW="1040948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750586"/>
                        <a:ext cx="1124499" cy="454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52467"/>
            <a:ext cx="1872209" cy="10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14834" y="3128784"/>
            <a:ext cx="8352928" cy="57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Here,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θ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kick angle(rad)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beam energy(eV)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applied pulse voltage for both electrodes(V)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strip-line length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distance between the electrodes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geometry factor, determined by the shape of the electrode.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strip-line width.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6579070" y="5542250"/>
          <a:ext cx="1593329" cy="58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8" name="Equation" r:id="rId12" imgW="1397000" imgH="482600" progId="">
                  <p:embed/>
                </p:oleObj>
              </mc:Choice>
              <mc:Fallback>
                <p:oleObj name="Equation" r:id="rId12" imgW="13970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070" y="5542250"/>
                        <a:ext cx="1593329" cy="58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3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1"/>
          <a:stretch>
            <a:fillRect/>
          </a:stretch>
        </p:blipFill>
        <p:spPr bwMode="auto">
          <a:xfrm>
            <a:off x="683568" y="5166012"/>
            <a:ext cx="2773037" cy="13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900" y="4981268"/>
            <a:ext cx="1687049" cy="14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414834" y="3638060"/>
            <a:ext cx="8621662" cy="134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Kick speed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Min bunch spacing - </a:t>
            </a:r>
            <a:r>
              <a:rPr lang="el-GR" altLang="zh-CN" sz="1600" i="1" dirty="0" smtClean="0">
                <a:latin typeface="Times New Roman" pitchFamily="18" charset="0"/>
                <a:cs typeface="Times New Roman" pitchFamily="18" charset="0"/>
              </a:rPr>
              <a:t>τ=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25ns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Electrode length 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&lt;3.75m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1m</a:t>
            </a:r>
            <a:r>
              <a:rPr lang="en-US" altLang="zh-CN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Electrical pulse Width  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6.7ns&lt;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&lt;43.3ns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=&gt;Flat-top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&gt;6.7ns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 Rise/fall Time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&lt;18.3ns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1844824"/>
            <a:ext cx="2448272" cy="248571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82484" y="1378187"/>
            <a:ext cx="1998372" cy="856535"/>
            <a:chOff x="7387258" y="4385476"/>
            <a:chExt cx="1998372" cy="856535"/>
          </a:xfrm>
        </p:grpSpPr>
        <p:grpSp>
          <p:nvGrpSpPr>
            <p:cNvPr id="19" name="组合 18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468645"/>
      </p:ext>
    </p:extLst>
  </p:cSld>
  <p:clrMapOvr>
    <a:masterClrMapping/>
  </p:clrMapOvr>
  <p:transition advTm="6898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en-US" altLang="zh-CN" dirty="0" smtClean="0"/>
              <a:t>icker </a:t>
            </a:r>
            <a:r>
              <a:rPr lang="en-US" altLang="zh-CN" dirty="0"/>
              <a:t>physics design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81679"/>
            <a:ext cx="3436936" cy="2245167"/>
          </a:xfrm>
          <a:prstGeom prst="rect">
            <a:avLst/>
          </a:prstGeom>
        </p:spPr>
      </p:pic>
      <p:sp>
        <p:nvSpPr>
          <p:cNvPr id="6" name="内容占位符 1"/>
          <p:cNvSpPr txBox="1">
            <a:spLocks/>
          </p:cNvSpPr>
          <p:nvPr/>
        </p:nvSpPr>
        <p:spPr>
          <a:xfrm>
            <a:off x="180624" y="1135131"/>
            <a:ext cx="8567840" cy="2617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2800" dirty="0" smtClean="0"/>
              <a:t>To achieve highest geometric factor(g=0.9866) the blade width should be w=70mm, when d=44mm.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2800" dirty="0" smtClean="0"/>
              <a:t>Blade length=1m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thickness=10mm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2800" dirty="0" smtClean="0"/>
              <a:t>Voltage between blades=24.5kV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2800" dirty="0" smtClean="0"/>
              <a:t>Outer body: distance between vanes=60mm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2800" dirty="0" smtClean="0"/>
              <a:t>Odd mode impedance </a:t>
            </a:r>
            <a:r>
              <a:rPr lang="en-US" altLang="zh-CN" sz="2800" dirty="0" err="1" smtClean="0"/>
              <a:t>Zodd</a:t>
            </a:r>
            <a:r>
              <a:rPr lang="en-US" altLang="zh-CN" sz="2800" dirty="0" smtClean="0"/>
              <a:t>=50Ω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even </a:t>
            </a:r>
            <a:r>
              <a:rPr lang="en-US" altLang="zh-CN" sz="2800" dirty="0"/>
              <a:t>mode impedance </a:t>
            </a:r>
            <a:r>
              <a:rPr lang="en-US" altLang="zh-CN" sz="2800" dirty="0" err="1"/>
              <a:t>Zeven</a:t>
            </a:r>
            <a:r>
              <a:rPr lang="en-US" altLang="zh-CN" sz="2800" dirty="0"/>
              <a:t>=60.5Ω</a:t>
            </a:r>
            <a:endParaRPr lang="en-US" altLang="zh-CN" sz="28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dirty="0" smtClean="0"/>
          </a:p>
          <a:p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826677"/>
            <a:ext cx="2541739" cy="2323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789040"/>
            <a:ext cx="2304256" cy="23292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12775" y="61509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blade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82546" y="6150672"/>
            <a:ext cx="135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Outer body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950541" y="6147089"/>
            <a:ext cx="159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2D-geometry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874223" y="6477482"/>
            <a:ext cx="267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Contributed By Hua </a:t>
            </a:r>
            <a:r>
              <a:rPr lang="en-US" altLang="zh-CN" u="sng" dirty="0">
                <a:solidFill>
                  <a:schemeClr val="bg1"/>
                </a:solidFill>
              </a:rPr>
              <a:t>S</a:t>
            </a:r>
            <a:r>
              <a:rPr lang="en-US" altLang="zh-CN" u="sng" dirty="0" smtClean="0">
                <a:solidFill>
                  <a:schemeClr val="bg1"/>
                </a:solidFill>
              </a:rPr>
              <a:t>hi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 simulations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2756"/>
            <a:ext cx="2410068" cy="1928054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3131840" y="1013747"/>
            <a:ext cx="4212345" cy="1928030"/>
            <a:chOff x="4167036" y="1013747"/>
            <a:chExt cx="4212345" cy="192803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739" y="1366441"/>
              <a:ext cx="4021825" cy="977822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4167739" y="2269918"/>
              <a:ext cx="0" cy="6236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133050" y="2344262"/>
              <a:ext cx="0" cy="2949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256584" y="2564904"/>
              <a:ext cx="3865580" cy="1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5640117" y="2269918"/>
              <a:ext cx="1021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1000mm</a:t>
              </a:r>
              <a:endParaRPr lang="zh-CN" altLang="en-US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4234812" y="1284514"/>
              <a:ext cx="184788" cy="152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306855" y="1013747"/>
              <a:ext cx="407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50</a:t>
              </a:r>
              <a:r>
                <a:rPr lang="el-GR" altLang="zh-CN" dirty="0" smtClean="0"/>
                <a:t>Ω</a:t>
              </a:r>
              <a:r>
                <a:rPr lang="en-US" altLang="zh-CN" dirty="0" smtClean="0"/>
                <a:t> co-axis feedthrough</a:t>
              </a:r>
              <a:r>
                <a:rPr lang="zh-CN" altLang="en-US" dirty="0" smtClean="0"/>
                <a:t>，</a:t>
              </a:r>
              <a:r>
                <a:rPr lang="en-US" altLang="zh-CN" dirty="0" smtClean="0"/>
                <a:t>d/D=7/16mm</a:t>
              </a:r>
              <a:endParaRPr lang="zh-CN" altLang="en-US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234812" y="2299528"/>
              <a:ext cx="0" cy="339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188178" y="2269918"/>
              <a:ext cx="683" cy="6718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167036" y="2819043"/>
              <a:ext cx="4020439" cy="0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5645651" y="2535645"/>
              <a:ext cx="1021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1010mm</a:t>
              </a:r>
              <a:endParaRPr lang="zh-CN" altLang="en-US" dirty="0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388913" y="3131676"/>
            <a:ext cx="4217920" cy="3279725"/>
            <a:chOff x="4388913" y="3131676"/>
            <a:chExt cx="3495455" cy="3279725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913" y="3158139"/>
              <a:ext cx="3495455" cy="3253262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5879630" y="3131676"/>
              <a:ext cx="564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TDR</a:t>
              </a:r>
              <a:endParaRPr lang="zh-CN" altLang="en-US" dirty="0"/>
            </a:p>
          </p:txBody>
        </p:sp>
      </p:grpSp>
      <p:sp>
        <p:nvSpPr>
          <p:cNvPr id="57" name="椭圆 56"/>
          <p:cNvSpPr/>
          <p:nvPr/>
        </p:nvSpPr>
        <p:spPr>
          <a:xfrm>
            <a:off x="6948264" y="1574370"/>
            <a:ext cx="255095" cy="27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7297364" y="1009492"/>
            <a:ext cx="1480323" cy="1723755"/>
            <a:chOff x="7297364" y="1009492"/>
            <a:chExt cx="1480323" cy="1723755"/>
          </a:xfrm>
        </p:grpSpPr>
        <p:sp>
          <p:nvSpPr>
            <p:cNvPr id="52" name="矩形 51"/>
            <p:cNvSpPr/>
            <p:nvPr/>
          </p:nvSpPr>
          <p:spPr>
            <a:xfrm>
              <a:off x="7478173" y="2143776"/>
              <a:ext cx="1081304" cy="8340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8144111" y="1484784"/>
              <a:ext cx="215737" cy="65585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8261649" y="2234711"/>
              <a:ext cx="2739" cy="4837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559477" y="2227182"/>
              <a:ext cx="3402" cy="4764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8253826" y="2548581"/>
              <a:ext cx="312256" cy="1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7590570" y="2363915"/>
              <a:ext cx="670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8mm</a:t>
              </a:r>
              <a:endParaRPr lang="zh-CN" altLang="en-US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8009334" y="1533567"/>
              <a:ext cx="484740" cy="387443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8152629" y="1334151"/>
              <a:ext cx="1888" cy="1607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8354513" y="1318625"/>
              <a:ext cx="1153" cy="1828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153400" y="1407913"/>
              <a:ext cx="226335" cy="4863"/>
            </a:xfrm>
            <a:prstGeom prst="line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7936457" y="1009492"/>
              <a:ext cx="670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7</a:t>
              </a:r>
              <a:r>
                <a:rPr lang="en-US" altLang="zh-CN" dirty="0" smtClean="0"/>
                <a:t>mm</a:t>
              </a:r>
              <a:endParaRPr lang="zh-CN" altLang="en-US" dirty="0"/>
            </a:p>
          </p:txBody>
        </p:sp>
        <p:cxnSp>
          <p:nvCxnSpPr>
            <p:cNvPr id="92" name="直接连接符 91"/>
            <p:cNvCxnSpPr/>
            <p:nvPr/>
          </p:nvCxnSpPr>
          <p:spPr>
            <a:xfrm flipH="1">
              <a:off x="8012415" y="1259066"/>
              <a:ext cx="4474" cy="2898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8490031" y="1272545"/>
              <a:ext cx="4474" cy="2898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788261" y="1412610"/>
              <a:ext cx="226335" cy="4863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8497007" y="1416694"/>
              <a:ext cx="280680" cy="77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7297364" y="1310252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16mm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3072" y="3137874"/>
            <a:ext cx="3522864" cy="3273527"/>
            <a:chOff x="251520" y="3137874"/>
            <a:chExt cx="3522864" cy="3273527"/>
          </a:xfrm>
        </p:grpSpPr>
        <p:grpSp>
          <p:nvGrpSpPr>
            <p:cNvPr id="106" name="组合 105"/>
            <p:cNvGrpSpPr/>
            <p:nvPr/>
          </p:nvGrpSpPr>
          <p:grpSpPr>
            <a:xfrm>
              <a:off x="251520" y="3137874"/>
              <a:ext cx="3456384" cy="3273527"/>
              <a:chOff x="683568" y="3137874"/>
              <a:chExt cx="2708258" cy="3273527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568" y="3137874"/>
                <a:ext cx="2708258" cy="1628880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568" y="4786446"/>
                <a:ext cx="2708258" cy="1624955"/>
              </a:xfrm>
              <a:prstGeom prst="rect">
                <a:avLst/>
              </a:prstGeom>
            </p:spPr>
          </p:pic>
          <p:sp>
            <p:nvSpPr>
              <p:cNvPr id="47" name="矩形 46"/>
              <p:cNvSpPr/>
              <p:nvPr/>
            </p:nvSpPr>
            <p:spPr>
              <a:xfrm>
                <a:off x="1512811" y="3140968"/>
                <a:ext cx="1347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S-parameter</a:t>
                </a:r>
                <a:endParaRPr lang="zh-CN" altLang="en-US" dirty="0"/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827584" y="5877272"/>
              <a:ext cx="294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Pulse bandwidth</a:t>
              </a:r>
              <a:r>
                <a:rPr lang="zh-CN" altLang="en-US" dirty="0" smtClean="0"/>
                <a:t>：</a:t>
              </a:r>
              <a:r>
                <a:rPr lang="en-US" altLang="zh-CN" dirty="0" smtClean="0"/>
                <a:t>300MHz</a:t>
              </a:r>
              <a:endParaRPr lang="zh-CN" altLang="en-US" dirty="0"/>
            </a:p>
          </p:txBody>
        </p:sp>
      </p:grpSp>
      <p:cxnSp>
        <p:nvCxnSpPr>
          <p:cNvPr id="111" name="直接箭头连接符 110"/>
          <p:cNvCxnSpPr/>
          <p:nvPr/>
        </p:nvCxnSpPr>
        <p:spPr>
          <a:xfrm flipH="1" flipV="1">
            <a:off x="5058504" y="3789673"/>
            <a:ext cx="720080" cy="32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5220072" y="4027136"/>
            <a:ext cx="327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Impedance mismatching</a:t>
            </a:r>
          </a:p>
          <a:p>
            <a:pPr algn="ctr"/>
            <a:r>
              <a:rPr lang="zh-CN" altLang="en-US" dirty="0" smtClean="0"/>
              <a:t>（</a:t>
            </a:r>
            <a:r>
              <a:rPr lang="en-US" altLang="zh-CN" dirty="0" smtClean="0"/>
              <a:t>from feedthrough 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blade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61" y="3222197"/>
            <a:ext cx="3759330" cy="290721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130884"/>
            <a:ext cx="8424936" cy="13689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Field uniformity: ~</a:t>
            </a:r>
            <a:r>
              <a:rPr lang="en-US" altLang="zh-CN" dirty="0"/>
              <a:t>0.52</a:t>
            </a:r>
            <a:r>
              <a:rPr lang="en-US" altLang="zh-CN" dirty="0" smtClean="0"/>
              <a:t>% in x</a:t>
            </a:r>
            <a:r>
              <a:rPr lang="en-US" altLang="zh-CN" dirty="0"/>
              <a:t>=(-6, 6) mm, </a:t>
            </a:r>
            <a:r>
              <a:rPr lang="en-US" altLang="zh-CN" dirty="0" smtClean="0"/>
              <a:t>~</a:t>
            </a:r>
            <a:r>
              <a:rPr lang="en-US" altLang="zh-CN" dirty="0"/>
              <a:t>1.35</a:t>
            </a:r>
            <a:r>
              <a:rPr lang="en-US" altLang="zh-CN" dirty="0" smtClean="0"/>
              <a:t>% in y</a:t>
            </a:r>
            <a:r>
              <a:rPr lang="en-US" altLang="zh-CN" dirty="0"/>
              <a:t>=(-11.3, 11.3) </a:t>
            </a:r>
            <a:endParaRPr lang="en-US" altLang="zh-CN" dirty="0" smtClean="0"/>
          </a:p>
          <a:p>
            <a:r>
              <a:rPr lang="en-US" altLang="zh-CN" dirty="0" err="1" smtClean="0"/>
              <a:t>Emax</a:t>
            </a:r>
            <a:r>
              <a:rPr lang="en-US" altLang="zh-CN" dirty="0" smtClean="0"/>
              <a:t>=9MV/m</a:t>
            </a:r>
            <a:r>
              <a:rPr lang="zh-CN" altLang="en-US" dirty="0" smtClean="0"/>
              <a:t> </a:t>
            </a:r>
            <a:r>
              <a:rPr lang="en-US" altLang="zh-CN" dirty="0" smtClean="0"/>
              <a:t>@ excited pulse peak=</a:t>
            </a:r>
            <a:r>
              <a:rPr lang="en-US" altLang="zh-CN" dirty="0" smtClean="0">
                <a:sym typeface="Symbol" panose="05050102010706020507" pitchFamily="18" charset="2"/>
              </a:rPr>
              <a:t></a:t>
            </a:r>
            <a:r>
              <a:rPr lang="en-US" altLang="zh-CN" dirty="0" smtClean="0"/>
              <a:t>15kV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simulations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6872273" y="4607974"/>
            <a:ext cx="327259" cy="3272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0" y="3068193"/>
            <a:ext cx="2891497" cy="30795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27902" y="3693992"/>
            <a:ext cx="151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Emax</a:t>
            </a:r>
            <a:r>
              <a:rPr lang="en-US" altLang="zh-CN" dirty="0" smtClean="0"/>
              <a:t>=9MV/m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endCxn id="6" idx="0"/>
          </p:cNvCxnSpPr>
          <p:nvPr/>
        </p:nvCxnSpPr>
        <p:spPr>
          <a:xfrm>
            <a:off x="6804248" y="4063324"/>
            <a:ext cx="231655" cy="544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Strip-line kicker </a:t>
            </a:r>
            <a:r>
              <a:rPr lang="en-US" altLang="zh-CN" sz="3600" dirty="0"/>
              <a:t>engineer design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869160"/>
            <a:ext cx="1781930" cy="1488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49689"/>
            <a:ext cx="5737787" cy="1767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170614"/>
            <a:ext cx="6177118" cy="37342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14" y="986441"/>
            <a:ext cx="2955074" cy="1962232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112328" y="1854893"/>
            <a:ext cx="334031" cy="225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923928" y="1844824"/>
            <a:ext cx="118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57319" y="162430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Outer body (316L)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537639" y="2174602"/>
            <a:ext cx="126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HV feedthrough</a:t>
            </a:r>
            <a:endParaRPr lang="zh-CN" altLang="en-US" sz="12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3756912" y="2398612"/>
            <a:ext cx="334031" cy="225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77838" y="2410625"/>
            <a:ext cx="118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154434" y="3510404"/>
            <a:ext cx="781825" cy="566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36259" y="4077072"/>
            <a:ext cx="118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911288" y="380007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electrodes(FOC)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745279" y="6462058"/>
            <a:ext cx="395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Contributed By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Lihua</a:t>
            </a:r>
            <a:r>
              <a:rPr lang="en-US" altLang="zh-CN" u="sng" dirty="0" smtClean="0">
                <a:solidFill>
                  <a:schemeClr val="bg1"/>
                </a:solidFill>
              </a:rPr>
              <a:t>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Huo,Lei</a:t>
            </a:r>
            <a:r>
              <a:rPr lang="en-US" altLang="zh-CN" u="sng" dirty="0" smtClean="0">
                <a:solidFill>
                  <a:schemeClr val="bg1"/>
                </a:solidFill>
              </a:rPr>
              <a:t> Wang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07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19" y="3141681"/>
            <a:ext cx="4244168" cy="167505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42976" y="105352"/>
            <a:ext cx="7886700" cy="663575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50ns-fast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puler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design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9093" y="1052957"/>
            <a:ext cx="417646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Scheme: </a:t>
            </a:r>
            <a:r>
              <a:rPr lang="en-US" altLang="zh-CN" dirty="0" err="1" smtClean="0"/>
              <a:t>pulser</a:t>
            </a:r>
            <a:r>
              <a:rPr lang="en-US" altLang="zh-CN" dirty="0" smtClean="0"/>
              <a:t> </a:t>
            </a:r>
            <a:r>
              <a:rPr lang="en-US" altLang="zh-CN" dirty="0"/>
              <a:t>based on DSRDs driven by  </a:t>
            </a:r>
            <a:r>
              <a:rPr lang="en-US" altLang="zh-CN" dirty="0" smtClean="0"/>
              <a:t>6-stage </a:t>
            </a:r>
            <a:r>
              <a:rPr lang="en-US" altLang="zh-CN" dirty="0"/>
              <a:t>inductive adder; </a:t>
            </a:r>
            <a:endParaRPr lang="en-US" altLang="zh-CN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The similar hardware was developed in HEPS-TF </a:t>
            </a:r>
            <a:r>
              <a:rPr lang="en-US" altLang="zh-CN" dirty="0" smtClean="0"/>
              <a:t>project.</a:t>
            </a:r>
            <a:endParaRPr lang="en-US" altLang="zh-CN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61"/>
          <a:stretch/>
        </p:blipFill>
        <p:spPr bwMode="auto">
          <a:xfrm>
            <a:off x="4421451" y="3315062"/>
            <a:ext cx="1446693" cy="28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组合 45"/>
          <p:cNvGrpSpPr/>
          <p:nvPr/>
        </p:nvGrpSpPr>
        <p:grpSpPr>
          <a:xfrm>
            <a:off x="5913698" y="3451230"/>
            <a:ext cx="3122798" cy="2786082"/>
            <a:chOff x="5429256" y="980728"/>
            <a:chExt cx="3122798" cy="2786082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9256" y="980728"/>
              <a:ext cx="3122798" cy="2786082"/>
              <a:chOff x="5429256" y="3643314"/>
              <a:chExt cx="3122798" cy="2786082"/>
            </a:xfrm>
          </p:grpSpPr>
          <p:grpSp>
            <p:nvGrpSpPr>
              <p:cNvPr id="49" name="组合 43"/>
              <p:cNvGrpSpPr/>
              <p:nvPr/>
            </p:nvGrpSpPr>
            <p:grpSpPr>
              <a:xfrm>
                <a:off x="5429256" y="3643314"/>
                <a:ext cx="3122798" cy="2786082"/>
                <a:chOff x="5143504" y="3286124"/>
                <a:chExt cx="3286148" cy="3122372"/>
              </a:xfrm>
            </p:grpSpPr>
            <p:pic>
              <p:nvPicPr>
                <p:cNvPr id="56" name="图片 55" descr="I:\BAPS\fastpulser\DSRD\第二版电路实验\180628_084410_1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3504" y="3286124"/>
                  <a:ext cx="3286148" cy="3122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0958" y="4857760"/>
                  <a:ext cx="714380" cy="64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50" name="直接连接符 49"/>
              <p:cNvCxnSpPr/>
              <p:nvPr/>
            </p:nvCxnSpPr>
            <p:spPr>
              <a:xfrm rot="5400000">
                <a:off x="5684227" y="4942167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5984041" y="4945674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5723634" y="4694472"/>
                <a:ext cx="38985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4ns</a:t>
                </a:r>
                <a:endParaRPr lang="zh-CN" altLang="en-US" sz="1000" dirty="0"/>
              </a:p>
            </p:txBody>
          </p:sp>
          <p:cxnSp>
            <p:nvCxnSpPr>
              <p:cNvPr id="53" name="直接箭头连接符 52"/>
              <p:cNvCxnSpPr/>
              <p:nvPr/>
            </p:nvCxnSpPr>
            <p:spPr>
              <a:xfrm>
                <a:off x="5532546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rot="10800000">
                <a:off x="6063572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5443627" y="5008816"/>
                <a:ext cx="177687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V=17kV, 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FWHM=5ns,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(10-90%)&lt;2.6ns,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(90-10%)&lt;3.2ns,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 width</a:t>
                </a:r>
                <a:r>
                  <a:rPr lang="en-US" altLang="zh-CN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3%-3%)&lt;10ns</a:t>
                </a:r>
                <a:endParaRPr lang="zh-CN" alt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38"/>
            <p:cNvSpPr txBox="1"/>
            <p:nvPr/>
          </p:nvSpPr>
          <p:spPr>
            <a:xfrm>
              <a:off x="5429256" y="1052166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PFL=0.3m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图片 42" descr="IMG_20150423_182554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314989">
            <a:off x="1442957" y="2738919"/>
            <a:ext cx="1453251" cy="807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A0A5AB"/>
              </a:clrFrom>
              <a:clrTo>
                <a:srgbClr val="A0A5AB">
                  <a:alpha val="0"/>
                </a:srgbClr>
              </a:clrTo>
            </a:clrChange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607" y="4489476"/>
            <a:ext cx="2210190" cy="1876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组合 60"/>
          <p:cNvGrpSpPr/>
          <p:nvPr/>
        </p:nvGrpSpPr>
        <p:grpSpPr>
          <a:xfrm>
            <a:off x="4420925" y="1088910"/>
            <a:ext cx="4572384" cy="1906168"/>
            <a:chOff x="3818418" y="3009732"/>
            <a:chExt cx="8328248" cy="3950183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8418" y="3009732"/>
              <a:ext cx="8328248" cy="3950183"/>
            </a:xfrm>
            <a:prstGeom prst="rect">
              <a:avLst/>
            </a:prstGeom>
          </p:spPr>
        </p:pic>
        <p:sp>
          <p:nvSpPr>
            <p:cNvPr id="63" name="TextBox 17"/>
            <p:cNvSpPr txBox="1"/>
            <p:nvPr/>
          </p:nvSpPr>
          <p:spPr>
            <a:xfrm>
              <a:off x="4213941" y="6075807"/>
              <a:ext cx="7244867" cy="60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DSRDs  circuit with 6-stage inductive adder dri</a:t>
              </a:r>
              <a:r>
                <a:rPr lang="en-US" altLang="zh-CN" sz="1200" b="1" dirty="0">
                  <a:solidFill>
                    <a:srgbClr val="FF0000"/>
                  </a:solidFill>
                </a:rPr>
                <a:t>ve</a:t>
              </a:r>
              <a:r>
                <a:rPr lang="en-US" altLang="zh-CN" sz="1200" dirty="0">
                  <a:solidFill>
                    <a:srgbClr val="FF0000"/>
                  </a:solidFill>
                </a:rPr>
                <a:t>n  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510458" y="6192554"/>
            <a:ext cx="5635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u="sng" dirty="0" smtClean="0">
                <a:solidFill>
                  <a:schemeClr val="accent3"/>
                </a:solidFill>
              </a:rPr>
              <a:t>J.H. Chen</a:t>
            </a:r>
            <a:r>
              <a:rPr lang="en-US" altLang="zh-CN" sz="1000" i="1" u="sng" dirty="0">
                <a:solidFill>
                  <a:schemeClr val="accent3"/>
                </a:solidFill>
              </a:rPr>
              <a:t>, Strip-line kicker and fast </a:t>
            </a:r>
            <a:r>
              <a:rPr lang="en-US" altLang="zh-CN" sz="1000" i="1" u="sng" dirty="0" err="1">
                <a:solidFill>
                  <a:schemeClr val="accent3"/>
                </a:solidFill>
              </a:rPr>
              <a:t>pulser</a:t>
            </a:r>
            <a:r>
              <a:rPr lang="en-US" altLang="zh-CN" sz="1000" i="1" u="sng" dirty="0">
                <a:solidFill>
                  <a:schemeClr val="accent3"/>
                </a:solidFill>
              </a:rPr>
              <a:t> R&amp;D for the HEPS on-axis injection system, </a:t>
            </a:r>
            <a:r>
              <a:rPr lang="en-US" altLang="zh-CN" sz="1000" i="1" u="sng" dirty="0" smtClean="0">
                <a:solidFill>
                  <a:schemeClr val="accent3"/>
                </a:solidFill>
              </a:rPr>
              <a:t>NIMA 920(2019)1-6</a:t>
            </a:r>
            <a:endParaRPr lang="zh-CN" altLang="en-US" sz="1000" i="1" u="sng" dirty="0">
              <a:solidFill>
                <a:schemeClr val="accent3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4394" y="2463405"/>
            <a:ext cx="264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Drift Step </a:t>
            </a:r>
            <a:r>
              <a:rPr lang="en-US" altLang="zh-CN" dirty="0">
                <a:solidFill>
                  <a:srgbClr val="0000FF"/>
                </a:solidFill>
              </a:rPr>
              <a:t>R</a:t>
            </a:r>
            <a:r>
              <a:rPr lang="en-US" altLang="zh-CN" dirty="0" smtClean="0">
                <a:solidFill>
                  <a:srgbClr val="0000FF"/>
                </a:solidFill>
              </a:rPr>
              <a:t>ecovery </a:t>
            </a:r>
            <a:r>
              <a:rPr lang="en-US" altLang="zh-CN" dirty="0">
                <a:solidFill>
                  <a:srgbClr val="0000FF"/>
                </a:solidFill>
              </a:rPr>
              <a:t>D</a:t>
            </a:r>
            <a:r>
              <a:rPr lang="en-US" altLang="zh-CN" dirty="0" smtClean="0">
                <a:solidFill>
                  <a:srgbClr val="0000FF"/>
                </a:solidFill>
              </a:rPr>
              <a:t>iode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2081340" y="3423254"/>
            <a:ext cx="231970" cy="2041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上箭头 64"/>
          <p:cNvSpPr/>
          <p:nvPr/>
        </p:nvSpPr>
        <p:spPr>
          <a:xfrm rot="7063287">
            <a:off x="1280620" y="4346369"/>
            <a:ext cx="256895" cy="2790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070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There are 9 injection and extraction sub-systems in CEPC accelerator </a:t>
            </a:r>
            <a:r>
              <a:rPr lang="en-US" altLang="zh-CN" sz="2400" dirty="0" smtClean="0"/>
              <a:t>complex. </a:t>
            </a:r>
            <a:r>
              <a:rPr lang="en-US" altLang="zh-CN" sz="2400" dirty="0"/>
              <a:t>T</a:t>
            </a:r>
            <a:r>
              <a:rPr lang="en-US" altLang="zh-CN" sz="2400" dirty="0" smtClean="0"/>
              <a:t>he types of all inj./ext. components are figured out.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The hardware designs towards </a:t>
            </a:r>
            <a:r>
              <a:rPr lang="en-US" altLang="zh-CN" sz="2400" dirty="0"/>
              <a:t>TDR are being carried </a:t>
            </a:r>
            <a:r>
              <a:rPr lang="en-US" altLang="zh-CN" sz="2400" dirty="0" smtClean="0"/>
              <a:t>out.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So far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the kickers and the </a:t>
            </a:r>
            <a:r>
              <a:rPr lang="en-US" altLang="zh-CN" sz="2400" dirty="0" err="1" smtClean="0"/>
              <a:t>Lambertson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septas</a:t>
            </a:r>
            <a:r>
              <a:rPr lang="en-US" altLang="zh-CN" sz="2400" dirty="0" smtClean="0"/>
              <a:t> preliminary </a:t>
            </a:r>
            <a:r>
              <a:rPr lang="en-US" altLang="zh-CN" sz="2400" dirty="0"/>
              <a:t>designs </a:t>
            </a:r>
            <a:r>
              <a:rPr lang="en-US" altLang="zh-CN" sz="2400" dirty="0" smtClean="0"/>
              <a:t>for the damping ring and the booster low energy inj. sub-system are completed.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3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r">
              <a:buNone/>
            </a:pP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Thank you for attentions!!!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98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96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45232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Overview of the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3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992258"/>
            <a:ext cx="8496944" cy="11493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 smtClean="0"/>
              <a:t>   </a:t>
            </a:r>
            <a:r>
              <a:rPr lang="en-US" altLang="zh-CN" sz="2900" dirty="0" smtClean="0"/>
              <a:t>The CEPC accelerator complex consists of a </a:t>
            </a:r>
            <a:r>
              <a:rPr lang="en-US" altLang="zh-CN" sz="2900" b="1" u="sng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sz="2900" dirty="0" smtClean="0"/>
              <a:t>, which including a small </a:t>
            </a:r>
            <a:r>
              <a:rPr lang="en-US" altLang="zh-CN" sz="2900" b="1" u="sng" dirty="0">
                <a:solidFill>
                  <a:srgbClr val="FF0000"/>
                </a:solidFill>
              </a:rPr>
              <a:t>d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amping ring </a:t>
            </a:r>
            <a:r>
              <a:rPr lang="en-US" altLang="zh-CN" sz="2900" dirty="0" smtClean="0"/>
              <a:t>for positron beams, several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transport lines</a:t>
            </a:r>
            <a:r>
              <a:rPr lang="en-US" altLang="zh-CN" sz="2900" dirty="0" smtClean="0"/>
              <a:t>, a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booster ring </a:t>
            </a:r>
            <a:r>
              <a:rPr lang="en-US" altLang="zh-CN" sz="2900" dirty="0" smtClean="0"/>
              <a:t>and 2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storage rings</a:t>
            </a:r>
            <a:r>
              <a:rPr lang="en-US" altLang="zh-CN" sz="2900" dirty="0" smtClean="0"/>
              <a:t>, all of which are in a single tunnel.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the </a:t>
            </a:r>
            <a:r>
              <a:rPr lang="en-US" altLang="zh-CN" dirty="0" smtClean="0"/>
              <a:t>accelerator </a:t>
            </a:r>
            <a:r>
              <a:rPr lang="en-US" altLang="zh-CN" dirty="0"/>
              <a:t>complex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3648" y="2029280"/>
            <a:ext cx="6120680" cy="1255704"/>
            <a:chOff x="1403648" y="1297322"/>
            <a:chExt cx="6120680" cy="125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297322"/>
              <a:ext cx="6120680" cy="125570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94757" y="1540104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1.2km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92" y="3429000"/>
            <a:ext cx="3663659" cy="302262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77547" y="3130768"/>
            <a:ext cx="5812900" cy="3327625"/>
            <a:chOff x="-77547" y="3130768"/>
            <a:chExt cx="5812900" cy="3327625"/>
          </a:xfrm>
        </p:grpSpPr>
        <p:grpSp>
          <p:nvGrpSpPr>
            <p:cNvPr id="8" name="组合 7"/>
            <p:cNvGrpSpPr/>
            <p:nvPr/>
          </p:nvGrpSpPr>
          <p:grpSpPr>
            <a:xfrm>
              <a:off x="-77547" y="3130768"/>
              <a:ext cx="5809853" cy="3327625"/>
              <a:chOff x="-59219" y="2916459"/>
              <a:chExt cx="5809853" cy="332762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219" y="2916459"/>
                <a:ext cx="5809853" cy="3327625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 bwMode="auto">
              <a:xfrm>
                <a:off x="3265797" y="5389504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10-120GeV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 bwMode="auto">
              <a:xfrm>
                <a:off x="3405104" y="3827318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 bwMode="auto">
              <a:xfrm>
                <a:off x="1629126" y="3851012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1892936" y="5779741"/>
                <a:ext cx="288032" cy="113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983513" y="5173480"/>
                <a:ext cx="197378" cy="2160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082202" y="5096826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e+</a:t>
                </a:r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872738" y="5524228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e-</a:t>
                </a:r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461423" y="4410945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100km</a:t>
                </a:r>
                <a:endParaRPr lang="zh-CN" altLang="en-US" dirty="0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-1800000" flipH="1">
                <a:off x="1852862" y="5086981"/>
                <a:ext cx="45719" cy="9312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H="1">
                <a:off x="1872738" y="4938108"/>
                <a:ext cx="152432" cy="143681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2036952" y="4938108"/>
                <a:ext cx="648072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1979869" y="4714777"/>
                <a:ext cx="107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FFC000"/>
                    </a:solidFill>
                  </a:rPr>
                  <a:t>Damping ring</a:t>
                </a:r>
                <a:endParaRPr lang="zh-CN" altLang="en-US" sz="1200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 flipV="1">
              <a:off x="312642" y="5172696"/>
              <a:ext cx="899205" cy="643796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 rot="-3240000">
              <a:off x="232778" y="5092114"/>
              <a:ext cx="116890" cy="1105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4517799" y="5206086"/>
              <a:ext cx="903179" cy="643948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 rot="-2100000">
              <a:off x="5420328" y="5108715"/>
              <a:ext cx="116890" cy="11050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057" y="4823261"/>
              <a:ext cx="663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6"/>
                  </a:solidFill>
                </a:rPr>
                <a:t>D</a:t>
              </a:r>
              <a:r>
                <a:rPr lang="en-US" altLang="zh-CN" sz="1200" b="1" dirty="0" smtClean="0">
                  <a:solidFill>
                    <a:schemeClr val="accent6"/>
                  </a:solidFill>
                </a:rPr>
                <a:t>ump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61157" y="4868680"/>
              <a:ext cx="5741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33CC"/>
                  </a:solidFill>
                </a:rPr>
                <a:t>Dump</a:t>
              </a:r>
              <a:endParaRPr lang="zh-CN" altLang="en-US" sz="12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8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235686" y="1001934"/>
          <a:ext cx="8819992" cy="290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082"/>
                <a:gridCol w="632237"/>
                <a:gridCol w="879931"/>
                <a:gridCol w="1152128"/>
                <a:gridCol w="921711"/>
                <a:gridCol w="842177"/>
                <a:gridCol w="1116524"/>
                <a:gridCol w="1027202"/>
              </a:tblGrid>
              <a:tr h="16160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23800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80×75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altLang="zh-CN" sz="105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&lt;6900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Ring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/>
          </p:nvPr>
        </p:nvGraphicFramePr>
        <p:xfrm>
          <a:off x="235686" y="4128092"/>
          <a:ext cx="8728802" cy="161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39"/>
                <a:gridCol w="2386351"/>
                <a:gridCol w="1955415"/>
                <a:gridCol w="2047497"/>
              </a:tblGrid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LE-Injection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376252" y="5744186"/>
            <a:ext cx="1088423" cy="745743"/>
            <a:chOff x="7217555" y="4385476"/>
            <a:chExt cx="1597424" cy="1094488"/>
          </a:xfrm>
        </p:grpSpPr>
        <p:grpSp>
          <p:nvGrpSpPr>
            <p:cNvPr id="38" name="组合 37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接连接符 3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7217555" y="5073427"/>
              <a:ext cx="1597424" cy="4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12313" y="5841073"/>
            <a:ext cx="1759938" cy="661607"/>
            <a:chOff x="6988165" y="5614471"/>
            <a:chExt cx="2262351" cy="850476"/>
          </a:xfrm>
        </p:grpSpPr>
        <p:grpSp>
          <p:nvGrpSpPr>
            <p:cNvPr id="27" name="组合 2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92519" y="5755383"/>
            <a:ext cx="1080123" cy="743432"/>
            <a:chOff x="7594893" y="4385476"/>
            <a:chExt cx="424560" cy="109001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直接连接符 6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0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ring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/>
          </p:nvPr>
        </p:nvGraphicFramePr>
        <p:xfrm>
          <a:off x="388229" y="1003863"/>
          <a:ext cx="8272215" cy="289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720080"/>
                <a:gridCol w="792088"/>
                <a:gridCol w="864096"/>
                <a:gridCol w="792088"/>
                <a:gridCol w="785502"/>
                <a:gridCol w="1086706"/>
                <a:gridCol w="927400"/>
              </a:tblGrid>
              <a:tr h="16059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alt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1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80×150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(Hz)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05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(s)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(</a:t>
                      </a:r>
                      <a:r>
                        <a:rPr lang="en-US" altLang="zh-CN" sz="100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>
            <p:extLst/>
          </p:nvPr>
        </p:nvGraphicFramePr>
        <p:xfrm>
          <a:off x="388229" y="4146163"/>
          <a:ext cx="8216219" cy="16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36"/>
                <a:gridCol w="1969981"/>
                <a:gridCol w="1884542"/>
                <a:gridCol w="1927260"/>
              </a:tblGrid>
              <a:tr h="298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092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853938" y="5828746"/>
            <a:ext cx="1716190" cy="665198"/>
            <a:chOff x="6988165" y="5614471"/>
            <a:chExt cx="2109717" cy="817730"/>
          </a:xfrm>
        </p:grpSpPr>
        <p:grpSp>
          <p:nvGrpSpPr>
            <p:cNvPr id="17" name="组合 1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0073" y="5794121"/>
            <a:ext cx="953899" cy="699823"/>
            <a:chOff x="7589703" y="4385476"/>
            <a:chExt cx="403099" cy="1103123"/>
          </a:xfrm>
        </p:grpSpPr>
        <p:grpSp>
          <p:nvGrpSpPr>
            <p:cNvPr id="35" name="组合 3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020642" y="5826980"/>
            <a:ext cx="1716190" cy="665198"/>
            <a:chOff x="6988165" y="5614471"/>
            <a:chExt cx="2109717" cy="817730"/>
          </a:xfrm>
        </p:grpSpPr>
        <p:grpSp>
          <p:nvGrpSpPr>
            <p:cNvPr id="48" name="组合 4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564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CEPC injection and extraction systems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3608" y="1790814"/>
            <a:ext cx="6264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Booster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Extraction system2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beam dump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system(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内容占位符 1"/>
          <p:cNvSpPr>
            <a:spLocks noGrp="1"/>
          </p:cNvSpPr>
          <p:nvPr>
            <p:ph idx="1"/>
          </p:nvPr>
        </p:nvSpPr>
        <p:spPr>
          <a:xfrm>
            <a:off x="611560" y="1052737"/>
            <a:ext cx="7992888" cy="742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altLang="zh-CN" dirty="0" smtClean="0"/>
              <a:t>    There are 9 injection and extraction sub-systems in CEPC accelerator complex, including: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043608" y="2492896"/>
            <a:ext cx="4896544" cy="57606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050149" y="3117873"/>
            <a:ext cx="4890003" cy="114445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940152" y="3789040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940152" y="2780928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69428" y="2580717"/>
            <a:ext cx="272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Off-axis injection</a:t>
            </a:r>
          </a:p>
          <a:p>
            <a:r>
              <a:rPr lang="en-US" altLang="zh-CN" dirty="0" smtClean="0"/>
              <a:t>(in W and </a:t>
            </a:r>
            <a:r>
              <a:rPr lang="en-US" altLang="zh-CN" dirty="0"/>
              <a:t>Z</a:t>
            </a:r>
            <a:r>
              <a:rPr lang="en-US" altLang="zh-CN" dirty="0" smtClean="0"/>
              <a:t> </a:t>
            </a:r>
            <a:r>
              <a:rPr lang="en-US" altLang="zh-CN" dirty="0"/>
              <a:t>mode)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259852" y="3610454"/>
            <a:ext cx="24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On-axis injection </a:t>
            </a:r>
          </a:p>
          <a:p>
            <a:r>
              <a:rPr lang="en-US" altLang="zh-CN" dirty="0" smtClean="0"/>
              <a:t>(only in Higgs mode)</a:t>
            </a:r>
            <a:endParaRPr lang="zh-CN" altLang="en-US" dirty="0"/>
          </a:p>
        </p:txBody>
      </p:sp>
      <p:grpSp>
        <p:nvGrpSpPr>
          <p:cNvPr id="76" name="组合 75"/>
          <p:cNvGrpSpPr/>
          <p:nvPr/>
        </p:nvGrpSpPr>
        <p:grpSpPr>
          <a:xfrm>
            <a:off x="932288" y="4605937"/>
            <a:ext cx="7170214" cy="1655567"/>
            <a:chOff x="932288" y="4605937"/>
            <a:chExt cx="7170214" cy="1655567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932288" y="5587607"/>
              <a:ext cx="39110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457010" y="5333893"/>
              <a:ext cx="148356" cy="300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85070" y="4900066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1737238" y="5587607"/>
              <a:ext cx="535048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788024" y="4860705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88024" y="4913717"/>
              <a:ext cx="1410866" cy="1347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>
              <a:stCxn id="16" idx="0"/>
              <a:endCxn id="18" idx="0"/>
            </p:cNvCxnSpPr>
            <p:nvPr/>
          </p:nvCxnSpPr>
          <p:spPr>
            <a:xfrm flipV="1">
              <a:off x="3290503" y="4860705"/>
              <a:ext cx="2202954" cy="3936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88918" y="5174740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/>
                <a:t>Linac</a:t>
              </a:r>
              <a:endParaRPr lang="zh-CN" altLang="en-US" sz="16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00363" y="5638959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DR</a:t>
              </a:r>
              <a:endParaRPr lang="zh-CN" altLang="en-US" sz="16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93057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r>
                <a:rPr lang="en-US" altLang="zh-CN" sz="1600" dirty="0" smtClean="0"/>
                <a:t>ooster</a:t>
              </a:r>
              <a:endParaRPr lang="zh-CN" altLang="en-US" sz="16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8770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</a:t>
              </a:r>
              <a:r>
                <a:rPr lang="en-US" altLang="zh-CN" sz="1600" dirty="0" smtClean="0"/>
                <a:t>ollider</a:t>
              </a:r>
              <a:endParaRPr lang="zh-CN" altLang="en-US" sz="16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8770" y="5515601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120GeV</a:t>
              </a:r>
              <a:endParaRPr lang="zh-CN" altLang="en-US" sz="16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63677" y="5630523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1.1GeV</a:t>
              </a:r>
              <a:endParaRPr lang="zh-CN" altLang="en-US" sz="16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69224" y="5515601"/>
              <a:ext cx="1378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10~120GeV</a:t>
              </a:r>
              <a:endParaRPr lang="zh-CN" altLang="en-US" sz="1600" dirty="0"/>
            </a:p>
          </p:txBody>
        </p:sp>
        <p:cxnSp>
          <p:nvCxnSpPr>
            <p:cNvPr id="47" name="直接箭头连接符 46"/>
            <p:cNvCxnSpPr>
              <a:stCxn id="16" idx="4"/>
              <a:endCxn id="19" idx="4"/>
            </p:cNvCxnSpPr>
            <p:nvPr/>
          </p:nvCxnSpPr>
          <p:spPr>
            <a:xfrm>
              <a:off x="3290503" y="6247853"/>
              <a:ext cx="2202954" cy="136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198890" y="5492127"/>
              <a:ext cx="102116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6221353" y="5587608"/>
              <a:ext cx="99870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/>
          </p:nvSpPr>
          <p:spPr>
            <a:xfrm>
              <a:off x="7242521" y="5313541"/>
              <a:ext cx="542386" cy="4787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186912" y="5363015"/>
              <a:ext cx="915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dump</a:t>
              </a:r>
              <a:endParaRPr lang="zh-CN" altLang="en-US" sz="1600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flipH="1">
              <a:off x="3913756" y="5932384"/>
              <a:ext cx="95542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3800384" y="6063852"/>
              <a:ext cx="1162555" cy="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2278285" y="5313541"/>
              <a:ext cx="359067" cy="27406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289263" y="5600472"/>
              <a:ext cx="345627" cy="2479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359992" y="5038126"/>
              <a:ext cx="351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①</a:t>
              </a:r>
              <a:endParaRPr lang="zh-CN" altLang="en-US" sz="14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228652" y="5224061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⑨</a:t>
              </a:r>
              <a:endParaRPr lang="zh-CN" altLang="en-US" sz="1400" dirty="0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963480" y="4605937"/>
              <a:ext cx="4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④</a:t>
              </a:r>
              <a:endParaRPr lang="zh-CN" altLang="en-US" sz="14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340968" y="5031266"/>
              <a:ext cx="42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②</a:t>
              </a:r>
              <a:endParaRPr lang="zh-CN" altLang="en-US" sz="14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936341" y="5169076"/>
              <a:ext cx="28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⑥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>
              <a:endCxn id="15" idx="2"/>
            </p:cNvCxnSpPr>
            <p:nvPr/>
          </p:nvCxnSpPr>
          <p:spPr>
            <a:xfrm flipV="1">
              <a:off x="1301241" y="5484226"/>
              <a:ext cx="155769" cy="1033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15" idx="6"/>
            </p:cNvCxnSpPr>
            <p:nvPr/>
          </p:nvCxnSpPr>
          <p:spPr>
            <a:xfrm>
              <a:off x="1605366" y="5484226"/>
              <a:ext cx="142690" cy="1162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327799" y="463139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③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95170" y="517547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/>
                <a:t>⑧</a:t>
              </a:r>
              <a:endParaRPr lang="zh-CN" altLang="en-US" sz="1400" dirty="0"/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H="1">
              <a:off x="3903950" y="5229200"/>
              <a:ext cx="95542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3777632" y="5084911"/>
              <a:ext cx="1162555" cy="27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4485126" y="4836864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⑦</a:t>
              </a:r>
              <a:endParaRPr lang="en-US" altLang="zh-CN" sz="14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3862167" y="4831036"/>
              <a:ext cx="302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⑤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types of injection hardware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74092"/>
              </p:ext>
            </p:extLst>
          </p:nvPr>
        </p:nvGraphicFramePr>
        <p:xfrm>
          <a:off x="251521" y="1268760"/>
          <a:ext cx="8640960" cy="466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76"/>
                <a:gridCol w="1523793"/>
                <a:gridCol w="1464569"/>
                <a:gridCol w="1646734"/>
                <a:gridCol w="1593438"/>
                <a:gridCol w="1959050"/>
              </a:tblGrid>
              <a:tr h="2651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Sub-system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Kicker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Type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Kicker</a:t>
                      </a:r>
                      <a:r>
                        <a:rPr lang="en-US" altLang="zh-CN" sz="1600" baseline="0" dirty="0" smtClean="0"/>
                        <a:t> waveform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Septa Type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Thickness</a:t>
                      </a:r>
                      <a:r>
                        <a:rPr lang="en-US" altLang="zh-CN" sz="1600" baseline="0" dirty="0" smtClean="0"/>
                        <a:t> of septum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Damping ring inj./ext.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Slotted</a:t>
                      </a:r>
                      <a:r>
                        <a:rPr lang="en-US" altLang="zh-CN" sz="1600" baseline="0" dirty="0" smtClean="0"/>
                        <a:t>-pipe kicker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Half-sine/250ns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Horizontal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LMS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dirty="0" smtClean="0"/>
                        <a:t>22/3.5mm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Booster LE</a:t>
                      </a:r>
                      <a:r>
                        <a:rPr lang="en-US" altLang="zh-CN" sz="1600" baseline="0" dirty="0" smtClean="0"/>
                        <a:t> inj.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Strip-line</a:t>
                      </a:r>
                      <a:r>
                        <a:rPr lang="en-US" altLang="zh-CN" sz="1600" baseline="0" dirty="0" smtClean="0"/>
                        <a:t> kicker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Half-sine/50ns</a:t>
                      </a:r>
                      <a:endParaRPr lang="zh-CN" altLang="en-US" sz="1600" dirty="0" smtClean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Horizontal LMS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dirty="0" smtClean="0"/>
                        <a:t>55/5.5mm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Booster</a:t>
                      </a:r>
                      <a:r>
                        <a:rPr lang="en-US" altLang="zh-CN" sz="1600" baseline="0" dirty="0" smtClean="0"/>
                        <a:t> ext. for CR off-axis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Delay-line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Trapezoid </a:t>
                      </a:r>
                      <a:r>
                        <a:rPr lang="en-US" altLang="zh-CN" sz="1600" baseline="0" dirty="0" smtClean="0"/>
                        <a:t>/440-2420ns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dirty="0" smtClean="0"/>
                        <a:t>55/6mm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Collider off-axis</a:t>
                      </a:r>
                      <a:r>
                        <a:rPr lang="en-US" altLang="zh-CN" sz="1600" baseline="0" dirty="0" smtClean="0"/>
                        <a:t> inj.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Delay-line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NLK</a:t>
                      </a:r>
                      <a:r>
                        <a:rPr lang="en-US" altLang="zh-CN" sz="1600" dirty="0" smtClean="0"/>
                        <a:t>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Trapezoid </a:t>
                      </a:r>
                      <a:r>
                        <a:rPr lang="en-US" altLang="zh-CN" sz="1600" baseline="0" dirty="0" smtClean="0"/>
                        <a:t>/440-2420ns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zh-CN" sz="160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altLang="zh-CN" sz="1600" dirty="0" smtClean="0"/>
                        <a:t>/2mm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5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Booster</a:t>
                      </a:r>
                      <a:r>
                        <a:rPr lang="en-US" altLang="zh-CN" sz="1600" baseline="0" dirty="0" smtClean="0"/>
                        <a:t> ext. for CR on-axis inj.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Ferrite core dipole kicker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Half-sine/1360ns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dirty="0" smtClean="0"/>
                        <a:t>55/6mm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Booster HE inj.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NLK or Pulsed </a:t>
                      </a:r>
                      <a:r>
                        <a:rPr lang="en-US" altLang="zh-CN" sz="1600" dirty="0" err="1" smtClean="0"/>
                        <a:t>sextupole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Half-sine/0.333ms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dirty="0" smtClean="0"/>
                        <a:t>55/6mm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inj. 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Ferrite core dipole kicker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Half-sine/1360ns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zh-CN" sz="160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56/</a:t>
                      </a:r>
                      <a:r>
                        <a:rPr lang="en-US" altLang="zh-CN" sz="1600" dirty="0" smtClean="0"/>
                        <a:t>6mm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ext.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Ferrite core dipole kicker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Half-sine/1360ns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zh-CN" sz="160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56/</a:t>
                      </a:r>
                      <a:r>
                        <a:rPr lang="en-US" altLang="zh-CN" sz="1600" dirty="0" smtClean="0"/>
                        <a:t>6mm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beam dump 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Delay-line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dipole kicker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Trapezoid </a:t>
                      </a:r>
                      <a:r>
                        <a:rPr lang="en-US" altLang="zh-CN" sz="1600" baseline="0" dirty="0" smtClean="0"/>
                        <a:t>/440-2420ns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Vertical LMS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zh-CN" sz="160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56/</a:t>
                      </a:r>
                      <a:r>
                        <a:rPr lang="en-US" altLang="zh-CN" sz="1600" dirty="0" smtClean="0"/>
                        <a:t>6mm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369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region beam separating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Delay-line</a:t>
                      </a:r>
                      <a:r>
                        <a:rPr lang="zh-CN" altLang="en-US" sz="1600" dirty="0" smtClean="0"/>
                        <a:t> </a:t>
                      </a:r>
                      <a:r>
                        <a:rPr lang="en-US" altLang="zh-CN" sz="1600" dirty="0" smtClean="0"/>
                        <a:t>dipole kicker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CW square / 165us,50%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zh-CN" sz="1600" dirty="0" smtClean="0"/>
                        <a:t>Horizontal Copper septa 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az-Cyrl-AZ" altLang="zh-CN" sz="1600" dirty="0" smtClean="0"/>
                        <a:t>Ф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zh-CN" sz="160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56/</a:t>
                      </a:r>
                      <a:r>
                        <a:rPr lang="en-US" altLang="zh-CN" sz="1600" dirty="0" smtClean="0"/>
                        <a:t>10mm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09228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DR Inj./Ext. system hardware design towards TDR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2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3968" y="1048943"/>
            <a:ext cx="4860032" cy="24786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4200" dirty="0" smtClean="0"/>
              <a:t>Damping ring is dedicated to decrease  emittance of positron beams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4200" dirty="0" smtClean="0"/>
              <a:t>Double bunches are stored at the same time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4200" dirty="0" smtClean="0"/>
              <a:t>On-axis </a:t>
            </a:r>
            <a:r>
              <a:rPr lang="en-US" altLang="zh-CN" sz="4200" dirty="0"/>
              <a:t>bunch-by-bunch </a:t>
            </a:r>
            <a:r>
              <a:rPr lang="en-US" altLang="zh-CN" sz="4200" dirty="0" smtClean="0"/>
              <a:t>injection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zh-CN" sz="4200" dirty="0" smtClean="0"/>
              <a:t>Hardware</a:t>
            </a:r>
            <a:r>
              <a:rPr lang="zh-CN" altLang="en-US" sz="4200" dirty="0" smtClean="0"/>
              <a:t>：</a:t>
            </a:r>
            <a:r>
              <a:rPr lang="en-US" altLang="zh-CN" sz="4200" dirty="0" smtClean="0"/>
              <a:t>Vertical slotted-pipe kicker </a:t>
            </a:r>
            <a:r>
              <a:rPr lang="zh-CN" altLang="en-US" sz="4200" dirty="0" smtClean="0"/>
              <a:t>、</a:t>
            </a:r>
            <a:r>
              <a:rPr lang="en-US" altLang="zh-CN" sz="4200" dirty="0" smtClean="0"/>
              <a:t>horizontal LSM </a:t>
            </a:r>
            <a:endParaRPr lang="en-US" altLang="zh-CN" sz="4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Damping </a:t>
            </a:r>
            <a:r>
              <a:rPr lang="en-US" altLang="zh-CN" sz="2800" dirty="0" smtClean="0"/>
              <a:t>ring </a:t>
            </a:r>
            <a:r>
              <a:rPr lang="en-US" altLang="zh-CN" sz="2800" dirty="0"/>
              <a:t>injection and </a:t>
            </a:r>
            <a:r>
              <a:rPr lang="en-US" altLang="zh-CN" sz="2800" dirty="0" smtClean="0"/>
              <a:t>extraction system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4" t="16022" r="3413" b="19890"/>
          <a:stretch/>
        </p:blipFill>
        <p:spPr>
          <a:xfrm>
            <a:off x="481993" y="1164711"/>
            <a:ext cx="3635263" cy="205339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967188" y="3617076"/>
            <a:ext cx="3917019" cy="2519145"/>
            <a:chOff x="5076056" y="1065116"/>
            <a:chExt cx="3917019" cy="2519145"/>
          </a:xfrm>
        </p:grpSpPr>
        <p:grpSp>
          <p:nvGrpSpPr>
            <p:cNvPr id="12" name="组合 11"/>
            <p:cNvGrpSpPr/>
            <p:nvPr/>
          </p:nvGrpSpPr>
          <p:grpSpPr>
            <a:xfrm>
              <a:off x="7923201" y="1118378"/>
              <a:ext cx="949256" cy="847729"/>
              <a:chOff x="4998054" y="1762005"/>
              <a:chExt cx="949256" cy="847729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5237222" y="1762005"/>
                <a:ext cx="466725" cy="847729"/>
              </a:xfrm>
              <a:custGeom>
                <a:avLst/>
                <a:gdLst>
                  <a:gd name="connsiteX0" fmla="*/ 0 w 466725"/>
                  <a:gd name="connsiteY0" fmla="*/ 838204 h 847729"/>
                  <a:gd name="connsiteX1" fmla="*/ 219075 w 466725"/>
                  <a:gd name="connsiteY1" fmla="*/ 4 h 847729"/>
                  <a:gd name="connsiteX2" fmla="*/ 466725 w 466725"/>
                  <a:gd name="connsiteY2" fmla="*/ 847729 h 8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5" h="847729">
                    <a:moveTo>
                      <a:pt x="0" y="838204"/>
                    </a:moveTo>
                    <a:cubicBezTo>
                      <a:pt x="70644" y="418310"/>
                      <a:pt x="141288" y="-1583"/>
                      <a:pt x="219075" y="4"/>
                    </a:cubicBezTo>
                    <a:cubicBezTo>
                      <a:pt x="296862" y="1591"/>
                      <a:pt x="381793" y="424660"/>
                      <a:pt x="466725" y="847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连接符 15"/>
              <p:cNvCxnSpPr>
                <a:stCxn id="15" idx="0"/>
              </p:cNvCxnSpPr>
              <p:nvPr/>
            </p:nvCxnSpPr>
            <p:spPr>
              <a:xfrm flipH="1">
                <a:off x="4998054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5708142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箭头连接符 12"/>
            <p:cNvCxnSpPr/>
            <p:nvPr/>
          </p:nvCxnSpPr>
          <p:spPr>
            <a:xfrm>
              <a:off x="8162369" y="2041259"/>
              <a:ext cx="466725" cy="12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126271" y="1803864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250ns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076056" y="1065116"/>
              <a:ext cx="3917019" cy="2519145"/>
              <a:chOff x="5076056" y="1065116"/>
              <a:chExt cx="3917019" cy="251914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1389511"/>
                <a:ext cx="3917019" cy="2194750"/>
              </a:xfrm>
              <a:prstGeom prst="rect">
                <a:avLst/>
              </a:prstGeom>
            </p:spPr>
          </p:pic>
          <p:sp>
            <p:nvSpPr>
              <p:cNvPr id="18" name="椭圆 17"/>
              <p:cNvSpPr/>
              <p:nvPr/>
            </p:nvSpPr>
            <p:spPr>
              <a:xfrm>
                <a:off x="6083525" y="347013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612452" y="345674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7712371" y="3505187"/>
                <a:ext cx="685458" cy="76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/>
              <p:cNvSpPr/>
              <p:nvPr/>
            </p:nvSpPr>
            <p:spPr>
              <a:xfrm>
                <a:off x="7812455" y="3265141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10ms</a:t>
                </a:r>
                <a:endParaRPr lang="zh-CN" altLang="en-US" sz="1200" dirty="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6823701" y="288401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825373" y="138523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箭头连接符 28"/>
              <p:cNvCxnSpPr/>
              <p:nvPr/>
            </p:nvCxnSpPr>
            <p:spPr>
              <a:xfrm>
                <a:off x="6858879" y="1511113"/>
                <a:ext cx="2498" cy="13176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6818386" y="2064553"/>
                <a:ext cx="648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125ns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55196" y="1065116"/>
                <a:ext cx="15263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87313" algn="l"/>
                  </a:tabLst>
                </a:pPr>
                <a:r>
                  <a:rPr lang="en-US" altLang="zh-CN" sz="1600" dirty="0" smtClean="0"/>
                  <a:t>1.1GeV</a:t>
                </a:r>
                <a:r>
                  <a:rPr lang="zh-CN" altLang="en-US" sz="1600" dirty="0" smtClean="0"/>
                  <a:t>，</a:t>
                </a:r>
                <a:r>
                  <a:rPr lang="en-US" altLang="zh-CN" sz="1600" dirty="0" smtClean="0"/>
                  <a:t>75.4m</a:t>
                </a:r>
                <a:endParaRPr lang="en-US" altLang="zh-CN" sz="1600" dirty="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8406205" y="347683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37293" y="3189482"/>
            <a:ext cx="4285173" cy="3196187"/>
            <a:chOff x="253344" y="3210680"/>
            <a:chExt cx="4285173" cy="319618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36"/>
            <a:stretch/>
          </p:blipFill>
          <p:spPr>
            <a:xfrm>
              <a:off x="253344" y="3441135"/>
              <a:ext cx="4285173" cy="2965732"/>
            </a:xfrm>
            <a:prstGeom prst="rect">
              <a:avLst/>
            </a:prstGeom>
          </p:spPr>
        </p:pic>
        <p:cxnSp>
          <p:nvCxnSpPr>
            <p:cNvPr id="38" name="直接箭头连接符 37"/>
            <p:cNvCxnSpPr/>
            <p:nvPr/>
          </p:nvCxnSpPr>
          <p:spPr>
            <a:xfrm>
              <a:off x="1573567" y="3337688"/>
              <a:ext cx="838193" cy="33140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V="1">
              <a:off x="2411760" y="3660523"/>
              <a:ext cx="1647774" cy="752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2066093" y="3225700"/>
              <a:ext cx="0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2051720" y="3672282"/>
              <a:ext cx="8384" cy="279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1573567" y="3210680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>
                      <a:lumMod val="75000"/>
                    </a:schemeClr>
                  </a:solidFill>
                </a:rPr>
                <a:t>240mm</a:t>
              </a:r>
              <a:endParaRPr lang="zh-CN" altLang="en-US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098921" y="3345788"/>
              <a:ext cx="7271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>
                      <a:lumMod val="75000"/>
                    </a:schemeClr>
                  </a:solidFill>
                </a:rPr>
                <a:t>120mrad</a:t>
              </a:r>
              <a:endParaRPr lang="zh-CN" altLang="en-US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>
              <a:off x="2217847" y="3571270"/>
              <a:ext cx="177171" cy="131910"/>
            </a:xfrm>
            <a:prstGeom prst="arc">
              <a:avLst>
                <a:gd name="adj1" fmla="val 9199581"/>
                <a:gd name="adj2" fmla="val 13214121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2408745" y="3601501"/>
              <a:ext cx="121941" cy="1330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20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91880" y="105352"/>
            <a:ext cx="7863798" cy="663575"/>
          </a:xfrm>
        </p:spPr>
        <p:txBody>
          <a:bodyPr/>
          <a:lstStyle/>
          <a:p>
            <a:r>
              <a:rPr lang="en-US" altLang="zh-CN" sz="3200" dirty="0" smtClean="0"/>
              <a:t>LSM requirements for DR</a:t>
            </a:r>
            <a:endParaRPr lang="zh-CN" altLang="en-US" sz="3200" dirty="0"/>
          </a:p>
        </p:txBody>
      </p:sp>
      <p:grpSp>
        <p:nvGrpSpPr>
          <p:cNvPr id="61" name="组合 60"/>
          <p:cNvGrpSpPr/>
          <p:nvPr/>
        </p:nvGrpSpPr>
        <p:grpSpPr>
          <a:xfrm>
            <a:off x="7546835" y="2132856"/>
            <a:ext cx="1342856" cy="2043243"/>
            <a:chOff x="576125" y="1268768"/>
            <a:chExt cx="1578079" cy="2401148"/>
          </a:xfrm>
        </p:grpSpPr>
        <p:grpSp>
          <p:nvGrpSpPr>
            <p:cNvPr id="105" name="组合 104"/>
            <p:cNvGrpSpPr/>
            <p:nvPr/>
          </p:nvGrpSpPr>
          <p:grpSpPr>
            <a:xfrm rot="16200000">
              <a:off x="305149" y="1539744"/>
              <a:ext cx="2120032" cy="1578079"/>
              <a:chOff x="6627152" y="3063392"/>
              <a:chExt cx="2120032" cy="1578079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7540916" y="3063392"/>
                <a:ext cx="325519" cy="1402544"/>
                <a:chOff x="7540916" y="3063392"/>
                <a:chExt cx="325519" cy="1402544"/>
              </a:xfrm>
            </p:grpSpPr>
            <p:sp>
              <p:nvSpPr>
                <p:cNvPr id="118" name="矩形 117"/>
                <p:cNvSpPr/>
                <p:nvPr/>
              </p:nvSpPr>
              <p:spPr>
                <a:xfrm>
                  <a:off x="7569904" y="3121817"/>
                  <a:ext cx="251755" cy="12850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文本框 118"/>
                <p:cNvSpPr txBox="1"/>
                <p:nvPr/>
              </p:nvSpPr>
              <p:spPr>
                <a:xfrm rot="5400000">
                  <a:off x="7002404" y="3601904"/>
                  <a:ext cx="1402544" cy="325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 smtClean="0"/>
                    <a:t>Septum=3.5mm</a:t>
                  </a:r>
                  <a:endParaRPr lang="zh-CN" altLang="en-US" sz="1200" b="1" dirty="0"/>
                </a:p>
              </p:txBody>
            </p:sp>
          </p:grpSp>
          <p:sp>
            <p:nvSpPr>
              <p:cNvPr id="107" name="椭圆 106"/>
              <p:cNvSpPr/>
              <p:nvPr/>
            </p:nvSpPr>
            <p:spPr>
              <a:xfrm>
                <a:off x="6896125" y="3677927"/>
                <a:ext cx="200833" cy="1728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 rot="5400000">
                <a:off x="6168444" y="3773406"/>
                <a:ext cx="1242936" cy="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Stored beam</a:t>
                </a:r>
                <a:endParaRPr lang="zh-CN" altLang="en-US" sz="1200" b="1" dirty="0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 rot="5400000">
                <a:off x="8079937" y="3712234"/>
                <a:ext cx="10574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Inj. beam</a:t>
                </a:r>
                <a:endParaRPr lang="zh-CN" altLang="en-US" sz="1200" b="1" dirty="0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8255636" y="3645024"/>
                <a:ext cx="276804" cy="238174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" name="直接箭头连接符 110"/>
              <p:cNvCxnSpPr/>
              <p:nvPr/>
            </p:nvCxnSpPr>
            <p:spPr>
              <a:xfrm>
                <a:off x="6989684" y="3757900"/>
                <a:ext cx="58022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6989684" y="3756236"/>
                <a:ext cx="0" cy="320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8388424" y="3744998"/>
                <a:ext cx="0" cy="320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/>
              <p:nvPr/>
            </p:nvCxnSpPr>
            <p:spPr>
              <a:xfrm>
                <a:off x="7818005" y="3757900"/>
                <a:ext cx="58022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文本框 114"/>
              <p:cNvSpPr txBox="1"/>
              <p:nvPr/>
            </p:nvSpPr>
            <p:spPr>
              <a:xfrm rot="5400000">
                <a:off x="6776580" y="4036926"/>
                <a:ext cx="883571" cy="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11mm</a:t>
                </a:r>
                <a:endParaRPr lang="zh-CN" altLang="en-US" sz="1200" b="1" dirty="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 rot="5400000">
                <a:off x="7705413" y="3995007"/>
                <a:ext cx="799734" cy="32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5.5mm</a:t>
                </a:r>
                <a:endParaRPr lang="zh-CN" altLang="en-US" sz="1200" b="1" dirty="0"/>
              </a:p>
            </p:txBody>
          </p:sp>
        </p:grpSp>
        <p:cxnSp>
          <p:nvCxnSpPr>
            <p:cNvPr id="134" name="直接箭头连接符 133"/>
            <p:cNvCxnSpPr/>
            <p:nvPr/>
          </p:nvCxnSpPr>
          <p:spPr>
            <a:xfrm flipV="1">
              <a:off x="1276844" y="3007487"/>
              <a:ext cx="7" cy="6624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文本框 137"/>
            <p:cNvSpPr txBox="1"/>
            <p:nvPr/>
          </p:nvSpPr>
          <p:spPr>
            <a:xfrm>
              <a:off x="1257731" y="3316123"/>
              <a:ext cx="744042" cy="325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11mm</a:t>
              </a:r>
              <a:endParaRPr lang="zh-CN" altLang="en-US" sz="1200" b="1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634557" y="2471284"/>
              <a:ext cx="1195950" cy="1198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60837"/>
              </p:ext>
            </p:extLst>
          </p:nvPr>
        </p:nvGraphicFramePr>
        <p:xfrm>
          <a:off x="4784530" y="5138359"/>
          <a:ext cx="4107950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3614"/>
                <a:gridCol w="1008112"/>
                <a:gridCol w="936104"/>
                <a:gridCol w="108012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Injected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beam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X(mm)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Y(mm)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Z(mm)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LSM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in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-30.0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-23.75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-500.0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LSM out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-20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4" name="组合 63"/>
          <p:cNvGrpSpPr/>
          <p:nvPr/>
        </p:nvGrpSpPr>
        <p:grpSpPr>
          <a:xfrm>
            <a:off x="107504" y="4888461"/>
            <a:ext cx="4459478" cy="1482166"/>
            <a:chOff x="2628314" y="1231277"/>
            <a:chExt cx="4459478" cy="1482166"/>
          </a:xfrm>
        </p:grpSpPr>
        <p:grpSp>
          <p:nvGrpSpPr>
            <p:cNvPr id="63" name="组合 62"/>
            <p:cNvGrpSpPr/>
            <p:nvPr/>
          </p:nvGrpSpPr>
          <p:grpSpPr>
            <a:xfrm>
              <a:off x="2628314" y="1231277"/>
              <a:ext cx="2231718" cy="1482166"/>
              <a:chOff x="2628314" y="1231277"/>
              <a:chExt cx="2231718" cy="1482166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628314" y="1231277"/>
                <a:ext cx="2231718" cy="1482166"/>
                <a:chOff x="2628314" y="1231277"/>
                <a:chExt cx="2231718" cy="1482166"/>
              </a:xfrm>
            </p:grpSpPr>
            <p:cxnSp>
              <p:nvCxnSpPr>
                <p:cNvPr id="8" name="直接箭头连接符 7"/>
                <p:cNvCxnSpPr/>
                <p:nvPr/>
              </p:nvCxnSpPr>
              <p:spPr>
                <a:xfrm flipV="1">
                  <a:off x="3131840" y="2062959"/>
                  <a:ext cx="1728192" cy="134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箭头连接符 126"/>
                <p:cNvCxnSpPr/>
                <p:nvPr/>
              </p:nvCxnSpPr>
              <p:spPr>
                <a:xfrm flipV="1">
                  <a:off x="3995936" y="1347388"/>
                  <a:ext cx="0" cy="13660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框 28"/>
                <p:cNvSpPr txBox="1"/>
                <p:nvPr/>
              </p:nvSpPr>
              <p:spPr>
                <a:xfrm>
                  <a:off x="3720480" y="1231277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x</a:t>
                  </a:r>
                  <a:endParaRPr lang="zh-CN" altLang="en-US" dirty="0"/>
                </a:p>
              </p:txBody>
            </p:sp>
            <p:sp>
              <p:nvSpPr>
                <p:cNvPr id="205" name="文本框 204"/>
                <p:cNvSpPr txBox="1"/>
                <p:nvPr/>
              </p:nvSpPr>
              <p:spPr>
                <a:xfrm>
                  <a:off x="4572000" y="201993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z</a:t>
                  </a:r>
                  <a:endParaRPr lang="zh-CN" altLang="en-US" dirty="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3347863" y="1846935"/>
                  <a:ext cx="648072" cy="4320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>
                  <a:off x="3131840" y="2062959"/>
                  <a:ext cx="882097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/>
                <p:cNvCxnSpPr/>
                <p:nvPr/>
              </p:nvCxnSpPr>
              <p:spPr>
                <a:xfrm flipV="1">
                  <a:off x="3155078" y="2068085"/>
                  <a:ext cx="709418" cy="21089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文本框 206"/>
                <p:cNvSpPr txBox="1"/>
                <p:nvPr/>
              </p:nvSpPr>
              <p:spPr>
                <a:xfrm>
                  <a:off x="2628314" y="1691862"/>
                  <a:ext cx="7937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Stored</a:t>
                  </a:r>
                </a:p>
                <a:p>
                  <a:r>
                    <a:rPr lang="en-US" altLang="zh-CN" sz="1000" dirty="0" smtClean="0"/>
                    <a:t>beam</a:t>
                  </a:r>
                  <a:endParaRPr lang="zh-CN" altLang="en-US" sz="1000" dirty="0"/>
                </a:p>
              </p:txBody>
            </p:sp>
            <p:sp>
              <p:nvSpPr>
                <p:cNvPr id="208" name="文本框 207"/>
                <p:cNvSpPr txBox="1"/>
                <p:nvPr/>
              </p:nvSpPr>
              <p:spPr>
                <a:xfrm>
                  <a:off x="2632272" y="2222663"/>
                  <a:ext cx="9273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Injected</a:t>
                  </a:r>
                </a:p>
                <a:p>
                  <a:r>
                    <a:rPr lang="en-US" altLang="zh-CN" sz="1000" dirty="0" smtClean="0"/>
                    <a:t>beam</a:t>
                  </a:r>
                  <a:endParaRPr lang="zh-CN" altLang="en-US" sz="1000" dirty="0"/>
                </a:p>
              </p:txBody>
            </p:sp>
          </p:grpSp>
          <p:sp>
            <p:nvSpPr>
              <p:cNvPr id="55" name="矩形 54"/>
              <p:cNvSpPr/>
              <p:nvPr/>
            </p:nvSpPr>
            <p:spPr>
              <a:xfrm>
                <a:off x="2639899" y="1368859"/>
                <a:ext cx="66877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b="1" dirty="0" smtClean="0">
                    <a:ea typeface="宋体" panose="02010600030101010101" pitchFamily="2" charset="-122"/>
                    <a:cs typeface="Times New Roman" panose="02020603050405020304" pitchFamily="18" charset="0"/>
                  </a:rPr>
                  <a:t>Top view</a:t>
                </a:r>
                <a:endParaRPr lang="zh-CN" altLang="en-US" sz="1000" b="1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124142" y="2237095"/>
                <a:ext cx="45236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000" kern="0" dirty="0"/>
                  <a:t>-30.0</a:t>
                </a:r>
                <a:endParaRPr lang="zh-CN" altLang="zh-CN" sz="10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3979518" y="1398286"/>
                <a:ext cx="64953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b="1" dirty="0" smtClean="0"/>
                  <a:t>（</a:t>
                </a:r>
                <a:r>
                  <a:rPr lang="en-US" altLang="zh-CN" sz="1000" b="1" dirty="0" smtClean="0"/>
                  <a:t>mm</a:t>
                </a:r>
                <a:r>
                  <a:rPr lang="zh-CN" altLang="en-US" sz="1000" b="1" dirty="0" smtClean="0"/>
                  <a:t>）</a:t>
                </a:r>
                <a:endParaRPr lang="zh-CN" altLang="en-US" sz="1000" b="1" dirty="0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312296" y="2178622"/>
                <a:ext cx="72008" cy="65389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305946" y="2027761"/>
                <a:ext cx="72008" cy="6538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4860032" y="1231277"/>
              <a:ext cx="2227760" cy="1482166"/>
              <a:chOff x="4860032" y="1231277"/>
              <a:chExt cx="2227760" cy="148216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4860032" y="1231277"/>
                <a:ext cx="2227760" cy="1482166"/>
                <a:chOff x="4860032" y="1231277"/>
                <a:chExt cx="2227760" cy="1482166"/>
              </a:xfrm>
            </p:grpSpPr>
            <p:grpSp>
              <p:nvGrpSpPr>
                <p:cNvPr id="219" name="组合 218"/>
                <p:cNvGrpSpPr/>
                <p:nvPr/>
              </p:nvGrpSpPr>
              <p:grpSpPr>
                <a:xfrm>
                  <a:off x="4860032" y="1231277"/>
                  <a:ext cx="2227760" cy="1482166"/>
                  <a:chOff x="2632272" y="1231277"/>
                  <a:chExt cx="2227760" cy="1482166"/>
                </a:xfrm>
              </p:grpSpPr>
              <p:cxnSp>
                <p:nvCxnSpPr>
                  <p:cNvPr id="220" name="直接箭头连接符 219"/>
                  <p:cNvCxnSpPr/>
                  <p:nvPr/>
                </p:nvCxnSpPr>
                <p:spPr>
                  <a:xfrm flipV="1">
                    <a:off x="3131840" y="2062959"/>
                    <a:ext cx="1728192" cy="134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直接箭头连接符 220"/>
                  <p:cNvCxnSpPr/>
                  <p:nvPr/>
                </p:nvCxnSpPr>
                <p:spPr>
                  <a:xfrm flipV="1">
                    <a:off x="3995936" y="1347388"/>
                    <a:ext cx="0" cy="13660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2" name="文本框 221"/>
                  <p:cNvSpPr txBox="1"/>
                  <p:nvPr/>
                </p:nvSpPr>
                <p:spPr>
                  <a:xfrm>
                    <a:off x="3720480" y="1231277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y</a:t>
                    </a:r>
                    <a:endParaRPr lang="zh-CN" altLang="en-US" dirty="0"/>
                  </a:p>
                </p:txBody>
              </p:sp>
              <p:sp>
                <p:nvSpPr>
                  <p:cNvPr id="223" name="文本框 222"/>
                  <p:cNvSpPr txBox="1"/>
                  <p:nvPr/>
                </p:nvSpPr>
                <p:spPr>
                  <a:xfrm>
                    <a:off x="4572000" y="2019935"/>
                    <a:ext cx="2880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z</a:t>
                    </a:r>
                    <a:endParaRPr lang="zh-CN" altLang="en-US" dirty="0"/>
                  </a:p>
                </p:txBody>
              </p:sp>
              <p:sp>
                <p:nvSpPr>
                  <p:cNvPr id="224" name="矩形 223"/>
                  <p:cNvSpPr/>
                  <p:nvPr/>
                </p:nvSpPr>
                <p:spPr>
                  <a:xfrm>
                    <a:off x="3347863" y="2134995"/>
                    <a:ext cx="648072" cy="14398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25" name="直接连接符 224"/>
                  <p:cNvCxnSpPr/>
                  <p:nvPr/>
                </p:nvCxnSpPr>
                <p:spPr>
                  <a:xfrm>
                    <a:off x="3131840" y="2062959"/>
                    <a:ext cx="882097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接连接符 225"/>
                  <p:cNvCxnSpPr/>
                  <p:nvPr/>
                </p:nvCxnSpPr>
                <p:spPr>
                  <a:xfrm flipV="1">
                    <a:off x="3208335" y="2338301"/>
                    <a:ext cx="787600" cy="15459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7" name="文本框 226"/>
                  <p:cNvSpPr txBox="1"/>
                  <p:nvPr/>
                </p:nvSpPr>
                <p:spPr>
                  <a:xfrm>
                    <a:off x="2632272" y="1691862"/>
                    <a:ext cx="9273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/>
                      <a:t>Stored</a:t>
                    </a:r>
                  </a:p>
                  <a:p>
                    <a:r>
                      <a:rPr lang="en-US" altLang="zh-CN" sz="1000" dirty="0" smtClean="0"/>
                      <a:t>beam</a:t>
                    </a:r>
                    <a:endParaRPr lang="zh-CN" altLang="en-US" sz="1000" dirty="0"/>
                  </a:p>
                </p:txBody>
              </p:sp>
              <p:sp>
                <p:nvSpPr>
                  <p:cNvPr id="228" name="文本框 227"/>
                  <p:cNvSpPr txBox="1"/>
                  <p:nvPr/>
                </p:nvSpPr>
                <p:spPr>
                  <a:xfrm>
                    <a:off x="2632272" y="2222663"/>
                    <a:ext cx="9273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/>
                      <a:t>Injected</a:t>
                    </a:r>
                  </a:p>
                  <a:p>
                    <a:r>
                      <a:rPr lang="en-US" altLang="zh-CN" sz="1000" dirty="0" smtClean="0"/>
                      <a:t>beam</a:t>
                    </a:r>
                    <a:endParaRPr lang="zh-CN" altLang="en-US" sz="1000" dirty="0"/>
                  </a:p>
                </p:txBody>
              </p:sp>
            </p:grpSp>
            <p:sp>
              <p:nvSpPr>
                <p:cNvPr id="229" name="文本框 228"/>
                <p:cNvSpPr txBox="1"/>
                <p:nvPr/>
              </p:nvSpPr>
              <p:spPr>
                <a:xfrm>
                  <a:off x="5623417" y="2076804"/>
                  <a:ext cx="5950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 smtClean="0"/>
                    <a:t>septum</a:t>
                  </a:r>
                  <a:endParaRPr lang="zh-CN" altLang="en-US" sz="1000" dirty="0"/>
                </a:p>
              </p:txBody>
            </p:sp>
          </p:grpSp>
          <p:sp>
            <p:nvSpPr>
              <p:cNvPr id="230" name="矩形 229"/>
              <p:cNvSpPr/>
              <p:nvPr/>
            </p:nvSpPr>
            <p:spPr>
              <a:xfrm>
                <a:off x="4860032" y="1368859"/>
                <a:ext cx="69281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b="1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Side</a:t>
                </a:r>
                <a:r>
                  <a:rPr lang="en-US" altLang="zh-CN" sz="1000" b="1" dirty="0" smtClean="0">
                    <a:ea typeface="宋体" panose="02010600030101010101" pitchFamily="2" charset="-122"/>
                    <a:cs typeface="Times New Roman" panose="02020603050405020304" pitchFamily="18" charset="0"/>
                  </a:rPr>
                  <a:t> view</a:t>
                </a:r>
                <a:endParaRPr lang="zh-CN" altLang="en-US" sz="1000" b="1" dirty="0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6228184" y="1398286"/>
                <a:ext cx="64953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b="1" dirty="0" smtClean="0"/>
                  <a:t>（</a:t>
                </a:r>
                <a:r>
                  <a:rPr lang="en-US" altLang="zh-CN" sz="1000" b="1" dirty="0" smtClean="0"/>
                  <a:t>mm</a:t>
                </a:r>
                <a:r>
                  <a:rPr lang="zh-CN" altLang="en-US" sz="1000" b="1" dirty="0" smtClean="0"/>
                  <a:t>）</a:t>
                </a:r>
                <a:endParaRPr lang="zh-CN" altLang="en-US" sz="1000" b="1" dirty="0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5546922" y="2427507"/>
                <a:ext cx="72008" cy="65389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5540572" y="2019546"/>
                <a:ext cx="72008" cy="6538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6327"/>
              </p:ext>
            </p:extLst>
          </p:nvPr>
        </p:nvGraphicFramePr>
        <p:xfrm>
          <a:off x="4779136" y="5760680"/>
          <a:ext cx="4113344" cy="54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08"/>
                <a:gridCol w="1008112"/>
                <a:gridCol w="936104"/>
                <a:gridCol w="1080120"/>
              </a:tblGrid>
              <a:tr h="163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0" dirty="0" smtClean="0">
                          <a:effectLst/>
                        </a:rPr>
                        <a:t>Stored</a:t>
                      </a:r>
                      <a:r>
                        <a:rPr lang="en-US" altLang="zh-CN" sz="1200" kern="0" baseline="0" dirty="0" smtClean="0">
                          <a:effectLst/>
                        </a:rPr>
                        <a:t> beam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X(mm)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Y(mm)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Z(mm)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LSM</a:t>
                      </a:r>
                      <a:r>
                        <a:rPr lang="en-US" sz="1200" kern="0" baseline="0" dirty="0" smtClean="0">
                          <a:effectLst/>
                        </a:rPr>
                        <a:t> in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-500.0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LSM</a:t>
                      </a:r>
                      <a:r>
                        <a:rPr lang="en-US" sz="1200" kern="0" baseline="0" dirty="0" smtClean="0">
                          <a:effectLst/>
                        </a:rPr>
                        <a:t> out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38" name="表格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5040"/>
              </p:ext>
            </p:extLst>
          </p:nvPr>
        </p:nvGraphicFramePr>
        <p:xfrm>
          <a:off x="438452" y="1231277"/>
          <a:ext cx="6795516" cy="363291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238186"/>
                <a:gridCol w="1296144"/>
                <a:gridCol w="1261186"/>
              </a:tblGrid>
              <a:tr h="0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</a:rPr>
                        <a:t>Parameters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Unit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DR-LSM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4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zh-CN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4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Energy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GeV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1.1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5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Horizontal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d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eflection angle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 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err="1" smtClean="0">
                          <a:effectLst/>
                          <a:latin typeface="+mj-lt"/>
                        </a:rPr>
                        <a:t>mrad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</a:rPr>
                        <a:t>120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46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Insertion length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71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Magnetic field strength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injected/extracted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beam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0.883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01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Min.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Septum thickness</a:t>
                      </a:r>
                      <a:r>
                        <a:rPr 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including septum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board, 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beam </a:t>
                      </a:r>
                      <a:r>
                        <a:rPr lang="en-US" altLang="zh-CN" sz="14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pipe wall, installation gap)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3.5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14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Field uniformity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&lt;±0.05%</a:t>
                      </a:r>
                      <a:endParaRPr lang="zh-CN" altLang="zh-CN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仿宋_GB2312" panose="0201060903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7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Leakage field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-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00" dirty="0" smtClean="0">
                          <a:effectLst/>
                        </a:rPr>
                        <a:t>≤</a:t>
                      </a:r>
                      <a:r>
                        <a:rPr lang="en-US" altLang="zh-CN" sz="1400" b="0" kern="100" dirty="0" smtClean="0">
                          <a:effectLst/>
                        </a:rPr>
                        <a:t>1</a:t>
                      </a:r>
                      <a:r>
                        <a:rPr lang="zh-CN" altLang="zh-CN" sz="1400" b="0" kern="100" dirty="0" smtClean="0">
                          <a:effectLst/>
                        </a:rPr>
                        <a:t>×</a:t>
                      </a:r>
                      <a:r>
                        <a:rPr lang="en-US" altLang="zh-CN" sz="1400" b="0" kern="100" dirty="0" smtClean="0">
                          <a:effectLst/>
                        </a:rPr>
                        <a:t>10</a:t>
                      </a:r>
                      <a:r>
                        <a:rPr lang="en-US" altLang="zh-CN" sz="1400" b="0" kern="100" baseline="30000" dirty="0" smtClean="0">
                          <a:effectLst/>
                        </a:rPr>
                        <a:t>-3</a:t>
                      </a:r>
                      <a:endParaRPr lang="zh-CN" altLang="zh-CN" sz="1400" b="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7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Clearance of stored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beam at </a:t>
                      </a:r>
                      <a:r>
                        <a:rPr lang="en-US" altLang="zh-CN" sz="1400" b="0" kern="100" baseline="0" dirty="0" err="1" smtClean="0">
                          <a:effectLst/>
                          <a:latin typeface="+mj-lt"/>
                        </a:rPr>
                        <a:t>lambertson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H</a:t>
                      </a:r>
                      <a:r>
                        <a:rPr lang="en-US" sz="1400" b="0" kern="10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V</a:t>
                      </a:r>
                      <a:r>
                        <a:rPr lang="zh-CN" sz="1400" b="0" kern="100" dirty="0">
                          <a:effectLst/>
                          <a:latin typeface="+mj-lt"/>
                        </a:rPr>
                        <a:t>） 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refer to stored beam orbit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j-lt"/>
                          <a:sym typeface="Symbol" panose="05050102010706020507" pitchFamily="18" charset="2"/>
                        </a:rPr>
                        <a:t>36.422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09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Clearance of </a:t>
                      </a:r>
                      <a:r>
                        <a:rPr lang="en-US" altLang="zh-CN" sz="1400" b="0" kern="100" dirty="0" err="1" smtClean="0">
                          <a:effectLst/>
                          <a:latin typeface="+mj-lt"/>
                        </a:rPr>
                        <a:t>inj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.&amp;ext.</a:t>
                      </a:r>
                      <a:r>
                        <a:rPr lang="en-US" altLang="zh-CN" sz="1400" b="0" kern="100" baseline="0" dirty="0" smtClean="0">
                          <a:effectLst/>
                          <a:latin typeface="+mj-lt"/>
                        </a:rPr>
                        <a:t> beam at </a:t>
                      </a:r>
                      <a:r>
                        <a:rPr lang="en-US" altLang="zh-CN" sz="1400" b="0" kern="100" baseline="0" dirty="0" err="1" smtClean="0">
                          <a:effectLst/>
                          <a:latin typeface="+mj-lt"/>
                        </a:rPr>
                        <a:t>lambertson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H</a:t>
                      </a:r>
                      <a:r>
                        <a:rPr lang="en-US" sz="1400" b="0" kern="100" dirty="0">
                          <a:effectLst/>
                          <a:latin typeface="+mj-lt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400" b="0" kern="100" dirty="0">
                          <a:effectLst/>
                          <a:latin typeface="+mj-lt"/>
                        </a:rPr>
                        <a:t>V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）（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refer to </a:t>
                      </a:r>
                      <a:r>
                        <a:rPr lang="en-US" altLang="zh-CN" sz="1400" b="0" kern="100" dirty="0" err="1" smtClean="0">
                          <a:effectLst/>
                          <a:latin typeface="+mj-lt"/>
                        </a:rPr>
                        <a:t>inj</a:t>
                      </a: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.&amp;ext. beam orbit</a:t>
                      </a:r>
                      <a:r>
                        <a:rPr lang="zh-CN" sz="1400" b="0" kern="100" dirty="0" smtClean="0">
                          <a:effectLst/>
                          <a:latin typeface="+mj-lt"/>
                        </a:rPr>
                        <a:t>）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effectLst/>
                          <a:latin typeface="+mj-lt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+mj-lt"/>
                          <a:sym typeface="Symbol" panose="05050102010706020507" pitchFamily="18" charset="2"/>
                        </a:rPr>
                        <a:t>2211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28">
                <a:tc>
                  <a:txBody>
                    <a:bodyPr/>
                    <a:lstStyle/>
                    <a:p>
                      <a:pPr marR="95885" indent="21590"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Physical</a:t>
                      </a:r>
                      <a:r>
                        <a:rPr lang="en-US" altLang="zh-CN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 aperture of stored beam vacuum chamber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mm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仿宋_GB2312" panose="02010609030101010101" pitchFamily="49" charset="-122"/>
                        </a:rPr>
                        <a:t>22</a:t>
                      </a:r>
                      <a:r>
                        <a:rPr lang="en-US" altLang="zh-CN" sz="14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22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仿宋_GB2312" panose="0201060903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矩形 57"/>
          <p:cNvSpPr/>
          <p:nvPr/>
        </p:nvSpPr>
        <p:spPr>
          <a:xfrm>
            <a:off x="2810722" y="6107666"/>
            <a:ext cx="5180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000" kern="0" dirty="0" smtClean="0"/>
              <a:t>-</a:t>
            </a:r>
            <a:r>
              <a:rPr lang="en-US" altLang="zh-CN" sz="1000" kern="0" dirty="0" smtClean="0"/>
              <a:t>23</a:t>
            </a:r>
            <a:r>
              <a:rPr lang="en-US" altLang="zh-CN" sz="1000" kern="0" dirty="0" smtClean="0"/>
              <a:t>.75</a:t>
            </a:r>
            <a:endParaRPr lang="zh-CN" altLang="zh-CN" sz="1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650389" y="5883930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000" kern="0" dirty="0" smtClean="0"/>
              <a:t>-</a:t>
            </a:r>
            <a:r>
              <a:rPr lang="en-US" altLang="zh-CN" sz="1000" kern="0" dirty="0" smtClean="0"/>
              <a:t>20</a:t>
            </a:r>
            <a:endParaRPr lang="zh-CN" altLang="zh-CN" sz="1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LSM physics design</a:t>
            </a:r>
            <a:endParaRPr lang="zh-CN" altLang="en-US" sz="32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360905" y="3901167"/>
            <a:ext cx="3079139" cy="2177279"/>
            <a:chOff x="558678" y="3760622"/>
            <a:chExt cx="3413505" cy="241371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299" t="24667" r="11701" b="19000"/>
            <a:stretch/>
          </p:blipFill>
          <p:spPr>
            <a:xfrm>
              <a:off x="635313" y="3824621"/>
              <a:ext cx="3336870" cy="2349712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1710010" y="4197511"/>
              <a:ext cx="253164" cy="19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963174" y="4191345"/>
              <a:ext cx="1184030" cy="6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1694569" y="3760622"/>
              <a:ext cx="1789428" cy="443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latin typeface="+mn-ea"/>
                </a:rPr>
                <a:t>Stored beam </a:t>
              </a:r>
              <a:r>
                <a:rPr lang="en-US" altLang="zh-CN" sz="1000" dirty="0" smtClean="0">
                  <a:latin typeface="+mn-ea"/>
                </a:rPr>
                <a:t>chamber</a:t>
              </a:r>
            </a:p>
            <a:p>
              <a:pPr algn="ctr"/>
              <a:r>
                <a:rPr lang="en-US" altLang="zh-CN" sz="1000" dirty="0" smtClean="0">
                  <a:latin typeface="+mn-ea"/>
                </a:rPr>
                <a:t>(VP,FeCoV,1J22) </a:t>
              </a:r>
              <a:endParaRPr lang="zh-CN" altLang="en-US" sz="10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58678" y="5077990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Injected beam chamber</a:t>
              </a:r>
            </a:p>
            <a:p>
              <a:pPr algn="ctr"/>
              <a:r>
                <a:rPr lang="en-US" altLang="zh-CN" sz="1000" dirty="0" smtClean="0">
                  <a:latin typeface="+mn-ea"/>
                </a:rPr>
                <a:t>(SS, 316L) </a:t>
              </a:r>
              <a:endParaRPr lang="zh-CN" altLang="en-US" sz="1000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03441" y="5445224"/>
              <a:ext cx="8268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828023" y="5133554"/>
              <a:ext cx="504056" cy="315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107191" y="3569009"/>
            <a:ext cx="3312681" cy="2637946"/>
            <a:chOff x="467544" y="1052736"/>
            <a:chExt cx="3672408" cy="292440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1052736"/>
              <a:ext cx="3672408" cy="2924403"/>
            </a:xfrm>
            <a:prstGeom prst="rect">
              <a:avLst/>
            </a:prstGeom>
          </p:spPr>
        </p:pic>
        <p:cxnSp>
          <p:nvCxnSpPr>
            <p:cNvPr id="13" name="直接箭头连接符 12"/>
            <p:cNvCxnSpPr/>
            <p:nvPr/>
          </p:nvCxnSpPr>
          <p:spPr>
            <a:xfrm>
              <a:off x="899592" y="1340768"/>
              <a:ext cx="3072591" cy="172819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14"/>
            <p:cNvSpPr/>
            <p:nvPr/>
          </p:nvSpPr>
          <p:spPr>
            <a:xfrm rot="920769">
              <a:off x="587225" y="2027468"/>
              <a:ext cx="3502805" cy="687652"/>
            </a:xfrm>
            <a:custGeom>
              <a:avLst/>
              <a:gdLst>
                <a:gd name="connsiteX0" fmla="*/ 0 w 2294466"/>
                <a:gd name="connsiteY0" fmla="*/ 0 h 787400"/>
                <a:gd name="connsiteX1" fmla="*/ 1075266 w 2294466"/>
                <a:gd name="connsiteY1" fmla="*/ 279400 h 787400"/>
                <a:gd name="connsiteX2" fmla="*/ 2294466 w 2294466"/>
                <a:gd name="connsiteY2" fmla="*/ 7874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4466" h="787400">
                  <a:moveTo>
                    <a:pt x="0" y="0"/>
                  </a:moveTo>
                  <a:cubicBezTo>
                    <a:pt x="346427" y="74083"/>
                    <a:pt x="692855" y="148167"/>
                    <a:pt x="1075266" y="279400"/>
                  </a:cubicBezTo>
                  <a:cubicBezTo>
                    <a:pt x="1457677" y="410633"/>
                    <a:pt x="1876071" y="599016"/>
                    <a:pt x="2294466" y="78740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398514" y="3243266"/>
              <a:ext cx="504056" cy="315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71668" y="3558952"/>
              <a:ext cx="8268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36891" y="3351234"/>
              <a:ext cx="8964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Yoke (</a:t>
              </a:r>
              <a:r>
                <a:rPr lang="en-US" altLang="zh-CN" sz="1000" dirty="0">
                  <a:latin typeface="+mn-ea"/>
                </a:rPr>
                <a:t>DT4</a:t>
              </a:r>
              <a:r>
                <a:rPr lang="en-US" altLang="zh-CN" sz="1000" dirty="0" smtClean="0">
                  <a:latin typeface="+mn-ea"/>
                </a:rPr>
                <a:t>) </a:t>
              </a:r>
              <a:endParaRPr lang="zh-CN" altLang="en-US" sz="1000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2225360" y="3411525"/>
              <a:ext cx="714583" cy="456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98514" y="3868001"/>
              <a:ext cx="8268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1231981" y="3682062"/>
              <a:ext cx="10903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 smtClean="0">
                  <a:latin typeface="+mn-ea"/>
                </a:rPr>
                <a:t>Winding (96T) </a:t>
              </a:r>
              <a:endParaRPr lang="zh-CN" altLang="en-US" sz="10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231981" y="1376211"/>
              <a:ext cx="10134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latin typeface="+mn-ea"/>
                </a:rPr>
                <a:t>Stored beam </a:t>
              </a:r>
              <a:endParaRPr lang="zh-CN" altLang="en-US" sz="10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231981" y="1976364"/>
              <a:ext cx="78739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latin typeface="+mn-ea"/>
                </a:rPr>
                <a:t>Inj. </a:t>
              </a:r>
              <a:r>
                <a:rPr lang="en-US" altLang="zh-CN" sz="1000" dirty="0">
                  <a:latin typeface="+mn-ea"/>
                </a:rPr>
                <a:t>beam </a:t>
              </a:r>
              <a:endParaRPr lang="zh-CN" altLang="en-US" sz="10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2464" y="1104178"/>
            <a:ext cx="2979376" cy="2347894"/>
            <a:chOff x="114143" y="1093365"/>
            <a:chExt cx="3085563" cy="24315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143" y="1093365"/>
              <a:ext cx="3085563" cy="243157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15016" y="307893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Exit of LSM</a:t>
              </a:r>
              <a:endParaRPr lang="zh-CN" altLang="en-US" dirty="0"/>
            </a:p>
          </p:txBody>
        </p:sp>
      </p:grpSp>
      <p:sp>
        <p:nvSpPr>
          <p:cNvPr id="6" name="标题 1"/>
          <p:cNvSpPr txBox="1">
            <a:spLocks/>
          </p:cNvSpPr>
          <p:nvPr/>
        </p:nvSpPr>
        <p:spPr>
          <a:xfrm>
            <a:off x="6378222" y="1099639"/>
            <a:ext cx="2896646" cy="467859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Stored beam pipe(VP) inner  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diameter= ø22mm,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Thickness=2mm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Injected beam pipe (SS):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W=41mm, H=19mm,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Thickness=1mm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Septum 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   Thickness=2+1+0.5=3.5mm</a:t>
            </a: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Magnet gap: 22mm</a:t>
            </a: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Winding: </a:t>
            </a:r>
          </a:p>
          <a:p>
            <a:pPr algn="l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    W=70mm,H=105mm,T=96</a:t>
            </a:r>
            <a:endParaRPr lang="en-US" altLang="zh-CN" sz="1400" dirty="0">
              <a:solidFill>
                <a:srgbClr val="0000FF"/>
              </a:solidFill>
              <a:latin typeface="+mn-ea"/>
            </a:endParaRP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Exciting current=166A</a:t>
            </a:r>
          </a:p>
          <a:p>
            <a:pPr indent="1778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  <a:ea typeface="+mn-ea"/>
              </a:rPr>
              <a:t>Inductance=0.0228H</a:t>
            </a:r>
            <a:endParaRPr lang="en-US" altLang="zh-CN" sz="1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46070" y="4741204"/>
            <a:ext cx="19159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700×344×268mm</a:t>
            </a: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ctr"/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ctr"/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13609" y="1074243"/>
            <a:ext cx="3383755" cy="2247417"/>
            <a:chOff x="3213609" y="1074243"/>
            <a:chExt cx="3383755" cy="2247417"/>
          </a:xfrm>
        </p:grpSpPr>
        <p:grpSp>
          <p:nvGrpSpPr>
            <p:cNvPr id="3" name="组合 2"/>
            <p:cNvGrpSpPr/>
            <p:nvPr/>
          </p:nvGrpSpPr>
          <p:grpSpPr>
            <a:xfrm>
              <a:off x="3213609" y="1074243"/>
              <a:ext cx="3383755" cy="2247417"/>
              <a:chOff x="10002199" y="2248696"/>
              <a:chExt cx="3645080" cy="2420984"/>
            </a:xfrm>
          </p:grpSpPr>
          <p:grpSp>
            <p:nvGrpSpPr>
              <p:cNvPr id="63" name="组合 62"/>
              <p:cNvGrpSpPr/>
              <p:nvPr/>
            </p:nvGrpSpPr>
            <p:grpSpPr>
              <a:xfrm rot="10800000">
                <a:off x="10486126" y="3267335"/>
                <a:ext cx="2118454" cy="716423"/>
                <a:chOff x="1043608" y="4502492"/>
                <a:chExt cx="2160240" cy="644440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1667382" y="4502492"/>
                  <a:ext cx="1016687" cy="408317"/>
                </a:xfrm>
                <a:prstGeom prst="roundRect">
                  <a:avLst/>
                </a:prstGeom>
                <a:noFill/>
                <a:ln w="952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1043608" y="5021968"/>
                  <a:ext cx="2160240" cy="1249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 rot="10800000">
                <a:off x="10070419" y="4114879"/>
                <a:ext cx="2957486" cy="5548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rot="10800000">
                <a:off x="10070419" y="4047980"/>
                <a:ext cx="2957486" cy="669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rot="10800000">
                <a:off x="10070419" y="2306473"/>
                <a:ext cx="2957486" cy="113364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 rot="10800000">
                <a:off x="11105454" y="2420676"/>
                <a:ext cx="887417" cy="87588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rot="10800000">
                <a:off x="11421883" y="3714325"/>
                <a:ext cx="188384" cy="8430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10800000">
                <a:off x="11448597" y="2835071"/>
                <a:ext cx="188383" cy="84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0916759" y="3704043"/>
                <a:ext cx="1471157" cy="33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Injected </a:t>
                </a:r>
                <a:r>
                  <a:rPr lang="en-US" altLang="zh-CN" sz="1400" b="1" dirty="0" smtClean="0"/>
                  <a:t>beam</a:t>
                </a:r>
                <a:endParaRPr lang="zh-CN" altLang="en-US" sz="1400" b="1" dirty="0"/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1006334" y="2248696"/>
                <a:ext cx="1282955" cy="33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Stored </a:t>
                </a:r>
                <a:r>
                  <a:rPr lang="en-US" altLang="zh-CN" sz="1400" b="1" dirty="0" smtClean="0"/>
                  <a:t>beam</a:t>
                </a:r>
                <a:endParaRPr lang="zh-CN" altLang="en-US" sz="1400" b="1" dirty="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017169" y="4222917"/>
                <a:ext cx="1710767" cy="404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Magnet pole</a:t>
                </a:r>
                <a:endParaRPr lang="zh-CN" altLang="en-US" sz="1200" b="1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0885250" y="3945986"/>
                <a:ext cx="1486462" cy="27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/>
                  <a:t>Installation margin</a:t>
                </a:r>
                <a:endParaRPr lang="zh-CN" altLang="en-US" sz="105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0002199" y="2977676"/>
                <a:ext cx="984807" cy="45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Yoke</a:t>
                </a:r>
                <a:endParaRPr lang="zh-CN" altLang="en-US" sz="1200" b="1" dirty="0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13031955" y="3439842"/>
                <a:ext cx="60121" cy="1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588292" y="3316121"/>
                <a:ext cx="1507833" cy="1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11588294" y="3581635"/>
                <a:ext cx="1496750" cy="2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 rot="10800000">
                <a:off x="13056168" y="3585158"/>
                <a:ext cx="0" cy="237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rot="10800000" flipH="1" flipV="1">
                <a:off x="13066173" y="3087062"/>
                <a:ext cx="220" cy="2231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/>
              <p:cNvSpPr txBox="1"/>
              <p:nvPr/>
            </p:nvSpPr>
            <p:spPr>
              <a:xfrm>
                <a:off x="13012278" y="3419472"/>
                <a:ext cx="593497" cy="272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 smtClean="0"/>
                  <a:t>1mm</a:t>
                </a:r>
                <a:endParaRPr lang="zh-CN" altLang="en-US" sz="1000" b="1" dirty="0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3016883" y="3204772"/>
                <a:ext cx="630396" cy="26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/>
                  <a:t>2mm</a:t>
                </a:r>
                <a:endParaRPr lang="zh-CN" altLang="en-US" sz="1000" b="1" dirty="0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0800000">
                <a:off x="10071012" y="3439234"/>
                <a:ext cx="2957486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907349" y="3320697"/>
                <a:ext cx="719750" cy="26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 smtClean="0"/>
                  <a:t>0.5mm</a:t>
                </a:r>
                <a:endParaRPr lang="zh-CN" altLang="en-US" sz="1000" b="1" dirty="0"/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 flipH="1">
                <a:off x="13026490" y="3484269"/>
                <a:ext cx="58554" cy="6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/>
            </p:nvSpPr>
            <p:spPr>
              <a:xfrm>
                <a:off x="12760802" y="3765598"/>
                <a:ext cx="7574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 smtClean="0"/>
                  <a:t>3.5mm</a:t>
                </a:r>
                <a:endParaRPr lang="zh-CN" altLang="en-US" sz="1000" b="1" dirty="0"/>
              </a:p>
            </p:txBody>
          </p:sp>
          <p:cxnSp>
            <p:nvCxnSpPr>
              <p:cNvPr id="42" name="直接箭头连接符 41"/>
              <p:cNvCxnSpPr/>
              <p:nvPr/>
            </p:nvCxnSpPr>
            <p:spPr>
              <a:xfrm flipH="1">
                <a:off x="11971726" y="2494995"/>
                <a:ext cx="326889" cy="2270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2289407" y="2497667"/>
                <a:ext cx="7029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>
                <a:off x="12387916" y="2311752"/>
                <a:ext cx="9607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000" dirty="0"/>
                  <a:t>Φ</a:t>
                </a:r>
                <a:r>
                  <a:rPr lang="en-US" altLang="zh-CN" sz="1000" dirty="0" smtClean="0"/>
                  <a:t>22</a:t>
                </a:r>
                <a:r>
                  <a:rPr lang="en-US" altLang="zh-CN" sz="1000" b="1" dirty="0" smtClean="0"/>
                  <a:t>mm</a:t>
                </a:r>
                <a:endParaRPr lang="zh-CN" altLang="en-US" sz="1000" b="1" dirty="0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0032151" y="3144223"/>
                <a:ext cx="10564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 smtClean="0"/>
                  <a:t>1J22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052491" y="3704791"/>
                <a:ext cx="10564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 smtClean="0"/>
                  <a:t>316L</a:t>
                </a:r>
              </a:p>
            </p:txBody>
          </p:sp>
          <p:cxnSp>
            <p:nvCxnSpPr>
              <p:cNvPr id="48" name="直接箭头连接符 47"/>
              <p:cNvCxnSpPr/>
              <p:nvPr/>
            </p:nvCxnSpPr>
            <p:spPr>
              <a:xfrm flipV="1">
                <a:off x="10484336" y="3773569"/>
                <a:ext cx="423683" cy="543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文本框 72"/>
            <p:cNvSpPr txBox="1"/>
            <p:nvPr/>
          </p:nvSpPr>
          <p:spPr>
            <a:xfrm>
              <a:off x="5101264" y="2332132"/>
              <a:ext cx="980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41×19mm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874223" y="6477482"/>
            <a:ext cx="267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Contributed By </a:t>
            </a:r>
            <a:r>
              <a:rPr lang="en-US" altLang="zh-CN" u="sng" dirty="0" err="1" smtClean="0">
                <a:solidFill>
                  <a:schemeClr val="bg1"/>
                </a:solidFill>
              </a:rPr>
              <a:t>Yuwen</a:t>
            </a:r>
            <a:r>
              <a:rPr lang="en-US" altLang="zh-CN" u="sng" dirty="0" smtClean="0">
                <a:solidFill>
                  <a:schemeClr val="bg1"/>
                </a:solidFill>
              </a:rPr>
              <a:t> Wu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44015</TotalTime>
  <Words>2650</Words>
  <Application>Microsoft Office PowerPoint</Application>
  <PresentationFormat>全屏显示(4:3)</PresentationFormat>
  <Paragraphs>929</Paragraphs>
  <Slides>32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等线</vt:lpstr>
      <vt:lpstr>仿宋_GB2312</vt:lpstr>
      <vt:lpstr>黑体</vt:lpstr>
      <vt:lpstr>楷体</vt:lpstr>
      <vt:lpstr>宋体</vt:lpstr>
      <vt:lpstr>微软雅黑</vt:lpstr>
      <vt:lpstr>Arial</vt:lpstr>
      <vt:lpstr>Arial</vt:lpstr>
      <vt:lpstr>Calibri</vt:lpstr>
      <vt:lpstr>Calibri Light</vt:lpstr>
      <vt:lpstr>Rockwell Extra Bold</vt:lpstr>
      <vt:lpstr>Symbol</vt:lpstr>
      <vt:lpstr>Times New Roman</vt:lpstr>
      <vt:lpstr>Wingdings</vt:lpstr>
      <vt:lpstr>Wingdings 2</vt:lpstr>
      <vt:lpstr>1st HEPS-TF IAC Meeting-final</vt:lpstr>
      <vt:lpstr>Equation</vt:lpstr>
      <vt:lpstr>CEPC injector/extraction hardwares design status</vt:lpstr>
      <vt:lpstr>Outline</vt:lpstr>
      <vt:lpstr>PowerPoint 演示文稿</vt:lpstr>
      <vt:lpstr>CEPC injection and extraction systems</vt:lpstr>
      <vt:lpstr>Main types of injection hardware</vt:lpstr>
      <vt:lpstr>PowerPoint 演示文稿</vt:lpstr>
      <vt:lpstr>Damping ring injection and extraction system</vt:lpstr>
      <vt:lpstr>LSM requirements for DR</vt:lpstr>
      <vt:lpstr>LSM physics design</vt:lpstr>
      <vt:lpstr>3D simulation</vt:lpstr>
      <vt:lpstr>DR inj./ext. kicker design parameters </vt:lpstr>
      <vt:lpstr>Magnet physics design</vt:lpstr>
      <vt:lpstr>Slotted-pipe kicker engineer design</vt:lpstr>
      <vt:lpstr>250ns-fast kicker pulser design</vt:lpstr>
      <vt:lpstr>PowerPoint 演示文稿</vt:lpstr>
      <vt:lpstr>Booster LE injection system </vt:lpstr>
      <vt:lpstr>LSM requirements for BST LE inj. system</vt:lpstr>
      <vt:lpstr>LSM physics design</vt:lpstr>
      <vt:lpstr>3D simulation</vt:lpstr>
      <vt:lpstr>BST LE inj. kicker design parameters </vt:lpstr>
      <vt:lpstr>Strip-line kicker design for booster LE inj.</vt:lpstr>
      <vt:lpstr>Kicker physics design</vt:lpstr>
      <vt:lpstr>3D simulations</vt:lpstr>
      <vt:lpstr>3D simulations</vt:lpstr>
      <vt:lpstr>Strip-line kicker engineer design</vt:lpstr>
      <vt:lpstr>50ns-fast puler design</vt:lpstr>
      <vt:lpstr>Summary</vt:lpstr>
      <vt:lpstr>PowerPoint 演示文稿</vt:lpstr>
      <vt:lpstr>PowerPoint 演示文稿</vt:lpstr>
      <vt:lpstr>Layout of the accelerator complex </vt:lpstr>
      <vt:lpstr>Booster Ring</vt:lpstr>
      <vt:lpstr>Collider 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1796</cp:revision>
  <dcterms:created xsi:type="dcterms:W3CDTF">2016-11-24T01:01:14Z</dcterms:created>
  <dcterms:modified xsi:type="dcterms:W3CDTF">2020-11-23T09:54:32Z</dcterms:modified>
</cp:coreProperties>
</file>