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0" r:id="rId7"/>
    <p:sldId id="273" r:id="rId8"/>
    <p:sldId id="270" r:id="rId9"/>
    <p:sldId id="268" r:id="rId10"/>
    <p:sldId id="267" r:id="rId11"/>
    <p:sldId id="265" r:id="rId12"/>
    <p:sldId id="263" r:id="rId13"/>
    <p:sldId id="266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19C6"/>
    <a:srgbClr val="0A3DBC"/>
    <a:srgbClr val="46C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5492" autoAdjust="0"/>
  </p:normalViewPr>
  <p:slideViewPr>
    <p:cSldViewPr snapToGrid="0">
      <p:cViewPr varScale="1">
        <p:scale>
          <a:sx n="76" d="100"/>
          <a:sy n="76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399D-9573-4B2B-9B7C-80F59397CB7F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7D85-D4DF-4321-8249-42E6F67A7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51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7D85-D4DF-4321-8249-42E6F67A76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7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475618"/>
            <a:ext cx="2743200" cy="365125"/>
          </a:xfrm>
        </p:spPr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2020/11/11  lixt@ihep.ac.cn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75618"/>
            <a:ext cx="4114800" cy="365125"/>
          </a:xfrm>
        </p:spPr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75618"/>
            <a:ext cx="2743200" cy="365125"/>
          </a:xfrm>
        </p:spPr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40CFD1-C041-45DF-BD2B-49FB65AE42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" y="53630"/>
            <a:ext cx="1560369" cy="95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4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" y="43691"/>
            <a:ext cx="939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276"/>
            <a:ext cx="10515600" cy="93388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rgbClr val="0A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3548"/>
            <a:ext cx="10515600" cy="5346777"/>
          </a:xfrm>
        </p:spPr>
        <p:txBody>
          <a:bodyPr/>
          <a:lstStyle>
            <a:lvl1pPr marL="228600" indent="-228600">
              <a:buClr>
                <a:srgbClr val="0A3DBC"/>
              </a:buClr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475618"/>
            <a:ext cx="2743200" cy="365125"/>
          </a:xfrm>
        </p:spPr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75618"/>
            <a:ext cx="4114800" cy="365125"/>
          </a:xfrm>
        </p:spPr>
        <p:txBody>
          <a:bodyPr/>
          <a:lstStyle>
            <a:lvl1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75618"/>
            <a:ext cx="2743200" cy="365125"/>
          </a:xfrm>
        </p:spPr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40CFD1-C041-45DF-BD2B-49FB65AE42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83007" y="898579"/>
            <a:ext cx="10800000" cy="0"/>
          </a:xfrm>
          <a:prstGeom prst="line">
            <a:avLst/>
          </a:prstGeom>
          <a:ln w="38100">
            <a:solidFill>
              <a:srgbClr val="0A3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683007" y="6527422"/>
            <a:ext cx="10800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5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40CFD1-C041-45DF-BD2B-49FB65AE42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54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8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71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46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0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" y="43691"/>
            <a:ext cx="939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CFD1-C041-45DF-BD2B-49FB65AE4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37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Optical data transmission for silicon pixel detector readout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72597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r>
              <a:rPr lang="en-US" altLang="zh-CN" dirty="0" err="1" smtClean="0"/>
              <a:t>Xiaoting</a:t>
            </a:r>
            <a:r>
              <a:rPr lang="en-US" altLang="zh-CN" dirty="0" smtClean="0"/>
              <a:t> Li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70C0"/>
                </a:solidFill>
              </a:rPr>
              <a:t>Electronics Group of Experimental physics </a:t>
            </a:r>
            <a:r>
              <a:rPr lang="en-US" altLang="zh-CN" dirty="0" smtClean="0">
                <a:solidFill>
                  <a:srgbClr val="0070C0"/>
                </a:solidFill>
              </a:rPr>
              <a:t>Center</a:t>
            </a:r>
          </a:p>
          <a:p>
            <a:r>
              <a:rPr lang="en-US" altLang="zh-CN" dirty="0" smtClean="0"/>
              <a:t>11 Nov</a:t>
            </a:r>
            <a:r>
              <a:rPr lang="en-US" altLang="zh-CN" dirty="0" smtClean="0"/>
              <a:t>.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30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1"/>
    </mc:Choice>
    <mc:Fallback xmlns="">
      <p:transition spd="slow" advTm="152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89" y="4888076"/>
            <a:ext cx="4628868" cy="158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research status </a:t>
            </a:r>
            <a:r>
              <a:rPr lang="en-US" altLang="zh-CN" sz="3600" dirty="0" smtClean="0">
                <a:solidFill>
                  <a:srgbClr val="00B050"/>
                </a:solidFill>
              </a:rPr>
              <a:t>– MOST2 project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3548"/>
            <a:ext cx="6918084" cy="562554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CEPC MOST2 project </a:t>
            </a:r>
            <a:r>
              <a:rPr lang="en-US" altLang="zh-CN" sz="2400" i="1" dirty="0" smtClean="0"/>
              <a:t>(</a:t>
            </a:r>
            <a:r>
              <a:rPr lang="en-US" altLang="zh-CN" sz="1800" i="1" dirty="0" smtClean="0"/>
              <a:t>2019.6, 2020.2</a:t>
            </a:r>
            <a:r>
              <a:rPr lang="en-US" altLang="zh-CN" sz="2400" i="1" dirty="0" smtClean="0"/>
              <a:t>)</a:t>
            </a:r>
          </a:p>
          <a:p>
            <a:pPr lvl="1"/>
            <a:r>
              <a:rPr lang="de-DE" altLang="zh-CN" sz="2000" dirty="0" smtClean="0"/>
              <a:t>40-MHz systerm clock,</a:t>
            </a:r>
            <a:r>
              <a:rPr lang="en-US" altLang="zh-CN" sz="2000" dirty="0" smtClean="0"/>
              <a:t> 512R×1024C array, 25μm pitch, 120 MHz/Chip, 32 bits, 8b10b encoder</a:t>
            </a:r>
            <a:endParaRPr lang="de-DE" altLang="zh-CN" sz="2000" dirty="0" smtClean="0"/>
          </a:p>
          <a:p>
            <a:pPr lvl="1"/>
            <a:r>
              <a:rPr lang="de-DE" altLang="zh-CN" sz="2000" dirty="0" smtClean="0">
                <a:solidFill>
                  <a:srgbClr val="FF0000"/>
                </a:solidFill>
              </a:rPr>
              <a:t>160 Mbps </a:t>
            </a:r>
            <a:r>
              <a:rPr lang="de-DE" altLang="zh-CN" sz="2000" dirty="0" smtClean="0"/>
              <a:t>in trigger mode and </a:t>
            </a:r>
            <a:r>
              <a:rPr lang="de-DE" altLang="zh-CN" sz="2000" dirty="0" smtClean="0">
                <a:solidFill>
                  <a:srgbClr val="FF0000"/>
                </a:solidFill>
              </a:rPr>
              <a:t>4 Gbps </a:t>
            </a:r>
            <a:r>
              <a:rPr lang="en-US" altLang="zh-CN" sz="2000" dirty="0" smtClean="0"/>
              <a:t>in </a:t>
            </a:r>
            <a:r>
              <a:rPr lang="en-US" altLang="zh-CN" sz="2000" dirty="0" err="1" smtClean="0"/>
              <a:t>triggerless</a:t>
            </a:r>
            <a:r>
              <a:rPr lang="en-US" altLang="zh-CN" sz="2000" dirty="0" smtClean="0"/>
              <a:t> mode</a:t>
            </a:r>
          </a:p>
          <a:p>
            <a:pPr lvl="1"/>
            <a:r>
              <a:rPr lang="en-US" altLang="zh-CN" sz="2000" dirty="0" smtClean="0"/>
              <a:t>A 64-rows×192-cloclums prototype ASIC was fabricated in two MPWs</a:t>
            </a:r>
          </a:p>
          <a:p>
            <a:r>
              <a:rPr lang="en-US" altLang="zh-CN" sz="2400" dirty="0" smtClean="0"/>
              <a:t>Chip status </a:t>
            </a:r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TaiChuPix1</a:t>
            </a:r>
            <a:r>
              <a:rPr lang="en-US" altLang="zh-CN" sz="2000" dirty="0" smtClean="0"/>
              <a:t>: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Pixel analog, Periphery and SER were fully functional proved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Found and located several bugs</a:t>
            </a:r>
            <a:endParaRPr lang="en-US" altLang="zh-CN" sz="2000" dirty="0" smtClean="0"/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TaiChuPix2</a:t>
            </a:r>
            <a:r>
              <a:rPr lang="en-US" altLang="zh-CN" sz="2000" dirty="0" smtClean="0"/>
              <a:t>: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Modified major bugs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Optimized pixel readout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Added 8b10b encoder and chip-to-chip interconnection attempts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A full signal chain (light to PC) was functional proved @ 160Mbps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More detailed tests are ongoing 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Beam tests and TID test are preparing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6" name="图片 8" descr="3Y1U%[YPSHYF()$`7$RMC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84" y="954158"/>
            <a:ext cx="2349717" cy="36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t="3794"/>
          <a:stretch/>
        </p:blipFill>
        <p:spPr>
          <a:xfrm>
            <a:off x="10317937" y="954667"/>
            <a:ext cx="1535906" cy="15234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1792" y="2787736"/>
            <a:ext cx="1481328" cy="15070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300551" y="2454658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TCP1: 5×5 mm</a:t>
            </a:r>
            <a:r>
              <a:rPr lang="en-US" altLang="zh-CN" baseline="30000" dirty="0" smtClean="0"/>
              <a:t>2</a:t>
            </a:r>
            <a:endParaRPr lang="zh-CN" altLang="en-US" baseline="30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0311269" y="4289623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TCP2: 5×5 mm</a:t>
            </a:r>
            <a:r>
              <a:rPr lang="en-US" altLang="zh-CN" baseline="30000" dirty="0" smtClean="0"/>
              <a:t>2</a:t>
            </a:r>
            <a:endParaRPr lang="zh-CN" altLang="en-US" baseline="30000" dirty="0"/>
          </a:p>
        </p:txBody>
      </p:sp>
      <p:pic>
        <p:nvPicPr>
          <p:cNvPr id="16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184" y="4604399"/>
            <a:ext cx="2486659" cy="18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8915515" y="4002081"/>
            <a:ext cx="1354996" cy="6631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427954" y="4512519"/>
            <a:ext cx="3232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TCPix2:</a:t>
            </a:r>
            <a:r>
              <a:rPr lang="en-US" altLang="zh-CN" dirty="0" smtClean="0"/>
              <a:t> X-ray tube at 8keV, 50uA</a:t>
            </a:r>
            <a:endParaRPr lang="zh-CN" altLang="en-US" dirty="0" smtClean="0"/>
          </a:p>
        </p:txBody>
      </p:sp>
      <p:sp>
        <p:nvSpPr>
          <p:cNvPr id="18" name="椭圆 17"/>
          <p:cNvSpPr/>
          <p:nvPr/>
        </p:nvSpPr>
        <p:spPr>
          <a:xfrm>
            <a:off x="11237494" y="2092227"/>
            <a:ext cx="633735" cy="3858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053809" y="948442"/>
            <a:ext cx="835773" cy="4109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189385" y="3868175"/>
            <a:ext cx="633735" cy="38589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19908" y="2747716"/>
            <a:ext cx="633735" cy="38589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4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93"/>
    </mc:Choice>
    <mc:Fallback xmlns="">
      <p:transition spd="slow" advTm="196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research status </a:t>
            </a:r>
            <a:r>
              <a:rPr lang="en-US" altLang="zh-CN" sz="3600" dirty="0" smtClean="0">
                <a:solidFill>
                  <a:srgbClr val="00B050"/>
                </a:solidFill>
              </a:rPr>
              <a:t>– MOST2 project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053548"/>
            <a:ext cx="4765979" cy="5346777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Test status of SER block</a:t>
            </a:r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TaiChuPix1</a:t>
            </a:r>
            <a:r>
              <a:rPr lang="en-US" altLang="zh-CN" sz="2000" dirty="0" smtClean="0"/>
              <a:t>: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Working well at 2.56 </a:t>
            </a:r>
            <a:r>
              <a:rPr lang="en-US" altLang="zh-CN" sz="1600" dirty="0" err="1" smtClean="0"/>
              <a:t>Gbps</a:t>
            </a:r>
            <a:endParaRPr lang="en-US" altLang="zh-CN" sz="1600" dirty="0" smtClean="0"/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Large jitter introduced at 4 </a:t>
            </a:r>
            <a:r>
              <a:rPr lang="en-US" altLang="zh-CN" sz="1600" dirty="0" err="1" smtClean="0"/>
              <a:t>Gbps</a:t>
            </a:r>
            <a:endParaRPr lang="en-US" altLang="zh-CN" sz="1600" dirty="0"/>
          </a:p>
          <a:p>
            <a:pPr lvl="1"/>
            <a:r>
              <a:rPr lang="en-US" altLang="zh-CN" sz="2000" dirty="0" smtClean="0">
                <a:solidFill>
                  <a:srgbClr val="0000FF"/>
                </a:solidFill>
              </a:rPr>
              <a:t>TaiChuPix2</a:t>
            </a:r>
            <a:r>
              <a:rPr lang="en-US" altLang="zh-CN" sz="2000" dirty="0" smtClean="0"/>
              <a:t>: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Will start soon later</a:t>
            </a:r>
          </a:p>
          <a:p>
            <a:pPr lvl="2">
              <a:buClr>
                <a:srgbClr val="46CF01"/>
              </a:buClr>
              <a:buFont typeface="Wingdings" panose="05000000000000000000" pitchFamily="2" charset="2"/>
              <a:buChar char="Ø"/>
            </a:pPr>
            <a:endParaRPr lang="en-US" altLang="zh-CN" sz="16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5" name="图片 14" descr="C:\Users\lixt\AppData\Local\Temp\WeChat Files\1cd54b9815b8ad5ddc3bc33dcc3b0b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72816"/>
            <a:ext cx="3313043" cy="248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H:\TCP1_test\TB2_1_DOUT_0720\TB2_1_dout_0721eye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4" y="3695324"/>
            <a:ext cx="3901985" cy="217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H:\TCP1_test\TB2_1_DOUT_0720\TB2_1_dout_0721eye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19" y="3695324"/>
            <a:ext cx="3901985" cy="217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H:\TCP1_test\TB2_1_DOUT_0720\TB2_1_dout_0721eye1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49" y="3695324"/>
            <a:ext cx="3901985" cy="217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57" y="1172816"/>
            <a:ext cx="3184483" cy="2507264"/>
          </a:xfrm>
          <a:prstGeom prst="rect">
            <a:avLst/>
          </a:prstGeom>
          <a:noFill/>
        </p:spPr>
      </p:pic>
      <p:sp>
        <p:nvSpPr>
          <p:cNvPr id="21" name="文本框 20"/>
          <p:cNvSpPr txBox="1"/>
          <p:nvPr/>
        </p:nvSpPr>
        <p:spPr>
          <a:xfrm>
            <a:off x="576815" y="5975708"/>
            <a:ext cx="112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TCPix1: </a:t>
            </a:r>
            <a:r>
              <a:rPr lang="en-US" altLang="zh-CN" dirty="0" smtClean="0"/>
              <a:t>Eye diagram @ 2.24Gbps (TB2_#1)	    @ 3.36Gbps 				@ 4.48Gbps 	</a:t>
            </a:r>
            <a:endParaRPr lang="zh-CN" altLang="en-US" baseline="30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164900" y="4739466"/>
            <a:ext cx="1380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141.63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5.39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64.77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ISI: 45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33320" y="4739466"/>
            <a:ext cx="1380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123.27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4.84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54.26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ISI: 51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814488" y="4739466"/>
            <a:ext cx="1380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147.14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5.35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70.90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ISI: 66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46132" y="3325992"/>
            <a:ext cx="91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PLL test</a:t>
            </a:r>
            <a:endParaRPr lang="zh-CN" altLang="en-US" baseline="300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3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24"/>
    </mc:Choice>
    <mc:Fallback xmlns="">
      <p:transition spd="slow" advTm="111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74" y="326824"/>
            <a:ext cx="2850046" cy="2113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research status </a:t>
            </a:r>
            <a:r>
              <a:rPr lang="en-US" altLang="zh-CN" sz="3600" dirty="0" smtClean="0">
                <a:solidFill>
                  <a:srgbClr val="00B050"/>
                </a:solidFill>
              </a:rPr>
              <a:t>– research works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8109983" y="2479421"/>
            <a:ext cx="3947249" cy="2043398"/>
            <a:chOff x="4316641" y="2654563"/>
            <a:chExt cx="3947249" cy="20433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641" y="2654563"/>
              <a:ext cx="3658111" cy="204339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714960" y="2998504"/>
              <a:ext cx="1134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2.56 </a:t>
              </a:r>
              <a:r>
                <a:rPr lang="en-US" altLang="zh-CN" b="1" dirty="0" err="1" smtClean="0"/>
                <a:t>Gbps</a:t>
              </a:r>
              <a:endParaRPr lang="zh-CN" altLang="en-US" baseline="300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36371" y="3596346"/>
              <a:ext cx="11275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Tj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51.66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Rj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2.28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Dj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19.22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ISI: 15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09983" y="4513009"/>
            <a:ext cx="3901291" cy="2043398"/>
            <a:chOff x="8115449" y="2654563"/>
            <a:chExt cx="3901291" cy="20433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449" y="2654563"/>
              <a:ext cx="3658111" cy="204339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373071" y="2987036"/>
              <a:ext cx="1251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4.096 </a:t>
              </a:r>
              <a:r>
                <a:rPr lang="en-US" altLang="zh-CN" b="1" dirty="0" err="1" smtClean="0"/>
                <a:t>Gbps</a:t>
              </a:r>
              <a:endParaRPr lang="zh-CN" altLang="en-US" baseline="300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889221" y="3596345"/>
              <a:ext cx="11275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Tj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51.23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Rj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2.43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Dj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16.68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ISI: 16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4425" y="2526348"/>
            <a:ext cx="7400252" cy="1986965"/>
            <a:chOff x="414425" y="3043183"/>
            <a:chExt cx="7400252" cy="19869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425" y="3043183"/>
              <a:ext cx="3574395" cy="194174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3492" y="3043184"/>
              <a:ext cx="3441185" cy="193485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696788" y="4660816"/>
              <a:ext cx="1009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PLL tests</a:t>
              </a:r>
              <a:endParaRPr lang="zh-CN" altLang="en-US" baseline="30000" dirty="0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3548"/>
            <a:ext cx="10515600" cy="535534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Research works </a:t>
            </a:r>
            <a:r>
              <a:rPr lang="en-US" altLang="zh-CN" sz="2400" i="1" dirty="0" smtClean="0"/>
              <a:t>(</a:t>
            </a:r>
            <a:r>
              <a:rPr lang="en-US" altLang="zh-CN" sz="1800" i="1" dirty="0" smtClean="0"/>
              <a:t>2015, 2017, 2019</a:t>
            </a:r>
            <a:r>
              <a:rPr lang="en-US" altLang="zh-CN" sz="2400" i="1" dirty="0" smtClean="0"/>
              <a:t>)</a:t>
            </a:r>
            <a:endParaRPr lang="en-US" altLang="zh-CN" sz="2400" i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4-Gbps</a:t>
            </a:r>
            <a:r>
              <a:rPr lang="en-US" altLang="zh-CN" sz="2000" dirty="0" smtClean="0"/>
              <a:t> 32:1 </a:t>
            </a:r>
            <a:r>
              <a:rPr lang="en-US" altLang="zh-CN" sz="2000" dirty="0" err="1" smtClean="0"/>
              <a:t>serializer</a:t>
            </a:r>
            <a:r>
              <a:rPr lang="en-US" altLang="zh-CN" sz="2000" dirty="0" smtClean="0"/>
              <a:t> (without encoder)</a:t>
            </a:r>
          </a:p>
          <a:p>
            <a:pPr lvl="2"/>
            <a:r>
              <a:rPr lang="en-US" altLang="zh-CN" sz="1800" dirty="0" smtClean="0"/>
              <a:t>Laboratory test was finished, and met the design expectation</a:t>
            </a:r>
          </a:p>
          <a:p>
            <a:pPr lvl="2"/>
            <a:r>
              <a:rPr lang="en-US" altLang="zh-CN" sz="1800" dirty="0" smtClean="0"/>
              <a:t>Preparing for the radiation tests</a:t>
            </a:r>
          </a:p>
          <a:p>
            <a:pPr lvl="2"/>
            <a:endParaRPr lang="en-US" altLang="zh-CN" sz="1800" dirty="0"/>
          </a:p>
          <a:p>
            <a:pPr lvl="2"/>
            <a:endParaRPr lang="en-US" altLang="zh-CN" sz="1800" dirty="0" smtClean="0"/>
          </a:p>
          <a:p>
            <a:pPr lvl="2"/>
            <a:endParaRPr lang="en-US" altLang="zh-CN" sz="1800" dirty="0"/>
          </a:p>
          <a:p>
            <a:pPr lvl="2"/>
            <a:endParaRPr lang="en-US" altLang="zh-CN" sz="1800" dirty="0" smtClean="0"/>
          </a:p>
          <a:p>
            <a:pPr lvl="2"/>
            <a:endParaRPr lang="en-US" altLang="zh-CN" sz="1800" dirty="0"/>
          </a:p>
          <a:p>
            <a:pPr lvl="2"/>
            <a:endParaRPr lang="en-US" altLang="zh-CN" sz="1800" dirty="0" smtClean="0"/>
          </a:p>
          <a:p>
            <a:pPr marL="914400" lvl="2" indent="0">
              <a:buNone/>
            </a:pPr>
            <a:endParaRPr lang="en-US" altLang="zh-CN" sz="1800" dirty="0" smtClean="0"/>
          </a:p>
          <a:p>
            <a:pPr lvl="2"/>
            <a:r>
              <a:rPr lang="en-US" altLang="zh-CN" sz="1800" dirty="0" smtClean="0"/>
              <a:t>Optimize and upgrade to </a:t>
            </a:r>
            <a:r>
              <a:rPr lang="en-US" altLang="zh-CN" sz="1800" dirty="0" smtClean="0">
                <a:solidFill>
                  <a:srgbClr val="FF0000"/>
                </a:solidFill>
              </a:rPr>
              <a:t>5.12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Gbps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/>
              <a:t>(2.4×2.4 mm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), preparing for test</a:t>
            </a:r>
          </a:p>
          <a:p>
            <a:pPr marL="914400" lvl="2" indent="0">
              <a:buNone/>
            </a:pPr>
            <a:r>
              <a:rPr lang="en-US" altLang="zh-CN" sz="1800" i="1" dirty="0" smtClean="0"/>
              <a:t>(</a:t>
            </a:r>
            <a:r>
              <a:rPr lang="en-US" altLang="zh-CN" sz="1400" i="1" dirty="0" smtClean="0"/>
              <a:t>Funded by State Key laboratory of Particle Detection and Electronic 2019.1-2019.12</a:t>
            </a:r>
            <a:r>
              <a:rPr lang="en-US" altLang="zh-CN" sz="1800" i="1" dirty="0" smtClean="0"/>
              <a:t>)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0074" y="5236451"/>
            <a:ext cx="2894603" cy="1266616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Physics and Detector Plenary Meeting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345284" y="6471411"/>
            <a:ext cx="2125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Simulation @ 6Gbps</a:t>
            </a:r>
            <a:endParaRPr lang="zh-CN" altLang="en-US" dirty="0" smtClean="0"/>
          </a:p>
        </p:txBody>
      </p:sp>
      <p:grpSp>
        <p:nvGrpSpPr>
          <p:cNvPr id="51" name="组合 50"/>
          <p:cNvGrpSpPr/>
          <p:nvPr/>
        </p:nvGrpSpPr>
        <p:grpSpPr>
          <a:xfrm>
            <a:off x="418179" y="5236451"/>
            <a:ext cx="4223392" cy="1597655"/>
            <a:chOff x="418179" y="5236451"/>
            <a:chExt cx="4223392" cy="159765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988" y="5236451"/>
              <a:ext cx="1371490" cy="131995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092" y="5240650"/>
              <a:ext cx="1346479" cy="1310132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2428790" y="5703570"/>
              <a:ext cx="240030" cy="38290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2161703" y="5385436"/>
              <a:ext cx="267088" cy="12192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161703" y="6275715"/>
              <a:ext cx="267087" cy="12192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883961" y="5574077"/>
              <a:ext cx="140970" cy="70163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56069" y="6008369"/>
              <a:ext cx="615646" cy="35623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692035" y="5618773"/>
              <a:ext cx="254915" cy="4215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899430" y="5536363"/>
              <a:ext cx="550067" cy="1820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732443" y="5385436"/>
              <a:ext cx="267088" cy="12192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732443" y="6275715"/>
              <a:ext cx="267087" cy="12192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454701" y="5524500"/>
              <a:ext cx="140970" cy="75121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074213" y="5660023"/>
              <a:ext cx="413395" cy="47092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3899430" y="6043974"/>
              <a:ext cx="550067" cy="1820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18179" y="5331679"/>
              <a:ext cx="1065997" cy="10772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FF00"/>
                  </a:solidFill>
                </a:rPr>
                <a:t>LVDS_RX</a:t>
              </a:r>
            </a:p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MUX</a:t>
              </a:r>
            </a:p>
            <a:p>
              <a:r>
                <a:rPr lang="en-US" altLang="zh-CN" sz="1600" b="1" dirty="0" smtClean="0">
                  <a:solidFill>
                    <a:srgbClr val="0000FF"/>
                  </a:solidFill>
                </a:rPr>
                <a:t>PLL</a:t>
              </a:r>
            </a:p>
            <a:p>
              <a:r>
                <a:rPr lang="en-US" altLang="zh-CN" sz="1600" b="1" dirty="0" err="1" smtClean="0"/>
                <a:t>CMLdriver</a:t>
              </a:r>
              <a:endParaRPr lang="zh-CN" altLang="en-US" sz="1600" dirty="0" smtClean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2020893" y="6464774"/>
              <a:ext cx="2491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32:1 SER   </a:t>
              </a:r>
              <a:r>
                <a:rPr lang="en-US" altLang="zh-CN" dirty="0"/>
                <a:t> </a:t>
              </a:r>
              <a:r>
                <a:rPr lang="en-US" altLang="zh-CN" dirty="0" smtClean="0"/>
                <a:t>         32:2 SER</a:t>
              </a:r>
              <a:endParaRPr lang="zh-CN" altLang="en-US" dirty="0" smtClean="0"/>
            </a:p>
          </p:txBody>
        </p:sp>
        <p:cxnSp>
          <p:nvCxnSpPr>
            <p:cNvPr id="45" name="直接箭头连接符 44"/>
            <p:cNvCxnSpPr/>
            <p:nvPr/>
          </p:nvCxnSpPr>
          <p:spPr>
            <a:xfrm>
              <a:off x="1063487" y="5718409"/>
              <a:ext cx="1365303" cy="1655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1063487" y="6008369"/>
              <a:ext cx="1500809" cy="21765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02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96"/>
    </mc:Choice>
    <mc:Fallback xmlns="">
      <p:transition spd="slow" advTm="107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research status </a:t>
            </a:r>
            <a:r>
              <a:rPr lang="en-US" altLang="zh-CN" sz="3600" dirty="0" smtClean="0">
                <a:solidFill>
                  <a:srgbClr val="00B050"/>
                </a:solidFill>
              </a:rPr>
              <a:t>– research works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3547"/>
            <a:ext cx="10515600" cy="566729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Research works </a:t>
            </a:r>
            <a:r>
              <a:rPr lang="en-US" altLang="zh-CN" sz="2000" i="1" dirty="0" smtClean="0"/>
              <a:t>(</a:t>
            </a:r>
            <a:r>
              <a:rPr lang="en-US" altLang="zh-CN" sz="1600" i="1" dirty="0" smtClean="0"/>
              <a:t>2020</a:t>
            </a:r>
            <a:r>
              <a:rPr lang="en-US" altLang="zh-CN" sz="2000" i="1" dirty="0" smtClean="0"/>
              <a:t>)</a:t>
            </a:r>
          </a:p>
          <a:p>
            <a:pPr lvl="1"/>
            <a:r>
              <a:rPr lang="en-US" altLang="zh-CN" sz="1800" dirty="0" smtClean="0">
                <a:solidFill>
                  <a:srgbClr val="FF0000"/>
                </a:solidFill>
              </a:rPr>
              <a:t>10-Gbps</a:t>
            </a:r>
            <a:r>
              <a:rPr lang="en-US" altLang="zh-CN" sz="1800" dirty="0" smtClean="0"/>
              <a:t> 32:1 </a:t>
            </a:r>
            <a:r>
              <a:rPr lang="en-US" altLang="zh-CN" sz="1800" dirty="0" err="1" smtClean="0"/>
              <a:t>serializer</a:t>
            </a:r>
            <a:r>
              <a:rPr lang="en-US" altLang="zh-CN" sz="1800" dirty="0" smtClean="0"/>
              <a:t> in 55 nm</a:t>
            </a:r>
          </a:p>
          <a:p>
            <a:pPr lvl="2"/>
            <a:r>
              <a:rPr lang="en-US" altLang="zh-CN" sz="1600" dirty="0" smtClean="0"/>
              <a:t>5-GHz PLL was taped-out in July 2020</a:t>
            </a:r>
          </a:p>
          <a:p>
            <a:pPr lvl="2"/>
            <a:r>
              <a:rPr lang="en-US" altLang="zh-CN" sz="1600" dirty="0" smtClean="0"/>
              <a:t>10-Gbps </a:t>
            </a:r>
            <a:r>
              <a:rPr lang="en-US" altLang="zh-CN" sz="1600" dirty="0" err="1" smtClean="0"/>
              <a:t>serializer</a:t>
            </a:r>
            <a:r>
              <a:rPr lang="en-US" altLang="zh-CN" sz="1600" dirty="0" smtClean="0"/>
              <a:t> is under design</a:t>
            </a:r>
          </a:p>
          <a:p>
            <a:pPr lvl="1"/>
            <a:endParaRPr lang="en-US" altLang="zh-CN" sz="1800" dirty="0" smtClean="0"/>
          </a:p>
          <a:p>
            <a:pPr marL="0" indent="0">
              <a:buNone/>
            </a:pPr>
            <a:endParaRPr lang="en-US" altLang="zh-CN" sz="2000" i="1" dirty="0" smtClean="0"/>
          </a:p>
          <a:p>
            <a:endParaRPr lang="en-US" altLang="zh-CN" sz="2000" i="1" dirty="0" smtClean="0"/>
          </a:p>
          <a:p>
            <a:endParaRPr lang="en-US" altLang="zh-CN" sz="2000" i="1" dirty="0"/>
          </a:p>
          <a:p>
            <a:endParaRPr lang="en-US" altLang="zh-CN" sz="2000" i="1" dirty="0" smtClean="0"/>
          </a:p>
          <a:p>
            <a:endParaRPr lang="en-US" altLang="zh-CN" sz="2000" i="1" dirty="0"/>
          </a:p>
          <a:p>
            <a:pPr lvl="1"/>
            <a:endParaRPr lang="en-US" altLang="zh-CN" sz="1600" dirty="0" smtClean="0"/>
          </a:p>
          <a:p>
            <a:r>
              <a:rPr lang="en-US" altLang="zh-CN" sz="2000" dirty="0" smtClean="0"/>
              <a:t>Future </a:t>
            </a:r>
            <a:r>
              <a:rPr lang="en-US" altLang="zh-CN" sz="2000" dirty="0" smtClean="0"/>
              <a:t>researches</a:t>
            </a:r>
          </a:p>
          <a:p>
            <a:pPr lvl="1"/>
            <a:r>
              <a:rPr lang="en-US" altLang="zh-CN" sz="1800" dirty="0" smtClean="0">
                <a:solidFill>
                  <a:srgbClr val="FF0000"/>
                </a:solidFill>
              </a:rPr>
              <a:t>Low power</a:t>
            </a:r>
            <a:r>
              <a:rPr lang="en-US" altLang="zh-CN" sz="1800" dirty="0" smtClean="0"/>
              <a:t>, radiation tolerant </a:t>
            </a:r>
            <a:r>
              <a:rPr lang="en-US" altLang="zh-CN" sz="1800" dirty="0" err="1" smtClean="0"/>
              <a:t>serializer</a:t>
            </a:r>
            <a:r>
              <a:rPr lang="en-US" altLang="zh-CN" sz="1800" dirty="0" smtClean="0"/>
              <a:t> for integrating into pixel array ASIC. </a:t>
            </a:r>
            <a:r>
              <a:rPr lang="en-US" altLang="zh-CN" sz="1600" i="1" dirty="0" smtClean="0"/>
              <a:t>(Study on key techniques of high-speed low-power and radiation-tolerant data transmission ASIC for silicon pixel detector, NSFC 2020 of youth)</a:t>
            </a:r>
          </a:p>
          <a:p>
            <a:r>
              <a:rPr lang="en-US" altLang="zh-CN" sz="2000" dirty="0" smtClean="0"/>
              <a:t>Related researches in the electronic group</a:t>
            </a:r>
          </a:p>
          <a:p>
            <a:pPr lvl="1"/>
            <a:r>
              <a:rPr lang="en-US" altLang="zh-CN" sz="1800" dirty="0" smtClean="0"/>
              <a:t>Encoding and decoding techniques based on digital design flow in 130-nm process (</a:t>
            </a:r>
            <a:r>
              <a:rPr lang="en-US" altLang="zh-CN" sz="1800" dirty="0" err="1" smtClean="0"/>
              <a:t>Jie</a:t>
            </a:r>
            <a:r>
              <a:rPr lang="en-US" altLang="zh-CN" sz="1800" dirty="0" smtClean="0"/>
              <a:t> Zhang)</a:t>
            </a:r>
            <a:endParaRPr lang="en-US" altLang="zh-CN" sz="2000" i="1" dirty="0" smtClean="0"/>
          </a:p>
          <a:p>
            <a:endParaRPr lang="en-US" altLang="zh-CN" sz="2000" i="1" dirty="0" smtClean="0"/>
          </a:p>
        </p:txBody>
      </p:sp>
      <p:grpSp>
        <p:nvGrpSpPr>
          <p:cNvPr id="26" name="组合 25"/>
          <p:cNvGrpSpPr/>
          <p:nvPr/>
        </p:nvGrpSpPr>
        <p:grpSpPr>
          <a:xfrm>
            <a:off x="651052" y="2341719"/>
            <a:ext cx="4851904" cy="2383390"/>
            <a:chOff x="651052" y="2341719"/>
            <a:chExt cx="4851904" cy="238339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981" y="2341719"/>
              <a:ext cx="3607975" cy="197174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213" y="2341719"/>
              <a:ext cx="897432" cy="2017778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651052" y="4386555"/>
              <a:ext cx="48107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cs typeface="Times New Roman" pitchFamily="18" charset="0"/>
                </a:rPr>
                <a:t>LCPLL: 0.9×2.35 mm</a:t>
              </a:r>
              <a:r>
                <a:rPr lang="en-US" altLang="zh-CN" sz="1600" baseline="30000" dirty="0" smtClean="0">
                  <a:cs typeface="Times New Roman" pitchFamily="18" charset="0"/>
                </a:rPr>
                <a:t>2</a:t>
              </a:r>
              <a:r>
                <a:rPr lang="en-US" altLang="zh-CN" sz="1600" dirty="0" smtClean="0">
                  <a:cs typeface="Times New Roman" pitchFamily="18" charset="0"/>
                </a:rPr>
                <a:t> </a:t>
              </a:r>
              <a:r>
                <a:rPr lang="en-US" altLang="zh-CN" sz="1600" dirty="0">
                  <a:cs typeface="Times New Roman" pitchFamily="18" charset="0"/>
                </a:rPr>
                <a:t>	</a:t>
              </a:r>
              <a:r>
                <a:rPr lang="en-US" altLang="zh-CN" sz="1600" dirty="0" smtClean="0">
                  <a:cs typeface="Times New Roman" pitchFamily="18" charset="0"/>
                </a:rPr>
                <a:t>Simulations</a:t>
              </a:r>
              <a:endParaRPr lang="zh-CN" altLang="en-US" sz="16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20898" y="2331720"/>
            <a:ext cx="5891309" cy="2393389"/>
            <a:chOff x="5720898" y="2331720"/>
            <a:chExt cx="5891309" cy="239338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8031" y="2331720"/>
              <a:ext cx="2314432" cy="202777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357" y="2332973"/>
              <a:ext cx="3389850" cy="197783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5720898" y="4386555"/>
              <a:ext cx="56814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cs typeface="Times New Roman" pitchFamily="18" charset="0"/>
                </a:rPr>
                <a:t>SER10</a:t>
              </a:r>
              <a:r>
                <a:rPr lang="zh-CN" altLang="en-US" sz="1600" dirty="0" smtClean="0">
                  <a:cs typeface="Times New Roman" pitchFamily="18" charset="0"/>
                </a:rPr>
                <a:t>：</a:t>
              </a:r>
              <a:r>
                <a:rPr lang="en-US" altLang="zh-CN" sz="1600" dirty="0" smtClean="0">
                  <a:cs typeface="Times New Roman" pitchFamily="18" charset="0"/>
                </a:rPr>
                <a:t>about 2×2 mm</a:t>
              </a:r>
              <a:r>
                <a:rPr lang="en-US" altLang="zh-CN" sz="1600" baseline="30000" dirty="0" smtClean="0">
                  <a:cs typeface="Times New Roman" pitchFamily="18" charset="0"/>
                </a:rPr>
                <a:t>2</a:t>
              </a:r>
              <a:r>
                <a:rPr lang="en-US" altLang="zh-CN" sz="1600" dirty="0" smtClean="0">
                  <a:cs typeface="Times New Roman" pitchFamily="18" charset="0"/>
                </a:rPr>
                <a:t> 	            A simulation before driver</a:t>
              </a:r>
              <a:endParaRPr lang="zh-CN" altLang="en-US" sz="1600" dirty="0"/>
            </a:p>
          </p:txBody>
        </p: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3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42"/>
    </mc:Choice>
    <mc:Fallback xmlns="">
      <p:transition spd="slow" advTm="90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Introduction of optical data link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Research status and development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My research status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"/>
    </mc:Choice>
    <mc:Fallback xmlns="">
      <p:transition spd="slow" advTm="2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99574" y="3982216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Generally introduced the optical data transmission for silicon pixel detector readout</a:t>
            </a:r>
          </a:p>
          <a:p>
            <a:r>
              <a:rPr lang="en-US" altLang="zh-CN" dirty="0" smtClean="0"/>
              <a:t>Collected and compared several researches of </a:t>
            </a:r>
            <a:r>
              <a:rPr lang="en-US" altLang="zh-CN" dirty="0" err="1" smtClean="0"/>
              <a:t>serializer</a:t>
            </a:r>
            <a:r>
              <a:rPr lang="en-US" altLang="zh-CN" dirty="0" smtClean="0"/>
              <a:t> and laser driver. Researches trend to higher speed single-channel data rate and smaller size of the process.</a:t>
            </a:r>
          </a:p>
          <a:p>
            <a:r>
              <a:rPr lang="en-US" altLang="zh-CN" dirty="0" smtClean="0"/>
              <a:t>Presented some recent works on </a:t>
            </a:r>
            <a:r>
              <a:rPr lang="en-US" altLang="zh-CN" dirty="0" err="1" smtClean="0"/>
              <a:t>serializer</a:t>
            </a:r>
            <a:r>
              <a:rPr lang="en-US" altLang="zh-CN" dirty="0"/>
              <a:t> </a:t>
            </a:r>
            <a:r>
              <a:rPr lang="en-US" altLang="zh-CN" dirty="0" smtClean="0"/>
              <a:t>and future works aiming for low power and rad-hard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2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15"/>
    </mc:Choice>
    <mc:Fallback xmlns="">
      <p:transition spd="slow" advTm="89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6532"/>
            <a:ext cx="7620025" cy="20488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41512" y="3615634"/>
            <a:ext cx="539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 side view of ASICs and Multi-channel optical interface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5228859" y="1004877"/>
            <a:ext cx="301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3D </a:t>
            </a:r>
            <a:r>
              <a:rPr lang="en-US" altLang="zh-CN" dirty="0"/>
              <a:t>wiring on silicon </a:t>
            </a:r>
            <a:r>
              <a:rPr lang="en-US" altLang="zh-CN" dirty="0" smtClean="0"/>
              <a:t>substrate</a:t>
            </a:r>
            <a:endParaRPr lang="en-US" altLang="zh-CN" dirty="0"/>
          </a:p>
        </p:txBody>
      </p:sp>
      <p:sp>
        <p:nvSpPr>
          <p:cNvPr id="9" name="椭圆 8"/>
          <p:cNvSpPr/>
          <p:nvPr/>
        </p:nvSpPr>
        <p:spPr>
          <a:xfrm>
            <a:off x="4206240" y="1367141"/>
            <a:ext cx="772160" cy="1254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4939255" y="1269435"/>
            <a:ext cx="381044" cy="3332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Introduction of optical data link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Research status and development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My research status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Summary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2"/>
    </mc:Choice>
    <mc:Fallback xmlns="">
      <p:transition spd="slow" advTm="11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42" y="3925957"/>
            <a:ext cx="6125400" cy="251661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Optical data link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 smtClean="0"/>
              <a:t>Communications between detector (pixel-array chips) and counting room (FPGAs)</a:t>
            </a:r>
          </a:p>
          <a:p>
            <a:r>
              <a:rPr lang="en-US" altLang="zh-CN" sz="2000" dirty="0" smtClean="0"/>
              <a:t>Up link (data link): </a:t>
            </a:r>
          </a:p>
          <a:p>
            <a:pPr lvl="1"/>
            <a:r>
              <a:rPr lang="en-US" altLang="zh-CN" sz="1800" dirty="0" smtClean="0">
                <a:solidFill>
                  <a:srgbClr val="FF0000"/>
                </a:solidFill>
              </a:rPr>
              <a:t>Transmitter</a:t>
            </a:r>
            <a:r>
              <a:rPr lang="en-US" altLang="zh-CN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(on detector)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lvl="2"/>
            <a:r>
              <a:rPr lang="en-US" altLang="zh-CN" sz="1600" dirty="0" smtClean="0"/>
              <a:t>Receive parallel data from a pixel array</a:t>
            </a:r>
          </a:p>
          <a:p>
            <a:pPr lvl="2"/>
            <a:r>
              <a:rPr lang="en-US" altLang="zh-CN" sz="1600" dirty="0" smtClean="0"/>
              <a:t>Serialize (</a:t>
            </a:r>
            <a:r>
              <a:rPr lang="en-US" altLang="zh-CN" sz="1600" dirty="0" err="1" smtClean="0"/>
              <a:t>SerTx</a:t>
            </a:r>
            <a:r>
              <a:rPr lang="en-US" altLang="zh-CN" sz="1600" dirty="0" smtClean="0"/>
              <a:t>) and drive (</a:t>
            </a:r>
            <a:r>
              <a:rPr lang="en-US" altLang="zh-CN" sz="1600" dirty="0" err="1" smtClean="0"/>
              <a:t>SerLd</a:t>
            </a:r>
            <a:r>
              <a:rPr lang="en-US" altLang="zh-CN" sz="1600" dirty="0" smtClean="0"/>
              <a:t>) the high-speed data to a laser diode (LD)</a:t>
            </a:r>
          </a:p>
          <a:p>
            <a:pPr lvl="1"/>
            <a:r>
              <a:rPr lang="en-US" altLang="zh-CN" sz="1800" dirty="0" smtClean="0">
                <a:solidFill>
                  <a:srgbClr val="FF0000"/>
                </a:solidFill>
              </a:rPr>
              <a:t>Receiver: (off detector)</a:t>
            </a:r>
          </a:p>
          <a:p>
            <a:pPr lvl="2"/>
            <a:r>
              <a:rPr lang="en-US" altLang="zh-CN" sz="1600" dirty="0" smtClean="0"/>
              <a:t>Receive and transfer optical signals to electrical</a:t>
            </a:r>
          </a:p>
          <a:p>
            <a:pPr lvl="2"/>
            <a:r>
              <a:rPr lang="en-US" altLang="zh-CN" sz="1600" dirty="0" smtClean="0"/>
              <a:t>An FPGA receives and processes the electrical signals</a:t>
            </a:r>
          </a:p>
          <a:p>
            <a:r>
              <a:rPr lang="en-US" altLang="zh-CN" sz="2000" dirty="0" smtClean="0"/>
              <a:t>Down link (control link):</a:t>
            </a:r>
          </a:p>
          <a:p>
            <a:pPr lvl="1"/>
            <a:r>
              <a:rPr lang="en-US" altLang="zh-CN" sz="1800" dirty="0" smtClean="0"/>
              <a:t>Similar to the up link but with different direction</a:t>
            </a:r>
          </a:p>
          <a:p>
            <a:pPr lvl="1"/>
            <a:r>
              <a:rPr lang="en-US" altLang="zh-CN" sz="1800" dirty="0" smtClean="0"/>
              <a:t>Reference clock and slow control</a:t>
            </a:r>
            <a:endParaRPr lang="en-US" altLang="zh-CN" sz="2000" dirty="0" smtClean="0"/>
          </a:p>
          <a:p>
            <a:r>
              <a:rPr lang="en-US" altLang="zh-CN" sz="2000" dirty="0" smtClean="0"/>
              <a:t>Custom ASICs (rad-hard requirement):</a:t>
            </a:r>
          </a:p>
          <a:p>
            <a:pPr lvl="1"/>
            <a:r>
              <a:rPr lang="en-US" altLang="zh-CN" sz="1800" dirty="0" err="1" smtClean="0"/>
              <a:t>SerTx</a:t>
            </a:r>
            <a:r>
              <a:rPr lang="en-US" altLang="zh-CN" sz="1800" dirty="0" smtClean="0"/>
              <a:t>	(GBTX)</a:t>
            </a:r>
          </a:p>
          <a:p>
            <a:pPr lvl="1"/>
            <a:r>
              <a:rPr lang="en-US" altLang="zh-CN" sz="1800" dirty="0" err="1" smtClean="0"/>
              <a:t>SerSc</a:t>
            </a:r>
            <a:r>
              <a:rPr lang="en-US" altLang="zh-CN" sz="1800" dirty="0" smtClean="0"/>
              <a:t> 	</a:t>
            </a:r>
          </a:p>
          <a:p>
            <a:pPr lvl="1"/>
            <a:r>
              <a:rPr lang="en-US" altLang="zh-CN" sz="1800" dirty="0" err="1" smtClean="0"/>
              <a:t>SerLd</a:t>
            </a:r>
            <a:r>
              <a:rPr lang="en-US" altLang="zh-CN" sz="1800" dirty="0" smtClean="0"/>
              <a:t>	(GBLD)</a:t>
            </a:r>
          </a:p>
          <a:p>
            <a:pPr lvl="1"/>
            <a:r>
              <a:rPr lang="en-US" altLang="zh-CN" sz="1800" dirty="0" err="1" smtClean="0"/>
              <a:t>SerTIA</a:t>
            </a:r>
            <a:r>
              <a:rPr lang="en-US" altLang="zh-CN" sz="1800" dirty="0" smtClean="0"/>
              <a:t>	(GBTIA)</a:t>
            </a:r>
            <a:endParaRPr lang="en-US" altLang="zh-CN" sz="1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8" name="右大括号 7"/>
          <p:cNvSpPr/>
          <p:nvPr/>
        </p:nvSpPr>
        <p:spPr>
          <a:xfrm>
            <a:off x="2396490" y="5069541"/>
            <a:ext cx="176022" cy="477804"/>
          </a:xfrm>
          <a:prstGeom prst="rightBrace">
            <a:avLst>
              <a:gd name="adj1" fmla="val 37701"/>
              <a:gd name="adj2" fmla="val 32776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972300" y="5247861"/>
            <a:ext cx="58143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8769626" y="5251174"/>
            <a:ext cx="6659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9737035" y="5247861"/>
            <a:ext cx="6659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0823713" y="5247861"/>
            <a:ext cx="6659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171315" y="505325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Up link</a:t>
            </a:r>
            <a:endParaRPr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972300" y="6005586"/>
            <a:ext cx="58143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8769626" y="6008899"/>
            <a:ext cx="66592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9737035" y="6005586"/>
            <a:ext cx="66592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0823713" y="6005586"/>
            <a:ext cx="66592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171315" y="5810981"/>
            <a:ext cx="8531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Dn</a:t>
            </a:r>
            <a:r>
              <a:rPr lang="en-US" altLang="zh-CN" b="1" dirty="0" smtClean="0">
                <a:solidFill>
                  <a:srgbClr val="FF0000"/>
                </a:solidFill>
              </a:rPr>
              <a:t> link</a:t>
            </a:r>
            <a:endParaRPr lang="zh-CN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327392" y="4346448"/>
            <a:ext cx="2517648" cy="768096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0235184" y="4346448"/>
            <a:ext cx="1652016" cy="826120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7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82"/>
    </mc:Choice>
    <mc:Fallback xmlns="">
      <p:transition spd="slow" advTm="251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Introduction of optical data link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Research status and development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My research status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5"/>
    </mc:Choice>
    <mc:Fallback xmlns="">
      <p:transition spd="slow" advTm="1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status and development </a:t>
            </a:r>
            <a:r>
              <a:rPr lang="en-US" altLang="zh-CN" sz="3600" dirty="0" smtClean="0">
                <a:solidFill>
                  <a:srgbClr val="00B050"/>
                </a:solidFill>
              </a:rPr>
              <a:t>– </a:t>
            </a:r>
            <a:r>
              <a:rPr lang="en-US" altLang="zh-CN" sz="3600" dirty="0" err="1" smtClean="0">
                <a:solidFill>
                  <a:srgbClr val="00B050"/>
                </a:solidFill>
              </a:rPr>
              <a:t>Serializer</a:t>
            </a:r>
            <a:r>
              <a:rPr lang="en-US" altLang="zh-CN" sz="3600" dirty="0" smtClean="0">
                <a:solidFill>
                  <a:srgbClr val="00B050"/>
                </a:solidFill>
              </a:rPr>
              <a:t> </a:t>
            </a:r>
            <a:endParaRPr lang="zh-CN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70031"/>
              </p:ext>
            </p:extLst>
          </p:nvPr>
        </p:nvGraphicFramePr>
        <p:xfrm>
          <a:off x="578401" y="1565588"/>
          <a:ext cx="9293344" cy="4358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56335"/>
                <a:gridCol w="594042"/>
                <a:gridCol w="956310"/>
                <a:gridCol w="1645285"/>
                <a:gridCol w="2210435"/>
                <a:gridCol w="830636"/>
                <a:gridCol w="740410"/>
                <a:gridCol w="1159891"/>
              </a:tblGrid>
              <a:tr h="233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Encoder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TX_DR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Gbps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Jitter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GLink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 Bipolar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0.25μm CMOS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LOCs1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0.25μm CMOS SOS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GBT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0.13μm CMOS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Reed-Solomon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LpGBT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65nm CMOS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LOCs2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0.25μm CMOS SOS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8.0×2ch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LOCx2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0.25μm CMOS SOS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Cyclical Redundancy Check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5.0×2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LOCx2-130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0.13μm CMOS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CRC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4.8×2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0.18μm CMOS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LpGBT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65nm CMOS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RAL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65nm CMOS</a:t>
                      </a:r>
                      <a:endParaRPr lang="zh-CN" altLang="zh-CN" sz="14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64b66b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BER 10</a:t>
                      </a:r>
                      <a:r>
                        <a:rPr lang="en-US" altLang="zh-CN" sz="14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-16</a:t>
                      </a:r>
                      <a:endParaRPr lang="zh-CN" sz="1400" kern="100" baseline="30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38200" y="1053548"/>
            <a:ext cx="10515600" cy="5346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3DBC"/>
              </a:buClr>
              <a:buFont typeface="Wingdings" panose="05000000000000000000" pitchFamily="2" charset="2"/>
              <a:buChar char="u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Transmitter (</a:t>
            </a:r>
            <a:r>
              <a:rPr lang="en-US" altLang="zh-CN" dirty="0" err="1" smtClean="0"/>
              <a:t>serializer</a:t>
            </a:r>
            <a:r>
              <a:rPr lang="en-US" altLang="zh-CN" dirty="0" smtClean="0"/>
              <a:t> part) on detector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38200" y="5953328"/>
            <a:ext cx="4100481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1200" i="1" dirty="0" smtClean="0"/>
              <a:t>CERN:	</a:t>
            </a:r>
            <a:r>
              <a:rPr lang="fr-FR" altLang="zh-CN" sz="1200" i="1" dirty="0" smtClean="0"/>
              <a:t>Conseil Européenn pour la Recherche Nucléaire</a:t>
            </a:r>
          </a:p>
          <a:p>
            <a:pPr>
              <a:lnSpc>
                <a:spcPts val="1100"/>
              </a:lnSpc>
            </a:pPr>
            <a:r>
              <a:rPr lang="fr-FR" altLang="zh-CN" sz="1200" i="1" dirty="0" smtClean="0"/>
              <a:t>SMU:	Southern Methodist University</a:t>
            </a:r>
          </a:p>
          <a:p>
            <a:pPr>
              <a:lnSpc>
                <a:spcPts val="1100"/>
              </a:lnSpc>
            </a:pPr>
            <a:r>
              <a:rPr lang="fr-FR" altLang="zh-CN" sz="1200" i="1" dirty="0" smtClean="0"/>
              <a:t>RAL:	</a:t>
            </a:r>
            <a:r>
              <a:rPr lang="en-US" altLang="zh-CN" sz="1200" i="1" dirty="0" smtClean="0"/>
              <a:t>Rutherford Appleton Laboratory, Harwell Oxford</a:t>
            </a:r>
            <a:endParaRPr lang="zh-CN" altLang="en-US" sz="1200" i="1" dirty="0"/>
          </a:p>
        </p:txBody>
      </p:sp>
      <p:sp>
        <p:nvSpPr>
          <p:cNvPr id="9" name="圆角矩形 8"/>
          <p:cNvSpPr/>
          <p:nvPr/>
        </p:nvSpPr>
        <p:spPr>
          <a:xfrm>
            <a:off x="383054" y="2947738"/>
            <a:ext cx="9551491" cy="102268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83054" y="5037222"/>
            <a:ext cx="9551492" cy="68981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922518" y="3274414"/>
            <a:ext cx="83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5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Gbps</a:t>
            </a:r>
            <a:endParaRPr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22517" y="4982161"/>
            <a:ext cx="95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10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Gbps</a:t>
            </a:r>
            <a:endParaRPr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22518" y="6046399"/>
            <a:ext cx="111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20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Gbps</a:t>
            </a:r>
            <a:r>
              <a:rPr lang="en-US" altLang="zh-CN" b="1" dirty="0" smtClean="0">
                <a:solidFill>
                  <a:srgbClr val="0000FF"/>
                </a:solidFill>
              </a:rPr>
              <a:t>…</a:t>
            </a:r>
            <a:endParaRPr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10186391" y="3970422"/>
            <a:ext cx="320842" cy="637673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10182550" y="5428237"/>
            <a:ext cx="317000" cy="566401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854401" y="2622911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DR of a single channel</a:t>
            </a:r>
            <a:endParaRPr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36953" y="3269821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B050"/>
                </a:solidFill>
              </a:rPr>
              <a:t>130/250 nm</a:t>
            </a:r>
            <a:endParaRPr lang="zh-CN" altLang="en-US" sz="1600" b="1" baseline="30000" dirty="0">
              <a:solidFill>
                <a:srgbClr val="00B0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042183" y="5009547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B050"/>
                </a:solidFill>
              </a:rPr>
              <a:t>65 nm</a:t>
            </a:r>
            <a:endParaRPr lang="zh-CN" altLang="en-US" sz="1600" b="1" baseline="30000" dirty="0">
              <a:solidFill>
                <a:srgbClr val="00B0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36953" y="6071096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B050"/>
                </a:solidFill>
              </a:rPr>
              <a:t>65 or smaller</a:t>
            </a:r>
            <a:endParaRPr lang="zh-CN" altLang="en-US" sz="1600" b="1" baseline="30000" dirty="0">
              <a:solidFill>
                <a:srgbClr val="00B050"/>
              </a:solidFill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11234699" y="3965579"/>
            <a:ext cx="320842" cy="637673"/>
          </a:xfrm>
          <a:prstGeom prst="down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11230858" y="5423394"/>
            <a:ext cx="317000" cy="566401"/>
          </a:xfrm>
          <a:prstGeom prst="down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5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20"/>
    </mc:Choice>
    <mc:Fallback xmlns="">
      <p:transition spd="slow" advTm="179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5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status and development</a:t>
            </a:r>
            <a:r>
              <a:rPr lang="en-US" altLang="zh-CN" dirty="0" smtClean="0">
                <a:solidFill>
                  <a:srgbClr val="00B050"/>
                </a:solidFill>
              </a:rPr>
              <a:t> </a:t>
            </a:r>
            <a:r>
              <a:rPr lang="en-US" altLang="zh-CN" sz="3600" dirty="0" smtClean="0">
                <a:solidFill>
                  <a:srgbClr val="00B050"/>
                </a:solidFill>
              </a:rPr>
              <a:t>– Laser driver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Laser driver (array driver) on detector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49083"/>
              </p:ext>
            </p:extLst>
          </p:nvPr>
        </p:nvGraphicFramePr>
        <p:xfrm>
          <a:off x="530087" y="1511873"/>
          <a:ext cx="11296651" cy="45418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88110"/>
                <a:gridCol w="670560"/>
                <a:gridCol w="956310"/>
                <a:gridCol w="2199323"/>
                <a:gridCol w="1062672"/>
                <a:gridCol w="913448"/>
                <a:gridCol w="913448"/>
                <a:gridCol w="1477010"/>
                <a:gridCol w="813435"/>
                <a:gridCol w="9023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Rate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Gbps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Imod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Ibias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94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GBLD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CMOS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2-48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53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VDC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2010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OSU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8RF-DM CMOS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5×4chA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46M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4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GBLD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CMOS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2-48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(best)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LOCld1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LOCld2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CMOS SOS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2ch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7.8-10.6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2-15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200/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Im-Ib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6.4-6 mA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58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GBLD10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CMOS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E- 13.68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O- 28.42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4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GBLD10+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nm CMOS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E- 22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4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LDQ10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nm CMOS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10×4chA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0-8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0-12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32.5/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endParaRPr lang="en-US" altLang="zh-CN" sz="14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(4-6 mA)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E- 15.47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O-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17.97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4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VLAD/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lpVLAD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nm CMOS</a:t>
                      </a:r>
                      <a:endParaRPr lang="zh-CN" altLang="zh-CN" sz="14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×4chA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34/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22/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endParaRPr lang="en-US" altLang="zh-CN" sz="14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6-2 mA</a:t>
                      </a:r>
                      <a:r>
                        <a:rPr lang="zh-CN" alt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O- 48,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37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350M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4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VLAD14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SMU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nm CMOS</a:t>
                      </a:r>
                      <a:endParaRPr lang="zh-CN" altLang="zh-CN" sz="14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×4chA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55/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endParaRPr lang="en-US" altLang="zh-CN" sz="14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6-2 mA</a:t>
                      </a:r>
                      <a:r>
                        <a:rPr lang="zh-CN" alt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O- 14.8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----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CCNU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GSMC 0.13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SOI CMOS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2-8.6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(5-2 mA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19539" y="6047912"/>
            <a:ext cx="826157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1200" i="1" dirty="0" smtClean="0"/>
              <a:t>OSU:	Ohio State University	4chA:	4-channel array</a:t>
            </a:r>
          </a:p>
          <a:p>
            <a:pPr>
              <a:lnSpc>
                <a:spcPts val="1100"/>
              </a:lnSpc>
            </a:pPr>
            <a:r>
              <a:rPr lang="en-US" altLang="zh-CN" sz="1200" i="1" dirty="0" smtClean="0"/>
              <a:t>E:	</a:t>
            </a:r>
            <a:r>
              <a:rPr lang="fr-FR" altLang="zh-CN" sz="1200" i="1" dirty="0" smtClean="0"/>
              <a:t>Electrical		O:	Optical</a:t>
            </a:r>
          </a:p>
          <a:p>
            <a:pPr>
              <a:lnSpc>
                <a:spcPts val="1100"/>
              </a:lnSpc>
            </a:pPr>
            <a:r>
              <a:rPr lang="fr-FR" altLang="zh-CN" sz="1200" i="1" dirty="0" smtClean="0"/>
              <a:t>Im-Ib:	Imod-Ibias</a:t>
            </a:r>
          </a:p>
        </p:txBody>
      </p:sp>
      <p:sp>
        <p:nvSpPr>
          <p:cNvPr id="9" name="椭圆 8"/>
          <p:cNvSpPr/>
          <p:nvPr/>
        </p:nvSpPr>
        <p:spPr>
          <a:xfrm>
            <a:off x="5739063" y="2045368"/>
            <a:ext cx="1058779" cy="7820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39063" y="3557338"/>
            <a:ext cx="1058779" cy="706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39063" y="4339390"/>
            <a:ext cx="1058779" cy="1291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739063" y="2827421"/>
            <a:ext cx="0" cy="5889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739063" y="4106779"/>
            <a:ext cx="0" cy="5889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91320" y="4824709"/>
            <a:ext cx="647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Array</a:t>
            </a:r>
            <a:endParaRPr lang="zh-CN" alt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404937" y="2057400"/>
            <a:ext cx="890337" cy="114300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404937" y="3843305"/>
            <a:ext cx="1010652" cy="178747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461080" y="3262854"/>
            <a:ext cx="0" cy="58896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9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41"/>
    </mc:Choice>
    <mc:Fallback xmlns="">
      <p:transition spd="slow" advTm="197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461" y="954157"/>
            <a:ext cx="3172068" cy="30814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status and development </a:t>
            </a:r>
            <a:r>
              <a:rPr lang="en-US" altLang="zh-CN" sz="3600" dirty="0" smtClean="0">
                <a:solidFill>
                  <a:srgbClr val="00B050"/>
                </a:solidFill>
              </a:rPr>
              <a:t>– LD &amp; PD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Laser Diode / PIN Diode</a:t>
            </a:r>
          </a:p>
          <a:p>
            <a:pPr lvl="1"/>
            <a:r>
              <a:rPr lang="en-US" altLang="zh-CN" sz="2000" dirty="0" smtClean="0"/>
              <a:t>VCSEL (</a:t>
            </a:r>
            <a:r>
              <a:rPr lang="en-US" altLang="zh-CN" sz="2000" dirty="0" smtClean="0">
                <a:solidFill>
                  <a:srgbClr val="FF0000"/>
                </a:solidFill>
              </a:rPr>
              <a:t>V</a:t>
            </a:r>
            <a:r>
              <a:rPr lang="en-US" altLang="zh-CN" sz="2000" dirty="0" smtClean="0"/>
              <a:t>ertical </a:t>
            </a:r>
            <a:r>
              <a:rPr lang="en-US" altLang="zh-CN" sz="2000" dirty="0" smtClean="0">
                <a:solidFill>
                  <a:srgbClr val="FF0000"/>
                </a:solidFill>
              </a:rPr>
              <a:t>C</a:t>
            </a:r>
            <a:r>
              <a:rPr lang="en-US" altLang="zh-CN" sz="2000" dirty="0" smtClean="0"/>
              <a:t>avity </a:t>
            </a:r>
            <a:r>
              <a:rPr lang="en-US" altLang="zh-CN" sz="2000" dirty="0" smtClean="0">
                <a:solidFill>
                  <a:srgbClr val="FF0000"/>
                </a:solidFill>
              </a:rPr>
              <a:t>S</a:t>
            </a:r>
            <a:r>
              <a:rPr lang="en-US" altLang="zh-CN" sz="2000" dirty="0" smtClean="0"/>
              <a:t>urface </a:t>
            </a:r>
            <a:r>
              <a:rPr lang="en-US" altLang="zh-CN" sz="2000" dirty="0" smtClean="0">
                <a:solidFill>
                  <a:srgbClr val="FF0000"/>
                </a:solidFill>
              </a:rPr>
              <a:t>E</a:t>
            </a:r>
            <a:r>
              <a:rPr lang="en-US" altLang="zh-CN" sz="2000" dirty="0" smtClean="0"/>
              <a:t>mitting </a:t>
            </a:r>
            <a:r>
              <a:rPr lang="en-US" altLang="zh-CN" sz="2000" dirty="0" smtClean="0">
                <a:solidFill>
                  <a:srgbClr val="FF0000"/>
                </a:solidFill>
              </a:rPr>
              <a:t>L</a:t>
            </a:r>
            <a:r>
              <a:rPr lang="en-US" altLang="zh-CN" sz="2000" dirty="0" smtClean="0"/>
              <a:t>aser)</a:t>
            </a:r>
          </a:p>
          <a:p>
            <a:pPr lvl="2"/>
            <a:r>
              <a:rPr lang="en-US" altLang="zh-CN" sz="1800" dirty="0" smtClean="0"/>
              <a:t>TOSA/ROSA module</a:t>
            </a:r>
          </a:p>
          <a:p>
            <a:pPr lvl="2"/>
            <a:r>
              <a:rPr lang="en-US" altLang="zh-CN" sz="1800" dirty="0" smtClean="0"/>
              <a:t>VCSEL array</a:t>
            </a:r>
          </a:p>
          <a:p>
            <a:pPr lvl="2"/>
            <a:r>
              <a:rPr lang="en-US" altLang="zh-CN" sz="1800" dirty="0" smtClean="0"/>
              <a:t>Fiber connector: FC, SC, ST, </a:t>
            </a:r>
            <a:r>
              <a:rPr lang="en-US" altLang="zh-CN" sz="1800" dirty="0" smtClean="0">
                <a:solidFill>
                  <a:srgbClr val="FF0000"/>
                </a:solidFill>
              </a:rPr>
              <a:t>LC</a:t>
            </a:r>
            <a:r>
              <a:rPr lang="en-US" altLang="zh-CN" sz="1800" dirty="0" smtClean="0"/>
              <a:t>…</a:t>
            </a:r>
          </a:p>
          <a:p>
            <a:r>
              <a:rPr lang="en-US" altLang="zh-CN" sz="2400" dirty="0" smtClean="0"/>
              <a:t>Connections of ASIC chips and LD/PD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616" y="1175657"/>
            <a:ext cx="1584657" cy="10312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203" y="3979643"/>
            <a:ext cx="4291686" cy="22332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02178" y="2249591"/>
            <a:ext cx="11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TOSA (LC)</a:t>
            </a:r>
            <a:endParaRPr lang="zh-CN" altLang="en-US" baseline="30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542" y="2688593"/>
            <a:ext cx="2155715" cy="7618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27763" y="3586154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LC</a:t>
            </a:r>
            <a:r>
              <a:rPr lang="en-US" altLang="zh-CN" b="1" dirty="0"/>
              <a:t> </a:t>
            </a:r>
            <a:r>
              <a:rPr lang="en-US" altLang="zh-CN" b="1" dirty="0" smtClean="0"/>
              <a:t>connector</a:t>
            </a:r>
            <a:endParaRPr lang="zh-CN" altLang="en-US" baseline="30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037058" y="6160276"/>
            <a:ext cx="192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MTP-LC connector</a:t>
            </a:r>
            <a:endParaRPr lang="zh-CN" altLang="en-US" baseline="300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/>
          <a:srcRect l="-670" t="17074" r="1653" b="47802"/>
          <a:stretch/>
        </p:blipFill>
        <p:spPr>
          <a:xfrm>
            <a:off x="632779" y="3313869"/>
            <a:ext cx="4181856" cy="609441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08" name="组合 107"/>
          <p:cNvGrpSpPr/>
          <p:nvPr/>
        </p:nvGrpSpPr>
        <p:grpSpPr>
          <a:xfrm>
            <a:off x="466396" y="5584798"/>
            <a:ext cx="4725363" cy="733229"/>
            <a:chOff x="466396" y="4932646"/>
            <a:chExt cx="4725363" cy="733229"/>
          </a:xfrm>
        </p:grpSpPr>
        <p:sp>
          <p:nvSpPr>
            <p:cNvPr id="109" name="圆角矩形 108"/>
            <p:cNvSpPr/>
            <p:nvPr/>
          </p:nvSpPr>
          <p:spPr>
            <a:xfrm>
              <a:off x="466396" y="5362572"/>
              <a:ext cx="4725363" cy="303303"/>
            </a:xfrm>
            <a:prstGeom prst="round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PCB #3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557837" y="5196975"/>
              <a:ext cx="1366032" cy="163565"/>
              <a:chOff x="701040" y="4566395"/>
              <a:chExt cx="1366032" cy="163565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932179" y="4636007"/>
                <a:ext cx="1134893" cy="9395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任意多边形 130"/>
              <p:cNvSpPr/>
              <p:nvPr/>
            </p:nvSpPr>
            <p:spPr>
              <a:xfrm flipH="1">
                <a:off x="701040" y="4566395"/>
                <a:ext cx="279400" cy="157469"/>
              </a:xfrm>
              <a:custGeom>
                <a:avLst/>
                <a:gdLst>
                  <a:gd name="connsiteX0" fmla="*/ 0 w 325120"/>
                  <a:gd name="connsiteY0" fmla="*/ 60977 h 154957"/>
                  <a:gd name="connsiteX1" fmla="*/ 91440 w 325120"/>
                  <a:gd name="connsiteY1" fmla="*/ 17 h 154957"/>
                  <a:gd name="connsiteX2" fmla="*/ 175260 w 325120"/>
                  <a:gd name="connsiteY2" fmla="*/ 66057 h 154957"/>
                  <a:gd name="connsiteX3" fmla="*/ 241300 w 325120"/>
                  <a:gd name="connsiteY3" fmla="*/ 137177 h 154957"/>
                  <a:gd name="connsiteX4" fmla="*/ 325120 w 325120"/>
                  <a:gd name="connsiteY4" fmla="*/ 154957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" h="154957">
                    <a:moveTo>
                      <a:pt x="0" y="60977"/>
                    </a:moveTo>
                    <a:cubicBezTo>
                      <a:pt x="31115" y="30073"/>
                      <a:pt x="62230" y="-830"/>
                      <a:pt x="91440" y="17"/>
                    </a:cubicBezTo>
                    <a:cubicBezTo>
                      <a:pt x="120650" y="864"/>
                      <a:pt x="150283" y="43197"/>
                      <a:pt x="175260" y="66057"/>
                    </a:cubicBezTo>
                    <a:cubicBezTo>
                      <a:pt x="200237" y="88917"/>
                      <a:pt x="216323" y="122360"/>
                      <a:pt x="241300" y="137177"/>
                    </a:cubicBezTo>
                    <a:cubicBezTo>
                      <a:pt x="266277" y="151994"/>
                      <a:pt x="325120" y="154957"/>
                      <a:pt x="325120" y="154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" name="矩形 126"/>
            <p:cNvSpPr/>
            <p:nvPr/>
          </p:nvSpPr>
          <p:spPr>
            <a:xfrm>
              <a:off x="1934517" y="5270652"/>
              <a:ext cx="370840" cy="83792"/>
            </a:xfrm>
            <a:prstGeom prst="rect">
              <a:avLst/>
            </a:prstGeom>
            <a:solidFill>
              <a:srgbClr val="0A3DBC"/>
            </a:solidFill>
            <a:ln>
              <a:solidFill>
                <a:srgbClr val="0A3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2932809" y="5079779"/>
              <a:ext cx="838200" cy="114300"/>
            </a:xfrm>
            <a:custGeom>
              <a:avLst/>
              <a:gdLst>
                <a:gd name="connsiteX0" fmla="*/ 0 w 838200"/>
                <a:gd name="connsiteY0" fmla="*/ 87630 h 114300"/>
                <a:gd name="connsiteX1" fmla="*/ 68580 w 838200"/>
                <a:gd name="connsiteY1" fmla="*/ 91440 h 114300"/>
                <a:gd name="connsiteX2" fmla="*/ 106680 w 838200"/>
                <a:gd name="connsiteY2" fmla="*/ 95250 h 114300"/>
                <a:gd name="connsiteX3" fmla="*/ 247650 w 838200"/>
                <a:gd name="connsiteY3" fmla="*/ 91440 h 114300"/>
                <a:gd name="connsiteX4" fmla="*/ 312420 w 838200"/>
                <a:gd name="connsiteY4" fmla="*/ 80010 h 114300"/>
                <a:gd name="connsiteX5" fmla="*/ 354330 w 838200"/>
                <a:gd name="connsiteY5" fmla="*/ 72390 h 114300"/>
                <a:gd name="connsiteX6" fmla="*/ 381000 w 838200"/>
                <a:gd name="connsiteY6" fmla="*/ 60960 h 114300"/>
                <a:gd name="connsiteX7" fmla="*/ 403860 w 838200"/>
                <a:gd name="connsiteY7" fmla="*/ 53340 h 114300"/>
                <a:gd name="connsiteX8" fmla="*/ 407670 w 838200"/>
                <a:gd name="connsiteY8" fmla="*/ 41910 h 114300"/>
                <a:gd name="connsiteX9" fmla="*/ 403860 w 838200"/>
                <a:gd name="connsiteY9" fmla="*/ 26670 h 114300"/>
                <a:gd name="connsiteX10" fmla="*/ 381000 w 838200"/>
                <a:gd name="connsiteY10" fmla="*/ 15240 h 114300"/>
                <a:gd name="connsiteX11" fmla="*/ 369570 w 838200"/>
                <a:gd name="connsiteY11" fmla="*/ 7620 h 114300"/>
                <a:gd name="connsiteX12" fmla="*/ 346710 w 838200"/>
                <a:gd name="connsiteY12" fmla="*/ 0 h 114300"/>
                <a:gd name="connsiteX13" fmla="*/ 323850 w 838200"/>
                <a:gd name="connsiteY13" fmla="*/ 7620 h 114300"/>
                <a:gd name="connsiteX14" fmla="*/ 312420 w 838200"/>
                <a:gd name="connsiteY14" fmla="*/ 11430 h 114300"/>
                <a:gd name="connsiteX15" fmla="*/ 304800 w 838200"/>
                <a:gd name="connsiteY15" fmla="*/ 22860 h 114300"/>
                <a:gd name="connsiteX16" fmla="*/ 323850 w 838200"/>
                <a:gd name="connsiteY16" fmla="*/ 53340 h 114300"/>
                <a:gd name="connsiteX17" fmla="*/ 335280 w 838200"/>
                <a:gd name="connsiteY17" fmla="*/ 64770 h 114300"/>
                <a:gd name="connsiteX18" fmla="*/ 346710 w 838200"/>
                <a:gd name="connsiteY18" fmla="*/ 68580 h 114300"/>
                <a:gd name="connsiteX19" fmla="*/ 358140 w 838200"/>
                <a:gd name="connsiteY19" fmla="*/ 76200 h 114300"/>
                <a:gd name="connsiteX20" fmla="*/ 381000 w 838200"/>
                <a:gd name="connsiteY20" fmla="*/ 83820 h 114300"/>
                <a:gd name="connsiteX21" fmla="*/ 392430 w 838200"/>
                <a:gd name="connsiteY21" fmla="*/ 87630 h 114300"/>
                <a:gd name="connsiteX22" fmla="*/ 438150 w 838200"/>
                <a:gd name="connsiteY22" fmla="*/ 102870 h 114300"/>
                <a:gd name="connsiteX23" fmla="*/ 449580 w 838200"/>
                <a:gd name="connsiteY23" fmla="*/ 106680 h 114300"/>
                <a:gd name="connsiteX24" fmla="*/ 461010 w 838200"/>
                <a:gd name="connsiteY24" fmla="*/ 110490 h 114300"/>
                <a:gd name="connsiteX25" fmla="*/ 483870 w 838200"/>
                <a:gd name="connsiteY25" fmla="*/ 114300 h 114300"/>
                <a:gd name="connsiteX26" fmla="*/ 548640 w 838200"/>
                <a:gd name="connsiteY26" fmla="*/ 110490 h 114300"/>
                <a:gd name="connsiteX27" fmla="*/ 689610 w 838200"/>
                <a:gd name="connsiteY27" fmla="*/ 102870 h 114300"/>
                <a:gd name="connsiteX28" fmla="*/ 723900 w 838200"/>
                <a:gd name="connsiteY28" fmla="*/ 91440 h 114300"/>
                <a:gd name="connsiteX29" fmla="*/ 735330 w 838200"/>
                <a:gd name="connsiteY29" fmla="*/ 87630 h 114300"/>
                <a:gd name="connsiteX30" fmla="*/ 803910 w 838200"/>
                <a:gd name="connsiteY30" fmla="*/ 83820 h 114300"/>
                <a:gd name="connsiteX31" fmla="*/ 838200 w 838200"/>
                <a:gd name="connsiteY31" fmla="*/ 8763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8200" h="114300">
                  <a:moveTo>
                    <a:pt x="0" y="87630"/>
                  </a:moveTo>
                  <a:lnTo>
                    <a:pt x="68580" y="91440"/>
                  </a:lnTo>
                  <a:cubicBezTo>
                    <a:pt x="81311" y="92349"/>
                    <a:pt x="93917" y="95250"/>
                    <a:pt x="106680" y="95250"/>
                  </a:cubicBezTo>
                  <a:cubicBezTo>
                    <a:pt x="153687" y="95250"/>
                    <a:pt x="200660" y="92710"/>
                    <a:pt x="247650" y="91440"/>
                  </a:cubicBezTo>
                  <a:cubicBezTo>
                    <a:pt x="277950" y="81340"/>
                    <a:pt x="246916" y="90927"/>
                    <a:pt x="312420" y="80010"/>
                  </a:cubicBezTo>
                  <a:cubicBezTo>
                    <a:pt x="322611" y="78312"/>
                    <a:pt x="343680" y="75053"/>
                    <a:pt x="354330" y="72390"/>
                  </a:cubicBezTo>
                  <a:cubicBezTo>
                    <a:pt x="370682" y="68302"/>
                    <a:pt x="362827" y="68229"/>
                    <a:pt x="381000" y="60960"/>
                  </a:cubicBezTo>
                  <a:cubicBezTo>
                    <a:pt x="388458" y="57977"/>
                    <a:pt x="403860" y="53340"/>
                    <a:pt x="403860" y="53340"/>
                  </a:cubicBezTo>
                  <a:cubicBezTo>
                    <a:pt x="405130" y="49530"/>
                    <a:pt x="407670" y="45926"/>
                    <a:pt x="407670" y="41910"/>
                  </a:cubicBezTo>
                  <a:cubicBezTo>
                    <a:pt x="407670" y="36674"/>
                    <a:pt x="406765" y="31027"/>
                    <a:pt x="403860" y="26670"/>
                  </a:cubicBezTo>
                  <a:cubicBezTo>
                    <a:pt x="398401" y="18481"/>
                    <a:pt x="388607" y="19043"/>
                    <a:pt x="381000" y="15240"/>
                  </a:cubicBezTo>
                  <a:cubicBezTo>
                    <a:pt x="376904" y="13192"/>
                    <a:pt x="373754" y="9480"/>
                    <a:pt x="369570" y="7620"/>
                  </a:cubicBezTo>
                  <a:cubicBezTo>
                    <a:pt x="362230" y="4358"/>
                    <a:pt x="346710" y="0"/>
                    <a:pt x="346710" y="0"/>
                  </a:cubicBezTo>
                  <a:lnTo>
                    <a:pt x="323850" y="7620"/>
                  </a:lnTo>
                  <a:lnTo>
                    <a:pt x="312420" y="11430"/>
                  </a:lnTo>
                  <a:cubicBezTo>
                    <a:pt x="309880" y="15240"/>
                    <a:pt x="304800" y="18281"/>
                    <a:pt x="304800" y="22860"/>
                  </a:cubicBezTo>
                  <a:cubicBezTo>
                    <a:pt x="304800" y="47803"/>
                    <a:pt x="310906" y="42554"/>
                    <a:pt x="323850" y="53340"/>
                  </a:cubicBezTo>
                  <a:cubicBezTo>
                    <a:pt x="327989" y="56789"/>
                    <a:pt x="330797" y="61781"/>
                    <a:pt x="335280" y="64770"/>
                  </a:cubicBezTo>
                  <a:cubicBezTo>
                    <a:pt x="338622" y="66998"/>
                    <a:pt x="343118" y="66784"/>
                    <a:pt x="346710" y="68580"/>
                  </a:cubicBezTo>
                  <a:cubicBezTo>
                    <a:pt x="350806" y="70628"/>
                    <a:pt x="353956" y="74340"/>
                    <a:pt x="358140" y="76200"/>
                  </a:cubicBezTo>
                  <a:cubicBezTo>
                    <a:pt x="365480" y="79462"/>
                    <a:pt x="373380" y="81280"/>
                    <a:pt x="381000" y="83820"/>
                  </a:cubicBezTo>
                  <a:lnTo>
                    <a:pt x="392430" y="87630"/>
                  </a:lnTo>
                  <a:lnTo>
                    <a:pt x="438150" y="102870"/>
                  </a:lnTo>
                  <a:lnTo>
                    <a:pt x="449580" y="106680"/>
                  </a:lnTo>
                  <a:cubicBezTo>
                    <a:pt x="453390" y="107950"/>
                    <a:pt x="457049" y="109830"/>
                    <a:pt x="461010" y="110490"/>
                  </a:cubicBezTo>
                  <a:lnTo>
                    <a:pt x="483870" y="114300"/>
                  </a:lnTo>
                  <a:lnTo>
                    <a:pt x="548640" y="110490"/>
                  </a:lnTo>
                  <a:cubicBezTo>
                    <a:pt x="682108" y="104423"/>
                    <a:pt x="610730" y="110758"/>
                    <a:pt x="689610" y="102870"/>
                  </a:cubicBezTo>
                  <a:lnTo>
                    <a:pt x="723900" y="91440"/>
                  </a:lnTo>
                  <a:cubicBezTo>
                    <a:pt x="727710" y="90170"/>
                    <a:pt x="731320" y="87853"/>
                    <a:pt x="735330" y="87630"/>
                  </a:cubicBezTo>
                  <a:lnTo>
                    <a:pt x="803910" y="83820"/>
                  </a:lnTo>
                  <a:cubicBezTo>
                    <a:pt x="837208" y="79658"/>
                    <a:pt x="829811" y="70852"/>
                    <a:pt x="838200" y="8763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4223222" y="5198499"/>
              <a:ext cx="828040" cy="157977"/>
              <a:chOff x="701040" y="4566395"/>
              <a:chExt cx="828040" cy="157977"/>
            </a:xfrm>
          </p:grpSpPr>
          <p:sp>
            <p:nvSpPr>
              <p:cNvPr id="124" name="矩形 123"/>
              <p:cNvSpPr/>
              <p:nvPr/>
            </p:nvSpPr>
            <p:spPr>
              <a:xfrm>
                <a:off x="932180" y="4638040"/>
                <a:ext cx="370840" cy="8379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任意多边形 124"/>
              <p:cNvSpPr/>
              <p:nvPr/>
            </p:nvSpPr>
            <p:spPr>
              <a:xfrm>
                <a:off x="1249680" y="4566903"/>
                <a:ext cx="279400" cy="157469"/>
              </a:xfrm>
              <a:custGeom>
                <a:avLst/>
                <a:gdLst>
                  <a:gd name="connsiteX0" fmla="*/ 0 w 325120"/>
                  <a:gd name="connsiteY0" fmla="*/ 60977 h 154957"/>
                  <a:gd name="connsiteX1" fmla="*/ 91440 w 325120"/>
                  <a:gd name="connsiteY1" fmla="*/ 17 h 154957"/>
                  <a:gd name="connsiteX2" fmla="*/ 175260 w 325120"/>
                  <a:gd name="connsiteY2" fmla="*/ 66057 h 154957"/>
                  <a:gd name="connsiteX3" fmla="*/ 241300 w 325120"/>
                  <a:gd name="connsiteY3" fmla="*/ 137177 h 154957"/>
                  <a:gd name="connsiteX4" fmla="*/ 325120 w 325120"/>
                  <a:gd name="connsiteY4" fmla="*/ 154957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" h="154957">
                    <a:moveTo>
                      <a:pt x="0" y="60977"/>
                    </a:moveTo>
                    <a:cubicBezTo>
                      <a:pt x="31115" y="30073"/>
                      <a:pt x="62230" y="-830"/>
                      <a:pt x="91440" y="17"/>
                    </a:cubicBezTo>
                    <a:cubicBezTo>
                      <a:pt x="120650" y="864"/>
                      <a:pt x="150283" y="43197"/>
                      <a:pt x="175260" y="66057"/>
                    </a:cubicBezTo>
                    <a:cubicBezTo>
                      <a:pt x="200237" y="88917"/>
                      <a:pt x="216323" y="122360"/>
                      <a:pt x="241300" y="137177"/>
                    </a:cubicBezTo>
                    <a:cubicBezTo>
                      <a:pt x="266277" y="151994"/>
                      <a:pt x="325120" y="154957"/>
                      <a:pt x="325120" y="154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任意多边形 125"/>
              <p:cNvSpPr/>
              <p:nvPr/>
            </p:nvSpPr>
            <p:spPr>
              <a:xfrm flipH="1">
                <a:off x="701040" y="4566395"/>
                <a:ext cx="279400" cy="157469"/>
              </a:xfrm>
              <a:custGeom>
                <a:avLst/>
                <a:gdLst>
                  <a:gd name="connsiteX0" fmla="*/ 0 w 325120"/>
                  <a:gd name="connsiteY0" fmla="*/ 60977 h 154957"/>
                  <a:gd name="connsiteX1" fmla="*/ 91440 w 325120"/>
                  <a:gd name="connsiteY1" fmla="*/ 17 h 154957"/>
                  <a:gd name="connsiteX2" fmla="*/ 175260 w 325120"/>
                  <a:gd name="connsiteY2" fmla="*/ 66057 h 154957"/>
                  <a:gd name="connsiteX3" fmla="*/ 241300 w 325120"/>
                  <a:gd name="connsiteY3" fmla="*/ 137177 h 154957"/>
                  <a:gd name="connsiteX4" fmla="*/ 325120 w 325120"/>
                  <a:gd name="connsiteY4" fmla="*/ 154957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" h="154957">
                    <a:moveTo>
                      <a:pt x="0" y="60977"/>
                    </a:moveTo>
                    <a:cubicBezTo>
                      <a:pt x="31115" y="30073"/>
                      <a:pt x="62230" y="-830"/>
                      <a:pt x="91440" y="17"/>
                    </a:cubicBezTo>
                    <a:cubicBezTo>
                      <a:pt x="120650" y="864"/>
                      <a:pt x="150283" y="43197"/>
                      <a:pt x="175260" y="66057"/>
                    </a:cubicBezTo>
                    <a:cubicBezTo>
                      <a:pt x="200237" y="88917"/>
                      <a:pt x="216323" y="122360"/>
                      <a:pt x="241300" y="137177"/>
                    </a:cubicBezTo>
                    <a:cubicBezTo>
                      <a:pt x="266277" y="151994"/>
                      <a:pt x="325120" y="154957"/>
                      <a:pt x="325120" y="154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5" name="矩形 114"/>
            <p:cNvSpPr/>
            <p:nvPr/>
          </p:nvSpPr>
          <p:spPr>
            <a:xfrm>
              <a:off x="2550549" y="5268620"/>
              <a:ext cx="370840" cy="837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249448" y="5200023"/>
              <a:ext cx="351512" cy="66564"/>
            </a:xfrm>
            <a:custGeom>
              <a:avLst/>
              <a:gdLst>
                <a:gd name="connsiteX0" fmla="*/ 0 w 350520"/>
                <a:gd name="connsiteY0" fmla="*/ 91442 h 93982"/>
                <a:gd name="connsiteX1" fmla="*/ 162560 w 350520"/>
                <a:gd name="connsiteY1" fmla="*/ 2 h 93982"/>
                <a:gd name="connsiteX2" fmla="*/ 350520 w 350520"/>
                <a:gd name="connsiteY2" fmla="*/ 93982 h 9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93982">
                  <a:moveTo>
                    <a:pt x="0" y="91442"/>
                  </a:moveTo>
                  <a:cubicBezTo>
                    <a:pt x="52070" y="45510"/>
                    <a:pt x="104140" y="-421"/>
                    <a:pt x="162560" y="2"/>
                  </a:cubicBezTo>
                  <a:cubicBezTo>
                    <a:pt x="220980" y="425"/>
                    <a:pt x="350520" y="93982"/>
                    <a:pt x="350520" y="939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455817" y="5156627"/>
              <a:ext cx="557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FF"/>
                  </a:solidFill>
                </a:rPr>
                <a:t>array</a:t>
              </a:r>
              <a:endParaRPr lang="zh-CN" altLang="en-US" sz="1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2550549" y="5104038"/>
              <a:ext cx="370840" cy="121301"/>
            </a:xfrm>
            <a:prstGeom prst="rect">
              <a:avLst/>
            </a:prstGeom>
            <a:solidFill>
              <a:srgbClr val="EF19C6"/>
            </a:solidFill>
            <a:ln>
              <a:solidFill>
                <a:srgbClr val="EF1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3775701" y="5268620"/>
              <a:ext cx="370840" cy="837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3775701" y="5104038"/>
              <a:ext cx="370840" cy="121301"/>
            </a:xfrm>
            <a:prstGeom prst="rect">
              <a:avLst/>
            </a:prstGeom>
            <a:solidFill>
              <a:srgbClr val="EF19C6"/>
            </a:solidFill>
            <a:ln>
              <a:solidFill>
                <a:srgbClr val="EF1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3682326" y="5161027"/>
              <a:ext cx="557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FF"/>
                  </a:solidFill>
                </a:rPr>
                <a:t>array</a:t>
              </a:r>
              <a:endParaRPr lang="zh-CN" altLang="en-US" sz="1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3054175" y="5123300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00FF"/>
                  </a:solidFill>
                </a:rPr>
                <a:t>MTP…</a:t>
              </a:r>
              <a:endParaRPr lang="zh-CN" altLang="en-US" sz="12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292816" y="4932646"/>
              <a:ext cx="8356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00FF"/>
                  </a:solidFill>
                </a:rPr>
                <a:t>Connector</a:t>
              </a:r>
              <a:endParaRPr lang="zh-CN" altLang="en-US" sz="1200" baseline="30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66396" y="5024331"/>
            <a:ext cx="4725362" cy="468900"/>
            <a:chOff x="466397" y="4489070"/>
            <a:chExt cx="4725362" cy="468900"/>
          </a:xfrm>
        </p:grpSpPr>
        <p:sp>
          <p:nvSpPr>
            <p:cNvPr id="133" name="圆角矩形 132"/>
            <p:cNvSpPr/>
            <p:nvPr/>
          </p:nvSpPr>
          <p:spPr>
            <a:xfrm>
              <a:off x="466397" y="4654667"/>
              <a:ext cx="4725362" cy="303303"/>
            </a:xfrm>
            <a:prstGeom prst="round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PCB #2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557837" y="4489070"/>
              <a:ext cx="1366033" cy="157469"/>
              <a:chOff x="701040" y="4566395"/>
              <a:chExt cx="1366033" cy="157469"/>
            </a:xfrm>
          </p:grpSpPr>
          <p:sp>
            <p:nvSpPr>
              <p:cNvPr id="151" name="矩形 150"/>
              <p:cNvSpPr/>
              <p:nvPr/>
            </p:nvSpPr>
            <p:spPr>
              <a:xfrm>
                <a:off x="932179" y="4638039"/>
                <a:ext cx="1134894" cy="853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任意多边形 152"/>
              <p:cNvSpPr/>
              <p:nvPr/>
            </p:nvSpPr>
            <p:spPr>
              <a:xfrm flipH="1">
                <a:off x="701040" y="4566395"/>
                <a:ext cx="279400" cy="157469"/>
              </a:xfrm>
              <a:custGeom>
                <a:avLst/>
                <a:gdLst>
                  <a:gd name="connsiteX0" fmla="*/ 0 w 325120"/>
                  <a:gd name="connsiteY0" fmla="*/ 60977 h 154957"/>
                  <a:gd name="connsiteX1" fmla="*/ 91440 w 325120"/>
                  <a:gd name="connsiteY1" fmla="*/ 17 h 154957"/>
                  <a:gd name="connsiteX2" fmla="*/ 175260 w 325120"/>
                  <a:gd name="connsiteY2" fmla="*/ 66057 h 154957"/>
                  <a:gd name="connsiteX3" fmla="*/ 241300 w 325120"/>
                  <a:gd name="connsiteY3" fmla="*/ 137177 h 154957"/>
                  <a:gd name="connsiteX4" fmla="*/ 325120 w 325120"/>
                  <a:gd name="connsiteY4" fmla="*/ 154957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" h="154957">
                    <a:moveTo>
                      <a:pt x="0" y="60977"/>
                    </a:moveTo>
                    <a:cubicBezTo>
                      <a:pt x="31115" y="30073"/>
                      <a:pt x="62230" y="-830"/>
                      <a:pt x="91440" y="17"/>
                    </a:cubicBezTo>
                    <a:cubicBezTo>
                      <a:pt x="120650" y="864"/>
                      <a:pt x="150283" y="43197"/>
                      <a:pt x="175260" y="66057"/>
                    </a:cubicBezTo>
                    <a:cubicBezTo>
                      <a:pt x="200237" y="88917"/>
                      <a:pt x="216323" y="122360"/>
                      <a:pt x="241300" y="137177"/>
                    </a:cubicBezTo>
                    <a:cubicBezTo>
                      <a:pt x="266277" y="151994"/>
                      <a:pt x="325120" y="154957"/>
                      <a:pt x="325120" y="154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1934517" y="4491610"/>
              <a:ext cx="596900" cy="157469"/>
              <a:chOff x="932180" y="4566903"/>
              <a:chExt cx="596900" cy="157469"/>
            </a:xfrm>
          </p:grpSpPr>
          <p:sp>
            <p:nvSpPr>
              <p:cNvPr id="148" name="矩形 147"/>
              <p:cNvSpPr/>
              <p:nvPr/>
            </p:nvSpPr>
            <p:spPr>
              <a:xfrm>
                <a:off x="932180" y="4638040"/>
                <a:ext cx="370840" cy="83792"/>
              </a:xfrm>
              <a:prstGeom prst="rect">
                <a:avLst/>
              </a:prstGeom>
              <a:solidFill>
                <a:srgbClr val="0A3DBC"/>
              </a:solidFill>
              <a:ln>
                <a:solidFill>
                  <a:srgbClr val="0A3D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1249680" y="4566903"/>
                <a:ext cx="279400" cy="157469"/>
              </a:xfrm>
              <a:custGeom>
                <a:avLst/>
                <a:gdLst>
                  <a:gd name="connsiteX0" fmla="*/ 0 w 325120"/>
                  <a:gd name="connsiteY0" fmla="*/ 60977 h 154957"/>
                  <a:gd name="connsiteX1" fmla="*/ 91440 w 325120"/>
                  <a:gd name="connsiteY1" fmla="*/ 17 h 154957"/>
                  <a:gd name="connsiteX2" fmla="*/ 175260 w 325120"/>
                  <a:gd name="connsiteY2" fmla="*/ 66057 h 154957"/>
                  <a:gd name="connsiteX3" fmla="*/ 241300 w 325120"/>
                  <a:gd name="connsiteY3" fmla="*/ 137177 h 154957"/>
                  <a:gd name="connsiteX4" fmla="*/ 325120 w 325120"/>
                  <a:gd name="connsiteY4" fmla="*/ 154957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" h="154957">
                    <a:moveTo>
                      <a:pt x="0" y="60977"/>
                    </a:moveTo>
                    <a:cubicBezTo>
                      <a:pt x="31115" y="30073"/>
                      <a:pt x="62230" y="-830"/>
                      <a:pt x="91440" y="17"/>
                    </a:cubicBezTo>
                    <a:cubicBezTo>
                      <a:pt x="120650" y="864"/>
                      <a:pt x="150283" y="43197"/>
                      <a:pt x="175260" y="66057"/>
                    </a:cubicBezTo>
                    <a:cubicBezTo>
                      <a:pt x="200237" y="88917"/>
                      <a:pt x="216323" y="122360"/>
                      <a:pt x="241300" y="137177"/>
                    </a:cubicBezTo>
                    <a:cubicBezTo>
                      <a:pt x="266277" y="151994"/>
                      <a:pt x="325120" y="154957"/>
                      <a:pt x="325120" y="154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2660956" y="4505218"/>
              <a:ext cx="287021" cy="141322"/>
              <a:chOff x="2804159" y="4562331"/>
              <a:chExt cx="287021" cy="161534"/>
            </a:xfrm>
          </p:grpSpPr>
          <p:sp>
            <p:nvSpPr>
              <p:cNvPr id="146" name="圆柱形 145"/>
              <p:cNvSpPr/>
              <p:nvPr/>
            </p:nvSpPr>
            <p:spPr>
              <a:xfrm rot="5400000">
                <a:off x="2909475" y="4542160"/>
                <a:ext cx="161533" cy="201877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L 形 146"/>
              <p:cNvSpPr/>
              <p:nvPr/>
            </p:nvSpPr>
            <p:spPr>
              <a:xfrm flipH="1">
                <a:off x="2804159" y="4562331"/>
                <a:ext cx="97347" cy="161533"/>
              </a:xfrm>
              <a:prstGeom prst="corner">
                <a:avLst>
                  <a:gd name="adj1" fmla="val 16162"/>
                  <a:gd name="adj2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flipH="1">
              <a:off x="3752393" y="4505217"/>
              <a:ext cx="287021" cy="136265"/>
              <a:chOff x="2804159" y="4562331"/>
              <a:chExt cx="287021" cy="161534"/>
            </a:xfrm>
            <a:solidFill>
              <a:srgbClr val="FFC000"/>
            </a:solidFill>
          </p:grpSpPr>
          <p:sp>
            <p:nvSpPr>
              <p:cNvPr id="144" name="圆柱形 143"/>
              <p:cNvSpPr/>
              <p:nvPr/>
            </p:nvSpPr>
            <p:spPr>
              <a:xfrm rot="5400000">
                <a:off x="2909475" y="4542160"/>
                <a:ext cx="161533" cy="201877"/>
              </a:xfrm>
              <a:prstGeom prst="ca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L 形 144"/>
              <p:cNvSpPr/>
              <p:nvPr/>
            </p:nvSpPr>
            <p:spPr>
              <a:xfrm flipH="1">
                <a:off x="2804159" y="4562331"/>
                <a:ext cx="97347" cy="161533"/>
              </a:xfrm>
              <a:prstGeom prst="corner">
                <a:avLst>
                  <a:gd name="adj1" fmla="val 16162"/>
                  <a:gd name="adj2" fmla="val 16667"/>
                </a:avLst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8" name="任意多边形 137"/>
            <p:cNvSpPr/>
            <p:nvPr/>
          </p:nvSpPr>
          <p:spPr>
            <a:xfrm>
              <a:off x="2931467" y="4494675"/>
              <a:ext cx="838200" cy="114300"/>
            </a:xfrm>
            <a:custGeom>
              <a:avLst/>
              <a:gdLst>
                <a:gd name="connsiteX0" fmla="*/ 0 w 838200"/>
                <a:gd name="connsiteY0" fmla="*/ 87630 h 114300"/>
                <a:gd name="connsiteX1" fmla="*/ 68580 w 838200"/>
                <a:gd name="connsiteY1" fmla="*/ 91440 h 114300"/>
                <a:gd name="connsiteX2" fmla="*/ 106680 w 838200"/>
                <a:gd name="connsiteY2" fmla="*/ 95250 h 114300"/>
                <a:gd name="connsiteX3" fmla="*/ 247650 w 838200"/>
                <a:gd name="connsiteY3" fmla="*/ 91440 h 114300"/>
                <a:gd name="connsiteX4" fmla="*/ 312420 w 838200"/>
                <a:gd name="connsiteY4" fmla="*/ 80010 h 114300"/>
                <a:gd name="connsiteX5" fmla="*/ 354330 w 838200"/>
                <a:gd name="connsiteY5" fmla="*/ 72390 h 114300"/>
                <a:gd name="connsiteX6" fmla="*/ 381000 w 838200"/>
                <a:gd name="connsiteY6" fmla="*/ 60960 h 114300"/>
                <a:gd name="connsiteX7" fmla="*/ 403860 w 838200"/>
                <a:gd name="connsiteY7" fmla="*/ 53340 h 114300"/>
                <a:gd name="connsiteX8" fmla="*/ 407670 w 838200"/>
                <a:gd name="connsiteY8" fmla="*/ 41910 h 114300"/>
                <a:gd name="connsiteX9" fmla="*/ 403860 w 838200"/>
                <a:gd name="connsiteY9" fmla="*/ 26670 h 114300"/>
                <a:gd name="connsiteX10" fmla="*/ 381000 w 838200"/>
                <a:gd name="connsiteY10" fmla="*/ 15240 h 114300"/>
                <a:gd name="connsiteX11" fmla="*/ 369570 w 838200"/>
                <a:gd name="connsiteY11" fmla="*/ 7620 h 114300"/>
                <a:gd name="connsiteX12" fmla="*/ 346710 w 838200"/>
                <a:gd name="connsiteY12" fmla="*/ 0 h 114300"/>
                <a:gd name="connsiteX13" fmla="*/ 323850 w 838200"/>
                <a:gd name="connsiteY13" fmla="*/ 7620 h 114300"/>
                <a:gd name="connsiteX14" fmla="*/ 312420 w 838200"/>
                <a:gd name="connsiteY14" fmla="*/ 11430 h 114300"/>
                <a:gd name="connsiteX15" fmla="*/ 304800 w 838200"/>
                <a:gd name="connsiteY15" fmla="*/ 22860 h 114300"/>
                <a:gd name="connsiteX16" fmla="*/ 323850 w 838200"/>
                <a:gd name="connsiteY16" fmla="*/ 53340 h 114300"/>
                <a:gd name="connsiteX17" fmla="*/ 335280 w 838200"/>
                <a:gd name="connsiteY17" fmla="*/ 64770 h 114300"/>
                <a:gd name="connsiteX18" fmla="*/ 346710 w 838200"/>
                <a:gd name="connsiteY18" fmla="*/ 68580 h 114300"/>
                <a:gd name="connsiteX19" fmla="*/ 358140 w 838200"/>
                <a:gd name="connsiteY19" fmla="*/ 76200 h 114300"/>
                <a:gd name="connsiteX20" fmla="*/ 381000 w 838200"/>
                <a:gd name="connsiteY20" fmla="*/ 83820 h 114300"/>
                <a:gd name="connsiteX21" fmla="*/ 392430 w 838200"/>
                <a:gd name="connsiteY21" fmla="*/ 87630 h 114300"/>
                <a:gd name="connsiteX22" fmla="*/ 438150 w 838200"/>
                <a:gd name="connsiteY22" fmla="*/ 102870 h 114300"/>
                <a:gd name="connsiteX23" fmla="*/ 449580 w 838200"/>
                <a:gd name="connsiteY23" fmla="*/ 106680 h 114300"/>
                <a:gd name="connsiteX24" fmla="*/ 461010 w 838200"/>
                <a:gd name="connsiteY24" fmla="*/ 110490 h 114300"/>
                <a:gd name="connsiteX25" fmla="*/ 483870 w 838200"/>
                <a:gd name="connsiteY25" fmla="*/ 114300 h 114300"/>
                <a:gd name="connsiteX26" fmla="*/ 548640 w 838200"/>
                <a:gd name="connsiteY26" fmla="*/ 110490 h 114300"/>
                <a:gd name="connsiteX27" fmla="*/ 689610 w 838200"/>
                <a:gd name="connsiteY27" fmla="*/ 102870 h 114300"/>
                <a:gd name="connsiteX28" fmla="*/ 723900 w 838200"/>
                <a:gd name="connsiteY28" fmla="*/ 91440 h 114300"/>
                <a:gd name="connsiteX29" fmla="*/ 735330 w 838200"/>
                <a:gd name="connsiteY29" fmla="*/ 87630 h 114300"/>
                <a:gd name="connsiteX30" fmla="*/ 803910 w 838200"/>
                <a:gd name="connsiteY30" fmla="*/ 83820 h 114300"/>
                <a:gd name="connsiteX31" fmla="*/ 838200 w 838200"/>
                <a:gd name="connsiteY31" fmla="*/ 8763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8200" h="114300">
                  <a:moveTo>
                    <a:pt x="0" y="87630"/>
                  </a:moveTo>
                  <a:lnTo>
                    <a:pt x="68580" y="91440"/>
                  </a:lnTo>
                  <a:cubicBezTo>
                    <a:pt x="81311" y="92349"/>
                    <a:pt x="93917" y="95250"/>
                    <a:pt x="106680" y="95250"/>
                  </a:cubicBezTo>
                  <a:cubicBezTo>
                    <a:pt x="153687" y="95250"/>
                    <a:pt x="200660" y="92710"/>
                    <a:pt x="247650" y="91440"/>
                  </a:cubicBezTo>
                  <a:cubicBezTo>
                    <a:pt x="277950" y="81340"/>
                    <a:pt x="246916" y="90927"/>
                    <a:pt x="312420" y="80010"/>
                  </a:cubicBezTo>
                  <a:cubicBezTo>
                    <a:pt x="322611" y="78312"/>
                    <a:pt x="343680" y="75053"/>
                    <a:pt x="354330" y="72390"/>
                  </a:cubicBezTo>
                  <a:cubicBezTo>
                    <a:pt x="370682" y="68302"/>
                    <a:pt x="362827" y="68229"/>
                    <a:pt x="381000" y="60960"/>
                  </a:cubicBezTo>
                  <a:cubicBezTo>
                    <a:pt x="388458" y="57977"/>
                    <a:pt x="403860" y="53340"/>
                    <a:pt x="403860" y="53340"/>
                  </a:cubicBezTo>
                  <a:cubicBezTo>
                    <a:pt x="405130" y="49530"/>
                    <a:pt x="407670" y="45926"/>
                    <a:pt x="407670" y="41910"/>
                  </a:cubicBezTo>
                  <a:cubicBezTo>
                    <a:pt x="407670" y="36674"/>
                    <a:pt x="406765" y="31027"/>
                    <a:pt x="403860" y="26670"/>
                  </a:cubicBezTo>
                  <a:cubicBezTo>
                    <a:pt x="398401" y="18481"/>
                    <a:pt x="388607" y="19043"/>
                    <a:pt x="381000" y="15240"/>
                  </a:cubicBezTo>
                  <a:cubicBezTo>
                    <a:pt x="376904" y="13192"/>
                    <a:pt x="373754" y="9480"/>
                    <a:pt x="369570" y="7620"/>
                  </a:cubicBezTo>
                  <a:cubicBezTo>
                    <a:pt x="362230" y="4358"/>
                    <a:pt x="346710" y="0"/>
                    <a:pt x="346710" y="0"/>
                  </a:cubicBezTo>
                  <a:lnTo>
                    <a:pt x="323850" y="7620"/>
                  </a:lnTo>
                  <a:lnTo>
                    <a:pt x="312420" y="11430"/>
                  </a:lnTo>
                  <a:cubicBezTo>
                    <a:pt x="309880" y="15240"/>
                    <a:pt x="304800" y="18281"/>
                    <a:pt x="304800" y="22860"/>
                  </a:cubicBezTo>
                  <a:cubicBezTo>
                    <a:pt x="304800" y="47803"/>
                    <a:pt x="310906" y="42554"/>
                    <a:pt x="323850" y="53340"/>
                  </a:cubicBezTo>
                  <a:cubicBezTo>
                    <a:pt x="327989" y="56789"/>
                    <a:pt x="330797" y="61781"/>
                    <a:pt x="335280" y="64770"/>
                  </a:cubicBezTo>
                  <a:cubicBezTo>
                    <a:pt x="338622" y="66998"/>
                    <a:pt x="343118" y="66784"/>
                    <a:pt x="346710" y="68580"/>
                  </a:cubicBezTo>
                  <a:cubicBezTo>
                    <a:pt x="350806" y="70628"/>
                    <a:pt x="353956" y="74340"/>
                    <a:pt x="358140" y="76200"/>
                  </a:cubicBezTo>
                  <a:cubicBezTo>
                    <a:pt x="365480" y="79462"/>
                    <a:pt x="373380" y="81280"/>
                    <a:pt x="381000" y="83820"/>
                  </a:cubicBezTo>
                  <a:lnTo>
                    <a:pt x="392430" y="87630"/>
                  </a:lnTo>
                  <a:lnTo>
                    <a:pt x="438150" y="102870"/>
                  </a:lnTo>
                  <a:lnTo>
                    <a:pt x="449580" y="106680"/>
                  </a:lnTo>
                  <a:cubicBezTo>
                    <a:pt x="453390" y="107950"/>
                    <a:pt x="457049" y="109830"/>
                    <a:pt x="461010" y="110490"/>
                  </a:cubicBezTo>
                  <a:lnTo>
                    <a:pt x="483870" y="114300"/>
                  </a:lnTo>
                  <a:lnTo>
                    <a:pt x="548640" y="110490"/>
                  </a:lnTo>
                  <a:cubicBezTo>
                    <a:pt x="682108" y="104423"/>
                    <a:pt x="610730" y="110758"/>
                    <a:pt x="689610" y="102870"/>
                  </a:cubicBezTo>
                  <a:lnTo>
                    <a:pt x="723900" y="91440"/>
                  </a:lnTo>
                  <a:cubicBezTo>
                    <a:pt x="727710" y="90170"/>
                    <a:pt x="731320" y="87853"/>
                    <a:pt x="735330" y="87630"/>
                  </a:cubicBezTo>
                  <a:lnTo>
                    <a:pt x="803910" y="83820"/>
                  </a:lnTo>
                  <a:cubicBezTo>
                    <a:pt x="837208" y="79658"/>
                    <a:pt x="829811" y="70852"/>
                    <a:pt x="838200" y="8763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4223222" y="4490594"/>
              <a:ext cx="828040" cy="157977"/>
              <a:chOff x="701040" y="4566395"/>
              <a:chExt cx="828040" cy="157977"/>
            </a:xfrm>
          </p:grpSpPr>
          <p:sp>
            <p:nvSpPr>
              <p:cNvPr id="141" name="矩形 140"/>
              <p:cNvSpPr/>
              <p:nvPr/>
            </p:nvSpPr>
            <p:spPr>
              <a:xfrm>
                <a:off x="932180" y="4638040"/>
                <a:ext cx="370840" cy="8379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任意多边形 141"/>
              <p:cNvSpPr/>
              <p:nvPr/>
            </p:nvSpPr>
            <p:spPr>
              <a:xfrm>
                <a:off x="1249680" y="4566903"/>
                <a:ext cx="279400" cy="157469"/>
              </a:xfrm>
              <a:custGeom>
                <a:avLst/>
                <a:gdLst>
                  <a:gd name="connsiteX0" fmla="*/ 0 w 325120"/>
                  <a:gd name="connsiteY0" fmla="*/ 60977 h 154957"/>
                  <a:gd name="connsiteX1" fmla="*/ 91440 w 325120"/>
                  <a:gd name="connsiteY1" fmla="*/ 17 h 154957"/>
                  <a:gd name="connsiteX2" fmla="*/ 175260 w 325120"/>
                  <a:gd name="connsiteY2" fmla="*/ 66057 h 154957"/>
                  <a:gd name="connsiteX3" fmla="*/ 241300 w 325120"/>
                  <a:gd name="connsiteY3" fmla="*/ 137177 h 154957"/>
                  <a:gd name="connsiteX4" fmla="*/ 325120 w 325120"/>
                  <a:gd name="connsiteY4" fmla="*/ 154957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" h="154957">
                    <a:moveTo>
                      <a:pt x="0" y="60977"/>
                    </a:moveTo>
                    <a:cubicBezTo>
                      <a:pt x="31115" y="30073"/>
                      <a:pt x="62230" y="-830"/>
                      <a:pt x="91440" y="17"/>
                    </a:cubicBezTo>
                    <a:cubicBezTo>
                      <a:pt x="120650" y="864"/>
                      <a:pt x="150283" y="43197"/>
                      <a:pt x="175260" y="66057"/>
                    </a:cubicBezTo>
                    <a:cubicBezTo>
                      <a:pt x="200237" y="88917"/>
                      <a:pt x="216323" y="122360"/>
                      <a:pt x="241300" y="137177"/>
                    </a:cubicBezTo>
                    <a:cubicBezTo>
                      <a:pt x="266277" y="151994"/>
                      <a:pt x="325120" y="154957"/>
                      <a:pt x="325120" y="154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任意多边形 142"/>
              <p:cNvSpPr/>
              <p:nvPr/>
            </p:nvSpPr>
            <p:spPr>
              <a:xfrm flipH="1">
                <a:off x="701040" y="4566395"/>
                <a:ext cx="279400" cy="157469"/>
              </a:xfrm>
              <a:custGeom>
                <a:avLst/>
                <a:gdLst>
                  <a:gd name="connsiteX0" fmla="*/ 0 w 325120"/>
                  <a:gd name="connsiteY0" fmla="*/ 60977 h 154957"/>
                  <a:gd name="connsiteX1" fmla="*/ 91440 w 325120"/>
                  <a:gd name="connsiteY1" fmla="*/ 17 h 154957"/>
                  <a:gd name="connsiteX2" fmla="*/ 175260 w 325120"/>
                  <a:gd name="connsiteY2" fmla="*/ 66057 h 154957"/>
                  <a:gd name="connsiteX3" fmla="*/ 241300 w 325120"/>
                  <a:gd name="connsiteY3" fmla="*/ 137177 h 154957"/>
                  <a:gd name="connsiteX4" fmla="*/ 325120 w 325120"/>
                  <a:gd name="connsiteY4" fmla="*/ 154957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" h="154957">
                    <a:moveTo>
                      <a:pt x="0" y="60977"/>
                    </a:moveTo>
                    <a:cubicBezTo>
                      <a:pt x="31115" y="30073"/>
                      <a:pt x="62230" y="-830"/>
                      <a:pt x="91440" y="17"/>
                    </a:cubicBezTo>
                    <a:cubicBezTo>
                      <a:pt x="120650" y="864"/>
                      <a:pt x="150283" y="43197"/>
                      <a:pt x="175260" y="66057"/>
                    </a:cubicBezTo>
                    <a:cubicBezTo>
                      <a:pt x="200237" y="88917"/>
                      <a:pt x="216323" y="122360"/>
                      <a:pt x="241300" y="137177"/>
                    </a:cubicBezTo>
                    <a:cubicBezTo>
                      <a:pt x="266277" y="151994"/>
                      <a:pt x="325120" y="154957"/>
                      <a:pt x="325120" y="154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4" name="文本框 153"/>
          <p:cNvSpPr txBox="1"/>
          <p:nvPr/>
        </p:nvSpPr>
        <p:spPr>
          <a:xfrm>
            <a:off x="4816935" y="4068531"/>
            <a:ext cx="1006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Bonding wire</a:t>
            </a:r>
            <a:endParaRPr lang="zh-CN" altLang="en-US" sz="1200" baseline="30000" dirty="0">
              <a:solidFill>
                <a:srgbClr val="0000FF"/>
              </a:solidFill>
            </a:endParaRPr>
          </a:p>
        </p:txBody>
      </p:sp>
      <p:cxnSp>
        <p:nvCxnSpPr>
          <p:cNvPr id="156" name="直接箭头连接符 155"/>
          <p:cNvCxnSpPr>
            <a:endCxn id="43" idx="2"/>
          </p:cNvCxnSpPr>
          <p:nvPr/>
        </p:nvCxnSpPr>
        <p:spPr>
          <a:xfrm flipH="1">
            <a:off x="4922476" y="4296882"/>
            <a:ext cx="210356" cy="12067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组合 181"/>
          <p:cNvGrpSpPr/>
          <p:nvPr/>
        </p:nvGrpSpPr>
        <p:grpSpPr>
          <a:xfrm>
            <a:off x="466397" y="3736964"/>
            <a:ext cx="4725362" cy="1080330"/>
            <a:chOff x="466397" y="3736964"/>
            <a:chExt cx="4725362" cy="108033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66397" y="4179100"/>
              <a:ext cx="4725362" cy="638194"/>
              <a:chOff x="466397" y="4319776"/>
              <a:chExt cx="4725362" cy="63819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466397" y="4654667"/>
                <a:ext cx="4725362" cy="303303"/>
              </a:xfrm>
              <a:prstGeom prst="roundRect">
                <a:avLst/>
              </a:prstGeom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PCB #1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557837" y="4489070"/>
                <a:ext cx="1041400" cy="160517"/>
                <a:chOff x="701040" y="4566395"/>
                <a:chExt cx="1041400" cy="160517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932180" y="4638040"/>
                  <a:ext cx="584200" cy="858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1463040" y="4569443"/>
                  <a:ext cx="279400" cy="157469"/>
                </a:xfrm>
                <a:custGeom>
                  <a:avLst/>
                  <a:gdLst>
                    <a:gd name="connsiteX0" fmla="*/ 0 w 325120"/>
                    <a:gd name="connsiteY0" fmla="*/ 60977 h 154957"/>
                    <a:gd name="connsiteX1" fmla="*/ 91440 w 325120"/>
                    <a:gd name="connsiteY1" fmla="*/ 17 h 154957"/>
                    <a:gd name="connsiteX2" fmla="*/ 175260 w 325120"/>
                    <a:gd name="connsiteY2" fmla="*/ 66057 h 154957"/>
                    <a:gd name="connsiteX3" fmla="*/ 241300 w 325120"/>
                    <a:gd name="connsiteY3" fmla="*/ 137177 h 154957"/>
                    <a:gd name="connsiteX4" fmla="*/ 325120 w 325120"/>
                    <a:gd name="connsiteY4" fmla="*/ 154957 h 15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" h="154957">
                      <a:moveTo>
                        <a:pt x="0" y="60977"/>
                      </a:moveTo>
                      <a:cubicBezTo>
                        <a:pt x="31115" y="30073"/>
                        <a:pt x="62230" y="-830"/>
                        <a:pt x="91440" y="17"/>
                      </a:cubicBezTo>
                      <a:cubicBezTo>
                        <a:pt x="120650" y="864"/>
                        <a:pt x="150283" y="43197"/>
                        <a:pt x="175260" y="66057"/>
                      </a:cubicBezTo>
                      <a:cubicBezTo>
                        <a:pt x="200237" y="88917"/>
                        <a:pt x="216323" y="122360"/>
                        <a:pt x="241300" y="137177"/>
                      </a:cubicBezTo>
                      <a:cubicBezTo>
                        <a:pt x="266277" y="151994"/>
                        <a:pt x="325120" y="154957"/>
                        <a:pt x="325120" y="15495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flipH="1">
                  <a:off x="701040" y="4566395"/>
                  <a:ext cx="279400" cy="157469"/>
                </a:xfrm>
                <a:custGeom>
                  <a:avLst/>
                  <a:gdLst>
                    <a:gd name="connsiteX0" fmla="*/ 0 w 325120"/>
                    <a:gd name="connsiteY0" fmla="*/ 60977 h 154957"/>
                    <a:gd name="connsiteX1" fmla="*/ 91440 w 325120"/>
                    <a:gd name="connsiteY1" fmla="*/ 17 h 154957"/>
                    <a:gd name="connsiteX2" fmla="*/ 175260 w 325120"/>
                    <a:gd name="connsiteY2" fmla="*/ 66057 h 154957"/>
                    <a:gd name="connsiteX3" fmla="*/ 241300 w 325120"/>
                    <a:gd name="connsiteY3" fmla="*/ 137177 h 154957"/>
                    <a:gd name="connsiteX4" fmla="*/ 325120 w 325120"/>
                    <a:gd name="connsiteY4" fmla="*/ 154957 h 15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" h="154957">
                      <a:moveTo>
                        <a:pt x="0" y="60977"/>
                      </a:moveTo>
                      <a:cubicBezTo>
                        <a:pt x="31115" y="30073"/>
                        <a:pt x="62230" y="-830"/>
                        <a:pt x="91440" y="17"/>
                      </a:cubicBezTo>
                      <a:cubicBezTo>
                        <a:pt x="120650" y="864"/>
                        <a:pt x="150283" y="43197"/>
                        <a:pt x="175260" y="66057"/>
                      </a:cubicBezTo>
                      <a:cubicBezTo>
                        <a:pt x="200237" y="88917"/>
                        <a:pt x="216323" y="122360"/>
                        <a:pt x="241300" y="137177"/>
                      </a:cubicBezTo>
                      <a:cubicBezTo>
                        <a:pt x="266277" y="151994"/>
                        <a:pt x="325120" y="154957"/>
                        <a:pt x="325120" y="15495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1703377" y="4491102"/>
                <a:ext cx="828040" cy="157977"/>
                <a:chOff x="701040" y="4566395"/>
                <a:chExt cx="828040" cy="157977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932180" y="4638040"/>
                  <a:ext cx="370840" cy="83792"/>
                </a:xfrm>
                <a:prstGeom prst="rect">
                  <a:avLst/>
                </a:prstGeom>
                <a:solidFill>
                  <a:srgbClr val="0A3DBC"/>
                </a:solidFill>
                <a:ln>
                  <a:solidFill>
                    <a:srgbClr val="0A3DB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1249680" y="4566903"/>
                  <a:ext cx="279400" cy="157469"/>
                </a:xfrm>
                <a:custGeom>
                  <a:avLst/>
                  <a:gdLst>
                    <a:gd name="connsiteX0" fmla="*/ 0 w 325120"/>
                    <a:gd name="connsiteY0" fmla="*/ 60977 h 154957"/>
                    <a:gd name="connsiteX1" fmla="*/ 91440 w 325120"/>
                    <a:gd name="connsiteY1" fmla="*/ 17 h 154957"/>
                    <a:gd name="connsiteX2" fmla="*/ 175260 w 325120"/>
                    <a:gd name="connsiteY2" fmla="*/ 66057 h 154957"/>
                    <a:gd name="connsiteX3" fmla="*/ 241300 w 325120"/>
                    <a:gd name="connsiteY3" fmla="*/ 137177 h 154957"/>
                    <a:gd name="connsiteX4" fmla="*/ 325120 w 325120"/>
                    <a:gd name="connsiteY4" fmla="*/ 154957 h 15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" h="154957">
                      <a:moveTo>
                        <a:pt x="0" y="60977"/>
                      </a:moveTo>
                      <a:cubicBezTo>
                        <a:pt x="31115" y="30073"/>
                        <a:pt x="62230" y="-830"/>
                        <a:pt x="91440" y="17"/>
                      </a:cubicBezTo>
                      <a:cubicBezTo>
                        <a:pt x="120650" y="864"/>
                        <a:pt x="150283" y="43197"/>
                        <a:pt x="175260" y="66057"/>
                      </a:cubicBezTo>
                      <a:cubicBezTo>
                        <a:pt x="200237" y="88917"/>
                        <a:pt x="216323" y="122360"/>
                        <a:pt x="241300" y="137177"/>
                      </a:cubicBezTo>
                      <a:cubicBezTo>
                        <a:pt x="266277" y="151994"/>
                        <a:pt x="325120" y="154957"/>
                        <a:pt x="325120" y="15495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flipH="1">
                  <a:off x="701040" y="4566395"/>
                  <a:ext cx="279400" cy="157469"/>
                </a:xfrm>
                <a:custGeom>
                  <a:avLst/>
                  <a:gdLst>
                    <a:gd name="connsiteX0" fmla="*/ 0 w 325120"/>
                    <a:gd name="connsiteY0" fmla="*/ 60977 h 154957"/>
                    <a:gd name="connsiteX1" fmla="*/ 91440 w 325120"/>
                    <a:gd name="connsiteY1" fmla="*/ 17 h 154957"/>
                    <a:gd name="connsiteX2" fmla="*/ 175260 w 325120"/>
                    <a:gd name="connsiteY2" fmla="*/ 66057 h 154957"/>
                    <a:gd name="connsiteX3" fmla="*/ 241300 w 325120"/>
                    <a:gd name="connsiteY3" fmla="*/ 137177 h 154957"/>
                    <a:gd name="connsiteX4" fmla="*/ 325120 w 325120"/>
                    <a:gd name="connsiteY4" fmla="*/ 154957 h 15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" h="154957">
                      <a:moveTo>
                        <a:pt x="0" y="60977"/>
                      </a:moveTo>
                      <a:cubicBezTo>
                        <a:pt x="31115" y="30073"/>
                        <a:pt x="62230" y="-830"/>
                        <a:pt x="91440" y="17"/>
                      </a:cubicBezTo>
                      <a:cubicBezTo>
                        <a:pt x="120650" y="864"/>
                        <a:pt x="150283" y="43197"/>
                        <a:pt x="175260" y="66057"/>
                      </a:cubicBezTo>
                      <a:cubicBezTo>
                        <a:pt x="200237" y="88917"/>
                        <a:pt x="216323" y="122360"/>
                        <a:pt x="241300" y="137177"/>
                      </a:cubicBezTo>
                      <a:cubicBezTo>
                        <a:pt x="266277" y="151994"/>
                        <a:pt x="325120" y="154957"/>
                        <a:pt x="325120" y="15495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2660956" y="4505218"/>
                <a:ext cx="287021" cy="141322"/>
                <a:chOff x="2804159" y="4562331"/>
                <a:chExt cx="287021" cy="161534"/>
              </a:xfrm>
            </p:grpSpPr>
            <p:sp>
              <p:nvSpPr>
                <p:cNvPr id="31" name="圆柱形 30"/>
                <p:cNvSpPr/>
                <p:nvPr/>
              </p:nvSpPr>
              <p:spPr>
                <a:xfrm rot="5400000">
                  <a:off x="2909475" y="4542160"/>
                  <a:ext cx="161533" cy="201877"/>
                </a:xfrm>
                <a:prstGeom prst="ca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L 形 32"/>
                <p:cNvSpPr/>
                <p:nvPr/>
              </p:nvSpPr>
              <p:spPr>
                <a:xfrm flipH="1">
                  <a:off x="2804159" y="4562331"/>
                  <a:ext cx="97347" cy="161533"/>
                </a:xfrm>
                <a:prstGeom prst="corner">
                  <a:avLst>
                    <a:gd name="adj1" fmla="val 16162"/>
                    <a:gd name="adj2" fmla="val 16667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 flipH="1">
                <a:off x="3752393" y="4505217"/>
                <a:ext cx="287021" cy="136265"/>
                <a:chOff x="2804159" y="4562331"/>
                <a:chExt cx="287021" cy="161534"/>
              </a:xfrm>
              <a:solidFill>
                <a:srgbClr val="FFC000"/>
              </a:solidFill>
            </p:grpSpPr>
            <p:sp>
              <p:nvSpPr>
                <p:cNvPr id="36" name="圆柱形 35"/>
                <p:cNvSpPr/>
                <p:nvPr/>
              </p:nvSpPr>
              <p:spPr>
                <a:xfrm rot="5400000">
                  <a:off x="2909475" y="4542160"/>
                  <a:ext cx="161533" cy="201877"/>
                </a:xfrm>
                <a:prstGeom prst="can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L 形 36"/>
                <p:cNvSpPr/>
                <p:nvPr/>
              </p:nvSpPr>
              <p:spPr>
                <a:xfrm flipH="1">
                  <a:off x="2804159" y="4562331"/>
                  <a:ext cx="97347" cy="161533"/>
                </a:xfrm>
                <a:prstGeom prst="corner">
                  <a:avLst>
                    <a:gd name="adj1" fmla="val 16162"/>
                    <a:gd name="adj2" fmla="val 16667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0" name="任意多边形 39"/>
              <p:cNvSpPr/>
              <p:nvPr/>
            </p:nvSpPr>
            <p:spPr>
              <a:xfrm>
                <a:off x="2931467" y="4494675"/>
                <a:ext cx="838200" cy="114300"/>
              </a:xfrm>
              <a:custGeom>
                <a:avLst/>
                <a:gdLst>
                  <a:gd name="connsiteX0" fmla="*/ 0 w 838200"/>
                  <a:gd name="connsiteY0" fmla="*/ 87630 h 114300"/>
                  <a:gd name="connsiteX1" fmla="*/ 68580 w 838200"/>
                  <a:gd name="connsiteY1" fmla="*/ 91440 h 114300"/>
                  <a:gd name="connsiteX2" fmla="*/ 106680 w 838200"/>
                  <a:gd name="connsiteY2" fmla="*/ 95250 h 114300"/>
                  <a:gd name="connsiteX3" fmla="*/ 247650 w 838200"/>
                  <a:gd name="connsiteY3" fmla="*/ 91440 h 114300"/>
                  <a:gd name="connsiteX4" fmla="*/ 312420 w 838200"/>
                  <a:gd name="connsiteY4" fmla="*/ 80010 h 114300"/>
                  <a:gd name="connsiteX5" fmla="*/ 354330 w 838200"/>
                  <a:gd name="connsiteY5" fmla="*/ 72390 h 114300"/>
                  <a:gd name="connsiteX6" fmla="*/ 381000 w 838200"/>
                  <a:gd name="connsiteY6" fmla="*/ 60960 h 114300"/>
                  <a:gd name="connsiteX7" fmla="*/ 403860 w 838200"/>
                  <a:gd name="connsiteY7" fmla="*/ 53340 h 114300"/>
                  <a:gd name="connsiteX8" fmla="*/ 407670 w 838200"/>
                  <a:gd name="connsiteY8" fmla="*/ 41910 h 114300"/>
                  <a:gd name="connsiteX9" fmla="*/ 403860 w 838200"/>
                  <a:gd name="connsiteY9" fmla="*/ 26670 h 114300"/>
                  <a:gd name="connsiteX10" fmla="*/ 381000 w 838200"/>
                  <a:gd name="connsiteY10" fmla="*/ 15240 h 114300"/>
                  <a:gd name="connsiteX11" fmla="*/ 369570 w 838200"/>
                  <a:gd name="connsiteY11" fmla="*/ 7620 h 114300"/>
                  <a:gd name="connsiteX12" fmla="*/ 346710 w 838200"/>
                  <a:gd name="connsiteY12" fmla="*/ 0 h 114300"/>
                  <a:gd name="connsiteX13" fmla="*/ 323850 w 838200"/>
                  <a:gd name="connsiteY13" fmla="*/ 7620 h 114300"/>
                  <a:gd name="connsiteX14" fmla="*/ 312420 w 838200"/>
                  <a:gd name="connsiteY14" fmla="*/ 11430 h 114300"/>
                  <a:gd name="connsiteX15" fmla="*/ 304800 w 838200"/>
                  <a:gd name="connsiteY15" fmla="*/ 22860 h 114300"/>
                  <a:gd name="connsiteX16" fmla="*/ 323850 w 838200"/>
                  <a:gd name="connsiteY16" fmla="*/ 53340 h 114300"/>
                  <a:gd name="connsiteX17" fmla="*/ 335280 w 838200"/>
                  <a:gd name="connsiteY17" fmla="*/ 64770 h 114300"/>
                  <a:gd name="connsiteX18" fmla="*/ 346710 w 838200"/>
                  <a:gd name="connsiteY18" fmla="*/ 68580 h 114300"/>
                  <a:gd name="connsiteX19" fmla="*/ 358140 w 838200"/>
                  <a:gd name="connsiteY19" fmla="*/ 76200 h 114300"/>
                  <a:gd name="connsiteX20" fmla="*/ 381000 w 838200"/>
                  <a:gd name="connsiteY20" fmla="*/ 83820 h 114300"/>
                  <a:gd name="connsiteX21" fmla="*/ 392430 w 838200"/>
                  <a:gd name="connsiteY21" fmla="*/ 87630 h 114300"/>
                  <a:gd name="connsiteX22" fmla="*/ 438150 w 838200"/>
                  <a:gd name="connsiteY22" fmla="*/ 102870 h 114300"/>
                  <a:gd name="connsiteX23" fmla="*/ 449580 w 838200"/>
                  <a:gd name="connsiteY23" fmla="*/ 106680 h 114300"/>
                  <a:gd name="connsiteX24" fmla="*/ 461010 w 838200"/>
                  <a:gd name="connsiteY24" fmla="*/ 110490 h 114300"/>
                  <a:gd name="connsiteX25" fmla="*/ 483870 w 838200"/>
                  <a:gd name="connsiteY25" fmla="*/ 114300 h 114300"/>
                  <a:gd name="connsiteX26" fmla="*/ 548640 w 838200"/>
                  <a:gd name="connsiteY26" fmla="*/ 110490 h 114300"/>
                  <a:gd name="connsiteX27" fmla="*/ 689610 w 838200"/>
                  <a:gd name="connsiteY27" fmla="*/ 102870 h 114300"/>
                  <a:gd name="connsiteX28" fmla="*/ 723900 w 838200"/>
                  <a:gd name="connsiteY28" fmla="*/ 91440 h 114300"/>
                  <a:gd name="connsiteX29" fmla="*/ 735330 w 838200"/>
                  <a:gd name="connsiteY29" fmla="*/ 87630 h 114300"/>
                  <a:gd name="connsiteX30" fmla="*/ 803910 w 838200"/>
                  <a:gd name="connsiteY30" fmla="*/ 83820 h 114300"/>
                  <a:gd name="connsiteX31" fmla="*/ 838200 w 838200"/>
                  <a:gd name="connsiteY31" fmla="*/ 8763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38200" h="114300">
                    <a:moveTo>
                      <a:pt x="0" y="87630"/>
                    </a:moveTo>
                    <a:lnTo>
                      <a:pt x="68580" y="91440"/>
                    </a:lnTo>
                    <a:cubicBezTo>
                      <a:pt x="81311" y="92349"/>
                      <a:pt x="93917" y="95250"/>
                      <a:pt x="106680" y="95250"/>
                    </a:cubicBezTo>
                    <a:cubicBezTo>
                      <a:pt x="153687" y="95250"/>
                      <a:pt x="200660" y="92710"/>
                      <a:pt x="247650" y="91440"/>
                    </a:cubicBezTo>
                    <a:cubicBezTo>
                      <a:pt x="277950" y="81340"/>
                      <a:pt x="246916" y="90927"/>
                      <a:pt x="312420" y="80010"/>
                    </a:cubicBezTo>
                    <a:cubicBezTo>
                      <a:pt x="322611" y="78312"/>
                      <a:pt x="343680" y="75053"/>
                      <a:pt x="354330" y="72390"/>
                    </a:cubicBezTo>
                    <a:cubicBezTo>
                      <a:pt x="370682" y="68302"/>
                      <a:pt x="362827" y="68229"/>
                      <a:pt x="381000" y="60960"/>
                    </a:cubicBezTo>
                    <a:cubicBezTo>
                      <a:pt x="388458" y="57977"/>
                      <a:pt x="403860" y="53340"/>
                      <a:pt x="403860" y="53340"/>
                    </a:cubicBezTo>
                    <a:cubicBezTo>
                      <a:pt x="405130" y="49530"/>
                      <a:pt x="407670" y="45926"/>
                      <a:pt x="407670" y="41910"/>
                    </a:cubicBezTo>
                    <a:cubicBezTo>
                      <a:pt x="407670" y="36674"/>
                      <a:pt x="406765" y="31027"/>
                      <a:pt x="403860" y="26670"/>
                    </a:cubicBezTo>
                    <a:cubicBezTo>
                      <a:pt x="398401" y="18481"/>
                      <a:pt x="388607" y="19043"/>
                      <a:pt x="381000" y="15240"/>
                    </a:cubicBezTo>
                    <a:cubicBezTo>
                      <a:pt x="376904" y="13192"/>
                      <a:pt x="373754" y="9480"/>
                      <a:pt x="369570" y="7620"/>
                    </a:cubicBezTo>
                    <a:cubicBezTo>
                      <a:pt x="362230" y="4358"/>
                      <a:pt x="346710" y="0"/>
                      <a:pt x="346710" y="0"/>
                    </a:cubicBezTo>
                    <a:lnTo>
                      <a:pt x="323850" y="7620"/>
                    </a:lnTo>
                    <a:lnTo>
                      <a:pt x="312420" y="11430"/>
                    </a:lnTo>
                    <a:cubicBezTo>
                      <a:pt x="309880" y="15240"/>
                      <a:pt x="304800" y="18281"/>
                      <a:pt x="304800" y="22860"/>
                    </a:cubicBezTo>
                    <a:cubicBezTo>
                      <a:pt x="304800" y="47803"/>
                      <a:pt x="310906" y="42554"/>
                      <a:pt x="323850" y="53340"/>
                    </a:cubicBezTo>
                    <a:cubicBezTo>
                      <a:pt x="327989" y="56789"/>
                      <a:pt x="330797" y="61781"/>
                      <a:pt x="335280" y="64770"/>
                    </a:cubicBezTo>
                    <a:cubicBezTo>
                      <a:pt x="338622" y="66998"/>
                      <a:pt x="343118" y="66784"/>
                      <a:pt x="346710" y="68580"/>
                    </a:cubicBezTo>
                    <a:cubicBezTo>
                      <a:pt x="350806" y="70628"/>
                      <a:pt x="353956" y="74340"/>
                      <a:pt x="358140" y="76200"/>
                    </a:cubicBezTo>
                    <a:cubicBezTo>
                      <a:pt x="365480" y="79462"/>
                      <a:pt x="373380" y="81280"/>
                      <a:pt x="381000" y="83820"/>
                    </a:cubicBezTo>
                    <a:lnTo>
                      <a:pt x="392430" y="87630"/>
                    </a:lnTo>
                    <a:lnTo>
                      <a:pt x="438150" y="102870"/>
                    </a:lnTo>
                    <a:lnTo>
                      <a:pt x="449580" y="106680"/>
                    </a:lnTo>
                    <a:cubicBezTo>
                      <a:pt x="453390" y="107950"/>
                      <a:pt x="457049" y="109830"/>
                      <a:pt x="461010" y="110490"/>
                    </a:cubicBezTo>
                    <a:lnTo>
                      <a:pt x="483870" y="114300"/>
                    </a:lnTo>
                    <a:lnTo>
                      <a:pt x="548640" y="110490"/>
                    </a:lnTo>
                    <a:cubicBezTo>
                      <a:pt x="682108" y="104423"/>
                      <a:pt x="610730" y="110758"/>
                      <a:pt x="689610" y="102870"/>
                    </a:cubicBezTo>
                    <a:lnTo>
                      <a:pt x="723900" y="91440"/>
                    </a:lnTo>
                    <a:cubicBezTo>
                      <a:pt x="727710" y="90170"/>
                      <a:pt x="731320" y="87853"/>
                      <a:pt x="735330" y="87630"/>
                    </a:cubicBezTo>
                    <a:lnTo>
                      <a:pt x="803910" y="83820"/>
                    </a:lnTo>
                    <a:cubicBezTo>
                      <a:pt x="837208" y="79658"/>
                      <a:pt x="829811" y="70852"/>
                      <a:pt x="838200" y="8763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4223222" y="4490594"/>
                <a:ext cx="828040" cy="157977"/>
                <a:chOff x="701040" y="4566395"/>
                <a:chExt cx="828040" cy="157977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932180" y="4638040"/>
                  <a:ext cx="370840" cy="8379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1249680" y="4566903"/>
                  <a:ext cx="279400" cy="157469"/>
                </a:xfrm>
                <a:custGeom>
                  <a:avLst/>
                  <a:gdLst>
                    <a:gd name="connsiteX0" fmla="*/ 0 w 325120"/>
                    <a:gd name="connsiteY0" fmla="*/ 60977 h 154957"/>
                    <a:gd name="connsiteX1" fmla="*/ 91440 w 325120"/>
                    <a:gd name="connsiteY1" fmla="*/ 17 h 154957"/>
                    <a:gd name="connsiteX2" fmla="*/ 175260 w 325120"/>
                    <a:gd name="connsiteY2" fmla="*/ 66057 h 154957"/>
                    <a:gd name="connsiteX3" fmla="*/ 241300 w 325120"/>
                    <a:gd name="connsiteY3" fmla="*/ 137177 h 154957"/>
                    <a:gd name="connsiteX4" fmla="*/ 325120 w 325120"/>
                    <a:gd name="connsiteY4" fmla="*/ 154957 h 15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" h="154957">
                      <a:moveTo>
                        <a:pt x="0" y="60977"/>
                      </a:moveTo>
                      <a:cubicBezTo>
                        <a:pt x="31115" y="30073"/>
                        <a:pt x="62230" y="-830"/>
                        <a:pt x="91440" y="17"/>
                      </a:cubicBezTo>
                      <a:cubicBezTo>
                        <a:pt x="120650" y="864"/>
                        <a:pt x="150283" y="43197"/>
                        <a:pt x="175260" y="66057"/>
                      </a:cubicBezTo>
                      <a:cubicBezTo>
                        <a:pt x="200237" y="88917"/>
                        <a:pt x="216323" y="122360"/>
                        <a:pt x="241300" y="137177"/>
                      </a:cubicBezTo>
                      <a:cubicBezTo>
                        <a:pt x="266277" y="151994"/>
                        <a:pt x="325120" y="154957"/>
                        <a:pt x="325120" y="15495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flipH="1">
                  <a:off x="701040" y="4566395"/>
                  <a:ext cx="279400" cy="157469"/>
                </a:xfrm>
                <a:custGeom>
                  <a:avLst/>
                  <a:gdLst>
                    <a:gd name="connsiteX0" fmla="*/ 0 w 325120"/>
                    <a:gd name="connsiteY0" fmla="*/ 60977 h 154957"/>
                    <a:gd name="connsiteX1" fmla="*/ 91440 w 325120"/>
                    <a:gd name="connsiteY1" fmla="*/ 17 h 154957"/>
                    <a:gd name="connsiteX2" fmla="*/ 175260 w 325120"/>
                    <a:gd name="connsiteY2" fmla="*/ 66057 h 154957"/>
                    <a:gd name="connsiteX3" fmla="*/ 241300 w 325120"/>
                    <a:gd name="connsiteY3" fmla="*/ 137177 h 154957"/>
                    <a:gd name="connsiteX4" fmla="*/ 325120 w 325120"/>
                    <a:gd name="connsiteY4" fmla="*/ 154957 h 15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" h="154957">
                      <a:moveTo>
                        <a:pt x="0" y="60977"/>
                      </a:moveTo>
                      <a:cubicBezTo>
                        <a:pt x="31115" y="30073"/>
                        <a:pt x="62230" y="-830"/>
                        <a:pt x="91440" y="17"/>
                      </a:cubicBezTo>
                      <a:cubicBezTo>
                        <a:pt x="120650" y="864"/>
                        <a:pt x="150283" y="43197"/>
                        <a:pt x="175260" y="66057"/>
                      </a:cubicBezTo>
                      <a:cubicBezTo>
                        <a:pt x="200237" y="88917"/>
                        <a:pt x="216323" y="122360"/>
                        <a:pt x="241300" y="137177"/>
                      </a:cubicBezTo>
                      <a:cubicBezTo>
                        <a:pt x="266277" y="151994"/>
                        <a:pt x="325120" y="154957"/>
                        <a:pt x="325120" y="15495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9" name="任意多边形 68"/>
              <p:cNvSpPr/>
              <p:nvPr/>
            </p:nvSpPr>
            <p:spPr>
              <a:xfrm>
                <a:off x="1309648" y="4319776"/>
                <a:ext cx="708660" cy="235564"/>
              </a:xfrm>
              <a:custGeom>
                <a:avLst/>
                <a:gdLst>
                  <a:gd name="connsiteX0" fmla="*/ 0 w 708660"/>
                  <a:gd name="connsiteY0" fmla="*/ 121924 h 125734"/>
                  <a:gd name="connsiteX1" fmla="*/ 354330 w 708660"/>
                  <a:gd name="connsiteY1" fmla="*/ 4 h 125734"/>
                  <a:gd name="connsiteX2" fmla="*/ 708660 w 708660"/>
                  <a:gd name="connsiteY2" fmla="*/ 125734 h 12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660" h="125734">
                    <a:moveTo>
                      <a:pt x="0" y="121924"/>
                    </a:moveTo>
                    <a:cubicBezTo>
                      <a:pt x="118110" y="60646"/>
                      <a:pt x="236220" y="-631"/>
                      <a:pt x="354330" y="4"/>
                    </a:cubicBezTo>
                    <a:cubicBezTo>
                      <a:pt x="472440" y="639"/>
                      <a:pt x="708660" y="125734"/>
                      <a:pt x="708660" y="1257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7" name="直接箭头连接符 156"/>
            <p:cNvCxnSpPr/>
            <p:nvPr/>
          </p:nvCxnSpPr>
          <p:spPr>
            <a:xfrm flipH="1">
              <a:off x="1030225" y="3770820"/>
              <a:ext cx="812852" cy="568069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箭头连接符 159"/>
            <p:cNvCxnSpPr/>
            <p:nvPr/>
          </p:nvCxnSpPr>
          <p:spPr>
            <a:xfrm flipH="1">
              <a:off x="2116405" y="3766936"/>
              <a:ext cx="308799" cy="57536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/>
            <p:cNvCxnSpPr/>
            <p:nvPr/>
          </p:nvCxnSpPr>
          <p:spPr>
            <a:xfrm flipH="1">
              <a:off x="2838213" y="3798145"/>
              <a:ext cx="123323" cy="516538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箭头连接符 165"/>
            <p:cNvCxnSpPr/>
            <p:nvPr/>
          </p:nvCxnSpPr>
          <p:spPr>
            <a:xfrm flipH="1">
              <a:off x="3290092" y="3755940"/>
              <a:ext cx="84454" cy="541054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67"/>
            <p:cNvCxnSpPr/>
            <p:nvPr/>
          </p:nvCxnSpPr>
          <p:spPr>
            <a:xfrm>
              <a:off x="3678131" y="3736964"/>
              <a:ext cx="134857" cy="56456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/>
            <p:nvPr/>
          </p:nvCxnSpPr>
          <p:spPr>
            <a:xfrm>
              <a:off x="3896595" y="3801546"/>
              <a:ext cx="685593" cy="536328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直接箭头连接符 172"/>
          <p:cNvCxnSpPr/>
          <p:nvPr/>
        </p:nvCxnSpPr>
        <p:spPr>
          <a:xfrm flipV="1">
            <a:off x="3059126" y="5562457"/>
            <a:ext cx="2214878" cy="17774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文本框 176"/>
          <p:cNvSpPr txBox="1"/>
          <p:nvPr/>
        </p:nvSpPr>
        <p:spPr>
          <a:xfrm>
            <a:off x="5302685" y="4938391"/>
            <a:ext cx="33788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</a:rPr>
              <a:t>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</a:rPr>
              <a:t>Optical 90-degree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</a:rPr>
              <a:t>Custom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</a:rPr>
              <a:t>3D print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</a:rPr>
              <a:t>3D wiring on silicon substrate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4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09"/>
    </mc:Choice>
    <mc:Fallback xmlns="">
      <p:transition spd="slow" advTm="268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4" grpId="0"/>
      <p:bldP spid="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Introduction of optical data link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Research status and development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My research status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5"/>
    </mc:Choice>
    <mc:Fallback xmlns="">
      <p:transition spd="slow" advTm="6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research status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MOST2 project </a:t>
            </a:r>
            <a:r>
              <a:rPr lang="en-US" altLang="zh-CN" sz="2000" i="1" dirty="0" smtClean="0"/>
              <a:t>(</a:t>
            </a:r>
            <a:r>
              <a:rPr lang="en-US" altLang="zh-CN" sz="2000" b="1" i="1" dirty="0" smtClean="0"/>
              <a:t>180-nm</a:t>
            </a:r>
            <a:r>
              <a:rPr lang="en-US" altLang="zh-CN" sz="2000" i="1" dirty="0" smtClean="0"/>
              <a:t> CIS CMOS technology, Two MPWs: 2019.6, 2020.2)</a:t>
            </a:r>
            <a:endParaRPr lang="en-US" altLang="zh-CN" i="1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160 Mbps</a:t>
            </a:r>
            <a:r>
              <a:rPr lang="en-US" altLang="zh-CN" dirty="0" smtClean="0"/>
              <a:t> in trigger mode and </a:t>
            </a:r>
            <a:r>
              <a:rPr lang="en-US" altLang="zh-CN" dirty="0" smtClean="0">
                <a:solidFill>
                  <a:srgbClr val="FF0000"/>
                </a:solidFill>
              </a:rPr>
              <a:t>4 </a:t>
            </a:r>
            <a:r>
              <a:rPr lang="en-US" altLang="zh-CN" dirty="0" err="1" smtClean="0">
                <a:solidFill>
                  <a:srgbClr val="FF0000"/>
                </a:solidFill>
              </a:rPr>
              <a:t>Gbps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triggerless</a:t>
            </a:r>
            <a:r>
              <a:rPr lang="en-US" altLang="zh-CN" dirty="0" smtClean="0"/>
              <a:t> mode</a:t>
            </a:r>
          </a:p>
          <a:p>
            <a:r>
              <a:rPr lang="en-US" altLang="zh-CN" dirty="0" smtClean="0"/>
              <a:t>Research works </a:t>
            </a:r>
            <a:r>
              <a:rPr lang="en-US" altLang="zh-CN" sz="2000" i="1" dirty="0" smtClean="0"/>
              <a:t>(</a:t>
            </a:r>
            <a:r>
              <a:rPr lang="en-US" altLang="zh-CN" sz="2000" b="1" i="1" dirty="0" smtClean="0"/>
              <a:t>130/55-nm </a:t>
            </a:r>
            <a:r>
              <a:rPr lang="en-US" altLang="zh-CN" sz="2000" i="1" dirty="0" smtClean="0"/>
              <a:t>CMOS technology, Two MPWs: 2015, 2017, 2019, 2020)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4 </a:t>
            </a:r>
            <a:r>
              <a:rPr lang="en-US" altLang="zh-CN" dirty="0" err="1" smtClean="0">
                <a:solidFill>
                  <a:srgbClr val="FF0000"/>
                </a:solidFill>
              </a:rPr>
              <a:t>Gbps</a:t>
            </a:r>
            <a:r>
              <a:rPr lang="en-US" altLang="zh-CN" dirty="0" smtClean="0"/>
              <a:t> (upgraded to </a:t>
            </a:r>
            <a:r>
              <a:rPr lang="en-US" altLang="zh-CN" dirty="0" smtClean="0">
                <a:solidFill>
                  <a:srgbClr val="0000FF"/>
                </a:solidFill>
              </a:rPr>
              <a:t>5.12Gbps</a:t>
            </a:r>
            <a:r>
              <a:rPr lang="en-US" altLang="zh-CN" dirty="0" smtClean="0"/>
              <a:t>)  </a:t>
            </a:r>
            <a:r>
              <a:rPr lang="en-US" altLang="zh-CN" dirty="0" err="1" smtClean="0"/>
              <a:t>serializer</a:t>
            </a:r>
            <a:r>
              <a:rPr lang="en-US" altLang="zh-CN" dirty="0" smtClean="0"/>
              <a:t> ASICs in 130 nm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10 </a:t>
            </a:r>
            <a:r>
              <a:rPr lang="en-US" altLang="zh-CN" dirty="0" err="1" smtClean="0">
                <a:solidFill>
                  <a:srgbClr val="FF0000"/>
                </a:solidFill>
              </a:rPr>
              <a:t>Gbps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serializer</a:t>
            </a:r>
            <a:r>
              <a:rPr lang="en-US" altLang="zh-CN" dirty="0" smtClean="0"/>
              <a:t> ASIC in 55 nm</a:t>
            </a:r>
          </a:p>
          <a:p>
            <a:r>
              <a:rPr lang="en-US" altLang="zh-CN" dirty="0" smtClean="0"/>
              <a:t>Future research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Low power</a:t>
            </a:r>
            <a:r>
              <a:rPr lang="en-US" altLang="zh-CN" dirty="0" smtClean="0"/>
              <a:t>, radiation-tolerant, </a:t>
            </a:r>
          </a:p>
          <a:p>
            <a:pPr marL="457200" lvl="1" indent="0">
              <a:buNone/>
            </a:pPr>
            <a:r>
              <a:rPr lang="en-US" altLang="zh-CN" dirty="0" smtClean="0"/>
              <a:t>high-speed </a:t>
            </a:r>
            <a:r>
              <a:rPr lang="en-US" altLang="zh-CN" dirty="0" err="1" smtClean="0"/>
              <a:t>serializer</a:t>
            </a:r>
            <a:r>
              <a:rPr lang="en-US" altLang="zh-CN" dirty="0" smtClean="0"/>
              <a:t> ASIC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2020/11/11  lixt@ihep.ac.cn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CFD1-C041-45DF-BD2B-49FB65AE4250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82" y="2995864"/>
            <a:ext cx="6024448" cy="3464622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Physics and Detector Plenary Meeting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"/>
    </mc:Choice>
    <mc:Fallback xmlns="">
      <p:transition spd="slow" advTm="1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2.8|35.3|2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14.4|3.7|19.8|57.9|2.3|1.8|1.3|0.8|0.7|0.9|113.9|1.3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3|19.3|1.6|4.3|69.8|0.7|1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7|0.9|0.9|101.5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|20.3|4.9|35.9|11|44.6|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.7|1.3|1.6|44.2|42.3|4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|32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51064</TotalTime>
  <Words>1347</Words>
  <Application>Microsoft Office PowerPoint</Application>
  <PresentationFormat>宽屏</PresentationFormat>
  <Paragraphs>462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Optical data transmission for silicon pixel detector readout</vt:lpstr>
      <vt:lpstr>Outline</vt:lpstr>
      <vt:lpstr>Optical data link</vt:lpstr>
      <vt:lpstr>Outline</vt:lpstr>
      <vt:lpstr>Research status and development – Serializer </vt:lpstr>
      <vt:lpstr>Research status and development – Laser driver</vt:lpstr>
      <vt:lpstr>Research status and development – LD &amp; PD</vt:lpstr>
      <vt:lpstr>Outline</vt:lpstr>
      <vt:lpstr>My research status</vt:lpstr>
      <vt:lpstr>My research status – MOST2 project</vt:lpstr>
      <vt:lpstr>My research status – MOST2 project</vt:lpstr>
      <vt:lpstr>My research status – research works</vt:lpstr>
      <vt:lpstr>My research status – research works</vt:lpstr>
      <vt:lpstr>Outline</vt:lpstr>
      <vt:lpstr>Summary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data transmission for silicon pixel detector readout</dc:title>
  <dc:creator>lixt</dc:creator>
  <cp:lastModifiedBy>lixt</cp:lastModifiedBy>
  <cp:revision>140</cp:revision>
  <dcterms:created xsi:type="dcterms:W3CDTF">2020-09-25T02:44:31Z</dcterms:created>
  <dcterms:modified xsi:type="dcterms:W3CDTF">2020-11-11T02:15:42Z</dcterms:modified>
</cp:coreProperties>
</file>