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63" r:id="rId4"/>
    <p:sldId id="264" r:id="rId5"/>
    <p:sldId id="265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 autoAdjust="0"/>
    <p:restoredTop sz="88542" autoAdjust="0"/>
  </p:normalViewPr>
  <p:slideViewPr>
    <p:cSldViewPr snapToGrid="0" snapToObjects="1">
      <p:cViewPr varScale="1">
        <p:scale>
          <a:sx n="94" d="100"/>
          <a:sy n="94" d="100"/>
        </p:scale>
        <p:origin x="488" y="200"/>
      </p:cViewPr>
      <p:guideLst/>
    </p:cSldViewPr>
  </p:slideViewPr>
  <p:outlineViewPr>
    <p:cViewPr>
      <p:scale>
        <a:sx n="33" d="100"/>
        <a:sy n="33" d="100"/>
      </p:scale>
      <p:origin x="0" y="-35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198A2-AE5C-7B4C-8BE9-264EE52A4175}" type="datetimeFigureOut">
              <a:rPr lang="en-GB" smtClean="0"/>
              <a:t>13/11/2020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57E42-799D-C848-ABBD-A420FD20272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79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57E42-799D-C848-ABBD-A420FD2027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20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57E42-799D-C848-ABBD-A420FD2027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75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2D3022-15F7-EF4E-854E-FB42DBCB6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4088AC-BF43-604F-B7EB-360603DA8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B781AD-95F8-9E4C-911A-F386A555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A1242C-55EF-B842-A0B2-C75FC8C59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8C5BF2-1182-DC4B-A4E4-A0252578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913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17AB77-931E-F94A-8725-57B53038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7E25D6-A6E0-1042-9F77-E44BB8C9F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C2B0CC-5D5C-D94B-ABFE-5F764CA65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4DC2E7-A35B-0849-BDDD-D0D5969A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37A8F5-3668-AB41-941A-A5395978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973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A23D75D-8AFD-BA4E-93F2-B5CDDF38D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9C08FB1-1265-7045-9DC4-6FFBBD8A8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791769-D4C3-0F4C-879B-D90DC325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CF13E2-7509-154E-A951-2273686D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5371D8-422F-FE4F-BDF8-0F7CDD24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02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308AD-1C7A-B040-BE48-86597D41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BF8E75-AC34-1C48-9C21-204B56FC3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0C02DE-876D-594D-BE9B-6144B4B2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A75154-2A03-F340-BB21-58AEB28E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3F34A4-667E-CE45-BDD8-85C195A4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2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5F5D90-71EC-3D45-BCA2-118F01CA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186D53-117B-A844-8BB5-2AF9230B4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189C09-FC05-484F-BE71-B8F40568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35EC13-E9BE-8842-9073-C8AE2AD3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249CA8-5324-954A-8485-82FB9235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72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7A03F-7E98-D54B-99C8-007C3BAA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CED5FD-FF26-DF45-ABFA-0FF0F4E98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CDAE6C-1059-D444-AF31-AF7B1439F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1835A3-CB83-A049-B224-FFE42DC2E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2F5A30-E1BA-D542-9D8C-4BC0370E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B2621B-F6FB-AA4B-AA84-6EC793D5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283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87ABC0-BFF9-154B-BA17-3BC1B877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1F3AF2-8E1E-594F-82F2-6CBB9C512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6631064-1064-D347-BA4D-154FF6683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533817F-C5BE-B94B-B667-7D48E57070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F71884-0C16-424E-9BAB-79A8DA4EAA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A918FDA-FAD9-3F46-B65D-3D2C4C20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CCEBE0E-2C0E-514C-8C8E-21927687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CD9927C-123D-1448-97DE-37A64AE9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41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7F1896-D9CB-C943-85B6-11866289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431EA2-70A0-9340-8411-5DA784FD3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3E57DAF-C71E-F24A-89D1-FFE53FF9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288B995-018C-7548-8986-0B68748B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78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98E6272-D0DA-9548-B296-02D312EA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D22BA99-6694-C843-BF28-8FCC56ECE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141A4B-1474-4145-8C66-3F2F5EE19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31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29D14-DD75-434E-AC68-B36029CD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805271-49FB-3448-88D8-8CC6B6E7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C30F91-1CB7-EC40-9841-6A837340C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D7186A-3F18-9846-BDF1-337F3AEC7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F85BC8-45A8-CF43-A4E4-D37384239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007275-29A9-8443-96E1-8E917106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41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DBCF77-5F63-3842-96E4-E96CA3D0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5B139D2-F836-684B-916D-D024BA2074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F8CC62C-B6A6-5F48-9634-ADF570C2A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E09355-B193-6E4C-AAAA-D5A2A0CA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43F114-BF81-1D42-BC89-16FC8751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021D1A-A457-1244-9E17-8824FCF0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56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E146DD-EBDF-C741-A5F2-98806937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E5F39B-417F-8344-ADB8-8F790477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9F6F00-B4AB-234C-BC00-0F15A6F92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2E200-FE24-CC41-B6C5-D3AFD2762B2D}" type="datetimeFigureOut">
              <a:rPr lang="it-IT" smtClean="0"/>
              <a:t>13/11/20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D325E7-C81B-114D-A823-06A244C6C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E7D620-1959-AD41-89FB-5616DE8C3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24F00-EA70-124A-91A4-F267A768985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12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altig.infn.it/brunor/rucio4jun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hyperlink" Target="https://rucio-for-juno-experiment.readthedocs.io/en/latest/?badge=lates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F42F3-E337-8448-B01C-5130DD450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RUCIO for JUNO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497B8F-B93E-BF47-B54E-8C8411924B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noProof="0" dirty="0"/>
              <a:t>Riccardo Bruno</a:t>
            </a:r>
          </a:p>
        </p:txBody>
      </p:sp>
    </p:spTree>
    <p:extLst>
      <p:ext uri="{BB962C8B-B14F-4D97-AF65-F5344CB8AC3E}">
        <p14:creationId xmlns:p14="http://schemas.microsoft.com/office/powerpoint/2010/main" val="171161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52DF732-BC2E-8F42-AE3C-55B82FD621F1}"/>
              </a:ext>
            </a:extLst>
          </p:cNvPr>
          <p:cNvSpPr/>
          <p:nvPr/>
        </p:nvSpPr>
        <p:spPr>
          <a:xfrm>
            <a:off x="0" y="1"/>
            <a:ext cx="12192000" cy="136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FEEE83-68E9-AA4D-B392-E2D27770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18" y="239091"/>
            <a:ext cx="4820782" cy="10283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7D5C60-DEBA-DB45-BC09-77D1823A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2400" b="1" noProof="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Roadmap</a:t>
            </a:r>
            <a:endParaRPr lang="en-GB" sz="2400" noProof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974F846-3F09-824D-BDEF-CE481D52A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noProof="0" dirty="0"/>
              <a:t>Installation</a:t>
            </a:r>
          </a:p>
          <a:p>
            <a:pPr lvl="1"/>
            <a:r>
              <a:rPr lang="en-GB" noProof="0" dirty="0"/>
              <a:t>Switch development environment into a production-like setup (</a:t>
            </a:r>
            <a:r>
              <a:rPr lang="en-GB" noProof="0" dirty="0" err="1"/>
              <a:t>kubernetes</a:t>
            </a:r>
            <a:r>
              <a:rPr lang="en-GB" noProof="0" dirty="0"/>
              <a:t>)</a:t>
            </a:r>
          </a:p>
          <a:p>
            <a:r>
              <a:rPr lang="en-GB" noProof="0" dirty="0"/>
              <a:t>Proofing</a:t>
            </a:r>
          </a:p>
          <a:p>
            <a:pPr lvl="1"/>
            <a:r>
              <a:rPr lang="en-GB" noProof="0" dirty="0"/>
              <a:t>Attach dummy storage elements</a:t>
            </a:r>
          </a:p>
          <a:p>
            <a:pPr lvl="1"/>
            <a:r>
              <a:rPr lang="en-GB" dirty="0"/>
              <a:t>T</a:t>
            </a:r>
            <a:r>
              <a:rPr lang="en-GB" noProof="0" dirty="0" err="1"/>
              <a:t>est</a:t>
            </a:r>
            <a:r>
              <a:rPr lang="en-GB" noProof="0" dirty="0"/>
              <a:t> the most important features (Juno </a:t>
            </a:r>
            <a:r>
              <a:rPr lang="en-GB" noProof="0" dirty="0" err="1"/>
              <a:t>poin</a:t>
            </a:r>
            <a:r>
              <a:rPr lang="en-GB" dirty="0"/>
              <a:t>t of view, identify them)</a:t>
            </a:r>
            <a:endParaRPr lang="en-GB" noProof="0" dirty="0"/>
          </a:p>
          <a:p>
            <a:pPr lvl="1"/>
            <a:r>
              <a:rPr lang="en-US" dirty="0"/>
              <a:t>Extend  to other JUNO data centers</a:t>
            </a:r>
          </a:p>
          <a:p>
            <a:r>
              <a:rPr lang="en-GB" noProof="0" dirty="0"/>
              <a:t>DIRAC integration</a:t>
            </a:r>
          </a:p>
          <a:p>
            <a:pPr lvl="1"/>
            <a:r>
              <a:rPr lang="en-GB" noProof="0" dirty="0"/>
              <a:t>Contact DIRAC people involved with RUCIO integration</a:t>
            </a:r>
          </a:p>
          <a:p>
            <a:pPr lvl="2"/>
            <a:r>
              <a:rPr lang="en-GB" b="1" noProof="0" dirty="0"/>
              <a:t>Heard about a project interested </a:t>
            </a:r>
            <a:r>
              <a:rPr lang="en-GB" b="1" dirty="0"/>
              <a:t>to </a:t>
            </a:r>
            <a:r>
              <a:rPr lang="en-GB" b="1" dirty="0" err="1"/>
              <a:t>joun</a:t>
            </a:r>
            <a:r>
              <a:rPr lang="en-GB" b="1" dirty="0"/>
              <a:t> RUCIO to</a:t>
            </a:r>
            <a:r>
              <a:rPr lang="en-GB" b="1" noProof="0" dirty="0"/>
              <a:t> DIRAC at the EGI Conference 2020 : EISCAT</a:t>
            </a:r>
            <a:r>
              <a:rPr lang="en-GB" b="1" dirty="0"/>
              <a:t>_3D </a:t>
            </a:r>
            <a:r>
              <a:rPr lang="en-GB" dirty="0">
                <a:latin typeface="Courier" pitchFamily="2" charset="0"/>
              </a:rPr>
              <a:t>https://</a:t>
            </a:r>
            <a:r>
              <a:rPr lang="en-GB" dirty="0" err="1">
                <a:latin typeface="Courier" pitchFamily="2" charset="0"/>
              </a:rPr>
              <a:t>eiscat.se</a:t>
            </a:r>
            <a:r>
              <a:rPr lang="en-GB" dirty="0">
                <a:latin typeface="Courier" pitchFamily="2" charset="0"/>
              </a:rPr>
              <a:t>/eiscat3d/</a:t>
            </a:r>
            <a:endParaRPr lang="en-GB" b="1" noProof="0" dirty="0"/>
          </a:p>
          <a:p>
            <a:pPr lvl="1"/>
            <a:r>
              <a:rPr lang="en-GB" noProof="0" dirty="0"/>
              <a:t>Integrate the test environment</a:t>
            </a:r>
          </a:p>
          <a:p>
            <a:r>
              <a:rPr lang="en-GB" noProof="0" dirty="0"/>
              <a:t>Go in production</a:t>
            </a:r>
          </a:p>
          <a:p>
            <a:pPr lvl="1"/>
            <a:r>
              <a:rPr lang="en-GB" noProof="0" dirty="0"/>
              <a:t>Provide instructions and automated scripts to share</a:t>
            </a:r>
          </a:p>
          <a:p>
            <a:endParaRPr lang="en-GB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GB" b="1" noProof="0" dirty="0">
              <a:effectLst/>
            </a:endParaRPr>
          </a:p>
          <a:p>
            <a:pPr lvl="1"/>
            <a:endParaRPr lang="en-GB" noProof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007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52DF732-BC2E-8F42-AE3C-55B82FD621F1}"/>
              </a:ext>
            </a:extLst>
          </p:cNvPr>
          <p:cNvSpPr/>
          <p:nvPr/>
        </p:nvSpPr>
        <p:spPr>
          <a:xfrm>
            <a:off x="0" y="1"/>
            <a:ext cx="12192000" cy="136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FEEE83-68E9-AA4D-B392-E2D27770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18" y="239091"/>
            <a:ext cx="4820782" cy="10283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7D5C60-DEBA-DB45-BC09-77D1823A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2400" b="1" noProof="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Sharing</a:t>
            </a:r>
            <a:endParaRPr lang="en-GB" sz="2400" noProof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974F846-3F09-824D-BDEF-CE481D52A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7" y="1690688"/>
            <a:ext cx="6933062" cy="4723759"/>
          </a:xfrm>
        </p:spPr>
        <p:txBody>
          <a:bodyPr>
            <a:normAutofit/>
          </a:bodyPr>
          <a:lstStyle/>
          <a:p>
            <a:r>
              <a:rPr lang="en-GB" dirty="0"/>
              <a:t>Share test experiences among testers</a:t>
            </a:r>
          </a:p>
          <a:p>
            <a:pPr lvl="1"/>
            <a:r>
              <a:rPr lang="en-GB" dirty="0"/>
              <a:t>INFN GitLab project, rucio4juno : </a:t>
            </a:r>
            <a:r>
              <a:rPr lang="en-GB" dirty="0">
                <a:hlinkClick r:id="rId3"/>
              </a:rPr>
              <a:t>https://baltig.infn.it/brunor/rucio4jun</a:t>
            </a:r>
            <a:r>
              <a:rPr lang="en-GB" dirty="0">
                <a:hlinkClick r:id="rId3"/>
              </a:rPr>
              <a:t>o</a:t>
            </a:r>
            <a:r>
              <a:rPr lang="en-GB" dirty="0"/>
              <a:t> </a:t>
            </a:r>
            <a:endParaRPr lang="en-GB" noProof="0" dirty="0"/>
          </a:p>
          <a:p>
            <a:r>
              <a:rPr lang="en-GB" dirty="0"/>
              <a:t>The </a:t>
            </a:r>
            <a:r>
              <a:rPr lang="en-GB" dirty="0" err="1"/>
              <a:t>souces</a:t>
            </a:r>
            <a:r>
              <a:rPr lang="en-GB" dirty="0"/>
              <a:t> repository linked to </a:t>
            </a:r>
            <a:r>
              <a:rPr lang="en-GB" dirty="0" err="1"/>
              <a:t>Readthedocs</a:t>
            </a:r>
            <a:endParaRPr lang="en-GB" noProof="0" dirty="0"/>
          </a:p>
          <a:p>
            <a:pPr lvl="1"/>
            <a:r>
              <a:rPr lang="en-GB" dirty="0">
                <a:hlinkClick r:id="rId4"/>
              </a:rPr>
              <a:t>https://rucio-for-juno-experiment.readthedocs.io</a:t>
            </a:r>
            <a:endParaRPr lang="en-GB" dirty="0"/>
          </a:p>
          <a:p>
            <a:r>
              <a:rPr lang="en-GB" dirty="0" err="1"/>
              <a:t>Baltig</a:t>
            </a:r>
            <a:r>
              <a:rPr lang="en-GB" dirty="0"/>
              <a:t> can be used among INFN staff members only</a:t>
            </a:r>
          </a:p>
          <a:p>
            <a:pPr lvl="1"/>
            <a:r>
              <a:rPr lang="en-GB" noProof="0" dirty="0"/>
              <a:t>Migrating to GitHub can be taken in account</a:t>
            </a:r>
          </a:p>
          <a:p>
            <a:pPr marL="457200" lvl="1" indent="0">
              <a:buNone/>
            </a:pPr>
            <a:endParaRPr lang="en-GB" noProof="0" dirty="0"/>
          </a:p>
          <a:p>
            <a:endParaRPr lang="en-GB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GB" b="1" noProof="0" dirty="0">
              <a:effectLst/>
            </a:endParaRPr>
          </a:p>
          <a:p>
            <a:pPr lvl="1"/>
            <a:endParaRPr lang="en-GB" noProof="0" dirty="0">
              <a:effectLst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0D2C61-D7BE-4442-9D1E-7BF52666C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746" y="1476965"/>
            <a:ext cx="3876580" cy="2463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F60E122-F567-E74F-9D60-600FA097A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746" y="4216768"/>
            <a:ext cx="3876580" cy="2319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918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52DF732-BC2E-8F42-AE3C-55B82FD621F1}"/>
              </a:ext>
            </a:extLst>
          </p:cNvPr>
          <p:cNvSpPr/>
          <p:nvPr/>
        </p:nvSpPr>
        <p:spPr>
          <a:xfrm>
            <a:off x="0" y="1"/>
            <a:ext cx="12192000" cy="136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FEEE83-68E9-AA4D-B392-E2D277709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18" y="239091"/>
            <a:ext cx="4820782" cy="10283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7D5C60-DEBA-DB45-BC09-77D1823A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2400" b="1" noProof="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Tests</a:t>
            </a:r>
            <a:endParaRPr lang="en-GB" sz="2400" noProof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974F846-3F09-824D-BDEF-CE481D52A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Tests on basic commands and administration CLI:</a:t>
            </a:r>
          </a:p>
          <a:p>
            <a:pPr lvl="1"/>
            <a:r>
              <a:rPr lang="en-GB" noProof="0" dirty="0"/>
              <a:t>Tested hardcoded credentials (</a:t>
            </a:r>
            <a:r>
              <a:rPr lang="en-GB" dirty="0"/>
              <a:t>root/secret)</a:t>
            </a:r>
            <a:r>
              <a:rPr lang="en-GB" noProof="0" dirty="0"/>
              <a:t> they did wo</a:t>
            </a:r>
            <a:r>
              <a:rPr lang="en-GB" dirty="0" err="1"/>
              <a:t>rk</a:t>
            </a:r>
            <a:endParaRPr lang="en-GB" dirty="0"/>
          </a:p>
          <a:p>
            <a:pPr lvl="1"/>
            <a:r>
              <a:rPr lang="en-GB" dirty="0"/>
              <a:t>Tests on users: creation, list, change</a:t>
            </a:r>
          </a:p>
          <a:p>
            <a:pPr lvl="2"/>
            <a:r>
              <a:rPr lang="en-GB" dirty="0"/>
              <a:t>Use RUCIO_ACCOUNT variable to switch user</a:t>
            </a:r>
          </a:p>
          <a:p>
            <a:pPr lvl="3"/>
            <a:r>
              <a:rPr lang="en-GB" dirty="0">
                <a:latin typeface="Courier" pitchFamily="2" charset="0"/>
              </a:rPr>
              <a:t>export RUCIO_ACCOUNT=</a:t>
            </a:r>
            <a:r>
              <a:rPr lang="en-GB" b="1" dirty="0">
                <a:latin typeface="Courier" pitchFamily="2" charset="0"/>
              </a:rPr>
              <a:t>&lt;user&gt;</a:t>
            </a:r>
            <a:r>
              <a:rPr lang="en-GB" dirty="0">
                <a:latin typeface="Courier" pitchFamily="2" charset="0"/>
              </a:rPr>
              <a:t> &amp;&amp; </a:t>
            </a:r>
            <a:r>
              <a:rPr lang="en-GB" dirty="0" err="1">
                <a:latin typeface="Courier" pitchFamily="2" charset="0"/>
              </a:rPr>
              <a:t>rucio</a:t>
            </a:r>
            <a:r>
              <a:rPr lang="en-GB" dirty="0">
                <a:latin typeface="Courier" pitchFamily="2" charset="0"/>
              </a:rPr>
              <a:t> </a:t>
            </a:r>
            <a:r>
              <a:rPr lang="en-GB" dirty="0" err="1">
                <a:latin typeface="Courier" pitchFamily="2" charset="0"/>
              </a:rPr>
              <a:t>whoami</a:t>
            </a:r>
            <a:endParaRPr lang="en-GB" dirty="0">
              <a:latin typeface="Courier" pitchFamily="2" charset="0"/>
            </a:endParaRPr>
          </a:p>
          <a:p>
            <a:pPr lvl="3"/>
            <a:r>
              <a:rPr lang="en-GB" dirty="0" err="1">
                <a:latin typeface="Courier" pitchFamily="2" charset="0"/>
              </a:rPr>
              <a:t>rucio</a:t>
            </a:r>
            <a:r>
              <a:rPr lang="en-GB" dirty="0">
                <a:latin typeface="Courier" pitchFamily="2" charset="0"/>
              </a:rPr>
              <a:t>-admin </a:t>
            </a:r>
            <a:r>
              <a:rPr lang="en-GB" b="1" dirty="0">
                <a:latin typeface="Courier" pitchFamily="2" charset="0"/>
              </a:rPr>
              <a:t>[-a &lt;user&gt;] -</a:t>
            </a:r>
            <a:r>
              <a:rPr lang="en-GB" b="1" dirty="0" err="1">
                <a:latin typeface="Courier" pitchFamily="2" charset="0"/>
              </a:rPr>
              <a:t>pwd</a:t>
            </a:r>
            <a:r>
              <a:rPr lang="en-GB" b="1" dirty="0">
                <a:latin typeface="Courier" pitchFamily="2" charset="0"/>
              </a:rPr>
              <a:t> &lt;password&gt;</a:t>
            </a:r>
            <a:r>
              <a:rPr lang="en-GB" dirty="0">
                <a:latin typeface="Courier" pitchFamily="2" charset="0"/>
              </a:rPr>
              <a:t> account list --type 'user'</a:t>
            </a:r>
          </a:p>
          <a:p>
            <a:pPr lvl="3"/>
            <a:r>
              <a:rPr lang="it-IT" dirty="0" err="1">
                <a:latin typeface="Courier" pitchFamily="2" charset="0"/>
              </a:rPr>
              <a:t>rucio-admin</a:t>
            </a:r>
            <a:r>
              <a:rPr lang="it-IT" dirty="0">
                <a:latin typeface="Courier" pitchFamily="2" charset="0"/>
              </a:rPr>
              <a:t> account </a:t>
            </a:r>
            <a:r>
              <a:rPr lang="it-IT" dirty="0" err="1">
                <a:latin typeface="Courier" pitchFamily="2" charset="0"/>
              </a:rPr>
              <a:t>add</a:t>
            </a:r>
            <a:r>
              <a:rPr lang="it-IT" dirty="0">
                <a:latin typeface="Courier" pitchFamily="2" charset="0"/>
              </a:rPr>
              <a:t> … --</a:t>
            </a:r>
            <a:r>
              <a:rPr lang="it-IT" dirty="0" err="1">
                <a:latin typeface="Courier" pitchFamily="2" charset="0"/>
              </a:rPr>
              <a:t>type</a:t>
            </a:r>
            <a:r>
              <a:rPr lang="it-IT" dirty="0">
                <a:latin typeface="Courier" pitchFamily="2" charset="0"/>
              </a:rPr>
              <a:t> USER --email </a:t>
            </a:r>
            <a:r>
              <a:rPr lang="it-IT" b="1" dirty="0">
                <a:latin typeface="Courier" pitchFamily="2" charset="0"/>
              </a:rPr>
              <a:t>&lt;</a:t>
            </a:r>
            <a:r>
              <a:rPr lang="it-IT" b="1" dirty="0" err="1">
                <a:latin typeface="Courier" pitchFamily="2" charset="0"/>
              </a:rPr>
              <a:t>user</a:t>
            </a:r>
            <a:r>
              <a:rPr lang="it-IT" b="1" dirty="0">
                <a:latin typeface="Courier" pitchFamily="2" charset="0"/>
              </a:rPr>
              <a:t>-email&gt;</a:t>
            </a:r>
          </a:p>
          <a:p>
            <a:pPr lvl="3"/>
            <a:r>
              <a:rPr lang="it-IT" dirty="0" err="1">
                <a:latin typeface="Courier" pitchFamily="2" charset="0"/>
              </a:rPr>
              <a:t>rucio-admin</a:t>
            </a:r>
            <a:r>
              <a:rPr lang="it-IT" dirty="0">
                <a:latin typeface="Courier" pitchFamily="2" charset="0"/>
              </a:rPr>
              <a:t> </a:t>
            </a:r>
            <a:r>
              <a:rPr lang="it-IT" dirty="0" err="1">
                <a:latin typeface="Courier" pitchFamily="2" charset="0"/>
              </a:rPr>
              <a:t>identity</a:t>
            </a:r>
            <a:r>
              <a:rPr lang="it-IT" dirty="0">
                <a:latin typeface="Courier" pitchFamily="2" charset="0"/>
              </a:rPr>
              <a:t> </a:t>
            </a:r>
            <a:r>
              <a:rPr lang="it-IT" dirty="0" err="1">
                <a:latin typeface="Courier" pitchFamily="2" charset="0"/>
              </a:rPr>
              <a:t>add</a:t>
            </a:r>
            <a:r>
              <a:rPr lang="it-IT" dirty="0">
                <a:latin typeface="Courier" pitchFamily="2" charset="0"/>
              </a:rPr>
              <a:t> … --</a:t>
            </a:r>
            <a:r>
              <a:rPr lang="it-IT" dirty="0" err="1">
                <a:latin typeface="Courier" pitchFamily="2" charset="0"/>
              </a:rPr>
              <a:t>type</a:t>
            </a:r>
            <a:r>
              <a:rPr lang="it-IT" dirty="0">
                <a:latin typeface="Courier" pitchFamily="2" charset="0"/>
              </a:rPr>
              <a:t> X509 --id "/DC=…/OU=…/OU=…/CN=…" --email </a:t>
            </a:r>
            <a:r>
              <a:rPr lang="it-IT" b="1" dirty="0">
                <a:latin typeface="Courier" pitchFamily="2" charset="0"/>
              </a:rPr>
              <a:t>&lt;</a:t>
            </a:r>
            <a:r>
              <a:rPr lang="it-IT" b="1" dirty="0" err="1">
                <a:latin typeface="Courier" pitchFamily="2" charset="0"/>
              </a:rPr>
              <a:t>user</a:t>
            </a:r>
            <a:r>
              <a:rPr lang="it-IT" b="1" dirty="0">
                <a:latin typeface="Courier" pitchFamily="2" charset="0"/>
              </a:rPr>
              <a:t>-email&gt;</a:t>
            </a:r>
            <a:r>
              <a:rPr lang="it-IT" dirty="0">
                <a:latin typeface="Courier" pitchFamily="2" charset="0"/>
              </a:rPr>
              <a:t> --account </a:t>
            </a:r>
            <a:r>
              <a:rPr lang="it-IT" dirty="0" err="1">
                <a:latin typeface="Courier" pitchFamily="2" charset="0"/>
              </a:rPr>
              <a:t>jdoe</a:t>
            </a:r>
            <a:endParaRPr lang="en-GB" b="1" dirty="0">
              <a:latin typeface="Courier" pitchFamily="2" charset="0"/>
            </a:endParaRPr>
          </a:p>
          <a:p>
            <a:pPr lvl="1"/>
            <a:r>
              <a:rPr lang="en-GB" dirty="0"/>
              <a:t>Other tests on RSEs</a:t>
            </a:r>
            <a:endParaRPr lang="en-GB" dirty="0">
              <a:latin typeface="Courier" pitchFamily="2" charset="0"/>
            </a:endParaRPr>
          </a:p>
          <a:p>
            <a:pPr lvl="2"/>
            <a:r>
              <a:rPr lang="en-GB" dirty="0">
                <a:latin typeface="Courier" pitchFamily="2" charset="0"/>
              </a:rPr>
              <a:t>List RSEs</a:t>
            </a:r>
          </a:p>
          <a:p>
            <a:pPr lvl="3"/>
            <a:r>
              <a:rPr lang="en-GB" dirty="0" err="1">
                <a:latin typeface="Courier" pitchFamily="2" charset="0"/>
              </a:rPr>
              <a:t>rucio</a:t>
            </a:r>
            <a:r>
              <a:rPr lang="en-GB" dirty="0">
                <a:latin typeface="Courier" pitchFamily="2" charset="0"/>
              </a:rPr>
              <a:t> list-</a:t>
            </a:r>
            <a:r>
              <a:rPr lang="en-GB" dirty="0" err="1">
                <a:latin typeface="Courier" pitchFamily="2" charset="0"/>
              </a:rPr>
              <a:t>rses</a:t>
            </a:r>
            <a:r>
              <a:rPr lang="en-GB" dirty="0">
                <a:latin typeface="Courier" pitchFamily="2" charset="0"/>
              </a:rPr>
              <a:t> --expression ‘*’</a:t>
            </a:r>
            <a:endParaRPr lang="en-GB" dirty="0"/>
          </a:p>
          <a:p>
            <a:pPr lvl="1"/>
            <a:endParaRPr lang="en-GB" noProof="0" dirty="0"/>
          </a:p>
          <a:p>
            <a:pPr marL="457200" lvl="1" indent="0">
              <a:buNone/>
            </a:pPr>
            <a:endParaRPr lang="en-GB" noProof="0" dirty="0"/>
          </a:p>
          <a:p>
            <a:endParaRPr lang="en-GB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GB" b="1" noProof="0" dirty="0">
              <a:effectLst/>
            </a:endParaRPr>
          </a:p>
          <a:p>
            <a:pPr lvl="1"/>
            <a:endParaRPr lang="en-GB" noProof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7410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52DF732-BC2E-8F42-AE3C-55B82FD621F1}"/>
              </a:ext>
            </a:extLst>
          </p:cNvPr>
          <p:cNvSpPr/>
          <p:nvPr/>
        </p:nvSpPr>
        <p:spPr>
          <a:xfrm>
            <a:off x="0" y="1"/>
            <a:ext cx="12192000" cy="136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FEEE83-68E9-AA4D-B392-E2D277709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18" y="239091"/>
            <a:ext cx="4820782" cy="10283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7D5C60-DEBA-DB45-BC09-77D1823A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2400" b="1" noProof="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 do</a:t>
            </a:r>
            <a:endParaRPr lang="en-GB" sz="2400" noProof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974F846-3F09-824D-BDEF-CE481D52A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Update documentation on CLI tests</a:t>
            </a:r>
          </a:p>
          <a:p>
            <a:r>
              <a:rPr lang="en-GB" dirty="0"/>
              <a:t>User membership integration</a:t>
            </a:r>
          </a:p>
          <a:p>
            <a:pPr lvl="1"/>
            <a:r>
              <a:rPr lang="it-IT" b="1" noProof="0" dirty="0" err="1"/>
              <a:t>VOs</a:t>
            </a:r>
            <a:r>
              <a:rPr lang="it-IT" noProof="0" dirty="0"/>
              <a:t> (VOMS)</a:t>
            </a:r>
          </a:p>
          <a:p>
            <a:pPr lvl="1"/>
            <a:r>
              <a:rPr lang="it-IT" dirty="0"/>
              <a:t>OIDC web </a:t>
            </a:r>
            <a:r>
              <a:rPr lang="it-IT" dirty="0" err="1"/>
              <a:t>browsing</a:t>
            </a:r>
            <a:endParaRPr lang="it-IT" dirty="0"/>
          </a:p>
          <a:p>
            <a:r>
              <a:rPr lang="it-IT" noProof="0" dirty="0"/>
              <a:t>Storage attachment</a:t>
            </a:r>
          </a:p>
          <a:p>
            <a:pPr lvl="1"/>
            <a:r>
              <a:rPr lang="it-IT" noProof="0" dirty="0" err="1"/>
              <a:t>Attach</a:t>
            </a:r>
            <a:r>
              <a:rPr lang="it-IT" noProof="0" dirty="0"/>
              <a:t> new </a:t>
            </a:r>
            <a:r>
              <a:rPr lang="it-IT" noProof="0" dirty="0" err="1"/>
              <a:t>storage</a:t>
            </a:r>
            <a:r>
              <a:rPr lang="it-IT" noProof="0" dirty="0"/>
              <a:t> </a:t>
            </a:r>
            <a:r>
              <a:rPr lang="it-IT" noProof="0" dirty="0" err="1"/>
              <a:t>elements</a:t>
            </a:r>
            <a:endParaRPr lang="it-IT" noProof="0" dirty="0"/>
          </a:p>
          <a:p>
            <a:pPr lvl="1"/>
            <a:r>
              <a:rPr lang="it-IT" dirty="0"/>
              <a:t>I/O </a:t>
            </a:r>
            <a:r>
              <a:rPr lang="it-IT" dirty="0" err="1"/>
              <a:t>operations</a:t>
            </a:r>
            <a:r>
              <a:rPr lang="it-IT" dirty="0"/>
              <a:t> on </a:t>
            </a:r>
            <a:r>
              <a:rPr lang="it-IT" dirty="0" err="1"/>
              <a:t>it</a:t>
            </a:r>
            <a:endParaRPr lang="it-IT" dirty="0"/>
          </a:p>
          <a:p>
            <a:r>
              <a:rPr lang="it-IT" dirty="0" err="1"/>
              <a:t>Necessary</a:t>
            </a:r>
            <a:r>
              <a:rPr lang="it-IT" dirty="0"/>
              <a:t> a meeting with test staff </a:t>
            </a:r>
            <a:r>
              <a:rPr lang="it-IT" dirty="0" err="1"/>
              <a:t>members</a:t>
            </a:r>
            <a:r>
              <a:rPr lang="it-IT" dirty="0"/>
              <a:t> to coordinate/</a:t>
            </a:r>
            <a:r>
              <a:rPr lang="it-IT" dirty="0" err="1"/>
              <a:t>agree</a:t>
            </a:r>
            <a:r>
              <a:rPr lang="it-IT" dirty="0"/>
              <a:t> on future </a:t>
            </a:r>
            <a:r>
              <a:rPr lang="it-IT" dirty="0" err="1"/>
              <a:t>actions</a:t>
            </a:r>
            <a:r>
              <a:rPr lang="it-IT" dirty="0"/>
              <a:t> to </a:t>
            </a:r>
            <a:r>
              <a:rPr lang="it-IT" dirty="0" err="1"/>
              <a:t>perform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CLI </a:t>
            </a:r>
            <a:r>
              <a:rPr lang="it-IT" dirty="0" err="1"/>
              <a:t>usage</a:t>
            </a:r>
            <a:endParaRPr lang="it-IT" dirty="0"/>
          </a:p>
          <a:p>
            <a:pPr lvl="1"/>
            <a:r>
              <a:rPr lang="it-IT" b="1" dirty="0" err="1"/>
              <a:t>Kubernetes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installation</a:t>
            </a:r>
            <a:endParaRPr lang="it-IT" dirty="0"/>
          </a:p>
          <a:p>
            <a:pPr lvl="2"/>
            <a:r>
              <a:rPr lang="it-IT" dirty="0"/>
              <a:t>Production </a:t>
            </a:r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environment</a:t>
            </a:r>
            <a:endParaRPr lang="it-IT" dirty="0"/>
          </a:p>
          <a:p>
            <a:pPr marL="457200" lvl="1" indent="0">
              <a:buNone/>
            </a:pPr>
            <a:endParaRPr lang="it-IT" noProof="0" dirty="0"/>
          </a:p>
          <a:p>
            <a:pPr lvl="1"/>
            <a:endParaRPr lang="en-GB" noProof="0" dirty="0"/>
          </a:p>
          <a:p>
            <a:pPr marL="457200" lvl="1" indent="0">
              <a:buNone/>
            </a:pPr>
            <a:endParaRPr lang="en-GB" noProof="0" dirty="0"/>
          </a:p>
          <a:p>
            <a:endParaRPr lang="en-GB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GB" b="1" noProof="0" dirty="0">
              <a:effectLst/>
            </a:endParaRPr>
          </a:p>
          <a:p>
            <a:pPr lvl="1"/>
            <a:endParaRPr lang="en-GB" noProof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0898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52DF732-BC2E-8F42-AE3C-55B82FD621F1}"/>
              </a:ext>
            </a:extLst>
          </p:cNvPr>
          <p:cNvSpPr/>
          <p:nvPr/>
        </p:nvSpPr>
        <p:spPr>
          <a:xfrm>
            <a:off x="0" y="1"/>
            <a:ext cx="12192000" cy="1369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FEEE83-68E9-AA4D-B392-E2D27770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18" y="239091"/>
            <a:ext cx="4820782" cy="10283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7D5C60-DEBA-DB45-BC09-77D1823A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2400" b="1" noProof="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 steps</a:t>
            </a:r>
            <a:endParaRPr lang="en-GB" sz="2400" noProof="0" dirty="0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974F846-3F09-824D-BDEF-CE481D52A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GB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GB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algn="ctr">
              <a:buNone/>
            </a:pPr>
            <a:r>
              <a:rPr lang="en-GB" b="1" dirty="0">
                <a:latin typeface="Courier New" panose="02070309020205020404" pitchFamily="49" charset="0"/>
                <a:cs typeface="Courier New" panose="02070309020205020404" pitchFamily="49" charset="0"/>
              </a:rPr>
              <a:t>Thank you, questions?</a:t>
            </a:r>
            <a:endParaRPr lang="en-GB" b="1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endParaRPr lang="en-GB" b="1" noProof="0" dirty="0">
              <a:effectLst/>
            </a:endParaRPr>
          </a:p>
          <a:p>
            <a:pPr lvl="1"/>
            <a:endParaRPr lang="en-GB" noProof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11419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8881</TotalTime>
  <Words>321</Words>
  <Application>Microsoft Macintosh PowerPoint</Application>
  <PresentationFormat>Widescreen</PresentationFormat>
  <Paragraphs>63</Paragraphs>
  <Slides>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Courier</vt:lpstr>
      <vt:lpstr>Courier New</vt:lpstr>
      <vt:lpstr>Tema di Office</vt:lpstr>
      <vt:lpstr>RUCIO for JUNO</vt:lpstr>
      <vt:lpstr>Roadmap</vt:lpstr>
      <vt:lpstr>Sharing</vt:lpstr>
      <vt:lpstr>Tests</vt:lpstr>
      <vt:lpstr>To do</vt:lpstr>
      <vt:lpstr>Next steps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Riccardo Bruno</dc:creator>
  <cp:lastModifiedBy>Riccardo Bruno</cp:lastModifiedBy>
  <cp:revision>21</cp:revision>
  <dcterms:created xsi:type="dcterms:W3CDTF">2020-10-15T07:54:47Z</dcterms:created>
  <dcterms:modified xsi:type="dcterms:W3CDTF">2020-11-19T07:58:16Z</dcterms:modified>
</cp:coreProperties>
</file>