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2"/>
  </p:notesMasterIdLst>
  <p:sldIdLst>
    <p:sldId id="265" r:id="rId2"/>
    <p:sldId id="257" r:id="rId3"/>
    <p:sldId id="271" r:id="rId4"/>
    <p:sldId id="258" r:id="rId5"/>
    <p:sldId id="273" r:id="rId6"/>
    <p:sldId id="276" r:id="rId7"/>
    <p:sldId id="275" r:id="rId8"/>
    <p:sldId id="260" r:id="rId9"/>
    <p:sldId id="277" r:id="rId10"/>
    <p:sldId id="278" r:id="rId11"/>
    <p:sldId id="263" r:id="rId12"/>
    <p:sldId id="264" r:id="rId13"/>
    <p:sldId id="267" r:id="rId14"/>
    <p:sldId id="268" r:id="rId15"/>
    <p:sldId id="269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HEP\CEPC%20CP\dN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HEP\CEPC%20CP\dN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10k</a:t>
            </a:r>
            <a:r>
              <a:rPr lang="en-US" altLang="zh-CN" baseline="0" dirty="0"/>
              <a:t> events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Sheet1!$A$17:$A$27</c:f>
              <c:numCache>
                <c:formatCode>General</c:formatCode>
                <c:ptCount val="11"/>
                <c:pt idx="0">
                  <c:v>-0.05</c:v>
                </c:pt>
                <c:pt idx="1">
                  <c:v>-0.04</c:v>
                </c:pt>
                <c:pt idx="2">
                  <c:v>-0.03</c:v>
                </c:pt>
                <c:pt idx="3">
                  <c:v>-0.02</c:v>
                </c:pt>
                <c:pt idx="4">
                  <c:v>-0.01</c:v>
                </c:pt>
                <c:pt idx="5">
                  <c:v>0</c:v>
                </c:pt>
                <c:pt idx="6">
                  <c:v>0.01</c:v>
                </c:pt>
                <c:pt idx="7">
                  <c:v>0.02</c:v>
                </c:pt>
                <c:pt idx="8">
                  <c:v>0.03</c:v>
                </c:pt>
                <c:pt idx="9">
                  <c:v>0.04</c:v>
                </c:pt>
                <c:pt idx="10">
                  <c:v>0.05</c:v>
                </c:pt>
              </c:numCache>
            </c:numRef>
          </c:xVal>
          <c:yVal>
            <c:numRef>
              <c:f>Sheet1!$E$17:$E$27</c:f>
              <c:numCache>
                <c:formatCode>General</c:formatCode>
                <c:ptCount val="11"/>
                <c:pt idx="0">
                  <c:v>0.38300000000000001</c:v>
                </c:pt>
                <c:pt idx="1">
                  <c:v>0.112</c:v>
                </c:pt>
                <c:pt idx="2">
                  <c:v>0</c:v>
                </c:pt>
                <c:pt idx="3">
                  <c:v>3.4000000000000002E-2</c:v>
                </c:pt>
                <c:pt idx="4">
                  <c:v>0.13700000000000001</c:v>
                </c:pt>
                <c:pt idx="5">
                  <c:v>0.34799999999999998</c:v>
                </c:pt>
                <c:pt idx="6">
                  <c:v>0.627</c:v>
                </c:pt>
                <c:pt idx="7">
                  <c:v>1.0820000000000001</c:v>
                </c:pt>
                <c:pt idx="8">
                  <c:v>1.6</c:v>
                </c:pt>
                <c:pt idx="9">
                  <c:v>2.2240000000000002</c:v>
                </c:pt>
                <c:pt idx="10">
                  <c:v>2.9780000000000002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E6D-405C-8C07-E4FA17176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3165808"/>
        <c:axId val="1942173024"/>
      </c:scatterChart>
      <c:valAx>
        <c:axId val="194316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42173024"/>
        <c:crosses val="autoZero"/>
        <c:crossBetween val="midCat"/>
      </c:valAx>
      <c:valAx>
        <c:axId val="19421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43165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1M</a:t>
            </a:r>
            <a:r>
              <a:rPr lang="en-US" altLang="zh-CN" baseline="0" dirty="0"/>
              <a:t> event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Sheet1!$A$17:$A$27</c:f>
              <c:numCache>
                <c:formatCode>General</c:formatCode>
                <c:ptCount val="11"/>
                <c:pt idx="0">
                  <c:v>-0.05</c:v>
                </c:pt>
                <c:pt idx="1">
                  <c:v>-0.04</c:v>
                </c:pt>
                <c:pt idx="2">
                  <c:v>-0.03</c:v>
                </c:pt>
                <c:pt idx="3">
                  <c:v>-0.02</c:v>
                </c:pt>
                <c:pt idx="4">
                  <c:v>-0.01</c:v>
                </c:pt>
                <c:pt idx="5">
                  <c:v>0</c:v>
                </c:pt>
                <c:pt idx="6">
                  <c:v>0.01</c:v>
                </c:pt>
                <c:pt idx="7">
                  <c:v>0.02</c:v>
                </c:pt>
                <c:pt idx="8">
                  <c:v>0.03</c:v>
                </c:pt>
                <c:pt idx="9">
                  <c:v>0.04</c:v>
                </c:pt>
                <c:pt idx="10">
                  <c:v>0.05</c:v>
                </c:pt>
              </c:numCache>
            </c:numRef>
          </c:xVal>
          <c:yVal>
            <c:numRef>
              <c:f>Sheet1!$B$17:$B$27</c:f>
              <c:numCache>
                <c:formatCode>General</c:formatCode>
                <c:ptCount val="11"/>
                <c:pt idx="0">
                  <c:v>138.39100000000326</c:v>
                </c:pt>
                <c:pt idx="1">
                  <c:v>87.940999999991618</c:v>
                </c:pt>
                <c:pt idx="2">
                  <c:v>50.283999999985099</c:v>
                </c:pt>
                <c:pt idx="3">
                  <c:v>21.788000000000466</c:v>
                </c:pt>
                <c:pt idx="4">
                  <c:v>5.1529999999911524</c:v>
                </c:pt>
                <c:pt idx="5">
                  <c:v>0</c:v>
                </c:pt>
                <c:pt idx="6">
                  <c:v>5.1900000000023283</c:v>
                </c:pt>
                <c:pt idx="7">
                  <c:v>20.658999999985099</c:v>
                </c:pt>
                <c:pt idx="8">
                  <c:v>47.385999999998603</c:v>
                </c:pt>
                <c:pt idx="9">
                  <c:v>85.558000000019092</c:v>
                </c:pt>
                <c:pt idx="10">
                  <c:v>136.05300000001444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921-4352-A927-C80D7C4F3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1900224"/>
        <c:axId val="1942172608"/>
      </c:scatterChart>
      <c:valAx>
        <c:axId val="1951900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42172608"/>
        <c:crosses val="autoZero"/>
        <c:crossBetween val="midCat"/>
      </c:valAx>
      <c:valAx>
        <c:axId val="194217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51900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CE29-78D8-4ED8-9410-DA748B125A10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DA7D2-FB55-4CC9-804B-2F81742F2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6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123-6563-4AEC-8848-5D5EB0ABCAEA}" type="datetime1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8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6670-EEAF-4719-8392-9179E4635FC7}" type="datetime1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25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611BE-09CB-4258-97FF-2F3C25D846D6}" type="datetime1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02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04F1-2B6D-481A-BC4A-48070C1112B1}" type="datetime1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it-IT" altLang="zh-CN" dirty="0"/>
              <a:t>Fangyi Guo   guofangyi@ihep.ac.cn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97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9DE1-EA87-44A1-9A18-1C7A34CBA7B1}" type="datetime1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58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9"/>
            <a:ext cx="370332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C9EF-7F22-4CDD-A5A2-8C2F20A5ED44}" type="datetime1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07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BB9F-A36F-4CCA-AEBB-070200BE7F0C}" type="datetime1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90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04C3-1C89-4BBE-91C8-80DAD0C0E7F9}" type="datetime1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36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EA0D-0F6A-48C3-AE38-B95DD5AFB930}" type="datetime1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altLang="zh-CN"/>
              <a:t>Fangyi Guo   guofangyi@ihep.ac.cn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01190F4-6FF2-491B-A77F-3C1D45A4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8"/>
            <a:ext cx="7543800" cy="70617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538A3AE4-1143-40C3-A7C5-5A90DC9C8F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325" y="1051764"/>
            <a:ext cx="7543800" cy="510456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1498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31FFFD7-6DC4-4D24-BAC4-A3F75F11964C}" type="datetime1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altLang="zh-CN"/>
              <a:t>Fangyi Guo   guofangyi@ihep.ac.cn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237CF7-0338-467B-9C50-C1F65DFB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24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150C-66D6-4316-9CEE-57A5B4E6B04B}" type="datetime1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77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90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F898571E-FC7B-4B60-AEC0-E8BB34F18054}" type="datetime1">
              <a:rPr lang="zh-CN" altLang="en-US" smtClean="0"/>
              <a:t>2020/11/27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9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cap="all" baseline="0">
                <a:solidFill>
                  <a:srgbClr val="FFFFFF"/>
                </a:solidFill>
              </a:defRPr>
            </a:lvl1pPr>
          </a:lstStyle>
          <a:p>
            <a:r>
              <a:rPr lang="it-IT" altLang="zh-CN"/>
              <a:t>Fangyi Guo   guofangyi@ihep.ac.cn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E3237CF7-0338-467B-9C50-C1F65DFBDDD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86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6.0566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406.1361" TargetMode="External"/><Relationship Id="rId5" Type="http://schemas.openxmlformats.org/officeDocument/2006/relationships/image" Target="../media/image170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arxiv.org/abs/1406.136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406.136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0370-2693(93)90101-M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905.129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8A5B290A-2557-49A6-94E1-CF9D8F13A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6000" dirty="0"/>
              <a:t>Higgs CP measurement with EFT model in lepton collider </a:t>
            </a:r>
            <a:endParaRPr lang="zh-CN" altLang="en-US" sz="6000" dirty="0"/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D07EEA7D-0AED-4F44-94B9-A880E42B7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866048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u="sng" cap="none" dirty="0" smtClean="0"/>
              <a:t>Qiyu Sha</a:t>
            </a:r>
            <a:r>
              <a:rPr lang="en-US" altLang="zh-CN" cap="none" dirty="0" smtClean="0"/>
              <a:t> ,</a:t>
            </a:r>
            <a:r>
              <a:rPr lang="en-US" altLang="zh-CN" cap="none" dirty="0" err="1" smtClean="0"/>
              <a:t>Fangyi</a:t>
            </a:r>
            <a:r>
              <a:rPr lang="en-US" altLang="zh-CN" cap="none" dirty="0" smtClean="0"/>
              <a:t> </a:t>
            </a:r>
            <a:r>
              <a:rPr lang="en-US" altLang="zh-CN" cap="none" dirty="0"/>
              <a:t>Guo, Gang Li, </a:t>
            </a:r>
            <a:r>
              <a:rPr lang="en-US" altLang="zh-CN" cap="none" dirty="0" err="1"/>
              <a:t>Yaquan</a:t>
            </a:r>
            <a:r>
              <a:rPr lang="en-US" altLang="zh-CN" cap="none" dirty="0"/>
              <a:t> Fang, </a:t>
            </a:r>
            <a:r>
              <a:rPr lang="en-US" altLang="zh-CN" cap="none" dirty="0" err="1"/>
              <a:t>Xinchou</a:t>
            </a:r>
            <a:r>
              <a:rPr lang="en-US" altLang="zh-CN" cap="none" dirty="0"/>
              <a:t> Lou</a:t>
            </a:r>
            <a:r>
              <a:rPr lang="zh-CN" altLang="en-US" cap="none" dirty="0"/>
              <a:t>   </a:t>
            </a:r>
            <a:endParaRPr lang="en-US" altLang="zh-CN" cap="none" dirty="0"/>
          </a:p>
          <a:p>
            <a:r>
              <a:rPr lang="en-US" altLang="zh-CN" cap="none" dirty="0"/>
              <a:t>Institute of High Energy Physics</a:t>
            </a:r>
            <a:r>
              <a:rPr lang="zh-CN" altLang="en-US" cap="none" dirty="0"/>
              <a:t> </a:t>
            </a:r>
            <a:r>
              <a:rPr lang="en-US" altLang="zh-CN" cap="none" dirty="0"/>
              <a:t>CAS</a:t>
            </a:r>
          </a:p>
          <a:p>
            <a:endParaRPr lang="en-US" altLang="zh-CN" sz="1800" cap="none" dirty="0"/>
          </a:p>
          <a:p>
            <a:r>
              <a:rPr lang="en-US" altLang="zh-CN" sz="1700" cap="none" dirty="0"/>
              <a:t>2020 International workshop on High Energy CEPC. </a:t>
            </a:r>
          </a:p>
          <a:p>
            <a:r>
              <a:rPr lang="en-US" altLang="zh-CN" sz="1700" cap="none" dirty="0"/>
              <a:t>Oct. 26-28 2020, Shanghai</a:t>
            </a:r>
          </a:p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1CC51A8-6257-4CFE-8142-8F0A0C2C9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00" y="317500"/>
            <a:ext cx="4734365" cy="10677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8A63B82-E17C-4312-9041-FA7417EDD5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436136"/>
            <a:ext cx="1410286" cy="83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150F2E-A844-463F-A530-9CA24C9E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Higgs CP-mixing measurement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377466-2D1C-44F6-97A2-86BB79622A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Sample simulation</a:t>
                </a:r>
              </a:p>
              <a:p>
                <a:pPr lvl="1"/>
                <a:r>
                  <a:rPr lang="en-US" altLang="zh-CN" dirty="0"/>
                  <a:t>Simulate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𝑙𝑙𝐻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decay chain in full phase space with </a:t>
                </a:r>
                <a:r>
                  <a:rPr lang="en-US" altLang="zh-CN" dirty="0" err="1"/>
                  <a:t>TGenPhaseSpace</a:t>
                </a:r>
                <a:endParaRPr lang="en-US" altLang="zh-CN" dirty="0"/>
              </a:p>
              <a:p>
                <a:pPr lvl="1"/>
                <a:r>
                  <a:rPr lang="en-US" altLang="zh-CN" dirty="0">
                    <a:sym typeface="Wingdings" pitchFamily="2" charset="2"/>
                  </a:rPr>
                  <a:t>The joint angular distribution is realized with accept-reject method by calculated differential cross section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𝑑𝑐𝑜𝑠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𝑑𝑐𝑜𝑠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</m:den>
                    </m:f>
                  </m:oMath>
                </a14:m>
                <a:r>
                  <a:rPr lang="en-US" altLang="zh-CN" dirty="0"/>
                  <a:t>, and validate with official MC (</a:t>
                </a:r>
                <a:r>
                  <a:rPr lang="en-US" altLang="zh-CN" dirty="0" err="1"/>
                  <a:t>Whizard</a:t>
                </a:r>
                <a:r>
                  <a:rPr lang="en-US" altLang="zh-CN" dirty="0"/>
                  <a:t> 1.95 in CEPC,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𝑒𝑒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𝑍𝐻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𝜇𝜇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dirty="0"/>
                  <a:t>). </a:t>
                </a:r>
              </a:p>
              <a:p>
                <a:pPr lvl="1"/>
                <a:r>
                  <a:rPr lang="en-US" altLang="zh-CN" dirty="0"/>
                  <a:t>All the parameters in EFT could be easily modified. </a:t>
                </a:r>
              </a:p>
              <a:p>
                <a:pPr lvl="1"/>
                <a:r>
                  <a:rPr lang="en-US" altLang="zh-CN" dirty="0"/>
                  <a:t>Possible to switch to full simulation in future. </a:t>
                </a:r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377466-2D1C-44F6-97A2-86BB79622A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 r="-10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1E0D2B-26BF-41A4-B4ED-4D0EA806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C59A61-D2E9-4161-A621-5A1509D1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45E230-E845-4AC0-A1ED-8B6CE288E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" y="4296253"/>
            <a:ext cx="2267618" cy="15463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B90AFA4-910D-4494-AC3E-6673614C0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39" y="4295996"/>
            <a:ext cx="2267618" cy="15463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B451F68-D992-4D5C-B96F-FED3D24E8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57" y="4295996"/>
            <a:ext cx="2267618" cy="154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42E6B7E-3FD8-43E9-AD71-ECB6FBD8C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66" y="4295995"/>
            <a:ext cx="2267618" cy="1546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52B19B9-892D-4C65-9F84-A64336EBEB01}"/>
                  </a:ext>
                </a:extLst>
              </p:cNvPr>
              <p:cNvSpPr txBox="1"/>
              <p:nvPr/>
            </p:nvSpPr>
            <p:spPr>
              <a:xfrm>
                <a:off x="822959" y="5747541"/>
                <a:ext cx="75864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Distribution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CN" b="0" dirty="0"/>
                  <a:t>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CN" b="0" dirty="0"/>
                  <a:t> has some mismatch, but is not used in analysis </a:t>
                </a:r>
                <a:r>
                  <a:rPr lang="en-US" altLang="zh-CN" dirty="0"/>
                  <a:t>(next page). </a:t>
                </a:r>
                <a:endParaRPr lang="en-US" altLang="zh-CN" b="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52B19B9-892D-4C65-9F84-A64336EBE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5747541"/>
                <a:ext cx="7586406" cy="646331"/>
              </a:xfrm>
              <a:prstGeom prst="rect">
                <a:avLst/>
              </a:prstGeom>
              <a:blipFill>
                <a:blip r:embed="rId7"/>
                <a:stretch>
                  <a:fillRect l="-643" t="-5660" r="-643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60D3810E-1EBD-4CDA-9B48-ABEDC56FB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5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FF1E45-A06F-4EE0-9134-8EA9930E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Higgs CP-mixing measurement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3C85ED1-2C17-46F2-98A4-B53AD3D842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CP-mixing would influence those variables</a:t>
                </a:r>
              </a:p>
              <a:p>
                <a:r>
                  <a:rPr lang="en-US" altLang="zh-CN" dirty="0"/>
                  <a:t>Parameters chosen for CP-mixing extraction: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zh-CN" b="1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altLang="zh-CN" b="1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are not used due to low separation power.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3C85ED1-2C17-46F2-98A4-B53AD3D842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C3FFBE-FF5E-4F7D-B648-27D9483E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C2306AC-E239-471D-A00C-63C8A1B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FC9EF52-0A7E-48FD-93BD-F6D1ACC46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8" y="2928434"/>
            <a:ext cx="2703641" cy="18437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429AE93-DC50-48C4-9515-49CE341A1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63" y="2928434"/>
            <a:ext cx="2703641" cy="18437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49928B-80D7-440F-8722-E64E32505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8" y="4772178"/>
            <a:ext cx="2703641" cy="18437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F401A18-333D-42A6-9A26-0E1ADE6EC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63" y="4772178"/>
            <a:ext cx="2703641" cy="1843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723BD9A-5334-49AD-8C80-A3EF190B8365}"/>
                  </a:ext>
                </a:extLst>
              </p:cNvPr>
              <p:cNvSpPr txBox="1"/>
              <p:nvPr/>
            </p:nvSpPr>
            <p:spPr>
              <a:xfrm>
                <a:off x="6609865" y="3938799"/>
                <a:ext cx="200268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/>
                  <a:t>Separation power</a:t>
                </a:r>
                <a:r>
                  <a:rPr lang="en-US" altLang="zh-CN" sz="1600" dirty="0"/>
                  <a:t>: </a:t>
                </a:r>
              </a:p>
              <a:p>
                <a:endParaRPr lang="en-US" altLang="zh-CN" sz="1600" dirty="0"/>
              </a:p>
              <a:p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SM vs. p=-0.5:</a:t>
                </a:r>
              </a:p>
              <a:p>
                <a:r>
                  <a:rPr lang="en-US" altLang="zh-CN" sz="16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:1.3×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altLang="zh-CN" sz="1600" dirty="0"/>
              </a:p>
              <a:p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:1.8×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altLang="zh-CN" sz="1600" b="0" dirty="0"/>
              </a:p>
              <a:p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:0.012</m:t>
                    </m:r>
                  </m:oMath>
                </a14:m>
                <a:endParaRPr lang="en-US" altLang="zh-CN" sz="1600" b="0" dirty="0"/>
              </a:p>
              <a:p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:0.014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723BD9A-5334-49AD-8C80-A3EF190B8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865" y="3938799"/>
                <a:ext cx="2002686" cy="2308324"/>
              </a:xfrm>
              <a:prstGeom prst="rect">
                <a:avLst/>
              </a:prstGeom>
              <a:blipFill>
                <a:blip r:embed="rId7"/>
                <a:stretch>
                  <a:fillRect l="-1520" t="-7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FFA20B0C-2925-449F-87E8-EA9831AB93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9865" y="4236978"/>
            <a:ext cx="2182443" cy="527186"/>
          </a:xfrm>
          <a:prstGeom prst="rect">
            <a:avLst/>
          </a:prstGeom>
        </p:spPr>
      </p:pic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FFD491-962C-4521-A30E-4A025050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8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7DBA1A-6299-43D1-A7AB-19B5C142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Higgs CP-mixing measurement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D199BB2-6BC4-44D8-AC07-9F531B9E0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Fit strategy: Maximum-likelihood fit</a:t>
                </a:r>
              </a:p>
              <a:p>
                <a:pPr lvl="1"/>
                <a:r>
                  <a:rPr lang="en-US" altLang="zh-CN" dirty="0"/>
                  <a:t>Use high statistic templates to remove statistics fluctuation (1M events).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modelling: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𝑑𝑐𝑜𝑠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𝑑𝑐𝑜𝑠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𝑑𝑐𝑜𝑠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𝑑𝑐𝑜𝑠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modelling: Histogram pdf. </a:t>
                </a:r>
              </a:p>
              <a:p>
                <a:pPr lvl="1"/>
                <a:r>
                  <a:rPr lang="en-US" altLang="zh-CN" dirty="0"/>
                  <a:t>Evaluate likelihood function for each p value hypothesis, and construct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𝑁𝐿𝐿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(Negative Log Likelihood) as a function of p. 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D199BB2-6BC4-44D8-AC07-9F531B9E0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878B4A-A658-40C8-AC35-80EB8D52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3F40D55-A821-43E5-B77D-FB722993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867E2DA-686A-4FF7-94CC-C64C80E4D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31" y="3924032"/>
            <a:ext cx="3406669" cy="23134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D92C94-FF33-475D-AC89-1F20E8A6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45" y="3924031"/>
            <a:ext cx="3406669" cy="23134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ED126D0-CC2B-4F0A-937F-22647C7762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4" t="16547" r="47513" b="72961"/>
          <a:stretch/>
        </p:blipFill>
        <p:spPr>
          <a:xfrm>
            <a:off x="1732480" y="4109113"/>
            <a:ext cx="800100" cy="1934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57E189-049A-4201-B5B7-5D50FDEEF7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4" t="16547" r="47513" b="72961"/>
          <a:stretch/>
        </p:blipFill>
        <p:spPr>
          <a:xfrm>
            <a:off x="5308904" y="4109113"/>
            <a:ext cx="800100" cy="193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EEF14F8-64BA-4BE3-A1C5-3F06562A1801}"/>
                  </a:ext>
                </a:extLst>
              </p:cNvPr>
              <p:cNvSpPr txBox="1"/>
              <p:nvPr/>
            </p:nvSpPr>
            <p:spPr>
              <a:xfrm>
                <a:off x="1589581" y="4750992"/>
                <a:ext cx="25581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1100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altLang="zh-CN" sz="11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100" b="1" i="0" smtClean="0">
                            <a:latin typeface="Cambria Math" panose="02040503050406030204" pitchFamily="18" charset="0"/>
                          </a:rPr>
                          <m:t>𝛟</m:t>
                        </m:r>
                      </m:e>
                    </m:d>
                    <m:r>
                      <a:rPr lang="en-US" altLang="zh-CN" sz="1100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1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1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11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1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altLang="zh-CN" sz="11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100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altLang="zh-CN" sz="1100" b="1" i="0" smtClean="0">
                            <a:latin typeface="Cambria Math" panose="02040503050406030204" pitchFamily="18" charset="0"/>
                          </a:rPr>
                          <m:t>𝛟</m:t>
                        </m:r>
                        <m:r>
                          <a:rPr lang="en-US" altLang="zh-CN" sz="11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1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altLang="zh-CN" sz="11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CN" sz="11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1100" b="1" i="0" smtClean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1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1100" b="1" i="0" smtClean="0">
                                    <a:latin typeface="Cambria Math" panose="02040503050406030204" pitchFamily="18" charset="0"/>
                                  </a:rPr>
                                  <m:t>𝛟</m:t>
                                </m:r>
                              </m:e>
                            </m:d>
                          </m:e>
                        </m:func>
                        <m:r>
                          <a:rPr lang="en-US" altLang="zh-CN" sz="11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100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en-US" altLang="zh-CN" sz="11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altLang="zh-CN" sz="11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1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altLang="zh-CN" sz="11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altLang="zh-CN" sz="11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1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altLang="zh-CN" sz="11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  <m:r>
                              <a:rPr lang="en-US" altLang="zh-CN" sz="11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𝐜𝐨𝐬</m:t>
                            </m:r>
                            <m:r>
                              <a:rPr lang="en-US" altLang="zh-CN" sz="11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𝛟</m:t>
                            </m:r>
                          </m:e>
                        </m:d>
                        <m:r>
                          <a:rPr lang="en-US" altLang="zh-CN" sz="11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  <m:r>
                          <a:rPr lang="en-US" altLang="zh-CN" sz="11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𝛟</m:t>
                        </m:r>
                      </m:e>
                    </m:d>
                    <m:r>
                      <a:rPr lang="en-US" altLang="zh-CN" sz="1100" b="1" i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11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b>
                        <m:r>
                          <a:rPr lang="en-US" altLang="zh-CN" sz="1100" b="1" i="0" smtClean="0">
                            <a:latin typeface="Cambria Math" panose="02040503050406030204" pitchFamily="18" charset="0"/>
                          </a:rPr>
                          <m:t>𝐧𝐨𝐫𝐦</m:t>
                        </m:r>
                      </m:sub>
                    </m:sSub>
                  </m:oMath>
                </a14:m>
                <a:endParaRPr lang="zh-CN" altLang="en-US" sz="1100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EEF14F8-64BA-4BE3-A1C5-3F06562A1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581" y="4750992"/>
                <a:ext cx="2558167" cy="430887"/>
              </a:xfrm>
              <a:prstGeom prst="rect">
                <a:avLst/>
              </a:prstGeom>
              <a:blipFill>
                <a:blip r:embed="rId6"/>
                <a:stretch>
                  <a:fillRect t="-56338" b="-90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DFC881-D761-4195-9D33-B2DD737A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1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7DBA1A-6299-43D1-A7AB-19B5C142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Higgs CP-mixing measurement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D199BB2-6BC4-44D8-AC07-9F531B9E0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Extract maximum-likelihood fit p-value and interval</a:t>
                </a:r>
              </a:p>
              <a:p>
                <a:pPr lvl="1"/>
                <a:r>
                  <a:rPr lang="en-US" altLang="zh-CN" dirty="0"/>
                  <a:t>Fit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𝑁𝐿𝐿</m:t>
                    </m:r>
                  </m:oMath>
                </a14:m>
                <a:r>
                  <a:rPr lang="en-US" altLang="zh-CN" dirty="0"/>
                  <a:t> curve with a quadratic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𝑁𝐿𝐿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68%(95%) CL interval corresponds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𝑁𝐿𝐿</m:t>
                    </m:r>
                  </m:oMath>
                </a14:m>
                <a:r>
                  <a:rPr lang="en-US" altLang="zh-CN" dirty="0"/>
                  <a:t>=0.5(1.96). </a:t>
                </a:r>
              </a:p>
              <a:p>
                <a:pPr lvl="1"/>
                <a:r>
                  <a:rPr lang="en-US" altLang="zh-CN" dirty="0"/>
                  <a:t>Expect limit for SM (no statistics fluctuation in shape).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D199BB2-6BC4-44D8-AC07-9F531B9E0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878B4A-A658-40C8-AC35-80EB8D52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3F40D55-A821-43E5-B77D-FB722993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F5C4AA-C213-4FF6-910D-A0D1CDA70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3191608"/>
            <a:ext cx="4597823" cy="3122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978C3CC-E257-411B-9DD2-D8F1CAC7C90A}"/>
                  </a:ext>
                </a:extLst>
              </p:cNvPr>
              <p:cNvSpPr txBox="1"/>
              <p:nvPr/>
            </p:nvSpPr>
            <p:spPr>
              <a:xfrm>
                <a:off x="5420783" y="3956708"/>
                <a:ext cx="3266018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1600" dirty="0"/>
              </a:p>
              <a:p>
                <a:r>
                  <a:rPr lang="en-US" altLang="zh-CN" sz="160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CN" sz="1600" dirty="0"/>
                  <a:t>: </a:t>
                </a:r>
              </a:p>
              <a:p>
                <a:r>
                  <a:rPr lang="en-US" altLang="zh-CN" sz="1600" dirty="0"/>
                  <a:t>68% CL: [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2.72×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 3.35×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1600" dirty="0"/>
                  <a:t>]</a:t>
                </a:r>
              </a:p>
              <a:p>
                <a:r>
                  <a:rPr lang="en-US" altLang="zh-CN" sz="1600" dirty="0"/>
                  <a:t>95% CL: [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5.70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6.33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1600" dirty="0"/>
                  <a:t>]</a:t>
                </a:r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1600" dirty="0"/>
                  <a:t>: </a:t>
                </a:r>
              </a:p>
              <a:p>
                <a:r>
                  <a:rPr lang="en-US" altLang="zh-CN" sz="1600" dirty="0"/>
                  <a:t>68% CL: [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2.97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3.57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1600" dirty="0"/>
                  <a:t>]</a:t>
                </a:r>
              </a:p>
              <a:p>
                <a:r>
                  <a:rPr lang="en-US" altLang="zh-CN" sz="1600" dirty="0"/>
                  <a:t>95% CL: [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6.17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6.78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1600" dirty="0"/>
                  <a:t>]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978C3CC-E257-411B-9DD2-D8F1CAC7C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783" y="3956708"/>
                <a:ext cx="3266018" cy="2062103"/>
              </a:xfrm>
              <a:prstGeom prst="rect">
                <a:avLst/>
              </a:prstGeom>
              <a:blipFill>
                <a:blip r:embed="rId4"/>
                <a:stretch>
                  <a:fillRect l="-933" r="-2985" b="-2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480EC0A-28DA-49EA-9ED7-ADEC8C2A5F2E}"/>
                  </a:ext>
                </a:extLst>
              </p:cNvPr>
              <p:cNvSpPr/>
              <p:nvPr/>
            </p:nvSpPr>
            <p:spPr>
              <a:xfrm>
                <a:off x="5319182" y="3438253"/>
                <a:ext cx="3723218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𝑵𝑳𝑳</m:t>
                    </m:r>
                    <m:d>
                      <m:dPr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</m:d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𝟓𝟒𝟏𝟔𝟒</m:t>
                    </m:r>
                    <m:sSup>
                      <m:sSupPr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1600" b="1" dirty="0"/>
              </a:p>
              <a:p>
                <a:r>
                  <a:rPr lang="en-US" altLang="zh-CN" sz="16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𝑵𝑳𝑳</m:t>
                    </m:r>
                    <m:d>
                      <m:dPr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d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𝟒𝟔𝟕𝟕𝟗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1600" b="1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480EC0A-28DA-49EA-9ED7-ADEC8C2A5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82" y="3438253"/>
                <a:ext cx="3723218" cy="595932"/>
              </a:xfrm>
              <a:prstGeom prst="rect">
                <a:avLst/>
              </a:prstGeom>
              <a:blipFill>
                <a:blip r:embed="rId5"/>
                <a:stretch>
                  <a:fillRect b="-5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1B51E4-AC8B-4E2E-A1FF-0EF507D4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0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7DFAAFA-CD1E-4B9D-ABBE-E94280FF6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5" y="2328060"/>
            <a:ext cx="5838555" cy="39648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67DBA1A-6299-43D1-A7AB-19B5C142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Higgs CP-mixing measurement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D199BB2-6BC4-44D8-AC07-9F531B9E0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1800" dirty="0"/>
                  <a:t>For other CP-mixing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1800" dirty="0"/>
                  <a:t> hypothesis, a similar result could be derived with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altLang="zh-CN" sz="1800" dirty="0"/>
              </a:p>
              <a:p>
                <a:endParaRPr lang="zh-CN" altLang="en-US" sz="1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D199BB2-6BC4-44D8-AC07-9F531B9E0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6" t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878B4A-A658-40C8-AC35-80EB8D52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3F40D55-A821-43E5-B77D-FB722993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14</a:t>
            </a:fld>
            <a:endParaRPr lang="zh-CN" alt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B9DE79D-746C-420B-875D-99996153FE4D}"/>
              </a:ext>
            </a:extLst>
          </p:cNvPr>
          <p:cNvCxnSpPr>
            <a:cxnSpLocks/>
          </p:cNvCxnSpPr>
          <p:nvPr/>
        </p:nvCxnSpPr>
        <p:spPr>
          <a:xfrm>
            <a:off x="1436914" y="4116536"/>
            <a:ext cx="410028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摘录 20">
            <a:extLst>
              <a:ext uri="{FF2B5EF4-FFF2-40B4-BE49-F238E27FC236}">
                <a16:creationId xmlns:a16="http://schemas.microsoft.com/office/drawing/2014/main" id="{B7D355AE-1EBA-4F21-8F1A-665EC9AB31ED}"/>
              </a:ext>
            </a:extLst>
          </p:cNvPr>
          <p:cNvSpPr/>
          <p:nvPr/>
        </p:nvSpPr>
        <p:spPr>
          <a:xfrm>
            <a:off x="4292015" y="3654118"/>
            <a:ext cx="110067" cy="111380"/>
          </a:xfrm>
          <a:prstGeom prst="flowChartExtra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2" name="流程图: 摘录 21">
            <a:extLst>
              <a:ext uri="{FF2B5EF4-FFF2-40B4-BE49-F238E27FC236}">
                <a16:creationId xmlns:a16="http://schemas.microsoft.com/office/drawing/2014/main" id="{1BECF14B-D16E-4655-985F-8C6192D3D30D}"/>
              </a:ext>
            </a:extLst>
          </p:cNvPr>
          <p:cNvSpPr/>
          <p:nvPr/>
        </p:nvSpPr>
        <p:spPr>
          <a:xfrm>
            <a:off x="2622132" y="4370406"/>
            <a:ext cx="110067" cy="111380"/>
          </a:xfrm>
          <a:prstGeom prst="flowChartExtra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AA69F44-2B6E-4C7B-B10B-8BC98CC3DAE0}"/>
                  </a:ext>
                </a:extLst>
              </p:cNvPr>
              <p:cNvSpPr txBox="1"/>
              <p:nvPr/>
            </p:nvSpPr>
            <p:spPr>
              <a:xfrm>
                <a:off x="6015050" y="4668765"/>
                <a:ext cx="23744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A bit shift in input truth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and measured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Needs some further understanding.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AA69F44-2B6E-4C7B-B10B-8BC98CC3D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050" y="4668765"/>
                <a:ext cx="2374410" cy="1200329"/>
              </a:xfrm>
              <a:prstGeom prst="rect">
                <a:avLst/>
              </a:prstGeom>
              <a:blipFill>
                <a:blip r:embed="rId4"/>
                <a:stretch>
                  <a:fillRect l="-2314" t="-3046" r="-3856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DEB106A6-9CE6-4B82-8BAB-C0A5F59C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D8E098DF-78A5-49CE-B3C1-80719AB3F63D}"/>
              </a:ext>
            </a:extLst>
          </p:cNvPr>
          <p:cNvSpPr/>
          <p:nvPr/>
        </p:nvSpPr>
        <p:spPr>
          <a:xfrm>
            <a:off x="5114033" y="3306306"/>
            <a:ext cx="131165" cy="131164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5" name="星形: 五角 14">
            <a:extLst>
              <a:ext uri="{FF2B5EF4-FFF2-40B4-BE49-F238E27FC236}">
                <a16:creationId xmlns:a16="http://schemas.microsoft.com/office/drawing/2014/main" id="{073AADA0-2F6F-41F6-A549-4CCA8BCE7694}"/>
              </a:ext>
            </a:extLst>
          </p:cNvPr>
          <p:cNvSpPr/>
          <p:nvPr/>
        </p:nvSpPr>
        <p:spPr>
          <a:xfrm>
            <a:off x="1750064" y="4733794"/>
            <a:ext cx="131165" cy="131164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7" name="流程图: 摘录 16">
            <a:extLst>
              <a:ext uri="{FF2B5EF4-FFF2-40B4-BE49-F238E27FC236}">
                <a16:creationId xmlns:a16="http://schemas.microsoft.com/office/drawing/2014/main" id="{26533619-20B5-444C-9148-AA6AC967BB58}"/>
              </a:ext>
            </a:extLst>
          </p:cNvPr>
          <p:cNvSpPr/>
          <p:nvPr/>
        </p:nvSpPr>
        <p:spPr>
          <a:xfrm>
            <a:off x="6061230" y="3483237"/>
            <a:ext cx="110067" cy="111380"/>
          </a:xfrm>
          <a:prstGeom prst="flowChartExtra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8" name="星形: 五角 17">
            <a:extLst>
              <a:ext uri="{FF2B5EF4-FFF2-40B4-BE49-F238E27FC236}">
                <a16:creationId xmlns:a16="http://schemas.microsoft.com/office/drawing/2014/main" id="{8E568BD9-F0D1-47AC-BFC6-482AB5B04C9C}"/>
              </a:ext>
            </a:extLst>
          </p:cNvPr>
          <p:cNvSpPr/>
          <p:nvPr/>
        </p:nvSpPr>
        <p:spPr>
          <a:xfrm>
            <a:off x="6061230" y="3825233"/>
            <a:ext cx="131165" cy="131164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735A40-6C43-4F7C-97C3-6185FF1F7DB7}"/>
                  </a:ext>
                </a:extLst>
              </p:cNvPr>
              <p:cNvSpPr txBox="1"/>
              <p:nvPr/>
            </p:nvSpPr>
            <p:spPr>
              <a:xfrm>
                <a:off x="6243785" y="3352793"/>
                <a:ext cx="23744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exceed beyond SM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735A40-6C43-4F7C-97C3-6185FF1F7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785" y="3352793"/>
                <a:ext cx="2374410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2501AE5-1580-436C-9070-A7B9767A9EDC}"/>
                  </a:ext>
                </a:extLst>
              </p:cNvPr>
              <p:cNvSpPr txBox="1"/>
              <p:nvPr/>
            </p:nvSpPr>
            <p:spPr>
              <a:xfrm>
                <a:off x="6243785" y="3706149"/>
                <a:ext cx="23744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exceed beyond SM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2501AE5-1580-436C-9070-A7B9767A9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785" y="3706149"/>
                <a:ext cx="2374410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3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F13524-5E06-4623-82BF-3E414D75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and conclusion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8382343-EF1A-465C-8D69-FAA1FBD8E8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3"/>
                <a:ext cx="7543801" cy="461405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A EFT based Higgs CP-mixing test is performed. </a:t>
                </a:r>
              </a:p>
              <a:p>
                <a:pPr lvl="1"/>
                <a:r>
                  <a:rPr lang="en-US" altLang="zh-CN" dirty="0"/>
                  <a:t>Set up some basic assumptions to have a simplest CP-mixing model.</a:t>
                </a:r>
              </a:p>
              <a:p>
                <a:pPr lvl="1"/>
                <a:r>
                  <a:rPr lang="en-US" altLang="zh-CN" dirty="0"/>
                  <a:t>Introduced optimal variable with better performance.</a:t>
                </a:r>
              </a:p>
              <a:p>
                <a:pPr lvl="1"/>
                <a:r>
                  <a:rPr lang="en-US" altLang="zh-CN" dirty="0"/>
                  <a:t>Used ML-fit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distribution to extract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, while event yield is not considered. </a:t>
                </a:r>
              </a:p>
              <a:p>
                <a:pPr lvl="1"/>
                <a:r>
                  <a:rPr lang="en-US" altLang="zh-CN" dirty="0"/>
                  <a:t>Result: 95% CL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altLang="zh-CN" dirty="0"/>
                      <m:t>[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5.70×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, 6.33×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m:rPr>
                        <m:nor/>
                      </m:rPr>
                      <a:rPr lang="en-US" altLang="zh-CN" dirty="0"/>
                      <m:t>]</m:t>
                    </m:r>
                  </m:oMath>
                </a14:m>
                <a:r>
                  <a:rPr lang="en-US" altLang="zh-CN" dirty="0"/>
                  <a:t>, corresponding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acc>
                          <m:accPr>
                            <m:chr m:val="̃"/>
                            <m:ctrlPr>
                              <a:rPr lang="en-US" altLang="zh-CN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sub>
                    </m:sSub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acc>
                          <m:accPr>
                            <m:chr m:val="̃"/>
                            <m:ctrlPr>
                              <a:rPr lang="en-US" altLang="zh-CN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altLang="zh-CN" dirty="0"/>
                  <a:t>. 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Remaining problem and next plan: </a:t>
                </a:r>
              </a:p>
              <a:p>
                <a:pPr lvl="1"/>
                <a:r>
                  <a:rPr lang="en-US" altLang="zh-CN" dirty="0"/>
                  <a:t>Fluctuation is not considered. Shape modelling would introduce the dominant uncertainty in the future real high energy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𝑒𝑒</m:t>
                    </m:r>
                  </m:oMath>
                </a14:m>
                <a:r>
                  <a:rPr lang="en-US" altLang="zh-CN" dirty="0"/>
                  <a:t> collider experiment. </a:t>
                </a:r>
              </a:p>
              <a:p>
                <a:pPr lvl="1"/>
                <a:r>
                  <a:rPr lang="en-US" altLang="zh-CN" dirty="0"/>
                  <a:t>Include the background processes, consider full simulation.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8382343-EF1A-465C-8D69-FAA1FBD8E8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3"/>
                <a:ext cx="7543801" cy="4614057"/>
              </a:xfrm>
              <a:blipFill>
                <a:blip r:embed="rId2"/>
                <a:stretch>
                  <a:fillRect l="-808" t="-1453" r="-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D09424-B1AB-4F63-B147-B3380320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FE8F95-3123-41BD-8603-CB9279D4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168752-DB68-4BDA-ADF7-657A7394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50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AAD266-08BE-4C61-9FE3-8E083A72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5" y="1978243"/>
            <a:ext cx="7543800" cy="1450757"/>
          </a:xfrm>
        </p:spPr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734BD8-A8CD-4C3A-859C-B3E10986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86A980-408B-428A-A64D-3A639FB1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D2939F-51FF-4D41-B10F-764AFFEC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77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7D216-41F9-4021-A5B0-61EE4732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Maximum likelihood fit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0A2A6E9-DA42-4E6D-A4F8-DBBC4728E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Construct a likelihood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𝑎𝑡𝑎</m:t>
                        </m:r>
                      </m:sub>
                      <m:sup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 dirty="0"/>
                  <a:t>  </a:t>
                </a:r>
                <a:endParaRPr lang="en-US" altLang="zh-CN" dirty="0"/>
              </a:p>
              <a:p>
                <a:pPr marL="384039" lvl="2" indent="0">
                  <a:buNone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altLang="zh-CN" dirty="0"/>
                  <a:t>: nuisance parameter. 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/>
                  <a:t>POI, CP-mixing parameter.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: dataset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CN" dirty="0"/>
                  <a:t> here). </a:t>
                </a:r>
              </a:p>
              <a:p>
                <a:pPr lvl="1"/>
                <a:r>
                  <a:rPr lang="en-US" altLang="zh-CN" dirty="0"/>
                  <a:t>When statistics is large enough, we suppose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𝐺𝑎𝑢𝑠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so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𝑁𝐿𝐿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𝑁𝐿𝐿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𝑁𝐿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en-US" altLang="zh-CN" dirty="0"/>
                  <a:t> (negative log likelihood) we can extract maximum likelihood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dirty="0"/>
                  <a:t> and its CL interval.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0A2A6E9-DA42-4E6D-A4F8-DBBC4728E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8AE63D-CB7C-48E8-925D-00DDD5D2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BE2DAB-0495-48E3-92BC-D16CD5D63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9B1CED-A3CC-42C8-A409-C929202A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1715A2-C513-450B-8B41-900225AA8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60" y="4425108"/>
            <a:ext cx="2755509" cy="187122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D6AAF93B-00AB-43D5-801B-702DAE46DC6C}"/>
              </a:ext>
            </a:extLst>
          </p:cNvPr>
          <p:cNvSpPr/>
          <p:nvPr/>
        </p:nvSpPr>
        <p:spPr>
          <a:xfrm>
            <a:off x="921343" y="5165627"/>
            <a:ext cx="677008" cy="3077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dataset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22334BB5-C23B-45E3-8DFC-FB029D77F5DF}"/>
                  </a:ext>
                </a:extLst>
              </p:cNvPr>
              <p:cNvSpPr/>
              <p:nvPr/>
            </p:nvSpPr>
            <p:spPr>
              <a:xfrm>
                <a:off x="2507478" y="4421067"/>
                <a:ext cx="677008" cy="30772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22334BB5-C23B-45E3-8DFC-FB029D77F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478" y="4421067"/>
                <a:ext cx="677008" cy="307729"/>
              </a:xfrm>
              <a:prstGeom prst="roundRect">
                <a:avLst/>
              </a:prstGeom>
              <a:blipFill>
                <a:blip r:embed="rId4"/>
                <a:stretch>
                  <a:fillRect l="-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15755377-3745-44F5-8511-52FBDB5E078B}"/>
                  </a:ext>
                </a:extLst>
              </p:cNvPr>
              <p:cNvSpPr/>
              <p:nvPr/>
            </p:nvSpPr>
            <p:spPr>
              <a:xfrm>
                <a:off x="2507478" y="4788548"/>
                <a:ext cx="677008" cy="30772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15755377-3745-44F5-8511-52FBDB5E0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478" y="4788548"/>
                <a:ext cx="677008" cy="307729"/>
              </a:xfrm>
              <a:prstGeom prst="roundRect">
                <a:avLst/>
              </a:prstGeom>
              <a:blipFill>
                <a:blip r:embed="rId5"/>
                <a:stretch>
                  <a:fillRect l="-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CC5541CE-CBA0-463D-B0A5-EC167F55CAA1}"/>
                  </a:ext>
                </a:extLst>
              </p:cNvPr>
              <p:cNvSpPr/>
              <p:nvPr/>
            </p:nvSpPr>
            <p:spPr>
              <a:xfrm>
                <a:off x="2507478" y="5165627"/>
                <a:ext cx="677008" cy="30772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CC5541CE-CBA0-463D-B0A5-EC167F55C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478" y="5165627"/>
                <a:ext cx="677008" cy="307729"/>
              </a:xfrm>
              <a:prstGeom prst="roundRect">
                <a:avLst/>
              </a:prstGeom>
              <a:blipFill>
                <a:blip r:embed="rId6"/>
                <a:stretch>
                  <a:fillRect l="-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8B7CED74-3117-4B98-9CEF-66F64697058F}"/>
                  </a:ext>
                </a:extLst>
              </p:cNvPr>
              <p:cNvSpPr/>
              <p:nvPr/>
            </p:nvSpPr>
            <p:spPr>
              <a:xfrm>
                <a:off x="2507478" y="5557324"/>
                <a:ext cx="677008" cy="30772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8B7CED74-3117-4B98-9CEF-66F646970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478" y="5557324"/>
                <a:ext cx="677008" cy="307729"/>
              </a:xfrm>
              <a:prstGeom prst="roundRect">
                <a:avLst/>
              </a:prstGeom>
              <a:blipFill>
                <a:blip r:embed="rId7"/>
                <a:stretch>
                  <a:fillRect l="-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46F5D727-CCDB-42A8-934D-3D04435F5B8B}"/>
                  </a:ext>
                </a:extLst>
              </p:cNvPr>
              <p:cNvSpPr/>
              <p:nvPr/>
            </p:nvSpPr>
            <p:spPr>
              <a:xfrm>
                <a:off x="2507478" y="5949021"/>
                <a:ext cx="677008" cy="30772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46F5D727-CCDB-42A8-934D-3D04435F5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478" y="5949021"/>
                <a:ext cx="677008" cy="307729"/>
              </a:xfrm>
              <a:prstGeom prst="roundRect">
                <a:avLst/>
              </a:prstGeom>
              <a:blipFill>
                <a:blip r:embed="rId8"/>
                <a:stretch>
                  <a:fillRect l="-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8416816-9BBB-4F07-BA55-789365F1B3BF}"/>
              </a:ext>
            </a:extLst>
          </p:cNvPr>
          <p:cNvCxnSpPr>
            <a:cxnSpLocks/>
          </p:cNvCxnSpPr>
          <p:nvPr/>
        </p:nvCxnSpPr>
        <p:spPr>
          <a:xfrm flipV="1">
            <a:off x="1745460" y="4609608"/>
            <a:ext cx="648503" cy="5023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770FE462-A942-427C-9A91-044C5578DF96}"/>
              </a:ext>
            </a:extLst>
          </p:cNvPr>
          <p:cNvCxnSpPr>
            <a:cxnSpLocks/>
          </p:cNvCxnSpPr>
          <p:nvPr/>
        </p:nvCxnSpPr>
        <p:spPr>
          <a:xfrm flipV="1">
            <a:off x="1745460" y="4942413"/>
            <a:ext cx="648503" cy="2766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83D0B1B8-A55B-401B-939A-059F4A7C7604}"/>
              </a:ext>
            </a:extLst>
          </p:cNvPr>
          <p:cNvCxnSpPr>
            <a:cxnSpLocks/>
          </p:cNvCxnSpPr>
          <p:nvPr/>
        </p:nvCxnSpPr>
        <p:spPr>
          <a:xfrm flipV="1">
            <a:off x="1745460" y="5281847"/>
            <a:ext cx="682098" cy="314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2D454434-1361-4616-90A9-504D813236F2}"/>
              </a:ext>
            </a:extLst>
          </p:cNvPr>
          <p:cNvCxnSpPr>
            <a:cxnSpLocks/>
          </p:cNvCxnSpPr>
          <p:nvPr/>
        </p:nvCxnSpPr>
        <p:spPr>
          <a:xfrm>
            <a:off x="1745460" y="5398058"/>
            <a:ext cx="648503" cy="3045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B83613EA-BF74-40BC-BC75-DE14126136D0}"/>
              </a:ext>
            </a:extLst>
          </p:cNvPr>
          <p:cNvCxnSpPr>
            <a:cxnSpLocks/>
          </p:cNvCxnSpPr>
          <p:nvPr/>
        </p:nvCxnSpPr>
        <p:spPr>
          <a:xfrm>
            <a:off x="1745460" y="5512233"/>
            <a:ext cx="648503" cy="5906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936F7F03-873C-498C-A8F9-07A81F5089C4}"/>
                  </a:ext>
                </a:extLst>
              </p:cNvPr>
              <p:cNvSpPr/>
              <p:nvPr/>
            </p:nvSpPr>
            <p:spPr>
              <a:xfrm>
                <a:off x="3868430" y="4421067"/>
                <a:ext cx="677008" cy="30772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936F7F03-873C-498C-A8F9-07A81F508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430" y="4421067"/>
                <a:ext cx="677008" cy="30772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D7302B4A-B65E-4A15-99E9-31270C4E379D}"/>
                  </a:ext>
                </a:extLst>
              </p:cNvPr>
              <p:cNvSpPr/>
              <p:nvPr/>
            </p:nvSpPr>
            <p:spPr>
              <a:xfrm>
                <a:off x="3868430" y="4782722"/>
                <a:ext cx="677008" cy="30772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D7302B4A-B65E-4A15-99E9-31270C4E3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430" y="4782722"/>
                <a:ext cx="677008" cy="30772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773521D8-10E8-438C-B763-33BABF334DFA}"/>
                  </a:ext>
                </a:extLst>
              </p:cNvPr>
              <p:cNvSpPr/>
              <p:nvPr/>
            </p:nvSpPr>
            <p:spPr>
              <a:xfrm>
                <a:off x="3863341" y="5152489"/>
                <a:ext cx="677008" cy="30772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773521D8-10E8-438C-B763-33BABF334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41" y="5152489"/>
                <a:ext cx="677008" cy="30772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96895D3C-8442-4D1E-A784-D37201C90815}"/>
                  </a:ext>
                </a:extLst>
              </p:cNvPr>
              <p:cNvSpPr/>
              <p:nvPr/>
            </p:nvSpPr>
            <p:spPr>
              <a:xfrm>
                <a:off x="3863341" y="5562366"/>
                <a:ext cx="677008" cy="30772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96895D3C-8442-4D1E-A784-D37201C90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41" y="5562366"/>
                <a:ext cx="677008" cy="307729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8E85E890-6E28-4878-8520-748190AFF918}"/>
                  </a:ext>
                </a:extLst>
              </p:cNvPr>
              <p:cNvSpPr/>
              <p:nvPr/>
            </p:nvSpPr>
            <p:spPr>
              <a:xfrm>
                <a:off x="3863341" y="5944624"/>
                <a:ext cx="677008" cy="30772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8E85E890-6E28-4878-8520-748190AFF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41" y="5944624"/>
                <a:ext cx="677008" cy="307729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979736CC-983B-4720-9A6C-D20E347E505F}"/>
              </a:ext>
            </a:extLst>
          </p:cNvPr>
          <p:cNvCxnSpPr>
            <a:cxnSpLocks/>
          </p:cNvCxnSpPr>
          <p:nvPr/>
        </p:nvCxnSpPr>
        <p:spPr>
          <a:xfrm>
            <a:off x="3297115" y="4609608"/>
            <a:ext cx="457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38964A34-8457-432F-89D6-AD11C55C4AA7}"/>
              </a:ext>
            </a:extLst>
          </p:cNvPr>
          <p:cNvCxnSpPr>
            <a:cxnSpLocks/>
          </p:cNvCxnSpPr>
          <p:nvPr/>
        </p:nvCxnSpPr>
        <p:spPr>
          <a:xfrm>
            <a:off x="3297115" y="4942413"/>
            <a:ext cx="457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B20681E4-D07C-4A1F-87BA-88EB4BA3FD9D}"/>
              </a:ext>
            </a:extLst>
          </p:cNvPr>
          <p:cNvCxnSpPr>
            <a:cxnSpLocks/>
          </p:cNvCxnSpPr>
          <p:nvPr/>
        </p:nvCxnSpPr>
        <p:spPr>
          <a:xfrm>
            <a:off x="3297115" y="5313277"/>
            <a:ext cx="457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87042A70-F7BE-46E3-ABA6-3A4B68422507}"/>
              </a:ext>
            </a:extLst>
          </p:cNvPr>
          <p:cNvCxnSpPr>
            <a:cxnSpLocks/>
          </p:cNvCxnSpPr>
          <p:nvPr/>
        </p:nvCxnSpPr>
        <p:spPr>
          <a:xfrm>
            <a:off x="3297115" y="5702622"/>
            <a:ext cx="457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28456161-24EA-4A5D-A6C6-E85ACDE2BACC}"/>
              </a:ext>
            </a:extLst>
          </p:cNvPr>
          <p:cNvCxnSpPr>
            <a:cxnSpLocks/>
          </p:cNvCxnSpPr>
          <p:nvPr/>
        </p:nvCxnSpPr>
        <p:spPr>
          <a:xfrm>
            <a:off x="3297115" y="6102885"/>
            <a:ext cx="457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107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492138-66BE-4355-B5C3-26F8935B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Maximum likelihood fit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CC1FEB7-1BD5-435D-A8F7-FE493A2878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Sample modelling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modelling: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𝑑𝑐𝑜𝑠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𝑑𝑐𝑜𝑠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𝑑𝑐𝑜𝑠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𝑑𝑐𝑜𝑠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CC1FEB7-1BD5-435D-A8F7-FE493A2878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4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4EC4EB-1D88-45AD-A206-6EE1926D5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F0EDB4-3E1A-458B-A6CF-809EB65D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17CAAD-BA8E-4C2B-89B0-42EAFAB8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7DDE5BE-C5A6-4FEF-A370-AB4F5D4906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6" y="2792871"/>
            <a:ext cx="1873494" cy="12722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070EABA-852E-47F4-8E29-D55635BE6D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06" y="2792871"/>
            <a:ext cx="1873494" cy="12722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E07ADD3-F460-436A-A65B-53B4EC1812E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92871"/>
            <a:ext cx="1873494" cy="12722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504DF23-F86B-4F97-8984-B5F151C76F4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65" y="2792871"/>
            <a:ext cx="1873494" cy="127225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5C52DC3-3A0C-4891-9B6F-9C04646E059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6" y="4475713"/>
            <a:ext cx="1873494" cy="127225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DCF7601-1FBA-4EF3-96DC-8EDA417A64A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06" y="4475713"/>
            <a:ext cx="1873494" cy="127225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505822E-2904-4F96-97ED-8F96F4AA3C3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75713"/>
            <a:ext cx="1873494" cy="127225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5EAF83A-5553-40A1-98B1-9A5E827E4C7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65" y="4475713"/>
            <a:ext cx="1873494" cy="1272258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41808DB7-A520-4557-9794-A5DFA96625F9}"/>
              </a:ext>
            </a:extLst>
          </p:cNvPr>
          <p:cNvSpPr txBox="1"/>
          <p:nvPr/>
        </p:nvSpPr>
        <p:spPr>
          <a:xfrm>
            <a:off x="1191557" y="4065129"/>
            <a:ext cx="114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p=-0.04</a:t>
            </a:r>
            <a:endParaRPr lang="zh-CN" altLang="en-US" sz="1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D0F6389-0F0E-4118-8DDE-A14FC26CCA11}"/>
              </a:ext>
            </a:extLst>
          </p:cNvPr>
          <p:cNvSpPr txBox="1"/>
          <p:nvPr/>
        </p:nvSpPr>
        <p:spPr>
          <a:xfrm>
            <a:off x="3060143" y="4065129"/>
            <a:ext cx="114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p=-0.03</a:t>
            </a:r>
            <a:endParaRPr lang="zh-CN" altLang="en-US" sz="14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81FA645-7DEE-47EA-B56D-27DB62FE4354}"/>
              </a:ext>
            </a:extLst>
          </p:cNvPr>
          <p:cNvSpPr txBox="1"/>
          <p:nvPr/>
        </p:nvSpPr>
        <p:spPr>
          <a:xfrm>
            <a:off x="4936491" y="4059516"/>
            <a:ext cx="114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p=-0.02</a:t>
            </a:r>
            <a:endParaRPr lang="zh-CN" altLang="en-US" sz="14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655EB0E-72F7-4586-B1B1-877F269FEA1A}"/>
              </a:ext>
            </a:extLst>
          </p:cNvPr>
          <p:cNvSpPr txBox="1"/>
          <p:nvPr/>
        </p:nvSpPr>
        <p:spPr>
          <a:xfrm>
            <a:off x="6853090" y="4066606"/>
            <a:ext cx="114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p=-0.01</a:t>
            </a:r>
            <a:endParaRPr lang="zh-CN" altLang="en-US" sz="14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21F1EB3-4F0C-475F-A201-FCE3CE2C5D94}"/>
              </a:ext>
            </a:extLst>
          </p:cNvPr>
          <p:cNvSpPr txBox="1"/>
          <p:nvPr/>
        </p:nvSpPr>
        <p:spPr>
          <a:xfrm>
            <a:off x="1191557" y="5748399"/>
            <a:ext cx="114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p=0.01</a:t>
            </a:r>
            <a:endParaRPr lang="zh-CN" altLang="en-US" sz="14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C95DB1D-8A0E-4F74-9BAC-0750FA0DEC7B}"/>
              </a:ext>
            </a:extLst>
          </p:cNvPr>
          <p:cNvSpPr txBox="1"/>
          <p:nvPr/>
        </p:nvSpPr>
        <p:spPr>
          <a:xfrm>
            <a:off x="3069158" y="5741738"/>
            <a:ext cx="114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p=0.02</a:t>
            </a:r>
            <a:endParaRPr lang="zh-CN" altLang="en-US" sz="1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B6AD13B-BBA4-4280-B47E-115A32650A71}"/>
              </a:ext>
            </a:extLst>
          </p:cNvPr>
          <p:cNvSpPr txBox="1"/>
          <p:nvPr/>
        </p:nvSpPr>
        <p:spPr>
          <a:xfrm>
            <a:off x="4940598" y="5735436"/>
            <a:ext cx="114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p=0.03</a:t>
            </a:r>
            <a:endParaRPr lang="zh-CN" altLang="en-US" sz="14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E51CAAE-1553-4930-97B0-3BBB44821363}"/>
              </a:ext>
            </a:extLst>
          </p:cNvPr>
          <p:cNvSpPr txBox="1"/>
          <p:nvPr/>
        </p:nvSpPr>
        <p:spPr>
          <a:xfrm>
            <a:off x="6853090" y="5734017"/>
            <a:ext cx="114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p=0.04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5546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BBF663-0C2C-43A0-AAE3-5DEF2624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Maximum likelihood fit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ADDDC9C-1D97-42BE-9A06-128EF921A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Sample modelling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modelling: Histogram pdf.  Highly depends on the sample statistics used to build histogram and </a:t>
                </a:r>
                <a:r>
                  <a:rPr lang="en-US" altLang="zh-CN" dirty="0" err="1"/>
                  <a:t>HistPdf</a:t>
                </a:r>
                <a:r>
                  <a:rPr lang="en-US" altLang="zh-CN" dirty="0"/>
                  <a:t>. 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ADDDC9C-1D97-42BE-9A06-128EF921A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 r="-2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D826BB-FA00-467E-A603-0D9CEF2A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B62838-266E-44B0-BB0D-1B8E1EDA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F6F62C-6E0B-4581-BBA4-18E0BEEB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4AE7619-71CF-4F94-BBFF-CE4B4FF15B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2792870"/>
            <a:ext cx="1873494" cy="12722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C5D055D-027E-4F0C-9CBD-7874BC9F4D1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06" y="2792870"/>
            <a:ext cx="1873494" cy="1272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A921E7B-5258-487B-B529-1A961FD370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92870"/>
            <a:ext cx="1873494" cy="12722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EC71352-3D64-49F4-AAD1-32645196412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94" y="2792870"/>
            <a:ext cx="1873494" cy="127225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7888120-5551-4A1C-921C-44BC050FB66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4596837"/>
            <a:ext cx="1873494" cy="127225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0345510-168D-448B-A291-9E80F5CEB78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06" y="4596836"/>
            <a:ext cx="1873494" cy="12722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2646D15-E488-4CAD-A6E1-4D2B9BE2347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96836"/>
            <a:ext cx="1873494" cy="127225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64544D8-5C63-4718-AE72-18D811402E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45" y="4596836"/>
            <a:ext cx="1873494" cy="127225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4E94B08-4651-46AE-B251-667F7C0CCF74}"/>
              </a:ext>
            </a:extLst>
          </p:cNvPr>
          <p:cNvSpPr txBox="1"/>
          <p:nvPr/>
        </p:nvSpPr>
        <p:spPr>
          <a:xfrm>
            <a:off x="1167951" y="3988689"/>
            <a:ext cx="114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p=-0.04</a:t>
            </a:r>
            <a:endParaRPr lang="zh-CN" altLang="en-US" sz="14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0F5FEEE-3511-4E24-947A-94273D68A9BB}"/>
              </a:ext>
            </a:extLst>
          </p:cNvPr>
          <p:cNvSpPr txBox="1"/>
          <p:nvPr/>
        </p:nvSpPr>
        <p:spPr>
          <a:xfrm>
            <a:off x="3036537" y="3988689"/>
            <a:ext cx="114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p=-0.03</a:t>
            </a:r>
            <a:endParaRPr lang="zh-CN" altLang="en-US" sz="14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1C95C26-8E4C-484C-A642-8575FAA2A7C6}"/>
              </a:ext>
            </a:extLst>
          </p:cNvPr>
          <p:cNvSpPr txBox="1"/>
          <p:nvPr/>
        </p:nvSpPr>
        <p:spPr>
          <a:xfrm>
            <a:off x="4912885" y="3983076"/>
            <a:ext cx="114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p=-0.02</a:t>
            </a:r>
            <a:endParaRPr lang="zh-CN" altLang="en-US" sz="1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462470E-D928-4007-872F-FB6729B6E580}"/>
              </a:ext>
            </a:extLst>
          </p:cNvPr>
          <p:cNvSpPr txBox="1"/>
          <p:nvPr/>
        </p:nvSpPr>
        <p:spPr>
          <a:xfrm>
            <a:off x="6829484" y="3990166"/>
            <a:ext cx="114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p=-0.01</a:t>
            </a:r>
            <a:endParaRPr lang="zh-CN" altLang="en-US" sz="14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8C06845-8343-45B9-85FF-A00DC1E88BC6}"/>
              </a:ext>
            </a:extLst>
          </p:cNvPr>
          <p:cNvSpPr txBox="1"/>
          <p:nvPr/>
        </p:nvSpPr>
        <p:spPr>
          <a:xfrm>
            <a:off x="1191557" y="5827527"/>
            <a:ext cx="114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p=0.01</a:t>
            </a:r>
            <a:endParaRPr lang="zh-CN" altLang="en-US" sz="14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731CBF3-CC4D-448E-B959-8068A1169FE5}"/>
              </a:ext>
            </a:extLst>
          </p:cNvPr>
          <p:cNvSpPr txBox="1"/>
          <p:nvPr/>
        </p:nvSpPr>
        <p:spPr>
          <a:xfrm>
            <a:off x="3069158" y="5820866"/>
            <a:ext cx="114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p=0.02</a:t>
            </a:r>
            <a:endParaRPr lang="zh-CN" altLang="en-US" sz="14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93F1A46-3878-4F59-A8A5-8D91B98C79F3}"/>
              </a:ext>
            </a:extLst>
          </p:cNvPr>
          <p:cNvSpPr txBox="1"/>
          <p:nvPr/>
        </p:nvSpPr>
        <p:spPr>
          <a:xfrm>
            <a:off x="4940598" y="5814564"/>
            <a:ext cx="114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p=0.03</a:t>
            </a:r>
            <a:endParaRPr lang="zh-CN" altLang="en-US" sz="14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671F609-3288-4A2E-8290-C980761D4E0E}"/>
              </a:ext>
            </a:extLst>
          </p:cNvPr>
          <p:cNvSpPr txBox="1"/>
          <p:nvPr/>
        </p:nvSpPr>
        <p:spPr>
          <a:xfrm>
            <a:off x="6853090" y="5813145"/>
            <a:ext cx="114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p=0.04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7685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3A10E1-4811-4A68-B076-B572B88F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282A0C-172B-4AD0-80F2-B73AEED4A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Theory model</a:t>
            </a:r>
          </a:p>
          <a:p>
            <a:r>
              <a:rPr lang="en-US" altLang="zh-CN" dirty="0"/>
              <a:t>Optimal variable</a:t>
            </a:r>
          </a:p>
          <a:p>
            <a:r>
              <a:rPr lang="en-US" altLang="zh-CN" dirty="0"/>
              <a:t>Higgs CP-mixing measurement</a:t>
            </a:r>
          </a:p>
          <a:p>
            <a:r>
              <a:rPr lang="en-US" altLang="zh-CN" dirty="0"/>
              <a:t>Summary and conclusion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A71E12-F294-4CC3-8D2D-7D311DFA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5F61B05-1134-45C2-93A0-C07F4916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D0579B-E8B0-41BE-B89D-66B5601B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3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2EF468-C9A5-4F0B-B15B-6DC7FF24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Maximum likelihood fit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74D411-3F64-4500-AA37-7D3AF6E39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Precision with real statistics</a:t>
                </a:r>
              </a:p>
              <a:p>
                <a:pPr lvl="1"/>
                <a:r>
                  <a:rPr lang="en-US" altLang="zh-CN" dirty="0"/>
                  <a:t>Central value of best-estimate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Interval width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74D411-3F64-4500-AA37-7D3AF6E39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3B6A61-FDB8-42D6-AF4B-A4D07DA5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C470DB-948D-405C-85C4-0860C6D1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B8ABD4-BCAD-419E-B70E-B64A1DCC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20</a:t>
            </a:fld>
            <a:endParaRPr lang="zh-CN" altLang="en-US"/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B20788EE-0316-47D9-B642-AE602C4813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661628"/>
              </p:ext>
            </p:extLst>
          </p:nvPr>
        </p:nvGraphicFramePr>
        <p:xfrm>
          <a:off x="4572000" y="3125894"/>
          <a:ext cx="34553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3AA11EFC-C79C-4D05-8D5B-40D8C6B8E9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642776"/>
              </p:ext>
            </p:extLst>
          </p:nvPr>
        </p:nvGraphicFramePr>
        <p:xfrm>
          <a:off x="1139482" y="3125894"/>
          <a:ext cx="34553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261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AC4B4B-3352-4465-BB24-9F4D73E1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AA6250D-C0B4-457E-83E3-5879E38F4C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Standard Model Higgs: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=125.0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Related experiments in LHC: </a:t>
                </a:r>
              </a:p>
              <a:p>
                <a:pPr lvl="1"/>
                <a:r>
                  <a:rPr lang="en-US" altLang="zh-CN" dirty="0"/>
                  <a:t>The hypothesis of spin-1 or spin-2 Higgs has been excluded by ATLAS and CMS at &gt;99% CL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7&amp;8 </a:t>
                </a:r>
                <a:r>
                  <a:rPr lang="en-US" altLang="zh-CN" dirty="0" err="1"/>
                  <a:t>TeV</a:t>
                </a:r>
                <a:r>
                  <a:rPr lang="en-US" altLang="zh-CN" dirty="0"/>
                  <a:t>, 25fb-1 data.</a:t>
                </a:r>
              </a:p>
              <a:p>
                <a:pPr lvl="1"/>
                <a:r>
                  <a:rPr lang="en-US" altLang="zh-CN" dirty="0"/>
                  <a:t>Totally CP-even Higgs also has been excluded, the CL depends on theory model (&gt;95%).</a:t>
                </a:r>
              </a:p>
              <a:p>
                <a:pPr lvl="1"/>
                <a:r>
                  <a:rPr lang="en-US" altLang="zh-CN" dirty="0"/>
                  <a:t>SM+BSM Higgs CP mixing model is still under testing.        </a:t>
                </a:r>
              </a:p>
              <a:p>
                <a:r>
                  <a:rPr lang="en-US" altLang="zh-CN" dirty="0"/>
                  <a:t>All in inclusive Higgs production mode(i.e. </a:t>
                </a:r>
                <a:r>
                  <a:rPr lang="en-US" altLang="zh-CN" dirty="0" err="1"/>
                  <a:t>ggF</a:t>
                </a:r>
                <a:r>
                  <a:rPr lang="en-US" altLang="zh-CN" dirty="0"/>
                  <a:t> dominant), Higgs-gauge vector boson interaction lacks precise measurement. </a:t>
                </a:r>
              </a:p>
              <a:p>
                <a:endParaRPr lang="en-US" altLang="zh-CN" dirty="0"/>
              </a:p>
              <a:p>
                <a:r>
                  <a:rPr lang="en-US" altLang="zh-CN" b="1" dirty="0">
                    <a:solidFill>
                      <a:schemeClr val="accent1"/>
                    </a:solidFill>
                  </a:rPr>
                  <a:t>Any observation of CPV in Higgs would be New Physics!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AA6250D-C0B4-457E-83E3-5879E38F4C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458E23-D130-415E-A77C-8A9C6E96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D36836-2BDA-4878-B0A9-9447B130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FE127D-C3E6-443A-8373-05CD0C5D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B7DE826-023B-4DF7-8F44-4184CA9270CF}"/>
              </a:ext>
            </a:extLst>
          </p:cNvPr>
          <p:cNvSpPr/>
          <p:nvPr/>
        </p:nvSpPr>
        <p:spPr>
          <a:xfrm>
            <a:off x="5719047" y="4808882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1600" dirty="0">
                <a:solidFill>
                  <a:srgbClr val="000000"/>
                </a:solidFill>
                <a:latin typeface="Lucida Grande"/>
                <a:hlinkClick r:id="rId3"/>
              </a:rPr>
              <a:t>Eur. Phys. J. C75 (2015) 476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9173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7E7F2B-9C5C-4DD6-9405-95672988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6F38BF9-CA08-4D43-8D06-7C5D531BD7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5431215" cy="4023360"/>
              </a:xfrm>
            </p:spPr>
            <p:txBody>
              <a:bodyPr/>
              <a:lstStyle/>
              <a:p>
                <a:r>
                  <a:rPr lang="en-US" altLang="zh-CN" dirty="0"/>
                  <a:t>Future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collider experiment as Higgs factory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𝑍𝐻</m:t>
                    </m:r>
                  </m:oMath>
                </a14:m>
                <a:r>
                  <a:rPr lang="en-US" altLang="zh-CN" dirty="0"/>
                  <a:t> process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~240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 smtClean="0"/>
                  <a:t>A </a:t>
                </a:r>
                <a:r>
                  <a:rPr lang="en-US" altLang="zh-CN" dirty="0"/>
                  <a:t>opportunity for Higgs-gauge boson coupling study. 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6F38BF9-CA08-4D43-8D06-7C5D531BD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5431215" cy="4023360"/>
              </a:xfrm>
              <a:blipFill>
                <a:blip r:embed="rId2"/>
                <a:stretch>
                  <a:fillRect l="-1122" t="-1667" r="-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6F8FAA-9FE5-4463-90AF-C948368F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E3F32A-E8A3-4C91-B199-26CB3397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5C2F7E2-17E8-4BF9-B504-CC79E9BC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2" y="3494139"/>
            <a:ext cx="2071299" cy="280453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7F2D3D2-0F36-42C1-800E-A559FE0F7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174" y="1907713"/>
            <a:ext cx="1470530" cy="15166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529458-94EF-4CAC-B00C-40B3F37C6B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/>
          <a:stretch/>
        </p:blipFill>
        <p:spPr>
          <a:xfrm>
            <a:off x="988291" y="3016521"/>
            <a:ext cx="2271014" cy="10927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E517629-648B-41CC-9AE7-43F22D7609C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1" y="4866640"/>
            <a:ext cx="2294532" cy="10927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A1B00AC-35FB-43FF-B610-75343402729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72" y="3016521"/>
            <a:ext cx="1935888" cy="108893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2B5562C-482B-46F9-A82D-F6E42094D37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72" y="4485389"/>
            <a:ext cx="1935888" cy="1451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BC9F01C-51CC-484D-8A2E-5990A2A7D881}"/>
                  </a:ext>
                </a:extLst>
              </p:cNvPr>
              <p:cNvSpPr txBox="1"/>
              <p:nvPr/>
            </p:nvSpPr>
            <p:spPr>
              <a:xfrm>
                <a:off x="1011809" y="4136074"/>
                <a:ext cx="2271014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6600"/>
                    </a:solidFill>
                  </a:rPr>
                  <a:t>CEPC, 5.6 </a:t>
                </a:r>
                <a14:m>
                  <m:oMath xmlns:m="http://schemas.openxmlformats.org/officeDocument/2006/math">
                    <m:r>
                      <a:rPr lang="en-US" altLang="zh-CN" sz="1400" b="1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zh-CN" sz="1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zh-CN" sz="1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zh-CN" altLang="en-US" sz="1400" b="1" dirty="0">
                    <a:solidFill>
                      <a:srgbClr val="FF6600"/>
                    </a:solidFill>
                  </a:rPr>
                  <a:t> </a:t>
                </a:r>
                <a:r>
                  <a:rPr lang="en-US" altLang="zh-CN" sz="1400" b="1" dirty="0">
                    <a:solidFill>
                      <a:srgbClr val="FF6600"/>
                    </a:solidFill>
                  </a:rPr>
                  <a:t>@ 240GeV</a:t>
                </a:r>
                <a:endParaRPr lang="zh-CN" altLang="en-US" sz="1400" b="1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BC9F01C-51CC-484D-8A2E-5990A2A7D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09" y="4136074"/>
                <a:ext cx="2271014" cy="312586"/>
              </a:xfrm>
              <a:prstGeom prst="rect">
                <a:avLst/>
              </a:prstGeom>
              <a:blipFill>
                <a:blip r:embed="rId9"/>
                <a:stretch>
                  <a:fillRect l="-804" b="-1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0629DE9-8EE9-4A48-B054-CB618442D2DB}"/>
                  </a:ext>
                </a:extLst>
              </p:cNvPr>
              <p:cNvSpPr txBox="1"/>
              <p:nvPr/>
            </p:nvSpPr>
            <p:spPr>
              <a:xfrm>
                <a:off x="982633" y="5864307"/>
                <a:ext cx="1947741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6600"/>
                    </a:solidFill>
                  </a:rPr>
                  <a:t>ILC, 2 </a:t>
                </a:r>
                <a14:m>
                  <m:oMath xmlns:m="http://schemas.openxmlformats.org/officeDocument/2006/math">
                    <m:r>
                      <a:rPr lang="en-US" altLang="zh-CN" sz="1400" b="1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zh-CN" sz="1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zh-CN" sz="1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zh-CN" altLang="en-US" sz="1400" b="1" dirty="0">
                    <a:solidFill>
                      <a:srgbClr val="FF6600"/>
                    </a:solidFill>
                  </a:rPr>
                  <a:t> </a:t>
                </a:r>
                <a:r>
                  <a:rPr lang="en-US" altLang="zh-CN" sz="1400" b="1" dirty="0">
                    <a:solidFill>
                      <a:srgbClr val="FF6600"/>
                    </a:solidFill>
                  </a:rPr>
                  <a:t>@250GeV</a:t>
                </a:r>
                <a:endParaRPr lang="zh-CN" altLang="en-US" sz="1400" b="1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0629DE9-8EE9-4A48-B054-CB618442D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33" y="5864307"/>
                <a:ext cx="1947741" cy="312586"/>
              </a:xfrm>
              <a:prstGeom prst="rect">
                <a:avLst/>
              </a:prstGeom>
              <a:blipFill>
                <a:blip r:embed="rId10"/>
                <a:stretch>
                  <a:fillRect l="-938" t="-1961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C45CA34-44B7-4B15-87BD-29393C8D87FF}"/>
                  </a:ext>
                </a:extLst>
              </p:cNvPr>
              <p:cNvSpPr txBox="1"/>
              <p:nvPr/>
            </p:nvSpPr>
            <p:spPr>
              <a:xfrm>
                <a:off x="3490133" y="4159338"/>
                <a:ext cx="2271014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6600"/>
                    </a:solidFill>
                  </a:rPr>
                  <a:t>FCC-</a:t>
                </a:r>
                <a:r>
                  <a:rPr lang="en-US" altLang="zh-CN" sz="1400" b="1" dirty="0" err="1">
                    <a:solidFill>
                      <a:srgbClr val="FF6600"/>
                    </a:solidFill>
                  </a:rPr>
                  <a:t>ee</a:t>
                </a:r>
                <a:r>
                  <a:rPr lang="en-US" altLang="zh-CN" sz="1400" b="1" dirty="0">
                    <a:solidFill>
                      <a:srgbClr val="FF6600"/>
                    </a:solidFill>
                  </a:rPr>
                  <a:t>, 5 </a:t>
                </a:r>
                <a14:m>
                  <m:oMath xmlns:m="http://schemas.openxmlformats.org/officeDocument/2006/math">
                    <m:r>
                      <a:rPr lang="en-US" altLang="zh-CN" sz="1400" b="1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zh-CN" sz="1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zh-CN" sz="1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zh-CN" altLang="en-US" sz="1400" b="1" dirty="0">
                    <a:solidFill>
                      <a:srgbClr val="FF6600"/>
                    </a:solidFill>
                  </a:rPr>
                  <a:t> </a:t>
                </a:r>
                <a:r>
                  <a:rPr lang="en-US" altLang="zh-CN" sz="1400" b="1" dirty="0">
                    <a:solidFill>
                      <a:srgbClr val="FF6600"/>
                    </a:solidFill>
                  </a:rPr>
                  <a:t>@240GeV</a:t>
                </a:r>
                <a:endParaRPr lang="zh-CN" altLang="en-US" sz="1400" b="1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C45CA34-44B7-4B15-87BD-29393C8D8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33" y="4159338"/>
                <a:ext cx="2271014" cy="312586"/>
              </a:xfrm>
              <a:prstGeom prst="rect">
                <a:avLst/>
              </a:prstGeom>
              <a:blipFill>
                <a:blip r:embed="rId11"/>
                <a:stretch>
                  <a:fillRect l="-806" b="-1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87B76FE1-8EA0-4861-969D-5644B9901252}"/>
              </a:ext>
            </a:extLst>
          </p:cNvPr>
          <p:cNvSpPr txBox="1"/>
          <p:nvPr/>
        </p:nvSpPr>
        <p:spPr>
          <a:xfrm>
            <a:off x="3670572" y="5893509"/>
            <a:ext cx="1947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6600"/>
                </a:solidFill>
              </a:rPr>
              <a:t>CLIC, 380GeV for Higgs &amp; top</a:t>
            </a:r>
            <a:endParaRPr lang="zh-CN" altLang="en-US" sz="1400" b="1" dirty="0">
              <a:solidFill>
                <a:srgbClr val="FF6600"/>
              </a:solidFill>
            </a:endParaRPr>
          </a:p>
        </p:txBody>
      </p:sp>
      <p:pic>
        <p:nvPicPr>
          <p:cNvPr id="28" name="Picture 10">
            <a:extLst>
              <a:ext uri="{FF2B5EF4-FFF2-40B4-BE49-F238E27FC236}">
                <a16:creationId xmlns:a16="http://schemas.microsoft.com/office/drawing/2014/main" id="{C4EDD02E-216C-49AC-9BB5-16E29A6E34A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1" t="73466" r="2600"/>
          <a:stretch/>
        </p:blipFill>
        <p:spPr>
          <a:xfrm>
            <a:off x="7583995" y="3154101"/>
            <a:ext cx="350874" cy="360589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id="{CCEB4B32-B16E-44B3-BDFF-0BB73DA7D98F}"/>
              </a:ext>
            </a:extLst>
          </p:cNvPr>
          <p:cNvSpPr/>
          <p:nvPr/>
        </p:nvSpPr>
        <p:spPr>
          <a:xfrm>
            <a:off x="7555477" y="332096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E8210D4-2A85-40D0-A019-EE99FBA52A94}"/>
                  </a:ext>
                </a:extLst>
              </p:cNvPr>
              <p:cNvSpPr txBox="1"/>
              <p:nvPr/>
            </p:nvSpPr>
            <p:spPr>
              <a:xfrm>
                <a:off x="7816076" y="3071817"/>
                <a:ext cx="20255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0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E8210D4-2A85-40D0-A019-EE99FBA52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076" y="3071817"/>
                <a:ext cx="202557" cy="246221"/>
              </a:xfrm>
              <a:prstGeom prst="rect">
                <a:avLst/>
              </a:prstGeom>
              <a:blipFill>
                <a:blip r:embed="rId13"/>
                <a:stretch>
                  <a:fillRect r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8E7DD6E-70F0-4ECC-9EB5-9E1F31326A19}"/>
                  </a:ext>
                </a:extLst>
              </p:cNvPr>
              <p:cNvSpPr txBox="1"/>
              <p:nvPr/>
            </p:nvSpPr>
            <p:spPr>
              <a:xfrm>
                <a:off x="7800058" y="3366685"/>
                <a:ext cx="20255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0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8E7DD6E-70F0-4ECC-9EB5-9E1F31326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058" y="3366685"/>
                <a:ext cx="202557" cy="246221"/>
              </a:xfrm>
              <a:prstGeom prst="rect">
                <a:avLst/>
              </a:prstGeom>
              <a:blipFill>
                <a:blip r:embed="rId14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页脚占位符 31">
            <a:extLst>
              <a:ext uri="{FF2B5EF4-FFF2-40B4-BE49-F238E27FC236}">
                <a16:creationId xmlns:a16="http://schemas.microsoft.com/office/drawing/2014/main" id="{B960754D-945B-4200-9E2F-D802B26AC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71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F7B9ED-274C-4662-9CAC-027D31EB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Theory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658D7F-03FF-4416-A180-B18892C405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Consider a 6-dimension EFT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𝑆𝑀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(4)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59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𝒪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In this base, the experimental observables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could be presented: </a:t>
                </a:r>
              </a:p>
              <a:p>
                <a:pPr marL="201163" lvl="1" indent="0">
                  <a:buNone/>
                </a:pPr>
                <a:r>
                  <a:rPr lang="en-US" altLang="zh-CN" b="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(1+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201163" lvl="1" indent="0">
                  <a:buNone/>
                </a:pPr>
                <a:r>
                  <a:rPr lang="en-US" altLang="zh-CN" dirty="0"/>
                  <a:t>    where: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𝑍𝑍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+2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</m:oMath>
                </a14:m>
                <a:r>
                  <a:rPr lang="en-US" altLang="zh-CN" dirty="0"/>
                  <a:t>.  etc. </a:t>
                </a:r>
              </a:p>
              <a:p>
                <a:pPr lvl="1"/>
                <a:r>
                  <a:rPr lang="en-US" altLang="zh-CN" dirty="0"/>
                  <a:t>So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𝑍𝑙𝑙</m:t>
                    </m:r>
                  </m:oMath>
                </a14:m>
                <a:r>
                  <a:rPr lang="en-US" altLang="zh-CN" dirty="0"/>
                  <a:t> matrix element: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658D7F-03FF-4416-A180-B18892C405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1364" r="-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3BDC4B-CAB3-49A5-A718-D2C9929E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C27A71C-DE16-4DE1-AE9B-1D9ADEDF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6" y="6459790"/>
            <a:ext cx="984019" cy="365125"/>
          </a:xfrm>
        </p:spPr>
        <p:txBody>
          <a:bodyPr/>
          <a:lstStyle/>
          <a:p>
            <a:fld id="{E3237CF7-0338-467B-9C50-C1F65DFBDDD8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2417B0-4029-424F-9B31-FECA6FDC95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231"/>
          <a:stretch/>
        </p:blipFill>
        <p:spPr>
          <a:xfrm>
            <a:off x="1016823" y="3658485"/>
            <a:ext cx="4802187" cy="4674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695EA2-9523-4690-AAD9-71D0BF31E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0" t="50231" r="21446"/>
          <a:stretch/>
        </p:blipFill>
        <p:spPr>
          <a:xfrm>
            <a:off x="5819010" y="3696097"/>
            <a:ext cx="2983345" cy="4674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8FF8309-3326-48A1-B931-B55266B19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330" y="4125906"/>
            <a:ext cx="4366592" cy="2211408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82E6EA6-5736-49F1-9C6A-D126F964AE2A}"/>
              </a:ext>
            </a:extLst>
          </p:cNvPr>
          <p:cNvSpPr/>
          <p:nvPr/>
        </p:nvSpPr>
        <p:spPr>
          <a:xfrm>
            <a:off x="1522758" y="4139553"/>
            <a:ext cx="1492155" cy="3354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  <a:noFill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77E41C5-6228-46FA-9614-050437A6D9A8}"/>
              </a:ext>
            </a:extLst>
          </p:cNvPr>
          <p:cNvSpPr/>
          <p:nvPr/>
        </p:nvSpPr>
        <p:spPr>
          <a:xfrm>
            <a:off x="1513522" y="4518576"/>
            <a:ext cx="1355678" cy="3354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  <a:noFill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778E059-A9E6-47C3-B1A5-3452C2AC10C1}"/>
              </a:ext>
            </a:extLst>
          </p:cNvPr>
          <p:cNvSpPr/>
          <p:nvPr/>
        </p:nvSpPr>
        <p:spPr>
          <a:xfrm>
            <a:off x="5783346" y="5489819"/>
            <a:ext cx="358460" cy="16195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62702E9-8D9E-4498-B23F-F3161FA7B2F9}"/>
              </a:ext>
            </a:extLst>
          </p:cNvPr>
          <p:cNvSpPr txBox="1"/>
          <p:nvPr/>
        </p:nvSpPr>
        <p:spPr>
          <a:xfrm>
            <a:off x="6347767" y="5395131"/>
            <a:ext cx="1565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SM term</a:t>
            </a:r>
            <a:endParaRPr lang="zh-CN" altLang="en-US" sz="16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E59A885-413A-494B-B6BD-8AA56F515D8C}"/>
              </a:ext>
            </a:extLst>
          </p:cNvPr>
          <p:cNvSpPr txBox="1"/>
          <p:nvPr/>
        </p:nvSpPr>
        <p:spPr>
          <a:xfrm>
            <a:off x="5677479" y="5729145"/>
            <a:ext cx="2440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Others  EFT contribution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E3C029C-4C3A-4F67-A85F-4888E78372BC}"/>
                  </a:ext>
                </a:extLst>
              </p:cNvPr>
              <p:cNvSpPr txBox="1"/>
              <p:nvPr/>
            </p:nvSpPr>
            <p:spPr>
              <a:xfrm>
                <a:off x="5599422" y="4139553"/>
                <a:ext cx="2809943" cy="935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zh-CN" alt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𝑍𝑍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b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1400" dirty="0"/>
              </a:p>
              <a:p>
                <a:r>
                  <a:rPr lang="en-US" altLang="zh-CN" sz="1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zh-CN" alt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𝑒𝑓𝑓</m:t>
                        </m:r>
                      </m:sup>
                    </m:sSubSup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𝑍𝑍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E3C029C-4C3A-4F67-A85F-4888E7837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422" y="4139553"/>
                <a:ext cx="2809943" cy="9358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8375866-77A8-4DBD-87F7-FDCC9888C1FE}"/>
              </a:ext>
            </a:extLst>
          </p:cNvPr>
          <p:cNvCxnSpPr>
            <a:cxnSpLocks/>
          </p:cNvCxnSpPr>
          <p:nvPr/>
        </p:nvCxnSpPr>
        <p:spPr>
          <a:xfrm>
            <a:off x="5504873" y="4163518"/>
            <a:ext cx="0" cy="190418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5420513-EAE9-4132-8D05-5AF07B9F65E9}"/>
              </a:ext>
            </a:extLst>
          </p:cNvPr>
          <p:cNvCxnSpPr/>
          <p:nvPr/>
        </p:nvCxnSpPr>
        <p:spPr>
          <a:xfrm>
            <a:off x="1189329" y="4125906"/>
            <a:ext cx="735214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2DD649CD-4084-4D75-A9EA-E5069895E88C}"/>
              </a:ext>
            </a:extLst>
          </p:cNvPr>
          <p:cNvSpPr txBox="1"/>
          <p:nvPr/>
        </p:nvSpPr>
        <p:spPr>
          <a:xfrm>
            <a:off x="6069495" y="1360091"/>
            <a:ext cx="212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6"/>
              </a:rPr>
              <a:t>JHEP 11(2014) 028</a:t>
            </a:r>
            <a:endParaRPr lang="zh-CN" altLang="en-US" dirty="0"/>
          </a:p>
        </p:txBody>
      </p:sp>
      <p:sp>
        <p:nvSpPr>
          <p:cNvPr id="15" name="页脚占位符 14">
            <a:extLst>
              <a:ext uri="{FF2B5EF4-FFF2-40B4-BE49-F238E27FC236}">
                <a16:creationId xmlns:a16="http://schemas.microsoft.com/office/drawing/2014/main" id="{E915F0E0-AF3F-441D-9A3A-BEB4D8D4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33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5E9134-DAE2-4908-8126-B5F79925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Theory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4A87F6C-9164-4DAA-8540-48BFF2B73C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Assumption for simplification: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  <m:r>
                      <a:rPr lang="en-US" altLang="zh-CN" b="0" i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sub>
                    </m:sSub>
                    <m:r>
                      <a:rPr lang="en-US" altLang="zh-CN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acc>
                          <m:accPr>
                            <m:chr m:val="̃"/>
                            <m:ctrlPr>
                              <a:rPr lang="en-US" altLang="zh-CN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sub>
                    </m:sSub>
                    <m:r>
                      <a:rPr lang="en-US" altLang="zh-CN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dirty="0"/>
                  <a:t>,others are set to 0,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Differential cross section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𝑙𝑙𝐻</m:t>
                    </m:r>
                  </m:oMath>
                </a14:m>
                <a:endParaRPr lang="en-US" altLang="zh-CN" dirty="0"/>
              </a:p>
              <a:p>
                <a:pPr marL="201163" lvl="1" indent="0">
                  <a:buNone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𝑑𝑐𝑜𝑠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𝑑𝑐𝑜𝑠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𝒩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</a:t>
                </a:r>
              </a:p>
              <a:p>
                <a:pPr marL="201163" lvl="1" indent="0">
                  <a:buNone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1, 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4A87F6C-9164-4DAA-8540-48BFF2B73C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FDD17C-FD3F-4F06-A4E0-BF5D6755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E6DE4F-A27E-4FC6-AE19-5F79B9D6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3646F55D-9088-4B86-989E-0117304BD8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72" y="3003301"/>
            <a:ext cx="3433288" cy="1037110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058F4AB-8B0B-4CDE-A20C-E369CDB8027D}"/>
              </a:ext>
            </a:extLst>
          </p:cNvPr>
          <p:cNvSpPr txBox="1"/>
          <p:nvPr/>
        </p:nvSpPr>
        <p:spPr>
          <a:xfrm>
            <a:off x="6069495" y="1360091"/>
            <a:ext cx="212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4"/>
              </a:rPr>
              <a:t>JHEP 11(2014) 028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8A913E-E92E-4CE6-B195-80EEEDA5E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83" y="4112552"/>
            <a:ext cx="6316490" cy="1728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8FA729C-C16F-4717-A7D8-248182013CF5}"/>
                  </a:ext>
                </a:extLst>
              </p:cNvPr>
              <p:cNvSpPr txBox="1"/>
              <p:nvPr/>
            </p:nvSpPr>
            <p:spPr>
              <a:xfrm>
                <a:off x="934077" y="5893386"/>
                <a:ext cx="5135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Variables for studying distribution: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8FA729C-C16F-4717-A7D8-248182013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77" y="5893386"/>
                <a:ext cx="5135418" cy="369332"/>
              </a:xfrm>
              <a:prstGeom prst="rect">
                <a:avLst/>
              </a:prstGeom>
              <a:blipFill>
                <a:blip r:embed="rId6"/>
                <a:stretch>
                  <a:fillRect l="-94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DFB00809-7BA7-42CF-B37C-A405B21D7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44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867A74-EF63-4B85-A589-5F02A49E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Theory model</a:t>
            </a:r>
            <a:endParaRPr lang="zh-CN" altLang="en-US" dirty="0"/>
          </a:p>
        </p:txBody>
      </p:sp>
      <p:pic>
        <p:nvPicPr>
          <p:cNvPr id="25" name="内容占位符 24">
            <a:extLst>
              <a:ext uri="{FF2B5EF4-FFF2-40B4-BE49-F238E27FC236}">
                <a16:creationId xmlns:a16="http://schemas.microsoft.com/office/drawing/2014/main" id="{BF76FADB-24EF-4614-94FB-CDCEEF4BA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990247"/>
            <a:ext cx="7175731" cy="3260913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0508E-3824-4279-84BC-5F5FDB68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6322188-5A8E-4C93-8707-7946D718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CCF42CD-2B03-4734-BF0A-073FD615C151}"/>
              </a:ext>
            </a:extLst>
          </p:cNvPr>
          <p:cNvSpPr/>
          <p:nvPr/>
        </p:nvSpPr>
        <p:spPr>
          <a:xfrm>
            <a:off x="6068872" y="4983214"/>
            <a:ext cx="358460" cy="161959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231EB48-D349-4921-8892-53A812C98CA6}"/>
              </a:ext>
            </a:extLst>
          </p:cNvPr>
          <p:cNvSpPr txBox="1"/>
          <p:nvPr/>
        </p:nvSpPr>
        <p:spPr>
          <a:xfrm>
            <a:off x="6633293" y="4888526"/>
            <a:ext cx="1565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EFT CP-odd term</a:t>
            </a:r>
            <a:endParaRPr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AB7C0C5-395E-4D50-B1DB-331A52871917}"/>
              </a:ext>
            </a:extLst>
          </p:cNvPr>
          <p:cNvSpPr txBox="1"/>
          <p:nvPr/>
        </p:nvSpPr>
        <p:spPr>
          <a:xfrm>
            <a:off x="5963005" y="5222540"/>
            <a:ext cx="2676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Others   CP-even contribution</a:t>
            </a:r>
            <a:endParaRPr lang="zh-CN" altLang="en-US" sz="1600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86794C6-DCC5-4170-ADB5-5128B4B3941F}"/>
              </a:ext>
            </a:extLst>
          </p:cNvPr>
          <p:cNvCxnSpPr>
            <a:cxnSpLocks/>
          </p:cNvCxnSpPr>
          <p:nvPr/>
        </p:nvCxnSpPr>
        <p:spPr>
          <a:xfrm>
            <a:off x="6035469" y="4706342"/>
            <a:ext cx="391863" cy="1063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C7E284F8-A5DA-4331-AE98-37BBDE923955}"/>
              </a:ext>
            </a:extLst>
          </p:cNvPr>
          <p:cNvSpPr txBox="1"/>
          <p:nvPr/>
        </p:nvSpPr>
        <p:spPr>
          <a:xfrm>
            <a:off x="6642529" y="4591774"/>
            <a:ext cx="1565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0 in assumption 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86578311-421D-4001-96F6-187033EFB9C6}"/>
                  </a:ext>
                </a:extLst>
              </p:cNvPr>
              <p:cNvSpPr/>
              <p:nvPr/>
            </p:nvSpPr>
            <p:spPr>
              <a:xfrm>
                <a:off x="822960" y="5585174"/>
                <a:ext cx="7543800" cy="723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rgbClr val="FF6600"/>
                    </a:solidFill>
                  </a:rPr>
                  <a:t> 6 of these 9 functions </a:t>
                </a:r>
                <a:r>
                  <a:rPr lang="en-US" altLang="zh-CN" sz="1600" dirty="0" smtClean="0">
                    <a:solidFill>
                      <a:srgbClr val="FF6600"/>
                    </a:solidFill>
                  </a:rPr>
                  <a:t>are </a:t>
                </a:r>
                <a:r>
                  <a:rPr lang="en-US" altLang="zh-CN" sz="1600" dirty="0">
                    <a:solidFill>
                      <a:srgbClr val="FF6600"/>
                    </a:solidFill>
                  </a:rPr>
                  <a:t>independent, CP-even and CP-odd terms are fully decoupled: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𝑑𝑐𝑜𝑠</m:t>
                        </m:r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1600" b="0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𝑑𝑐𝑜𝑠</m:t>
                        </m:r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1600" b="0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den>
                    </m:f>
                    <m:r>
                      <a:rPr lang="en-US" altLang="zh-CN" sz="1600" b="0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1600" b="0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×(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𝐶𝑃</m:t>
                        </m:r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𝑒𝑣𝑒𝑛</m:t>
                        </m:r>
                      </m:sub>
                    </m:sSub>
                    <m:r>
                      <a:rPr lang="en-US" altLang="zh-CN" sz="1600" b="0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1600" b="0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𝐶𝑃</m:t>
                        </m:r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𝑜𝑑𝑑</m:t>
                        </m:r>
                      </m:sub>
                    </m:sSub>
                    <m:r>
                      <a:rPr lang="en-US" altLang="zh-CN" sz="1600" b="0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1600" b="0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sz="1600" dirty="0">
                    <a:solidFill>
                      <a:srgbClr val="FF6600"/>
                    </a:solidFill>
                  </a:rPr>
                  <a:t>.</a:t>
                </a:r>
                <a:endParaRPr lang="zh-CN" altLang="en-US" sz="16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86578311-421D-4001-96F6-187033EFB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5585174"/>
                <a:ext cx="7543800" cy="723147"/>
              </a:xfrm>
              <a:prstGeom prst="rect">
                <a:avLst/>
              </a:prstGeom>
              <a:blipFill>
                <a:blip r:embed="rId3"/>
                <a:stretch>
                  <a:fillRect t="-2521" b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AE956BCF-6AB4-4DDF-8CE9-1FA9A2C94C24}"/>
              </a:ext>
            </a:extLst>
          </p:cNvPr>
          <p:cNvSpPr/>
          <p:nvPr/>
        </p:nvSpPr>
        <p:spPr>
          <a:xfrm>
            <a:off x="5963005" y="4591774"/>
            <a:ext cx="2676196" cy="969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B6D1CB6-3166-46F2-BD42-54D8621F8403}"/>
              </a:ext>
            </a:extLst>
          </p:cNvPr>
          <p:cNvSpPr txBox="1"/>
          <p:nvPr/>
        </p:nvSpPr>
        <p:spPr>
          <a:xfrm>
            <a:off x="6069495" y="1360091"/>
            <a:ext cx="212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4"/>
              </a:rPr>
              <a:t>JHEP 11(2014) 028</a:t>
            </a:r>
            <a:endParaRPr lang="zh-CN" altLang="en-US" dirty="0"/>
          </a:p>
        </p:txBody>
      </p:sp>
      <p:sp>
        <p:nvSpPr>
          <p:cNvPr id="29" name="页脚占位符 28">
            <a:extLst>
              <a:ext uri="{FF2B5EF4-FFF2-40B4-BE49-F238E27FC236}">
                <a16:creationId xmlns:a16="http://schemas.microsoft.com/office/drawing/2014/main" id="{11F89A06-07E8-4DB5-A870-C98B694D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06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2B75-98A5-4CDE-B8D7-F67D54669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Optimal variable approach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8E1BD38-BC9C-428A-94AB-B0060CEB80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3"/>
                <a:ext cx="7543801" cy="4379575"/>
              </a:xfrm>
            </p:spPr>
            <p:txBody>
              <a:bodyPr/>
              <a:lstStyle/>
              <a:p>
                <a:r>
                  <a:rPr lang="en-US" altLang="zh-CN" dirty="0"/>
                  <a:t>Cross section could be represent as:</a:t>
                </a:r>
              </a:p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𝑑𝑐𝑜𝑠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𝑑𝑐𝑜𝑠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×(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𝑒𝑣𝑒𝑛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zh-CN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𝑜𝑑𝑑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an additional global CP-mixing parameter. </a:t>
                </a:r>
              </a:p>
              <a:p>
                <a:r>
                  <a:rPr lang="en-US" altLang="zh-CN" dirty="0"/>
                  <a:t>In this formation, we could define an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Optimal Variable </a:t>
                </a:r>
                <a:r>
                  <a:rPr lang="en-US" altLang="zh-CN" dirty="0"/>
                  <a:t>which combines the information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: </a:t>
                </a:r>
              </a:p>
              <a:p>
                <a:pPr marL="201163" lvl="1" indent="0">
                  <a:buNone/>
                </a:pPr>
                <a:r>
                  <a:rPr lang="en-US" altLang="zh-CN" dirty="0"/>
                  <a:t>    </a:t>
                </a:r>
              </a:p>
              <a:p>
                <a:pPr marL="201163" lvl="1" indent="0">
                  <a:buNone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𝐶𝑃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𝐶𝑃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 to measure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8E1BD38-BC9C-428A-94AB-B0060CEB80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3"/>
                <a:ext cx="7543801" cy="4379575"/>
              </a:xfrm>
              <a:blipFill>
                <a:blip r:embed="rId2"/>
                <a:stretch>
                  <a:fillRect l="-808" t="-1532" r="-9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A296E5-6017-4F2A-988D-234FF850C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8C3D4D-B62A-44C1-9A01-9DC57815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E88F940-D9FC-4BEC-B14D-A34D25B23FF8}"/>
              </a:ext>
            </a:extLst>
          </p:cNvPr>
          <p:cNvSpPr txBox="1"/>
          <p:nvPr/>
        </p:nvSpPr>
        <p:spPr>
          <a:xfrm>
            <a:off x="5606383" y="1845733"/>
            <a:ext cx="26324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PLB </a:t>
            </a:r>
            <a:r>
              <a:rPr lang="en-US" altLang="zh-CN" dirty="0">
                <a:hlinkClick r:id="rId3"/>
              </a:rPr>
              <a:t>306</a:t>
            </a:r>
            <a:r>
              <a:rPr lang="zh-CN" altLang="en-US" dirty="0">
                <a:hlinkClick r:id="rId3"/>
              </a:rPr>
              <a:t>（</a:t>
            </a:r>
            <a:r>
              <a:rPr lang="en-US" altLang="zh-CN" dirty="0">
                <a:hlinkClick r:id="rId3"/>
              </a:rPr>
              <a:t>1993</a:t>
            </a:r>
            <a:r>
              <a:rPr lang="zh-CN" altLang="en-US" dirty="0">
                <a:hlinkClick r:id="rId3"/>
              </a:rPr>
              <a:t>）</a:t>
            </a:r>
            <a:r>
              <a:rPr lang="en-US" altLang="zh-CN" dirty="0">
                <a:hlinkClick r:id="rId3"/>
              </a:rPr>
              <a:t>411-417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46D0B7B-145D-4C0D-948C-46AD2ECBB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58" y="3805753"/>
            <a:ext cx="3643977" cy="2485004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22453606-C9E2-41B8-837F-B3EBE9DDA7CE}"/>
              </a:ext>
            </a:extLst>
          </p:cNvPr>
          <p:cNvSpPr txBox="1">
            <a:spLocks/>
          </p:cNvSpPr>
          <p:nvPr/>
        </p:nvSpPr>
        <p:spPr>
          <a:xfrm>
            <a:off x="822959" y="4866445"/>
            <a:ext cx="3643974" cy="989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8" indent="-91438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38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14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89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65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dirty="0"/>
              <a:t>Combine the information from 3-dimension phase space</a:t>
            </a:r>
          </a:p>
          <a:p>
            <a:pPr lvl="1"/>
            <a:r>
              <a:rPr lang="en-US" altLang="zh-CN" dirty="0"/>
              <a:t>Easier to study</a:t>
            </a:r>
            <a:endParaRPr lang="zh-CN" altLang="en-US" dirty="0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A5EDC7BB-A861-4E00-A650-D04EAA7F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09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B5B645-947E-4D14-AAA6-35720B68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Higgs CP-mixing measurement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79F704-E7D7-4116-A85F-D5C0A234FA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Preliminary test in CEPC condition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=240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𝐿𝑑𝑡</m:t>
                        </m:r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𝑒𝑒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𝑍𝐻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𝜇𝜇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𝑏𝑏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channel. </a:t>
                </a:r>
              </a:p>
              <a:p>
                <a:pPr lvl="1"/>
                <a:r>
                  <a:rPr lang="en-US" altLang="zh-CN" dirty="0"/>
                  <a:t>Irreducible SM background is not considered. </a:t>
                </a:r>
              </a:p>
              <a:p>
                <a:pPr lvl="1"/>
                <a:r>
                  <a:rPr lang="en-US" altLang="zh-CN" dirty="0"/>
                  <a:t>Detector simulation and reconstruction, selection efficiency, flavor tagging efficiency are not considered. Perform this analysis in truth level. </a:t>
                </a:r>
              </a:p>
              <a:p>
                <a:pPr lvl="1"/>
                <a:r>
                  <a:rPr lang="en-US" altLang="zh-CN" dirty="0">
                    <a:solidFill>
                      <a:srgbClr val="FF6600"/>
                    </a:solidFill>
                  </a:rPr>
                  <a:t>Event yields are not considered</a:t>
                </a:r>
                <a:r>
                  <a:rPr lang="en-US" altLang="zh-CN" dirty="0"/>
                  <a:t>, only compare the distribution difference 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79F704-E7D7-4116-A85F-D5C0A234F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47317B-4982-4620-88CA-1EF30DE2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2020/11/27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1906035-E119-40A0-B029-A0F4F201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7CF7-0338-467B-9C50-C1F65DFBDDD8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9F0288F-70EA-4215-9D40-32FAFEF47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53" y="3712662"/>
            <a:ext cx="6441212" cy="266783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E34AE2C-1ADD-4863-AE63-0163464C8249}"/>
              </a:ext>
            </a:extLst>
          </p:cNvPr>
          <p:cNvSpPr/>
          <p:nvPr/>
        </p:nvSpPr>
        <p:spPr>
          <a:xfrm>
            <a:off x="5096663" y="1782022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hlinkClick r:id="rId4"/>
              </a:rPr>
              <a:t>https://arxiv.org/abs/1905.12903</a:t>
            </a:r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EF00B12-AA13-49B8-8142-0E6E364AA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/>
              <a:t>Fangyi Guo   guofangyi@ihep.ac.cn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2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回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/>
      <a:bodyPr rtlCol="0" anchor="ctr"/>
      <a:lstStyle>
        <a:defPPr algn="ctr">
          <a:defRPr>
            <a:noFill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1" id="{1D81EBAD-6CA3-4702-990A-26A8175B0D2D}" vid="{0764862A-00A8-4ED2-BF0F-03D431D2489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4125</TotalTime>
  <Words>676</Words>
  <Application>Microsoft Office PowerPoint</Application>
  <PresentationFormat>全屏显示(4:3)</PresentationFormat>
  <Paragraphs>234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Lucida Grande</vt:lpstr>
      <vt:lpstr>等线</vt:lpstr>
      <vt:lpstr>宋体</vt:lpstr>
      <vt:lpstr>Calibri</vt:lpstr>
      <vt:lpstr>Calibri Light</vt:lpstr>
      <vt:lpstr>Cambria Math</vt:lpstr>
      <vt:lpstr>Wingdings</vt:lpstr>
      <vt:lpstr>主题1</vt:lpstr>
      <vt:lpstr>Higgs CP measurement with EFT model in lepton collider </vt:lpstr>
      <vt:lpstr>Content</vt:lpstr>
      <vt:lpstr>Introduction</vt:lpstr>
      <vt:lpstr>Introduction</vt:lpstr>
      <vt:lpstr>Theory model</vt:lpstr>
      <vt:lpstr>Theory model</vt:lpstr>
      <vt:lpstr>Theory model</vt:lpstr>
      <vt:lpstr>Optimal variable approach</vt:lpstr>
      <vt:lpstr>Higgs CP-mixing measurement </vt:lpstr>
      <vt:lpstr>Higgs CP-mixing measurement </vt:lpstr>
      <vt:lpstr>Higgs CP-mixing measurement </vt:lpstr>
      <vt:lpstr>Higgs CP-mixing measurement </vt:lpstr>
      <vt:lpstr>Higgs CP-mixing measurement </vt:lpstr>
      <vt:lpstr>Higgs CP-mixing measurement </vt:lpstr>
      <vt:lpstr>Summary and conclusion</vt:lpstr>
      <vt:lpstr>Backup</vt:lpstr>
      <vt:lpstr>Maximum likelihood fit</vt:lpstr>
      <vt:lpstr>Maximum likelihood fit</vt:lpstr>
      <vt:lpstr>Maximum likelihood fit</vt:lpstr>
      <vt:lpstr>Maximum likelihood fit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 CP measurement with EFT model</dc:title>
  <dc:creator>mirogalaxy</dc:creator>
  <cp:lastModifiedBy>sha qiyu</cp:lastModifiedBy>
  <cp:revision>74</cp:revision>
  <dcterms:created xsi:type="dcterms:W3CDTF">2020-10-23T07:15:29Z</dcterms:created>
  <dcterms:modified xsi:type="dcterms:W3CDTF">2020-11-27T01:19:59Z</dcterms:modified>
</cp:coreProperties>
</file>