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89" r:id="rId3"/>
    <p:sldId id="268" r:id="rId4"/>
    <p:sldId id="258" r:id="rId5"/>
    <p:sldId id="264" r:id="rId6"/>
    <p:sldId id="265" r:id="rId7"/>
    <p:sldId id="271" r:id="rId8"/>
    <p:sldId id="261" r:id="rId9"/>
    <p:sldId id="259" r:id="rId10"/>
    <p:sldId id="286" r:id="rId11"/>
    <p:sldId id="287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9D9D9"/>
    <a:srgbClr val="9BBB59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17" autoAdjust="0"/>
    <p:restoredTop sz="95280"/>
  </p:normalViewPr>
  <p:slideViewPr>
    <p:cSldViewPr snapToGrid="0" snapToObjects="1">
      <p:cViewPr varScale="1">
        <p:scale>
          <a:sx n="80" d="100"/>
          <a:sy n="80" d="100"/>
        </p:scale>
        <p:origin x="-7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877BE-8296-B04A-BCF0-D95D3A571BF2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786FE-95B3-D04B-AC3E-8CEAABDC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52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12/28/2020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CEPC Day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7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12/28/2020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CEPC Day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4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12/28/2020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CEPC Day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6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9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12/28/2020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CEPC Day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6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12/28/2020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CEPC Day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4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12/28/2020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CEPC Day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7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12/28/2020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CEPC Day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7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12/28/2020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CEPC 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42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12/28/2020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CEPC Day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9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12/28/2020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CEPC Day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5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12/28/2020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CEPC Day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7125C-012E-A041-BBD2-2A3EE97A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7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9.gif"/><Relationship Id="rId7" Type="http://schemas.openxmlformats.org/officeDocument/2006/relationships/image" Target="../media/image13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A41F7C-4303-C041-92FB-14007E0D19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Status of Track Fitting of </a:t>
            </a:r>
            <a:r>
              <a:rPr lang="en-US" altLang="zh-CN" sz="4800" b="1" dirty="0" err="1" smtClean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CRD</a:t>
            </a:r>
            <a:r>
              <a:rPr lang="en-US" altLang="zh-CN" sz="4800" b="1" dirty="0" smtClean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Tracker</a:t>
            </a:r>
            <a:endParaRPr lang="en-US" sz="4800" b="1" dirty="0"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77FC1AF-334C-9E4D-9E3D-E59DF2D8C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9" y="4025370"/>
            <a:ext cx="6858000" cy="1655762"/>
          </a:xfrm>
        </p:spPr>
        <p:txBody>
          <a:bodyPr/>
          <a:lstStyle/>
          <a:p>
            <a:r>
              <a:rPr lang="en-US" sz="3200" dirty="0">
                <a:solidFill>
                  <a:schemeClr val="accent1"/>
                </a:solidFill>
              </a:rPr>
              <a:t>Yao </a:t>
            </a:r>
            <a:r>
              <a:rPr lang="en-US" sz="3200" dirty="0" smtClean="0">
                <a:solidFill>
                  <a:schemeClr val="accent1"/>
                </a:solidFill>
              </a:rPr>
              <a:t>Zhang, </a:t>
            </a:r>
            <a:r>
              <a:rPr lang="en-US" sz="3200" dirty="0" err="1" smtClean="0">
                <a:solidFill>
                  <a:schemeClr val="accent1"/>
                </a:solidFill>
              </a:rPr>
              <a:t>Meng</a:t>
            </a:r>
            <a:r>
              <a:rPr lang="en-US" sz="3200" dirty="0" err="1">
                <a:solidFill>
                  <a:schemeClr val="accent1"/>
                </a:solidFill>
              </a:rPr>
              <a:t>y</a:t>
            </a:r>
            <a:r>
              <a:rPr lang="en-US" sz="3200" dirty="0" err="1" smtClean="0">
                <a:solidFill>
                  <a:schemeClr val="accent1"/>
                </a:solidFill>
              </a:rPr>
              <a:t>ao</a:t>
            </a:r>
            <a:r>
              <a:rPr lang="en-US" sz="3200" dirty="0" smtClean="0">
                <a:solidFill>
                  <a:schemeClr val="accent1"/>
                </a:solidFill>
              </a:rPr>
              <a:t> Liu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1392B4F-2D4F-0B49-8206-B74B3E40E6A7}"/>
              </a:ext>
            </a:extLst>
          </p:cNvPr>
          <p:cNvSpPr/>
          <p:nvPr/>
        </p:nvSpPr>
        <p:spPr>
          <a:xfrm>
            <a:off x="4005404" y="5576338"/>
            <a:ext cx="1272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 Feb.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193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使用</a:t>
            </a:r>
            <a:r>
              <a:rPr lang="en-US" altLang="zh-CN" sz="3600" dirty="0" smtClean="0"/>
              <a:t>Silicon</a:t>
            </a:r>
            <a:r>
              <a:rPr lang="zh-CN" altLang="en-US" sz="3600" dirty="0" smtClean="0"/>
              <a:t>的</a:t>
            </a:r>
            <a:r>
              <a:rPr lang="en-US" altLang="zh-CN" sz="3600" dirty="0" smtClean="0"/>
              <a:t>hit</a:t>
            </a:r>
            <a:r>
              <a:rPr lang="zh-CN" altLang="en-US" sz="3600" dirty="0" smtClean="0"/>
              <a:t>作为拟合输入的问题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0200" y="1825625"/>
            <a:ext cx="8496300" cy="4351338"/>
          </a:xfrm>
        </p:spPr>
        <p:txBody>
          <a:bodyPr>
            <a:normAutofit/>
          </a:bodyPr>
          <a:lstStyle/>
          <a:p>
            <a:r>
              <a:rPr lang="zh-CN" altLang="en-US" sz="2400" dirty="0"/>
              <a:t>由于</a:t>
            </a:r>
            <a:r>
              <a:rPr lang="zh-CN" altLang="en-US" sz="2400" dirty="0" smtClean="0"/>
              <a:t>模拟</a:t>
            </a:r>
            <a:r>
              <a:rPr lang="en-US" altLang="zh-CN" sz="2400" dirty="0" smtClean="0"/>
              <a:t>truth hit</a:t>
            </a:r>
            <a:r>
              <a:rPr lang="zh-CN" altLang="en-US" sz="2400" dirty="0" smtClean="0"/>
              <a:t>数多于实际测量空间点数，所以不能</a:t>
            </a:r>
            <a:r>
              <a:rPr lang="en-US" altLang="zh-CN" sz="2400" dirty="0" smtClean="0"/>
              <a:t>(</a:t>
            </a:r>
            <a:r>
              <a:rPr lang="zh-CN" altLang="en-US" sz="2400" dirty="0" smtClean="0"/>
              <a:t>？</a:t>
            </a:r>
            <a:r>
              <a:rPr lang="en-US" altLang="zh-CN" sz="2400" dirty="0" smtClean="0"/>
              <a:t>)</a:t>
            </a:r>
            <a:r>
              <a:rPr lang="zh-CN" altLang="en-US" sz="2400" dirty="0" smtClean="0"/>
              <a:t>直接</a:t>
            </a:r>
            <a:r>
              <a:rPr lang="zh-CN" altLang="en-US" sz="2400" dirty="0"/>
              <a:t>使用</a:t>
            </a:r>
            <a:r>
              <a:rPr lang="en-US" altLang="zh-CN" sz="2400" dirty="0"/>
              <a:t>strip</a:t>
            </a:r>
            <a:r>
              <a:rPr lang="zh-CN" altLang="en-US" sz="2400" dirty="0"/>
              <a:t>的 </a:t>
            </a:r>
            <a:r>
              <a:rPr lang="en-US" altLang="zh-CN" sz="2400" dirty="0"/>
              <a:t>truth hit</a:t>
            </a:r>
            <a:r>
              <a:rPr lang="zh-CN" altLang="en-US" sz="2400" dirty="0"/>
              <a:t>（</a:t>
            </a:r>
            <a:r>
              <a:rPr lang="en-US" altLang="zh-CN" sz="2400" dirty="0" err="1"/>
              <a:t>SimTrackerHit</a:t>
            </a:r>
            <a:r>
              <a:rPr lang="zh-CN" altLang="en-US" sz="2400" dirty="0"/>
              <a:t>）作为拟合</a:t>
            </a:r>
            <a:r>
              <a:rPr lang="zh-CN" altLang="en-US" sz="2400" dirty="0" smtClean="0"/>
              <a:t>输入</a:t>
            </a:r>
            <a:endParaRPr lang="en-US" altLang="zh-CN" sz="2400" dirty="0" smtClean="0"/>
          </a:p>
          <a:p>
            <a:pPr lvl="1"/>
            <a:r>
              <a:rPr lang="zh-CN" altLang="en-US" sz="2000" dirty="0" smtClean="0">
                <a:solidFill>
                  <a:schemeClr val="accent1"/>
                </a:solidFill>
              </a:rPr>
              <a:t>临近的两个测量是否影响动量分辨？</a:t>
            </a:r>
            <a:endParaRPr lang="en-US" altLang="zh-CN" sz="2000" dirty="0" smtClean="0">
              <a:solidFill>
                <a:schemeClr val="accent1"/>
              </a:solidFill>
            </a:endParaRPr>
          </a:p>
          <a:p>
            <a:pPr lvl="1"/>
            <a:r>
              <a:rPr lang="zh-CN" altLang="en-US" sz="2000" dirty="0" smtClean="0">
                <a:solidFill>
                  <a:schemeClr val="accent1"/>
                </a:solidFill>
              </a:rPr>
              <a:t>排除散射和噪声造成的</a:t>
            </a:r>
            <a:r>
              <a:rPr lang="en-US" altLang="zh-CN" sz="2000" dirty="0" smtClean="0">
                <a:solidFill>
                  <a:schemeClr val="accent1"/>
                </a:solidFill>
              </a:rPr>
              <a:t>truth hit</a:t>
            </a:r>
            <a:r>
              <a:rPr lang="zh-CN" altLang="en-US" sz="2000" dirty="0" smtClean="0">
                <a:solidFill>
                  <a:schemeClr val="accent1"/>
                </a:solidFill>
              </a:rPr>
              <a:t>？</a:t>
            </a:r>
            <a:endParaRPr lang="en-US" altLang="zh-CN" sz="2000" dirty="0" smtClean="0">
              <a:solidFill>
                <a:schemeClr val="accent1"/>
              </a:solidFill>
            </a:endParaRPr>
          </a:p>
          <a:p>
            <a:pPr lvl="1"/>
            <a:r>
              <a:rPr lang="zh-CN" altLang="en-US" sz="2000" dirty="0" smtClean="0">
                <a:solidFill>
                  <a:schemeClr val="accent1"/>
                </a:solidFill>
              </a:rPr>
              <a:t>可以每层取一个空间点作为拟合输入</a:t>
            </a:r>
            <a:endParaRPr lang="en-US" altLang="zh-CN" sz="2000" dirty="0" smtClean="0">
              <a:solidFill>
                <a:schemeClr val="accent1"/>
              </a:solidFill>
            </a:endParaRPr>
          </a:p>
          <a:p>
            <a:r>
              <a:rPr lang="zh-CN" altLang="en-US" sz="2400" dirty="0" smtClean="0"/>
              <a:t>也可以用数字化之后</a:t>
            </a:r>
            <a:r>
              <a:rPr lang="en-US" altLang="zh-CN" sz="2400" dirty="0" err="1" smtClean="0"/>
              <a:t>TrackerHit</a:t>
            </a:r>
            <a:r>
              <a:rPr lang="zh-CN" altLang="en-US" sz="2400" dirty="0"/>
              <a:t>，</a:t>
            </a:r>
            <a:r>
              <a:rPr lang="zh-CN" altLang="en-US" sz="2400" dirty="0" smtClean="0"/>
              <a:t>把</a:t>
            </a:r>
            <a:r>
              <a:rPr lang="en-US" altLang="zh-CN" sz="2400" dirty="0" smtClean="0"/>
              <a:t>strip</a:t>
            </a:r>
            <a:r>
              <a:rPr lang="zh-CN" altLang="en-US" sz="2400" dirty="0" smtClean="0"/>
              <a:t>测量进行拟合</a:t>
            </a:r>
            <a:endParaRPr lang="en-US" altLang="zh-CN" sz="2400" dirty="0" smtClean="0"/>
          </a:p>
          <a:p>
            <a:pPr lvl="1"/>
            <a:r>
              <a:rPr lang="zh-CN" altLang="en-US" sz="2000" dirty="0" smtClean="0">
                <a:solidFill>
                  <a:schemeClr val="accent1"/>
                </a:solidFill>
              </a:rPr>
              <a:t>两种方案构建</a:t>
            </a:r>
            <a:r>
              <a:rPr lang="en-US" altLang="zh-CN" sz="2000" dirty="0" smtClean="0">
                <a:solidFill>
                  <a:schemeClr val="accent1"/>
                </a:solidFill>
              </a:rPr>
              <a:t>strip</a:t>
            </a:r>
            <a:r>
              <a:rPr lang="zh-CN" altLang="en-US" sz="2000" dirty="0" smtClean="0">
                <a:solidFill>
                  <a:schemeClr val="accent1"/>
                </a:solidFill>
              </a:rPr>
              <a:t>探测器</a:t>
            </a:r>
            <a:r>
              <a:rPr lang="zh-CN" altLang="en-US" sz="2000" dirty="0" smtClean="0"/>
              <a:t>：</a:t>
            </a:r>
            <a:endParaRPr lang="en-US" altLang="zh-CN" sz="2000" dirty="0" smtClean="0"/>
          </a:p>
          <a:p>
            <a:pPr marL="1257300" lvl="2" indent="-342900">
              <a:buFont typeface="+mj-lt"/>
              <a:buAutoNum type="arabicPeriod"/>
            </a:pPr>
            <a:r>
              <a:rPr lang="zh-CN" altLang="en-US" sz="1600" dirty="0" smtClean="0"/>
              <a:t>在拟合中根据编号取探测器几何</a:t>
            </a:r>
            <a:endParaRPr lang="en-US" altLang="zh-CN" sz="1600" dirty="0" smtClean="0"/>
          </a:p>
          <a:p>
            <a:pPr marL="1257300" lvl="2" indent="-342900">
              <a:buFont typeface="+mj-lt"/>
              <a:buAutoNum type="arabicPeriod"/>
            </a:pPr>
            <a:r>
              <a:rPr lang="zh-CN" altLang="en-US" sz="1600" dirty="0" smtClean="0"/>
              <a:t>去暂存在</a:t>
            </a:r>
            <a:r>
              <a:rPr lang="en-US" altLang="zh-CN" sz="1600" dirty="0" err="1" smtClean="0"/>
              <a:t>TrackerHit</a:t>
            </a:r>
            <a:r>
              <a:rPr lang="zh-CN" altLang="en-US" sz="1600" dirty="0" smtClean="0"/>
              <a:t>误差矩阵中的是探测器</a:t>
            </a:r>
            <a:r>
              <a:rPr lang="en-US" altLang="zh-CN" sz="1600" dirty="0" smtClean="0"/>
              <a:t>local</a:t>
            </a:r>
            <a:r>
              <a:rPr lang="zh-CN" altLang="en-US" sz="1600" dirty="0" smtClean="0"/>
              <a:t>坐标，但需要转换成</a:t>
            </a:r>
            <a:r>
              <a:rPr lang="en-US" altLang="zh-CN" sz="1600" dirty="0" smtClean="0"/>
              <a:t>global</a:t>
            </a:r>
            <a:r>
              <a:rPr lang="zh-CN" altLang="en-US" sz="1600" dirty="0" smtClean="0"/>
              <a:t>坐标</a:t>
            </a:r>
            <a:endParaRPr lang="zh-CN" altLang="en-US" sz="1600" dirty="0"/>
          </a:p>
          <a:p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48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256" y="1053760"/>
            <a:ext cx="4800889" cy="5667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7935" y="365126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CN" sz="3600" dirty="0" err="1" smtClean="0"/>
              <a:t>Genfit</a:t>
            </a:r>
            <a:r>
              <a:rPr lang="zh-CN" altLang="en-US" sz="3600" dirty="0" smtClean="0"/>
              <a:t>使用各种测量进行拟合的例子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493837"/>
            <a:ext cx="4674870" cy="4106863"/>
          </a:xfrm>
        </p:spPr>
        <p:txBody>
          <a:bodyPr>
            <a:normAutofit/>
          </a:bodyPr>
          <a:lstStyle/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Strip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Pixel</a:t>
            </a:r>
          </a:p>
          <a:p>
            <a:pPr lvl="1"/>
            <a:r>
              <a:rPr lang="en-US" altLang="zh-CN" dirty="0" smtClean="0"/>
              <a:t>drift chamber</a:t>
            </a:r>
          </a:p>
          <a:p>
            <a:pPr lvl="1"/>
            <a:r>
              <a:rPr lang="en-US" altLang="zh-CN" dirty="0" err="1" smtClean="0"/>
              <a:t>TPC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79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4C4E83-FBDB-9242-8B9E-5109F5E7A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accent1"/>
                </a:solidFill>
              </a:rPr>
              <a:t>小结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2FCD0C-1F81-0046-9F9D-B3CE36142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380" y="1499621"/>
            <a:ext cx="8340421" cy="4351338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径迹的误差矩阵转换（完成）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初始测量误差对最终结果的影响有待研究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zh-CN" altLang="en-US" dirty="0" smtClean="0"/>
              <a:t>将硅的测量加入径迹拟合</a:t>
            </a:r>
            <a:endParaRPr lang="en-US" altLang="zh-CN" dirty="0" smtClean="0"/>
          </a:p>
          <a:p>
            <a:pPr lvl="1"/>
            <a:r>
              <a:rPr lang="zh-CN" altLang="en-US" dirty="0"/>
              <a:t>硅的击中测量误差的转换</a:t>
            </a:r>
            <a:r>
              <a:rPr lang="en-US" altLang="zh-CN" dirty="0"/>
              <a:t>(</a:t>
            </a:r>
            <a:r>
              <a:rPr lang="zh-CN" altLang="en-US" dirty="0"/>
              <a:t>正在进行</a:t>
            </a:r>
            <a:r>
              <a:rPr lang="en-US" altLang="zh-CN" dirty="0"/>
              <a:t>)</a:t>
            </a:r>
          </a:p>
          <a:p>
            <a:pPr lvl="2"/>
            <a:r>
              <a:rPr lang="zh-CN" altLang="en-US" sz="1800" dirty="0" smtClean="0"/>
              <a:t>现在用常数替代</a:t>
            </a:r>
            <a:endParaRPr lang="en-US" altLang="zh-CN" sz="1800" dirty="0" smtClean="0"/>
          </a:p>
          <a:p>
            <a:pPr lvl="1"/>
            <a:r>
              <a:rPr lang="zh-CN" altLang="en-US" dirty="0" smtClean="0"/>
              <a:t>硅</a:t>
            </a:r>
            <a:r>
              <a:rPr lang="zh-CN" altLang="en-US" dirty="0"/>
              <a:t>的击中的</a:t>
            </a:r>
            <a:r>
              <a:rPr lang="zh-CN" altLang="en-US" dirty="0" smtClean="0"/>
              <a:t>使用</a:t>
            </a:r>
            <a:endParaRPr lang="en-US" altLang="zh-CN" dirty="0" smtClean="0"/>
          </a:p>
          <a:p>
            <a:pPr lvl="2"/>
            <a:r>
              <a:rPr lang="en-US" altLang="zh-CN" dirty="0" err="1"/>
              <a:t>TruthTracker</a:t>
            </a:r>
            <a:r>
              <a:rPr lang="zh-CN" altLang="en-US" dirty="0" smtClean="0"/>
              <a:t>增加了单独使用</a:t>
            </a:r>
            <a:r>
              <a:rPr lang="en-US" altLang="zh-CN" dirty="0" smtClean="0"/>
              <a:t>SIT</a:t>
            </a:r>
            <a:r>
              <a:rPr lang="zh-CN" altLang="en-US" dirty="0" smtClean="0"/>
              <a:t>和</a:t>
            </a:r>
            <a:r>
              <a:rPr lang="en-US" altLang="zh-CN" dirty="0" smtClean="0"/>
              <a:t>SET space point</a:t>
            </a:r>
            <a:r>
              <a:rPr lang="zh-CN" altLang="en-US" dirty="0" smtClean="0"/>
              <a:t>的功能</a:t>
            </a:r>
            <a:r>
              <a:rPr lang="en-US" altLang="zh-CN" dirty="0" smtClean="0"/>
              <a:t>(</a:t>
            </a:r>
            <a:r>
              <a:rPr lang="zh-CN" altLang="en-US" dirty="0" smtClean="0"/>
              <a:t>完成</a:t>
            </a:r>
            <a:r>
              <a:rPr lang="en-US" altLang="zh-CN" dirty="0" smtClean="0"/>
              <a:t>)</a:t>
            </a:r>
          </a:p>
          <a:p>
            <a:pPr lvl="2"/>
            <a:r>
              <a:rPr lang="zh-CN" altLang="en-US" dirty="0" smtClean="0"/>
              <a:t>在</a:t>
            </a:r>
            <a:r>
              <a:rPr lang="en-US" altLang="zh-CN" dirty="0" err="1" smtClean="0"/>
              <a:t>Genfit</a:t>
            </a:r>
            <a:r>
              <a:rPr lang="zh-CN" altLang="en-US" dirty="0" smtClean="0"/>
              <a:t>拟合中分成两种类型的测量</a:t>
            </a:r>
            <a:endParaRPr lang="en-US" altLang="zh-CN" dirty="0" smtClean="0"/>
          </a:p>
          <a:p>
            <a:pPr lvl="3"/>
            <a:r>
              <a:rPr lang="en-US" altLang="zh-CN" dirty="0" err="1" smtClean="0"/>
              <a:t>3D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SpacePoint</a:t>
            </a:r>
            <a:r>
              <a:rPr lang="zh-CN" altLang="en-US" dirty="0" smtClean="0"/>
              <a:t>（完成）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planar </a:t>
            </a:r>
            <a:r>
              <a:rPr lang="en-US" altLang="zh-CN" dirty="0" err="1" smtClean="0"/>
              <a:t>digi</a:t>
            </a:r>
            <a:r>
              <a:rPr lang="en-US" altLang="zh-CN" dirty="0" smtClean="0"/>
              <a:t> </a:t>
            </a:r>
            <a:r>
              <a:rPr lang="zh-CN" altLang="en-US" dirty="0" smtClean="0"/>
              <a:t>通过创建</a:t>
            </a:r>
            <a:r>
              <a:rPr lang="en-US" altLang="zh-CN" dirty="0" err="1" smtClean="0"/>
              <a:t>1D</a:t>
            </a:r>
            <a:r>
              <a:rPr lang="en-US" altLang="zh-CN" dirty="0" smtClean="0"/>
              <a:t> strip</a:t>
            </a:r>
            <a:r>
              <a:rPr lang="zh-CN" altLang="en-US" dirty="0" smtClean="0"/>
              <a:t>测量加入拟合（准备进行）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选择</a:t>
            </a:r>
            <a:r>
              <a:rPr lang="en-US" altLang="zh-CN" dirty="0" smtClean="0"/>
              <a:t>Truth hit </a:t>
            </a:r>
            <a:r>
              <a:rPr lang="zh-CN" altLang="en-US" dirty="0" smtClean="0"/>
              <a:t>的</a:t>
            </a:r>
            <a:r>
              <a:rPr lang="en-US" altLang="zh-CN" dirty="0" err="1" smtClean="0"/>
              <a:t>3D</a:t>
            </a:r>
            <a:r>
              <a:rPr lang="en-US" altLang="zh-CN" dirty="0" smtClean="0"/>
              <a:t> point </a:t>
            </a:r>
            <a:r>
              <a:rPr lang="zh-CN" altLang="en-US" dirty="0" smtClean="0"/>
              <a:t>作为拟合输入（有待研究）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5B1E7F4-8BDF-1D45-92E3-D2AA86D0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9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Reminder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585485"/>
          </a:xfrm>
        </p:spPr>
        <p:txBody>
          <a:bodyPr/>
          <a:lstStyle/>
          <a:p>
            <a:r>
              <a:rPr lang="zh-CN" altLang="en-US" dirty="0" smtClean="0"/>
              <a:t>使用</a:t>
            </a:r>
            <a:r>
              <a:rPr lang="en-US" altLang="zh-CN" dirty="0" smtClean="0"/>
              <a:t>Silicon track</a:t>
            </a:r>
            <a:r>
              <a:rPr lang="zh-CN" altLang="en-US" dirty="0" smtClean="0"/>
              <a:t>和</a:t>
            </a:r>
            <a:r>
              <a:rPr lang="en-US" altLang="zh-CN" dirty="0" smtClean="0"/>
              <a:t>track</a:t>
            </a:r>
            <a:r>
              <a:rPr lang="zh-CN" altLang="en-US" dirty="0" smtClean="0"/>
              <a:t>上的击中</a:t>
            </a:r>
            <a:endParaRPr lang="en-US" altLang="zh-CN" dirty="0" smtClean="0"/>
          </a:p>
          <a:p>
            <a:r>
              <a:rPr lang="en-US" altLang="zh-CN" dirty="0" smtClean="0"/>
              <a:t>SET hit</a:t>
            </a:r>
            <a:r>
              <a:rPr lang="zh-CN" altLang="en-US" dirty="0" smtClean="0"/>
              <a:t>没有加入拟合</a:t>
            </a:r>
            <a:endParaRPr lang="en-US" altLang="zh-CN" dirty="0" smtClean="0"/>
          </a:p>
          <a:p>
            <a:r>
              <a:rPr lang="zh-CN" altLang="en-US" dirty="0"/>
              <a:t>径</a:t>
            </a:r>
            <a:r>
              <a:rPr lang="zh-CN" altLang="en-US" dirty="0" smtClean="0"/>
              <a:t>迹测量误差和击中测量误差为固定值</a:t>
            </a: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2</a:t>
            </a:fld>
            <a:endParaRPr lang="en-US"/>
          </a:p>
        </p:txBody>
      </p:sp>
      <p:pic>
        <p:nvPicPr>
          <p:cNvPr id="5" name="内容占位符 4">
            <a:extLst>
              <a:ext uri="{FF2B5EF4-FFF2-40B4-BE49-F238E27FC236}">
                <a16:creationId xmlns="" xmlns:a16="http://schemas.microsoft.com/office/drawing/2014/main" id="{AABDF0FF-D2CB-4FFD-B2BD-7863A7B10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57" y="3344840"/>
            <a:ext cx="3011205" cy="2926922"/>
          </a:xfrm>
          <a:prstGeom prst="rect">
            <a:avLst/>
          </a:prstGeom>
        </p:spPr>
      </p:pic>
      <p:sp>
        <p:nvSpPr>
          <p:cNvPr id="6" name="内容占位符 2">
            <a:extLst>
              <a:ext uri="{FF2B5EF4-FFF2-40B4-BE49-F238E27FC236}">
                <a16:creationId xmlns="" xmlns:a16="http://schemas.microsoft.com/office/drawing/2014/main" id="{77F33FAC-B68F-448D-8A63-9E86FBA06461}"/>
              </a:ext>
            </a:extLst>
          </p:cNvPr>
          <p:cNvSpPr txBox="1">
            <a:spLocks/>
          </p:cNvSpPr>
          <p:nvPr/>
        </p:nvSpPr>
        <p:spPr>
          <a:xfrm rot="20266957">
            <a:off x="1690890" y="5150762"/>
            <a:ext cx="1727499" cy="6666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600" b="1" dirty="0">
                <a:solidFill>
                  <a:schemeClr val="bg2">
                    <a:lumMod val="75000"/>
                  </a:schemeClr>
                </a:solidFill>
              </a:rPr>
              <a:t>Preliminary</a:t>
            </a:r>
            <a:endParaRPr lang="zh-CN" altLang="en-US" sz="16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89FD3EC8-53B7-444B-B870-A707320FADEE}"/>
              </a:ext>
            </a:extLst>
          </p:cNvPr>
          <p:cNvSpPr/>
          <p:nvPr/>
        </p:nvSpPr>
        <p:spPr>
          <a:xfrm>
            <a:off x="1447368" y="3764304"/>
            <a:ext cx="18896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solidFill>
                  <a:schemeClr val="accent6"/>
                </a:solidFill>
              </a:rPr>
              <a:t>Fast </a:t>
            </a:r>
            <a:r>
              <a:rPr lang="en-US" altLang="zh-CN" sz="1600" b="1" dirty="0" err="1" smtClean="0">
                <a:solidFill>
                  <a:schemeClr val="accent6"/>
                </a:solidFill>
              </a:rPr>
              <a:t>Sim</a:t>
            </a:r>
            <a:r>
              <a:rPr lang="en-US" altLang="zh-CN" sz="1600" b="1" dirty="0" smtClean="0">
                <a:solidFill>
                  <a:schemeClr val="accent6"/>
                </a:solidFill>
              </a:rPr>
              <a:t>. by </a:t>
            </a:r>
            <a:r>
              <a:rPr lang="en-US" altLang="zh-CN" sz="1600" b="1" dirty="0" err="1" smtClean="0">
                <a:solidFill>
                  <a:schemeClr val="accent6"/>
                </a:solidFill>
              </a:rPr>
              <a:t>Wulh</a:t>
            </a:r>
            <a:endParaRPr lang="zh-CN" altLang="en-US" sz="1600" b="1" dirty="0">
              <a:solidFill>
                <a:schemeClr val="accent6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="" xmlns:a16="http://schemas.microsoft.com/office/drawing/2014/main" id="{F3AEC561-C06C-4824-B1CC-A3A5FE864849}"/>
              </a:ext>
            </a:extLst>
          </p:cNvPr>
          <p:cNvSpPr/>
          <p:nvPr/>
        </p:nvSpPr>
        <p:spPr>
          <a:xfrm>
            <a:off x="1375576" y="4147310"/>
            <a:ext cx="25364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err="1">
                <a:solidFill>
                  <a:srgbClr val="3333FF"/>
                </a:solidFill>
              </a:rPr>
              <a:t>CEPCSW</a:t>
            </a:r>
            <a:r>
              <a:rPr lang="en-US" altLang="zh-CN" sz="1600" b="1" dirty="0">
                <a:solidFill>
                  <a:srgbClr val="3333FF"/>
                </a:solidFill>
              </a:rPr>
              <a:t> (</a:t>
            </a:r>
            <a:r>
              <a:rPr lang="en-US" altLang="zh-CN" sz="1600" b="1" dirty="0" err="1" smtClean="0">
                <a:solidFill>
                  <a:srgbClr val="3333FF"/>
                </a:solidFill>
              </a:rPr>
              <a:t>Si+DCs</a:t>
            </a:r>
            <a:r>
              <a:rPr lang="en-US" altLang="zh-CN" sz="1600" b="1" dirty="0" smtClean="0">
                <a:solidFill>
                  <a:srgbClr val="3333FF"/>
                </a:solidFill>
              </a:rPr>
              <a:t> Jan. 25)</a:t>
            </a:r>
            <a:endParaRPr lang="zh-CN" altLang="en-US" sz="1600" b="1" dirty="0">
              <a:solidFill>
                <a:srgbClr val="3333FF"/>
              </a:solidFill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3A302E4D-CD9E-4DB2-9D4F-08859EF568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795" y="3673503"/>
            <a:ext cx="3349897" cy="235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2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84762" cy="1325563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Track error matrix conversion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4350" y="1294503"/>
            <a:ext cx="7886700" cy="4351338"/>
          </a:xfrm>
        </p:spPr>
        <p:txBody>
          <a:bodyPr/>
          <a:lstStyle/>
          <a:p>
            <a:r>
              <a:rPr lang="en-US" altLang="zh-CN" sz="2000" dirty="0" smtClean="0"/>
              <a:t>Track </a:t>
            </a:r>
            <a:r>
              <a:rPr lang="en-US" altLang="zh-CN" sz="2000" dirty="0"/>
              <a:t>error set a very large </a:t>
            </a:r>
            <a:r>
              <a:rPr lang="en-US" altLang="zh-CN" sz="2000" dirty="0" smtClean="0"/>
              <a:t>value previous</a:t>
            </a:r>
            <a:endParaRPr lang="en-US" altLang="zh-CN" sz="2000" dirty="0"/>
          </a:p>
          <a:p>
            <a:pPr lvl="1"/>
            <a:r>
              <a:rPr lang="en-US" altLang="zh-CN" sz="1800" dirty="0">
                <a:solidFill>
                  <a:srgbClr val="C00000"/>
                </a:solidFill>
              </a:rPr>
              <a:t>Track error dose not impact the final fitting </a:t>
            </a:r>
            <a:r>
              <a:rPr lang="en-US" altLang="zh-CN" sz="1800" dirty="0" smtClean="0">
                <a:solidFill>
                  <a:srgbClr val="C00000"/>
                </a:solidFill>
              </a:rPr>
              <a:t>result?</a:t>
            </a:r>
            <a:endParaRPr lang="en-US" altLang="zh-CN" sz="1800" dirty="0">
              <a:solidFill>
                <a:srgbClr val="C00000"/>
              </a:solidFill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4294967295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r>
              <a:rPr lang="en-US" smtClean="0"/>
              <a:t>12/28/2020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59" y="2159001"/>
            <a:ext cx="6586771" cy="2342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4978470"/>
            <a:ext cx="22955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350" y="4595813"/>
            <a:ext cx="3314700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522" y="2765536"/>
            <a:ext cx="1385928" cy="3590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8657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Silicon tracker and tracking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7675" y="1850677"/>
            <a:ext cx="7886700" cy="4351338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Silicon tracker type</a:t>
            </a:r>
          </a:p>
          <a:p>
            <a:pPr lvl="1"/>
            <a:r>
              <a:rPr lang="en-US" altLang="zh-CN" sz="2000" dirty="0" err="1" smtClean="0"/>
              <a:t>Pixcel</a:t>
            </a:r>
            <a:r>
              <a:rPr lang="en-US" altLang="zh-CN" sz="2000" dirty="0" smtClean="0"/>
              <a:t>: VXD, first </a:t>
            </a:r>
            <a:r>
              <a:rPr lang="en-US" altLang="zh-CN" sz="2000" dirty="0" err="1"/>
              <a:t>2</a:t>
            </a:r>
            <a:r>
              <a:rPr lang="en-US" altLang="zh-CN" sz="2000" dirty="0" err="1" smtClean="0"/>
              <a:t>layers</a:t>
            </a:r>
            <a:r>
              <a:rPr lang="en-US" altLang="zh-CN" sz="2000" dirty="0" smtClean="0"/>
              <a:t> of </a:t>
            </a:r>
            <a:r>
              <a:rPr lang="en-US" altLang="zh-CN" sz="2000" dirty="0" err="1" smtClean="0"/>
              <a:t>FTD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Strip: </a:t>
            </a:r>
            <a:r>
              <a:rPr lang="en-US" altLang="zh-CN" sz="2000" dirty="0" err="1" smtClean="0"/>
              <a:t>SIT,SET,last</a:t>
            </a:r>
            <a:r>
              <a:rPr lang="en-US" altLang="zh-CN" sz="2000" dirty="0" smtClean="0"/>
              <a:t> 3 layers of </a:t>
            </a:r>
            <a:r>
              <a:rPr lang="en-US" altLang="zh-CN" sz="2000" dirty="0" err="1" smtClean="0"/>
              <a:t>FTD</a:t>
            </a:r>
            <a:endParaRPr lang="en-US" altLang="zh-CN" sz="2000" dirty="0" smtClean="0"/>
          </a:p>
          <a:p>
            <a:r>
              <a:rPr lang="en-US" altLang="zh-CN" sz="2400" dirty="0"/>
              <a:t>Silicon </a:t>
            </a:r>
            <a:r>
              <a:rPr lang="en-US" altLang="zh-CN" sz="2400" dirty="0" smtClean="0"/>
              <a:t>rec. hit type</a:t>
            </a:r>
          </a:p>
          <a:p>
            <a:pPr lvl="1"/>
            <a:r>
              <a:rPr lang="en-US" altLang="zh-CN" sz="2000" dirty="0" err="1" smtClean="0"/>
              <a:t>3D</a:t>
            </a:r>
            <a:r>
              <a:rPr lang="en-US" altLang="zh-CN" sz="2000" dirty="0" smtClean="0"/>
              <a:t> space point</a:t>
            </a:r>
          </a:p>
          <a:p>
            <a:pPr lvl="1"/>
            <a:r>
              <a:rPr lang="en-US" altLang="zh-CN" sz="2000" dirty="0" err="1" smtClean="0"/>
              <a:t>1D</a:t>
            </a:r>
            <a:r>
              <a:rPr lang="en-US" altLang="zh-CN" sz="2000" dirty="0" smtClean="0"/>
              <a:t> planar </a:t>
            </a:r>
          </a:p>
          <a:p>
            <a:r>
              <a:rPr lang="en-US" altLang="zh-CN" sz="2600" dirty="0" smtClean="0"/>
              <a:t>Silicon tracking</a:t>
            </a:r>
          </a:p>
          <a:p>
            <a:pPr lvl="1"/>
            <a:r>
              <a:rPr lang="en-US" altLang="zh-CN" sz="2200" dirty="0" smtClean="0"/>
              <a:t>Use </a:t>
            </a:r>
            <a:r>
              <a:rPr lang="en-US" altLang="zh-CN" sz="2200" dirty="0" err="1" smtClean="0"/>
              <a:t>VTX+SIT+FTD</a:t>
            </a:r>
            <a:endParaRPr lang="en-US" altLang="zh-CN" sz="2200" dirty="0"/>
          </a:p>
          <a:p>
            <a:pPr lvl="1"/>
            <a:r>
              <a:rPr lang="en-US" altLang="zh-CN" sz="2200" dirty="0" smtClean="0"/>
              <a:t>SET is not used</a:t>
            </a:r>
          </a:p>
          <a:p>
            <a:pPr lvl="1"/>
            <a:r>
              <a:rPr lang="en-US" altLang="zh-CN" sz="2200" dirty="0" smtClean="0"/>
              <a:t>SIT can be skipped</a:t>
            </a:r>
          </a:p>
          <a:p>
            <a:endParaRPr lang="zh-CN" altLang="en-US" sz="24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2" descr="https://jupyter.ihep.ac.cn/uploads/upload_f4a13bcab3dd084502f9c780413d866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472" y="2030728"/>
            <a:ext cx="3790854" cy="2759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/>
        </p:nvSpPr>
        <p:spPr>
          <a:xfrm>
            <a:off x="5105235" y="2986808"/>
            <a:ext cx="3052804" cy="242514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5105235" y="2955004"/>
            <a:ext cx="305280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5146321" y="2980188"/>
            <a:ext cx="305280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6115050" y="2544417"/>
            <a:ext cx="573849" cy="214686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DC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098874" y="3000059"/>
            <a:ext cx="573849" cy="214686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DC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77308" y="2194560"/>
            <a:ext cx="174929" cy="6917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586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Silicon</a:t>
            </a:r>
            <a:r>
              <a:rPr lang="zh-CN" altLang="en-US" sz="2800" dirty="0"/>
              <a:t>用于</a:t>
            </a:r>
            <a:r>
              <a:rPr lang="zh-CN" altLang="en-US" sz="2800" dirty="0" smtClean="0"/>
              <a:t>拟合的输入类型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6490" y="1356854"/>
            <a:ext cx="8786192" cy="1640788"/>
          </a:xfrm>
        </p:spPr>
        <p:txBody>
          <a:bodyPr>
            <a:noAutofit/>
          </a:bodyPr>
          <a:lstStyle/>
          <a:p>
            <a:r>
              <a:rPr lang="zh-CN" altLang="en-US" sz="2000" dirty="0" smtClean="0"/>
              <a:t>三种输入类型</a:t>
            </a:r>
            <a:endParaRPr lang="en-US" altLang="zh-CN" sz="2000" dirty="0" smtClean="0"/>
          </a:p>
          <a:p>
            <a:pPr lvl="1"/>
            <a:r>
              <a:rPr lang="en-US" altLang="zh-CN" sz="1800" dirty="0" err="1" smtClean="0"/>
              <a:t>SimTrackerHit</a:t>
            </a:r>
            <a:r>
              <a:rPr lang="en-US" altLang="zh-CN" sz="1800" dirty="0" smtClean="0"/>
              <a:t> </a:t>
            </a:r>
            <a:r>
              <a:rPr lang="zh-CN" altLang="en-US" sz="1800" dirty="0" smtClean="0"/>
              <a:t>包含</a:t>
            </a:r>
            <a:r>
              <a:rPr lang="en-US" altLang="zh-CN" sz="1800" dirty="0" smtClean="0"/>
              <a:t>track</a:t>
            </a:r>
            <a:r>
              <a:rPr lang="zh-CN" altLang="en-US" sz="1800" dirty="0" smtClean="0"/>
              <a:t>上击中的真实位置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Pixel</a:t>
            </a:r>
            <a:r>
              <a:rPr lang="zh-CN" altLang="en-US" sz="1800" dirty="0" smtClean="0"/>
              <a:t>类型的</a:t>
            </a:r>
            <a:r>
              <a:rPr lang="en-US" altLang="zh-CN" sz="1800" dirty="0" err="1" smtClean="0"/>
              <a:t>TrackerHit</a:t>
            </a:r>
            <a:r>
              <a:rPr lang="zh-CN" altLang="en-US" sz="1800" dirty="0" smtClean="0"/>
              <a:t>，使用</a:t>
            </a:r>
            <a:r>
              <a:rPr lang="en-US" altLang="zh-CN" sz="1800" dirty="0" smtClean="0"/>
              <a:t>pixel</a:t>
            </a:r>
            <a:r>
              <a:rPr lang="zh-CN" altLang="en-US" sz="1800" dirty="0" smtClean="0"/>
              <a:t>中心位置，该位置误差小，可以用于拟合</a:t>
            </a:r>
            <a:endParaRPr lang="en-US" altLang="zh-CN" sz="1800" dirty="0" smtClean="0"/>
          </a:p>
          <a:p>
            <a:pPr lvl="1"/>
            <a:r>
              <a:rPr lang="en-US" altLang="zh-CN" sz="1800" dirty="0" smtClean="0"/>
              <a:t>Planer</a:t>
            </a:r>
            <a:r>
              <a:rPr lang="zh-CN" altLang="en-US" sz="1800" dirty="0" smtClean="0"/>
              <a:t>类型的</a:t>
            </a:r>
            <a:r>
              <a:rPr lang="en-US" altLang="zh-CN" sz="1800" dirty="0" err="1" smtClean="0"/>
              <a:t>TrackerHit</a:t>
            </a:r>
            <a:r>
              <a:rPr lang="zh-CN" altLang="en-US" sz="1800" dirty="0" smtClean="0"/>
              <a:t>保存</a:t>
            </a:r>
            <a:r>
              <a:rPr lang="en-US" altLang="zh-CN" sz="1800" dirty="0" smtClean="0"/>
              <a:t>strip</a:t>
            </a:r>
            <a:r>
              <a:rPr lang="zh-CN" altLang="en-US" sz="1800" dirty="0" smtClean="0"/>
              <a:t>的中心位置，不能直接用于拟合，拟合需要通过</a:t>
            </a:r>
            <a:r>
              <a:rPr lang="en-US" altLang="zh-CN" sz="1800" dirty="0" err="1" smtClean="0"/>
              <a:t>GeomSvc</a:t>
            </a:r>
            <a:r>
              <a:rPr lang="zh-CN" altLang="en-US" sz="1800" dirty="0" smtClean="0"/>
              <a:t>取到</a:t>
            </a:r>
            <a:r>
              <a:rPr lang="en-US" altLang="zh-CN" sz="1800" dirty="0" smtClean="0"/>
              <a:t>strip</a:t>
            </a:r>
            <a:r>
              <a:rPr lang="zh-CN" altLang="en-US" sz="1800" dirty="0" smtClean="0"/>
              <a:t>的几何</a:t>
            </a:r>
            <a:endParaRPr lang="en-US" altLang="zh-CN" sz="1800" dirty="0" smtClean="0"/>
          </a:p>
          <a:p>
            <a:endParaRPr lang="zh-CN" altLang="en-US" sz="20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856387"/>
              </p:ext>
            </p:extLst>
          </p:nvPr>
        </p:nvGraphicFramePr>
        <p:xfrm>
          <a:off x="628650" y="3265836"/>
          <a:ext cx="78867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850"/>
                <a:gridCol w="2120900"/>
                <a:gridCol w="1943649"/>
                <a:gridCol w="2228301"/>
              </a:tblGrid>
              <a:tr h="18239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SimTrackerHit</a:t>
                      </a:r>
                      <a:endParaRPr lang="en-US" altLang="zh-CN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（</a:t>
                      </a:r>
                      <a:r>
                        <a:rPr lang="en-US" altLang="zh-CN" dirty="0" err="1" smtClean="0"/>
                        <a:t>3D</a:t>
                      </a:r>
                      <a:r>
                        <a:rPr lang="en-US" altLang="zh-CN" dirty="0" smtClean="0"/>
                        <a:t> space point</a:t>
                      </a:r>
                      <a:r>
                        <a:rPr lang="zh-CN" altLang="en-US" dirty="0" smtClean="0"/>
                        <a:t>）</a:t>
                      </a:r>
                      <a:endParaRPr lang="en-US" altLang="zh-CN" dirty="0" smtClean="0"/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TrackerHit</a:t>
                      </a:r>
                      <a:endParaRPr lang="en-US" altLang="zh-CN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（</a:t>
                      </a:r>
                      <a:r>
                        <a:rPr lang="en-US" altLang="zh-CN" dirty="0" smtClean="0"/>
                        <a:t>pixel &amp;&amp; planer</a:t>
                      </a:r>
                      <a:r>
                        <a:rPr lang="zh-CN" altLang="en-US" dirty="0" smtClean="0"/>
                        <a:t>）</a:t>
                      </a:r>
                      <a:endParaRPr lang="en-US" altLang="zh-CN" dirty="0" smtClean="0"/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RecSpacePoint</a:t>
                      </a:r>
                      <a:endParaRPr lang="en-US" altLang="zh-CN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（</a:t>
                      </a:r>
                      <a:r>
                        <a:rPr lang="en-US" altLang="zh-CN" dirty="0" err="1" smtClean="0"/>
                        <a:t>3D</a:t>
                      </a:r>
                      <a:r>
                        <a:rPr lang="en-US" altLang="zh-CN" dirty="0" smtClean="0"/>
                        <a:t> space point</a:t>
                      </a:r>
                      <a:r>
                        <a:rPr lang="zh-CN" altLang="en-US" dirty="0" smtClean="0"/>
                        <a:t>）</a:t>
                      </a:r>
                      <a:endParaRPr lang="en-US" altLang="zh-CN" dirty="0" smtClean="0"/>
                    </a:p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VXD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ym typeface="Wingdings"/>
                        </a:rPr>
                        <a:t></a:t>
                      </a:r>
                      <a:endParaRPr lang="zh-CN" alt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ym typeface="Wingdings"/>
                        </a:rPr>
                        <a:t></a:t>
                      </a:r>
                      <a:endParaRPr lang="zh-CN" altLang="en-US" dirty="0" smtClean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ym typeface="Wingdings"/>
                        </a:rPr>
                        <a:t></a:t>
                      </a:r>
                      <a:endParaRPr lang="zh-CN" altLang="en-US" dirty="0" smtClean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FTD</a:t>
                      </a:r>
                      <a:r>
                        <a:rPr lang="en-US" altLang="zh-CN" dirty="0" smtClean="0"/>
                        <a:t>(layer 0-1)</a:t>
                      </a:r>
                      <a:endParaRPr lang="zh-CN" altLang="en-US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FTD</a:t>
                      </a:r>
                      <a:r>
                        <a:rPr lang="en-US" altLang="zh-CN" dirty="0" smtClean="0"/>
                        <a:t>(layer 2-4)</a:t>
                      </a:r>
                      <a:endParaRPr lang="zh-CN" altLang="en-US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117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37910"/>
            <a:ext cx="7886700" cy="1325563"/>
          </a:xfrm>
        </p:spPr>
        <p:txBody>
          <a:bodyPr/>
          <a:lstStyle/>
          <a:p>
            <a:r>
              <a:rPr lang="en-US" altLang="zh-CN" dirty="0" smtClean="0"/>
              <a:t>Silicon hits</a:t>
            </a:r>
            <a:r>
              <a:rPr lang="zh-CN" altLang="en-US" dirty="0" smtClean="0"/>
              <a:t>的数目的分布</a:t>
            </a:r>
            <a:r>
              <a:rPr lang="en-US" altLang="zh-CN" dirty="0" smtClean="0"/>
              <a:t>I	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85" y="1468002"/>
            <a:ext cx="2645053" cy="1800000"/>
          </a:xfrm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491518"/>
            <a:ext cx="2057400" cy="365125"/>
          </a:xfrm>
        </p:spPr>
        <p:txBody>
          <a:bodyPr/>
          <a:lstStyle/>
          <a:p>
            <a:fld id="{81D7125C-012E-A041-BBD2-2A3EE97A90D1}" type="slidenum">
              <a:rPr lang="en-US" smtClean="0"/>
              <a:t>6</a:t>
            </a:fld>
            <a:endParaRPr 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312" y="1468002"/>
            <a:ext cx="2645053" cy="1800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85" y="3165062"/>
            <a:ext cx="2645053" cy="1800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312" y="3165062"/>
            <a:ext cx="2645053" cy="1800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163" y="3165062"/>
            <a:ext cx="2645053" cy="18000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85" y="4859477"/>
            <a:ext cx="2645053" cy="1800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312" y="4859477"/>
            <a:ext cx="2645053" cy="1800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19270" y="2035529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VXD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1816" y="3548860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SIT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78581" y="5394811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SET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058879" y="1150409"/>
            <a:ext cx="1475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SimTrackerHit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98432" y="1150409"/>
            <a:ext cx="113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TrackerHit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562591" y="1098670"/>
            <a:ext cx="1221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SpacePoint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489700" y="227256"/>
            <a:ext cx="2648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100GeV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muon</a:t>
            </a:r>
            <a:r>
              <a:rPr lang="zh-CN" altLang="en-US" dirty="0" smtClean="0"/>
              <a:t>，</a:t>
            </a:r>
            <a:r>
              <a:rPr lang="en-US" altLang="zh-CN" dirty="0" smtClean="0"/>
              <a:t>theta=90</a:t>
            </a:r>
            <a:endParaRPr lang="zh-CN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069203" y="2017831"/>
            <a:ext cx="5883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smear</a:t>
            </a:r>
            <a:endParaRPr lang="zh-CN" altLang="en-US" sz="1050" dirty="0"/>
          </a:p>
        </p:txBody>
      </p:sp>
      <p:cxnSp>
        <p:nvCxnSpPr>
          <p:cNvPr id="4" name="直接连接符 3"/>
          <p:cNvCxnSpPr/>
          <p:nvPr/>
        </p:nvCxnSpPr>
        <p:spPr>
          <a:xfrm>
            <a:off x="6457950" y="1674421"/>
            <a:ext cx="1237260" cy="1009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022471" y="5155897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?</a:t>
            </a:r>
            <a:endParaRPr lang="zh-CN" altLang="en-US" sz="3600" dirty="0"/>
          </a:p>
        </p:txBody>
      </p:sp>
      <p:cxnSp>
        <p:nvCxnSpPr>
          <p:cNvPr id="22" name="直接箭头连接符 21"/>
          <p:cNvCxnSpPr>
            <a:endCxn id="8" idx="1"/>
          </p:cNvCxnSpPr>
          <p:nvPr/>
        </p:nvCxnSpPr>
        <p:spPr>
          <a:xfrm>
            <a:off x="3172570" y="2368002"/>
            <a:ext cx="2697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6354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Silicon hits</a:t>
            </a:r>
            <a:r>
              <a:rPr lang="zh-CN" altLang="en-US" dirty="0"/>
              <a:t>的数目的</a:t>
            </a:r>
            <a:r>
              <a:rPr lang="zh-CN" altLang="en-US" dirty="0" smtClean="0"/>
              <a:t>分布</a:t>
            </a:r>
            <a:r>
              <a:rPr lang="en-US" altLang="zh-CN" dirty="0" smtClean="0"/>
              <a:t>II</a:t>
            </a:r>
            <a:r>
              <a:rPr lang="en-US" altLang="zh-CN" dirty="0"/>
              <a:t>	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7" y="2692317"/>
            <a:ext cx="2909557" cy="1980000"/>
          </a:xfrm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7</a:t>
            </a:fld>
            <a:endParaRPr 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073" y="2692317"/>
            <a:ext cx="2909557" cy="1980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489" y="2692317"/>
            <a:ext cx="2909557" cy="1980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069184" y="418428"/>
            <a:ext cx="1570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100GeV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muon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09870" y="2220195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VXD </a:t>
            </a:r>
            <a:r>
              <a:rPr lang="en-US" altLang="zh-CN" dirty="0" err="1" smtClean="0"/>
              <a:t>nHit</a:t>
            </a:r>
            <a:r>
              <a:rPr lang="en-US" altLang="zh-CN" dirty="0" smtClean="0"/>
              <a:t>&gt;10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64170" y="2220195"/>
            <a:ext cx="12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SIT </a:t>
            </a:r>
            <a:r>
              <a:rPr lang="en-US" altLang="zh-CN" dirty="0" err="1" smtClean="0"/>
              <a:t>nHit</a:t>
            </a:r>
            <a:r>
              <a:rPr lang="en-US" altLang="zh-CN" dirty="0" smtClean="0"/>
              <a:t>&gt;10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018928" y="2187929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SET </a:t>
            </a:r>
            <a:r>
              <a:rPr lang="en-US" altLang="zh-CN" dirty="0" err="1" smtClean="0"/>
              <a:t>nHit</a:t>
            </a:r>
            <a:r>
              <a:rPr lang="en-US" altLang="zh-CN" dirty="0" smtClean="0"/>
              <a:t>&gt;10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12533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问题及其解决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9100" y="1399430"/>
            <a:ext cx="8582272" cy="477753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400" dirty="0"/>
              <a:t>读取不存在的</a:t>
            </a:r>
            <a:r>
              <a:rPr lang="en-US" altLang="zh-CN" sz="2400" dirty="0" smtClean="0"/>
              <a:t>Collection</a:t>
            </a:r>
            <a:r>
              <a:rPr lang="zh-CN" altLang="en-US" sz="2400" dirty="0" smtClean="0"/>
              <a:t>出错</a:t>
            </a:r>
            <a:endParaRPr lang="en-US" altLang="zh-CN" sz="2400" dirty="0" smtClean="0"/>
          </a:p>
          <a:p>
            <a:pPr lvl="1"/>
            <a:r>
              <a:rPr lang="zh-CN" altLang="en-US" sz="1600" dirty="0" smtClean="0">
                <a:solidFill>
                  <a:schemeClr val="accent6"/>
                </a:solidFill>
              </a:rPr>
              <a:t>保证所有</a:t>
            </a:r>
            <a:r>
              <a:rPr lang="en-US" altLang="zh-CN" sz="1600" dirty="0" smtClean="0">
                <a:solidFill>
                  <a:schemeClr val="accent6"/>
                </a:solidFill>
              </a:rPr>
              <a:t>collection</a:t>
            </a:r>
            <a:r>
              <a:rPr lang="zh-CN" altLang="en-US" sz="1600" dirty="0" smtClean="0">
                <a:solidFill>
                  <a:schemeClr val="accent6"/>
                </a:solidFill>
              </a:rPr>
              <a:t>被创建</a:t>
            </a:r>
            <a:endParaRPr lang="en-US" altLang="zh-CN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 smtClean="0"/>
              <a:t>Silicon track</a:t>
            </a:r>
            <a:r>
              <a:rPr lang="zh-CN" altLang="en-US" sz="2400" dirty="0" smtClean="0"/>
              <a:t>上没有</a:t>
            </a:r>
            <a:r>
              <a:rPr lang="en-US" altLang="zh-CN" sz="2400" dirty="0" smtClean="0"/>
              <a:t>SIT</a:t>
            </a:r>
            <a:r>
              <a:rPr lang="zh-CN" altLang="en-US" sz="2400" dirty="0" smtClean="0"/>
              <a:t>击中</a:t>
            </a:r>
            <a:endParaRPr lang="en-US" altLang="zh-CN" sz="2400" dirty="0" smtClean="0"/>
          </a:p>
          <a:p>
            <a:pPr lvl="1"/>
            <a:r>
              <a:rPr lang="en-US" altLang="zh-CN" sz="2000" dirty="0" smtClean="0"/>
              <a:t>S</a:t>
            </a:r>
            <a:r>
              <a:rPr lang="en-US" altLang="zh-CN" sz="1600" dirty="0"/>
              <a:t>IT</a:t>
            </a:r>
            <a:r>
              <a:rPr lang="zh-CN" altLang="en-US" sz="1600" dirty="0"/>
              <a:t>距离顶点探测器</a:t>
            </a:r>
            <a:r>
              <a:rPr lang="en-US" altLang="zh-CN" sz="1600" dirty="0"/>
              <a:t>VXD</a:t>
            </a:r>
            <a:r>
              <a:rPr lang="zh-CN" altLang="en-US" sz="1600" dirty="0"/>
              <a:t>比较远，由于</a:t>
            </a:r>
            <a:r>
              <a:rPr lang="en-US" altLang="zh-CN" sz="1600" dirty="0" err="1"/>
              <a:t>Chi2</a:t>
            </a:r>
            <a:r>
              <a:rPr lang="zh-CN" altLang="en-US" sz="1600" dirty="0"/>
              <a:t>的</a:t>
            </a:r>
            <a:r>
              <a:rPr lang="en-US" altLang="zh-CN" sz="1600" dirty="0" smtClean="0"/>
              <a:t>Cut</a:t>
            </a:r>
            <a:r>
              <a:rPr lang="zh-CN" altLang="en-US" sz="1600" dirty="0" smtClean="0"/>
              <a:t>，</a:t>
            </a:r>
            <a:r>
              <a:rPr lang="en-US" altLang="zh-CN" sz="1600" dirty="0" smtClean="0"/>
              <a:t>SIT</a:t>
            </a:r>
            <a:r>
              <a:rPr lang="zh-CN" altLang="en-US" sz="1600" dirty="0" smtClean="0"/>
              <a:t>会</a:t>
            </a:r>
            <a:r>
              <a:rPr lang="zh-CN" altLang="en-US" sz="1600" dirty="0"/>
              <a:t>被</a:t>
            </a:r>
            <a:r>
              <a:rPr lang="zh-CN" altLang="en-US" sz="1600" dirty="0" smtClean="0"/>
              <a:t>丢掉，</a:t>
            </a:r>
            <a:r>
              <a:rPr lang="en-US" altLang="zh-CN" sz="1600" dirty="0" err="1" smtClean="0"/>
              <a:t>Chi2</a:t>
            </a:r>
            <a:r>
              <a:rPr lang="zh-CN" altLang="en-US" sz="1600" dirty="0" smtClean="0"/>
              <a:t>放宽</a:t>
            </a:r>
            <a:r>
              <a:rPr lang="en-US" altLang="zh-CN" sz="1600" dirty="0" smtClean="0"/>
              <a:t>VXD</a:t>
            </a:r>
            <a:r>
              <a:rPr lang="zh-CN" altLang="en-US" sz="1600" dirty="0" smtClean="0"/>
              <a:t>击中会丢失</a:t>
            </a:r>
            <a:endParaRPr lang="en-US" altLang="zh-CN" sz="1600" dirty="0"/>
          </a:p>
          <a:p>
            <a:pPr lvl="1"/>
            <a:r>
              <a:rPr lang="zh-CN" altLang="en-US" sz="1600" dirty="0">
                <a:solidFill>
                  <a:schemeClr val="accent6"/>
                </a:solidFill>
              </a:rPr>
              <a:t>解决：重建</a:t>
            </a:r>
            <a:r>
              <a:rPr lang="en-US" altLang="zh-CN" sz="1600" dirty="0">
                <a:solidFill>
                  <a:schemeClr val="accent6"/>
                </a:solidFill>
              </a:rPr>
              <a:t>silicon track</a:t>
            </a:r>
            <a:r>
              <a:rPr lang="zh-CN" altLang="en-US" sz="1600" dirty="0">
                <a:solidFill>
                  <a:schemeClr val="accent6"/>
                </a:solidFill>
              </a:rPr>
              <a:t>时，不使用</a:t>
            </a:r>
            <a:r>
              <a:rPr lang="en-US" altLang="zh-CN" sz="1600" dirty="0">
                <a:solidFill>
                  <a:schemeClr val="accent6"/>
                </a:solidFill>
              </a:rPr>
              <a:t>SIT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400" dirty="0" smtClean="0"/>
              <a:t>模拟没有</a:t>
            </a:r>
            <a:r>
              <a:rPr lang="en-US" altLang="zh-CN" sz="2400" dirty="0" smtClean="0"/>
              <a:t>SET</a:t>
            </a:r>
            <a:r>
              <a:rPr lang="zh-CN" altLang="en-US" sz="2400" dirty="0" smtClean="0"/>
              <a:t>击中</a:t>
            </a:r>
            <a:endParaRPr lang="en-US" altLang="zh-CN" sz="2400" dirty="0" smtClean="0"/>
          </a:p>
          <a:p>
            <a:pPr lvl="1"/>
            <a:r>
              <a:rPr lang="zh-CN" altLang="en-US" sz="1600" dirty="0" smtClean="0">
                <a:solidFill>
                  <a:schemeClr val="accent6"/>
                </a:solidFill>
              </a:rPr>
              <a:t>解决：</a:t>
            </a:r>
            <a:r>
              <a:rPr lang="en-US" altLang="zh-CN" sz="1600" dirty="0" smtClean="0">
                <a:solidFill>
                  <a:schemeClr val="accent6"/>
                </a:solidFill>
              </a:rPr>
              <a:t>SET</a:t>
            </a:r>
            <a:r>
              <a:rPr lang="zh-CN" altLang="en-US" sz="1600" dirty="0" smtClean="0">
                <a:solidFill>
                  <a:schemeClr val="accent6"/>
                </a:solidFill>
              </a:rPr>
              <a:t>角度设置错误， </a:t>
            </a:r>
            <a:r>
              <a:rPr lang="en-US" altLang="zh-CN" sz="1600" dirty="0" smtClean="0">
                <a:solidFill>
                  <a:schemeClr val="accent6"/>
                </a:solidFill>
              </a:rPr>
              <a:t>0</a:t>
            </a:r>
            <a:r>
              <a:rPr lang="zh-CN" altLang="en-US" sz="1600" dirty="0" smtClean="0">
                <a:solidFill>
                  <a:schemeClr val="accent6"/>
                </a:solidFill>
              </a:rPr>
              <a:t>度改为</a:t>
            </a:r>
            <a:r>
              <a:rPr lang="en-US" altLang="zh-CN" sz="1600" dirty="0" smtClean="0">
                <a:solidFill>
                  <a:schemeClr val="accent6"/>
                </a:solidFill>
              </a:rPr>
              <a:t>7</a:t>
            </a:r>
            <a:r>
              <a:rPr lang="zh-CN" altLang="en-US" sz="1600" dirty="0" smtClean="0">
                <a:solidFill>
                  <a:schemeClr val="accent6"/>
                </a:solidFill>
              </a:rPr>
              <a:t>度</a:t>
            </a:r>
            <a:endParaRPr lang="en-US" altLang="zh-CN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sz="2400" dirty="0" smtClean="0"/>
              <a:t>在</a:t>
            </a:r>
            <a:r>
              <a:rPr lang="en-US" altLang="zh-CN" sz="2400" dirty="0" err="1" smtClean="0"/>
              <a:t>Si+DC</a:t>
            </a:r>
            <a:r>
              <a:rPr lang="zh-CN" altLang="en-US" sz="2400" dirty="0" smtClean="0"/>
              <a:t>联合重建中使用</a:t>
            </a:r>
            <a:r>
              <a:rPr lang="en-US" altLang="zh-CN" sz="2400" dirty="0" smtClean="0"/>
              <a:t>SET</a:t>
            </a:r>
          </a:p>
          <a:p>
            <a:pPr lvl="1"/>
            <a:r>
              <a:rPr lang="zh-CN" altLang="en-US" sz="1600" dirty="0" smtClean="0">
                <a:solidFill>
                  <a:schemeClr val="accent6"/>
                </a:solidFill>
              </a:rPr>
              <a:t>重建时，使用</a:t>
            </a:r>
            <a:r>
              <a:rPr lang="en-US" altLang="zh-CN" sz="1600" dirty="0">
                <a:solidFill>
                  <a:schemeClr val="accent6"/>
                </a:solidFill>
              </a:rPr>
              <a:t>SET builder</a:t>
            </a:r>
            <a:r>
              <a:rPr lang="zh-CN" altLang="en-US" sz="1600" dirty="0">
                <a:solidFill>
                  <a:schemeClr val="accent6"/>
                </a:solidFill>
              </a:rPr>
              <a:t>，创建</a:t>
            </a:r>
            <a:r>
              <a:rPr lang="en-US" altLang="zh-CN" sz="1600" dirty="0">
                <a:solidFill>
                  <a:schemeClr val="accent6"/>
                </a:solidFill>
              </a:rPr>
              <a:t>SET space point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 smtClean="0"/>
              <a:t>Silicon</a:t>
            </a:r>
            <a:r>
              <a:rPr lang="zh-CN" altLang="en-US" sz="2400" dirty="0" smtClean="0"/>
              <a:t>测量误差与</a:t>
            </a:r>
            <a:r>
              <a:rPr lang="en-US" altLang="zh-CN" sz="2400" dirty="0" err="1" smtClean="0"/>
              <a:t>LCIO</a:t>
            </a:r>
            <a:r>
              <a:rPr lang="zh-CN" altLang="en-US" sz="2400" dirty="0" smtClean="0"/>
              <a:t>的兼容性</a:t>
            </a:r>
            <a:endParaRPr lang="en-US" altLang="zh-CN" sz="2400" dirty="0" smtClean="0"/>
          </a:p>
          <a:p>
            <a:pPr lvl="1"/>
            <a:r>
              <a:rPr lang="en-US" altLang="zh-CN" sz="1600" dirty="0"/>
              <a:t>CLIO</a:t>
            </a:r>
            <a:r>
              <a:rPr lang="zh-CN" altLang="en-US" sz="1600" dirty="0"/>
              <a:t>使用</a:t>
            </a:r>
            <a:r>
              <a:rPr lang="en-US" altLang="zh-CN" sz="1600" dirty="0"/>
              <a:t>local</a:t>
            </a:r>
            <a:r>
              <a:rPr lang="zh-CN" altLang="en-US" sz="1600" dirty="0"/>
              <a:t>坐标系的</a:t>
            </a:r>
            <a:r>
              <a:rPr lang="en-US" altLang="zh-CN" sz="1600" dirty="0" err="1"/>
              <a:t>U,V</a:t>
            </a:r>
            <a:r>
              <a:rPr lang="zh-CN" altLang="en-US" sz="1600" dirty="0"/>
              <a:t>及其误差</a:t>
            </a:r>
            <a:r>
              <a:rPr lang="en-US" altLang="zh-CN" sz="1600" dirty="0"/>
              <a:t>,</a:t>
            </a:r>
            <a:r>
              <a:rPr lang="en-US" altLang="zh-CN" sz="1600" dirty="0" err="1"/>
              <a:t>Edm4hep</a:t>
            </a:r>
            <a:r>
              <a:rPr lang="zh-CN" altLang="en-US" sz="1600" dirty="0"/>
              <a:t>使用</a:t>
            </a:r>
            <a:r>
              <a:rPr lang="en-US" altLang="zh-CN" sz="1600" dirty="0"/>
              <a:t>global</a:t>
            </a:r>
            <a:r>
              <a:rPr lang="zh-CN" altLang="en-US" sz="1600" dirty="0"/>
              <a:t>坐标系的三维空间点及其</a:t>
            </a:r>
            <a:r>
              <a:rPr lang="zh-CN" altLang="en-US" sz="1600" dirty="0" smtClean="0"/>
              <a:t>误差</a:t>
            </a:r>
            <a:endParaRPr lang="en-US" altLang="zh-CN" sz="1600" dirty="0" smtClean="0"/>
          </a:p>
          <a:p>
            <a:pPr lvl="1"/>
            <a:r>
              <a:rPr lang="zh-CN" altLang="en-US" sz="1600" dirty="0" smtClean="0">
                <a:solidFill>
                  <a:srgbClr val="C00000"/>
                </a:solidFill>
              </a:rPr>
              <a:t>已经有了</a:t>
            </a:r>
            <a:r>
              <a:rPr lang="en-US" altLang="zh-CN" sz="1600" dirty="0" smtClean="0">
                <a:solidFill>
                  <a:srgbClr val="C00000"/>
                </a:solidFill>
              </a:rPr>
              <a:t>pull request </a:t>
            </a:r>
            <a:r>
              <a:rPr lang="zh-CN" altLang="en-US" sz="1600" dirty="0" smtClean="0">
                <a:solidFill>
                  <a:srgbClr val="C00000"/>
                </a:solidFill>
              </a:rPr>
              <a:t>，待解决</a:t>
            </a:r>
            <a:endParaRPr lang="en-US" altLang="zh-CN" sz="1600" dirty="0" smtClean="0">
              <a:solidFill>
                <a:srgbClr val="C00000"/>
              </a:solidFill>
            </a:endParaRPr>
          </a:p>
          <a:p>
            <a:pPr lvl="1"/>
            <a:r>
              <a:rPr lang="zh-CN" altLang="en-US" sz="1600" dirty="0">
                <a:solidFill>
                  <a:schemeClr val="accent6"/>
                </a:solidFill>
              </a:rPr>
              <a:t>临</a:t>
            </a:r>
            <a:r>
              <a:rPr lang="zh-CN" altLang="en-US" sz="1600" dirty="0" smtClean="0">
                <a:solidFill>
                  <a:schemeClr val="accent6"/>
                </a:solidFill>
              </a:rPr>
              <a:t>时使用固定误差</a:t>
            </a:r>
            <a:endParaRPr lang="en-US" altLang="zh-CN" sz="1600" dirty="0" smtClean="0">
              <a:solidFill>
                <a:schemeClr val="accent6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400" dirty="0" smtClean="0">
                <a:solidFill>
                  <a:srgbClr val="C00000"/>
                </a:solidFill>
              </a:rPr>
              <a:t>读不到</a:t>
            </a:r>
            <a:r>
              <a:rPr lang="en-US" altLang="zh-CN" sz="2400" dirty="0" smtClean="0">
                <a:solidFill>
                  <a:srgbClr val="C00000"/>
                </a:solidFill>
              </a:rPr>
              <a:t>SET space point </a:t>
            </a:r>
            <a:r>
              <a:rPr lang="zh-CN" altLang="en-US" sz="2400" dirty="0" smtClean="0">
                <a:solidFill>
                  <a:srgbClr val="C00000"/>
                </a:solidFill>
              </a:rPr>
              <a:t>击中</a:t>
            </a:r>
            <a:endParaRPr lang="en-US" altLang="zh-CN" sz="2400" dirty="0" smtClean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400" dirty="0" smtClean="0">
                <a:solidFill>
                  <a:srgbClr val="C00000"/>
                </a:solidFill>
              </a:rPr>
              <a:t>检查</a:t>
            </a:r>
            <a:r>
              <a:rPr lang="en-US" altLang="zh-CN" sz="2400" dirty="0" smtClean="0">
                <a:solidFill>
                  <a:srgbClr val="C00000"/>
                </a:solidFill>
              </a:rPr>
              <a:t>silicon</a:t>
            </a:r>
            <a:r>
              <a:rPr lang="zh-CN" altLang="en-US" sz="2400" dirty="0" smtClean="0">
                <a:solidFill>
                  <a:srgbClr val="C00000"/>
                </a:solidFill>
              </a:rPr>
              <a:t>多</a:t>
            </a:r>
            <a:r>
              <a:rPr lang="zh-CN" altLang="en-US" sz="2400" dirty="0">
                <a:solidFill>
                  <a:srgbClr val="C00000"/>
                </a:solidFill>
              </a:rPr>
              <a:t>击中原因</a:t>
            </a:r>
            <a:endParaRPr lang="en-US" altLang="zh-CN" sz="2400" dirty="0">
              <a:solidFill>
                <a:srgbClr val="C00000"/>
              </a:solidFill>
            </a:endParaRPr>
          </a:p>
          <a:p>
            <a:pPr lvl="1"/>
            <a:endParaRPr lang="zh-CN" altLang="en-US" sz="20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8</a:t>
            </a:fld>
            <a:endParaRPr lang="en-US"/>
          </a:p>
        </p:txBody>
      </p:sp>
      <p:grpSp>
        <p:nvGrpSpPr>
          <p:cNvPr id="8" name="组合 7"/>
          <p:cNvGrpSpPr/>
          <p:nvPr/>
        </p:nvGrpSpPr>
        <p:grpSpPr>
          <a:xfrm>
            <a:off x="4723075" y="5073350"/>
            <a:ext cx="3856878" cy="1590778"/>
            <a:chOff x="4273248" y="5073350"/>
            <a:chExt cx="4262396" cy="159077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3248" y="5073350"/>
              <a:ext cx="4262396" cy="1380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矩形 6"/>
            <p:cNvSpPr/>
            <p:nvPr/>
          </p:nvSpPr>
          <p:spPr>
            <a:xfrm>
              <a:off x="5268562" y="6356351"/>
              <a:ext cx="203478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dirty="0" smtClean="0"/>
                <a:t>Tracker Hit </a:t>
              </a:r>
              <a:r>
                <a:rPr lang="zh-CN" altLang="en-US" sz="1400" dirty="0" smtClean="0"/>
                <a:t>误差的</a:t>
              </a:r>
              <a:r>
                <a:rPr lang="en-US" altLang="zh-CN" sz="1400" dirty="0" smtClean="0"/>
                <a:t>Helper</a:t>
              </a:r>
              <a:endParaRPr lang="zh-CN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0230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038959" y="2973788"/>
            <a:ext cx="4238045" cy="33825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29719"/>
          </a:xfrm>
        </p:spPr>
        <p:txBody>
          <a:bodyPr/>
          <a:lstStyle/>
          <a:p>
            <a:r>
              <a:rPr lang="en-US" altLang="zh-CN" dirty="0" err="1" smtClean="0"/>
              <a:t>Silicon+DC</a:t>
            </a:r>
            <a:r>
              <a:rPr lang="en-US" altLang="zh-CN" dirty="0" smtClean="0"/>
              <a:t> </a:t>
            </a:r>
            <a:r>
              <a:rPr lang="en-US" altLang="zh-CN" dirty="0"/>
              <a:t>tracking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1238250" y="4369957"/>
            <a:ext cx="2082578" cy="155583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1885" y="1556293"/>
            <a:ext cx="8723576" cy="1322079"/>
          </a:xfrm>
        </p:spPr>
        <p:txBody>
          <a:bodyPr>
            <a:normAutofit lnSpcReduction="10000"/>
          </a:bodyPr>
          <a:lstStyle/>
          <a:p>
            <a:r>
              <a:rPr lang="en-US" altLang="zh-CN" sz="2200" dirty="0" smtClean="0"/>
              <a:t>Input hits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800" dirty="0" err="1" smtClean="0"/>
              <a:t>VTX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and </a:t>
            </a:r>
            <a:r>
              <a:rPr lang="en-US" altLang="zh-CN" sz="1800" dirty="0" err="1"/>
              <a:t>FTD</a:t>
            </a:r>
            <a:r>
              <a:rPr lang="en-US" altLang="zh-CN" sz="1800" dirty="0"/>
              <a:t> on </a:t>
            </a:r>
            <a:r>
              <a:rPr lang="en-US" altLang="zh-CN" sz="1800" dirty="0" smtClean="0"/>
              <a:t>track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800" dirty="0" smtClean="0"/>
              <a:t>SIT </a:t>
            </a:r>
            <a:r>
              <a:rPr lang="en-US" altLang="zh-CN" sz="1800" dirty="0"/>
              <a:t>space </a:t>
            </a:r>
            <a:r>
              <a:rPr lang="en-US" altLang="zh-CN" sz="1800" dirty="0" smtClean="0"/>
              <a:t>point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zh-CN" sz="1800" dirty="0" smtClean="0"/>
              <a:t>SET </a:t>
            </a:r>
            <a:r>
              <a:rPr lang="en-US" altLang="zh-CN" sz="1800" dirty="0"/>
              <a:t>space </a:t>
            </a:r>
            <a:r>
              <a:rPr lang="en-US" altLang="zh-CN" sz="1800" dirty="0" smtClean="0"/>
              <a:t>point</a:t>
            </a:r>
          </a:p>
          <a:p>
            <a:pPr lvl="1"/>
            <a:endParaRPr lang="en-US" altLang="zh-CN" sz="2200" dirty="0"/>
          </a:p>
          <a:p>
            <a:endParaRPr lang="en-US" altLang="zh-CN" sz="2000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7125C-012E-A041-BBD2-2A3EE97A90D1}" type="slidenum">
              <a:rPr lang="en-US" smtClean="0"/>
              <a:t>9</a:t>
            </a:fld>
            <a:endParaRPr 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1276671" y="3315757"/>
            <a:ext cx="3713263" cy="2275922"/>
            <a:chOff x="1224500" y="1826949"/>
            <a:chExt cx="3713263" cy="2275922"/>
          </a:xfrm>
        </p:grpSpPr>
        <p:sp>
          <p:nvSpPr>
            <p:cNvPr id="7" name="圆角矩形 6"/>
            <p:cNvSpPr/>
            <p:nvPr/>
          </p:nvSpPr>
          <p:spPr>
            <a:xfrm>
              <a:off x="1224501" y="2335060"/>
              <a:ext cx="1661822" cy="37633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Silicon Subset Track</a:t>
              </a:r>
              <a:endParaRPr lang="zh-CN" altLang="en-US" sz="1400" dirty="0"/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1224501" y="1826949"/>
              <a:ext cx="1661822" cy="28253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err="1" smtClean="0"/>
                <a:t>McParticle</a:t>
              </a:r>
              <a:endParaRPr lang="zh-CN" altLang="en-US" dirty="0"/>
            </a:p>
          </p:txBody>
        </p:sp>
        <p:sp>
          <p:nvSpPr>
            <p:cNvPr id="9" name="椭圆 8"/>
            <p:cNvSpPr/>
            <p:nvPr/>
          </p:nvSpPr>
          <p:spPr>
            <a:xfrm>
              <a:off x="1224500" y="3005588"/>
              <a:ext cx="1099749" cy="3817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100" dirty="0" err="1" smtClean="0"/>
                <a:t>VTX</a:t>
              </a:r>
              <a:r>
                <a:rPr lang="en-US" altLang="zh-CN" sz="1100" dirty="0" smtClean="0"/>
                <a:t> </a:t>
              </a:r>
              <a:r>
                <a:rPr lang="en-US" altLang="zh-CN" sz="1100" dirty="0" err="1" smtClean="0"/>
                <a:t>Trackerhit</a:t>
              </a:r>
              <a:endParaRPr lang="zh-CN" altLang="en-US" sz="1100" dirty="0"/>
            </a:p>
          </p:txBody>
        </p:sp>
        <p:sp>
          <p:nvSpPr>
            <p:cNvPr id="10" name="圆角矩形 9"/>
            <p:cNvSpPr/>
            <p:nvPr/>
          </p:nvSpPr>
          <p:spPr>
            <a:xfrm>
              <a:off x="3650991" y="2382766"/>
              <a:ext cx="1286772" cy="30477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err="1" smtClean="0"/>
                <a:t>SDT</a:t>
              </a:r>
              <a:r>
                <a:rPr lang="en-US" altLang="zh-CN" dirty="0" smtClean="0"/>
                <a:t> Track</a:t>
              </a:r>
              <a:endParaRPr lang="zh-CN" altLang="en-US" dirty="0"/>
            </a:p>
          </p:txBody>
        </p:sp>
        <p:sp>
          <p:nvSpPr>
            <p:cNvPr id="12" name="椭圆 11"/>
            <p:cNvSpPr/>
            <p:nvPr/>
          </p:nvSpPr>
          <p:spPr>
            <a:xfrm>
              <a:off x="2324250" y="3013535"/>
              <a:ext cx="880124" cy="25444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err="1" smtClean="0"/>
                <a:t>FTD</a:t>
              </a:r>
              <a:r>
                <a:rPr lang="en-US" altLang="zh-CN" sz="1200" dirty="0" smtClean="0"/>
                <a:t> hit</a:t>
              </a:r>
              <a:endParaRPr lang="zh-CN" altLang="en-US" sz="1200" dirty="0"/>
            </a:p>
          </p:txBody>
        </p:sp>
        <p:cxnSp>
          <p:nvCxnSpPr>
            <p:cNvPr id="14" name="直接箭头连接符 13"/>
            <p:cNvCxnSpPr>
              <a:stCxn id="7" idx="2"/>
              <a:endCxn id="9" idx="0"/>
            </p:cNvCxnSpPr>
            <p:nvPr/>
          </p:nvCxnSpPr>
          <p:spPr>
            <a:xfrm flipH="1">
              <a:off x="1774375" y="2711397"/>
              <a:ext cx="281037" cy="294191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>
              <a:stCxn id="7" idx="2"/>
              <a:endCxn id="12" idx="0"/>
            </p:cNvCxnSpPr>
            <p:nvPr/>
          </p:nvCxnSpPr>
          <p:spPr>
            <a:xfrm>
              <a:off x="2055412" y="2711397"/>
              <a:ext cx="708900" cy="302138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椭圆 20"/>
            <p:cNvSpPr/>
            <p:nvPr/>
          </p:nvSpPr>
          <p:spPr>
            <a:xfrm>
              <a:off x="1272211" y="3429639"/>
              <a:ext cx="1756739" cy="25444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/>
                <a:t>SIT space point</a:t>
              </a:r>
              <a:endParaRPr lang="zh-CN" altLang="en-US" sz="1200" dirty="0"/>
            </a:p>
          </p:txBody>
        </p:sp>
        <p:sp>
          <p:nvSpPr>
            <p:cNvPr id="22" name="椭圆 21"/>
            <p:cNvSpPr/>
            <p:nvPr/>
          </p:nvSpPr>
          <p:spPr>
            <a:xfrm>
              <a:off x="1318428" y="3848430"/>
              <a:ext cx="1756739" cy="25444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 smtClean="0"/>
                <a:t>SET space point</a:t>
              </a:r>
              <a:endParaRPr lang="zh-CN" altLang="en-US" sz="1200" dirty="0"/>
            </a:p>
          </p:txBody>
        </p:sp>
        <p:cxnSp>
          <p:nvCxnSpPr>
            <p:cNvPr id="24" name="直接箭头连接符 23"/>
            <p:cNvCxnSpPr>
              <a:stCxn id="7" idx="3"/>
              <a:endCxn id="10" idx="1"/>
            </p:cNvCxnSpPr>
            <p:nvPr/>
          </p:nvCxnSpPr>
          <p:spPr>
            <a:xfrm>
              <a:off x="2886323" y="2523229"/>
              <a:ext cx="764668" cy="11926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圆角矩形 25"/>
            <p:cNvSpPr/>
            <p:nvPr/>
          </p:nvSpPr>
          <p:spPr>
            <a:xfrm>
              <a:off x="3650991" y="3074755"/>
              <a:ext cx="1286772" cy="286017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 smtClean="0"/>
                <a:t>Hit on track</a:t>
              </a:r>
              <a:endParaRPr lang="zh-CN" altLang="en-US" sz="1600" dirty="0"/>
            </a:p>
          </p:txBody>
        </p:sp>
        <p:cxnSp>
          <p:nvCxnSpPr>
            <p:cNvPr id="27" name="直接箭头连接符 26"/>
            <p:cNvCxnSpPr>
              <a:stCxn id="10" idx="2"/>
              <a:endCxn id="26" idx="0"/>
            </p:cNvCxnSpPr>
            <p:nvPr/>
          </p:nvCxnSpPr>
          <p:spPr>
            <a:xfrm>
              <a:off x="4294377" y="2687544"/>
              <a:ext cx="0" cy="387211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箭头连接符 30"/>
            <p:cNvCxnSpPr>
              <a:endCxn id="26" idx="1"/>
            </p:cNvCxnSpPr>
            <p:nvPr/>
          </p:nvCxnSpPr>
          <p:spPr>
            <a:xfrm>
              <a:off x="3268657" y="3140755"/>
              <a:ext cx="382334" cy="77009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箭头连接符 32"/>
            <p:cNvCxnSpPr>
              <a:stCxn id="21" idx="6"/>
              <a:endCxn id="26" idx="1"/>
            </p:cNvCxnSpPr>
            <p:nvPr/>
          </p:nvCxnSpPr>
          <p:spPr>
            <a:xfrm flipV="1">
              <a:off x="3028950" y="3217764"/>
              <a:ext cx="622041" cy="339096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箭头连接符 35"/>
            <p:cNvCxnSpPr>
              <a:stCxn id="22" idx="6"/>
              <a:endCxn id="26" idx="1"/>
            </p:cNvCxnSpPr>
            <p:nvPr/>
          </p:nvCxnSpPr>
          <p:spPr>
            <a:xfrm flipV="1">
              <a:off x="3075167" y="3217764"/>
              <a:ext cx="575824" cy="757887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直接箭头连接符 52"/>
          <p:cNvCxnSpPr>
            <a:stCxn id="8" idx="3"/>
            <a:endCxn id="10" idx="1"/>
          </p:cNvCxnSpPr>
          <p:nvPr/>
        </p:nvCxnSpPr>
        <p:spPr>
          <a:xfrm>
            <a:off x="2938494" y="3457023"/>
            <a:ext cx="764668" cy="566940"/>
          </a:xfrm>
          <a:prstGeom prst="straightConnector1">
            <a:avLst/>
          </a:prstGeom>
          <a:ln>
            <a:prstDash val="lg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2099423" y="2948464"/>
            <a:ext cx="1652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/>
              <a:t>TruthTrackerAlg</a:t>
            </a:r>
            <a:endParaRPr lang="en-US" altLang="zh-CN" dirty="0"/>
          </a:p>
        </p:txBody>
      </p:sp>
      <p:sp>
        <p:nvSpPr>
          <p:cNvPr id="13" name="圆角矩形 12"/>
          <p:cNvSpPr/>
          <p:nvPr/>
        </p:nvSpPr>
        <p:spPr>
          <a:xfrm>
            <a:off x="6159599" y="4454091"/>
            <a:ext cx="1908313" cy="4145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RecGenfitAlgSDT</a:t>
            </a:r>
            <a:endParaRPr lang="zh-CN" altLang="en-US" dirty="0"/>
          </a:p>
        </p:txBody>
      </p:sp>
      <p:cxnSp>
        <p:nvCxnSpPr>
          <p:cNvPr id="16" name="直接箭头连接符 15"/>
          <p:cNvCxnSpPr>
            <a:stCxn id="11" idx="3"/>
            <a:endCxn id="13" idx="1"/>
          </p:cNvCxnSpPr>
          <p:nvPr/>
        </p:nvCxnSpPr>
        <p:spPr>
          <a:xfrm flipV="1">
            <a:off x="5277004" y="4661367"/>
            <a:ext cx="882595" cy="3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1765677" y="5591679"/>
            <a:ext cx="1221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/>
              <a:t>SpacePoint</a:t>
            </a:r>
            <a:endParaRPr lang="en-US" altLang="zh-CN" dirty="0"/>
          </a:p>
        </p:txBody>
      </p:sp>
      <p:cxnSp>
        <p:nvCxnSpPr>
          <p:cNvPr id="37" name="直接箭头连接符 36"/>
          <p:cNvCxnSpPr/>
          <p:nvPr/>
        </p:nvCxnSpPr>
        <p:spPr>
          <a:xfrm flipV="1">
            <a:off x="2279539" y="4756784"/>
            <a:ext cx="1346256" cy="63683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81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4368</TotalTime>
  <Words>660</Words>
  <Application>Microsoft Office PowerPoint</Application>
  <PresentationFormat>全屏显示(4:3)</PresentationFormat>
  <Paragraphs>136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Theme</vt:lpstr>
      <vt:lpstr>Status of Track Fitting of CRD Tracker</vt:lpstr>
      <vt:lpstr>Reminder</vt:lpstr>
      <vt:lpstr>Track error matrix conversion</vt:lpstr>
      <vt:lpstr>Silicon tracker and tracking</vt:lpstr>
      <vt:lpstr>Silicon用于拟合的输入类型</vt:lpstr>
      <vt:lpstr>Silicon hits的数目的分布I </vt:lpstr>
      <vt:lpstr>Silicon hits的数目的分布II </vt:lpstr>
      <vt:lpstr>问题及其解决</vt:lpstr>
      <vt:lpstr>Silicon+DC tracking</vt:lpstr>
      <vt:lpstr>使用Silicon的hit作为拟合输入的问题</vt:lpstr>
      <vt:lpstr>Genfit使用各种测量进行拟合的例子</vt:lpstr>
      <vt:lpstr>小结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and plan of a PID drift chamber</dc:title>
  <dc:creator>Microsoft Office User</dc:creator>
  <cp:lastModifiedBy>[张瑶]</cp:lastModifiedBy>
  <cp:revision>770</cp:revision>
  <cp:lastPrinted>2020-12-27T10:48:05Z</cp:lastPrinted>
  <dcterms:created xsi:type="dcterms:W3CDTF">2020-12-26T10:55:57Z</dcterms:created>
  <dcterms:modified xsi:type="dcterms:W3CDTF">2021-02-05T02:26:05Z</dcterms:modified>
</cp:coreProperties>
</file>