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68" r:id="rId4"/>
    <p:sldId id="261" r:id="rId5"/>
    <p:sldId id="262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7" autoAdjust="0"/>
    <p:restoredTop sz="88525" autoAdjust="0"/>
  </p:normalViewPr>
  <p:slideViewPr>
    <p:cSldViewPr snapToGrid="0" snapToObjects="1">
      <p:cViewPr varScale="1">
        <p:scale>
          <a:sx n="92" d="100"/>
          <a:sy n="92" d="100"/>
        </p:scale>
        <p:origin x="536" y="184"/>
      </p:cViewPr>
      <p:guideLst/>
    </p:cSldViewPr>
  </p:slideViewPr>
  <p:outlineViewPr>
    <p:cViewPr>
      <p:scale>
        <a:sx n="33" d="100"/>
        <a:sy n="33" d="100"/>
      </p:scale>
      <p:origin x="0" y="-35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198A2-AE5C-7B4C-8BE9-264EE52A4175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57E42-799D-C848-ABBD-A420FD20272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79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D3022-15F7-EF4E-854E-FB42DBCB6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4088AC-BF43-604F-B7EB-360603DA8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781AD-95F8-9E4C-911A-F386A55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A1242C-55EF-B842-A0B2-C75FC8C5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8C5BF2-1182-DC4B-A4E4-A02525780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13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17AB77-931E-F94A-8725-57B53038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E25D6-A6E0-1042-9F77-E44BB8C9F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C2B0CC-5D5C-D94B-ABFE-5F764CA6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DC2E7-A35B-0849-BDDD-D0D5969A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37A8F5-3668-AB41-941A-A5395978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A23D75D-8AFD-BA4E-93F2-B5CDDF38D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C08FB1-1265-7045-9DC4-6FFBBD8A8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791769-D4C3-0F4C-879B-D90DC325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CF13E2-7509-154E-A951-2273686D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5371D8-422F-FE4F-BDF8-0F7CDD241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02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D308AD-1C7A-B040-BE48-86597D41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BF8E75-AC34-1C48-9C21-204B56FC3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0C02DE-876D-594D-BE9B-6144B4B2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A75154-2A03-F340-BB21-58AEB28E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3F34A4-667E-CE45-BDD8-85C195A4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F5D90-71EC-3D45-BCA2-118F01CA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186D53-117B-A844-8BB5-2AF9230B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189C09-FC05-484F-BE71-B8F40568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35EC13-E9BE-8842-9073-C8AE2AD3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249CA8-5324-954A-8485-82FB9235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72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7A03F-7E98-D54B-99C8-007C3BAA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CED5FD-FF26-DF45-ABFA-0FF0F4E98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DAE6C-1059-D444-AF31-AF7B1439F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1835A3-CB83-A049-B224-FFE42DC2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2F5A30-E1BA-D542-9D8C-4BC0370E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B2621B-F6FB-AA4B-AA84-6EC793D56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28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7ABC0-BFF9-154B-BA17-3BC1B877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1F3AF2-8E1E-594F-82F2-6CBB9C512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631064-1064-D347-BA4D-154FF6683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533817F-C5BE-B94B-B667-7D48E5707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DF71884-0C16-424E-9BAB-79A8DA4EAA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A918FDA-FAD9-3F46-B65D-3D2C4C20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CEBE0E-2C0E-514C-8C8E-21927687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CD9927C-123D-1448-97DE-37A64AE9B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1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7F1896-D9CB-C943-85B6-11866289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431EA2-70A0-9340-8411-5DA784FD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E57DAF-C71E-F24A-89D1-FFE53FF9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88B995-018C-7548-8986-0B68748B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78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8E6272-D0DA-9548-B296-02D312EA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22BA99-6694-C843-BF28-8FCC56EC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141A4B-1474-4145-8C66-3F2F5EE19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31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29D14-DD75-434E-AC68-B36029CD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805271-49FB-3448-88D8-8CC6B6E7F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C30F91-1CB7-EC40-9841-6A837340C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D7186A-3F18-9846-BDF1-337F3AEC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F85BC8-45A8-CF43-A4E4-D3738423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007275-29A9-8443-96E1-8E917106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4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BCF77-5F63-3842-96E4-E96CA3D0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B139D2-F836-684B-916D-D024BA207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F8CC62C-B6A6-5F48-9634-ADF570C2A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2E09355-B193-6E4C-AAAA-D5A2A0C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43F114-BF81-1D42-BC89-16FC8751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021D1A-A457-1244-9E17-8824FCF0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56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4E146DD-EBDF-C741-A5F2-98806937B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E5F39B-417F-8344-ADB8-8F7904770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9F6F00-B4AB-234C-BC00-0F15A6F92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E200-FE24-CC41-B6C5-D3AFD2762B2D}" type="datetimeFigureOut">
              <a:rPr lang="it-IT" smtClean="0"/>
              <a:t>17/12/20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D325E7-C81B-114D-A823-06A244C6C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E7D620-1959-AD41-89FB-5616DE8C3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24F00-EA70-124A-91A4-F267A7689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12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cio-for-juno-experiment.readthedocs.io/en/lates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cio-for-juno-experiment.readthedocs.io/en/latest/rucio_concept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F42F3-E337-8448-B01C-5130DD4503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RUCIO for JUNO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B497B8F-B93E-BF47-B54E-8C8411924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Riccardo Bruno</a:t>
            </a:r>
          </a:p>
        </p:txBody>
      </p:sp>
    </p:spTree>
    <p:extLst>
      <p:ext uri="{BB962C8B-B14F-4D97-AF65-F5344CB8AC3E}">
        <p14:creationId xmlns:p14="http://schemas.microsoft.com/office/powerpoint/2010/main" val="171161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Updates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345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cs typeface="Courier New" panose="02070309020205020404" pitchFamily="49" charset="0"/>
                <a:hlinkClick r:id="rId3"/>
              </a:rPr>
              <a:t>Documentation</a:t>
            </a:r>
            <a:r>
              <a:rPr lang="en-GB" dirty="0">
                <a:cs typeface="Courier New" panose="02070309020205020404" pitchFamily="49" charset="0"/>
              </a:rPr>
              <a:t> updates:</a:t>
            </a:r>
          </a:p>
          <a:p>
            <a:pPr lvl="1"/>
            <a:r>
              <a:rPr lang="en-GB" dirty="0">
                <a:cs typeface="Courier New" panose="02070309020205020404" pitchFamily="49" charset="0"/>
                <a:hlinkClick r:id="rId4"/>
              </a:rPr>
              <a:t>RUCIO concepts</a:t>
            </a:r>
            <a:r>
              <a:rPr lang="en-GB" dirty="0">
                <a:cs typeface="Courier New" panose="02070309020205020404" pitchFamily="49" charset="0"/>
              </a:rPr>
              <a:t> extracted from paper cited in the home page (suggested to read)</a:t>
            </a:r>
            <a:endParaRPr lang="en-GB" dirty="0"/>
          </a:p>
          <a:p>
            <a:r>
              <a:rPr lang="en-GB" dirty="0"/>
              <a:t>Meeting (RUCIO tests members)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Two groups</a:t>
            </a:r>
          </a:p>
          <a:p>
            <a:pPr lvl="2"/>
            <a:r>
              <a:rPr lang="en-GB" noProof="0" dirty="0">
                <a:cs typeface="Courier New" panose="02070309020205020404" pitchFamily="49" charset="0"/>
              </a:rPr>
              <a:t>1) Take care </a:t>
            </a:r>
            <a:r>
              <a:rPr lang="en-GB" noProof="0">
                <a:cs typeface="Courier New" panose="02070309020205020404" pitchFamily="49" charset="0"/>
              </a:rPr>
              <a:t>of  Authorisation</a:t>
            </a:r>
            <a:r>
              <a:rPr lang="en-GB" noProof="0" dirty="0">
                <a:cs typeface="Courier New" panose="02070309020205020404" pitchFamily="49" charset="0"/>
              </a:rPr>
              <a:t>, VOMS in</a:t>
            </a:r>
            <a:r>
              <a:rPr lang="en-GB" dirty="0" err="1">
                <a:cs typeface="Courier New" panose="02070309020205020404" pitchFamily="49" charset="0"/>
              </a:rPr>
              <a:t>tegration</a:t>
            </a:r>
            <a:r>
              <a:rPr lang="en-GB" dirty="0">
                <a:cs typeface="Courier New" panose="02070309020205020404" pitchFamily="49" charset="0"/>
              </a:rPr>
              <a:t> (Agnese M.)</a:t>
            </a:r>
          </a:p>
          <a:p>
            <a:pPr lvl="2"/>
            <a:r>
              <a:rPr lang="en-GB" noProof="0" dirty="0">
                <a:cs typeface="Courier New" panose="02070309020205020404" pitchFamily="49" charset="0"/>
              </a:rPr>
              <a:t>2) Continue test</a:t>
            </a:r>
            <a:r>
              <a:rPr lang="en-GB" dirty="0">
                <a:cs typeface="Courier New" panose="02070309020205020404" pitchFamily="49" charset="0"/>
              </a:rPr>
              <a:t>s on installation and RUCIO CLI commands (Me and Andrea R.)</a:t>
            </a:r>
          </a:p>
          <a:p>
            <a:r>
              <a:rPr lang="en-GB" noProof="0" dirty="0">
                <a:effectLst/>
                <a:cs typeface="Courier New" panose="02070309020205020404" pitchFamily="49" charset="0"/>
              </a:rPr>
              <a:t>New RUCIO </a:t>
            </a:r>
            <a:r>
              <a:rPr lang="en-GB" dirty="0">
                <a:cs typeface="Courier New" panose="02070309020205020404" pitchFamily="49" charset="0"/>
              </a:rPr>
              <a:t>test environment</a:t>
            </a:r>
            <a:endParaRPr lang="en-GB" noProof="0" dirty="0">
              <a:effectLst/>
              <a:cs typeface="Courier New" panose="02070309020205020404" pitchFamily="49" charset="0"/>
            </a:endParaRPr>
          </a:p>
          <a:p>
            <a:pPr lvl="1"/>
            <a:r>
              <a:rPr lang="en-GB" noProof="0" dirty="0">
                <a:effectLst/>
                <a:cs typeface="Courier New" panose="02070309020205020404" pitchFamily="49" charset="0"/>
              </a:rPr>
              <a:t>Better having more instances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Not behind a bastion host, (better to test for content publishing services)</a:t>
            </a:r>
          </a:p>
          <a:p>
            <a:pPr lvl="1"/>
            <a:r>
              <a:rPr lang="en-GB" noProof="0" dirty="0">
                <a:effectLst/>
                <a:cs typeface="Courier New" panose="02070309020205020404" pitchFamily="49" charset="0"/>
              </a:rPr>
              <a:t>This </a:t>
            </a:r>
            <a:r>
              <a:rPr lang="en-GB" dirty="0">
                <a:cs typeface="Courier New" panose="02070309020205020404" pitchFamily="49" charset="0"/>
              </a:rPr>
              <a:t>environment suites the possibility to test </a:t>
            </a:r>
            <a:r>
              <a:rPr lang="en-GB" dirty="0" err="1">
                <a:cs typeface="Courier New" panose="02070309020205020404" pitchFamily="49" charset="0"/>
              </a:rPr>
              <a:t>Kubernetes+Docker</a:t>
            </a:r>
            <a:r>
              <a:rPr lang="en-GB" dirty="0">
                <a:cs typeface="Courier New" panose="02070309020205020404" pitchFamily="49" charset="0"/>
              </a:rPr>
              <a:t> installation</a:t>
            </a:r>
          </a:p>
          <a:p>
            <a:r>
              <a:rPr lang="en-GB" dirty="0">
                <a:cs typeface="Courier New" panose="02070309020205020404" pitchFamily="49" charset="0"/>
              </a:rPr>
              <a:t>Got help request from </a:t>
            </a:r>
            <a:r>
              <a:rPr lang="en-GB" dirty="0" err="1"/>
              <a:t>Xuantong</a:t>
            </a:r>
            <a:r>
              <a:rPr lang="en-GB" dirty="0"/>
              <a:t> Zhang about Certificates and  CA configuration</a:t>
            </a:r>
          </a:p>
          <a:p>
            <a:pPr lvl="1"/>
            <a:r>
              <a:rPr lang="en-GB" noProof="0" dirty="0">
                <a:effectLst/>
                <a:cs typeface="Courier New" panose="02070309020205020404" pitchFamily="49" charset="0"/>
              </a:rPr>
              <a:t>Unfortunately we are not ready for such kind of questions yet (sorry)</a:t>
            </a:r>
          </a:p>
          <a:p>
            <a:pPr lvl="1"/>
            <a:endParaRPr lang="en-GB" noProof="0" dirty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585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Issues/Doubts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Which SEs and Protocols are necessary for RUCIO?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You may answer right now, or circulate a survey?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Shall JUNO need deterministic or non deterministic </a:t>
            </a:r>
            <a:r>
              <a:rPr lang="en-GB" dirty="0" err="1">
                <a:cs typeface="Courier New" panose="02070309020205020404" pitchFamily="49" charset="0"/>
              </a:rPr>
              <a:t>stortage</a:t>
            </a:r>
            <a:r>
              <a:rPr lang="en-GB" dirty="0">
                <a:cs typeface="Courier New" panose="02070309020205020404" pitchFamily="49" charset="0"/>
              </a:rPr>
              <a:t> type?</a:t>
            </a:r>
          </a:p>
          <a:p>
            <a:pPr lvl="2"/>
            <a:r>
              <a:rPr lang="en-GB" dirty="0">
                <a:cs typeface="Courier New" panose="02070309020205020404" pitchFamily="49" charset="0"/>
              </a:rPr>
              <a:t>I do think JUNO shall go for non deterministic if DIRAC places files into the SEs</a:t>
            </a:r>
          </a:p>
          <a:p>
            <a:pPr lvl="1"/>
            <a:endParaRPr lang="en-GB" noProof="0" dirty="0">
              <a:effectLst/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CLI Tests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We figured out several Python 2 vs 3 versions mismatch (need clarification)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Some commands on RSE name definition are not exactly deletes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Other tests on upload and retrieve files are fine</a:t>
            </a:r>
          </a:p>
          <a:p>
            <a:pPr marL="457200" lvl="1" indent="0">
              <a:buNone/>
            </a:pPr>
            <a:endParaRPr lang="en-GB" noProof="0" dirty="0">
              <a:effectLst/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Not really clear how to manage RUCIO Accounts and Scopes </a:t>
            </a:r>
          </a:p>
          <a:p>
            <a:pPr lvl="1"/>
            <a:r>
              <a:rPr lang="en-GB" dirty="0">
                <a:cs typeface="Courier New" panose="02070309020205020404" pitchFamily="49" charset="0"/>
              </a:rPr>
              <a:t>Andrea R. started to investigate on this</a:t>
            </a:r>
            <a:endParaRPr lang="en-GB" noProof="0" dirty="0">
              <a:effectLst/>
              <a:cs typeface="Courier New" panose="02070309020205020404" pitchFamily="49" charset="0"/>
            </a:endParaRPr>
          </a:p>
          <a:p>
            <a:pPr lvl="1"/>
            <a:endParaRPr lang="en-GB" noProof="0" dirty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791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Roadmap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/>
              <a:t>Installation</a:t>
            </a:r>
          </a:p>
          <a:p>
            <a:pPr lvl="1"/>
            <a:r>
              <a:rPr lang="en-GB" noProof="0" dirty="0"/>
              <a:t>Switch development environment into a production-like setup </a:t>
            </a:r>
            <a:r>
              <a:rPr lang="en-GB" noProof="0" dirty="0">
                <a:solidFill>
                  <a:schemeClr val="accent2"/>
                </a:solidFill>
              </a:rPr>
              <a:t>(</a:t>
            </a:r>
            <a:r>
              <a:rPr lang="en-GB" dirty="0">
                <a:solidFill>
                  <a:schemeClr val="accent2"/>
                </a:solidFill>
              </a:rPr>
              <a:t>K</a:t>
            </a:r>
            <a:r>
              <a:rPr lang="en-GB" noProof="0" dirty="0" err="1">
                <a:solidFill>
                  <a:schemeClr val="accent2"/>
                </a:solidFill>
              </a:rPr>
              <a:t>ubernetes</a:t>
            </a:r>
            <a:r>
              <a:rPr lang="en-GB" noProof="0" dirty="0">
                <a:solidFill>
                  <a:schemeClr val="accent2"/>
                </a:solidFill>
              </a:rPr>
              <a:t>)</a:t>
            </a:r>
          </a:p>
          <a:p>
            <a:r>
              <a:rPr lang="en-GB" noProof="0" dirty="0"/>
              <a:t>Proofing</a:t>
            </a:r>
          </a:p>
          <a:p>
            <a:pPr lvl="1"/>
            <a:r>
              <a:rPr lang="en-GB" noProof="0" dirty="0"/>
              <a:t>Attach dummy storage elements </a:t>
            </a:r>
            <a:r>
              <a:rPr lang="en-GB" noProof="0" dirty="0">
                <a:solidFill>
                  <a:srgbClr val="00B050"/>
                </a:solidFill>
              </a:rPr>
              <a:t>(Testing)</a:t>
            </a:r>
          </a:p>
          <a:p>
            <a:pPr lvl="2"/>
            <a:r>
              <a:rPr lang="en-GB" dirty="0"/>
              <a:t>Kind of SE/Protocols </a:t>
            </a:r>
            <a:r>
              <a:rPr lang="en-GB" dirty="0">
                <a:solidFill>
                  <a:schemeClr val="accent2"/>
                </a:solidFill>
              </a:rPr>
              <a:t>(Investigating)</a:t>
            </a:r>
            <a:endParaRPr lang="en-GB" noProof="0" dirty="0">
              <a:solidFill>
                <a:srgbClr val="00B050"/>
              </a:solidFill>
            </a:endParaRPr>
          </a:p>
          <a:p>
            <a:pPr lvl="1"/>
            <a:r>
              <a:rPr lang="en-GB" dirty="0"/>
              <a:t>T</a:t>
            </a:r>
            <a:r>
              <a:rPr lang="en-GB" noProof="0" dirty="0" err="1"/>
              <a:t>est</a:t>
            </a:r>
            <a:r>
              <a:rPr lang="en-GB" noProof="0" dirty="0"/>
              <a:t> the most important features </a:t>
            </a:r>
            <a:r>
              <a:rPr lang="en-GB" dirty="0">
                <a:solidFill>
                  <a:srgbClr val="00B050"/>
                </a:solidFill>
              </a:rPr>
              <a:t>(Testing)</a:t>
            </a:r>
          </a:p>
          <a:p>
            <a:pPr lvl="2"/>
            <a:r>
              <a:rPr lang="en-GB" dirty="0"/>
              <a:t>Certificates, Accounts, Scopes </a:t>
            </a:r>
            <a:r>
              <a:rPr lang="en-GB" dirty="0">
                <a:solidFill>
                  <a:schemeClr val="accent2"/>
                </a:solidFill>
              </a:rPr>
              <a:t>(Investigating)</a:t>
            </a:r>
            <a:endParaRPr lang="en-GB" noProof="0" dirty="0"/>
          </a:p>
          <a:p>
            <a:pPr lvl="1"/>
            <a:r>
              <a:rPr lang="en-US" dirty="0"/>
              <a:t>Extend  to other JUNO data centers</a:t>
            </a:r>
          </a:p>
          <a:p>
            <a:r>
              <a:rPr lang="en-GB" noProof="0" dirty="0"/>
              <a:t>DIRAC integration</a:t>
            </a:r>
          </a:p>
          <a:p>
            <a:pPr lvl="1"/>
            <a:r>
              <a:rPr lang="en-GB" noProof="0" dirty="0"/>
              <a:t>It could be interesting to have a brief introduction in the documentation </a:t>
            </a:r>
            <a:r>
              <a:rPr lang="en-GB" noProof="0" dirty="0">
                <a:solidFill>
                  <a:schemeClr val="accent1"/>
                </a:solidFill>
              </a:rPr>
              <a:t>(Y/n)</a:t>
            </a:r>
          </a:p>
          <a:p>
            <a:r>
              <a:rPr lang="en-GB" noProof="0" dirty="0"/>
              <a:t>Go in production</a:t>
            </a:r>
          </a:p>
          <a:p>
            <a:pPr marL="457200" lvl="1" indent="0">
              <a:buNone/>
            </a:pPr>
            <a:r>
              <a:rPr lang="en-GB" noProof="0" dirty="0"/>
              <a:t>…</a:t>
            </a:r>
          </a:p>
          <a:p>
            <a:endParaRPr lang="en-GB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b="1" noProof="0" dirty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007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B52DF732-BC2E-8F42-AE3C-55B82FD621F1}"/>
              </a:ext>
            </a:extLst>
          </p:cNvPr>
          <p:cNvSpPr/>
          <p:nvPr/>
        </p:nvSpPr>
        <p:spPr>
          <a:xfrm>
            <a:off x="0" y="1"/>
            <a:ext cx="12192000" cy="1369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4FEEE83-68E9-AA4D-B392-E2D277709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18" y="239091"/>
            <a:ext cx="4820782" cy="102836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27D5C60-DEBA-DB45-BC09-77D1823A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400" b="1" noProof="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steps</a:t>
            </a:r>
            <a:endParaRPr lang="en-GB" sz="2400" noProof="0" dirty="0"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6974F846-3F09-824D-BDEF-CE481D5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GB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GB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Thank you, questions?</a:t>
            </a:r>
            <a:endParaRPr lang="en-GB" b="1" noProof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b="1" noProof="0" dirty="0">
              <a:effectLst/>
            </a:endParaRPr>
          </a:p>
          <a:p>
            <a:pPr lvl="1"/>
            <a:endParaRPr lang="en-GB" noProof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1141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8928</TotalTime>
  <Words>302</Words>
  <Application>Microsoft Macintosh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Tema di Office</vt:lpstr>
      <vt:lpstr>RUCIO for JUNO</vt:lpstr>
      <vt:lpstr>Updates</vt:lpstr>
      <vt:lpstr>Issues/Doubts</vt:lpstr>
      <vt:lpstr>Roadmap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Bruno</dc:creator>
  <cp:lastModifiedBy>Riccardo Bruno</cp:lastModifiedBy>
  <cp:revision>27</cp:revision>
  <dcterms:created xsi:type="dcterms:W3CDTF">2020-10-15T07:54:47Z</dcterms:created>
  <dcterms:modified xsi:type="dcterms:W3CDTF">2020-12-17T09:28:30Z</dcterms:modified>
</cp:coreProperties>
</file>