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_rels/notesSlide5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Click to move the slide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2000" spc="-1" strike="noStrike">
                <a:latin typeface="Arial"/>
              </a:rPr>
              <a:t>Click to edit the notes format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&lt;header&gt;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it-IT" sz="1400" spc="-1" strike="noStrike">
                <a:latin typeface="Times New Roman"/>
              </a:rPr>
              <a:t>&lt;date/time&gt;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it-IT" sz="1400" spc="-1" strike="noStrike">
                <a:latin typeface="Times New Roman"/>
              </a:rPr>
              <a:t>&lt;footer&gt;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41C76066-EBDF-41E8-ADB1-8B9ABC68819D}" type="slidenum">
              <a:rPr b="0" lang="it-IT" sz="1400" spc="-1" strike="noStrike">
                <a:latin typeface="Times New Roman"/>
              </a:rPr>
              <a:t>&lt;number&gt;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100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0F063DEF-25BA-47A1-B4F4-B6D7B373B9F8}" type="slidenum">
              <a:rPr b="0" lang="en-US" sz="1200" spc="-1" strike="noStrike">
                <a:latin typeface="Times New Roman"/>
              </a:rPr>
              <a:t>&lt;number&gt;</a:t>
            </a:fld>
            <a:endParaRPr b="0" lang="it-IT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B5444C2-852F-4D17-86A7-3D2CD244EA25}" type="slidenum">
              <a:rPr b="0" lang="en-US" sz="1200" spc="-1" strike="noStrike">
                <a:latin typeface="Times New Roman"/>
              </a:rPr>
              <a:t>&lt;number&gt;</a:t>
            </a:fld>
            <a:endParaRPr b="0" lang="it-IT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10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0BD23AC-15E3-4D25-BE40-D09B5171FFA9}" type="slidenum">
              <a:rPr b="0" lang="en-US" sz="1200" spc="-1" strike="noStrike">
                <a:latin typeface="Times New Roman"/>
              </a:rPr>
              <a:t>&lt;number&gt;</a:t>
            </a:fld>
            <a:endParaRPr b="0" lang="it-IT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822924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866040"/>
            <a:ext cx="822924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866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866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535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535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866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866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866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535040"/>
            <a:ext cx="8229240" cy="4462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8229240" cy="446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15800" cy="446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535040"/>
            <a:ext cx="4015800" cy="446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535040"/>
            <a:ext cx="4015800" cy="446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866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535040"/>
            <a:ext cx="8229240" cy="44622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15800" cy="446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866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866040"/>
            <a:ext cx="822924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822924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866040"/>
            <a:ext cx="822924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866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674240" y="3866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535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535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866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866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022080" y="3866040"/>
            <a:ext cx="26496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8229240" cy="446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15800" cy="446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535040"/>
            <a:ext cx="4015800" cy="446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535040"/>
            <a:ext cx="4015800" cy="446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866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15800" cy="4462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866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535040"/>
            <a:ext cx="401580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866040"/>
            <a:ext cx="8229240" cy="2128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Click to edit the title text format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Click to edit the outline text format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 Outline Level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Third Outline Level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Fourth Outline Level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Fifth Outline Level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Sixth Outline Level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Seventh Outline Level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&lt;date/time&gt;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it-IT" sz="1400" spc="-1" strike="noStrike">
                <a:latin typeface="Times New Roman"/>
              </a:rPr>
              <a:t>&lt;footer&gt;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F8991DCC-7670-4602-846C-BDAA4571AD91}" type="slidenum">
              <a:rPr b="0" lang="it-IT" sz="1400" spc="-1" strike="noStrike">
                <a:latin typeface="Times New Roman"/>
              </a:rPr>
              <a:t>&lt;number&gt;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 4" descr="bande-01.eps"/>
          <p:cNvPicPr/>
          <p:nvPr/>
        </p:nvPicPr>
        <p:blipFill>
          <a:blip r:embed="rId2"/>
          <a:stretch/>
        </p:blipFill>
        <p:spPr>
          <a:xfrm>
            <a:off x="0" y="6157800"/>
            <a:ext cx="9143640" cy="706680"/>
          </a:xfrm>
          <a:prstGeom prst="rect">
            <a:avLst/>
          </a:prstGeom>
          <a:ln w="0"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2c7c9f"/>
                </a:solidFill>
                <a:latin typeface="News Gothic MT"/>
                <a:ea typeface="ＭＳ Ｐゴシック"/>
              </a:rPr>
              <a:t>Click to edit Master title style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8229240" cy="446220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2c7c9f"/>
              </a:buClr>
              <a:buFont typeface="Wingdings" charset="2"/>
              <a:buChar char=""/>
            </a:pPr>
            <a:r>
              <a:rPr b="0" lang="en-US" sz="3200" spc="-1" strike="noStrike">
                <a:solidFill>
                  <a:srgbClr val="18579b"/>
                </a:solidFill>
                <a:latin typeface="News Gothic MT"/>
                <a:ea typeface="ＭＳ Ｐゴシック"/>
              </a:rPr>
              <a:t>Click to edit Master text styles</a:t>
            </a:r>
            <a:endParaRPr b="0" lang="en-US" sz="3200" spc="-1" strike="noStrike">
              <a:solidFill>
                <a:srgbClr val="18579b"/>
              </a:solidFill>
              <a:latin typeface="News Gothic MT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244a58"/>
              </a:buClr>
              <a:buFont typeface="Wingdings" charset="2"/>
              <a:buChar char=""/>
            </a:pPr>
            <a:r>
              <a:rPr b="0" lang="en-US" sz="2800" spc="-1" strike="noStrike">
                <a:solidFill>
                  <a:srgbClr val="2f97b5"/>
                </a:solidFill>
                <a:latin typeface="Calibri"/>
                <a:ea typeface="ＭＳ Ｐゴシック"/>
              </a:rPr>
              <a:t>Second level</a:t>
            </a:r>
            <a:endParaRPr b="0" lang="en-US" sz="2800" spc="-1" strike="noStrike">
              <a:solidFill>
                <a:srgbClr val="660066"/>
              </a:solidFill>
              <a:latin typeface="News Gothic MT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2c7c9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660066"/>
                </a:solidFill>
                <a:latin typeface="News Gothic MT"/>
                <a:ea typeface="ＭＳ Ｐゴシック"/>
              </a:rPr>
              <a:t>Third level</a:t>
            </a:r>
            <a:endParaRPr b="0" lang="en-US" sz="2400" spc="-1" strike="noStrike">
              <a:solidFill>
                <a:srgbClr val="404040"/>
              </a:solidFill>
              <a:latin typeface="News Gothic MT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244a58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404040"/>
                </a:solidFill>
                <a:latin typeface="News Gothic MT"/>
                <a:ea typeface="ＭＳ Ｐゴシック"/>
              </a:rPr>
              <a:t>Fourth level</a:t>
            </a:r>
            <a:endParaRPr b="0" lang="en-US" sz="2000" spc="-1" strike="noStrike">
              <a:solidFill>
                <a:srgbClr val="404040"/>
              </a:solidFill>
              <a:latin typeface="News Gothic MT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2c7c9f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404040"/>
                </a:solidFill>
                <a:latin typeface="News Gothic MT"/>
                <a:ea typeface="ＭＳ Ｐゴシック"/>
              </a:rPr>
              <a:t>Fifth level</a:t>
            </a:r>
            <a:endParaRPr b="0" lang="en-US" sz="2000" spc="-1" strike="noStrike">
              <a:solidFill>
                <a:srgbClr val="404040"/>
              </a:solidFill>
              <a:latin typeface="News Gothic MT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6316560" y="6342120"/>
            <a:ext cx="14396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f2f2f2"/>
                </a:solidFill>
                <a:latin typeface="Calibri"/>
              </a:rPr>
              <a:t>07/12/2020</a:t>
            </a:r>
            <a:endParaRPr b="0" lang="it-IT" sz="12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1965240" y="6345360"/>
            <a:ext cx="4228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f2f2f2"/>
                </a:solidFill>
                <a:latin typeface="Calibri"/>
              </a:rPr>
              <a:t>Simone.Campana@cern.ch - WLCG GDB</a:t>
            </a:r>
            <a:endParaRPr b="0" lang="it-IT" sz="12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7923240" y="6337440"/>
            <a:ext cx="76320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3AF87913-F9A6-48BB-ACC0-0DC770B8A404}" type="slidenum">
              <a:rPr b="0" lang="en-US" sz="1200" spc="-1" strike="noStrike">
                <a:solidFill>
                  <a:srgbClr val="f2f2f2"/>
                </a:solidFill>
                <a:latin typeface="Calibri"/>
              </a:rPr>
              <a:t>&lt;number&gt;</a:t>
            </a:fld>
            <a:endParaRPr b="0" lang="it-IT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From WLCG</a:t>
            </a:r>
            <a:endParaRPr b="0" lang="it-IT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2c7c9f"/>
                </a:solidFill>
                <a:latin typeface="News Gothic MT"/>
                <a:ea typeface="ＭＳ Ｐゴシック"/>
              </a:rPr>
              <a:t>Storage and Third Party Copy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00600" y="1197000"/>
            <a:ext cx="9635400" cy="435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We agreed to consider HTTP as the WLCG baseline protocol for TPC. Every storage solution should implement it and every site should deploy it 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Alice has its own scenario based on xrootd protocol which already works in production at the ALICE sites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Need to make it work at the required scale across the WLCG infrastructure. Will be followed up in the DOMA TPC task force and WLCG Ops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The timescale is tight: we would like to be gridFTP-free by end of 2021 (linked to the Globus decommissioning)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Data challenges in late Q2 2021 to convince ourselves we can replace gridFTP with HTTP in full scale production   </a:t>
            </a:r>
            <a:endParaRPr b="0" lang="it-IT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94680"/>
            <a:ext cx="8229240" cy="861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2400" spc="-1" strike="noStrike">
                <a:solidFill>
                  <a:srgbClr val="2c7c9f"/>
                </a:solidFill>
                <a:latin typeface="News Gothic MT"/>
                <a:ea typeface="ＭＳ Ｐゴシック"/>
              </a:rPr>
              <a:t>AAI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300600" y="678960"/>
            <a:ext cx="9707400" cy="496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Two aspects here (related but not the same): </a:t>
            </a:r>
            <a:endParaRPr b="0" lang="it-IT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Decommissioning of Globus (in OSG by end of 2021)</a:t>
            </a:r>
            <a:endParaRPr b="0" lang="it-IT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Wish to progress toward x509-free infrastructure (toward token-based AAI) 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Globus-free does not imply X509-free (e.g. dCache supports X509 w/o Globus)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Very hard to have the whole of WLCG independent from Globus in ~1 year, while it is well possible for OSG. Need to interoperate. 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Fully X509-free WLCG is a LS3 (tight) target. Tokens and X509 need to interoperate in the next years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WLCG Ops Coord and OSG will draft a multi-year plan, focusing initially into the Globus decommissioning. To be reported at the WLCG MB. </a:t>
            </a:r>
            <a:endParaRPr b="0" lang="it-IT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Periodic meetings and hackathons. Leverage existing opportunities e.g. the ESCAPE testbed.   </a:t>
            </a:r>
            <a:endParaRPr b="0" lang="it-IT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30600" y="1296000"/>
            <a:ext cx="10086840" cy="4185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it-IT" sz="1800" spc="-1" strike="noStrike">
                <a:latin typeface="Arial"/>
              </a:rPr>
              <a:t>We all work better with a strawman to argue against:</a:t>
            </a:r>
            <a:endParaRPr b="0" lang="it-IT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1800" spc="-1" strike="noStrike">
                <a:latin typeface="Arial"/>
              </a:rPr>
              <a:t>March 2021</a:t>
            </a:r>
            <a:r>
              <a:rPr b="0" lang="it-IT" sz="1800" spc="-1" strike="noStrike">
                <a:latin typeface="Arial"/>
              </a:rPr>
              <a:t>: Baseline services for WLCG sites includes HTTP-TPC endpoint.</a:t>
            </a:r>
            <a:endParaRPr b="0" lang="it-IT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1800" spc="-1" strike="noStrike">
                <a:latin typeface="Arial"/>
              </a:rPr>
              <a:t>July 2021</a:t>
            </a:r>
            <a:r>
              <a:rPr b="0" lang="it-IT" sz="1800" spc="-1" strike="noStrike">
                <a:latin typeface="Arial"/>
              </a:rPr>
              <a:t>: IAM services available, including VOMS endpoint.</a:t>
            </a:r>
            <a:endParaRPr b="0" lang="it-IT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1800" spc="-1" strike="noStrike">
                <a:latin typeface="Arial"/>
              </a:rPr>
              <a:t>October 2021</a:t>
            </a:r>
            <a:r>
              <a:rPr b="0" lang="it-IT" sz="1800" spc="-1" strike="noStrike">
                <a:latin typeface="Arial"/>
              </a:rPr>
              <a:t>: All WLCG pilot factories have the ability to submit to CE using WLCG tokens.</a:t>
            </a:r>
            <a:endParaRPr b="0" lang="it-IT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1800" spc="-1" strike="noStrike">
                <a:latin typeface="Arial"/>
              </a:rPr>
              <a:t>December 2021</a:t>
            </a:r>
            <a:r>
              <a:rPr b="0" lang="it-IT" sz="1800" spc="-1" strike="noStrike">
                <a:latin typeface="Arial"/>
              </a:rPr>
              <a:t>: VOMS-Admin shutoff; IAM becomes authoritative identity provider endpoint (including VOMS endpoint).</a:t>
            </a:r>
            <a:endParaRPr b="0" lang="it-IT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1800" spc="-1" strike="noStrike">
                <a:latin typeface="Arial"/>
              </a:rPr>
              <a:t>January 2022</a:t>
            </a:r>
            <a:r>
              <a:rPr b="0" lang="it-IT" sz="1800" spc="-1" strike="noStrike">
                <a:latin typeface="Arial"/>
              </a:rPr>
              <a:t>: OSG ends support for Grid Community Toolkit. Globus GridFTP support no longer required at WLCG sites.</a:t>
            </a:r>
            <a:endParaRPr b="0" lang="it-IT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1800" spc="-1" strike="noStrike">
                <a:latin typeface="Arial"/>
              </a:rPr>
              <a:t>March 2022</a:t>
            </a:r>
            <a:r>
              <a:rPr b="0" lang="it-IT" sz="1800" spc="-1" strike="noStrike">
                <a:latin typeface="Arial"/>
              </a:rPr>
              <a:t>: Baseline services for WLCG sites include token support for HTTP endpoints.</a:t>
            </a:r>
            <a:endParaRPr b="0" lang="it-IT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1800" spc="-1" strike="noStrike">
                <a:latin typeface="Arial"/>
              </a:rPr>
              <a:t>October 2022</a:t>
            </a:r>
            <a:r>
              <a:rPr b="0" lang="it-IT" sz="1800" spc="-1" strike="noStrike">
                <a:latin typeface="Arial"/>
              </a:rPr>
              <a:t>: Rucio transfers performed with token auth in production.</a:t>
            </a:r>
            <a:endParaRPr b="0" lang="it-IT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1800" spc="-1" strike="noStrike">
                <a:latin typeface="Arial"/>
              </a:rPr>
              <a:t>March 2023</a:t>
            </a:r>
            <a:r>
              <a:rPr b="0" lang="it-IT" sz="1800" spc="-1" strike="noStrike">
                <a:latin typeface="Arial"/>
              </a:rPr>
              <a:t>: Experiments stageout performed via tokens.</a:t>
            </a:r>
            <a:endParaRPr b="0" lang="it-IT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1800" spc="-1" strike="noStrike">
                <a:latin typeface="Arial"/>
              </a:rPr>
              <a:t>March 2024</a:t>
            </a:r>
            <a:r>
              <a:rPr b="0" lang="it-IT" sz="1800" spc="-1" strike="noStrike">
                <a:latin typeface="Arial"/>
              </a:rPr>
              <a:t>: X.509 client auth becomes optional.</a:t>
            </a:r>
            <a:endParaRPr b="0" lang="it-IT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2025 serves for schedule contingency.</a:t>
            </a:r>
            <a:endParaRPr b="0" lang="it-IT" sz="1800" spc="-1" strike="noStrike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it-IT" sz="1800" spc="-1" strike="noStrike">
                <a:latin typeface="Arial"/>
              </a:rPr>
              <a:t>Token transition must be done by 2025</a:t>
            </a:r>
            <a:r>
              <a:rPr b="0" lang="it-IT" sz="1800" spc="-1" strike="noStrike">
                <a:latin typeface="Arial"/>
              </a:rPr>
              <a:t> to allow for experiments to complete their other HL-LHC activities.</a:t>
            </a:r>
            <a:endParaRPr b="0" lang="it-IT" sz="1800" spc="-1" strike="noStrike">
              <a:latin typeface="Arial"/>
            </a:endParaRPr>
          </a:p>
          <a:p>
            <a:endParaRPr b="0" lang="it-IT" sz="1800" spc="-1" strike="noStrike">
              <a:latin typeface="Arial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457560" y="94680"/>
            <a:ext cx="8229240" cy="861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2400" spc="-1" strike="noStrike">
                <a:solidFill>
                  <a:srgbClr val="2c7c9f"/>
                </a:solidFill>
                <a:latin typeface="News Gothic MT"/>
                <a:ea typeface="ＭＳ Ｐゴシック"/>
              </a:rPr>
              <a:t>Proposed timelines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2c7c9f"/>
                </a:solidFill>
                <a:latin typeface="News Gothic MT"/>
                <a:ea typeface="ＭＳ Ｐゴシック"/>
              </a:rPr>
              <a:t>Archive Storage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300600" y="1233000"/>
            <a:ext cx="9635400" cy="435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Tape Storage:</a:t>
            </a:r>
            <a:endParaRPr b="0" lang="it-IT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Three frontend solutions in WLCG: CTA, dCache, StoRM</a:t>
            </a:r>
            <a:endParaRPr b="0" lang="it-IT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In the short term SRM will continue playing a role. FTS should hide the complexity of “stage+transfer” via SRM(dCache,StoRM) or xrootd(CTA)+HTTP</a:t>
            </a:r>
            <a:endParaRPr b="0" lang="it-IT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In the medium term, harmonise the tape access through a common REST API. The dCache bulk request API seems a good way to standardize. Will be followed up in DOMA general meeting in January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Archive storage does not need to be tape</a:t>
            </a:r>
            <a:endParaRPr b="0" lang="it-IT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Disk-based solution presented by KISTI</a:t>
            </a:r>
            <a:endParaRPr b="0" lang="it-IT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Storage TCO needs to be considered, particularly if the usage will increase (e.g. tape carousels)</a:t>
            </a:r>
            <a:endParaRPr b="0" lang="it-IT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2060"/>
                </a:solidFill>
                <a:latin typeface="Calibri"/>
              </a:rPr>
              <a:t>The Archive Storage working group should be revamped. A discussion at one of the next GDBs?    </a:t>
            </a:r>
            <a:endParaRPr b="0" lang="it-IT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Application>LibreOffice/7.0.4.2$Linux_X86_64 LibreOffice_project/00$Build-2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2020-12-16T10:47:48Z</dcterms:created>
  <dc:creator/>
  <dc:description/>
  <dc:language>it-IT</dc:language>
  <cp:lastModifiedBy/>
  <dcterms:modified xsi:type="dcterms:W3CDTF">2020-12-16T11:42:03Z</dcterms:modified>
  <cp:revision>1</cp:revision>
  <dc:subject/>
  <dc:title/>
</cp:coreProperties>
</file>