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64" r:id="rId1"/>
  </p:sldMasterIdLst>
  <p:notesMasterIdLst>
    <p:notesMasterId r:id="rId41"/>
  </p:notesMasterIdLst>
  <p:handoutMasterIdLst>
    <p:handoutMasterId r:id="rId42"/>
  </p:handoutMasterIdLst>
  <p:sldIdLst>
    <p:sldId id="331" r:id="rId2"/>
    <p:sldId id="346" r:id="rId3"/>
    <p:sldId id="333" r:id="rId4"/>
    <p:sldId id="343" r:id="rId5"/>
    <p:sldId id="353" r:id="rId6"/>
    <p:sldId id="355" r:id="rId7"/>
    <p:sldId id="354" r:id="rId8"/>
    <p:sldId id="356" r:id="rId9"/>
    <p:sldId id="357" r:id="rId10"/>
    <p:sldId id="458" r:id="rId11"/>
    <p:sldId id="462" r:id="rId12"/>
    <p:sldId id="378" r:id="rId13"/>
    <p:sldId id="392" r:id="rId14"/>
    <p:sldId id="461" r:id="rId15"/>
    <p:sldId id="394" r:id="rId16"/>
    <p:sldId id="463" r:id="rId17"/>
    <p:sldId id="446" r:id="rId18"/>
    <p:sldId id="464" r:id="rId19"/>
    <p:sldId id="465" r:id="rId20"/>
    <p:sldId id="466" r:id="rId21"/>
    <p:sldId id="467" r:id="rId22"/>
    <p:sldId id="468" r:id="rId23"/>
    <p:sldId id="469" r:id="rId24"/>
    <p:sldId id="448" r:id="rId25"/>
    <p:sldId id="336" r:id="rId26"/>
    <p:sldId id="337" r:id="rId27"/>
    <p:sldId id="338" r:id="rId28"/>
    <p:sldId id="339" r:id="rId29"/>
    <p:sldId id="340" r:id="rId30"/>
    <p:sldId id="341" r:id="rId31"/>
    <p:sldId id="342" r:id="rId32"/>
    <p:sldId id="347" r:id="rId33"/>
    <p:sldId id="449" r:id="rId34"/>
    <p:sldId id="349" r:id="rId35"/>
    <p:sldId id="350" r:id="rId36"/>
    <p:sldId id="361" r:id="rId37"/>
    <p:sldId id="447" r:id="rId38"/>
    <p:sldId id="393" r:id="rId39"/>
    <p:sldId id="344" r:id="rId40"/>
  </p:sldIdLst>
  <p:sldSz cx="9144000" cy="6858000" type="screen4x3"/>
  <p:notesSz cx="6794500" cy="9931400"/>
  <p:defaultTextStyle>
    <a:defPPr>
      <a:defRPr lang="de-CH"/>
    </a:defPPr>
    <a:lvl1pPr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1pPr>
    <a:lvl2pPr marL="4572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2pPr>
    <a:lvl3pPr marL="9144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50000"/>
      </a:spcBef>
      <a:spcAft>
        <a:spcPct val="0"/>
      </a:spcAft>
      <a:defRPr sz="16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6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16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16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1600" kern="1200">
        <a:solidFill>
          <a:schemeClr val="tx1"/>
        </a:solidFill>
        <a:latin typeface="Arial" charset="0"/>
        <a:ea typeface="ヒラギノ角ゴ Pro W3" charset="0"/>
        <a:cs typeface="ヒラギノ角ゴ Pro W3" charset="0"/>
      </a:defRPr>
    </a:lvl9pPr>
  </p:defaultTextStyle>
  <p:extLst>
    <p:ext uri="{521415D9-36F7-43E2-AB2F-B90AF26B5E84}">
      <p14:sectionLst xmlns:p14="http://schemas.microsoft.com/office/powerpoint/2010/main">
        <p14:section name="Standardabschnitt" id="{AE7857C0-2D20-4703-8FB6-39B300EF5577}">
          <p14:sldIdLst>
            <p14:sldId id="331"/>
            <p14:sldId id="346"/>
            <p14:sldId id="333"/>
            <p14:sldId id="343"/>
            <p14:sldId id="353"/>
            <p14:sldId id="355"/>
            <p14:sldId id="354"/>
            <p14:sldId id="356"/>
            <p14:sldId id="357"/>
            <p14:sldId id="458"/>
            <p14:sldId id="462"/>
            <p14:sldId id="378"/>
            <p14:sldId id="392"/>
            <p14:sldId id="461"/>
            <p14:sldId id="394"/>
            <p14:sldId id="463"/>
            <p14:sldId id="446"/>
            <p14:sldId id="464"/>
            <p14:sldId id="465"/>
            <p14:sldId id="466"/>
            <p14:sldId id="467"/>
            <p14:sldId id="468"/>
            <p14:sldId id="469"/>
            <p14:sldId id="448"/>
            <p14:sldId id="336"/>
            <p14:sldId id="337"/>
            <p14:sldId id="338"/>
            <p14:sldId id="339"/>
            <p14:sldId id="340"/>
            <p14:sldId id="341"/>
            <p14:sldId id="342"/>
            <p14:sldId id="347"/>
            <p14:sldId id="449"/>
            <p14:sldId id="349"/>
            <p14:sldId id="350"/>
            <p14:sldId id="361"/>
            <p14:sldId id="447"/>
            <p14:sldId id="393"/>
            <p14:sldId id="344"/>
          </p14:sldIdLst>
        </p14:section>
      </p14:sectionLst>
    </p:ext>
    <p:ext uri="{EFAFB233-063F-42B5-8137-9DF3F51BA10A}">
      <p15:sldGuideLst xmlns:p15="http://schemas.microsoft.com/office/powerpoint/2012/main">
        <p15:guide id="1" orient="horz" pos="890">
          <p15:clr>
            <a:srgbClr val="A4A3A4"/>
          </p15:clr>
        </p15:guide>
        <p15:guide id="2" orient="horz" pos="845">
          <p15:clr>
            <a:srgbClr val="A4A3A4"/>
          </p15:clr>
        </p15:guide>
        <p15:guide id="3" orient="horz" pos="3793">
          <p15:clr>
            <a:srgbClr val="A4A3A4"/>
          </p15:clr>
        </p15:guide>
        <p15:guide id="4" orient="horz" pos="1117">
          <p15:clr>
            <a:srgbClr val="A4A3A4"/>
          </p15:clr>
        </p15:guide>
        <p15:guide id="5" orient="horz" pos="187">
          <p15:clr>
            <a:srgbClr val="A4A3A4"/>
          </p15:clr>
        </p15:guide>
        <p15:guide id="6" orient="horz" pos="504">
          <p15:clr>
            <a:srgbClr val="A4A3A4"/>
          </p15:clr>
        </p15:guide>
        <p15:guide id="7" orient="horz" pos="4156">
          <p15:clr>
            <a:srgbClr val="A4A3A4"/>
          </p15:clr>
        </p15:guide>
        <p15:guide id="8" orient="horz">
          <p15:clr>
            <a:srgbClr val="A4A3A4"/>
          </p15:clr>
        </p15:guide>
        <p15:guide id="9" pos="657">
          <p15:clr>
            <a:srgbClr val="A4A3A4"/>
          </p15:clr>
        </p15:guide>
        <p15:guide id="10" pos="5534">
          <p15:clr>
            <a:srgbClr val="A4A3A4"/>
          </p15:clr>
        </p15:guide>
        <p15:guide id="11" pos="521">
          <p15:clr>
            <a:srgbClr val="A4A3A4"/>
          </p15:clr>
        </p15:guide>
        <p15:guide id="12" pos="453">
          <p15:clr>
            <a:srgbClr val="A4A3A4"/>
          </p15:clr>
        </p15:guide>
        <p15:guide id="13" pos="1315">
          <p15:clr>
            <a:srgbClr val="A4A3A4"/>
          </p15:clr>
        </p15:guide>
        <p15:guide id="14" pos="3039">
          <p15:clr>
            <a:srgbClr val="A4A3A4"/>
          </p15:clr>
        </p15:guide>
        <p15:guide id="15" pos="3152">
          <p15:clr>
            <a:srgbClr val="A4A3A4"/>
          </p15:clr>
        </p15:guide>
        <p15:guide id="16" pos="5738">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07BD"/>
    <a:srgbClr val="EF5B00"/>
    <a:srgbClr val="010000"/>
    <a:srgbClr val="808080"/>
    <a:srgbClr val="000000"/>
    <a:srgbClr val="FDCA00"/>
    <a:srgbClr val="C50006"/>
    <a:srgbClr val="7C204E"/>
    <a:srgbClr val="003B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8" autoAdjust="0"/>
    <p:restoredTop sz="91908" autoAdjust="0"/>
  </p:normalViewPr>
  <p:slideViewPr>
    <p:cSldViewPr snapToGrid="0" snapToObjects="1">
      <p:cViewPr varScale="1">
        <p:scale>
          <a:sx n="79" d="100"/>
          <a:sy n="79" d="100"/>
        </p:scale>
        <p:origin x="1858" y="72"/>
      </p:cViewPr>
      <p:guideLst>
        <p:guide orient="horz" pos="890"/>
        <p:guide orient="horz" pos="845"/>
        <p:guide orient="horz" pos="3793"/>
        <p:guide orient="horz" pos="1117"/>
        <p:guide orient="horz" pos="187"/>
        <p:guide orient="horz" pos="504"/>
        <p:guide orient="horz" pos="4156"/>
        <p:guide orient="horz"/>
        <p:guide pos="657"/>
        <p:guide pos="5534"/>
        <p:guide pos="521"/>
        <p:guide pos="453"/>
        <p:guide pos="1315"/>
        <p:guide pos="3039"/>
        <p:guide pos="3152"/>
        <p:guide pos="5738"/>
      </p:guideLst>
    </p:cSldViewPr>
  </p:slideViewPr>
  <p:outlineViewPr>
    <p:cViewPr>
      <p:scale>
        <a:sx n="33" d="100"/>
        <a:sy n="33" d="100"/>
      </p:scale>
      <p:origin x="0" y="-180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5" d="100"/>
          <a:sy n="115" d="100"/>
        </p:scale>
        <p:origin x="-4932" y="-108"/>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defTabSz="955672">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7" name="Rectangle 3"/>
          <p:cNvSpPr>
            <a:spLocks noGrp="1" noChangeArrowheads="1"/>
          </p:cNvSpPr>
          <p:nvPr>
            <p:ph type="dt" sz="quarter" idx="1"/>
          </p:nvPr>
        </p:nvSpPr>
        <p:spPr bwMode="auto">
          <a:xfrm>
            <a:off x="3849694"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algn="r" defTabSz="955672">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8" name="Rectangle 4"/>
          <p:cNvSpPr>
            <a:spLocks noGrp="1" noChangeArrowheads="1"/>
          </p:cNvSpPr>
          <p:nvPr>
            <p:ph type="ftr" sz="quarter" idx="2"/>
          </p:nvPr>
        </p:nvSpPr>
        <p:spPr bwMode="auto">
          <a:xfrm>
            <a:off x="0"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defTabSz="955672">
              <a:spcBef>
                <a:spcPct val="0"/>
              </a:spcBef>
              <a:defRPr sz="1200" baseline="30000">
                <a:latin typeface="Times" charset="0"/>
                <a:ea typeface="ヒラギノ角ゴ Pro W3" charset="-128"/>
                <a:cs typeface="ヒラギノ角ゴ Pro W3" charset="-128"/>
              </a:defRPr>
            </a:lvl1pPr>
          </a:lstStyle>
          <a:p>
            <a:pPr>
              <a:defRPr/>
            </a:pPr>
            <a:endParaRPr lang="en-GB" dirty="0">
              <a:latin typeface="+mn-lt"/>
            </a:endParaRPr>
          </a:p>
        </p:txBody>
      </p:sp>
      <p:sp>
        <p:nvSpPr>
          <p:cNvPr id="118789" name="Rectangle 5"/>
          <p:cNvSpPr>
            <a:spLocks noGrp="1" noChangeArrowheads="1"/>
          </p:cNvSpPr>
          <p:nvPr>
            <p:ph type="sldNum" sz="quarter" idx="3"/>
          </p:nvPr>
        </p:nvSpPr>
        <p:spPr bwMode="auto">
          <a:xfrm>
            <a:off x="3849694"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algn="r" defTabSz="955672">
              <a:spcBef>
                <a:spcPct val="0"/>
              </a:spcBef>
              <a:defRPr sz="1200" baseline="30000">
                <a:latin typeface="Times" charset="0"/>
              </a:defRPr>
            </a:lvl1pPr>
          </a:lstStyle>
          <a:p>
            <a:pPr>
              <a:defRPr/>
            </a:pPr>
            <a:fld id="{630A188E-C926-984B-863C-48B251A81B15}" type="slidenum">
              <a:rPr lang="en-GB">
                <a:latin typeface="+mn-lt"/>
              </a:rPr>
              <a:pPr>
                <a:defRPr/>
              </a:pPr>
              <a:t>‹#›</a:t>
            </a:fld>
            <a:endParaRPr lang="en-GB" dirty="0">
              <a:latin typeface="+mn-lt"/>
            </a:endParaRPr>
          </a:p>
        </p:txBody>
      </p:sp>
    </p:spTree>
    <p:extLst>
      <p:ext uri="{BB962C8B-B14F-4D97-AF65-F5344CB8AC3E}">
        <p14:creationId xmlns:p14="http://schemas.microsoft.com/office/powerpoint/2010/main" val="2895994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defTabSz="955672">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3" name="Rectangle 3"/>
          <p:cNvSpPr>
            <a:spLocks noGrp="1" noChangeArrowheads="1"/>
          </p:cNvSpPr>
          <p:nvPr>
            <p:ph type="dt" idx="1"/>
          </p:nvPr>
        </p:nvSpPr>
        <p:spPr bwMode="auto">
          <a:xfrm>
            <a:off x="3849694" y="0"/>
            <a:ext cx="2944807" cy="497008"/>
          </a:xfrm>
          <a:prstGeom prst="rect">
            <a:avLst/>
          </a:prstGeom>
          <a:noFill/>
          <a:ln w="9525">
            <a:noFill/>
            <a:miter lim="800000"/>
            <a:headEnd/>
            <a:tailEnd/>
          </a:ln>
          <a:effectLst/>
        </p:spPr>
        <p:txBody>
          <a:bodyPr vert="horz" wrap="square" lIns="95561" tIns="47782" rIns="95561" bIns="47782" numCol="1" anchor="t" anchorCtr="0" compatLnSpc="1">
            <a:prstTxWarp prst="textNoShape">
              <a:avLst/>
            </a:prstTxWarp>
          </a:bodyPr>
          <a:lstStyle>
            <a:lvl1pPr algn="r" defTabSz="955672">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7172" name="Rectangle 4"/>
          <p:cNvSpPr>
            <a:spLocks noGrp="1" noRot="1" noChangeAspect="1" noChangeArrowheads="1" noTextEdit="1"/>
          </p:cNvSpPr>
          <p:nvPr>
            <p:ph type="sldImg" idx="2"/>
          </p:nvPr>
        </p:nvSpPr>
        <p:spPr bwMode="auto">
          <a:xfrm>
            <a:off x="915988" y="746125"/>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5" name="Rectangle 5"/>
          <p:cNvSpPr>
            <a:spLocks noGrp="1" noChangeArrowheads="1"/>
          </p:cNvSpPr>
          <p:nvPr>
            <p:ph type="body" sz="quarter" idx="3"/>
          </p:nvPr>
        </p:nvSpPr>
        <p:spPr bwMode="auto">
          <a:xfrm>
            <a:off x="906631" y="4718072"/>
            <a:ext cx="4981238" cy="446781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sp>
        <p:nvSpPr>
          <p:cNvPr id="122886" name="Rectangle 6"/>
          <p:cNvSpPr>
            <a:spLocks noGrp="1" noChangeArrowheads="1"/>
          </p:cNvSpPr>
          <p:nvPr>
            <p:ph type="ftr" sz="quarter" idx="4"/>
          </p:nvPr>
        </p:nvSpPr>
        <p:spPr bwMode="auto">
          <a:xfrm>
            <a:off x="0"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defTabSz="955672">
              <a:spcBef>
                <a:spcPct val="0"/>
              </a:spcBef>
              <a:defRPr sz="1000" baseline="0">
                <a:latin typeface="+mn-lt"/>
                <a:ea typeface="ヒラギノ角ゴ Pro W3" charset="-128"/>
                <a:cs typeface="ヒラギノ角ゴ Pro W3" charset="-128"/>
              </a:defRPr>
            </a:lvl1pPr>
          </a:lstStyle>
          <a:p>
            <a:pPr>
              <a:defRPr/>
            </a:pPr>
            <a:endParaRPr lang="de-DE" dirty="0"/>
          </a:p>
        </p:txBody>
      </p:sp>
      <p:sp>
        <p:nvSpPr>
          <p:cNvPr id="122887" name="Rectangle 7"/>
          <p:cNvSpPr>
            <a:spLocks noGrp="1" noChangeArrowheads="1"/>
          </p:cNvSpPr>
          <p:nvPr>
            <p:ph type="sldNum" sz="quarter" idx="5"/>
          </p:nvPr>
        </p:nvSpPr>
        <p:spPr bwMode="auto">
          <a:xfrm>
            <a:off x="3849694" y="9434393"/>
            <a:ext cx="2944807" cy="497008"/>
          </a:xfrm>
          <a:prstGeom prst="rect">
            <a:avLst/>
          </a:prstGeom>
          <a:noFill/>
          <a:ln w="9525">
            <a:noFill/>
            <a:miter lim="800000"/>
            <a:headEnd/>
            <a:tailEnd/>
          </a:ln>
          <a:effectLst/>
        </p:spPr>
        <p:txBody>
          <a:bodyPr vert="horz" wrap="square" lIns="95561" tIns="47782" rIns="95561" bIns="47782" numCol="1" anchor="b" anchorCtr="0" compatLnSpc="1">
            <a:prstTxWarp prst="textNoShape">
              <a:avLst/>
            </a:prstTxWarp>
          </a:bodyPr>
          <a:lstStyle>
            <a:lvl1pPr algn="r" defTabSz="955672">
              <a:spcBef>
                <a:spcPct val="0"/>
              </a:spcBef>
              <a:defRPr sz="1000" baseline="0">
                <a:latin typeface="+mn-lt"/>
              </a:defRPr>
            </a:lvl1pPr>
          </a:lstStyle>
          <a:p>
            <a:pPr>
              <a:defRPr/>
            </a:pPr>
            <a:fld id="{EC696245-F065-0B47-B74E-D5003861FD61}" type="slidenum">
              <a:rPr lang="de-DE" smtClean="0"/>
              <a:pPr>
                <a:defRPr/>
              </a:pPr>
              <a:t>‹#›</a:t>
            </a:fld>
            <a:endParaRPr lang="de-DE" dirty="0"/>
          </a:p>
        </p:txBody>
      </p:sp>
    </p:spTree>
    <p:extLst>
      <p:ext uri="{BB962C8B-B14F-4D97-AF65-F5344CB8AC3E}">
        <p14:creationId xmlns:p14="http://schemas.microsoft.com/office/powerpoint/2010/main" val="761473846"/>
      </p:ext>
    </p:extLst>
  </p:cSld>
  <p:clrMap bg1="lt1" tx1="dk1" bg2="lt2" tx2="dk2" accent1="accent1" accent2="accent2" accent3="accent3" accent4="accent4" accent5="accent5" accent6="accent6" hlink="hlink" folHlink="folHlink"/>
  <p:hf hdr="0" ftr="0" dt="0"/>
  <p:notesStyle>
    <a:lvl1pPr marL="90488" indent="-90488" algn="l" rtl="0" eaLnBrk="0" fontAlgn="base" hangingPunct="0">
      <a:spcBef>
        <a:spcPts val="0"/>
      </a:spcBef>
      <a:spcAft>
        <a:spcPct val="0"/>
      </a:spcAft>
      <a:buFont typeface="Arial" panose="020B0604020202020204" pitchFamily="34" charset="0"/>
      <a:buChar char="•"/>
      <a:defRPr sz="1000" kern="1200" baseline="0">
        <a:solidFill>
          <a:schemeClr val="tx1"/>
        </a:solidFill>
        <a:latin typeface="+mn-lt"/>
        <a:ea typeface="ヒラギノ角ゴ Pro W3" pitchFamily="-108" charset="-128"/>
        <a:cs typeface="ヒラギノ角ゴ Pro W3" pitchFamily="-108" charset="-128"/>
      </a:defRPr>
    </a:lvl1pPr>
    <a:lvl2pPr marL="180975" indent="-92075"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charset="-128"/>
        <a:cs typeface="ヒラギノ角ゴ Pro W3" charset="0"/>
      </a:defRPr>
    </a:lvl2pPr>
    <a:lvl3pPr marL="266700" indent="-85725"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3pPr>
    <a:lvl4pPr marL="357188" indent="-90488"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ＭＳ Ｐゴシック" charset="-128"/>
        <a:cs typeface="ＭＳ Ｐゴシック" charset="-128"/>
      </a:defRPr>
    </a:lvl4pPr>
    <a:lvl5pPr marL="447675" indent="-90488" algn="l" rtl="0" eaLnBrk="0" fontAlgn="base" hangingPunct="0">
      <a:spcBef>
        <a:spcPts val="0"/>
      </a:spcBef>
      <a:spcAft>
        <a:spcPct val="0"/>
      </a:spcAft>
      <a:buFont typeface="Symbol" panose="05050102010706020507" pitchFamily="18" charset="2"/>
      <a:buChar char="-"/>
      <a:defRPr sz="1000" kern="1200" baseline="0">
        <a:solidFill>
          <a:schemeClr val="tx1"/>
        </a:solidFill>
        <a:latin typeface="+mn-lt"/>
        <a:ea typeface="ヒラギノ角ゴ Pro W3" pitchFamily="-112" charset="-128"/>
        <a:cs typeface="ＭＳ Ｐゴシック" charset="0"/>
      </a:defRPr>
    </a:lvl5pPr>
    <a:lvl6pPr marL="538163" indent="-90488" algn="l" defTabSz="457200" rtl="0" eaLnBrk="1" latinLnBrk="0" hangingPunct="1">
      <a:buFont typeface="Symbol" panose="05050102010706020507" pitchFamily="18" charset="2"/>
      <a:buChar char="-"/>
      <a:defRPr sz="1000" kern="1200" baseline="0">
        <a:solidFill>
          <a:schemeClr val="tx1"/>
        </a:solidFill>
        <a:latin typeface="+mn-lt"/>
        <a:ea typeface="+mn-ea"/>
        <a:cs typeface="Arial" panose="020B0604020202020204" pitchFamily="34" charset="0"/>
      </a:defRPr>
    </a:lvl6pPr>
    <a:lvl7pPr marL="628650" indent="-90488" algn="l" defTabSz="457200"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7pPr>
    <a:lvl8pPr marL="719138" indent="-90488" algn="l" defTabSz="457200"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8pPr>
    <a:lvl9pPr marL="806450" indent="-88900" algn="l" defTabSz="457200" rtl="0" eaLnBrk="1" latinLnBrk="0" hangingPunct="1">
      <a:buFont typeface="Symbol" panose="05050102010706020507" pitchFamily="18" charset="2"/>
      <a:buChar char="-"/>
      <a:defRPr sz="1000" kern="1200">
        <a:solidFill>
          <a:schemeClr val="tx1"/>
        </a:solidFill>
        <a:latin typeface="+mn-lt"/>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dirty="0"/>
              <a:t>Hier sehen Sie das PSI aus der Vogelperspektive.</a:t>
            </a:r>
          </a:p>
          <a:p>
            <a:endParaRPr lang="de-CH" sz="1200" dirty="0"/>
          </a:p>
          <a:p>
            <a:r>
              <a:rPr lang="de-CH" sz="1200" dirty="0"/>
              <a:t>Wie Sie sehen, umfassen unsere Forschungsthemen eine sehr breite Palette:</a:t>
            </a:r>
          </a:p>
          <a:p>
            <a:pPr marL="99434" lvl="1" indent="0">
              <a:buNone/>
            </a:pPr>
            <a:r>
              <a:rPr lang="de-CH" sz="1200" dirty="0"/>
              <a:t>von der Materialforschung über die Energieforschung, der Nanotechnologie bis zur Biologie.</a:t>
            </a:r>
          </a:p>
          <a:p>
            <a:endParaRPr lang="de-CH" sz="1200" dirty="0"/>
          </a:p>
          <a:p>
            <a:r>
              <a:rPr lang="de-CH" sz="1200" dirty="0"/>
              <a:t>Auf der westlichen Aare-Seite sehen Sie unsere drei bisherigen Grossforschungsanlagen: die Synchrotron Lichtquelle Schweiz SLS, die Neutronenquelle SINQ, und die Myonenquelle SµS (gesprochen: S mü S), dazwischen das Zentrum für Protonentherapie zur Behandlung von bestimmten Krebserkrankungen.</a:t>
            </a:r>
          </a:p>
          <a:p>
            <a:endParaRPr lang="de-CH" sz="1200" dirty="0"/>
          </a:p>
          <a:p>
            <a:r>
              <a:rPr lang="de-CH" sz="1200" dirty="0"/>
              <a:t>Auf der Ostseite, im Wald, wird derzeit unsere vierte Grossforschungsanlage, der SwissFEL, gebaut. Mehr dazu später. </a:t>
            </a:r>
          </a:p>
          <a:p>
            <a:endParaRPr lang="de-CH" sz="1200" dirty="0"/>
          </a:p>
          <a:p>
            <a:r>
              <a:rPr lang="de-CH" sz="1200" dirty="0"/>
              <a:t>Diese Anlagen betreibt das PSI nicht nur für sich selbst, sondern für Forscher aus der Schweiz und dem Ausland, aus der Akademie und der Industrie.</a:t>
            </a:r>
          </a:p>
          <a:p>
            <a:endParaRPr lang="de-CH" sz="1200" dirty="0"/>
          </a:p>
        </p:txBody>
      </p:sp>
      <p:sp>
        <p:nvSpPr>
          <p:cNvPr id="4" name="Foliennummernplatzhalter 3"/>
          <p:cNvSpPr>
            <a:spLocks noGrp="1"/>
          </p:cNvSpPr>
          <p:nvPr>
            <p:ph type="sldNum" sz="quarter" idx="10"/>
          </p:nvPr>
        </p:nvSpPr>
        <p:spPr/>
        <p:txBody>
          <a:bodyPr/>
          <a:lstStyle/>
          <a:p>
            <a:pPr>
              <a:defRPr/>
            </a:pPr>
            <a:fld id="{EC696245-F065-0B47-B74E-D5003861FD61}" type="slidenum">
              <a:rPr lang="de-DE" smtClean="0"/>
              <a:pPr>
                <a:defRPr/>
              </a:pPr>
              <a:t>3</a:t>
            </a:fld>
            <a:endParaRPr lang="de-DE" dirty="0"/>
          </a:p>
        </p:txBody>
      </p:sp>
    </p:spTree>
    <p:extLst>
      <p:ext uri="{BB962C8B-B14F-4D97-AF65-F5344CB8AC3E}">
        <p14:creationId xmlns:p14="http://schemas.microsoft.com/office/powerpoint/2010/main" val="236231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2" descr="U:\20160506_PSI_Luftbild_029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436" b="7666"/>
          <a:stretch/>
        </p:blipFill>
        <p:spPr bwMode="auto">
          <a:xfrm>
            <a:off x="2642401" y="282698"/>
            <a:ext cx="5674015" cy="3361902"/>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8"/>
          <p:cNvSpPr>
            <a:spLocks noGrp="1" noChangeArrowheads="1"/>
          </p:cNvSpPr>
          <p:nvPr>
            <p:ph type="title" hasCustomPrompt="1"/>
          </p:nvPr>
        </p:nvSpPr>
        <p:spPr>
          <a:xfrm>
            <a:off x="814387" y="4572000"/>
            <a:ext cx="7969249" cy="1388939"/>
          </a:xfrm>
        </p:spPr>
        <p:txBody>
          <a:bodyPr/>
          <a:lstStyle>
            <a:lvl1pPr>
              <a:defRPr sz="3000">
                <a:solidFill>
                  <a:srgbClr val="686868"/>
                </a:solidFill>
                <a:latin typeface="Georgia" charset="0"/>
                <a:ea typeface="ヒラギノ角ゴ Pro W3" charset="0"/>
              </a:defRPr>
            </a:lvl1pPr>
          </a:lstStyle>
          <a:p>
            <a:pPr lvl="0"/>
            <a:r>
              <a:rPr lang="en-GB" noProof="0" dirty="0"/>
              <a:t>Edit title master format by clicking</a:t>
            </a:r>
          </a:p>
        </p:txBody>
      </p:sp>
      <p:sp>
        <p:nvSpPr>
          <p:cNvPr id="69649" name="Rectangle 17"/>
          <p:cNvSpPr>
            <a:spLocks noGrp="1" noChangeArrowheads="1"/>
          </p:cNvSpPr>
          <p:nvPr>
            <p:ph type="subTitle" sz="quarter" idx="1" hasCustomPrompt="1"/>
          </p:nvPr>
        </p:nvSpPr>
        <p:spPr bwMode="auto">
          <a:xfrm>
            <a:off x="814388" y="4140000"/>
            <a:ext cx="7969249" cy="3645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800" b="1">
                <a:solidFill>
                  <a:srgbClr val="969696"/>
                </a:solidFill>
                <a:ea typeface="ヒラギノ角ゴ Pro W3" charset="0"/>
              </a:defRPr>
            </a:lvl1pPr>
          </a:lstStyle>
          <a:p>
            <a:pPr lvl="0"/>
            <a:r>
              <a:rPr lang="en-GB" noProof="0" dirty="0"/>
              <a:t>Edit subtitle master style sheet by clicking on it</a:t>
            </a:r>
          </a:p>
        </p:txBody>
      </p:sp>
      <p:sp>
        <p:nvSpPr>
          <p:cNvPr id="9" name="Rechteck 8"/>
          <p:cNvSpPr/>
          <p:nvPr userDrawn="1"/>
        </p:nvSpPr>
        <p:spPr bwMode="auto">
          <a:xfrm>
            <a:off x="-2" y="282698"/>
            <a:ext cx="2534400" cy="3362326"/>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12" name="Bild 24" descr="PSI-Logo_narrow_30k.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30263" y="548680"/>
            <a:ext cx="1219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
          <p:cNvSpPr>
            <a:spLocks noChangeArrowheads="1"/>
          </p:cNvSpPr>
          <p:nvPr userDrawn="1"/>
        </p:nvSpPr>
        <p:spPr bwMode="auto">
          <a:xfrm>
            <a:off x="5292080" y="3412620"/>
            <a:ext cx="3024336" cy="232404"/>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1100" b="1" i="0" kern="0" spc="30" dirty="0">
                <a:solidFill>
                  <a:srgbClr val="505150"/>
                </a:solidFill>
                <a:latin typeface="+mn-lt"/>
                <a:cs typeface="Arial" charset="0"/>
              </a:rPr>
              <a:t>WIR SCHAFFEN WISSEN – HEUTE FÜR MORGEN</a:t>
            </a:r>
          </a:p>
        </p:txBody>
      </p:sp>
      <p:sp>
        <p:nvSpPr>
          <p:cNvPr id="14" name="Rechteck 13"/>
          <p:cNvSpPr/>
          <p:nvPr userDrawn="1"/>
        </p:nvSpPr>
        <p:spPr bwMode="auto">
          <a:xfrm>
            <a:off x="8424000" y="282698"/>
            <a:ext cx="720000" cy="3362326"/>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5" name="Rechteck 15"/>
          <p:cNvSpPr>
            <a:spLocks noChangeArrowheads="1"/>
          </p:cNvSpPr>
          <p:nvPr userDrawn="1"/>
        </p:nvSpPr>
        <p:spPr bwMode="auto">
          <a:xfrm>
            <a:off x="828000" y="6138863"/>
            <a:ext cx="720725" cy="719137"/>
          </a:xfrm>
          <a:prstGeom prst="rect">
            <a:avLst/>
          </a:prstGeom>
          <a:solidFill>
            <a:srgbClr val="B9B9B9"/>
          </a:solidFill>
          <a:ln>
            <a:noFill/>
          </a:ln>
        </p:spPr>
        <p:txBody>
          <a:bodyPr/>
          <a:lstStyle/>
          <a:p>
            <a:pPr>
              <a:spcBef>
                <a:spcPct val="0"/>
              </a:spcBef>
            </a:pPr>
            <a:endParaRPr lang="de-DE" sz="2400">
              <a:latin typeface="Times" charset="0"/>
            </a:endParaRPr>
          </a:p>
        </p:txBody>
      </p:sp>
    </p:spTree>
    <p:extLst>
      <p:ext uri="{BB962C8B-B14F-4D97-AF65-F5344CB8AC3E}">
        <p14:creationId xmlns:p14="http://schemas.microsoft.com/office/powerpoint/2010/main" val="333366807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ur Titel (grau)">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en-GB" noProof="0" dirty="0"/>
          </a:p>
        </p:txBody>
      </p:sp>
      <p:sp>
        <p:nvSpPr>
          <p:cNvPr id="5" name="Foliennummernplatzhalter 4"/>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7" name="Rechteck 6"/>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41173341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0" name="Titel 9"/>
          <p:cNvSpPr>
            <a:spLocks noGrp="1"/>
          </p:cNvSpPr>
          <p:nvPr>
            <p:ph type="title" hasCustomPrompt="1"/>
          </p:nvPr>
        </p:nvSpPr>
        <p:spPr/>
        <p:txBody>
          <a:bodyPr/>
          <a:lstStyle/>
          <a:p>
            <a:r>
              <a:rPr lang="en-US" noProof="0" dirty="0"/>
              <a:t>Edit title master format by clicking</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213168188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2" name="Rechteck 1"/>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0" name="Titel 9"/>
          <p:cNvSpPr>
            <a:spLocks noGrp="1"/>
          </p:cNvSpPr>
          <p:nvPr>
            <p:ph type="title" hasCustomPrompt="1"/>
          </p:nvPr>
        </p:nvSpPr>
        <p:spPr/>
        <p:txBody>
          <a:bodyPr/>
          <a:lstStyle>
            <a:lvl1pPr>
              <a:defRPr spc="0" baseline="0"/>
            </a:lvl1pPr>
          </a:lstStyle>
          <a:p>
            <a:r>
              <a:rPr lang="en-GB" noProof="0" dirty="0"/>
              <a:t>Edit title master format by clicking</a:t>
            </a:r>
          </a:p>
        </p:txBody>
      </p:sp>
      <p:sp>
        <p:nvSpPr>
          <p:cNvPr id="14" name="Foliennummernplatzhalter 1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9" name="Inhaltsplatzhalter 7"/>
          <p:cNvSpPr>
            <a:spLocks noGrp="1"/>
          </p:cNvSpPr>
          <p:nvPr>
            <p:ph sz="quarter" idx="13" hasCustomPrompt="1"/>
          </p:nvPr>
        </p:nvSpPr>
        <p:spPr>
          <a:xfrm>
            <a:off x="934839" y="1484782"/>
            <a:ext cx="7885633" cy="4608514"/>
          </a:xfrm>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287839105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 two contents">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8" y="1341438"/>
            <a:ext cx="3781425" cy="4679950"/>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5" name="Foliennummernplatzhalter 14"/>
          <p:cNvSpPr>
            <a:spLocks noGrp="1"/>
          </p:cNvSpPr>
          <p:nvPr>
            <p:ph type="sldNum" sz="quarter" idx="17"/>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16" name="Titel 15"/>
          <p:cNvSpPr>
            <a:spLocks noGrp="1"/>
          </p:cNvSpPr>
          <p:nvPr>
            <p:ph type="title" hasCustomPrompt="1"/>
          </p:nvPr>
        </p:nvSpPr>
        <p:spPr/>
        <p:txBody>
          <a:bodyPr/>
          <a:lstStyle/>
          <a:p>
            <a:r>
              <a:rPr lang="en-GB" noProof="0" dirty="0"/>
              <a:t>Edit title master format by clicking</a:t>
            </a:r>
          </a:p>
        </p:txBody>
      </p:sp>
      <p:sp>
        <p:nvSpPr>
          <p:cNvPr id="8" name="Inhaltsplatzhalter 10"/>
          <p:cNvSpPr>
            <a:spLocks noGrp="1"/>
          </p:cNvSpPr>
          <p:nvPr>
            <p:ph sz="quarter" idx="18" hasCustomPrompt="1"/>
          </p:nvPr>
        </p:nvSpPr>
        <p:spPr>
          <a:xfrm>
            <a:off x="5003800" y="1337869"/>
            <a:ext cx="3781425" cy="4679950"/>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65310303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s (grey)">
    <p:spTree>
      <p:nvGrpSpPr>
        <p:cNvPr id="1" name=""/>
        <p:cNvGrpSpPr/>
        <p:nvPr/>
      </p:nvGrpSpPr>
      <p:grpSpPr>
        <a:xfrm>
          <a:off x="0" y="0"/>
          <a:ext cx="0" cy="0"/>
          <a:chOff x="0" y="0"/>
          <a:chExt cx="0" cy="0"/>
        </a:xfrm>
      </p:grpSpPr>
      <p:sp>
        <p:nvSpPr>
          <p:cNvPr id="10" name="Rechteck 9"/>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sp>
        <p:nvSpPr>
          <p:cNvPr id="15" name="Foliennummernplatzhalter 14"/>
          <p:cNvSpPr>
            <a:spLocks noGrp="1"/>
          </p:cNvSpPr>
          <p:nvPr>
            <p:ph type="sldNum" sz="quarter" idx="17"/>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16" name="Titel 15"/>
          <p:cNvSpPr>
            <a:spLocks noGrp="1"/>
          </p:cNvSpPr>
          <p:nvPr>
            <p:ph type="title" hasCustomPrompt="1"/>
          </p:nvPr>
        </p:nvSpPr>
        <p:spPr/>
        <p:txBody>
          <a:bodyPr/>
          <a:lstStyle/>
          <a:p>
            <a:r>
              <a:rPr lang="en-GB" noProof="0" dirty="0"/>
              <a:t>Edit title master format by clicking</a:t>
            </a:r>
          </a:p>
        </p:txBody>
      </p:sp>
      <p:sp>
        <p:nvSpPr>
          <p:cNvPr id="17" name="Inhaltsplatzhalter 10"/>
          <p:cNvSpPr>
            <a:spLocks noGrp="1"/>
          </p:cNvSpPr>
          <p:nvPr>
            <p:ph sz="quarter" idx="18" hasCustomPrompt="1"/>
          </p:nvPr>
        </p:nvSpPr>
        <p:spPr>
          <a:xfrm>
            <a:off x="938416" y="1449803"/>
            <a:ext cx="3781425" cy="4571585"/>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8" name="Inhaltsplatzhalter 10"/>
          <p:cNvSpPr>
            <a:spLocks noGrp="1"/>
          </p:cNvSpPr>
          <p:nvPr>
            <p:ph sz="quarter" idx="19" hasCustomPrompt="1"/>
          </p:nvPr>
        </p:nvSpPr>
        <p:spPr>
          <a:xfrm>
            <a:off x="4899228" y="1446234"/>
            <a:ext cx="3781425" cy="4575154"/>
          </a:xfrm>
        </p:spPr>
        <p:txBody>
          <a:bodyPr/>
          <a:lstStyle>
            <a:lvl1pPr marL="177800" indent="-177800">
              <a:buClr>
                <a:schemeClr val="tx1"/>
              </a:buClr>
              <a:buFont typeface="Arial" panose="020B0604020202020204" pitchFamily="34" charset="0"/>
              <a:buChar char="•"/>
              <a:defRPr/>
            </a:lvl1pPr>
            <a:lvl2pPr marL="355600" indent="-177800">
              <a:buSzPct val="100000"/>
              <a:buFont typeface="Symbol" panose="05050102010706020507" pitchFamily="18" charset="2"/>
              <a:buChar char="-"/>
              <a:defRPr/>
            </a:lvl2pPr>
            <a:lvl3pPr marL="539750" indent="-184150">
              <a:buFont typeface="Symbol" panose="05050102010706020507" pitchFamily="18" charset="2"/>
              <a:buChar char="-"/>
              <a:defRPr/>
            </a:lvl3pPr>
            <a:lvl4pPr marL="717550" indent="-177800">
              <a:buFont typeface="Symbol" panose="05050102010706020507" pitchFamily="18" charset="2"/>
              <a:buChar char="-"/>
              <a:defRPr/>
            </a:lvl4pPr>
            <a:lvl5pPr marL="895350" indent="-177800">
              <a:buFont typeface="Symbol" panose="05050102010706020507" pitchFamily="18" charset="2"/>
              <a:buChar char="-"/>
              <a:defRPr/>
            </a:lvl5pPr>
            <a:lvl6pPr marL="1074738" indent="-179388">
              <a:buFont typeface="Symbol" panose="05050102010706020507" pitchFamily="18" charset="2"/>
              <a:buChar char="-"/>
              <a:defRPr sz="1600"/>
            </a:lvl6pPr>
            <a:lvl7pPr marL="1257300" indent="-182563">
              <a:buFont typeface="Symbol" panose="05050102010706020507" pitchFamily="18" charset="2"/>
              <a:buChar char="-"/>
              <a:defRPr sz="1600"/>
            </a:lvl7pPr>
            <a:lvl8pPr marL="1436688" indent="-179388">
              <a:buFont typeface="Symbol" panose="05050102010706020507" pitchFamily="18" charset="2"/>
              <a:buChar char="-"/>
              <a:defRPr sz="1600"/>
            </a:lvl8pPr>
            <a:lvl9pPr marL="1614488" indent="-177800">
              <a:buFont typeface="Symbol" panose="05050102010706020507" pitchFamily="18" charset="2"/>
              <a:buChar char="-"/>
              <a:defRPr sz="16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9635311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Edit title master format by clicking</a:t>
            </a:r>
          </a:p>
        </p:txBody>
      </p:sp>
      <p:sp>
        <p:nvSpPr>
          <p:cNvPr id="5" name="Foliennummernplatzhalter 4"/>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68152505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Edit title master format by clicking</a:t>
            </a:r>
          </a:p>
        </p:txBody>
      </p:sp>
      <p:sp>
        <p:nvSpPr>
          <p:cNvPr id="5" name="Foliennummernplatzhalter 4"/>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7" name="Rechteck 6"/>
          <p:cNvSpPr/>
          <p:nvPr userDrawn="1"/>
        </p:nvSpPr>
        <p:spPr bwMode="auto">
          <a:xfrm>
            <a:off x="827088" y="1412875"/>
            <a:ext cx="8066087" cy="5184775"/>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37674387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on picture (high)">
    <p:spTree>
      <p:nvGrpSpPr>
        <p:cNvPr id="1" name=""/>
        <p:cNvGrpSpPr/>
        <p:nvPr/>
      </p:nvGrpSpPr>
      <p:grpSpPr>
        <a:xfrm>
          <a:off x="0" y="0"/>
          <a:ext cx="0" cy="0"/>
          <a:chOff x="0" y="0"/>
          <a:chExt cx="0" cy="0"/>
        </a:xfrm>
      </p:grpSpPr>
      <p:pic>
        <p:nvPicPr>
          <p:cNvPr id="9" name="Picture 2" descr="U:\20160506_PSI_Luftbild_029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7088" y="1019811"/>
            <a:ext cx="8370753" cy="5579107"/>
          </a:xfrm>
          <a:prstGeom prst="rect">
            <a:avLst/>
          </a:prstGeom>
          <a:noFill/>
          <a:extLst>
            <a:ext uri="{909E8E84-426E-40DD-AFC4-6F175D3DCCD1}">
              <a14:hiddenFill xmlns:a14="http://schemas.microsoft.com/office/drawing/2010/main">
                <a:solidFill>
                  <a:srgbClr val="FFFFFF"/>
                </a:solidFill>
              </a14:hiddenFill>
            </a:ext>
          </a:extLst>
        </p:spPr>
      </p:pic>
      <p:sp>
        <p:nvSpPr>
          <p:cNvPr id="10" name="Foliennummernplatzhalter 9"/>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a:t>
            </a:fld>
            <a:endParaRPr lang="de-DE" dirty="0"/>
          </a:p>
        </p:txBody>
      </p:sp>
      <p:sp>
        <p:nvSpPr>
          <p:cNvPr id="12" name="Titel 11"/>
          <p:cNvSpPr>
            <a:spLocks noGrp="1"/>
          </p:cNvSpPr>
          <p:nvPr>
            <p:ph type="title" hasCustomPrompt="1"/>
          </p:nvPr>
        </p:nvSpPr>
        <p:spPr/>
        <p:txBody>
          <a:bodyPr/>
          <a:lstStyle/>
          <a:p>
            <a:r>
              <a:rPr lang="en-GB" noProof="0" dirty="0"/>
              <a:t>Edit title master format by clicking</a:t>
            </a:r>
          </a:p>
        </p:txBody>
      </p:sp>
      <p:sp>
        <p:nvSpPr>
          <p:cNvPr id="14" name="Textplatzhalter 13"/>
          <p:cNvSpPr>
            <a:spLocks noGrp="1"/>
          </p:cNvSpPr>
          <p:nvPr>
            <p:ph type="body" sz="quarter" idx="13" hasCustomPrompt="1"/>
          </p:nvPr>
        </p:nvSpPr>
        <p:spPr>
          <a:xfrm>
            <a:off x="827088" y="1019810"/>
            <a:ext cx="2289712" cy="5577839"/>
          </a:xfrm>
          <a:solidFill>
            <a:schemeClr val="bg1">
              <a:alpha val="75000"/>
            </a:schemeClr>
          </a:solidFill>
        </p:spPr>
        <p:txBody>
          <a:bodyPr lIns="72000" tIns="360000" rIns="36000" bIns="36000" anchor="t" anchorCtr="0"/>
          <a:lstStyle>
            <a:lvl1pPr marL="177800" indent="-177800">
              <a:lnSpc>
                <a:spcPct val="110000"/>
              </a:lnSpc>
              <a:spcAft>
                <a:spcPts val="0"/>
              </a:spcAft>
              <a:buFont typeface="Arial" panose="020B0604020202020204" pitchFamily="34" charset="0"/>
              <a:buChar char="•"/>
              <a:defRPr sz="1800"/>
            </a:lvl1pPr>
            <a:lvl2pPr>
              <a:lnSpc>
                <a:spcPct val="110000"/>
              </a:lnSpc>
              <a:spcBef>
                <a:spcPts val="0"/>
              </a:spcBef>
              <a:spcAft>
                <a:spcPts val="0"/>
              </a:spcAft>
              <a:defRPr sz="1800"/>
            </a:lvl2pPr>
            <a:lvl3pPr>
              <a:lnSpc>
                <a:spcPct val="110000"/>
              </a:lnSpc>
              <a:spcBef>
                <a:spcPts val="0"/>
              </a:spcBef>
              <a:spcAft>
                <a:spcPts val="0"/>
              </a:spcAft>
              <a:defRPr sz="1800"/>
            </a:lvl3pPr>
            <a:lvl4pPr>
              <a:lnSpc>
                <a:spcPct val="110000"/>
              </a:lnSpc>
              <a:spcBef>
                <a:spcPts val="0"/>
              </a:spcBef>
              <a:spcAft>
                <a:spcPts val="0"/>
              </a:spcAft>
              <a:defRPr sz="1800"/>
            </a:lvl4pPr>
            <a:lvl5pPr>
              <a:lnSpc>
                <a:spcPct val="110000"/>
              </a:lnSpc>
              <a:spcBef>
                <a:spcPts val="0"/>
              </a:spcBef>
              <a:spcAft>
                <a:spcPts val="0"/>
              </a:spcAft>
              <a:defRPr sz="1800"/>
            </a:lvl5pPr>
          </a:lstStyle>
          <a:p>
            <a:pPr lvl="0"/>
            <a:r>
              <a:rPr lang="en-GB" noProof="0" dirty="0"/>
              <a:t>Edit text master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13" name="Bild 14" descr="PSI-Logo_narrow_30k.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2800" y="285750"/>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a:spLocks noChangeArrowheads="1"/>
          </p:cNvSpPr>
          <p:nvPr userDrawn="1"/>
        </p:nvSpPr>
        <p:spPr bwMode="auto">
          <a:xfrm>
            <a:off x="0" y="1019811"/>
            <a:ext cx="720725" cy="727901"/>
          </a:xfrm>
          <a:prstGeom prst="rect">
            <a:avLst/>
          </a:prstGeom>
          <a:solidFill>
            <a:srgbClr val="B9B9B9"/>
          </a:solidFill>
          <a:ln>
            <a:noFill/>
          </a:ln>
        </p:spPr>
        <p:txBody>
          <a:bodyPr/>
          <a:lstStyle/>
          <a:p>
            <a:pPr>
              <a:spcBef>
                <a:spcPct val="0"/>
              </a:spcBef>
            </a:pPr>
            <a:endParaRPr lang="de-DE" sz="2400" dirty="0">
              <a:latin typeface="Times" charset="0"/>
            </a:endParaRPr>
          </a:p>
        </p:txBody>
      </p:sp>
    </p:spTree>
    <p:extLst>
      <p:ext uri="{BB962C8B-B14F-4D97-AF65-F5344CB8AC3E}">
        <p14:creationId xmlns:p14="http://schemas.microsoft.com/office/powerpoint/2010/main" val="366846880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en-GB" noProof="0" dirty="0"/>
          </a:p>
        </p:txBody>
      </p:sp>
      <p:sp>
        <p:nvSpPr>
          <p:cNvPr id="5" name="Foliennummernplatzhalter 4"/>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152529316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00" y="291600"/>
            <a:ext cx="6708025" cy="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noProof="0" dirty="0"/>
              <a:t>Enter slide title</a:t>
            </a:r>
          </a:p>
        </p:txBody>
      </p:sp>
      <p:sp>
        <p:nvSpPr>
          <p:cNvPr id="18" name="Foliennummernplatzhalter 5"/>
          <p:cNvSpPr>
            <a:spLocks noGrp="1"/>
          </p:cNvSpPr>
          <p:nvPr>
            <p:ph type="sldNum" sz="quarter" idx="4"/>
          </p:nvPr>
        </p:nvSpPr>
        <p:spPr>
          <a:xfrm>
            <a:off x="8206312" y="6661150"/>
            <a:ext cx="575742" cy="196850"/>
          </a:xfrm>
          <a:prstGeom prst="rect">
            <a:avLst/>
          </a:prstGeom>
        </p:spPr>
        <p:txBody>
          <a:bodyPr vert="horz" wrap="square" lIns="0" tIns="0" rIns="0" bIns="0" numCol="1" anchor="t" anchorCtr="0" compatLnSpc="1">
            <a:prstTxWarp prst="textNoShape">
              <a:avLst/>
            </a:prstTxWarp>
          </a:bodyPr>
          <a:lstStyle>
            <a:lvl1pPr>
              <a:spcBef>
                <a:spcPct val="0"/>
              </a:spcBef>
              <a:defRPr sz="900" smtClean="0">
                <a:latin typeface="+mn-lt"/>
              </a:defRPr>
            </a:lvl1pPr>
          </a:lstStyle>
          <a:p>
            <a:pPr algn="r">
              <a:defRPr/>
            </a:pPr>
            <a:r>
              <a:rPr lang="de-DE" dirty="0"/>
              <a:t>Page </a:t>
            </a:r>
            <a:fld id="{EBC07571-3134-BB4B-B83F-1A9FE18D34F3}" type="slidenum">
              <a:rPr lang="de-DE" smtClean="0"/>
              <a:pPr algn="r">
                <a:defRPr/>
              </a:pPr>
              <a:t>‹#›</a:t>
            </a:fld>
            <a:endParaRPr lang="de-DE" dirty="0"/>
          </a:p>
        </p:txBody>
      </p:sp>
      <p:sp>
        <p:nvSpPr>
          <p:cNvPr id="6" name="Rechteck 12"/>
          <p:cNvSpPr>
            <a:spLocks noChangeArrowheads="1"/>
          </p:cNvSpPr>
          <p:nvPr/>
        </p:nvSpPr>
        <p:spPr bwMode="auto">
          <a:xfrm>
            <a:off x="0" y="1412875"/>
            <a:ext cx="720725" cy="727901"/>
          </a:xfrm>
          <a:prstGeom prst="rect">
            <a:avLst/>
          </a:prstGeom>
          <a:solidFill>
            <a:srgbClr val="B9B9B9"/>
          </a:solidFill>
          <a:ln>
            <a:noFill/>
          </a:ln>
        </p:spPr>
        <p:txBody>
          <a:bodyPr/>
          <a:lstStyle/>
          <a:p>
            <a:pPr>
              <a:spcBef>
                <a:spcPct val="0"/>
              </a:spcBef>
            </a:pPr>
            <a:endParaRPr lang="de-DE" sz="2400">
              <a:latin typeface="Times" charset="0"/>
            </a:endParaRPr>
          </a:p>
        </p:txBody>
      </p:sp>
      <p:sp>
        <p:nvSpPr>
          <p:cNvPr id="2" name="Textplatzhalter 1"/>
          <p:cNvSpPr>
            <a:spLocks noGrp="1"/>
          </p:cNvSpPr>
          <p:nvPr>
            <p:ph type="body" idx="1"/>
          </p:nvPr>
        </p:nvSpPr>
        <p:spPr>
          <a:xfrm>
            <a:off x="1042988" y="1341438"/>
            <a:ext cx="7742237" cy="4679951"/>
          </a:xfrm>
          <a:prstGeom prst="rect">
            <a:avLst/>
          </a:prstGeom>
        </p:spPr>
        <p:txBody>
          <a:bodyPr vert="horz" lIns="0" tIns="0" rIns="0" bIns="0" rtlCol="0">
            <a:noAutofit/>
          </a:body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pic>
        <p:nvPicPr>
          <p:cNvPr id="8" name="Bild 14" descr="PSI-Logo_narrow_30k.eps"/>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12800" y="285750"/>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2" r:id="rId1"/>
    <p:sldLayoutId id="2147483974" r:id="rId2"/>
    <p:sldLayoutId id="2147483976" r:id="rId3"/>
    <p:sldLayoutId id="2147483973" r:id="rId4"/>
    <p:sldLayoutId id="2147483977" r:id="rId5"/>
    <p:sldLayoutId id="2147483979" r:id="rId6"/>
    <p:sldLayoutId id="2147483978" r:id="rId7"/>
    <p:sldLayoutId id="2147483980" r:id="rId8"/>
    <p:sldLayoutId id="2147483981" r:id="rId9"/>
    <p:sldLayoutId id="2147483982" r:id="rId10"/>
  </p:sldLayoutIdLst>
  <p:transition spd="med"/>
  <p:hf hdr="0"/>
  <p:txStyles>
    <p:titleStyle>
      <a:lvl1pPr algn="l" rtl="0" eaLnBrk="1" fontAlgn="base" hangingPunct="1">
        <a:spcBef>
          <a:spcPct val="0"/>
        </a:spcBef>
        <a:spcAft>
          <a:spcPct val="0"/>
        </a:spcAft>
        <a:defRPr sz="2500" kern="1000" spc="0">
          <a:solidFill>
            <a:srgbClr val="686868"/>
          </a:solidFill>
          <a:latin typeface="+mj-lt"/>
          <a:ea typeface="+mj-ea"/>
          <a:cs typeface="+mj-cs"/>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p:titleStyle>
    <p:bodyStyle>
      <a:lvl1pPr marL="177800" indent="-177800" algn="l" rtl="0" eaLnBrk="1" fontAlgn="base" hangingPunct="1">
        <a:lnSpc>
          <a:spcPct val="110000"/>
        </a:lnSpc>
        <a:spcBef>
          <a:spcPct val="0"/>
        </a:spcBef>
        <a:spcAft>
          <a:spcPct val="0"/>
        </a:spcAft>
        <a:buClr>
          <a:schemeClr val="tx1"/>
        </a:buClr>
        <a:buFont typeface="Arial" panose="020B0604020202020204" pitchFamily="34" charset="0"/>
        <a:buChar char="•"/>
        <a:defRPr sz="1800" kern="1200" spc="0" baseline="0">
          <a:solidFill>
            <a:schemeClr val="tx1"/>
          </a:solidFill>
          <a:latin typeface="+mn-lt"/>
          <a:ea typeface="+mn-ea"/>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800" kern="1200" spc="0" baseline="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sz="1800" spc="0" baseline="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1.w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0.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77.png"/><Relationship Id="rId5" Type="http://schemas.openxmlformats.org/officeDocument/2006/relationships/image" Target="../media/image29.png"/><Relationship Id="rId10" Type="http://schemas.openxmlformats.org/officeDocument/2006/relationships/image" Target="../media/image76.png"/><Relationship Id="rId4" Type="http://schemas.openxmlformats.org/officeDocument/2006/relationships/image" Target="../media/image28.png"/><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_GPS_400.jpg%20%20%20%20%20%20%20%20%20%20%20%20%20%20%20%20%20%20%20%20%20%20%20%20%20%20%20%20%20%20%20%20%20%20%20%20%20%20%20%20%20%20%20%20%20%20%20%20%20%20%20%20000201BF_HD35%20%20%20%20%20%20%20%20%20%20%20%20%20%20%20%20%20%20%20%20%20%20%20%20%20%20%20BA992A26:" TargetMode="External"/><Relationship Id="rId4" Type="http://schemas.openxmlformats.org/officeDocument/2006/relationships/image" Target="../media/image6.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14387" y="4572001"/>
            <a:ext cx="7969249" cy="1090800"/>
          </a:xfrm>
        </p:spPr>
        <p:txBody>
          <a:bodyPr/>
          <a:lstStyle/>
          <a:p>
            <a:r>
              <a:rPr lang="en-GB" noProof="0" dirty="0"/>
              <a:t>Low Energy Muon Beam Facility at PSI</a:t>
            </a:r>
          </a:p>
        </p:txBody>
      </p:sp>
      <p:sp>
        <p:nvSpPr>
          <p:cNvPr id="6" name="Untertitel 5"/>
          <p:cNvSpPr>
            <a:spLocks noGrp="1"/>
          </p:cNvSpPr>
          <p:nvPr>
            <p:ph type="subTitle" sz="quarter" idx="1"/>
          </p:nvPr>
        </p:nvSpPr>
        <p:spPr/>
        <p:txBody>
          <a:bodyPr/>
          <a:lstStyle/>
          <a:p>
            <a:r>
              <a:rPr lang="en-GB" dirty="0"/>
              <a:t>Xiaojie</a:t>
            </a:r>
            <a:r>
              <a:rPr lang="en-GB" noProof="0" dirty="0"/>
              <a:t> </a:t>
            </a:r>
            <a:r>
              <a:rPr lang="en-US" altLang="zh-CN" dirty="0"/>
              <a:t>Ni</a:t>
            </a:r>
            <a:r>
              <a:rPr lang="en-GB" noProof="0" dirty="0"/>
              <a:t>  ::  Paul Scherrer Institute</a:t>
            </a:r>
          </a:p>
        </p:txBody>
      </p:sp>
      <p:sp>
        <p:nvSpPr>
          <p:cNvPr id="7" name="Textfeld 6"/>
          <p:cNvSpPr txBox="1"/>
          <p:nvPr/>
        </p:nvSpPr>
        <p:spPr>
          <a:xfrm>
            <a:off x="814388" y="5565524"/>
            <a:ext cx="6853957" cy="504056"/>
          </a:xfrm>
          <a:prstGeom prst="rect">
            <a:avLst/>
          </a:prstGeom>
          <a:noFill/>
        </p:spPr>
        <p:txBody>
          <a:bodyPr wrap="square" lIns="0" tIns="0" rIns="0" bIns="0" rtlCol="0">
            <a:noAutofit/>
          </a:bodyPr>
          <a:lstStyle/>
          <a:p>
            <a:pPr>
              <a:lnSpc>
                <a:spcPct val="110000"/>
              </a:lnSpc>
              <a:spcBef>
                <a:spcPts val="0"/>
              </a:spcBef>
            </a:pPr>
            <a:r>
              <a:rPr lang="en-US" sz="1800" b="1" dirty="0">
                <a:solidFill>
                  <a:srgbClr val="969696"/>
                </a:solidFill>
                <a:latin typeface="+mn-lt"/>
              </a:rPr>
              <a:t>2020 </a:t>
            </a:r>
            <a:r>
              <a:rPr lang="en-US" sz="1800" b="1" dirty="0" err="1">
                <a:solidFill>
                  <a:srgbClr val="969696"/>
                </a:solidFill>
                <a:latin typeface="+mn-lt"/>
              </a:rPr>
              <a:t>EMuS</a:t>
            </a:r>
            <a:r>
              <a:rPr lang="en-US" sz="1800" b="1" dirty="0">
                <a:solidFill>
                  <a:srgbClr val="969696"/>
                </a:solidFill>
                <a:latin typeface="+mn-lt"/>
              </a:rPr>
              <a:t> &amp; MOMENT General Meeting</a:t>
            </a:r>
            <a:endParaRPr lang="en-GB" sz="1800" b="1" kern="1000" spc="30" dirty="0">
              <a:solidFill>
                <a:srgbClr val="969696"/>
              </a:solidFill>
              <a:latin typeface="+mn-lt"/>
              <a:cs typeface="Franklin Gothic Book"/>
            </a:endParaRPr>
          </a:p>
        </p:txBody>
      </p:sp>
    </p:spTree>
    <p:extLst>
      <p:ext uri="{BB962C8B-B14F-4D97-AF65-F5344CB8AC3E}">
        <p14:creationId xmlns:p14="http://schemas.microsoft.com/office/powerpoint/2010/main" val="275951994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Energy μ</a:t>
            </a:r>
            <a:r>
              <a:rPr lang="en-US" baseline="30000" dirty="0"/>
              <a:t>+</a:t>
            </a:r>
            <a:r>
              <a:rPr lang="en-US" dirty="0"/>
              <a:t> Beam and Setup for  LE-</a:t>
            </a:r>
            <a:r>
              <a:rPr lang="en-US" dirty="0" err="1"/>
              <a:t>μSR</a:t>
            </a:r>
            <a:r>
              <a:rPr lang="en-US" dirty="0"/>
              <a:t> </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10</a:t>
            </a:fld>
            <a:endParaRPr lang="de-DE"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80563"/>
            <a:ext cx="6757987" cy="37607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16109" y="1020786"/>
            <a:ext cx="1738532" cy="435264"/>
            <a:chOff x="4584433" y="971522"/>
            <a:chExt cx="1738532" cy="435264"/>
          </a:xfrm>
        </p:grpSpPr>
        <p:sp>
          <p:nvSpPr>
            <p:cNvPr id="6" name="TextBox 5"/>
            <p:cNvSpPr txBox="1"/>
            <p:nvPr/>
          </p:nvSpPr>
          <p:spPr>
            <a:xfrm>
              <a:off x="4955090" y="971522"/>
              <a:ext cx="881973"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Spin</a:t>
              </a:r>
              <a:endParaRPr lang="en-US" sz="1200" b="1" dirty="0">
                <a:latin typeface="+mn-lt"/>
                <a:cs typeface="Arial" pitchFamily="34" charset="0"/>
              </a:endParaRPr>
            </a:p>
          </p:txBody>
        </p:sp>
        <p:sp>
          <p:nvSpPr>
            <p:cNvPr id="7" name="TextBox 6"/>
            <p:cNvSpPr txBox="1"/>
            <p:nvPr/>
          </p:nvSpPr>
          <p:spPr>
            <a:xfrm>
              <a:off x="4955090" y="1129787"/>
              <a:ext cx="1367875"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a:t>
              </a:r>
              <a:r>
                <a:rPr lang="de-CH" sz="1200" b="1" dirty="0" err="1">
                  <a:latin typeface="+mn-lt"/>
                  <a:cs typeface="Arial" pitchFamily="34" charset="0"/>
                </a:rPr>
                <a:t>Momentum</a:t>
              </a:r>
              <a:endParaRPr lang="en-US" sz="1200" b="1" dirty="0">
                <a:latin typeface="+mn-lt"/>
                <a:cs typeface="Arial" pitchFamily="34" charset="0"/>
              </a:endParaRPr>
            </a:p>
          </p:txBody>
        </p:sp>
        <p:sp>
          <p:nvSpPr>
            <p:cNvPr id="8" name="Notched Right Arrow 7"/>
            <p:cNvSpPr>
              <a:spLocks noChangeAspect="1"/>
            </p:cNvSpPr>
            <p:nvPr/>
          </p:nvSpPr>
          <p:spPr>
            <a:xfrm>
              <a:off x="4611813" y="1216606"/>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p:cNvSpPr>
              <a:spLocks noChangeAspect="1"/>
            </p:cNvSpPr>
            <p:nvPr/>
          </p:nvSpPr>
          <p:spPr>
            <a:xfrm rot="10800000">
              <a:off x="4584433" y="1058341"/>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187624" y="2519251"/>
            <a:ext cx="561326" cy="261677"/>
            <a:chOff x="1350000" y="2470069"/>
            <a:chExt cx="561326" cy="261677"/>
          </a:xfrm>
        </p:grpSpPr>
        <p:sp>
          <p:nvSpPr>
            <p:cNvPr id="11" name="Notched Right Arrow 10"/>
            <p:cNvSpPr>
              <a:spLocks noChangeAspect="1"/>
            </p:cNvSpPr>
            <p:nvPr/>
          </p:nvSpPr>
          <p:spPr>
            <a:xfrm rot="1800000">
              <a:off x="1626174" y="2629332"/>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p:cNvSpPr>
              <a:spLocks noChangeAspect="1"/>
            </p:cNvSpPr>
            <p:nvPr/>
          </p:nvSpPr>
          <p:spPr>
            <a:xfrm rot="-9000000">
              <a:off x="1350000" y="2470069"/>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Arrow Connector 22">
            <a:extLst>
              <a:ext uri="{FF2B5EF4-FFF2-40B4-BE49-F238E27FC236}">
                <a16:creationId xmlns:a16="http://schemas.microsoft.com/office/drawing/2014/main" id="{01A92D5C-7D3F-41C7-8395-839311433BB2}"/>
              </a:ext>
            </a:extLst>
          </p:cNvPr>
          <p:cNvCxnSpPr>
            <a:cxnSpLocks/>
          </p:cNvCxnSpPr>
          <p:nvPr/>
        </p:nvCxnSpPr>
        <p:spPr bwMode="auto">
          <a:xfrm>
            <a:off x="6536987" y="1643974"/>
            <a:ext cx="695638" cy="556866"/>
          </a:xfrm>
          <a:prstGeom prst="straightConnector1">
            <a:avLst/>
          </a:prstGeom>
          <a:solidFill>
            <a:schemeClr val="accent1"/>
          </a:solidFill>
          <a:ln w="15875" cap="flat" cmpd="sng" algn="ctr">
            <a:solidFill>
              <a:srgbClr val="FFC000"/>
            </a:solidFill>
            <a:prstDash val="solid"/>
            <a:round/>
            <a:headEnd type="none" w="med" len="med"/>
            <a:tailEnd type="oval"/>
          </a:ln>
          <a:effectLst/>
        </p:spPr>
      </p:cxnSp>
      <p:sp>
        <p:nvSpPr>
          <p:cNvPr id="24" name="TextBox 12">
            <a:extLst>
              <a:ext uri="{FF2B5EF4-FFF2-40B4-BE49-F238E27FC236}">
                <a16:creationId xmlns:a16="http://schemas.microsoft.com/office/drawing/2014/main" id="{FEBC007A-F029-4D50-9AEA-3FB789E54BF6}"/>
              </a:ext>
            </a:extLst>
          </p:cNvPr>
          <p:cNvSpPr txBox="1"/>
          <p:nvPr/>
        </p:nvSpPr>
        <p:spPr>
          <a:xfrm>
            <a:off x="5431212" y="1320301"/>
            <a:ext cx="1660681" cy="508500"/>
          </a:xfrm>
          <a:prstGeom prst="rect">
            <a:avLst/>
          </a:prstGeom>
          <a:noFill/>
        </p:spPr>
        <p:txBody>
          <a:bodyPr wrap="none" lIns="0" tIns="0" rIns="0" bIns="0" rtlCol="0">
            <a:noAutofit/>
          </a:bodyPr>
          <a:lstStyle/>
          <a:p>
            <a:pPr>
              <a:lnSpc>
                <a:spcPct val="110000"/>
              </a:lnSpc>
              <a:spcBef>
                <a:spcPts val="0"/>
              </a:spcBef>
            </a:pPr>
            <a:r>
              <a:rPr lang="en-US" altLang="zh-CN" sz="1800" kern="1000" spc="30" dirty="0">
                <a:latin typeface="+mn-lt"/>
                <a:cs typeface="Franklin Gothic Book"/>
              </a:rPr>
              <a:t>Sample Cryostat</a:t>
            </a:r>
            <a:endParaRPr lang="de-CH" sz="1800" kern="1000" spc="30" dirty="0">
              <a:latin typeface="+mn-lt"/>
              <a:cs typeface="Franklin Gothic Book"/>
            </a:endParaRPr>
          </a:p>
          <a:p>
            <a:pPr>
              <a:lnSpc>
                <a:spcPct val="110000"/>
              </a:lnSpc>
              <a:spcBef>
                <a:spcPts val="0"/>
              </a:spcBef>
            </a:pPr>
            <a:br>
              <a:rPr lang="de-CH" sz="1800" kern="1000" spc="30" dirty="0">
                <a:latin typeface="+mn-lt"/>
                <a:cs typeface="Franklin Gothic Book"/>
              </a:rPr>
            </a:br>
            <a:endParaRPr lang="de-CH" sz="1800" kern="1000" spc="30" baseline="30000" dirty="0">
              <a:latin typeface="+mn-lt"/>
              <a:cs typeface="Franklin Gothic Book"/>
            </a:endParaRPr>
          </a:p>
        </p:txBody>
      </p:sp>
      <p:pic>
        <p:nvPicPr>
          <p:cNvPr id="28" name="Picture 6">
            <a:extLst>
              <a:ext uri="{FF2B5EF4-FFF2-40B4-BE49-F238E27FC236}">
                <a16:creationId xmlns:a16="http://schemas.microsoft.com/office/drawing/2014/main" id="{FE1C5E02-E6FB-4961-9E42-7332177EFCC7}"/>
              </a:ext>
            </a:extLst>
          </p:cNvPr>
          <p:cNvPicPr>
            <a:picLocks noChangeAspect="1"/>
          </p:cNvPicPr>
          <p:nvPr/>
        </p:nvPicPr>
        <p:blipFill rotWithShape="1">
          <a:blip r:embed="rId3">
            <a:extLst>
              <a:ext uri="{28A0092B-C50C-407E-A947-70E740481C1C}">
                <a14:useLocalDpi xmlns:a14="http://schemas.microsoft.com/office/drawing/2010/main" val="0"/>
              </a:ext>
            </a:extLst>
          </a:blip>
          <a:srcRect l="51423" t="13812"/>
          <a:stretch/>
        </p:blipFill>
        <p:spPr>
          <a:xfrm>
            <a:off x="7232625" y="2431973"/>
            <a:ext cx="1617985" cy="1242724"/>
          </a:xfrm>
          <a:prstGeom prst="rect">
            <a:avLst/>
          </a:prstGeom>
        </p:spPr>
      </p:pic>
      <p:pic>
        <p:nvPicPr>
          <p:cNvPr id="29" name="Picture 5">
            <a:extLst>
              <a:ext uri="{FF2B5EF4-FFF2-40B4-BE49-F238E27FC236}">
                <a16:creationId xmlns:a16="http://schemas.microsoft.com/office/drawing/2014/main" id="{9C999037-735B-4E70-97CC-373AE024CAFC}"/>
              </a:ext>
            </a:extLst>
          </p:cNvPr>
          <p:cNvPicPr>
            <a:picLocks noChangeAspect="1"/>
          </p:cNvPicPr>
          <p:nvPr/>
        </p:nvPicPr>
        <p:blipFill>
          <a:blip r:embed="rId4"/>
          <a:stretch>
            <a:fillRect/>
          </a:stretch>
        </p:blipFill>
        <p:spPr>
          <a:xfrm>
            <a:off x="7250514" y="3832713"/>
            <a:ext cx="1711690" cy="1408437"/>
          </a:xfrm>
          <a:prstGeom prst="rect">
            <a:avLst/>
          </a:prstGeom>
        </p:spPr>
      </p:pic>
      <p:sp>
        <p:nvSpPr>
          <p:cNvPr id="30" name="文本框 29">
            <a:extLst>
              <a:ext uri="{FF2B5EF4-FFF2-40B4-BE49-F238E27FC236}">
                <a16:creationId xmlns:a16="http://schemas.microsoft.com/office/drawing/2014/main" id="{C8AA2825-723F-4EA2-AAF8-E2EF925EC500}"/>
              </a:ext>
            </a:extLst>
          </p:cNvPr>
          <p:cNvSpPr txBox="1"/>
          <p:nvPr/>
        </p:nvSpPr>
        <p:spPr>
          <a:xfrm>
            <a:off x="116732" y="5399166"/>
            <a:ext cx="8471231" cy="1446550"/>
          </a:xfrm>
          <a:prstGeom prst="rect">
            <a:avLst/>
          </a:prstGeom>
          <a:noFill/>
        </p:spPr>
        <p:txBody>
          <a:bodyPr wrap="square">
            <a:spAutoFit/>
          </a:bodyPr>
          <a:lstStyle/>
          <a:p>
            <a:pPr marL="285750" indent="-285750">
              <a:buFont typeface="Arial" panose="020B0604020202020204" pitchFamily="34" charset="0"/>
              <a:buChar char="•"/>
            </a:pPr>
            <a:r>
              <a:rPr lang="en-US" altLang="zh-CN" dirty="0" err="1"/>
              <a:t>Konti</a:t>
            </a:r>
            <a:r>
              <a:rPr lang="en-US" altLang="zh-CN" dirty="0"/>
              <a:t> flow cryostats: 4 - 320 K at sample plate</a:t>
            </a:r>
          </a:p>
          <a:p>
            <a:pPr marL="285750" indent="-285750">
              <a:buFont typeface="Arial" panose="020B0604020202020204" pitchFamily="34" charset="0"/>
              <a:buChar char="•"/>
            </a:pPr>
            <a:r>
              <a:rPr lang="en-US" altLang="zh-CN" dirty="0" err="1"/>
              <a:t>LowTemp</a:t>
            </a:r>
            <a:r>
              <a:rPr lang="en-US" altLang="zh-CN" dirty="0"/>
              <a:t> cryostat: 2.4 - 300 K with sample plate, 2.2 - 300 K without sample plate</a:t>
            </a:r>
          </a:p>
          <a:p>
            <a:pPr marL="285750" indent="-285750">
              <a:buFont typeface="Arial" panose="020B0604020202020204" pitchFamily="34" charset="0"/>
              <a:buChar char="•"/>
            </a:pPr>
            <a:r>
              <a:rPr lang="en-US" altLang="zh-CN" dirty="0"/>
              <a:t>Furnace: -50 - 300°C (can be cooled by LN</a:t>
            </a:r>
            <a:r>
              <a:rPr lang="en-US" altLang="zh-CN" baseline="-25000" dirty="0"/>
              <a:t>2</a:t>
            </a:r>
            <a:r>
              <a:rPr lang="en-US" altLang="zh-CN" dirty="0"/>
              <a:t>)</a:t>
            </a:r>
          </a:p>
          <a:p>
            <a:pPr marL="285750" indent="-285750">
              <a:buFont typeface="Arial" panose="020B0604020202020204" pitchFamily="34" charset="0"/>
              <a:buChar char="•"/>
            </a:pPr>
            <a:r>
              <a:rPr lang="en-US" altLang="zh-CN" dirty="0"/>
              <a:t>Sample size: Ideally 25x25 mm</a:t>
            </a:r>
            <a:r>
              <a:rPr lang="en-US" altLang="zh-CN" baseline="30000" dirty="0"/>
              <a:t>2</a:t>
            </a:r>
            <a:r>
              <a:rPr lang="en-US" altLang="zh-CN" dirty="0"/>
              <a:t> or ∅ = 25 mm, mosaic of four pieces of 10x10</a:t>
            </a:r>
            <a:r>
              <a:rPr lang="en-US" altLang="zh-CN" baseline="30000" dirty="0"/>
              <a:t>2</a:t>
            </a:r>
            <a:r>
              <a:rPr lang="en-US" altLang="zh-CN" dirty="0"/>
              <a:t>mm</a:t>
            </a:r>
          </a:p>
        </p:txBody>
      </p:sp>
    </p:spTree>
    <p:extLst>
      <p:ext uri="{BB962C8B-B14F-4D97-AF65-F5344CB8AC3E}">
        <p14:creationId xmlns:p14="http://schemas.microsoft.com/office/powerpoint/2010/main" val="40490064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Energy μ</a:t>
            </a:r>
            <a:r>
              <a:rPr lang="en-US" baseline="30000" dirty="0"/>
              <a:t>+</a:t>
            </a:r>
            <a:r>
              <a:rPr lang="en-US" dirty="0"/>
              <a:t> Beam and Setup for  LE-</a:t>
            </a:r>
            <a:r>
              <a:rPr lang="en-US" dirty="0" err="1"/>
              <a:t>μSR</a:t>
            </a:r>
            <a:r>
              <a:rPr lang="en-US" dirty="0"/>
              <a:t> </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11</a:t>
            </a:fld>
            <a:endParaRPr lang="de-DE" dirty="0"/>
          </a:p>
        </p:txBody>
      </p:sp>
      <p:sp>
        <p:nvSpPr>
          <p:cNvPr id="24" name="TextBox 12">
            <a:extLst>
              <a:ext uri="{FF2B5EF4-FFF2-40B4-BE49-F238E27FC236}">
                <a16:creationId xmlns:a16="http://schemas.microsoft.com/office/drawing/2014/main" id="{FEBC007A-F029-4D50-9AEA-3FB789E54BF6}"/>
              </a:ext>
            </a:extLst>
          </p:cNvPr>
          <p:cNvSpPr txBox="1"/>
          <p:nvPr/>
        </p:nvSpPr>
        <p:spPr>
          <a:xfrm>
            <a:off x="2521269" y="1043256"/>
            <a:ext cx="4550740" cy="508500"/>
          </a:xfrm>
          <a:prstGeom prst="rect">
            <a:avLst/>
          </a:prstGeom>
          <a:noFill/>
        </p:spPr>
        <p:txBody>
          <a:bodyPr wrap="none" lIns="0" tIns="0" rIns="0" bIns="0" rtlCol="0">
            <a:noAutofit/>
          </a:bodyPr>
          <a:lstStyle/>
          <a:p>
            <a:pPr>
              <a:lnSpc>
                <a:spcPct val="110000"/>
              </a:lnSpc>
              <a:spcBef>
                <a:spcPts val="0"/>
              </a:spcBef>
            </a:pPr>
            <a:r>
              <a:rPr lang="en-US" altLang="zh-CN" sz="2000" b="1" kern="1000" spc="30" dirty="0">
                <a:latin typeface="+mn-lt"/>
                <a:cs typeface="Franklin Gothic Book"/>
              </a:rPr>
              <a:t>Magnets with APD Positron Spectrometer</a:t>
            </a:r>
            <a:br>
              <a:rPr lang="de-CH" sz="2000" b="1" kern="1000" spc="30" dirty="0">
                <a:latin typeface="+mn-lt"/>
                <a:cs typeface="Franklin Gothic Book"/>
              </a:rPr>
            </a:br>
            <a:endParaRPr lang="de-CH" sz="2000" b="1" kern="1000" spc="30" baseline="30000" dirty="0">
              <a:latin typeface="+mn-lt"/>
              <a:cs typeface="Franklin Gothic Book"/>
            </a:endParaRPr>
          </a:p>
        </p:txBody>
      </p:sp>
      <p:pic>
        <p:nvPicPr>
          <p:cNvPr id="14" name="图片 13">
            <a:extLst>
              <a:ext uri="{FF2B5EF4-FFF2-40B4-BE49-F238E27FC236}">
                <a16:creationId xmlns:a16="http://schemas.microsoft.com/office/drawing/2014/main" id="{B5ABD38E-9C4B-43C1-B4E8-56533E2E6469}"/>
              </a:ext>
            </a:extLst>
          </p:cNvPr>
          <p:cNvPicPr>
            <a:picLocks noChangeAspect="1"/>
          </p:cNvPicPr>
          <p:nvPr/>
        </p:nvPicPr>
        <p:blipFill>
          <a:blip r:embed="rId2"/>
          <a:stretch>
            <a:fillRect/>
          </a:stretch>
        </p:blipFill>
        <p:spPr>
          <a:xfrm>
            <a:off x="893425" y="1879932"/>
            <a:ext cx="2909128" cy="2367733"/>
          </a:xfrm>
          <a:prstGeom prst="rect">
            <a:avLst/>
          </a:prstGeom>
        </p:spPr>
      </p:pic>
      <p:pic>
        <p:nvPicPr>
          <p:cNvPr id="23" name="Picture 5">
            <a:extLst>
              <a:ext uri="{FF2B5EF4-FFF2-40B4-BE49-F238E27FC236}">
                <a16:creationId xmlns:a16="http://schemas.microsoft.com/office/drawing/2014/main" id="{4B0B2808-8975-4B89-B2A6-C9F86460799C}"/>
              </a:ext>
            </a:extLst>
          </p:cNvPr>
          <p:cNvPicPr>
            <a:picLocks noChangeAspect="1"/>
          </p:cNvPicPr>
          <p:nvPr/>
        </p:nvPicPr>
        <p:blipFill>
          <a:blip r:embed="rId3">
            <a:lum/>
            <a:alphaModFix/>
          </a:blip>
          <a:srcRect/>
          <a:stretch>
            <a:fillRect/>
          </a:stretch>
        </p:blipFill>
        <p:spPr>
          <a:xfrm>
            <a:off x="853925" y="4395517"/>
            <a:ext cx="2948628" cy="2211544"/>
          </a:xfrm>
          <a:prstGeom prst="rect">
            <a:avLst/>
          </a:prstGeom>
          <a:noFill/>
          <a:ln>
            <a:noFill/>
          </a:ln>
        </p:spPr>
      </p:pic>
      <p:sp>
        <p:nvSpPr>
          <p:cNvPr id="25" name="Straight Connector 6">
            <a:extLst>
              <a:ext uri="{FF2B5EF4-FFF2-40B4-BE49-F238E27FC236}">
                <a16:creationId xmlns:a16="http://schemas.microsoft.com/office/drawing/2014/main" id="{06B7ED64-0AD5-4381-A42E-77BA72290FC9}"/>
              </a:ext>
            </a:extLst>
          </p:cNvPr>
          <p:cNvSpPr/>
          <p:nvPr/>
        </p:nvSpPr>
        <p:spPr>
          <a:xfrm>
            <a:off x="1021403" y="5601001"/>
            <a:ext cx="975521" cy="0"/>
          </a:xfrm>
          <a:prstGeom prst="line">
            <a:avLst/>
          </a:prstGeom>
          <a:noFill/>
          <a:ln w="36720">
            <a:solidFill>
              <a:srgbClr val="FFFF99"/>
            </a:solidFill>
            <a:prstDash val="solid"/>
            <a:tailEnd type="arrow"/>
          </a:ln>
        </p:spPr>
        <p:txBody>
          <a:bodyPr vert="horz" wrap="none" lIns="108360" tIns="63360" rIns="108360" bIns="63360" anchor="ctr" anchorCtr="1"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dirty="0">
              <a:ln>
                <a:noFill/>
              </a:ln>
              <a:solidFill>
                <a:srgbClr val="000000"/>
              </a:solidFill>
              <a:latin typeface="Times" pitchFamily="18"/>
              <a:ea typeface="ヒラギノ角ゴ Pro W3" pitchFamily="2"/>
              <a:cs typeface="ヒラギノ角ゴ Pro W3" pitchFamily="2"/>
            </a:endParaRPr>
          </a:p>
        </p:txBody>
      </p:sp>
      <p:sp>
        <p:nvSpPr>
          <p:cNvPr id="26" name="TextBox 7">
            <a:extLst>
              <a:ext uri="{FF2B5EF4-FFF2-40B4-BE49-F238E27FC236}">
                <a16:creationId xmlns:a16="http://schemas.microsoft.com/office/drawing/2014/main" id="{4A829A62-5BCE-4918-9A74-887643DDFE8D}"/>
              </a:ext>
            </a:extLst>
          </p:cNvPr>
          <p:cNvSpPr txBox="1"/>
          <p:nvPr/>
        </p:nvSpPr>
        <p:spPr>
          <a:xfrm>
            <a:off x="1436399" y="5000578"/>
            <a:ext cx="338400" cy="364679"/>
          </a:xfrm>
          <a:prstGeom prst="rect">
            <a:avLst/>
          </a:prstGeom>
          <a:solidFill>
            <a:srgbClr val="FFFF99"/>
          </a:solidFill>
          <a:ln>
            <a:noFill/>
          </a:ln>
        </p:spPr>
        <p:txBody>
          <a:bodyPr vert="horz" wrap="none" lIns="90000" tIns="45000" rIns="90000" bIns="45000" anchorCtr="0" compatLnSpc="1">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0" i="0" u="none" strike="noStrike" baseline="0" dirty="0">
                <a:ln>
                  <a:noFill/>
                </a:ln>
                <a:solidFill>
                  <a:srgbClr val="000000"/>
                </a:solidFill>
                <a:latin typeface="Liberation Sans" pitchFamily="34"/>
                <a:ea typeface="ヒラギノ角ゴ Pro W3" pitchFamily="2"/>
                <a:cs typeface="ヒラギノ角ゴ Pro W3" pitchFamily="2"/>
              </a:rPr>
              <a:t>B</a:t>
            </a:r>
          </a:p>
        </p:txBody>
      </p:sp>
      <p:pic>
        <p:nvPicPr>
          <p:cNvPr id="27" name="Picture 4">
            <a:extLst>
              <a:ext uri="{FF2B5EF4-FFF2-40B4-BE49-F238E27FC236}">
                <a16:creationId xmlns:a16="http://schemas.microsoft.com/office/drawing/2014/main" id="{CD5339E3-1C9A-4BBA-9502-866BF8E22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86328" y="2473602"/>
            <a:ext cx="4749360" cy="3562020"/>
          </a:xfrm>
          <a:prstGeom prst="rect">
            <a:avLst/>
          </a:prstGeom>
        </p:spPr>
      </p:pic>
      <p:sp>
        <p:nvSpPr>
          <p:cNvPr id="31" name="Up Arrow 13">
            <a:extLst>
              <a:ext uri="{FF2B5EF4-FFF2-40B4-BE49-F238E27FC236}">
                <a16:creationId xmlns:a16="http://schemas.microsoft.com/office/drawing/2014/main" id="{50A13DB9-71DB-41B1-A92D-2826E4C28E2B}"/>
              </a:ext>
            </a:extLst>
          </p:cNvPr>
          <p:cNvSpPr/>
          <p:nvPr/>
        </p:nvSpPr>
        <p:spPr bwMode="auto">
          <a:xfrm>
            <a:off x="5820520" y="3429000"/>
            <a:ext cx="280976" cy="700472"/>
          </a:xfrm>
          <a:prstGeom prst="upArrow">
            <a:avLst>
              <a:gd name="adj1" fmla="val 50000"/>
              <a:gd name="adj2" fmla="val 105394"/>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32" name="TextBox 14">
            <a:extLst>
              <a:ext uri="{FF2B5EF4-FFF2-40B4-BE49-F238E27FC236}">
                <a16:creationId xmlns:a16="http://schemas.microsoft.com/office/drawing/2014/main" id="{7E2E3C84-4C9F-4176-85CF-81AF28340B83}"/>
              </a:ext>
            </a:extLst>
          </p:cNvPr>
          <p:cNvSpPr txBox="1"/>
          <p:nvPr/>
        </p:nvSpPr>
        <p:spPr>
          <a:xfrm>
            <a:off x="5681704" y="3750053"/>
            <a:ext cx="153777" cy="282102"/>
          </a:xfrm>
          <a:prstGeom prst="rect">
            <a:avLst/>
          </a:prstGeom>
          <a:solidFill>
            <a:schemeClr val="bg1"/>
          </a:solidFill>
        </p:spPr>
        <p:txBody>
          <a:bodyPr wrap="none" lIns="0" tIns="0" rIns="0" bIns="0" rtlCol="0">
            <a:noAutofit/>
          </a:bodyPr>
          <a:lstStyle/>
          <a:p>
            <a:pPr algn="ctr">
              <a:lnSpc>
                <a:spcPct val="110000"/>
              </a:lnSpc>
              <a:spcBef>
                <a:spcPts val="0"/>
              </a:spcBef>
            </a:pPr>
            <a:r>
              <a:rPr lang="de-CH" sz="1800" kern="1000" spc="30" dirty="0">
                <a:latin typeface="+mn-lt"/>
                <a:cs typeface="Franklin Gothic Book"/>
              </a:rPr>
              <a:t>B</a:t>
            </a:r>
          </a:p>
        </p:txBody>
      </p:sp>
      <p:sp>
        <p:nvSpPr>
          <p:cNvPr id="18" name="文本框 17">
            <a:extLst>
              <a:ext uri="{FF2B5EF4-FFF2-40B4-BE49-F238E27FC236}">
                <a16:creationId xmlns:a16="http://schemas.microsoft.com/office/drawing/2014/main" id="{DB48D6B1-5BE6-47BB-8C76-6039D9158BDB}"/>
              </a:ext>
            </a:extLst>
          </p:cNvPr>
          <p:cNvSpPr txBox="1"/>
          <p:nvPr/>
        </p:nvSpPr>
        <p:spPr>
          <a:xfrm>
            <a:off x="1687590" y="1544363"/>
            <a:ext cx="1667358" cy="323358"/>
          </a:xfrm>
          <a:prstGeom prst="rect">
            <a:avLst/>
          </a:prstGeom>
          <a:noFill/>
        </p:spPr>
        <p:txBody>
          <a:bodyPr wrap="square" lIns="0" tIns="0" rIns="0" bIns="0" rtlCol="0">
            <a:noAutofit/>
          </a:bodyPr>
          <a:lstStyle/>
          <a:p>
            <a:pPr>
              <a:lnSpc>
                <a:spcPct val="110000"/>
              </a:lnSpc>
              <a:spcBef>
                <a:spcPts val="0"/>
              </a:spcBef>
            </a:pPr>
            <a:r>
              <a:rPr lang="en-US" altLang="zh-CN" sz="1800" kern="1000" spc="30" dirty="0">
                <a:latin typeface="+mn-lt"/>
                <a:cs typeface="Franklin Gothic Book"/>
              </a:rPr>
              <a:t>WEW: 0-0.34 T</a:t>
            </a:r>
            <a:endParaRPr lang="zh-CN" altLang="en-US" sz="1800" kern="1000" spc="30" dirty="0">
              <a:latin typeface="+mn-lt"/>
              <a:cs typeface="Franklin Gothic Book"/>
            </a:endParaRPr>
          </a:p>
        </p:txBody>
      </p:sp>
      <p:sp>
        <p:nvSpPr>
          <p:cNvPr id="33" name="文本框 32">
            <a:extLst>
              <a:ext uri="{FF2B5EF4-FFF2-40B4-BE49-F238E27FC236}">
                <a16:creationId xmlns:a16="http://schemas.microsoft.com/office/drawing/2014/main" id="{6514B116-4808-48EB-A3E8-B0BDC40D832D}"/>
              </a:ext>
            </a:extLst>
          </p:cNvPr>
          <p:cNvSpPr txBox="1"/>
          <p:nvPr/>
        </p:nvSpPr>
        <p:spPr>
          <a:xfrm>
            <a:off x="5321242" y="1536970"/>
            <a:ext cx="1420026" cy="323358"/>
          </a:xfrm>
          <a:prstGeom prst="rect">
            <a:avLst/>
          </a:prstGeom>
          <a:noFill/>
        </p:spPr>
        <p:txBody>
          <a:bodyPr wrap="square" lIns="0" tIns="0" rIns="0" bIns="0" rtlCol="0">
            <a:noAutofit/>
          </a:bodyPr>
          <a:lstStyle/>
          <a:p>
            <a:pPr>
              <a:lnSpc>
                <a:spcPct val="110000"/>
              </a:lnSpc>
              <a:spcBef>
                <a:spcPts val="0"/>
              </a:spcBef>
            </a:pPr>
            <a:r>
              <a:rPr lang="en-US" altLang="zh-CN" sz="1800" kern="1000" spc="30" dirty="0">
                <a:latin typeface="+mn-lt"/>
                <a:cs typeface="Franklin Gothic Book"/>
              </a:rPr>
              <a:t>AEW: 0-300 G</a:t>
            </a:r>
            <a:endParaRPr lang="zh-CN" altLang="en-US" sz="1800" kern="1000" spc="30" dirty="0">
              <a:latin typeface="+mn-lt"/>
              <a:cs typeface="Franklin Gothic Book"/>
            </a:endParaRPr>
          </a:p>
        </p:txBody>
      </p:sp>
    </p:spTree>
    <p:extLst>
      <p:ext uri="{BB962C8B-B14F-4D97-AF65-F5344CB8AC3E}">
        <p14:creationId xmlns:p14="http://schemas.microsoft.com/office/powerpoint/2010/main" val="55545328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4305262-7E17-48D8-BC22-53561BCBEA81}"/>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12</a:t>
            </a:fld>
            <a:endParaRPr lang="de-DE" dirty="0"/>
          </a:p>
        </p:txBody>
      </p:sp>
      <p:sp>
        <p:nvSpPr>
          <p:cNvPr id="4" name="Textfeld 3">
            <a:extLst>
              <a:ext uri="{FF2B5EF4-FFF2-40B4-BE49-F238E27FC236}">
                <a16:creationId xmlns:a16="http://schemas.microsoft.com/office/drawing/2014/main" id="{B1ED79B0-E1F3-4783-8401-3F7D698A6316}"/>
              </a:ext>
            </a:extLst>
          </p:cNvPr>
          <p:cNvSpPr txBox="1"/>
          <p:nvPr/>
        </p:nvSpPr>
        <p:spPr>
          <a:xfrm>
            <a:off x="2295144" y="2624328"/>
            <a:ext cx="4553712" cy="1609344"/>
          </a:xfrm>
          <a:prstGeom prst="rect">
            <a:avLst/>
          </a:prstGeom>
          <a:noFill/>
        </p:spPr>
        <p:txBody>
          <a:bodyPr wrap="none" lIns="0" tIns="0" rIns="0" bIns="0" rtlCol="0">
            <a:noAutofit/>
          </a:bodyPr>
          <a:lstStyle/>
          <a:p>
            <a:pPr algn="ctr">
              <a:lnSpc>
                <a:spcPct val="110000"/>
              </a:lnSpc>
              <a:spcBef>
                <a:spcPts val="0"/>
              </a:spcBef>
            </a:pPr>
            <a:r>
              <a:rPr lang="en-US" sz="4400" b="1" kern="1000" spc="30" dirty="0">
                <a:latin typeface="+mn-lt"/>
                <a:cs typeface="Franklin Gothic Book"/>
              </a:rPr>
              <a:t>Applications of Low Energy µ</a:t>
            </a:r>
            <a:r>
              <a:rPr lang="en-US" sz="4400" b="1" kern="1000" spc="30" baseline="30000" dirty="0">
                <a:latin typeface="+mn-lt"/>
                <a:cs typeface="Franklin Gothic Book"/>
              </a:rPr>
              <a:t>+</a:t>
            </a:r>
            <a:r>
              <a:rPr lang="en-US" sz="4400" b="1" kern="1000" spc="30" dirty="0">
                <a:latin typeface="+mn-lt"/>
                <a:cs typeface="Franklin Gothic Book"/>
              </a:rPr>
              <a:t> </a:t>
            </a:r>
          </a:p>
          <a:p>
            <a:pPr algn="ctr">
              <a:lnSpc>
                <a:spcPct val="110000"/>
              </a:lnSpc>
              <a:spcBef>
                <a:spcPts val="0"/>
              </a:spcBef>
            </a:pPr>
            <a:r>
              <a:rPr lang="en-US" sz="4400" b="1" kern="1000" spc="30" dirty="0">
                <a:latin typeface="+mn-lt"/>
                <a:cs typeface="Franklin Gothic Book"/>
              </a:rPr>
              <a:t>Selected Examples</a:t>
            </a:r>
          </a:p>
        </p:txBody>
      </p:sp>
    </p:spTree>
    <p:extLst>
      <p:ext uri="{BB962C8B-B14F-4D97-AF65-F5344CB8AC3E}">
        <p14:creationId xmlns:p14="http://schemas.microsoft.com/office/powerpoint/2010/main" val="14878285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z="2800" dirty="0"/>
              <a:t>Semiconductors </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13</a:t>
            </a:fld>
            <a:endParaRPr lang="de-DE" dirty="0"/>
          </a:p>
        </p:txBody>
      </p:sp>
      <p:sp>
        <p:nvSpPr>
          <p:cNvPr id="7" name="TextBox 6"/>
          <p:cNvSpPr txBox="1"/>
          <p:nvPr/>
        </p:nvSpPr>
        <p:spPr>
          <a:xfrm>
            <a:off x="1200150" y="1333499"/>
            <a:ext cx="3571875" cy="1352551"/>
          </a:xfrm>
          <a:prstGeom prst="rect">
            <a:avLst/>
          </a:prstGeom>
          <a:noFill/>
        </p:spPr>
        <p:txBody>
          <a:bodyPr wrap="none" lIns="0" tIns="0" rIns="0" bIns="0" rtlCol="0">
            <a:noAutofit/>
          </a:bodyPr>
          <a:lstStyle/>
          <a:p>
            <a:pPr>
              <a:lnSpc>
                <a:spcPct val="110000"/>
              </a:lnSpc>
              <a:spcBef>
                <a:spcPts val="0"/>
              </a:spcBef>
            </a:pPr>
            <a:r>
              <a:rPr lang="en-US" sz="1800" b="1" kern="1000" spc="30" dirty="0">
                <a:latin typeface="+mn-lt"/>
                <a:cs typeface="Franklin Gothic Book"/>
              </a:rPr>
              <a:t>Possible muon charge states:</a:t>
            </a: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“bare” µ</a:t>
            </a:r>
            <a:r>
              <a:rPr lang="en-US" sz="1800" kern="1000" spc="30" baseline="30000" dirty="0">
                <a:latin typeface="+mn-lt"/>
                <a:cs typeface="Franklin Gothic Book"/>
              </a:rPr>
              <a:t>+</a:t>
            </a:r>
            <a:r>
              <a:rPr lang="en-US" sz="1800" kern="1000" spc="30" dirty="0">
                <a:latin typeface="+mn-lt"/>
                <a:cs typeface="Franklin Gothic Book"/>
              </a:rPr>
              <a:t> = Mu</a:t>
            </a:r>
            <a:r>
              <a:rPr lang="en-US" sz="1800" kern="1000" spc="30" baseline="30000" dirty="0">
                <a:latin typeface="+mn-lt"/>
                <a:cs typeface="Franklin Gothic Book"/>
              </a:rPr>
              <a:t>+ </a:t>
            </a:r>
            <a:r>
              <a:rPr lang="en-US" sz="1800" kern="1000" spc="30" dirty="0">
                <a:latin typeface="+mn-lt"/>
                <a:cs typeface="Franklin Gothic Book"/>
              </a:rPr>
              <a:t>(diamagnetic)</a:t>
            </a:r>
          </a:p>
          <a:p>
            <a:pPr marL="285750" indent="-285750">
              <a:lnSpc>
                <a:spcPct val="110000"/>
              </a:lnSpc>
              <a:spcBef>
                <a:spcPts val="0"/>
              </a:spcBef>
              <a:buFont typeface="Arial" panose="020B0604020202020204" pitchFamily="34" charset="0"/>
              <a:buChar char="•"/>
            </a:pPr>
            <a:r>
              <a:rPr lang="en-US" sz="1800" kern="1000" spc="30" dirty="0">
                <a:solidFill>
                  <a:srgbClr val="000000"/>
                </a:solidFill>
                <a:latin typeface="Calibri"/>
                <a:cs typeface="Franklin Gothic Book"/>
              </a:rPr>
              <a:t>µ</a:t>
            </a:r>
            <a:r>
              <a:rPr lang="en-US" sz="1800" kern="1000" spc="30" baseline="30000" dirty="0">
                <a:solidFill>
                  <a:srgbClr val="000000"/>
                </a:solidFill>
                <a:latin typeface="Calibri"/>
                <a:cs typeface="Franklin Gothic Book"/>
              </a:rPr>
              <a:t>+</a:t>
            </a:r>
            <a:r>
              <a:rPr lang="en-US" sz="1800" kern="1000" spc="30" dirty="0">
                <a:solidFill>
                  <a:srgbClr val="000000"/>
                </a:solidFill>
                <a:latin typeface="Calibri"/>
                <a:cs typeface="Franklin Gothic Book"/>
              </a:rPr>
              <a:t> + e</a:t>
            </a:r>
            <a:r>
              <a:rPr lang="en-US" sz="1800" kern="1000" spc="30" baseline="30000" dirty="0">
                <a:solidFill>
                  <a:srgbClr val="000000"/>
                </a:solidFill>
                <a:latin typeface="Calibri"/>
                <a:cs typeface="Franklin Gothic Book"/>
              </a:rPr>
              <a:t>-</a:t>
            </a:r>
            <a:r>
              <a:rPr lang="en-US" sz="1800" kern="1000" spc="30" dirty="0">
                <a:solidFill>
                  <a:srgbClr val="000000"/>
                </a:solidFill>
                <a:latin typeface="Calibri"/>
                <a:cs typeface="Franklin Gothic Book"/>
              </a:rPr>
              <a:t> = Mu</a:t>
            </a:r>
            <a:r>
              <a:rPr lang="en-US" sz="1800" kern="1000" spc="30" baseline="30000" dirty="0">
                <a:solidFill>
                  <a:srgbClr val="000000"/>
                </a:solidFill>
                <a:latin typeface="Calibri"/>
                <a:cs typeface="Franklin Gothic Book"/>
              </a:rPr>
              <a:t>0</a:t>
            </a:r>
            <a:r>
              <a:rPr lang="en-US" sz="1800" kern="1000" spc="30" dirty="0">
                <a:solidFill>
                  <a:srgbClr val="000000"/>
                </a:solidFill>
                <a:latin typeface="Calibri"/>
                <a:cs typeface="Franklin Gothic Book"/>
              </a:rPr>
              <a:t> (paramagnetic)</a:t>
            </a:r>
          </a:p>
          <a:p>
            <a:pPr marL="285750" indent="-285750">
              <a:lnSpc>
                <a:spcPct val="110000"/>
              </a:lnSpc>
              <a:spcBef>
                <a:spcPts val="0"/>
              </a:spcBef>
              <a:buFont typeface="Arial" panose="020B0604020202020204" pitchFamily="34" charset="0"/>
              <a:buChar char="•"/>
            </a:pPr>
            <a:r>
              <a:rPr lang="en-US" sz="1800" kern="1000" spc="30" dirty="0">
                <a:solidFill>
                  <a:srgbClr val="000000"/>
                </a:solidFill>
                <a:latin typeface="Calibri"/>
                <a:cs typeface="Franklin Gothic Book"/>
              </a:rPr>
              <a:t>µ</a:t>
            </a:r>
            <a:r>
              <a:rPr lang="en-US" sz="1800" kern="1000" spc="30" baseline="30000" dirty="0">
                <a:solidFill>
                  <a:srgbClr val="000000"/>
                </a:solidFill>
                <a:latin typeface="Calibri"/>
                <a:cs typeface="Franklin Gothic Book"/>
              </a:rPr>
              <a:t>+</a:t>
            </a:r>
            <a:r>
              <a:rPr lang="en-US" sz="1800" kern="1000" spc="30" dirty="0">
                <a:solidFill>
                  <a:srgbClr val="000000"/>
                </a:solidFill>
                <a:latin typeface="Calibri"/>
                <a:cs typeface="Franklin Gothic Book"/>
              </a:rPr>
              <a:t> + 2 e</a:t>
            </a:r>
            <a:r>
              <a:rPr lang="en-US" sz="1800" kern="1000" spc="30" baseline="30000" dirty="0">
                <a:solidFill>
                  <a:srgbClr val="000000"/>
                </a:solidFill>
                <a:latin typeface="Calibri"/>
                <a:cs typeface="Franklin Gothic Book"/>
              </a:rPr>
              <a:t>-</a:t>
            </a:r>
            <a:r>
              <a:rPr lang="en-US" sz="1800" kern="1000" spc="30" dirty="0">
                <a:solidFill>
                  <a:srgbClr val="000000"/>
                </a:solidFill>
                <a:latin typeface="Calibri"/>
                <a:cs typeface="Franklin Gothic Book"/>
              </a:rPr>
              <a:t> = Mu</a:t>
            </a:r>
            <a:r>
              <a:rPr lang="en-US" sz="1800" kern="1000" spc="30" baseline="30000" dirty="0">
                <a:solidFill>
                  <a:srgbClr val="000000"/>
                </a:solidFill>
                <a:latin typeface="Calibri"/>
                <a:cs typeface="Franklin Gothic Book"/>
              </a:rPr>
              <a:t>-</a:t>
            </a:r>
            <a:r>
              <a:rPr lang="en-US" sz="1800" kern="1000" spc="30" dirty="0">
                <a:solidFill>
                  <a:srgbClr val="000000"/>
                </a:solidFill>
                <a:latin typeface="Calibri"/>
                <a:cs typeface="Franklin Gothic Book"/>
              </a:rPr>
              <a:t> (diamagnetic)</a:t>
            </a:r>
            <a:endParaRPr lang="en-US" sz="1800" kern="1000" spc="30" dirty="0">
              <a:latin typeface="+mn-lt"/>
              <a:cs typeface="Franklin Gothic Book"/>
            </a:endParaRPr>
          </a:p>
        </p:txBody>
      </p:sp>
      <p:grpSp>
        <p:nvGrpSpPr>
          <p:cNvPr id="9" name="Group 8"/>
          <p:cNvGrpSpPr/>
          <p:nvPr/>
        </p:nvGrpSpPr>
        <p:grpSpPr>
          <a:xfrm>
            <a:off x="2986087" y="1038225"/>
            <a:ext cx="5795967" cy="2790825"/>
            <a:chOff x="2986087" y="1038225"/>
            <a:chExt cx="5795967" cy="2790825"/>
          </a:xfrm>
        </p:grpSpPr>
        <p:pic>
          <p:nvPicPr>
            <p:cNvPr id="4" name="Picture 3"/>
            <p:cNvPicPr>
              <a:picLocks noChangeAspect="1"/>
            </p:cNvPicPr>
            <p:nvPr/>
          </p:nvPicPr>
          <p:blipFill>
            <a:blip r:embed="rId2">
              <a:lum/>
              <a:alphaModFix/>
            </a:blip>
            <a:srcRect/>
            <a:stretch>
              <a:fillRect/>
            </a:stretch>
          </p:blipFill>
          <p:spPr>
            <a:xfrm>
              <a:off x="6532774" y="1038225"/>
              <a:ext cx="2249280" cy="2139840"/>
            </a:xfrm>
            <a:prstGeom prst="rect">
              <a:avLst/>
            </a:prstGeom>
            <a:noFill/>
            <a:ln>
              <a:noFill/>
            </a:ln>
          </p:spPr>
        </p:pic>
        <p:sp>
          <p:nvSpPr>
            <p:cNvPr id="8" name="TextBox 7"/>
            <p:cNvSpPr txBox="1"/>
            <p:nvPr/>
          </p:nvSpPr>
          <p:spPr>
            <a:xfrm>
              <a:off x="2986087" y="2835275"/>
              <a:ext cx="4343400" cy="993775"/>
            </a:xfrm>
            <a:prstGeom prst="rect">
              <a:avLst/>
            </a:prstGeom>
            <a:noFill/>
          </p:spPr>
          <p:txBody>
            <a:bodyPr wrap="none" lIns="0" tIns="0" rIns="0" bIns="0" rtlCol="0">
              <a:noAutofit/>
            </a:bodyPr>
            <a:lstStyle/>
            <a:p>
              <a:pPr>
                <a:lnSpc>
                  <a:spcPct val="110000"/>
                </a:lnSpc>
                <a:spcBef>
                  <a:spcPts val="0"/>
                </a:spcBef>
              </a:pPr>
              <a:r>
                <a:rPr lang="en-US" sz="1800" b="1" kern="1000" spc="30" dirty="0">
                  <a:latin typeface="+mn-lt"/>
                  <a:cs typeface="Franklin Gothic Book"/>
                </a:rPr>
                <a:t>Muon sites:</a:t>
              </a: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Bond center (BC): </a:t>
              </a:r>
              <a:r>
                <a:rPr lang="en-US" sz="1800" kern="1000" spc="30" dirty="0" err="1">
                  <a:latin typeface="+mn-lt"/>
                  <a:cs typeface="Franklin Gothic Book"/>
                </a:rPr>
                <a:t>Mu</a:t>
              </a:r>
              <a:r>
                <a:rPr lang="en-US" sz="1800" kern="1000" spc="30" baseline="-25000" dirty="0" err="1">
                  <a:latin typeface="+mn-lt"/>
                  <a:cs typeface="Franklin Gothic Book"/>
                </a:rPr>
                <a:t>BC</a:t>
              </a:r>
              <a:r>
                <a:rPr lang="en-US" sz="1800" kern="1000" spc="30" baseline="30000" dirty="0">
                  <a:latin typeface="+mn-lt"/>
                  <a:cs typeface="Franklin Gothic Book"/>
                </a:rPr>
                <a:t>(+,0)</a:t>
              </a:r>
              <a:endParaRPr lang="en-US" sz="1800" kern="1000" spc="30" dirty="0">
                <a:latin typeface="+mn-lt"/>
                <a:cs typeface="Franklin Gothic Book"/>
              </a:endParaRP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Tetrahedral interstitial site (T): </a:t>
              </a:r>
              <a:r>
                <a:rPr lang="en-US" sz="1800" kern="1000" spc="30" dirty="0" err="1">
                  <a:latin typeface="+mn-lt"/>
                  <a:cs typeface="Franklin Gothic Book"/>
                </a:rPr>
                <a:t>Mu</a:t>
              </a:r>
              <a:r>
                <a:rPr lang="en-US" sz="1800" kern="1000" spc="30" baseline="-25000" dirty="0" err="1">
                  <a:latin typeface="+mn-lt"/>
                  <a:cs typeface="Franklin Gothic Book"/>
                </a:rPr>
                <a:t>T</a:t>
              </a:r>
              <a:r>
                <a:rPr lang="en-US" sz="1800" kern="1000" spc="30" baseline="30000" dirty="0">
                  <a:latin typeface="+mn-lt"/>
                  <a:cs typeface="Franklin Gothic Book"/>
                </a:rPr>
                <a:t>(0,-)</a:t>
              </a:r>
            </a:p>
          </p:txBody>
        </p:sp>
      </p:grpSp>
      <p:sp>
        <p:nvSpPr>
          <p:cNvPr id="15" name="TextBox 5">
            <a:extLst>
              <a:ext uri="{FF2B5EF4-FFF2-40B4-BE49-F238E27FC236}">
                <a16:creationId xmlns:a16="http://schemas.microsoft.com/office/drawing/2014/main" id="{4FD3BD1C-2BEF-4DB1-BD6B-40D29D92341D}"/>
              </a:ext>
            </a:extLst>
          </p:cNvPr>
          <p:cNvSpPr txBox="1"/>
          <p:nvPr/>
        </p:nvSpPr>
        <p:spPr>
          <a:xfrm>
            <a:off x="200025" y="5103830"/>
            <a:ext cx="4572000" cy="914400"/>
          </a:xfrm>
          <a:prstGeom prst="rect">
            <a:avLst/>
          </a:prstGeom>
          <a:noFill/>
        </p:spPr>
        <p:txBody>
          <a:bodyPr wrap="none" lIns="0" tIns="0" rIns="0" bIns="0" rtlCol="0">
            <a:noAutofit/>
          </a:bodyPr>
          <a:lstStyle/>
          <a:p>
            <a:pPr>
              <a:lnSpc>
                <a:spcPct val="110000"/>
              </a:lnSpc>
              <a:spcBef>
                <a:spcPts val="0"/>
              </a:spcBef>
            </a:pPr>
            <a:r>
              <a:rPr lang="en-US" sz="1800" b="1" kern="1000" spc="30" dirty="0">
                <a:latin typeface="+mn-lt"/>
                <a:cs typeface="Franklin Gothic Book"/>
              </a:rPr>
              <a:t>Measurements performed at T=220K</a:t>
            </a:r>
            <a:r>
              <a:rPr lang="en-US" sz="1800" kern="1000" spc="30" dirty="0">
                <a:latin typeface="+mn-lt"/>
                <a:cs typeface="Franklin Gothic Book"/>
              </a:rPr>
              <a:t>:</a:t>
            </a: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Mu</a:t>
            </a:r>
            <a:r>
              <a:rPr lang="en-US" sz="1800" kern="1000" spc="30" baseline="-25000" dirty="0">
                <a:latin typeface="+mn-lt"/>
                <a:cs typeface="Franklin Gothic Book"/>
              </a:rPr>
              <a:t>BC</a:t>
            </a:r>
            <a:r>
              <a:rPr lang="en-US" sz="1800" kern="1000" spc="30" baseline="30000" dirty="0">
                <a:latin typeface="+mn-lt"/>
                <a:cs typeface="Franklin Gothic Book"/>
              </a:rPr>
              <a:t>0</a:t>
            </a:r>
            <a:r>
              <a:rPr lang="en-US" sz="1800" kern="1000" spc="30" dirty="0">
                <a:latin typeface="+mn-lt"/>
                <a:cs typeface="Franklin Gothic Book"/>
              </a:rPr>
              <a:t> fully transformed to </a:t>
            </a:r>
            <a:r>
              <a:rPr lang="en-US" sz="1800" kern="1000" spc="30" dirty="0" err="1">
                <a:latin typeface="+mn-lt"/>
                <a:cs typeface="Franklin Gothic Book"/>
              </a:rPr>
              <a:t>Mu</a:t>
            </a:r>
            <a:r>
              <a:rPr lang="en-US" sz="1800" kern="1000" spc="30" baseline="-25000" dirty="0" err="1">
                <a:latin typeface="+mn-lt"/>
                <a:cs typeface="Franklin Gothic Book"/>
              </a:rPr>
              <a:t>BC</a:t>
            </a:r>
            <a:r>
              <a:rPr lang="en-US" sz="1800" kern="1000" spc="30" baseline="30000" dirty="0">
                <a:latin typeface="+mn-lt"/>
                <a:cs typeface="Franklin Gothic Book"/>
              </a:rPr>
              <a:t>+</a:t>
            </a:r>
            <a:endParaRPr lang="en-US" sz="1800" kern="1000" spc="30" dirty="0">
              <a:latin typeface="+mn-lt"/>
              <a:cs typeface="Franklin Gothic Book"/>
            </a:endParaRPr>
          </a:p>
          <a:p>
            <a:pPr marL="285750" indent="-285750">
              <a:lnSpc>
                <a:spcPct val="110000"/>
              </a:lnSpc>
              <a:spcBef>
                <a:spcPts val="0"/>
              </a:spcBef>
              <a:buFont typeface="Arial" panose="020B0604020202020204" pitchFamily="34" charset="0"/>
              <a:buChar char="•"/>
            </a:pPr>
            <a:r>
              <a:rPr lang="en-US" sz="1800" kern="1000" spc="30" dirty="0" err="1">
                <a:latin typeface="+mn-lt"/>
                <a:cs typeface="Franklin Gothic Book"/>
              </a:rPr>
              <a:t>Mu</a:t>
            </a:r>
            <a:r>
              <a:rPr lang="en-US" sz="1800" kern="1000" spc="30" baseline="-25000" dirty="0" err="1">
                <a:latin typeface="+mn-lt"/>
                <a:cs typeface="Franklin Gothic Book"/>
              </a:rPr>
              <a:t>T</a:t>
            </a:r>
            <a:r>
              <a:rPr lang="en-US" sz="1800" kern="1000" spc="30" dirty="0">
                <a:latin typeface="+mn-lt"/>
                <a:cs typeface="Franklin Gothic Book"/>
              </a:rPr>
              <a:t> is used as sensor for free hole carriers.</a:t>
            </a:r>
            <a:endParaRPr lang="en-US" sz="1800" kern="1000" spc="30" baseline="-25000" dirty="0">
              <a:latin typeface="+mn-lt"/>
              <a:cs typeface="Franklin Gothic Book"/>
            </a:endParaRPr>
          </a:p>
        </p:txBody>
      </p:sp>
      <p:grpSp>
        <p:nvGrpSpPr>
          <p:cNvPr id="16" name="Group 32">
            <a:extLst>
              <a:ext uri="{FF2B5EF4-FFF2-40B4-BE49-F238E27FC236}">
                <a16:creationId xmlns:a16="http://schemas.microsoft.com/office/drawing/2014/main" id="{0CCA4223-76A9-4E7B-B93E-78F1CBB7D632}"/>
              </a:ext>
            </a:extLst>
          </p:cNvPr>
          <p:cNvGrpSpPr/>
          <p:nvPr/>
        </p:nvGrpSpPr>
        <p:grpSpPr>
          <a:xfrm>
            <a:off x="5337524" y="4969886"/>
            <a:ext cx="3806476" cy="1498009"/>
            <a:chOff x="343586" y="2607489"/>
            <a:chExt cx="3806476" cy="1498009"/>
          </a:xfrm>
        </p:grpSpPr>
        <p:pic>
          <p:nvPicPr>
            <p:cNvPr id="17" name="Picture 13">
              <a:extLst>
                <a:ext uri="{FF2B5EF4-FFF2-40B4-BE49-F238E27FC236}">
                  <a16:creationId xmlns:a16="http://schemas.microsoft.com/office/drawing/2014/main" id="{203F5ACC-601C-4472-B813-8A132C2B6C58}"/>
                </a:ext>
              </a:extLst>
            </p:cNvPr>
            <p:cNvPicPr>
              <a:picLocks noChangeAspect="1"/>
            </p:cNvPicPr>
            <p:nvPr/>
          </p:nvPicPr>
          <p:blipFill>
            <a:blip r:embed="rId3"/>
            <a:stretch>
              <a:fillRect/>
            </a:stretch>
          </p:blipFill>
          <p:spPr>
            <a:xfrm>
              <a:off x="343586" y="2984707"/>
              <a:ext cx="1546479" cy="279749"/>
            </a:xfrm>
            <a:prstGeom prst="rect">
              <a:avLst/>
            </a:prstGeom>
          </p:spPr>
        </p:pic>
        <p:sp>
          <p:nvSpPr>
            <p:cNvPr id="18" name="TextBox 14">
              <a:extLst>
                <a:ext uri="{FF2B5EF4-FFF2-40B4-BE49-F238E27FC236}">
                  <a16:creationId xmlns:a16="http://schemas.microsoft.com/office/drawing/2014/main" id="{ACA5420F-B707-49E2-A214-CD482D3EC7ED}"/>
                </a:ext>
              </a:extLst>
            </p:cNvPr>
            <p:cNvSpPr txBox="1"/>
            <p:nvPr/>
          </p:nvSpPr>
          <p:spPr>
            <a:xfrm>
              <a:off x="361949" y="2607489"/>
              <a:ext cx="2410201" cy="323850"/>
            </a:xfrm>
            <a:prstGeom prst="rect">
              <a:avLst/>
            </a:prstGeom>
            <a:noFill/>
          </p:spPr>
          <p:txBody>
            <a:bodyPr wrap="none" lIns="0" tIns="0" rIns="0" bIns="0" rtlCol="0">
              <a:noAutofit/>
            </a:bodyPr>
            <a:lstStyle/>
            <a:p>
              <a:pPr>
                <a:lnSpc>
                  <a:spcPct val="110000"/>
                </a:lnSpc>
                <a:spcBef>
                  <a:spcPts val="0"/>
                </a:spcBef>
              </a:pPr>
              <a:r>
                <a:rPr lang="en-US" sz="1800" b="1" kern="1000" spc="30" dirty="0">
                  <a:latin typeface="+mn-lt"/>
                  <a:cs typeface="Franklin Gothic Book"/>
                </a:rPr>
                <a:t>Charge-Exchange Cycles</a:t>
              </a:r>
            </a:p>
          </p:txBody>
        </p:sp>
        <p:pic>
          <p:nvPicPr>
            <p:cNvPr id="19" name="Picture 30">
              <a:extLst>
                <a:ext uri="{FF2B5EF4-FFF2-40B4-BE49-F238E27FC236}">
                  <a16:creationId xmlns:a16="http://schemas.microsoft.com/office/drawing/2014/main" id="{DC3C04A6-1F87-41D9-8D07-0992381AB815}"/>
                </a:ext>
              </a:extLst>
            </p:cNvPr>
            <p:cNvPicPr>
              <a:picLocks noChangeAspect="1"/>
            </p:cNvPicPr>
            <p:nvPr/>
          </p:nvPicPr>
          <p:blipFill>
            <a:blip r:embed="rId4"/>
            <a:stretch>
              <a:fillRect/>
            </a:stretch>
          </p:blipFill>
          <p:spPr>
            <a:xfrm>
              <a:off x="343586" y="3421304"/>
              <a:ext cx="3806476" cy="311182"/>
            </a:xfrm>
            <a:prstGeom prst="rect">
              <a:avLst/>
            </a:prstGeom>
          </p:spPr>
        </p:pic>
        <p:pic>
          <p:nvPicPr>
            <p:cNvPr id="20" name="Picture 31">
              <a:extLst>
                <a:ext uri="{FF2B5EF4-FFF2-40B4-BE49-F238E27FC236}">
                  <a16:creationId xmlns:a16="http://schemas.microsoft.com/office/drawing/2014/main" id="{B1D99074-D9A6-48C1-9DB7-6566C208D092}"/>
                </a:ext>
              </a:extLst>
            </p:cNvPr>
            <p:cNvPicPr>
              <a:picLocks noChangeAspect="1"/>
            </p:cNvPicPr>
            <p:nvPr/>
          </p:nvPicPr>
          <p:blipFill>
            <a:blip r:embed="rId5"/>
            <a:stretch>
              <a:fillRect/>
            </a:stretch>
          </p:blipFill>
          <p:spPr>
            <a:xfrm>
              <a:off x="343586" y="3784886"/>
              <a:ext cx="3234404" cy="320612"/>
            </a:xfrm>
            <a:prstGeom prst="rect">
              <a:avLst/>
            </a:prstGeom>
          </p:spPr>
        </p:pic>
      </p:grpSp>
      <p:sp>
        <p:nvSpPr>
          <p:cNvPr id="21" name="文本框 20">
            <a:extLst>
              <a:ext uri="{FF2B5EF4-FFF2-40B4-BE49-F238E27FC236}">
                <a16:creationId xmlns:a16="http://schemas.microsoft.com/office/drawing/2014/main" id="{3EDD8342-2BDE-4883-9882-EC9847FB7363}"/>
              </a:ext>
            </a:extLst>
          </p:cNvPr>
          <p:cNvSpPr txBox="1"/>
          <p:nvPr/>
        </p:nvSpPr>
        <p:spPr>
          <a:xfrm>
            <a:off x="359619" y="3915222"/>
            <a:ext cx="8264176"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b="1" dirty="0"/>
              <a:t>Direct Observation of Hole Carrier-Density Profiles and Their Light-Induced Manipulation at the Surface of Ge</a:t>
            </a:r>
          </a:p>
          <a:p>
            <a:r>
              <a:rPr lang="de-CH" altLang="zh-CN" sz="1600" kern="1000" spc="30" dirty="0">
                <a:latin typeface="+mn-lt"/>
                <a:cs typeface="Franklin Gothic Book"/>
              </a:rPr>
              <a:t>T. Prokscha, et al. </a:t>
            </a:r>
            <a:r>
              <a:rPr lang="en-US" altLang="zh-CN" sz="1600" kern="1000" spc="30" dirty="0">
                <a:latin typeface="+mn-lt"/>
                <a:cs typeface="Franklin Gothic Book"/>
              </a:rPr>
              <a:t>Physical Review Applied </a:t>
            </a:r>
            <a:r>
              <a:rPr lang="en-US" altLang="zh-CN" sz="1600" b="1" kern="1000" spc="30" dirty="0">
                <a:latin typeface="+mn-lt"/>
                <a:cs typeface="Franklin Gothic Book"/>
              </a:rPr>
              <a:t>14</a:t>
            </a:r>
            <a:r>
              <a:rPr lang="en-US" altLang="zh-CN" sz="1600" kern="1000" spc="30" dirty="0">
                <a:latin typeface="+mn-lt"/>
                <a:cs typeface="Franklin Gothic Book"/>
              </a:rPr>
              <a:t>, 014098 (2020)</a:t>
            </a:r>
            <a:endParaRPr lang="zh-CN" altLang="en-US" dirty="0"/>
          </a:p>
        </p:txBody>
      </p:sp>
      <p:sp>
        <p:nvSpPr>
          <p:cNvPr id="5" name="箭头: 左 4">
            <a:extLst>
              <a:ext uri="{FF2B5EF4-FFF2-40B4-BE49-F238E27FC236}">
                <a16:creationId xmlns:a16="http://schemas.microsoft.com/office/drawing/2014/main" id="{F4603781-E37A-4604-8962-08CEFDA59807}"/>
              </a:ext>
            </a:extLst>
          </p:cNvPr>
          <p:cNvSpPr/>
          <p:nvPr/>
        </p:nvSpPr>
        <p:spPr bwMode="auto">
          <a:xfrm>
            <a:off x="4681194" y="5783701"/>
            <a:ext cx="656330" cy="231400"/>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a:ln>
                <a:noFill/>
              </a:ln>
              <a:solidFill>
                <a:srgbClr val="FF0000"/>
              </a:solidFill>
              <a:effectLst/>
              <a:latin typeface="Times" charset="0"/>
            </a:endParaRPr>
          </a:p>
        </p:txBody>
      </p:sp>
    </p:spTree>
    <p:extLst>
      <p:ext uri="{BB962C8B-B14F-4D97-AF65-F5344CB8AC3E}">
        <p14:creationId xmlns:p14="http://schemas.microsoft.com/office/powerpoint/2010/main" val="192269268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z="2800" dirty="0"/>
              <a:t>Magnetism</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14</a:t>
            </a:fld>
            <a:endParaRPr lang="de-DE" dirty="0"/>
          </a:p>
        </p:txBody>
      </p:sp>
      <p:sp>
        <p:nvSpPr>
          <p:cNvPr id="21" name="文本框 20">
            <a:extLst>
              <a:ext uri="{FF2B5EF4-FFF2-40B4-BE49-F238E27FC236}">
                <a16:creationId xmlns:a16="http://schemas.microsoft.com/office/drawing/2014/main" id="{3EDD8342-2BDE-4883-9882-EC9847FB7363}"/>
              </a:ext>
            </a:extLst>
          </p:cNvPr>
          <p:cNvSpPr txBox="1"/>
          <p:nvPr/>
        </p:nvSpPr>
        <p:spPr>
          <a:xfrm>
            <a:off x="921819" y="1420673"/>
            <a:ext cx="7863406"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b="1" dirty="0"/>
              <a:t>Engineering the magnetic order in epitaxially strained Sr</a:t>
            </a:r>
            <a:r>
              <a:rPr lang="en-US" altLang="zh-CN" b="1" baseline="-25000" dirty="0"/>
              <a:t>1-x</a:t>
            </a:r>
            <a:r>
              <a:rPr lang="en-US" altLang="zh-CN" b="1" dirty="0"/>
              <a:t>Ba</a:t>
            </a:r>
            <a:r>
              <a:rPr lang="en-US" altLang="zh-CN" b="1" baseline="-25000" dirty="0"/>
              <a:t>x</a:t>
            </a:r>
            <a:r>
              <a:rPr lang="en-US" altLang="zh-CN" b="1" dirty="0"/>
              <a:t>MnO</a:t>
            </a:r>
            <a:r>
              <a:rPr lang="en-US" altLang="zh-CN" b="1" baseline="-25000" dirty="0"/>
              <a:t>3</a:t>
            </a:r>
            <a:r>
              <a:rPr lang="en-US" altLang="zh-CN" b="1" dirty="0"/>
              <a:t> perovskite thin films</a:t>
            </a:r>
          </a:p>
          <a:p>
            <a:r>
              <a:rPr lang="en-US" altLang="zh-CN" dirty="0"/>
              <a:t>L. </a:t>
            </a:r>
            <a:r>
              <a:rPr lang="en-US" altLang="zh-CN" dirty="0" err="1"/>
              <a:t>Maurel</a:t>
            </a:r>
            <a:r>
              <a:rPr lang="en-US" altLang="zh-CN" dirty="0"/>
              <a:t> et al., APL Materials </a:t>
            </a:r>
            <a:r>
              <a:rPr lang="en-US" altLang="zh-CN" b="1" dirty="0"/>
              <a:t>7</a:t>
            </a:r>
            <a:r>
              <a:rPr lang="en-US" altLang="zh-CN" dirty="0"/>
              <a:t>, 041117 (2019)</a:t>
            </a:r>
          </a:p>
        </p:txBody>
      </p:sp>
      <p:pic>
        <p:nvPicPr>
          <p:cNvPr id="12" name="Picture 3">
            <a:extLst>
              <a:ext uri="{FF2B5EF4-FFF2-40B4-BE49-F238E27FC236}">
                <a16:creationId xmlns:a16="http://schemas.microsoft.com/office/drawing/2014/main" id="{67931579-DCB6-42A1-9726-EF3F3297D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5" y="2211288"/>
            <a:ext cx="5797550"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AutoShape 1">
            <a:extLst>
              <a:ext uri="{FF2B5EF4-FFF2-40B4-BE49-F238E27FC236}">
                <a16:creationId xmlns:a16="http://schemas.microsoft.com/office/drawing/2014/main" id="{AE906289-3B66-4A92-AFE7-E6FF37E31BD9}"/>
              </a:ext>
            </a:extLst>
          </p:cNvPr>
          <p:cNvSpPr>
            <a:spLocks noChangeArrowheads="1"/>
          </p:cNvSpPr>
          <p:nvPr/>
        </p:nvSpPr>
        <p:spPr bwMode="auto">
          <a:xfrm>
            <a:off x="609600" y="5977086"/>
            <a:ext cx="8077200" cy="648512"/>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de-DE" sz="1800" i="1" baseline="-25000" dirty="0">
                <a:latin typeface="+mn-lt"/>
              </a:rPr>
              <a:t>FIG. 2. Temperature dependence of the transverse fraction </a:t>
            </a:r>
            <a:r>
              <a:rPr lang="en-US" altLang="de-DE" sz="1800" i="1" baseline="-25000" dirty="0" err="1">
                <a:latin typeface="+mn-lt"/>
              </a:rPr>
              <a:t>f</a:t>
            </a:r>
            <a:r>
              <a:rPr lang="en-US" altLang="de-DE" sz="1800" i="1" baseline="-33000" dirty="0" err="1">
                <a:latin typeface="+mn-lt"/>
              </a:rPr>
              <a:t>T</a:t>
            </a:r>
            <a:r>
              <a:rPr lang="en-US" altLang="de-DE" sz="1800" i="1" baseline="15000" dirty="0" err="1">
                <a:latin typeface="+mn-lt"/>
              </a:rPr>
              <a:t>TF</a:t>
            </a:r>
            <a:r>
              <a:rPr lang="en-US" altLang="de-DE" sz="1800" i="1" baseline="-25000" dirty="0">
                <a:latin typeface="+mn-lt"/>
              </a:rPr>
              <a:t> of the muons normalized to the fraction at 300 K, determined from </a:t>
            </a:r>
            <a:r>
              <a:rPr lang="en-US" altLang="de-DE" sz="1800" i="1" baseline="-25000" dirty="0" err="1">
                <a:latin typeface="+mn-lt"/>
              </a:rPr>
              <a:t>wTF</a:t>
            </a:r>
            <a:r>
              <a:rPr lang="en-US" altLang="de-DE" sz="1800" i="1" baseline="-25000" dirty="0">
                <a:latin typeface="+mn-lt"/>
              </a:rPr>
              <a:t> LE-</a:t>
            </a:r>
            <a:r>
              <a:rPr lang="en-US" altLang="de-DE" sz="1800" i="1" baseline="-25000" dirty="0" err="1">
                <a:latin typeface="+mn-lt"/>
              </a:rPr>
              <a:t>μSR</a:t>
            </a:r>
            <a:r>
              <a:rPr lang="en-US" altLang="de-DE" sz="1800" i="1" baseline="-25000" dirty="0">
                <a:latin typeface="+mn-lt"/>
              </a:rPr>
              <a:t> measurements for 10-nm-thick Sr</a:t>
            </a:r>
            <a:r>
              <a:rPr lang="en-US" altLang="de-DE" sz="1800" i="1" baseline="-33000" dirty="0">
                <a:latin typeface="+mn-lt"/>
              </a:rPr>
              <a:t>1-x</a:t>
            </a:r>
            <a:r>
              <a:rPr lang="en-US" altLang="de-DE" sz="1800" i="1" baseline="-25000" dirty="0">
                <a:latin typeface="+mn-lt"/>
              </a:rPr>
              <a:t>Ba</a:t>
            </a:r>
            <a:r>
              <a:rPr lang="en-US" altLang="de-DE" sz="1800" i="1" baseline="-33000" dirty="0">
                <a:latin typeface="+mn-lt"/>
              </a:rPr>
              <a:t>x</a:t>
            </a:r>
            <a:r>
              <a:rPr lang="en-US" altLang="de-DE" sz="1800" i="1" baseline="-25000" dirty="0">
                <a:latin typeface="+mn-lt"/>
              </a:rPr>
              <a:t>MnO</a:t>
            </a:r>
            <a:r>
              <a:rPr lang="en-US" altLang="de-DE" sz="1800" i="1" baseline="-33000" dirty="0">
                <a:latin typeface="+mn-lt"/>
              </a:rPr>
              <a:t>3</a:t>
            </a:r>
            <a:r>
              <a:rPr lang="en-US" altLang="de-DE" sz="1800" i="1" baseline="-25000" dirty="0">
                <a:latin typeface="+mn-lt"/>
              </a:rPr>
              <a:t> films on (a) LSAT and (b) TSO. The arrows indicate the magnetic order temperature (see text).</a:t>
            </a:r>
          </a:p>
        </p:txBody>
      </p:sp>
    </p:spTree>
    <p:extLst>
      <p:ext uri="{BB962C8B-B14F-4D97-AF65-F5344CB8AC3E}">
        <p14:creationId xmlns:p14="http://schemas.microsoft.com/office/powerpoint/2010/main" val="206861209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Superconductivity</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15</a:t>
            </a:fld>
            <a:endParaRPr lang="de-DE" dirty="0"/>
          </a:p>
        </p:txBody>
      </p:sp>
      <p:sp>
        <p:nvSpPr>
          <p:cNvPr id="13" name="文本框 12">
            <a:extLst>
              <a:ext uri="{FF2B5EF4-FFF2-40B4-BE49-F238E27FC236}">
                <a16:creationId xmlns:a16="http://schemas.microsoft.com/office/drawing/2014/main" id="{0627DCC2-DA49-4EEB-AEB1-8269274EDB04}"/>
              </a:ext>
            </a:extLst>
          </p:cNvPr>
          <p:cNvSpPr txBox="1"/>
          <p:nvPr/>
        </p:nvSpPr>
        <p:spPr>
          <a:xfrm>
            <a:off x="921819" y="1420673"/>
            <a:ext cx="7284493"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b="1" dirty="0"/>
              <a:t>Proximity-Induced Odd-Frequency Superconductivity in a Topological Insulator</a:t>
            </a:r>
          </a:p>
          <a:p>
            <a:r>
              <a:rPr lang="en-US" altLang="zh-CN" dirty="0"/>
              <a:t>Jonas A. Krieger et al., Physical Review Letters </a:t>
            </a:r>
            <a:r>
              <a:rPr lang="en-US" altLang="zh-CN" b="1" dirty="0"/>
              <a:t>125</a:t>
            </a:r>
            <a:r>
              <a:rPr lang="en-US" altLang="zh-CN" dirty="0"/>
              <a:t>, 026802 (2020)</a:t>
            </a:r>
          </a:p>
        </p:txBody>
      </p:sp>
      <p:sp>
        <p:nvSpPr>
          <p:cNvPr id="17" name="文本框 16">
            <a:extLst>
              <a:ext uri="{FF2B5EF4-FFF2-40B4-BE49-F238E27FC236}">
                <a16:creationId xmlns:a16="http://schemas.microsoft.com/office/drawing/2014/main" id="{6D567345-06B7-40E8-A4CE-BA0FEB11DACA}"/>
              </a:ext>
            </a:extLst>
          </p:cNvPr>
          <p:cNvSpPr txBox="1"/>
          <p:nvPr/>
        </p:nvSpPr>
        <p:spPr>
          <a:xfrm>
            <a:off x="0" y="5642081"/>
            <a:ext cx="9144000" cy="1117494"/>
          </a:xfrm>
          <a:prstGeom prst="rect">
            <a:avLst/>
          </a:prstGeom>
          <a:noFill/>
        </p:spPr>
        <p:txBody>
          <a:bodyPr wrap="square">
            <a:spAutoFit/>
          </a:bodyPr>
          <a:lstStyle/>
          <a:p>
            <a:pPr algn="just"/>
            <a:r>
              <a:rPr lang="en-US" altLang="zh-CN" sz="1100" dirty="0"/>
              <a:t>FIG. 1. (a) (top) Schematic showing the </a:t>
            </a:r>
            <a:r>
              <a:rPr lang="en-US" altLang="zh-CN" sz="1100" dirty="0" err="1"/>
              <a:t>μSR</a:t>
            </a:r>
            <a:r>
              <a:rPr lang="en-US" altLang="zh-CN" sz="1100" dirty="0"/>
              <a:t> geometry where the applied field is parallel to the surface and perpendicular to the muon spin and momentum directions. The lines depict the expected magnetic field depth profile due to screening of the applied field inside the heterostructure with (solid gray) and without (dotted black) proximity induced superconductivity in the Bi</a:t>
            </a:r>
            <a:r>
              <a:rPr lang="en-US" altLang="zh-CN" sz="1100" baseline="-25000" dirty="0"/>
              <a:t>2</a:t>
            </a:r>
            <a:r>
              <a:rPr lang="en-US" altLang="zh-CN" sz="1100" dirty="0"/>
              <a:t>Se</a:t>
            </a:r>
            <a:r>
              <a:rPr lang="en-US" altLang="zh-CN" sz="1100" baseline="-25000" dirty="0"/>
              <a:t>3</a:t>
            </a:r>
            <a:r>
              <a:rPr lang="en-US" altLang="zh-CN" sz="1100" dirty="0"/>
              <a:t>layer. (bottom) Calculated muon implantation profiles at different implantation energies using </a:t>
            </a:r>
            <a:r>
              <a:rPr lang="en-US" altLang="zh-CN" sz="1100" dirty="0" err="1"/>
              <a:t>Trim.SP</a:t>
            </a:r>
            <a:r>
              <a:rPr lang="en-US" altLang="zh-CN" sz="1100" dirty="0"/>
              <a:t> [25]. (b) Measured local mean field as a function of implantation energy above (black squares) and below (red circles) the superconducting transition temperature. The black horizontal line represents the applied field value, </a:t>
            </a:r>
            <a:r>
              <a:rPr lang="en-US" altLang="zh-CN" sz="1100" dirty="0" err="1"/>
              <a:t>B</a:t>
            </a:r>
            <a:r>
              <a:rPr lang="en-US" altLang="zh-CN" sz="1100" baseline="-25000" dirty="0" err="1"/>
              <a:t>ext</a:t>
            </a:r>
            <a:r>
              <a:rPr lang="en-US" altLang="zh-CN" sz="1100" dirty="0"/>
              <a:t>, and the blue line is a fit to the theoretical model.</a:t>
            </a:r>
            <a:endParaRPr lang="zh-CN" altLang="en-US" sz="1100" dirty="0"/>
          </a:p>
        </p:txBody>
      </p:sp>
      <p:pic>
        <p:nvPicPr>
          <p:cNvPr id="19" name="图片 18">
            <a:extLst>
              <a:ext uri="{FF2B5EF4-FFF2-40B4-BE49-F238E27FC236}">
                <a16:creationId xmlns:a16="http://schemas.microsoft.com/office/drawing/2014/main" id="{E5094ABB-0887-4EA9-BA7E-ED694F7EED9A}"/>
              </a:ext>
            </a:extLst>
          </p:cNvPr>
          <p:cNvPicPr>
            <a:picLocks noChangeAspect="1"/>
          </p:cNvPicPr>
          <p:nvPr/>
        </p:nvPicPr>
        <p:blipFill>
          <a:blip r:embed="rId2"/>
          <a:stretch>
            <a:fillRect/>
          </a:stretch>
        </p:blipFill>
        <p:spPr>
          <a:xfrm>
            <a:off x="1109353" y="2204319"/>
            <a:ext cx="6667377" cy="3437761"/>
          </a:xfrm>
          <a:prstGeom prst="rect">
            <a:avLst/>
          </a:prstGeom>
        </p:spPr>
      </p:pic>
    </p:spTree>
    <p:extLst>
      <p:ext uri="{BB962C8B-B14F-4D97-AF65-F5344CB8AC3E}">
        <p14:creationId xmlns:p14="http://schemas.microsoft.com/office/powerpoint/2010/main" val="304126605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More LE-</a:t>
            </a:r>
            <a:r>
              <a:rPr lang="en-US" altLang="zh-CN" sz="2800" dirty="0" err="1"/>
              <a:t>μ</a:t>
            </a:r>
            <a:r>
              <a:rPr lang="en-US" sz="2800" dirty="0" err="1"/>
              <a:t>SR</a:t>
            </a:r>
            <a:r>
              <a:rPr lang="en-US" sz="2800" dirty="0"/>
              <a:t> applications</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16</a:t>
            </a:fld>
            <a:endParaRPr lang="de-DE" dirty="0"/>
          </a:p>
        </p:txBody>
      </p:sp>
      <p:pic>
        <p:nvPicPr>
          <p:cNvPr id="7" name="Picture 1182">
            <a:extLst>
              <a:ext uri="{FF2B5EF4-FFF2-40B4-BE49-F238E27FC236}">
                <a16:creationId xmlns:a16="http://schemas.microsoft.com/office/drawing/2014/main" id="{C318E3C9-7F0F-4E65-9571-01942ED9BC54}"/>
              </a:ext>
            </a:extLst>
          </p:cNvPr>
          <p:cNvPicPr/>
          <p:nvPr/>
        </p:nvPicPr>
        <p:blipFill>
          <a:blip r:embed="rId2"/>
          <a:stretch/>
        </p:blipFill>
        <p:spPr>
          <a:xfrm>
            <a:off x="2261856" y="3911400"/>
            <a:ext cx="2094120" cy="1572840"/>
          </a:xfrm>
          <a:prstGeom prst="rect">
            <a:avLst/>
          </a:prstGeom>
          <a:ln>
            <a:noFill/>
          </a:ln>
        </p:spPr>
      </p:pic>
      <p:pic>
        <p:nvPicPr>
          <p:cNvPr id="8" name="Picture 1183">
            <a:extLst>
              <a:ext uri="{FF2B5EF4-FFF2-40B4-BE49-F238E27FC236}">
                <a16:creationId xmlns:a16="http://schemas.microsoft.com/office/drawing/2014/main" id="{6A50083D-234C-4DDF-9575-3AAB9FC6CC7A}"/>
              </a:ext>
            </a:extLst>
          </p:cNvPr>
          <p:cNvPicPr/>
          <p:nvPr/>
        </p:nvPicPr>
        <p:blipFill>
          <a:blip r:embed="rId3"/>
          <a:stretch/>
        </p:blipFill>
        <p:spPr>
          <a:xfrm>
            <a:off x="7010064" y="876184"/>
            <a:ext cx="2098440" cy="1954440"/>
          </a:xfrm>
          <a:prstGeom prst="rect">
            <a:avLst/>
          </a:prstGeom>
          <a:ln>
            <a:noFill/>
          </a:ln>
        </p:spPr>
      </p:pic>
      <p:pic>
        <p:nvPicPr>
          <p:cNvPr id="9" name="Picture 1184">
            <a:extLst>
              <a:ext uri="{FF2B5EF4-FFF2-40B4-BE49-F238E27FC236}">
                <a16:creationId xmlns:a16="http://schemas.microsoft.com/office/drawing/2014/main" id="{98DD7725-D828-45A6-8D24-90F77E235A2F}"/>
              </a:ext>
            </a:extLst>
          </p:cNvPr>
          <p:cNvPicPr/>
          <p:nvPr/>
        </p:nvPicPr>
        <p:blipFill>
          <a:blip r:embed="rId4"/>
          <a:stretch/>
        </p:blipFill>
        <p:spPr>
          <a:xfrm>
            <a:off x="0" y="1322120"/>
            <a:ext cx="3095640" cy="1081080"/>
          </a:xfrm>
          <a:prstGeom prst="rect">
            <a:avLst/>
          </a:prstGeom>
          <a:ln>
            <a:noFill/>
          </a:ln>
        </p:spPr>
      </p:pic>
      <p:sp>
        <p:nvSpPr>
          <p:cNvPr id="10" name="CustomShape 4">
            <a:extLst>
              <a:ext uri="{FF2B5EF4-FFF2-40B4-BE49-F238E27FC236}">
                <a16:creationId xmlns:a16="http://schemas.microsoft.com/office/drawing/2014/main" id="{CAC26E16-2894-44E4-A824-CA7E878CEFE1}"/>
              </a:ext>
            </a:extLst>
          </p:cNvPr>
          <p:cNvSpPr/>
          <p:nvPr/>
        </p:nvSpPr>
        <p:spPr>
          <a:xfrm>
            <a:off x="174811" y="1003448"/>
            <a:ext cx="3641760" cy="3373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spcAft>
                <a:spcPts val="298"/>
              </a:spcAft>
            </a:pPr>
            <a:r>
              <a:rPr lang="en-US" sz="1600" b="1" strike="noStrike" spc="-1" dirty="0">
                <a:solidFill>
                  <a:srgbClr val="FF0000"/>
                </a:solidFill>
              </a:rPr>
              <a:t>Surface dynamics of polymers</a:t>
            </a:r>
            <a:endParaRPr lang="en-US" sz="1600" b="0" strike="noStrike" spc="-1" dirty="0">
              <a:solidFill>
                <a:srgbClr val="000000"/>
              </a:solidFill>
            </a:endParaRPr>
          </a:p>
        </p:txBody>
      </p:sp>
      <p:sp>
        <p:nvSpPr>
          <p:cNvPr id="11" name="CustomShape 6">
            <a:extLst>
              <a:ext uri="{FF2B5EF4-FFF2-40B4-BE49-F238E27FC236}">
                <a16:creationId xmlns:a16="http://schemas.microsoft.com/office/drawing/2014/main" id="{3CE99B98-770C-4331-8EE8-5B536EBF359E}"/>
              </a:ext>
            </a:extLst>
          </p:cNvPr>
          <p:cNvSpPr/>
          <p:nvPr/>
        </p:nvSpPr>
        <p:spPr>
          <a:xfrm>
            <a:off x="15480" y="2610000"/>
            <a:ext cx="3641760" cy="580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spcAft>
                <a:spcPts val="298"/>
              </a:spcAft>
            </a:pPr>
            <a:r>
              <a:rPr lang="en-US" sz="1600" b="1" strike="noStrike" spc="-1" dirty="0">
                <a:solidFill>
                  <a:srgbClr val="FF0000"/>
                </a:solidFill>
              </a:rPr>
              <a:t>Formation of hydrogen impurities in semiconductors at low energies</a:t>
            </a:r>
            <a:r>
              <a:rPr lang="en-US" sz="1600" b="1" strike="noStrike" spc="-1" dirty="0">
                <a:solidFill>
                  <a:srgbClr val="000000"/>
                </a:solidFill>
              </a:rPr>
              <a:t> </a:t>
            </a:r>
            <a:endParaRPr lang="en-US" sz="1600" b="0" strike="noStrike" spc="-1" dirty="0">
              <a:solidFill>
                <a:srgbClr val="000000"/>
              </a:solidFill>
            </a:endParaRPr>
          </a:p>
        </p:txBody>
      </p:sp>
      <p:grpSp>
        <p:nvGrpSpPr>
          <p:cNvPr id="12" name="Group 8">
            <a:extLst>
              <a:ext uri="{FF2B5EF4-FFF2-40B4-BE49-F238E27FC236}">
                <a16:creationId xmlns:a16="http://schemas.microsoft.com/office/drawing/2014/main" id="{0159C091-E671-4CD0-B3AF-3D6B22980B55}"/>
              </a:ext>
            </a:extLst>
          </p:cNvPr>
          <p:cNvGrpSpPr/>
          <p:nvPr/>
        </p:nvGrpSpPr>
        <p:grpSpPr>
          <a:xfrm>
            <a:off x="88560" y="5322240"/>
            <a:ext cx="1942920" cy="1457280"/>
            <a:chOff x="88560" y="5322240"/>
            <a:chExt cx="1942920" cy="1457280"/>
          </a:xfrm>
        </p:grpSpPr>
        <p:pic>
          <p:nvPicPr>
            <p:cNvPr id="14" name="Picture 1190">
              <a:extLst>
                <a:ext uri="{FF2B5EF4-FFF2-40B4-BE49-F238E27FC236}">
                  <a16:creationId xmlns:a16="http://schemas.microsoft.com/office/drawing/2014/main" id="{85B445B6-0756-4C1A-AF2F-8F66530BE670}"/>
                </a:ext>
              </a:extLst>
            </p:cNvPr>
            <p:cNvPicPr/>
            <p:nvPr/>
          </p:nvPicPr>
          <p:blipFill>
            <a:blip r:embed="rId5"/>
            <a:stretch/>
          </p:blipFill>
          <p:spPr>
            <a:xfrm>
              <a:off x="88560" y="5322240"/>
              <a:ext cx="1942920" cy="1457280"/>
            </a:xfrm>
            <a:prstGeom prst="rect">
              <a:avLst/>
            </a:prstGeom>
            <a:ln>
              <a:noFill/>
            </a:ln>
          </p:spPr>
        </p:pic>
        <p:sp>
          <p:nvSpPr>
            <p:cNvPr id="15" name="Line 9">
              <a:extLst>
                <a:ext uri="{FF2B5EF4-FFF2-40B4-BE49-F238E27FC236}">
                  <a16:creationId xmlns:a16="http://schemas.microsoft.com/office/drawing/2014/main" id="{835C0D98-14B2-43E1-8D99-E691A29011A9}"/>
                </a:ext>
              </a:extLst>
            </p:cNvPr>
            <p:cNvSpPr/>
            <p:nvPr/>
          </p:nvSpPr>
          <p:spPr>
            <a:xfrm>
              <a:off x="1515600" y="6414480"/>
              <a:ext cx="169920" cy="0"/>
            </a:xfrm>
            <a:prstGeom prst="line">
              <a:avLst/>
            </a:prstGeom>
            <a:ln w="25560">
              <a:solidFill>
                <a:srgbClr val="FFFF00"/>
              </a:solidFill>
              <a:miter/>
            </a:ln>
          </p:spPr>
          <p:style>
            <a:lnRef idx="0">
              <a:scrgbClr r="0" g="0" b="0"/>
            </a:lnRef>
            <a:fillRef idx="0">
              <a:scrgbClr r="0" g="0" b="0"/>
            </a:fillRef>
            <a:effectRef idx="0">
              <a:scrgbClr r="0" g="0" b="0"/>
            </a:effectRef>
            <a:fontRef idx="minor"/>
          </p:style>
        </p:sp>
        <p:sp>
          <p:nvSpPr>
            <p:cNvPr id="16" name="CustomShape 10">
              <a:extLst>
                <a:ext uri="{FF2B5EF4-FFF2-40B4-BE49-F238E27FC236}">
                  <a16:creationId xmlns:a16="http://schemas.microsoft.com/office/drawing/2014/main" id="{F6EF306E-ECE6-453C-8556-60BE7EDB272F}"/>
                </a:ext>
              </a:extLst>
            </p:cNvPr>
            <p:cNvSpPr/>
            <p:nvPr/>
          </p:nvSpPr>
          <p:spPr>
            <a:xfrm>
              <a:off x="1101240" y="6130440"/>
              <a:ext cx="647640" cy="2764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r" rtl="1">
                <a:lnSpc>
                  <a:spcPct val="100000"/>
                </a:lnSpc>
                <a:spcBef>
                  <a:spcPts val="748"/>
                </a:spcBef>
              </a:pPr>
              <a:r>
                <a:rPr lang="en-US" sz="1200" b="1" strike="noStrike" spc="-1">
                  <a:solidFill>
                    <a:srgbClr val="FFFF00"/>
                  </a:solidFill>
                  <a:latin typeface="Arial"/>
                  <a:ea typeface="Arial"/>
                </a:rPr>
                <a:t>300</a:t>
              </a:r>
              <a:r>
                <a:rPr lang="el-GR" sz="1200" b="1" strike="noStrike" spc="-1">
                  <a:solidFill>
                    <a:srgbClr val="FFFF00"/>
                  </a:solidFill>
                  <a:latin typeface="Arial"/>
                  <a:ea typeface="Arial"/>
                </a:rPr>
                <a:t>μ</a:t>
              </a:r>
              <a:endParaRPr lang="en-US" sz="1200" b="0" strike="noStrike" spc="-1">
                <a:solidFill>
                  <a:srgbClr val="000000"/>
                </a:solidFill>
                <a:latin typeface="Times New Roman"/>
              </a:endParaRPr>
            </a:p>
          </p:txBody>
        </p:sp>
      </p:grpSp>
      <p:sp>
        <p:nvSpPr>
          <p:cNvPr id="18" name="CustomShape 11">
            <a:extLst>
              <a:ext uri="{FF2B5EF4-FFF2-40B4-BE49-F238E27FC236}">
                <a16:creationId xmlns:a16="http://schemas.microsoft.com/office/drawing/2014/main" id="{EA9A49E9-CB56-4F1C-99FF-D99D23DA08A4}"/>
              </a:ext>
            </a:extLst>
          </p:cNvPr>
          <p:cNvSpPr/>
          <p:nvPr/>
        </p:nvSpPr>
        <p:spPr>
          <a:xfrm>
            <a:off x="2031480" y="5811840"/>
            <a:ext cx="2684536" cy="8575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spcAft>
                <a:spcPts val="298"/>
              </a:spcAft>
            </a:pPr>
            <a:r>
              <a:rPr lang="en-US" sz="1600" b="1" strike="noStrike" spc="-1" dirty="0">
                <a:solidFill>
                  <a:srgbClr val="FF0000"/>
                </a:solidFill>
              </a:rPr>
              <a:t>Current effects on magnetism and superconductivity in a thin </a:t>
            </a:r>
            <a:r>
              <a:rPr lang="en-US" sz="1600" b="1" strike="noStrike" spc="-1" dirty="0" err="1">
                <a:solidFill>
                  <a:srgbClr val="FF0000"/>
                </a:solidFill>
              </a:rPr>
              <a:t>LSCuO</a:t>
            </a:r>
            <a:r>
              <a:rPr lang="en-US" sz="1600" b="1" strike="noStrike" spc="-1" dirty="0">
                <a:solidFill>
                  <a:srgbClr val="FF0000"/>
                </a:solidFill>
              </a:rPr>
              <a:t> wire </a:t>
            </a:r>
            <a:endParaRPr lang="en-US" sz="1600" b="0" strike="noStrike" spc="-1" dirty="0">
              <a:solidFill>
                <a:srgbClr val="000000"/>
              </a:solidFill>
            </a:endParaRPr>
          </a:p>
        </p:txBody>
      </p:sp>
      <p:sp>
        <p:nvSpPr>
          <p:cNvPr id="20" name="CustomShape 13">
            <a:extLst>
              <a:ext uri="{FF2B5EF4-FFF2-40B4-BE49-F238E27FC236}">
                <a16:creationId xmlns:a16="http://schemas.microsoft.com/office/drawing/2014/main" id="{D8F20AEA-8034-401B-B67B-D5935F9F8D26}"/>
              </a:ext>
            </a:extLst>
          </p:cNvPr>
          <p:cNvSpPr/>
          <p:nvPr/>
        </p:nvSpPr>
        <p:spPr>
          <a:xfrm>
            <a:off x="2338200" y="3284984"/>
            <a:ext cx="2233800" cy="6109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spcAft>
                <a:spcPts val="298"/>
              </a:spcAft>
            </a:pPr>
            <a:r>
              <a:rPr lang="en-US" sz="1600" b="1" strike="noStrike" spc="-1" dirty="0">
                <a:solidFill>
                  <a:srgbClr val="FF0000"/>
                </a:solidFill>
              </a:rPr>
              <a:t>Photo-induced effects in semiconductors</a:t>
            </a:r>
            <a:endParaRPr lang="en-US" sz="1600" b="0" strike="noStrike" spc="-1" dirty="0">
              <a:solidFill>
                <a:srgbClr val="000000"/>
              </a:solidFill>
            </a:endParaRPr>
          </a:p>
        </p:txBody>
      </p:sp>
      <p:sp>
        <p:nvSpPr>
          <p:cNvPr id="21" name="CustomShape 15">
            <a:extLst>
              <a:ext uri="{FF2B5EF4-FFF2-40B4-BE49-F238E27FC236}">
                <a16:creationId xmlns:a16="http://schemas.microsoft.com/office/drawing/2014/main" id="{0146FBAF-D211-43C4-9FE2-44BC2F45A3F6}"/>
              </a:ext>
            </a:extLst>
          </p:cNvPr>
          <p:cNvSpPr/>
          <p:nvPr/>
        </p:nvSpPr>
        <p:spPr>
          <a:xfrm>
            <a:off x="3312208" y="894404"/>
            <a:ext cx="3641760" cy="580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spcAft>
                <a:spcPts val="298"/>
              </a:spcAft>
            </a:pPr>
            <a:r>
              <a:rPr lang="en-US" sz="1600" b="1" strike="noStrike" spc="-1" dirty="0">
                <a:solidFill>
                  <a:srgbClr val="FF0000"/>
                </a:solidFill>
              </a:rPr>
              <a:t>Magnetic properties of thin films and monolayers of single molecule magnets</a:t>
            </a:r>
            <a:endParaRPr lang="en-US" sz="1600" b="0" strike="noStrike" spc="-1" dirty="0">
              <a:solidFill>
                <a:srgbClr val="000000"/>
              </a:solidFill>
            </a:endParaRPr>
          </a:p>
        </p:txBody>
      </p:sp>
      <p:pic>
        <p:nvPicPr>
          <p:cNvPr id="22" name="Picture 1198">
            <a:extLst>
              <a:ext uri="{FF2B5EF4-FFF2-40B4-BE49-F238E27FC236}">
                <a16:creationId xmlns:a16="http://schemas.microsoft.com/office/drawing/2014/main" id="{7E135477-0C16-4DA4-A14C-0288F6E8C9E7}"/>
              </a:ext>
            </a:extLst>
          </p:cNvPr>
          <p:cNvPicPr/>
          <p:nvPr/>
        </p:nvPicPr>
        <p:blipFill>
          <a:blip r:embed="rId6"/>
          <a:stretch/>
        </p:blipFill>
        <p:spPr>
          <a:xfrm>
            <a:off x="5911298" y="1485624"/>
            <a:ext cx="1081080" cy="1173240"/>
          </a:xfrm>
          <a:prstGeom prst="rect">
            <a:avLst/>
          </a:prstGeom>
          <a:ln>
            <a:noFill/>
          </a:ln>
        </p:spPr>
      </p:pic>
      <p:sp>
        <p:nvSpPr>
          <p:cNvPr id="23" name="CustomShape 17">
            <a:extLst>
              <a:ext uri="{FF2B5EF4-FFF2-40B4-BE49-F238E27FC236}">
                <a16:creationId xmlns:a16="http://schemas.microsoft.com/office/drawing/2014/main" id="{7FF7D059-C885-4529-A07C-595E581EB86B}"/>
              </a:ext>
            </a:extLst>
          </p:cNvPr>
          <p:cNvSpPr/>
          <p:nvPr/>
        </p:nvSpPr>
        <p:spPr>
          <a:xfrm>
            <a:off x="6856360" y="3231800"/>
            <a:ext cx="2396160" cy="917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pPr>
            <a:r>
              <a:rPr lang="it-IT" sz="1600" b="1" strike="noStrike" spc="-1" dirty="0" err="1">
                <a:solidFill>
                  <a:srgbClr val="FF0000"/>
                </a:solidFill>
              </a:rPr>
              <a:t>Superconductivity</a:t>
            </a:r>
            <a:r>
              <a:rPr lang="it-IT" sz="1600" b="1" strike="noStrike" spc="-1" dirty="0">
                <a:solidFill>
                  <a:srgbClr val="FF0000"/>
                </a:solidFill>
              </a:rPr>
              <a:t> and </a:t>
            </a:r>
            <a:r>
              <a:rPr lang="it-IT" sz="1600" b="1" strike="noStrike" spc="-1" dirty="0" err="1">
                <a:solidFill>
                  <a:srgbClr val="FF0000"/>
                </a:solidFill>
              </a:rPr>
              <a:t>Magnetism</a:t>
            </a:r>
            <a:r>
              <a:rPr lang="it-IT" sz="1600" b="1" strike="noStrike" spc="-1" dirty="0">
                <a:solidFill>
                  <a:srgbClr val="FF0000"/>
                </a:solidFill>
              </a:rPr>
              <a:t> in LCO/LSCO </a:t>
            </a:r>
            <a:r>
              <a:rPr lang="it-IT" sz="1600" b="1" strike="noStrike" spc="-1" dirty="0" err="1">
                <a:solidFill>
                  <a:srgbClr val="FF0000"/>
                </a:solidFill>
              </a:rPr>
              <a:t>Superlattices</a:t>
            </a:r>
            <a:endParaRPr lang="en-US" sz="1600" b="0" strike="noStrike" spc="-1" dirty="0">
              <a:solidFill>
                <a:srgbClr val="000000"/>
              </a:solidFill>
            </a:endParaRPr>
          </a:p>
        </p:txBody>
      </p:sp>
      <p:grpSp>
        <p:nvGrpSpPr>
          <p:cNvPr id="24" name="Group 18">
            <a:extLst>
              <a:ext uri="{FF2B5EF4-FFF2-40B4-BE49-F238E27FC236}">
                <a16:creationId xmlns:a16="http://schemas.microsoft.com/office/drawing/2014/main" id="{0F0DD4B3-0FD1-414F-A89D-F9C82163EC6D}"/>
              </a:ext>
            </a:extLst>
          </p:cNvPr>
          <p:cNvGrpSpPr/>
          <p:nvPr/>
        </p:nvGrpSpPr>
        <p:grpSpPr>
          <a:xfrm>
            <a:off x="6444208" y="3157560"/>
            <a:ext cx="2157120" cy="1902240"/>
            <a:chOff x="6138360" y="3157560"/>
            <a:chExt cx="2157120" cy="1902240"/>
          </a:xfrm>
        </p:grpSpPr>
        <p:sp>
          <p:nvSpPr>
            <p:cNvPr id="25" name="CustomShape 19">
              <a:extLst>
                <a:ext uri="{FF2B5EF4-FFF2-40B4-BE49-F238E27FC236}">
                  <a16:creationId xmlns:a16="http://schemas.microsoft.com/office/drawing/2014/main" id="{7FC1CE30-7F36-450C-B8C7-0B8FF0BFE881}"/>
                </a:ext>
              </a:extLst>
            </p:cNvPr>
            <p:cNvSpPr/>
            <p:nvPr/>
          </p:nvSpPr>
          <p:spPr>
            <a:xfrm>
              <a:off x="7587720" y="4684680"/>
              <a:ext cx="88920" cy="88920"/>
            </a:xfrm>
            <a:prstGeom prst="ellipse">
              <a:avLst/>
            </a:prstGeom>
            <a:solidFill>
              <a:srgbClr val="FFFFFF"/>
            </a:solidFill>
            <a:ln w="38160">
              <a:solidFill>
                <a:srgbClr val="000000"/>
              </a:solidFill>
              <a:miter/>
            </a:ln>
          </p:spPr>
          <p:style>
            <a:lnRef idx="0">
              <a:scrgbClr r="0" g="0" b="0"/>
            </a:lnRef>
            <a:fillRef idx="0">
              <a:scrgbClr r="0" g="0" b="0"/>
            </a:fillRef>
            <a:effectRef idx="0">
              <a:scrgbClr r="0" g="0" b="0"/>
            </a:effectRef>
            <a:fontRef idx="minor"/>
          </p:style>
        </p:sp>
        <p:grpSp>
          <p:nvGrpSpPr>
            <p:cNvPr id="26" name="Group 20">
              <a:extLst>
                <a:ext uri="{FF2B5EF4-FFF2-40B4-BE49-F238E27FC236}">
                  <a16:creationId xmlns:a16="http://schemas.microsoft.com/office/drawing/2014/main" id="{CDF44F91-7EAF-4AC0-BEB8-A8AFE6A6BC1E}"/>
                </a:ext>
              </a:extLst>
            </p:cNvPr>
            <p:cNvGrpSpPr/>
            <p:nvPr/>
          </p:nvGrpSpPr>
          <p:grpSpPr>
            <a:xfrm>
              <a:off x="6179760" y="3157560"/>
              <a:ext cx="2115720" cy="1902240"/>
              <a:chOff x="6179760" y="3157560"/>
              <a:chExt cx="2115720" cy="1902240"/>
            </a:xfrm>
          </p:grpSpPr>
          <p:grpSp>
            <p:nvGrpSpPr>
              <p:cNvPr id="28" name="Group 21">
                <a:extLst>
                  <a:ext uri="{FF2B5EF4-FFF2-40B4-BE49-F238E27FC236}">
                    <a16:creationId xmlns:a16="http://schemas.microsoft.com/office/drawing/2014/main" id="{E848C254-A618-412D-9473-F351AB013522}"/>
                  </a:ext>
                </a:extLst>
              </p:cNvPr>
              <p:cNvGrpSpPr/>
              <p:nvPr/>
            </p:nvGrpSpPr>
            <p:grpSpPr>
              <a:xfrm>
                <a:off x="6179760" y="3157560"/>
                <a:ext cx="1869840" cy="1571040"/>
                <a:chOff x="6179760" y="3157560"/>
                <a:chExt cx="1869840" cy="1571040"/>
              </a:xfrm>
            </p:grpSpPr>
            <p:sp>
              <p:nvSpPr>
                <p:cNvPr id="34" name="Line 22">
                  <a:extLst>
                    <a:ext uri="{FF2B5EF4-FFF2-40B4-BE49-F238E27FC236}">
                      <a16:creationId xmlns:a16="http://schemas.microsoft.com/office/drawing/2014/main" id="{36CB84E2-4283-4CB9-8BEE-8CC7465D29BE}"/>
                    </a:ext>
                  </a:extLst>
                </p:cNvPr>
                <p:cNvSpPr/>
                <p:nvPr/>
              </p:nvSpPr>
              <p:spPr>
                <a:xfrm>
                  <a:off x="6181920" y="3157560"/>
                  <a:ext cx="0" cy="1570680"/>
                </a:xfrm>
                <a:prstGeom prst="line">
                  <a:avLst/>
                </a:prstGeom>
                <a:ln w="9360">
                  <a:solidFill>
                    <a:srgbClr val="000000"/>
                  </a:solidFill>
                  <a:miter/>
                </a:ln>
              </p:spPr>
              <p:style>
                <a:lnRef idx="0">
                  <a:scrgbClr r="0" g="0" b="0"/>
                </a:lnRef>
                <a:fillRef idx="0">
                  <a:scrgbClr r="0" g="0" b="0"/>
                </a:fillRef>
                <a:effectRef idx="0">
                  <a:scrgbClr r="0" g="0" b="0"/>
                </a:effectRef>
                <a:fontRef idx="minor"/>
              </p:style>
            </p:sp>
            <p:sp>
              <p:nvSpPr>
                <p:cNvPr id="35" name="Line 23">
                  <a:extLst>
                    <a:ext uri="{FF2B5EF4-FFF2-40B4-BE49-F238E27FC236}">
                      <a16:creationId xmlns:a16="http://schemas.microsoft.com/office/drawing/2014/main" id="{0699018F-BDE6-4258-BBDE-1A685BD38B7B}"/>
                    </a:ext>
                  </a:extLst>
                </p:cNvPr>
                <p:cNvSpPr/>
                <p:nvPr/>
              </p:nvSpPr>
              <p:spPr>
                <a:xfrm>
                  <a:off x="6181920" y="4728240"/>
                  <a:ext cx="1867680" cy="0"/>
                </a:xfrm>
                <a:prstGeom prst="line">
                  <a:avLst/>
                </a:prstGeom>
                <a:ln w="9360">
                  <a:solidFill>
                    <a:srgbClr val="000000"/>
                  </a:solidFill>
                  <a:miter/>
                </a:ln>
              </p:spPr>
              <p:style>
                <a:lnRef idx="0">
                  <a:scrgbClr r="0" g="0" b="0"/>
                </a:lnRef>
                <a:fillRef idx="0">
                  <a:scrgbClr r="0" g="0" b="0"/>
                </a:fillRef>
                <a:effectRef idx="0">
                  <a:scrgbClr r="0" g="0" b="0"/>
                </a:effectRef>
                <a:fontRef idx="minor"/>
              </p:style>
            </p:sp>
            <p:sp>
              <p:nvSpPr>
                <p:cNvPr id="36" name="CustomShape 24">
                  <a:extLst>
                    <a:ext uri="{FF2B5EF4-FFF2-40B4-BE49-F238E27FC236}">
                      <a16:creationId xmlns:a16="http://schemas.microsoft.com/office/drawing/2014/main" id="{0E84712D-7ABF-4012-9C10-6EEA8C9EB624}"/>
                    </a:ext>
                  </a:extLst>
                </p:cNvPr>
                <p:cNvSpPr/>
                <p:nvPr/>
              </p:nvSpPr>
              <p:spPr>
                <a:xfrm>
                  <a:off x="6179760" y="3396240"/>
                  <a:ext cx="258840" cy="1332360"/>
                </a:xfrm>
                <a:custGeom>
                  <a:avLst/>
                  <a:gdLst/>
                  <a:ahLst/>
                  <a:cxnLst/>
                  <a:rect l="l" t="t" r="r" b="b"/>
                  <a:pathLst>
                    <a:path w="408" h="2097">
                      <a:moveTo>
                        <a:pt x="6" y="0"/>
                      </a:moveTo>
                      <a:cubicBezTo>
                        <a:pt x="156" y="78"/>
                        <a:pt x="218" y="217"/>
                        <a:pt x="285" y="567"/>
                      </a:cubicBezTo>
                      <a:cubicBezTo>
                        <a:pt x="352" y="917"/>
                        <a:pt x="405" y="1839"/>
                        <a:pt x="408" y="2097"/>
                      </a:cubicBezTo>
                      <a:cubicBezTo>
                        <a:pt x="186" y="2097"/>
                        <a:pt x="237" y="2097"/>
                        <a:pt x="3" y="2097"/>
                      </a:cubicBezTo>
                      <a:cubicBezTo>
                        <a:pt x="3" y="1743"/>
                        <a:pt x="0" y="438"/>
                        <a:pt x="6" y="0"/>
                      </a:cubicBezTo>
                      <a:close/>
                    </a:path>
                  </a:pathLst>
                </a:custGeom>
                <a:solidFill>
                  <a:srgbClr val="B3D9FF"/>
                </a:solidFill>
                <a:ln w="9360">
                  <a:solidFill>
                    <a:srgbClr val="000000"/>
                  </a:solidFill>
                  <a:round/>
                </a:ln>
              </p:spPr>
              <p:style>
                <a:lnRef idx="0">
                  <a:scrgbClr r="0" g="0" b="0"/>
                </a:lnRef>
                <a:fillRef idx="0">
                  <a:scrgbClr r="0" g="0" b="0"/>
                </a:fillRef>
                <a:effectRef idx="0">
                  <a:scrgbClr r="0" g="0" b="0"/>
                </a:effectRef>
                <a:fontRef idx="minor"/>
              </p:style>
            </p:sp>
            <p:sp>
              <p:nvSpPr>
                <p:cNvPr id="37" name="CustomShape 25">
                  <a:extLst>
                    <a:ext uri="{FF2B5EF4-FFF2-40B4-BE49-F238E27FC236}">
                      <a16:creationId xmlns:a16="http://schemas.microsoft.com/office/drawing/2014/main" id="{C7DFC3FC-022F-41C0-83A0-1B449CE485C2}"/>
                    </a:ext>
                  </a:extLst>
                </p:cNvPr>
                <p:cNvSpPr/>
                <p:nvPr/>
              </p:nvSpPr>
              <p:spPr>
                <a:xfrm>
                  <a:off x="6627240" y="4438080"/>
                  <a:ext cx="734760" cy="289440"/>
                </a:xfrm>
                <a:custGeom>
                  <a:avLst/>
                  <a:gdLst/>
                  <a:ahLst/>
                  <a:cxnLst/>
                  <a:rect l="l" t="t" r="r" b="b"/>
                  <a:pathLst>
                    <a:path w="888" h="350">
                      <a:moveTo>
                        <a:pt x="0" y="350"/>
                      </a:moveTo>
                      <a:cubicBezTo>
                        <a:pt x="48" y="236"/>
                        <a:pt x="123" y="150"/>
                        <a:pt x="198" y="92"/>
                      </a:cubicBezTo>
                      <a:cubicBezTo>
                        <a:pt x="273" y="34"/>
                        <a:pt x="367" y="4"/>
                        <a:pt x="450" y="2"/>
                      </a:cubicBezTo>
                      <a:cubicBezTo>
                        <a:pt x="533" y="0"/>
                        <a:pt x="623" y="22"/>
                        <a:pt x="696" y="80"/>
                      </a:cubicBezTo>
                      <a:cubicBezTo>
                        <a:pt x="769" y="138"/>
                        <a:pt x="834" y="227"/>
                        <a:pt x="888" y="350"/>
                      </a:cubicBezTo>
                      <a:cubicBezTo>
                        <a:pt x="612" y="350"/>
                        <a:pt x="252" y="350"/>
                        <a:pt x="0" y="350"/>
                      </a:cubicBezTo>
                      <a:close/>
                    </a:path>
                  </a:pathLst>
                </a:custGeom>
                <a:solidFill>
                  <a:srgbClr val="FF0000"/>
                </a:solidFill>
                <a:ln w="9360">
                  <a:solidFill>
                    <a:srgbClr val="000000"/>
                  </a:solidFill>
                  <a:round/>
                </a:ln>
              </p:spPr>
              <p:style>
                <a:lnRef idx="0">
                  <a:scrgbClr r="0" g="0" b="0"/>
                </a:lnRef>
                <a:fillRef idx="0">
                  <a:scrgbClr r="0" g="0" b="0"/>
                </a:fillRef>
                <a:effectRef idx="0">
                  <a:scrgbClr r="0" g="0" b="0"/>
                </a:effectRef>
                <a:fontRef idx="minor"/>
              </p:style>
            </p:sp>
          </p:grpSp>
          <p:sp>
            <p:nvSpPr>
              <p:cNvPr id="29" name="Line 26">
                <a:extLst>
                  <a:ext uri="{FF2B5EF4-FFF2-40B4-BE49-F238E27FC236}">
                    <a16:creationId xmlns:a16="http://schemas.microsoft.com/office/drawing/2014/main" id="{EFBF5E69-83B8-4C09-84F6-110481BD3D9D}"/>
                  </a:ext>
                </a:extLst>
              </p:cNvPr>
              <p:cNvSpPr/>
              <p:nvPr/>
            </p:nvSpPr>
            <p:spPr>
              <a:xfrm flipV="1">
                <a:off x="6183000" y="4559040"/>
                <a:ext cx="250920" cy="167760"/>
              </a:xfrm>
              <a:prstGeom prst="line">
                <a:avLst/>
              </a:prstGeom>
              <a:ln w="9360">
                <a:solidFill>
                  <a:srgbClr val="000000"/>
                </a:solidFill>
                <a:miter/>
              </a:ln>
            </p:spPr>
            <p:style>
              <a:lnRef idx="0">
                <a:scrgbClr r="0" g="0" b="0"/>
              </a:lnRef>
              <a:fillRef idx="0">
                <a:scrgbClr r="0" g="0" b="0"/>
              </a:fillRef>
              <a:effectRef idx="0">
                <a:scrgbClr r="0" g="0" b="0"/>
              </a:effectRef>
              <a:fontRef idx="minor"/>
            </p:style>
          </p:sp>
          <p:sp>
            <p:nvSpPr>
              <p:cNvPr id="30" name="CustomShape 27">
                <a:extLst>
                  <a:ext uri="{FF2B5EF4-FFF2-40B4-BE49-F238E27FC236}">
                    <a16:creationId xmlns:a16="http://schemas.microsoft.com/office/drawing/2014/main" id="{0AE4B885-721C-4565-9CC5-5154743BB49E}"/>
                  </a:ext>
                </a:extLst>
              </p:cNvPr>
              <p:cNvSpPr/>
              <p:nvPr/>
            </p:nvSpPr>
            <p:spPr>
              <a:xfrm>
                <a:off x="6432480" y="4555800"/>
                <a:ext cx="398160" cy="172800"/>
              </a:xfrm>
              <a:custGeom>
                <a:avLst/>
                <a:gdLst/>
                <a:ahLst/>
                <a:cxnLst/>
                <a:rect l="l" t="t" r="r" b="b"/>
                <a:pathLst>
                  <a:path w="621" h="267">
                    <a:moveTo>
                      <a:pt x="0" y="0"/>
                    </a:moveTo>
                    <a:cubicBezTo>
                      <a:pt x="63" y="126"/>
                      <a:pt x="518" y="223"/>
                      <a:pt x="621" y="267"/>
                    </a:cubicBezTo>
                  </a:path>
                </a:pathLst>
              </a:custGeom>
              <a:noFill/>
              <a:ln w="9360">
                <a:solidFill>
                  <a:srgbClr val="000000"/>
                </a:solidFill>
                <a:round/>
              </a:ln>
            </p:spPr>
            <p:style>
              <a:lnRef idx="0">
                <a:scrgbClr r="0" g="0" b="0"/>
              </a:lnRef>
              <a:fillRef idx="0">
                <a:scrgbClr r="0" g="0" b="0"/>
              </a:fillRef>
              <a:effectRef idx="0">
                <a:scrgbClr r="0" g="0" b="0"/>
              </a:effectRef>
              <a:fontRef idx="minor"/>
            </p:style>
          </p:sp>
          <p:sp>
            <p:nvSpPr>
              <p:cNvPr id="31" name="CustomShape 28">
                <a:extLst>
                  <a:ext uri="{FF2B5EF4-FFF2-40B4-BE49-F238E27FC236}">
                    <a16:creationId xmlns:a16="http://schemas.microsoft.com/office/drawing/2014/main" id="{B4757E3F-C7FF-49CA-B872-272D2167E607}"/>
                  </a:ext>
                </a:extLst>
              </p:cNvPr>
              <p:cNvSpPr/>
              <p:nvPr/>
            </p:nvSpPr>
            <p:spPr>
              <a:xfrm>
                <a:off x="7678800" y="4752720"/>
                <a:ext cx="616680" cy="307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1400" b="0" i="1" strike="noStrike" spc="-1">
                    <a:solidFill>
                      <a:srgbClr val="000000"/>
                    </a:solidFill>
                    <a:latin typeface="Arial Narrow"/>
                  </a:rPr>
                  <a:t>doping</a:t>
                </a:r>
                <a:endParaRPr lang="en-US" sz="1400" b="0" strike="noStrike" spc="-1">
                  <a:solidFill>
                    <a:srgbClr val="000000"/>
                  </a:solidFill>
                  <a:latin typeface="Times New Roman"/>
                </a:endParaRPr>
              </a:p>
            </p:txBody>
          </p:sp>
          <p:sp>
            <p:nvSpPr>
              <p:cNvPr id="32" name="CustomShape 29">
                <a:extLst>
                  <a:ext uri="{FF2B5EF4-FFF2-40B4-BE49-F238E27FC236}">
                    <a16:creationId xmlns:a16="http://schemas.microsoft.com/office/drawing/2014/main" id="{938EA6A8-C262-4B4F-8F59-4461155CDE13}"/>
                  </a:ext>
                </a:extLst>
              </p:cNvPr>
              <p:cNvSpPr/>
              <p:nvPr/>
            </p:nvSpPr>
            <p:spPr>
              <a:xfrm>
                <a:off x="7024680" y="4171680"/>
                <a:ext cx="313560" cy="336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1400" b="0" i="1" strike="noStrike" spc="-1">
                    <a:solidFill>
                      <a:srgbClr val="000000"/>
                    </a:solidFill>
                    <a:latin typeface="Arial Narrow"/>
                  </a:rPr>
                  <a:t>T</a:t>
                </a:r>
                <a:r>
                  <a:rPr lang="en-US" sz="1400" b="0" i="1" strike="noStrike" spc="-1" baseline="-25000">
                    <a:solidFill>
                      <a:srgbClr val="000000"/>
                    </a:solidFill>
                    <a:latin typeface="Arial Narrow"/>
                  </a:rPr>
                  <a:t>c</a:t>
                </a:r>
                <a:endParaRPr lang="en-US" sz="1400" b="0" strike="noStrike" spc="-1">
                  <a:solidFill>
                    <a:srgbClr val="000000"/>
                  </a:solidFill>
                  <a:latin typeface="Times New Roman"/>
                </a:endParaRPr>
              </a:p>
            </p:txBody>
          </p:sp>
          <p:sp>
            <p:nvSpPr>
              <p:cNvPr id="33" name="CustomShape 30">
                <a:extLst>
                  <a:ext uri="{FF2B5EF4-FFF2-40B4-BE49-F238E27FC236}">
                    <a16:creationId xmlns:a16="http://schemas.microsoft.com/office/drawing/2014/main" id="{A6AA8716-9AAE-4D9D-9216-B8E8002E226C}"/>
                  </a:ext>
                </a:extLst>
              </p:cNvPr>
              <p:cNvSpPr/>
              <p:nvPr/>
            </p:nvSpPr>
            <p:spPr>
              <a:xfrm>
                <a:off x="6316560" y="3549240"/>
                <a:ext cx="331560" cy="3362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1400" b="0" i="1" strike="noStrike" spc="-1">
                    <a:solidFill>
                      <a:srgbClr val="000000"/>
                    </a:solidFill>
                    <a:latin typeface="Arial Narrow"/>
                  </a:rPr>
                  <a:t>T</a:t>
                </a:r>
                <a:r>
                  <a:rPr lang="en-US" sz="1400" b="0" i="1" strike="noStrike" spc="-1" baseline="-25000">
                    <a:solidFill>
                      <a:srgbClr val="000000"/>
                    </a:solidFill>
                    <a:latin typeface="Arial Narrow"/>
                  </a:rPr>
                  <a:t>N</a:t>
                </a:r>
                <a:endParaRPr lang="en-US" sz="1400" b="0" strike="noStrike" spc="-1">
                  <a:solidFill>
                    <a:srgbClr val="000000"/>
                  </a:solidFill>
                  <a:latin typeface="Times New Roman"/>
                </a:endParaRPr>
              </a:p>
            </p:txBody>
          </p:sp>
        </p:grpSp>
        <p:sp>
          <p:nvSpPr>
            <p:cNvPr id="27" name="CustomShape 31">
              <a:extLst>
                <a:ext uri="{FF2B5EF4-FFF2-40B4-BE49-F238E27FC236}">
                  <a16:creationId xmlns:a16="http://schemas.microsoft.com/office/drawing/2014/main" id="{B1577A88-94F0-4A3E-B810-2667A8D80834}"/>
                </a:ext>
              </a:extLst>
            </p:cNvPr>
            <p:cNvSpPr/>
            <p:nvPr/>
          </p:nvSpPr>
          <p:spPr>
            <a:xfrm>
              <a:off x="6138360" y="4676760"/>
              <a:ext cx="88920" cy="88920"/>
            </a:xfrm>
            <a:prstGeom prst="ellipse">
              <a:avLst/>
            </a:prstGeom>
            <a:solidFill>
              <a:srgbClr val="FFFFFF"/>
            </a:solidFill>
            <a:ln w="38160">
              <a:solidFill>
                <a:srgbClr val="000000"/>
              </a:solidFill>
              <a:miter/>
            </a:ln>
          </p:spPr>
          <p:style>
            <a:lnRef idx="0">
              <a:scrgbClr r="0" g="0" b="0"/>
            </a:lnRef>
            <a:fillRef idx="0">
              <a:scrgbClr r="0" g="0" b="0"/>
            </a:fillRef>
            <a:effectRef idx="0">
              <a:scrgbClr r="0" g="0" b="0"/>
            </a:effectRef>
            <a:fontRef idx="minor"/>
          </p:style>
        </p:sp>
      </p:grpSp>
      <p:sp>
        <p:nvSpPr>
          <p:cNvPr id="38" name="CustomShape 33">
            <a:extLst>
              <a:ext uri="{FF2B5EF4-FFF2-40B4-BE49-F238E27FC236}">
                <a16:creationId xmlns:a16="http://schemas.microsoft.com/office/drawing/2014/main" id="{BFD1E6F4-DE51-4AF1-91D1-AEF9B80E4192}"/>
              </a:ext>
            </a:extLst>
          </p:cNvPr>
          <p:cNvSpPr/>
          <p:nvPr/>
        </p:nvSpPr>
        <p:spPr>
          <a:xfrm>
            <a:off x="5992560" y="4986360"/>
            <a:ext cx="3108240" cy="96409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spcAft>
                <a:spcPts val="298"/>
              </a:spcAft>
            </a:pPr>
            <a:r>
              <a:rPr lang="en-US" sz="1600" b="1" strike="noStrike" spc="-1" dirty="0">
                <a:solidFill>
                  <a:srgbClr val="FF0000"/>
                </a:solidFill>
              </a:rPr>
              <a:t>Superfluid density in high and low T</a:t>
            </a:r>
            <a:r>
              <a:rPr lang="en-US" sz="1600" b="1" strike="noStrike" spc="-1" baseline="-25000" dirty="0">
                <a:solidFill>
                  <a:srgbClr val="FF0000"/>
                </a:solidFill>
              </a:rPr>
              <a:t>c</a:t>
            </a:r>
            <a:r>
              <a:rPr lang="en-US" sz="1600" b="1" strike="noStrike" spc="-1" dirty="0">
                <a:solidFill>
                  <a:srgbClr val="FF0000"/>
                </a:solidFill>
              </a:rPr>
              <a:t> </a:t>
            </a:r>
            <a:r>
              <a:rPr lang="en-US" sz="1600" b="1" strike="noStrike" spc="-1" dirty="0" err="1">
                <a:solidFill>
                  <a:srgbClr val="FF0000"/>
                </a:solidFill>
              </a:rPr>
              <a:t>heterostructures</a:t>
            </a:r>
            <a:r>
              <a:rPr lang="en-US" sz="1600" b="1" strike="noStrike" spc="-1" dirty="0">
                <a:solidFill>
                  <a:srgbClr val="FF0000"/>
                </a:solidFill>
              </a:rPr>
              <a:t>, </a:t>
            </a:r>
            <a:r>
              <a:rPr lang="en-US" sz="1600" b="1" strike="noStrike" spc="-1" dirty="0" err="1">
                <a:solidFill>
                  <a:srgbClr val="FF0000"/>
                </a:solidFill>
              </a:rPr>
              <a:t>superconduc-tivity</a:t>
            </a:r>
            <a:r>
              <a:rPr lang="en-US" sz="1600" b="1" strike="noStrike" spc="-1" dirty="0">
                <a:solidFill>
                  <a:srgbClr val="FF0000"/>
                </a:solidFill>
              </a:rPr>
              <a:t> and magnetism in electron-doped cuprates</a:t>
            </a:r>
            <a:endParaRPr lang="en-US" sz="1600" b="0" strike="noStrike" spc="-1" dirty="0">
              <a:solidFill>
                <a:srgbClr val="000000"/>
              </a:solidFill>
            </a:endParaRPr>
          </a:p>
        </p:txBody>
      </p:sp>
      <p:sp>
        <p:nvSpPr>
          <p:cNvPr id="39" name="CustomShape 35">
            <a:extLst>
              <a:ext uri="{FF2B5EF4-FFF2-40B4-BE49-F238E27FC236}">
                <a16:creationId xmlns:a16="http://schemas.microsoft.com/office/drawing/2014/main" id="{CA5B71F4-A516-4DDB-A304-7AD7B1EA5A9E}"/>
              </a:ext>
            </a:extLst>
          </p:cNvPr>
          <p:cNvSpPr/>
          <p:nvPr/>
        </p:nvSpPr>
        <p:spPr>
          <a:xfrm>
            <a:off x="4355976" y="6318426"/>
            <a:ext cx="4752528" cy="49495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spcAft>
                <a:spcPts val="298"/>
              </a:spcAft>
            </a:pPr>
            <a:r>
              <a:rPr lang="en-US" b="1" spc="-1" dirty="0">
                <a:solidFill>
                  <a:srgbClr val="FF0000"/>
                </a:solidFill>
              </a:rPr>
              <a:t>Strain effects on magnetic transition in multi-</a:t>
            </a:r>
            <a:r>
              <a:rPr lang="en-US" b="1" spc="-1" dirty="0" err="1">
                <a:solidFill>
                  <a:srgbClr val="FF0000"/>
                </a:solidFill>
              </a:rPr>
              <a:t>ferroics</a:t>
            </a:r>
            <a:endParaRPr lang="en-US" sz="1600" b="0" strike="noStrike" spc="-1" dirty="0">
              <a:solidFill>
                <a:srgbClr val="000000"/>
              </a:solidFill>
            </a:endParaRPr>
          </a:p>
        </p:txBody>
      </p:sp>
      <p:pic>
        <p:nvPicPr>
          <p:cNvPr id="40" name="Picture 1220">
            <a:extLst>
              <a:ext uri="{FF2B5EF4-FFF2-40B4-BE49-F238E27FC236}">
                <a16:creationId xmlns:a16="http://schemas.microsoft.com/office/drawing/2014/main" id="{8F6E0B94-A32B-4709-A3EE-2A62D67B7B77}"/>
              </a:ext>
            </a:extLst>
          </p:cNvPr>
          <p:cNvPicPr/>
          <p:nvPr/>
        </p:nvPicPr>
        <p:blipFill>
          <a:blip r:embed="rId7"/>
          <a:stretch/>
        </p:blipFill>
        <p:spPr>
          <a:xfrm>
            <a:off x="88200" y="3186000"/>
            <a:ext cx="2117520" cy="1971360"/>
          </a:xfrm>
          <a:prstGeom prst="rect">
            <a:avLst/>
          </a:prstGeom>
          <a:ln>
            <a:noFill/>
          </a:ln>
        </p:spPr>
      </p:pic>
      <p:sp>
        <p:nvSpPr>
          <p:cNvPr id="41" name="TextShape 37">
            <a:extLst>
              <a:ext uri="{FF2B5EF4-FFF2-40B4-BE49-F238E27FC236}">
                <a16:creationId xmlns:a16="http://schemas.microsoft.com/office/drawing/2014/main" id="{293E0B63-B510-47BF-B2F2-1EF23AAD892A}"/>
              </a:ext>
            </a:extLst>
          </p:cNvPr>
          <p:cNvSpPr txBox="1"/>
          <p:nvPr/>
        </p:nvSpPr>
        <p:spPr>
          <a:xfrm>
            <a:off x="3265288" y="2848296"/>
            <a:ext cx="5339160" cy="364680"/>
          </a:xfrm>
          <a:prstGeom prst="rect">
            <a:avLst/>
          </a:prstGeom>
          <a:solidFill>
            <a:srgbClr val="E6E64C"/>
          </a:solidFill>
          <a:ln>
            <a:noFill/>
          </a:ln>
        </p:spPr>
        <p:txBody>
          <a:bodyPr lIns="90000" tIns="45000" rIns="90000" bIns="45000"/>
          <a:lstStyle/>
          <a:p>
            <a:r>
              <a:rPr lang="en-US" b="0" strike="noStrike" spc="-1" dirty="0">
                <a:solidFill>
                  <a:srgbClr val="000000"/>
                </a:solidFill>
                <a:latin typeface="+mn-lt"/>
              </a:rPr>
              <a:t>http://www.psi.ch/en/low-energy-muons/lem-publications</a:t>
            </a:r>
          </a:p>
        </p:txBody>
      </p:sp>
      <p:sp>
        <p:nvSpPr>
          <p:cNvPr id="42" name="CustomShape 13">
            <a:extLst>
              <a:ext uri="{FF2B5EF4-FFF2-40B4-BE49-F238E27FC236}">
                <a16:creationId xmlns:a16="http://schemas.microsoft.com/office/drawing/2014/main" id="{F6BDD509-30D9-4C16-9708-339A847616E4}"/>
              </a:ext>
            </a:extLst>
          </p:cNvPr>
          <p:cNvSpPr/>
          <p:nvPr/>
        </p:nvSpPr>
        <p:spPr>
          <a:xfrm>
            <a:off x="3377968" y="1617934"/>
            <a:ext cx="2439032" cy="6109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spcAft>
                <a:spcPts val="298"/>
              </a:spcAft>
            </a:pPr>
            <a:r>
              <a:rPr lang="en-US" b="1" spc="-1" dirty="0">
                <a:solidFill>
                  <a:srgbClr val="FF0000"/>
                </a:solidFill>
              </a:rPr>
              <a:t>Topological Insulators, combination with ARPES</a:t>
            </a:r>
            <a:endParaRPr lang="en-US" sz="1600" b="0" strike="noStrike" spc="-1" dirty="0">
              <a:solidFill>
                <a:srgbClr val="000000"/>
              </a:solidFill>
            </a:endParaRPr>
          </a:p>
        </p:txBody>
      </p:sp>
      <p:sp>
        <p:nvSpPr>
          <p:cNvPr id="43" name="CustomShape 13">
            <a:extLst>
              <a:ext uri="{FF2B5EF4-FFF2-40B4-BE49-F238E27FC236}">
                <a16:creationId xmlns:a16="http://schemas.microsoft.com/office/drawing/2014/main" id="{90BE67F0-AAB1-4D1C-B1B8-A69B7F028EC6}"/>
              </a:ext>
            </a:extLst>
          </p:cNvPr>
          <p:cNvSpPr/>
          <p:nvPr/>
        </p:nvSpPr>
        <p:spPr>
          <a:xfrm>
            <a:off x="4116089" y="3933056"/>
            <a:ext cx="2328119" cy="108744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spcBef>
                <a:spcPts val="998"/>
              </a:spcBef>
              <a:spcAft>
                <a:spcPts val="298"/>
              </a:spcAft>
            </a:pPr>
            <a:r>
              <a:rPr lang="en-US" b="1" spc="-1" dirty="0">
                <a:solidFill>
                  <a:srgbClr val="FF0000"/>
                </a:solidFill>
              </a:rPr>
              <a:t>Proximity </a:t>
            </a:r>
            <a:r>
              <a:rPr lang="en-US" sz="1600" b="1" strike="noStrike" spc="-1" dirty="0">
                <a:solidFill>
                  <a:srgbClr val="FF0000"/>
                </a:solidFill>
              </a:rPr>
              <a:t>effects in </a:t>
            </a:r>
            <a:r>
              <a:rPr lang="en-US" b="1" spc="-1" dirty="0">
                <a:solidFill>
                  <a:srgbClr val="FF0000"/>
                </a:solidFill>
              </a:rPr>
              <a:t>normal/superconducting/magnetic </a:t>
            </a:r>
            <a:r>
              <a:rPr lang="en-US" b="1" spc="-1" dirty="0" err="1">
                <a:solidFill>
                  <a:srgbClr val="FF0000"/>
                </a:solidFill>
              </a:rPr>
              <a:t>heterostructures</a:t>
            </a:r>
            <a:endParaRPr lang="en-US" sz="1600" b="0" strike="noStrike" spc="-1" dirty="0">
              <a:solidFill>
                <a:srgbClr val="000000"/>
              </a:solidFill>
            </a:endParaRPr>
          </a:p>
        </p:txBody>
      </p:sp>
    </p:spTree>
    <p:extLst>
      <p:ext uri="{BB962C8B-B14F-4D97-AF65-F5344CB8AC3E}">
        <p14:creationId xmlns:p14="http://schemas.microsoft.com/office/powerpoint/2010/main" val="31946611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34FCC-A44E-4747-A611-72F64CA2784C}"/>
              </a:ext>
            </a:extLst>
          </p:cNvPr>
          <p:cNvSpPr>
            <a:spLocks noGrp="1"/>
          </p:cNvSpPr>
          <p:nvPr>
            <p:ph type="title"/>
          </p:nvPr>
        </p:nvSpPr>
        <p:spPr>
          <a:xfrm>
            <a:off x="2074029" y="298962"/>
            <a:ext cx="6708025" cy="508500"/>
          </a:xfrm>
        </p:spPr>
        <p:txBody>
          <a:bodyPr/>
          <a:lstStyle/>
          <a:p>
            <a:r>
              <a:rPr lang="en-US" sz="2800" dirty="0"/>
              <a:t>Particle Physics</a:t>
            </a:r>
          </a:p>
        </p:txBody>
      </p:sp>
      <p:sp>
        <p:nvSpPr>
          <p:cNvPr id="3" name="Foliennummernplatzhalter 2">
            <a:extLst>
              <a:ext uri="{FF2B5EF4-FFF2-40B4-BE49-F238E27FC236}">
                <a16:creationId xmlns:a16="http://schemas.microsoft.com/office/drawing/2014/main" id="{0A4B6CE5-A789-4A53-9C3A-0A20D4D0EE9A}"/>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17</a:t>
            </a:fld>
            <a:endParaRPr lang="de-DE" dirty="0"/>
          </a:p>
        </p:txBody>
      </p:sp>
      <p:sp>
        <p:nvSpPr>
          <p:cNvPr id="4" name="Textfeld 3">
            <a:extLst>
              <a:ext uri="{FF2B5EF4-FFF2-40B4-BE49-F238E27FC236}">
                <a16:creationId xmlns:a16="http://schemas.microsoft.com/office/drawing/2014/main" id="{96BC9DD9-13F1-4BB8-8546-F57808B6886C}"/>
              </a:ext>
            </a:extLst>
          </p:cNvPr>
          <p:cNvSpPr txBox="1"/>
          <p:nvPr/>
        </p:nvSpPr>
        <p:spPr>
          <a:xfrm>
            <a:off x="361945" y="6312150"/>
            <a:ext cx="3548573" cy="508500"/>
          </a:xfrm>
          <a:prstGeom prst="rect">
            <a:avLst/>
          </a:prstGeom>
          <a:noFill/>
        </p:spPr>
        <p:txBody>
          <a:bodyPr wrap="none" lIns="0" tIns="0" rIns="0" bIns="0" rtlCol="0">
            <a:noAutofit/>
          </a:bodyPr>
          <a:lstStyle/>
          <a:p>
            <a:pPr>
              <a:lnSpc>
                <a:spcPct val="110000"/>
              </a:lnSpc>
              <a:spcBef>
                <a:spcPts val="0"/>
              </a:spcBef>
            </a:pPr>
            <a:r>
              <a:rPr lang="de-DE" kern="1000" spc="30" dirty="0">
                <a:latin typeface="+mn-lt"/>
                <a:cs typeface="Franklin Gothic Book"/>
              </a:rPr>
              <a:t>A. </a:t>
            </a:r>
            <a:r>
              <a:rPr lang="de-DE" kern="1000" spc="30" dirty="0" err="1">
                <a:latin typeface="+mn-lt"/>
                <a:cs typeface="Franklin Gothic Book"/>
              </a:rPr>
              <a:t>Antognini</a:t>
            </a:r>
            <a:r>
              <a:rPr lang="de-DE" kern="1000" spc="30" dirty="0">
                <a:latin typeface="+mn-lt"/>
                <a:cs typeface="Franklin Gothic Book"/>
              </a:rPr>
              <a:t>, </a:t>
            </a:r>
            <a:r>
              <a:rPr lang="de-DE" i="1" kern="1000" spc="30" dirty="0">
                <a:latin typeface="+mn-lt"/>
                <a:cs typeface="Franklin Gothic Book"/>
              </a:rPr>
              <a:t>et al. </a:t>
            </a:r>
            <a:r>
              <a:rPr lang="de-DE" kern="1000" spc="30" dirty="0">
                <a:latin typeface="+mn-lt"/>
                <a:cs typeface="Franklin Gothic Book"/>
              </a:rPr>
              <a:t>PRL </a:t>
            </a:r>
            <a:r>
              <a:rPr lang="de-DE" b="1" kern="1000" spc="30" dirty="0">
                <a:latin typeface="+mn-lt"/>
                <a:cs typeface="Franklin Gothic Book"/>
              </a:rPr>
              <a:t>108</a:t>
            </a:r>
            <a:r>
              <a:rPr lang="de-DE" kern="1000" spc="30" dirty="0">
                <a:latin typeface="+mn-lt"/>
                <a:cs typeface="Franklin Gothic Book"/>
              </a:rPr>
              <a:t>, 143401 (12).</a:t>
            </a:r>
          </a:p>
          <a:p>
            <a:pPr>
              <a:lnSpc>
                <a:spcPct val="110000"/>
              </a:lnSpc>
              <a:spcBef>
                <a:spcPts val="0"/>
              </a:spcBef>
            </a:pPr>
            <a:r>
              <a:rPr lang="de-DE" kern="1000" spc="30" dirty="0">
                <a:latin typeface="+mn-lt"/>
                <a:cs typeface="Franklin Gothic Book"/>
              </a:rPr>
              <a:t>K.S. </a:t>
            </a:r>
            <a:r>
              <a:rPr lang="de-DE" kern="1000" spc="30" dirty="0" err="1">
                <a:latin typeface="+mn-lt"/>
                <a:cs typeface="Franklin Gothic Book"/>
              </a:rPr>
              <a:t>Khaw</a:t>
            </a:r>
            <a:r>
              <a:rPr lang="de-DE" kern="1000" spc="30" dirty="0">
                <a:latin typeface="+mn-lt"/>
                <a:cs typeface="Franklin Gothic Book"/>
              </a:rPr>
              <a:t>, </a:t>
            </a:r>
            <a:r>
              <a:rPr lang="de-DE" i="1" kern="1000" spc="30" dirty="0">
                <a:latin typeface="+mn-lt"/>
                <a:cs typeface="Franklin Gothic Book"/>
              </a:rPr>
              <a:t>et al.</a:t>
            </a:r>
            <a:r>
              <a:rPr lang="de-DE" kern="1000" spc="30" dirty="0">
                <a:latin typeface="+mn-lt"/>
                <a:cs typeface="Franklin Gothic Book"/>
              </a:rPr>
              <a:t> PRA </a:t>
            </a:r>
            <a:r>
              <a:rPr lang="de-DE" b="1" kern="1000" spc="30" dirty="0">
                <a:latin typeface="+mn-lt"/>
                <a:cs typeface="Franklin Gothic Book"/>
              </a:rPr>
              <a:t>94</a:t>
            </a:r>
            <a:r>
              <a:rPr lang="de-DE" kern="1000" spc="30" dirty="0">
                <a:latin typeface="+mn-lt"/>
                <a:cs typeface="Franklin Gothic Book"/>
              </a:rPr>
              <a:t>, 022716 (16). </a:t>
            </a:r>
          </a:p>
        </p:txBody>
      </p:sp>
      <p:pic>
        <p:nvPicPr>
          <p:cNvPr id="5" name="Grafik 4">
            <a:extLst>
              <a:ext uri="{FF2B5EF4-FFF2-40B4-BE49-F238E27FC236}">
                <a16:creationId xmlns:a16="http://schemas.microsoft.com/office/drawing/2014/main" id="{D0FC2559-2DA1-458C-8D3D-B5B0176BBA69}"/>
              </a:ext>
            </a:extLst>
          </p:cNvPr>
          <p:cNvPicPr>
            <a:picLocks noChangeAspect="1"/>
          </p:cNvPicPr>
          <p:nvPr/>
        </p:nvPicPr>
        <p:blipFill>
          <a:blip r:embed="rId2"/>
          <a:stretch>
            <a:fillRect/>
          </a:stretch>
        </p:blipFill>
        <p:spPr>
          <a:xfrm>
            <a:off x="1847088" y="1392426"/>
            <a:ext cx="5680710" cy="1619250"/>
          </a:xfrm>
          <a:prstGeom prst="rect">
            <a:avLst/>
          </a:prstGeom>
        </p:spPr>
      </p:pic>
      <p:sp>
        <p:nvSpPr>
          <p:cNvPr id="6" name="Textfeld 5">
            <a:extLst>
              <a:ext uri="{FF2B5EF4-FFF2-40B4-BE49-F238E27FC236}">
                <a16:creationId xmlns:a16="http://schemas.microsoft.com/office/drawing/2014/main" id="{D479289F-9538-457D-A0D4-EE98F8CBECC1}"/>
              </a:ext>
            </a:extLst>
          </p:cNvPr>
          <p:cNvSpPr txBox="1"/>
          <p:nvPr/>
        </p:nvSpPr>
        <p:spPr>
          <a:xfrm>
            <a:off x="603504" y="3323334"/>
            <a:ext cx="5243131" cy="2876298"/>
          </a:xfrm>
          <a:prstGeom prst="rect">
            <a:avLst/>
          </a:prstGeom>
          <a:noFill/>
        </p:spPr>
        <p:txBody>
          <a:bodyPr wrap="none" lIns="0" tIns="0" rIns="0" bIns="0" rtlCol="0">
            <a:noAutofit/>
          </a:bodyPr>
          <a:lstStyle/>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Atomic Muonium is an ideal system in which to </a:t>
            </a:r>
            <a:br>
              <a:rPr lang="en-US" sz="1800" kern="1000" spc="30" dirty="0">
                <a:latin typeface="+mn-lt"/>
                <a:cs typeface="Franklin Gothic Book"/>
              </a:rPr>
            </a:br>
            <a:r>
              <a:rPr lang="en-US" sz="1800" kern="1000" spc="30" dirty="0">
                <a:latin typeface="+mn-lt"/>
                <a:cs typeface="Franklin Gothic Book"/>
              </a:rPr>
              <a:t>study bound state QED free of finite-size effects </a:t>
            </a:r>
            <a:br>
              <a:rPr lang="en-US" sz="1800" kern="1000" spc="30" dirty="0">
                <a:latin typeface="+mn-lt"/>
                <a:cs typeface="Franklin Gothic Book"/>
              </a:rPr>
            </a:br>
            <a:r>
              <a:rPr lang="en-US" sz="1800" kern="1000" spc="30" dirty="0">
                <a:latin typeface="+mn-lt"/>
                <a:cs typeface="Franklin Gothic Book"/>
              </a:rPr>
              <a:t>and in which hadronic corrections are strongly </a:t>
            </a:r>
            <a:br>
              <a:rPr lang="en-US" sz="1800" kern="1000" spc="30" dirty="0">
                <a:latin typeface="+mn-lt"/>
                <a:cs typeface="Franklin Gothic Book"/>
              </a:rPr>
            </a:br>
            <a:r>
              <a:rPr lang="en-US" sz="1800" kern="1000" spc="30" dirty="0">
                <a:latin typeface="+mn-lt"/>
                <a:cs typeface="Franklin Gothic Book"/>
              </a:rPr>
              <a:t>suppressed compared to hydrogen.</a:t>
            </a: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The Muonium 1s-2s transition offers a clean</a:t>
            </a:r>
            <a:br>
              <a:rPr lang="en-US" sz="1800" kern="1000" spc="30" dirty="0">
                <a:latin typeface="+mn-lt"/>
                <a:cs typeface="Franklin Gothic Book"/>
              </a:rPr>
            </a:br>
            <a:r>
              <a:rPr lang="en-US" sz="1800" kern="1000" spc="30" dirty="0">
                <a:latin typeface="+mn-lt"/>
                <a:cs typeface="Franklin Gothic Book"/>
              </a:rPr>
              <a:t>determination of the muon mass, which in turn</a:t>
            </a:r>
            <a:br>
              <a:rPr lang="en-US" sz="1800" kern="1000" spc="30" dirty="0">
                <a:latin typeface="+mn-lt"/>
                <a:cs typeface="Franklin Gothic Book"/>
              </a:rPr>
            </a:br>
            <a:r>
              <a:rPr lang="en-US" sz="1800" kern="1000" spc="30" dirty="0">
                <a:latin typeface="+mn-lt"/>
                <a:cs typeface="Franklin Gothic Book"/>
              </a:rPr>
              <a:t>is required for a precise interpretation of (g-2) </a:t>
            </a:r>
            <a:br>
              <a:rPr lang="en-US" sz="1800" kern="1000" spc="30" dirty="0">
                <a:latin typeface="+mn-lt"/>
                <a:cs typeface="Franklin Gothic Book"/>
              </a:rPr>
            </a:br>
            <a:r>
              <a:rPr lang="en-US" sz="1800" kern="1000" spc="30" dirty="0">
                <a:latin typeface="+mn-lt"/>
                <a:cs typeface="Franklin Gothic Book"/>
              </a:rPr>
              <a:t>and to determine the weak interaction Fermi </a:t>
            </a:r>
            <a:br>
              <a:rPr lang="en-US" sz="1800" kern="1000" spc="30" dirty="0">
                <a:latin typeface="+mn-lt"/>
                <a:cs typeface="Franklin Gothic Book"/>
              </a:rPr>
            </a:br>
            <a:r>
              <a:rPr lang="en-US" sz="1800" kern="1000" spc="30" dirty="0">
                <a:latin typeface="+mn-lt"/>
                <a:cs typeface="Franklin Gothic Book"/>
              </a:rPr>
              <a:t>coupling constant </a:t>
            </a:r>
            <a:r>
              <a:rPr lang="en-US" sz="1800" i="1" kern="1000" spc="30" dirty="0">
                <a:latin typeface="+mn-lt"/>
                <a:cs typeface="Franklin Gothic Book"/>
              </a:rPr>
              <a:t>G</a:t>
            </a:r>
            <a:r>
              <a:rPr lang="en-US" sz="1800" kern="1000" spc="30" baseline="-25000" dirty="0">
                <a:latin typeface="+mn-lt"/>
                <a:cs typeface="Franklin Gothic Book"/>
              </a:rPr>
              <a:t>F</a:t>
            </a:r>
            <a:r>
              <a:rPr lang="en-US" sz="1800" kern="1000" spc="30" dirty="0">
                <a:latin typeface="+mn-lt"/>
                <a:cs typeface="Franklin Gothic Book"/>
              </a:rPr>
              <a:t>, and others.</a:t>
            </a:r>
          </a:p>
        </p:txBody>
      </p:sp>
      <p:pic>
        <p:nvPicPr>
          <p:cNvPr id="7" name="Grafik 6">
            <a:extLst>
              <a:ext uri="{FF2B5EF4-FFF2-40B4-BE49-F238E27FC236}">
                <a16:creationId xmlns:a16="http://schemas.microsoft.com/office/drawing/2014/main" id="{FF118FB6-F983-4D71-AEEA-A72C32E43FDA}"/>
              </a:ext>
            </a:extLst>
          </p:cNvPr>
          <p:cNvPicPr>
            <a:picLocks noChangeAspect="1"/>
          </p:cNvPicPr>
          <p:nvPr/>
        </p:nvPicPr>
        <p:blipFill>
          <a:blip r:embed="rId3"/>
          <a:stretch>
            <a:fillRect/>
          </a:stretch>
        </p:blipFill>
        <p:spPr>
          <a:xfrm>
            <a:off x="6084379" y="2977638"/>
            <a:ext cx="2790825" cy="3581400"/>
          </a:xfrm>
          <a:prstGeom prst="rect">
            <a:avLst/>
          </a:prstGeom>
        </p:spPr>
      </p:pic>
    </p:spTree>
    <p:extLst>
      <p:ext uri="{BB962C8B-B14F-4D97-AF65-F5344CB8AC3E}">
        <p14:creationId xmlns:p14="http://schemas.microsoft.com/office/powerpoint/2010/main" val="77663382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34FCC-A44E-4747-A611-72F64CA2784C}"/>
              </a:ext>
            </a:extLst>
          </p:cNvPr>
          <p:cNvSpPr>
            <a:spLocks noGrp="1"/>
          </p:cNvSpPr>
          <p:nvPr>
            <p:ph type="title"/>
          </p:nvPr>
        </p:nvSpPr>
        <p:spPr>
          <a:xfrm>
            <a:off x="2074029" y="298962"/>
            <a:ext cx="6708025" cy="508500"/>
          </a:xfrm>
        </p:spPr>
        <p:txBody>
          <a:bodyPr/>
          <a:lstStyle/>
          <a:p>
            <a:r>
              <a:rPr lang="en-US" sz="2800" dirty="0"/>
              <a:t>Particle Physics</a:t>
            </a:r>
          </a:p>
        </p:txBody>
      </p:sp>
      <p:sp>
        <p:nvSpPr>
          <p:cNvPr id="3" name="Foliennummernplatzhalter 2">
            <a:extLst>
              <a:ext uri="{FF2B5EF4-FFF2-40B4-BE49-F238E27FC236}">
                <a16:creationId xmlns:a16="http://schemas.microsoft.com/office/drawing/2014/main" id="{0A4B6CE5-A789-4A53-9C3A-0A20D4D0EE9A}"/>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18</a:t>
            </a:fld>
            <a:endParaRPr lang="de-DE" dirty="0"/>
          </a:p>
        </p:txBody>
      </p:sp>
      <p:pic>
        <p:nvPicPr>
          <p:cNvPr id="9" name="图片 8">
            <a:extLst>
              <a:ext uri="{FF2B5EF4-FFF2-40B4-BE49-F238E27FC236}">
                <a16:creationId xmlns:a16="http://schemas.microsoft.com/office/drawing/2014/main" id="{BB3FBCBA-7D56-4308-98ED-F5B5EDAFA474}"/>
              </a:ext>
            </a:extLst>
          </p:cNvPr>
          <p:cNvPicPr>
            <a:picLocks noChangeAspect="1"/>
          </p:cNvPicPr>
          <p:nvPr/>
        </p:nvPicPr>
        <p:blipFill>
          <a:blip r:embed="rId2"/>
          <a:stretch>
            <a:fillRect/>
          </a:stretch>
        </p:blipFill>
        <p:spPr>
          <a:xfrm>
            <a:off x="823850" y="2545482"/>
            <a:ext cx="7376247" cy="2898475"/>
          </a:xfrm>
          <a:prstGeom prst="rect">
            <a:avLst/>
          </a:prstGeom>
        </p:spPr>
      </p:pic>
      <p:sp>
        <p:nvSpPr>
          <p:cNvPr id="10" name="文本框 9">
            <a:extLst>
              <a:ext uri="{FF2B5EF4-FFF2-40B4-BE49-F238E27FC236}">
                <a16:creationId xmlns:a16="http://schemas.microsoft.com/office/drawing/2014/main" id="{BE00D417-7D89-41CA-87D7-F36EB9886BD2}"/>
              </a:ext>
            </a:extLst>
          </p:cNvPr>
          <p:cNvSpPr txBox="1"/>
          <p:nvPr/>
        </p:nvSpPr>
        <p:spPr>
          <a:xfrm>
            <a:off x="1263618" y="1414042"/>
            <a:ext cx="4845352"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b="1" dirty="0"/>
              <a:t>Intense beam of metastable Muonium</a:t>
            </a:r>
          </a:p>
          <a:p>
            <a:r>
              <a:rPr lang="en-US" altLang="zh-CN" dirty="0"/>
              <a:t>G. </a:t>
            </a:r>
            <a:r>
              <a:rPr lang="en-US" altLang="zh-CN" dirty="0" err="1"/>
              <a:t>Janka</a:t>
            </a:r>
            <a:r>
              <a:rPr lang="en-US" altLang="zh-CN" dirty="0"/>
              <a:t> et al., </a:t>
            </a:r>
            <a:r>
              <a:rPr lang="fr-FR" altLang="zh-CN" dirty="0"/>
              <a:t>Eur. Phys. J. C </a:t>
            </a:r>
            <a:r>
              <a:rPr lang="fr-FR" altLang="zh-CN" b="1" dirty="0"/>
              <a:t>80</a:t>
            </a:r>
            <a:r>
              <a:rPr lang="fr-FR" altLang="zh-CN" dirty="0"/>
              <a:t>, 804 (2020).</a:t>
            </a:r>
            <a:endParaRPr lang="en-US" altLang="zh-CN" dirty="0"/>
          </a:p>
        </p:txBody>
      </p:sp>
      <p:sp>
        <p:nvSpPr>
          <p:cNvPr id="14" name="文本框 13">
            <a:extLst>
              <a:ext uri="{FF2B5EF4-FFF2-40B4-BE49-F238E27FC236}">
                <a16:creationId xmlns:a16="http://schemas.microsoft.com/office/drawing/2014/main" id="{A1FBDA7C-785D-4E94-B119-3F4B60D38DB4}"/>
              </a:ext>
            </a:extLst>
          </p:cNvPr>
          <p:cNvSpPr txBox="1"/>
          <p:nvPr/>
        </p:nvSpPr>
        <p:spPr>
          <a:xfrm>
            <a:off x="823850" y="5604931"/>
            <a:ext cx="7890110" cy="954107"/>
          </a:xfrm>
          <a:prstGeom prst="rect">
            <a:avLst/>
          </a:prstGeom>
          <a:noFill/>
        </p:spPr>
        <p:txBody>
          <a:bodyPr wrap="square">
            <a:spAutoFit/>
          </a:bodyPr>
          <a:lstStyle/>
          <a:p>
            <a:r>
              <a:rPr lang="en-US" altLang="zh-CN" sz="1400" dirty="0"/>
              <a:t>Fig. 1 The experimental setup installed at the end of the LEM beamline, lengths at the bottom are not to scale. To the right there is an example of the time distribution of particles reaching the Stop-MCP in coincidence with the Tag-MCP . The paths of M and μ</a:t>
            </a:r>
            <a:r>
              <a:rPr lang="en-US" altLang="zh-CN" sz="1400" baseline="30000" dirty="0"/>
              <a:t>+ </a:t>
            </a:r>
            <a:r>
              <a:rPr lang="en-US" altLang="zh-CN" sz="1400" dirty="0"/>
              <a:t>are not parallel for visualization reasons</a:t>
            </a:r>
            <a:endParaRPr lang="zh-CN" altLang="en-US" sz="1400" dirty="0"/>
          </a:p>
        </p:txBody>
      </p:sp>
    </p:spTree>
    <p:extLst>
      <p:ext uri="{BB962C8B-B14F-4D97-AF65-F5344CB8AC3E}">
        <p14:creationId xmlns:p14="http://schemas.microsoft.com/office/powerpoint/2010/main" val="412561593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4305262-7E17-48D8-BC22-53561BCBEA81}"/>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19</a:t>
            </a:fld>
            <a:endParaRPr lang="de-DE" dirty="0"/>
          </a:p>
        </p:txBody>
      </p:sp>
      <p:sp>
        <p:nvSpPr>
          <p:cNvPr id="4" name="Textfeld 3">
            <a:extLst>
              <a:ext uri="{FF2B5EF4-FFF2-40B4-BE49-F238E27FC236}">
                <a16:creationId xmlns:a16="http://schemas.microsoft.com/office/drawing/2014/main" id="{B1ED79B0-E1F3-4783-8401-3F7D698A6316}"/>
              </a:ext>
            </a:extLst>
          </p:cNvPr>
          <p:cNvSpPr txBox="1"/>
          <p:nvPr/>
        </p:nvSpPr>
        <p:spPr>
          <a:xfrm>
            <a:off x="126460" y="3232150"/>
            <a:ext cx="9105089" cy="804672"/>
          </a:xfrm>
          <a:prstGeom prst="rect">
            <a:avLst/>
          </a:prstGeom>
          <a:noFill/>
        </p:spPr>
        <p:txBody>
          <a:bodyPr wrap="none" lIns="0" tIns="0" rIns="0" bIns="0" rtlCol="0">
            <a:noAutofit/>
          </a:bodyPr>
          <a:lstStyle/>
          <a:p>
            <a:pPr algn="ctr">
              <a:lnSpc>
                <a:spcPct val="110000"/>
              </a:lnSpc>
              <a:spcBef>
                <a:spcPts val="0"/>
              </a:spcBef>
            </a:pPr>
            <a:r>
              <a:rPr lang="en-US" sz="4000" b="1" kern="1000" spc="30" dirty="0">
                <a:latin typeface="+mn-lt"/>
                <a:cs typeface="Franklin Gothic Book"/>
              </a:rPr>
              <a:t>Improvements of Low Energy µ</a:t>
            </a:r>
            <a:r>
              <a:rPr lang="en-US" sz="4000" b="1" kern="1000" spc="30" baseline="30000" dirty="0">
                <a:latin typeface="+mn-lt"/>
                <a:cs typeface="Franklin Gothic Book"/>
              </a:rPr>
              <a:t>+</a:t>
            </a:r>
            <a:r>
              <a:rPr lang="en-US" sz="4000" b="1" kern="1000" spc="30" dirty="0">
                <a:latin typeface="+mn-lt"/>
                <a:cs typeface="Franklin Gothic Book"/>
              </a:rPr>
              <a:t> Beam </a:t>
            </a:r>
          </a:p>
        </p:txBody>
      </p:sp>
    </p:spTree>
    <p:extLst>
      <p:ext uri="{BB962C8B-B14F-4D97-AF65-F5344CB8AC3E}">
        <p14:creationId xmlns:p14="http://schemas.microsoft.com/office/powerpoint/2010/main" val="127252555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dirty="0"/>
              <a:t>Outline</a:t>
            </a:r>
          </a:p>
        </p:txBody>
      </p:sp>
      <p:sp>
        <p:nvSpPr>
          <p:cNvPr id="4" name="Slide Number Placeholder 3"/>
          <p:cNvSpPr>
            <a:spLocks noGrp="1"/>
          </p:cNvSpPr>
          <p:nvPr>
            <p:ph type="sldNum" sz="quarter" idx="4294967295"/>
          </p:nvPr>
        </p:nvSpPr>
        <p:spPr>
          <a:xfrm>
            <a:off x="8567738" y="6661150"/>
            <a:ext cx="576262" cy="196850"/>
          </a:xfrm>
        </p:spPr>
        <p:txBody>
          <a:bodyPr/>
          <a:lstStyle/>
          <a:p>
            <a:pPr algn="r">
              <a:defRPr/>
            </a:pPr>
            <a:r>
              <a:rPr lang="de-DE" dirty="0"/>
              <a:t>Page </a:t>
            </a:r>
            <a:fld id="{EBC07571-3134-BB4B-B83F-1A9FE18D34F3}" type="slidenum">
              <a:rPr lang="de-DE" smtClean="0"/>
              <a:pPr algn="r">
                <a:defRPr/>
              </a:pPr>
              <a:t>2</a:t>
            </a:fld>
            <a:endParaRPr lang="de-DE" dirty="0"/>
          </a:p>
        </p:txBody>
      </p:sp>
      <p:sp>
        <p:nvSpPr>
          <p:cNvPr id="2" name="Textfeld 1">
            <a:extLst>
              <a:ext uri="{FF2B5EF4-FFF2-40B4-BE49-F238E27FC236}">
                <a16:creationId xmlns:a16="http://schemas.microsoft.com/office/drawing/2014/main" id="{6019B8EF-9301-46D6-AAA7-3B4739D9D90F}"/>
              </a:ext>
            </a:extLst>
          </p:cNvPr>
          <p:cNvSpPr txBox="1"/>
          <p:nvPr/>
        </p:nvSpPr>
        <p:spPr>
          <a:xfrm>
            <a:off x="1152143" y="1463040"/>
            <a:ext cx="7495921" cy="4597292"/>
          </a:xfrm>
          <a:prstGeom prst="rect">
            <a:avLst/>
          </a:prstGeom>
          <a:noFill/>
        </p:spPr>
        <p:txBody>
          <a:bodyPr wrap="none" lIns="0" tIns="0" rIns="0" bIns="0" rtlCol="0">
            <a:noAutofit/>
          </a:bodyPr>
          <a:lstStyle/>
          <a:p>
            <a:pPr marL="285750" indent="-285750">
              <a:lnSpc>
                <a:spcPct val="120000"/>
              </a:lnSpc>
              <a:spcBef>
                <a:spcPts val="0"/>
              </a:spcBef>
              <a:buFont typeface="Arial" panose="020B0604020202020204" pitchFamily="34" charset="0"/>
              <a:buChar char="•"/>
            </a:pPr>
            <a:r>
              <a:rPr lang="en-US" sz="2000" b="1" kern="1000" spc="30" dirty="0">
                <a:latin typeface="+mn-lt"/>
                <a:cs typeface="Franklin Gothic Book"/>
              </a:rPr>
              <a:t>Low Energy Muon Beam Basics</a:t>
            </a:r>
          </a:p>
          <a:p>
            <a:pPr marL="742950" lvl="1" indent="-285750">
              <a:lnSpc>
                <a:spcPct val="120000"/>
              </a:lnSpc>
              <a:spcBef>
                <a:spcPts val="0"/>
              </a:spcBef>
              <a:buFont typeface="Courier New" panose="02070309020205020404" pitchFamily="49" charset="0"/>
              <a:buChar char="o"/>
            </a:pPr>
            <a:r>
              <a:rPr lang="en-US" sz="2000" kern="1000" spc="30" dirty="0">
                <a:latin typeface="+mn-lt"/>
                <a:cs typeface="Franklin Gothic Book"/>
              </a:rPr>
              <a:t>PSI Overview</a:t>
            </a:r>
          </a:p>
          <a:p>
            <a:pPr marL="742950" lvl="1" indent="-285750">
              <a:lnSpc>
                <a:spcPct val="120000"/>
              </a:lnSpc>
              <a:spcBef>
                <a:spcPts val="0"/>
              </a:spcBef>
              <a:buFont typeface="Courier New" panose="02070309020205020404" pitchFamily="49" charset="0"/>
              <a:buChar char="o"/>
            </a:pPr>
            <a:r>
              <a:rPr lang="en-US" sz="2000" kern="1000" spc="30" dirty="0">
                <a:solidFill>
                  <a:srgbClr val="000000"/>
                </a:solidFill>
                <a:latin typeface="Calibri"/>
                <a:cs typeface="Franklin Gothic Book"/>
              </a:rPr>
              <a:t>Low Energy μ</a:t>
            </a:r>
            <a:r>
              <a:rPr lang="en-US" sz="2000" kern="1000" spc="30" baseline="30000" dirty="0">
                <a:solidFill>
                  <a:srgbClr val="000000"/>
                </a:solidFill>
                <a:latin typeface="Calibri"/>
                <a:cs typeface="Franklin Gothic Book"/>
              </a:rPr>
              <a:t>+</a:t>
            </a:r>
            <a:r>
              <a:rPr lang="en-US" sz="2000" kern="1000" spc="30" dirty="0">
                <a:solidFill>
                  <a:srgbClr val="000000"/>
                </a:solidFill>
                <a:latin typeface="Calibri"/>
                <a:cs typeface="Franklin Gothic Book"/>
              </a:rPr>
              <a:t> Beam and Setup </a:t>
            </a:r>
          </a:p>
          <a:p>
            <a:pPr marL="285750" indent="-285750">
              <a:lnSpc>
                <a:spcPct val="120000"/>
              </a:lnSpc>
              <a:spcBef>
                <a:spcPts val="0"/>
              </a:spcBef>
              <a:buFont typeface="Arial" panose="020B0604020202020204" pitchFamily="34" charset="0"/>
              <a:buChar char="•"/>
            </a:pPr>
            <a:r>
              <a:rPr lang="en-US" sz="2000" b="1" kern="1000" spc="30" dirty="0">
                <a:solidFill>
                  <a:srgbClr val="000000"/>
                </a:solidFill>
                <a:latin typeface="Calibri"/>
                <a:cs typeface="Franklin Gothic Book"/>
              </a:rPr>
              <a:t>Applications of Low Energy µ</a:t>
            </a:r>
            <a:r>
              <a:rPr lang="en-US" sz="2000" b="1" kern="1000" spc="30" baseline="30000" dirty="0">
                <a:solidFill>
                  <a:srgbClr val="000000"/>
                </a:solidFill>
                <a:latin typeface="Calibri"/>
                <a:cs typeface="Franklin Gothic Book"/>
              </a:rPr>
              <a:t>+</a:t>
            </a:r>
            <a:r>
              <a:rPr lang="en-US" sz="2000" b="1" kern="1000" spc="30" dirty="0">
                <a:solidFill>
                  <a:srgbClr val="000000"/>
                </a:solidFill>
                <a:latin typeface="Calibri"/>
                <a:cs typeface="Franklin Gothic Book"/>
              </a:rPr>
              <a:t> </a:t>
            </a:r>
          </a:p>
          <a:p>
            <a:pPr marL="800100" lvl="1" indent="-342900">
              <a:lnSpc>
                <a:spcPct val="120000"/>
              </a:lnSpc>
              <a:spcBef>
                <a:spcPts val="0"/>
              </a:spcBef>
              <a:buFont typeface="Courier New" panose="02070309020205020404" pitchFamily="49" charset="0"/>
              <a:buChar char="o"/>
            </a:pPr>
            <a:r>
              <a:rPr lang="en-US" sz="2000" kern="1000" spc="30" dirty="0">
                <a:latin typeface="+mn-lt"/>
                <a:cs typeface="Franklin Gothic Book"/>
              </a:rPr>
              <a:t>Semiconductors </a:t>
            </a:r>
          </a:p>
          <a:p>
            <a:pPr marL="800100" lvl="1" indent="-342900">
              <a:lnSpc>
                <a:spcPct val="120000"/>
              </a:lnSpc>
              <a:spcBef>
                <a:spcPts val="0"/>
              </a:spcBef>
              <a:buFont typeface="Courier New" panose="02070309020205020404" pitchFamily="49" charset="0"/>
              <a:buChar char="o"/>
            </a:pPr>
            <a:r>
              <a:rPr lang="en-US" sz="2000" kern="1000" spc="30" dirty="0">
                <a:latin typeface="+mn-lt"/>
                <a:cs typeface="Franklin Gothic Book"/>
              </a:rPr>
              <a:t>Magnetism</a:t>
            </a:r>
          </a:p>
          <a:p>
            <a:pPr marL="800100" lvl="1" indent="-342900">
              <a:lnSpc>
                <a:spcPct val="120000"/>
              </a:lnSpc>
              <a:spcBef>
                <a:spcPts val="0"/>
              </a:spcBef>
              <a:buFont typeface="Courier New" panose="02070309020205020404" pitchFamily="49" charset="0"/>
              <a:buChar char="o"/>
            </a:pPr>
            <a:r>
              <a:rPr lang="en-US" sz="2000" kern="1000" spc="30" dirty="0">
                <a:latin typeface="+mn-lt"/>
                <a:cs typeface="Franklin Gothic Book"/>
              </a:rPr>
              <a:t>Superconductivity</a:t>
            </a:r>
          </a:p>
          <a:p>
            <a:pPr marL="800100" lvl="1" indent="-342900">
              <a:lnSpc>
                <a:spcPct val="120000"/>
              </a:lnSpc>
              <a:spcBef>
                <a:spcPts val="0"/>
              </a:spcBef>
              <a:buFont typeface="Courier New" panose="02070309020205020404" pitchFamily="49" charset="0"/>
              <a:buChar char="o"/>
            </a:pPr>
            <a:r>
              <a:rPr lang="en-US" sz="2000" kern="1000" spc="30" dirty="0">
                <a:latin typeface="+mn-lt"/>
                <a:cs typeface="Franklin Gothic Book"/>
              </a:rPr>
              <a:t>Particle Physics Aspects</a:t>
            </a:r>
          </a:p>
        </p:txBody>
      </p:sp>
      <p:sp>
        <p:nvSpPr>
          <p:cNvPr id="5" name="文本框 4">
            <a:extLst>
              <a:ext uri="{FF2B5EF4-FFF2-40B4-BE49-F238E27FC236}">
                <a16:creationId xmlns:a16="http://schemas.microsoft.com/office/drawing/2014/main" id="{7B09E242-3C87-4D97-8691-3C93D7C750C3}"/>
              </a:ext>
            </a:extLst>
          </p:cNvPr>
          <p:cNvSpPr txBox="1"/>
          <p:nvPr/>
        </p:nvSpPr>
        <p:spPr>
          <a:xfrm>
            <a:off x="1152143" y="4557462"/>
            <a:ext cx="7495921" cy="418749"/>
          </a:xfrm>
          <a:prstGeom prst="rect">
            <a:avLst/>
          </a:prstGeom>
          <a:noFill/>
        </p:spPr>
        <p:txBody>
          <a:bodyPr wrap="square" lIns="0" tIns="0" rIns="0" bIns="0" rtlCol="0">
            <a:noAutofit/>
          </a:bodyPr>
          <a:lstStyle/>
          <a:p>
            <a:pPr marL="285750" indent="-285750">
              <a:lnSpc>
                <a:spcPct val="110000"/>
              </a:lnSpc>
              <a:spcBef>
                <a:spcPts val="0"/>
              </a:spcBef>
              <a:buFont typeface="Arial" panose="020B0604020202020204" pitchFamily="34" charset="0"/>
              <a:buChar char="•"/>
            </a:pPr>
            <a:r>
              <a:rPr lang="en-US" altLang="zh-CN" sz="2000" b="1" kern="1000" spc="30" dirty="0">
                <a:latin typeface="+mn-lt"/>
                <a:cs typeface="Franklin Gothic Book"/>
              </a:rPr>
              <a:t>Improvements of Low Energy </a:t>
            </a:r>
            <a:r>
              <a:rPr lang="en-US" altLang="zh-CN" sz="2000" b="1" kern="1000" spc="30" dirty="0">
                <a:solidFill>
                  <a:srgbClr val="000000"/>
                </a:solidFill>
                <a:latin typeface="Calibri"/>
                <a:cs typeface="Franklin Gothic Book"/>
              </a:rPr>
              <a:t>µ</a:t>
            </a:r>
            <a:r>
              <a:rPr lang="en-US" altLang="zh-CN" sz="2000" b="1" kern="1000" spc="30" baseline="30000" dirty="0">
                <a:solidFill>
                  <a:srgbClr val="000000"/>
                </a:solidFill>
                <a:latin typeface="Calibri"/>
                <a:cs typeface="Franklin Gothic Book"/>
              </a:rPr>
              <a:t>+</a:t>
            </a:r>
            <a:r>
              <a:rPr lang="en-US" altLang="zh-CN" sz="2000" b="1" kern="1000" spc="30" dirty="0">
                <a:latin typeface="+mn-lt"/>
                <a:cs typeface="Franklin Gothic Book"/>
              </a:rPr>
              <a:t> Beam    </a:t>
            </a:r>
          </a:p>
        </p:txBody>
      </p:sp>
    </p:spTree>
    <p:extLst>
      <p:ext uri="{BB962C8B-B14F-4D97-AF65-F5344CB8AC3E}">
        <p14:creationId xmlns:p14="http://schemas.microsoft.com/office/powerpoint/2010/main" val="247447277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34FCC-A44E-4747-A611-72F64CA2784C}"/>
              </a:ext>
            </a:extLst>
          </p:cNvPr>
          <p:cNvSpPr>
            <a:spLocks noGrp="1"/>
          </p:cNvSpPr>
          <p:nvPr>
            <p:ph type="title"/>
          </p:nvPr>
        </p:nvSpPr>
        <p:spPr>
          <a:xfrm>
            <a:off x="2074029" y="298962"/>
            <a:ext cx="6708025" cy="508500"/>
          </a:xfrm>
        </p:spPr>
        <p:txBody>
          <a:bodyPr/>
          <a:lstStyle/>
          <a:p>
            <a:r>
              <a:rPr lang="en-US" sz="2800" dirty="0"/>
              <a:t>Limitation</a:t>
            </a:r>
          </a:p>
        </p:txBody>
      </p:sp>
      <p:sp>
        <p:nvSpPr>
          <p:cNvPr id="3" name="Foliennummernplatzhalter 2">
            <a:extLst>
              <a:ext uri="{FF2B5EF4-FFF2-40B4-BE49-F238E27FC236}">
                <a16:creationId xmlns:a16="http://schemas.microsoft.com/office/drawing/2014/main" id="{0A4B6CE5-A789-4A53-9C3A-0A20D4D0EE9A}"/>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20</a:t>
            </a:fld>
            <a:endParaRPr lang="de-DE" dirty="0"/>
          </a:p>
        </p:txBody>
      </p:sp>
      <p:sp>
        <p:nvSpPr>
          <p:cNvPr id="11" name="文本框 10">
            <a:extLst>
              <a:ext uri="{FF2B5EF4-FFF2-40B4-BE49-F238E27FC236}">
                <a16:creationId xmlns:a16="http://schemas.microsoft.com/office/drawing/2014/main" id="{3CD8A007-0740-4858-9A64-3D97AD653286}"/>
              </a:ext>
            </a:extLst>
          </p:cNvPr>
          <p:cNvSpPr txBox="1"/>
          <p:nvPr/>
        </p:nvSpPr>
        <p:spPr>
          <a:xfrm>
            <a:off x="719848" y="1333649"/>
            <a:ext cx="8336604" cy="4058932"/>
          </a:xfrm>
          <a:prstGeom prst="rect">
            <a:avLst/>
          </a:prstGeom>
          <a:noFill/>
        </p:spPr>
        <p:txBody>
          <a:bodyPr wrap="square">
            <a:spAutoFit/>
          </a:bodyPr>
          <a:lstStyle/>
          <a:p>
            <a:pPr marL="342900" marR="0" lvl="0" indent="-342900" algn="just" defTabSz="914400" rtl="0" eaLnBrk="0" fontAlgn="base" latinLnBrk="0" hangingPunct="0">
              <a:lnSpc>
                <a:spcPct val="120000"/>
              </a:lnSpc>
              <a:spcBef>
                <a:spcPct val="0"/>
              </a:spcBef>
              <a:spcAft>
                <a:spcPct val="0"/>
              </a:spcAft>
              <a:buClrTx/>
              <a:buSzTx/>
              <a:buFont typeface="+mj-lt"/>
              <a:buAutoNum type="arabicPeriod"/>
              <a:tabLst/>
              <a:defRPr/>
            </a:pPr>
            <a:r>
              <a:rPr kumimoji="0" lang="en-US" altLang="zh-CN" sz="1800" b="1"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rPr>
              <a:t>The insufficient low-energy muon rate at the sample:</a:t>
            </a:r>
          </a:p>
          <a:p>
            <a:pPr marL="285750" marR="0" lvl="0" indent="-285750" algn="just"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Study of </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rPr>
              <a:t>subtle proximity effects </a:t>
            </a: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in magnetic/superconducting heterostructure samples are restricted due to limited statistical precision.</a:t>
            </a:r>
          </a:p>
          <a:p>
            <a:pPr marL="285750" marR="0" lvl="0" indent="-285750" algn="just"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Study of </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rPr>
              <a:t>hydrogen-like muonium states </a:t>
            </a: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in semiconductors needs high statistics to observe the muonium precession frequencies. </a:t>
            </a:r>
            <a:endPar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endParaRPr>
          </a:p>
          <a:p>
            <a:pPr marL="285750" marR="0" lvl="0" indent="-285750" algn="just"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Essential for all experiments requiring </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rPr>
              <a:t>high statistical precision</a:t>
            </a: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a:t>
            </a:r>
          </a:p>
          <a:p>
            <a:pPr marL="0" marR="0" lvl="0" indent="0" algn="just" defTabSz="914400" rtl="0" eaLnBrk="0" fontAlgn="base" latinLnBrk="0" hangingPunct="0">
              <a:lnSpc>
                <a:spcPct val="12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endParaRPr>
          </a:p>
          <a:p>
            <a:pPr marL="342900" marR="0" lvl="0" indent="-342900" algn="just" defTabSz="914400" rtl="0" eaLnBrk="0" fontAlgn="base" latinLnBrk="0" hangingPunct="0">
              <a:lnSpc>
                <a:spcPct val="120000"/>
              </a:lnSpc>
              <a:spcBef>
                <a:spcPct val="0"/>
              </a:spcBef>
              <a:spcAft>
                <a:spcPct val="0"/>
              </a:spcAft>
              <a:buClrTx/>
              <a:buSzTx/>
              <a:buFont typeface="+mj-lt"/>
              <a:buAutoNum type="arabicPeriod" startAt="2"/>
              <a:tabLst/>
              <a:defRPr/>
            </a:pPr>
            <a:r>
              <a:rPr kumimoji="0" lang="en-US" altLang="zh-CN" sz="1800" b="1"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rPr>
              <a:t>The large beam spot size at the sample:</a:t>
            </a:r>
          </a:p>
          <a:p>
            <a:pPr marL="285750" marR="0" lvl="0" indent="-285750" algn="just"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About 80% of the muons stop in an area of </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rPr>
              <a:t>20×20 mm</a:t>
            </a:r>
            <a:r>
              <a:rPr kumimoji="0" lang="en-US" altLang="zh-CN" sz="1800" b="0" i="0" u="none" strike="noStrike" kern="1200" cap="none" spc="0" normalizeH="0" baseline="30000" noProof="0" dirty="0">
                <a:ln>
                  <a:noFill/>
                </a:ln>
                <a:solidFill>
                  <a:srgbClr val="00B050"/>
                </a:solidFill>
                <a:effectLst/>
                <a:uLnTx/>
                <a:uFillTx/>
                <a:latin typeface="+mn-lt"/>
                <a:ea typeface="宋体" panose="02010600030101010101" pitchFamily="2" charset="-122"/>
                <a:cs typeface="Times New Roman" panose="02020603050405020304" pitchFamily="18" charset="0"/>
              </a:rPr>
              <a:t>2</a:t>
            </a: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 and only </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rPr>
              <a:t>40-50% in 10×10 mm</a:t>
            </a:r>
            <a:r>
              <a:rPr kumimoji="0" lang="en-US" altLang="zh-CN" sz="1800" b="0" i="0" u="none" strike="noStrike" kern="1200" cap="none" spc="0" normalizeH="0" baseline="30000" noProof="0" dirty="0">
                <a:ln>
                  <a:noFill/>
                </a:ln>
                <a:solidFill>
                  <a:srgbClr val="00B050"/>
                </a:solidFill>
                <a:effectLst/>
                <a:uLnTx/>
                <a:uFillTx/>
                <a:latin typeface="+mn-lt"/>
                <a:ea typeface="宋体" panose="02010600030101010101" pitchFamily="2" charset="-122"/>
                <a:cs typeface="Times New Roman" panose="02020603050405020304" pitchFamily="18" charset="0"/>
              </a:rPr>
              <a:t>2</a:t>
            </a: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 due to the large phase space of the muon beam. Measurements on </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rPr>
              <a:t>5</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sym typeface="Symbol" panose="05050102010706020507" pitchFamily="18" charset="2"/>
              </a:rPr>
              <a:t></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rPr>
              <a:t>5 mm</a:t>
            </a:r>
            <a:r>
              <a:rPr kumimoji="0" lang="en-US" altLang="zh-CN" sz="1800" b="0" i="0" u="none" strike="noStrike" kern="1200" cap="none" spc="0" normalizeH="0" baseline="30000" noProof="0" dirty="0">
                <a:ln>
                  <a:noFill/>
                </a:ln>
                <a:solidFill>
                  <a:srgbClr val="00B050"/>
                </a:solidFill>
                <a:effectLst/>
                <a:uLnTx/>
                <a:uFillTx/>
                <a:latin typeface="+mn-lt"/>
                <a:ea typeface="宋体" panose="02010600030101010101" pitchFamily="2" charset="-122"/>
                <a:cs typeface="Times New Roman" panose="02020603050405020304" pitchFamily="18" charset="0"/>
              </a:rPr>
              <a:t>2</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rPr>
              <a:t> </a:t>
            </a: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sized samples are currently not possible because of </a:t>
            </a:r>
            <a:r>
              <a:rPr kumimoji="0" lang="en-US" altLang="zh-CN" sz="1800" b="0" i="0" u="none" strike="noStrike" kern="1200" cap="none" spc="0" normalizeH="0" baseline="0" noProof="0" dirty="0">
                <a:ln>
                  <a:noFill/>
                </a:ln>
                <a:solidFill>
                  <a:srgbClr val="00B050"/>
                </a:solidFill>
                <a:effectLst/>
                <a:uLnTx/>
                <a:uFillTx/>
                <a:latin typeface="+mn-lt"/>
                <a:ea typeface="宋体" panose="02010600030101010101" pitchFamily="2" charset="-122"/>
                <a:cs typeface="Times New Roman" panose="02020603050405020304" pitchFamily="18" charset="0"/>
              </a:rPr>
              <a:t>the &lt;10% fraction </a:t>
            </a:r>
            <a:r>
              <a:rPr kumimoji="0" lang="en-US" altLang="zh-CN" sz="18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rPr>
              <a:t>of the beam stopping in this small area, making the signal-to-background ratio unacceptably low.</a:t>
            </a:r>
          </a:p>
        </p:txBody>
      </p:sp>
    </p:spTree>
    <p:extLst>
      <p:ext uri="{BB962C8B-B14F-4D97-AF65-F5344CB8AC3E}">
        <p14:creationId xmlns:p14="http://schemas.microsoft.com/office/powerpoint/2010/main" val="39652042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34FCC-A44E-4747-A611-72F64CA2784C}"/>
              </a:ext>
            </a:extLst>
          </p:cNvPr>
          <p:cNvSpPr>
            <a:spLocks noGrp="1"/>
          </p:cNvSpPr>
          <p:nvPr>
            <p:ph type="title"/>
          </p:nvPr>
        </p:nvSpPr>
        <p:spPr>
          <a:xfrm>
            <a:off x="2074029" y="298962"/>
            <a:ext cx="6708025" cy="508500"/>
          </a:xfrm>
        </p:spPr>
        <p:txBody>
          <a:bodyPr/>
          <a:lstStyle/>
          <a:p>
            <a:r>
              <a:rPr lang="en-US" sz="2800" dirty="0"/>
              <a:t>Improvements</a:t>
            </a:r>
          </a:p>
        </p:txBody>
      </p:sp>
      <p:sp>
        <p:nvSpPr>
          <p:cNvPr id="3" name="Foliennummernplatzhalter 2">
            <a:extLst>
              <a:ext uri="{FF2B5EF4-FFF2-40B4-BE49-F238E27FC236}">
                <a16:creationId xmlns:a16="http://schemas.microsoft.com/office/drawing/2014/main" id="{0A4B6CE5-A789-4A53-9C3A-0A20D4D0EE9A}"/>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21</a:t>
            </a:fld>
            <a:endParaRPr lang="de-DE" dirty="0"/>
          </a:p>
        </p:txBody>
      </p:sp>
      <p:sp>
        <p:nvSpPr>
          <p:cNvPr id="6" name="文本框 5">
            <a:extLst>
              <a:ext uri="{FF2B5EF4-FFF2-40B4-BE49-F238E27FC236}">
                <a16:creationId xmlns:a16="http://schemas.microsoft.com/office/drawing/2014/main" id="{743BD7F9-F4B0-4372-B312-8D234FA27C4F}"/>
              </a:ext>
            </a:extLst>
          </p:cNvPr>
          <p:cNvSpPr txBox="1"/>
          <p:nvPr/>
        </p:nvSpPr>
        <p:spPr>
          <a:xfrm>
            <a:off x="807396" y="1426789"/>
            <a:ext cx="8336604" cy="830997"/>
          </a:xfrm>
          <a:prstGeom prst="rect">
            <a:avLst/>
          </a:prstGeom>
          <a:noFill/>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defRPr/>
            </a:pPr>
            <a:r>
              <a:rPr lang="en-US" altLang="zh-CN" sz="2400" b="1" dirty="0">
                <a:latin typeface="+mn-lt"/>
                <a:ea typeface="宋体" panose="02010600030101010101" pitchFamily="2" charset="-122"/>
                <a:cs typeface="Times New Roman" panose="02020603050405020304" pitchFamily="18" charset="0"/>
              </a:rPr>
              <a:t>A new target E</a:t>
            </a:r>
            <a:endParaRPr kumimoji="0" lang="en-US" altLang="zh-CN" sz="2400" b="1"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defRPr/>
            </a:pPr>
            <a:endParaRPr kumimoji="0" lang="en-US" altLang="zh-CN" sz="24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F5D83B32-0AA4-4132-9E20-C9FE66C0C8E9}"/>
              </a:ext>
            </a:extLst>
          </p:cNvPr>
          <p:cNvPicPr>
            <a:picLocks noChangeAspect="1"/>
          </p:cNvPicPr>
          <p:nvPr/>
        </p:nvPicPr>
        <p:blipFill>
          <a:blip r:embed="rId2"/>
          <a:srcRect/>
          <a:stretch/>
        </p:blipFill>
        <p:spPr>
          <a:xfrm>
            <a:off x="719849" y="1842288"/>
            <a:ext cx="8171231" cy="2789490"/>
          </a:xfrm>
          <a:prstGeom prst="rect">
            <a:avLst/>
          </a:prstGeom>
        </p:spPr>
      </p:pic>
      <p:sp>
        <p:nvSpPr>
          <p:cNvPr id="9" name="文本框 8">
            <a:extLst>
              <a:ext uri="{FF2B5EF4-FFF2-40B4-BE49-F238E27FC236}">
                <a16:creationId xmlns:a16="http://schemas.microsoft.com/office/drawing/2014/main" id="{27608DD3-7F09-4A37-85F2-0FFB661C9294}"/>
              </a:ext>
            </a:extLst>
          </p:cNvPr>
          <p:cNvSpPr txBox="1"/>
          <p:nvPr/>
        </p:nvSpPr>
        <p:spPr>
          <a:xfrm>
            <a:off x="807396" y="4733065"/>
            <a:ext cx="8336604" cy="830997"/>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tabLst/>
              <a:defRPr/>
            </a:pPr>
            <a:r>
              <a:rPr lang="en-US" altLang="zh-CN" sz="2400" b="1" dirty="0">
                <a:latin typeface="+mn-lt"/>
                <a:ea typeface="宋体" panose="02010600030101010101" pitchFamily="2" charset="-122"/>
                <a:cs typeface="Times New Roman" panose="02020603050405020304" pitchFamily="18" charset="0"/>
              </a:rPr>
              <a:t>2. To replace the last triplet by a solenoid</a:t>
            </a:r>
            <a:endParaRPr kumimoji="0" lang="en-US" altLang="zh-CN" sz="2400" b="1"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defRPr/>
            </a:pPr>
            <a:endParaRPr kumimoji="0" lang="en-US" altLang="zh-CN" sz="24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endParaRPr>
          </a:p>
        </p:txBody>
      </p:sp>
      <p:graphicFrame>
        <p:nvGraphicFramePr>
          <p:cNvPr id="10" name="表格 11">
            <a:extLst>
              <a:ext uri="{FF2B5EF4-FFF2-40B4-BE49-F238E27FC236}">
                <a16:creationId xmlns:a16="http://schemas.microsoft.com/office/drawing/2014/main" id="{8B943FBA-F617-4026-A6D1-95A4E2CAC57F}"/>
              </a:ext>
            </a:extLst>
          </p:cNvPr>
          <p:cNvGraphicFramePr>
            <a:graphicFrameLocks noGrp="1"/>
          </p:cNvGraphicFramePr>
          <p:nvPr>
            <p:extLst>
              <p:ext uri="{D42A27DB-BD31-4B8C-83A1-F6EECF244321}">
                <p14:modId xmlns:p14="http://schemas.microsoft.com/office/powerpoint/2010/main" val="2693371526"/>
              </p:ext>
            </p:extLst>
          </p:nvPr>
        </p:nvGraphicFramePr>
        <p:xfrm>
          <a:off x="1039888" y="5446518"/>
          <a:ext cx="6469623" cy="1112520"/>
        </p:xfrm>
        <a:graphic>
          <a:graphicData uri="http://schemas.openxmlformats.org/drawingml/2006/table">
            <a:tbl>
              <a:tblPr firstRow="1" bandRow="1">
                <a:tableStyleId>{5A111915-BE36-4E01-A7E5-04B1672EAD32}</a:tableStyleId>
              </a:tblPr>
              <a:tblGrid>
                <a:gridCol w="2156541">
                  <a:extLst>
                    <a:ext uri="{9D8B030D-6E8A-4147-A177-3AD203B41FA5}">
                      <a16:colId xmlns:a16="http://schemas.microsoft.com/office/drawing/2014/main" val="2856842717"/>
                    </a:ext>
                  </a:extLst>
                </a:gridCol>
                <a:gridCol w="2156541">
                  <a:extLst>
                    <a:ext uri="{9D8B030D-6E8A-4147-A177-3AD203B41FA5}">
                      <a16:colId xmlns:a16="http://schemas.microsoft.com/office/drawing/2014/main" val="1725382937"/>
                    </a:ext>
                  </a:extLst>
                </a:gridCol>
                <a:gridCol w="2156541">
                  <a:extLst>
                    <a:ext uri="{9D8B030D-6E8A-4147-A177-3AD203B41FA5}">
                      <a16:colId xmlns:a16="http://schemas.microsoft.com/office/drawing/2014/main" val="3821186169"/>
                    </a:ext>
                  </a:extLst>
                </a:gridCol>
              </a:tblGrid>
              <a:tr h="370840">
                <a:tc>
                  <a:txBody>
                    <a:bodyPr/>
                    <a:lstStyle/>
                    <a:p>
                      <a:endParaRPr lang="zh-CN" altLang="en-US" dirty="0"/>
                    </a:p>
                  </a:txBody>
                  <a:tcPr/>
                </a:tc>
                <a:tc>
                  <a:txBody>
                    <a:bodyPr/>
                    <a:lstStyle/>
                    <a:p>
                      <a:pPr algn="ctr"/>
                      <a:r>
                        <a:rPr lang="en-US" altLang="zh-CN" dirty="0"/>
                        <a:t>Current μE4</a:t>
                      </a:r>
                      <a:endParaRPr lang="zh-CN" altLang="en-US" dirty="0"/>
                    </a:p>
                  </a:txBody>
                  <a:tcPr/>
                </a:tc>
                <a:tc>
                  <a:txBody>
                    <a:bodyPr/>
                    <a:lstStyle/>
                    <a:p>
                      <a:pPr algn="ctr"/>
                      <a:r>
                        <a:rPr lang="en-US" altLang="zh-CN" dirty="0"/>
                        <a:t>After replacing</a:t>
                      </a:r>
                      <a:endParaRPr lang="zh-CN" altLang="en-US" dirty="0"/>
                    </a:p>
                  </a:txBody>
                  <a:tcPr/>
                </a:tc>
                <a:extLst>
                  <a:ext uri="{0D108BD9-81ED-4DB2-BD59-A6C34878D82A}">
                    <a16:rowId xmlns:a16="http://schemas.microsoft.com/office/drawing/2014/main" val="2148657846"/>
                  </a:ext>
                </a:extLst>
              </a:tr>
              <a:tr h="370840">
                <a:tc>
                  <a:txBody>
                    <a:bodyPr/>
                    <a:lstStyle/>
                    <a:p>
                      <a:r>
                        <a:rPr lang="en-US" altLang="zh-CN" dirty="0"/>
                        <a:t>Standard 40 mm </a:t>
                      </a:r>
                      <a:r>
                        <a:rPr lang="en-US" altLang="zh-CN" dirty="0" err="1"/>
                        <a:t>TgE</a:t>
                      </a:r>
                      <a:endParaRPr lang="zh-CN" altLang="en-US" dirty="0"/>
                    </a:p>
                  </a:txBody>
                  <a:tcPr/>
                </a:tc>
                <a:tc>
                  <a:txBody>
                    <a:bodyPr/>
                    <a:lstStyle/>
                    <a:p>
                      <a:pPr algn="ctr"/>
                      <a:r>
                        <a:rPr lang="en-US" altLang="zh-CN" dirty="0"/>
                        <a:t>5740</a:t>
                      </a:r>
                      <a:endParaRPr lang="zh-CN" altLang="en-US" dirty="0"/>
                    </a:p>
                  </a:txBody>
                  <a:tcPr/>
                </a:tc>
                <a:tc>
                  <a:txBody>
                    <a:bodyPr/>
                    <a:lstStyle/>
                    <a:p>
                      <a:pPr algn="ctr"/>
                      <a:r>
                        <a:rPr lang="en-US" altLang="zh-CN" dirty="0"/>
                        <a:t>8772</a:t>
                      </a:r>
                      <a:endParaRPr lang="zh-CN" altLang="en-US" dirty="0"/>
                    </a:p>
                  </a:txBody>
                  <a:tcPr/>
                </a:tc>
                <a:extLst>
                  <a:ext uri="{0D108BD9-81ED-4DB2-BD59-A6C34878D82A}">
                    <a16:rowId xmlns:a16="http://schemas.microsoft.com/office/drawing/2014/main" val="202227281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Slanted 40 mm </a:t>
                      </a:r>
                      <a:r>
                        <a:rPr lang="en-US" altLang="zh-CN" dirty="0" err="1"/>
                        <a:t>TgE</a:t>
                      </a:r>
                      <a:endParaRPr lang="zh-CN" altLang="en-US" dirty="0"/>
                    </a:p>
                  </a:txBody>
                  <a:tcPr/>
                </a:tc>
                <a:tc>
                  <a:txBody>
                    <a:bodyPr/>
                    <a:lstStyle/>
                    <a:p>
                      <a:pPr algn="ctr"/>
                      <a:r>
                        <a:rPr lang="en-US" altLang="zh-CN" dirty="0"/>
                        <a:t>7555</a:t>
                      </a:r>
                      <a:endParaRPr lang="zh-CN" altLang="en-US" dirty="0"/>
                    </a:p>
                  </a:txBody>
                  <a:tcPr/>
                </a:tc>
                <a:tc>
                  <a:txBody>
                    <a:bodyPr/>
                    <a:lstStyle/>
                    <a:p>
                      <a:pPr algn="ctr"/>
                      <a:r>
                        <a:rPr lang="en-US" altLang="zh-CN" dirty="0"/>
                        <a:t>10668</a:t>
                      </a:r>
                      <a:endParaRPr lang="zh-CN" altLang="en-US" dirty="0"/>
                    </a:p>
                  </a:txBody>
                  <a:tcPr/>
                </a:tc>
                <a:extLst>
                  <a:ext uri="{0D108BD9-81ED-4DB2-BD59-A6C34878D82A}">
                    <a16:rowId xmlns:a16="http://schemas.microsoft.com/office/drawing/2014/main" val="3679656970"/>
                  </a:ext>
                </a:extLst>
              </a:tr>
            </a:tbl>
          </a:graphicData>
        </a:graphic>
      </p:graphicFrame>
      <p:sp>
        <p:nvSpPr>
          <p:cNvPr id="12" name="文本框 11">
            <a:extLst>
              <a:ext uri="{FF2B5EF4-FFF2-40B4-BE49-F238E27FC236}">
                <a16:creationId xmlns:a16="http://schemas.microsoft.com/office/drawing/2014/main" id="{7337E822-6722-4958-A683-802F529DC7BB}"/>
              </a:ext>
            </a:extLst>
          </p:cNvPr>
          <p:cNvSpPr txBox="1"/>
          <p:nvPr/>
        </p:nvSpPr>
        <p:spPr>
          <a:xfrm>
            <a:off x="3959157" y="1877580"/>
            <a:ext cx="1984443" cy="335043"/>
          </a:xfrm>
          <a:prstGeom prst="rect">
            <a:avLst/>
          </a:prstGeom>
          <a:noFill/>
        </p:spPr>
        <p:txBody>
          <a:bodyPr wrap="square" lIns="0" tIns="0" rIns="0" bIns="0" rtlCol="0">
            <a:noAutofit/>
          </a:bodyPr>
          <a:lstStyle/>
          <a:p>
            <a:pPr>
              <a:lnSpc>
                <a:spcPct val="110000"/>
              </a:lnSpc>
              <a:spcBef>
                <a:spcPts val="0"/>
              </a:spcBef>
            </a:pPr>
            <a:r>
              <a:rPr lang="en-US" altLang="zh-CN" sz="2000" b="1" kern="1000" spc="30" dirty="0">
                <a:solidFill>
                  <a:srgbClr val="FF0000"/>
                </a:solidFill>
                <a:latin typeface="+mn-lt"/>
                <a:cs typeface="Franklin Gothic Book"/>
              </a:rPr>
              <a:t>30-40 %     for μE4 </a:t>
            </a:r>
            <a:endParaRPr lang="zh-CN" altLang="en-US" sz="2000" b="1" kern="1000" spc="30" dirty="0">
              <a:solidFill>
                <a:srgbClr val="FF0000"/>
              </a:solidFill>
              <a:latin typeface="+mn-lt"/>
              <a:cs typeface="Franklin Gothic Book"/>
            </a:endParaRPr>
          </a:p>
        </p:txBody>
      </p:sp>
      <p:sp>
        <p:nvSpPr>
          <p:cNvPr id="14" name="文本框 13">
            <a:extLst>
              <a:ext uri="{FF2B5EF4-FFF2-40B4-BE49-F238E27FC236}">
                <a16:creationId xmlns:a16="http://schemas.microsoft.com/office/drawing/2014/main" id="{B8D88C18-66CD-4F2E-A45A-83C7B2B5A349}"/>
              </a:ext>
            </a:extLst>
          </p:cNvPr>
          <p:cNvSpPr txBox="1"/>
          <p:nvPr/>
        </p:nvSpPr>
        <p:spPr>
          <a:xfrm>
            <a:off x="787941" y="919961"/>
            <a:ext cx="3424135" cy="461665"/>
          </a:xfrm>
          <a:prstGeom prst="rect">
            <a:avLst/>
          </a:prstGeom>
          <a:noFill/>
        </p:spPr>
        <p:txBody>
          <a:bodyPr wrap="square">
            <a:spAutoFit/>
          </a:bodyPr>
          <a:lstStyle/>
          <a:p>
            <a:r>
              <a:rPr kumimoji="0" lang="en-US" altLang="zh-CN" sz="2400" b="1"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rPr>
              <a:t>Low-energy muon rate</a:t>
            </a:r>
            <a:endParaRPr lang="zh-CN" altLang="en-US" sz="2400" dirty="0"/>
          </a:p>
        </p:txBody>
      </p:sp>
      <p:sp>
        <p:nvSpPr>
          <p:cNvPr id="15" name="椭圆 14">
            <a:extLst>
              <a:ext uri="{FF2B5EF4-FFF2-40B4-BE49-F238E27FC236}">
                <a16:creationId xmlns:a16="http://schemas.microsoft.com/office/drawing/2014/main" id="{8BC83119-4EAE-4D7E-ADEE-654D9DB6AB87}"/>
              </a:ext>
            </a:extLst>
          </p:cNvPr>
          <p:cNvSpPr/>
          <p:nvPr/>
        </p:nvSpPr>
        <p:spPr bwMode="auto">
          <a:xfrm>
            <a:off x="3871609" y="5837408"/>
            <a:ext cx="875489" cy="33074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Times" charset="0"/>
            </a:endParaRPr>
          </a:p>
        </p:txBody>
      </p:sp>
      <p:sp>
        <p:nvSpPr>
          <p:cNvPr id="16" name="椭圆 15">
            <a:extLst>
              <a:ext uri="{FF2B5EF4-FFF2-40B4-BE49-F238E27FC236}">
                <a16:creationId xmlns:a16="http://schemas.microsoft.com/office/drawing/2014/main" id="{405C14F6-E44D-4E66-B0DB-DBD4EA086BEF}"/>
              </a:ext>
            </a:extLst>
          </p:cNvPr>
          <p:cNvSpPr/>
          <p:nvPr/>
        </p:nvSpPr>
        <p:spPr bwMode="auto">
          <a:xfrm>
            <a:off x="6001966" y="6219961"/>
            <a:ext cx="875489" cy="33074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Times" charset="0"/>
            </a:endParaRPr>
          </a:p>
        </p:txBody>
      </p:sp>
      <p:cxnSp>
        <p:nvCxnSpPr>
          <p:cNvPr id="18" name="直接箭头连接符 17">
            <a:extLst>
              <a:ext uri="{FF2B5EF4-FFF2-40B4-BE49-F238E27FC236}">
                <a16:creationId xmlns:a16="http://schemas.microsoft.com/office/drawing/2014/main" id="{30E57A59-8811-4520-A4B1-3C6E5398FF73}"/>
              </a:ext>
            </a:extLst>
          </p:cNvPr>
          <p:cNvCxnSpPr>
            <a:cxnSpLocks/>
          </p:cNvCxnSpPr>
          <p:nvPr/>
        </p:nvCxnSpPr>
        <p:spPr bwMode="auto">
          <a:xfrm>
            <a:off x="4747098" y="6058941"/>
            <a:ext cx="1254868" cy="326390"/>
          </a:xfrm>
          <a:prstGeom prst="straightConnector1">
            <a:avLst/>
          </a:prstGeom>
          <a:ln>
            <a:headEnd type="none" w="med" len="med"/>
            <a:tailEnd type="triangle"/>
          </a:ln>
        </p:spPr>
        <p:style>
          <a:lnRef idx="2">
            <a:schemeClr val="accent3"/>
          </a:lnRef>
          <a:fillRef idx="0">
            <a:schemeClr val="accent3"/>
          </a:fillRef>
          <a:effectRef idx="1">
            <a:schemeClr val="accent3"/>
          </a:effectRef>
          <a:fontRef idx="minor">
            <a:schemeClr val="tx1"/>
          </a:fontRef>
        </p:style>
      </p:cxnSp>
      <p:sp>
        <p:nvSpPr>
          <p:cNvPr id="22" name="箭头: 上 21">
            <a:extLst>
              <a:ext uri="{FF2B5EF4-FFF2-40B4-BE49-F238E27FC236}">
                <a16:creationId xmlns:a16="http://schemas.microsoft.com/office/drawing/2014/main" id="{F393FC9C-2887-41F3-93A9-4534433BAFFB}"/>
              </a:ext>
            </a:extLst>
          </p:cNvPr>
          <p:cNvSpPr/>
          <p:nvPr/>
        </p:nvSpPr>
        <p:spPr bwMode="auto">
          <a:xfrm>
            <a:off x="4805464" y="1842288"/>
            <a:ext cx="155643" cy="370335"/>
          </a:xfrm>
          <a:prstGeom prst="up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78870351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34FCC-A44E-4747-A611-72F64CA2784C}"/>
              </a:ext>
            </a:extLst>
          </p:cNvPr>
          <p:cNvSpPr>
            <a:spLocks noGrp="1"/>
          </p:cNvSpPr>
          <p:nvPr>
            <p:ph type="title"/>
          </p:nvPr>
        </p:nvSpPr>
        <p:spPr>
          <a:xfrm>
            <a:off x="2074029" y="298962"/>
            <a:ext cx="6708025" cy="508500"/>
          </a:xfrm>
        </p:spPr>
        <p:txBody>
          <a:bodyPr/>
          <a:lstStyle/>
          <a:p>
            <a:r>
              <a:rPr lang="en-US" sz="2800" dirty="0"/>
              <a:t>Improvements</a:t>
            </a:r>
          </a:p>
        </p:txBody>
      </p:sp>
      <p:sp>
        <p:nvSpPr>
          <p:cNvPr id="3" name="Foliennummernplatzhalter 2">
            <a:extLst>
              <a:ext uri="{FF2B5EF4-FFF2-40B4-BE49-F238E27FC236}">
                <a16:creationId xmlns:a16="http://schemas.microsoft.com/office/drawing/2014/main" id="{0A4B6CE5-A789-4A53-9C3A-0A20D4D0EE9A}"/>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22</a:t>
            </a:fld>
            <a:endParaRPr lang="de-DE" dirty="0"/>
          </a:p>
        </p:txBody>
      </p:sp>
      <p:sp>
        <p:nvSpPr>
          <p:cNvPr id="6" name="文本框 5">
            <a:extLst>
              <a:ext uri="{FF2B5EF4-FFF2-40B4-BE49-F238E27FC236}">
                <a16:creationId xmlns:a16="http://schemas.microsoft.com/office/drawing/2014/main" id="{743BD7F9-F4B0-4372-B312-8D234FA27C4F}"/>
              </a:ext>
            </a:extLst>
          </p:cNvPr>
          <p:cNvSpPr txBox="1"/>
          <p:nvPr/>
        </p:nvSpPr>
        <p:spPr>
          <a:xfrm>
            <a:off x="807396" y="1426789"/>
            <a:ext cx="8336604" cy="830997"/>
          </a:xfrm>
          <a:prstGeom prst="rect">
            <a:avLst/>
          </a:prstGeom>
          <a:noFill/>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zh-CN" sz="2400" b="1"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rPr>
              <a:t>Collimator</a:t>
            </a:r>
          </a:p>
          <a:p>
            <a:pPr marR="0" lvl="0" algn="just" defTabSz="914400" rtl="0" eaLnBrk="0" fontAlgn="base" latinLnBrk="0" hangingPunct="0">
              <a:lnSpc>
                <a:spcPct val="100000"/>
              </a:lnSpc>
              <a:spcBef>
                <a:spcPct val="0"/>
              </a:spcBef>
              <a:spcAft>
                <a:spcPct val="0"/>
              </a:spcAft>
              <a:buClrTx/>
              <a:buSzTx/>
              <a:tabLst/>
              <a:defRPr/>
            </a:pPr>
            <a:endParaRPr kumimoji="0" lang="en-US" altLang="zh-CN" sz="24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B8D88C18-66CD-4F2E-A45A-83C7B2B5A349}"/>
              </a:ext>
            </a:extLst>
          </p:cNvPr>
          <p:cNvSpPr txBox="1"/>
          <p:nvPr/>
        </p:nvSpPr>
        <p:spPr>
          <a:xfrm>
            <a:off x="787941" y="919961"/>
            <a:ext cx="3424135" cy="461665"/>
          </a:xfrm>
          <a:prstGeom prst="rect">
            <a:avLst/>
          </a:prstGeom>
          <a:noFill/>
        </p:spPr>
        <p:txBody>
          <a:bodyPr wrap="square">
            <a:spAutoFit/>
          </a:bodyPr>
          <a:lstStyle/>
          <a:p>
            <a:r>
              <a:rPr lang="en-US" altLang="zh-CN" sz="2400" b="1" dirty="0">
                <a:latin typeface="+mn-lt"/>
                <a:ea typeface="宋体" panose="02010600030101010101" pitchFamily="2" charset="-122"/>
                <a:cs typeface="Times New Roman" panose="02020603050405020304" pitchFamily="18" charset="0"/>
              </a:rPr>
              <a:t>Beam spot size</a:t>
            </a:r>
            <a:endParaRPr lang="zh-CN" altLang="en-US" sz="2400" dirty="0"/>
          </a:p>
        </p:txBody>
      </p:sp>
      <p:pic>
        <p:nvPicPr>
          <p:cNvPr id="5" name="图片 4">
            <a:extLst>
              <a:ext uri="{FF2B5EF4-FFF2-40B4-BE49-F238E27FC236}">
                <a16:creationId xmlns:a16="http://schemas.microsoft.com/office/drawing/2014/main" id="{22FF62E1-6AA1-4CF4-A617-5B500563D366}"/>
              </a:ext>
            </a:extLst>
          </p:cNvPr>
          <p:cNvPicPr>
            <a:picLocks noChangeAspect="1"/>
          </p:cNvPicPr>
          <p:nvPr/>
        </p:nvPicPr>
        <p:blipFill>
          <a:blip r:embed="rId2"/>
          <a:stretch>
            <a:fillRect/>
          </a:stretch>
        </p:blipFill>
        <p:spPr>
          <a:xfrm>
            <a:off x="1027896" y="2212068"/>
            <a:ext cx="4400145" cy="3960131"/>
          </a:xfrm>
          <a:prstGeom prst="rect">
            <a:avLst/>
          </a:prstGeom>
        </p:spPr>
      </p:pic>
      <p:sp>
        <p:nvSpPr>
          <p:cNvPr id="8" name="文本框 7">
            <a:extLst>
              <a:ext uri="{FF2B5EF4-FFF2-40B4-BE49-F238E27FC236}">
                <a16:creationId xmlns:a16="http://schemas.microsoft.com/office/drawing/2014/main" id="{976CB77B-C1A1-455E-90C8-2BD0B2224606}"/>
              </a:ext>
            </a:extLst>
          </p:cNvPr>
          <p:cNvSpPr txBox="1"/>
          <p:nvPr/>
        </p:nvSpPr>
        <p:spPr>
          <a:xfrm>
            <a:off x="6254887" y="3088532"/>
            <a:ext cx="2821019" cy="1511683"/>
          </a:xfrm>
          <a:prstGeom prst="rect">
            <a:avLst/>
          </a:prstGeom>
          <a:noFill/>
        </p:spPr>
        <p:txBody>
          <a:bodyPr wrap="square" lIns="0" tIns="0" rIns="0" bIns="0" rtlCol="0">
            <a:noAutofit/>
          </a:bodyPr>
          <a:lstStyle/>
          <a:p>
            <a:pPr>
              <a:lnSpc>
                <a:spcPct val="110000"/>
              </a:lnSpc>
              <a:spcBef>
                <a:spcPts val="0"/>
              </a:spcBef>
            </a:pPr>
            <a:r>
              <a:rPr kumimoji="0" lang="en-US" altLang="zh-CN" sz="2400" b="0"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rPr>
              <a:t>1-cm collimator</a:t>
            </a:r>
          </a:p>
          <a:p>
            <a:pPr>
              <a:lnSpc>
                <a:spcPct val="110000"/>
              </a:lnSpc>
              <a:spcBef>
                <a:spcPts val="0"/>
              </a:spcBef>
            </a:pPr>
            <a:endParaRPr kumimoji="0" lang="en-US" altLang="zh-CN" sz="2400" b="0"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endParaRPr>
          </a:p>
          <a:p>
            <a:pPr>
              <a:lnSpc>
                <a:spcPct val="110000"/>
              </a:lnSpc>
              <a:spcBef>
                <a:spcPts val="0"/>
              </a:spcBef>
            </a:pPr>
            <a:r>
              <a:rPr kumimoji="0" lang="en-US" altLang="zh-CN" sz="2400" b="0"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rPr>
              <a:t>5</a:t>
            </a:r>
            <a:r>
              <a:rPr kumimoji="0" lang="en-US" altLang="zh-CN" sz="2400" b="0"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sym typeface="Symbol" panose="05050102010706020507" pitchFamily="18" charset="2"/>
              </a:rPr>
              <a:t></a:t>
            </a:r>
            <a:r>
              <a:rPr kumimoji="0" lang="en-US" altLang="zh-CN" sz="2400" b="0"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rPr>
              <a:t>5 mm</a:t>
            </a:r>
            <a:r>
              <a:rPr kumimoji="0" lang="en-US" altLang="zh-CN" sz="2400" b="0" i="0" u="none" strike="noStrike" kern="1200" cap="none" spc="0" normalizeH="0" baseline="30000" noProof="0" dirty="0">
                <a:ln>
                  <a:noFill/>
                </a:ln>
                <a:effectLst/>
                <a:uLnTx/>
                <a:uFillTx/>
                <a:latin typeface="+mn-lt"/>
                <a:ea typeface="宋体" panose="02010600030101010101" pitchFamily="2" charset="-122"/>
                <a:cs typeface="Times New Roman" panose="02020603050405020304" pitchFamily="18" charset="0"/>
              </a:rPr>
              <a:t>2 </a:t>
            </a:r>
            <a:r>
              <a:rPr kumimoji="0" lang="en-US" altLang="zh-CN" sz="2400" b="0" i="0" u="none" strike="noStrike" kern="1200" cap="none" spc="0" normalizeH="0" noProof="0" dirty="0">
                <a:ln>
                  <a:noFill/>
                </a:ln>
                <a:effectLst/>
                <a:uLnTx/>
                <a:uFillTx/>
                <a:latin typeface="+mn-lt"/>
                <a:ea typeface="宋体" panose="02010600030101010101" pitchFamily="2" charset="-122"/>
                <a:cs typeface="Times New Roman" panose="02020603050405020304" pitchFamily="18" charset="0"/>
              </a:rPr>
              <a:t>Fraction:</a:t>
            </a:r>
            <a:endParaRPr kumimoji="0" lang="en-US" altLang="zh-CN" sz="2400" b="0" i="0" u="none" strike="noStrike" kern="1200" cap="none" spc="0" normalizeH="0" baseline="30000" noProof="0" dirty="0">
              <a:ln>
                <a:noFill/>
              </a:ln>
              <a:effectLst/>
              <a:uLnTx/>
              <a:uFillTx/>
              <a:latin typeface="+mn-lt"/>
              <a:ea typeface="宋体" panose="02010600030101010101" pitchFamily="2" charset="-122"/>
              <a:cs typeface="Times New Roman" panose="02020603050405020304" pitchFamily="18" charset="0"/>
            </a:endParaRPr>
          </a:p>
          <a:p>
            <a:pPr>
              <a:lnSpc>
                <a:spcPct val="110000"/>
              </a:lnSpc>
              <a:spcBef>
                <a:spcPts val="0"/>
              </a:spcBef>
            </a:pPr>
            <a:endParaRPr lang="en-US" altLang="zh-CN" sz="2400" baseline="30000" dirty="0">
              <a:latin typeface="+mn-lt"/>
              <a:ea typeface="宋体" panose="02010600030101010101" pitchFamily="2" charset="-122"/>
              <a:cs typeface="Times New Roman" panose="02020603050405020304" pitchFamily="18" charset="0"/>
            </a:endParaRPr>
          </a:p>
          <a:p>
            <a:pPr>
              <a:lnSpc>
                <a:spcPct val="110000"/>
              </a:lnSpc>
              <a:spcBef>
                <a:spcPts val="0"/>
              </a:spcBef>
            </a:pPr>
            <a:r>
              <a:rPr kumimoji="0" lang="en-US" altLang="zh-CN" sz="2400" b="0" i="0" u="none" strike="noStrike" kern="1200" cap="none" spc="0" normalizeH="0" noProof="0" dirty="0">
                <a:ln>
                  <a:noFill/>
                </a:ln>
                <a:effectLst/>
                <a:uLnTx/>
                <a:uFillTx/>
                <a:latin typeface="+mn-lt"/>
                <a:ea typeface="宋体" panose="02010600030101010101" pitchFamily="2" charset="-122"/>
                <a:cs typeface="Times New Roman" panose="02020603050405020304" pitchFamily="18" charset="0"/>
              </a:rPr>
              <a:t>&lt; 10 %          </a:t>
            </a:r>
            <a:r>
              <a:rPr lang="en-US" altLang="zh-CN" sz="2400" dirty="0">
                <a:latin typeface="+mn-lt"/>
                <a:ea typeface="宋体" panose="02010600030101010101" pitchFamily="2" charset="-122"/>
                <a:cs typeface="Times New Roman" panose="02020603050405020304" pitchFamily="18" charset="0"/>
              </a:rPr>
              <a:t>30-40</a:t>
            </a:r>
            <a:r>
              <a:rPr kumimoji="0" lang="en-US" altLang="zh-CN" sz="2400" b="0" i="0" u="none" strike="noStrike" kern="1200" cap="none" spc="0" normalizeH="0" noProof="0" dirty="0">
                <a:ln>
                  <a:noFill/>
                </a:ln>
                <a:effectLst/>
                <a:uLnTx/>
                <a:uFillTx/>
                <a:latin typeface="+mn-lt"/>
                <a:ea typeface="宋体" panose="02010600030101010101" pitchFamily="2" charset="-122"/>
                <a:cs typeface="Times New Roman" panose="02020603050405020304" pitchFamily="18" charset="0"/>
              </a:rPr>
              <a:t>%</a:t>
            </a:r>
          </a:p>
        </p:txBody>
      </p:sp>
      <p:sp>
        <p:nvSpPr>
          <p:cNvPr id="13" name="箭头: 右 12">
            <a:extLst>
              <a:ext uri="{FF2B5EF4-FFF2-40B4-BE49-F238E27FC236}">
                <a16:creationId xmlns:a16="http://schemas.microsoft.com/office/drawing/2014/main" id="{7D1DB6ED-973A-4B3C-9AB1-A0A79A34C5DB}"/>
              </a:ext>
            </a:extLst>
          </p:cNvPr>
          <p:cNvSpPr/>
          <p:nvPr/>
        </p:nvSpPr>
        <p:spPr bwMode="auto">
          <a:xfrm>
            <a:off x="7159556" y="4688731"/>
            <a:ext cx="428017" cy="19455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dirty="0">
              <a:ln>
                <a:noFill/>
              </a:ln>
              <a:solidFill>
                <a:srgbClr val="FF0000"/>
              </a:solidFill>
              <a:effectLst/>
              <a:latin typeface="Times" charset="0"/>
            </a:endParaRPr>
          </a:p>
        </p:txBody>
      </p:sp>
    </p:spTree>
    <p:extLst>
      <p:ext uri="{BB962C8B-B14F-4D97-AF65-F5344CB8AC3E}">
        <p14:creationId xmlns:p14="http://schemas.microsoft.com/office/powerpoint/2010/main" val="27783231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34FCC-A44E-4747-A611-72F64CA2784C}"/>
              </a:ext>
            </a:extLst>
          </p:cNvPr>
          <p:cNvSpPr>
            <a:spLocks noGrp="1"/>
          </p:cNvSpPr>
          <p:nvPr>
            <p:ph type="title"/>
          </p:nvPr>
        </p:nvSpPr>
        <p:spPr>
          <a:xfrm>
            <a:off x="2074029" y="298962"/>
            <a:ext cx="6708025" cy="508500"/>
          </a:xfrm>
        </p:spPr>
        <p:txBody>
          <a:bodyPr/>
          <a:lstStyle/>
          <a:p>
            <a:r>
              <a:rPr lang="en-US" sz="2800" dirty="0"/>
              <a:t>Improvements</a:t>
            </a:r>
          </a:p>
        </p:txBody>
      </p:sp>
      <p:sp>
        <p:nvSpPr>
          <p:cNvPr id="3" name="Foliennummernplatzhalter 2">
            <a:extLst>
              <a:ext uri="{FF2B5EF4-FFF2-40B4-BE49-F238E27FC236}">
                <a16:creationId xmlns:a16="http://schemas.microsoft.com/office/drawing/2014/main" id="{0A4B6CE5-A789-4A53-9C3A-0A20D4D0EE9A}"/>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23</a:t>
            </a:fld>
            <a:endParaRPr lang="de-DE" dirty="0"/>
          </a:p>
        </p:txBody>
      </p:sp>
      <p:sp>
        <p:nvSpPr>
          <p:cNvPr id="6" name="文本框 5">
            <a:extLst>
              <a:ext uri="{FF2B5EF4-FFF2-40B4-BE49-F238E27FC236}">
                <a16:creationId xmlns:a16="http://schemas.microsoft.com/office/drawing/2014/main" id="{743BD7F9-F4B0-4372-B312-8D234FA27C4F}"/>
              </a:ext>
            </a:extLst>
          </p:cNvPr>
          <p:cNvSpPr txBox="1"/>
          <p:nvPr/>
        </p:nvSpPr>
        <p:spPr>
          <a:xfrm>
            <a:off x="807396" y="1426789"/>
            <a:ext cx="8336604" cy="830997"/>
          </a:xfrm>
          <a:prstGeom prst="rect">
            <a:avLst/>
          </a:prstGeom>
          <a:noFill/>
        </p:spPr>
        <p:txBody>
          <a:bodyPr wrap="square">
            <a:spAutoFit/>
          </a:bodyPr>
          <a:lstStyle/>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zh-CN" sz="2400" b="1"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rPr>
              <a:t>Collimator</a:t>
            </a:r>
          </a:p>
          <a:p>
            <a:pPr marR="0" lvl="0" algn="just" defTabSz="914400" rtl="0" eaLnBrk="0" fontAlgn="base" latinLnBrk="0" hangingPunct="0">
              <a:lnSpc>
                <a:spcPct val="100000"/>
              </a:lnSpc>
              <a:spcBef>
                <a:spcPct val="0"/>
              </a:spcBef>
              <a:spcAft>
                <a:spcPct val="0"/>
              </a:spcAft>
              <a:buClrTx/>
              <a:buSzTx/>
              <a:tabLst/>
              <a:defRPr/>
            </a:pPr>
            <a:endParaRPr kumimoji="0" lang="en-US" altLang="zh-CN" sz="2400" b="0" i="0" u="none" strike="noStrike" kern="1200" cap="none" spc="0" normalizeH="0" baseline="0" noProof="0" dirty="0">
              <a:ln>
                <a:noFill/>
              </a:ln>
              <a:solidFill>
                <a:srgbClr val="000000"/>
              </a:solidFill>
              <a:effectLst/>
              <a:uLnTx/>
              <a:uFillTx/>
              <a:latin typeface="+mn-lt"/>
              <a:ea typeface="宋体"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B8D88C18-66CD-4F2E-A45A-83C7B2B5A349}"/>
              </a:ext>
            </a:extLst>
          </p:cNvPr>
          <p:cNvSpPr txBox="1"/>
          <p:nvPr/>
        </p:nvSpPr>
        <p:spPr>
          <a:xfrm>
            <a:off x="787941" y="919961"/>
            <a:ext cx="3424135" cy="461665"/>
          </a:xfrm>
          <a:prstGeom prst="rect">
            <a:avLst/>
          </a:prstGeom>
          <a:noFill/>
        </p:spPr>
        <p:txBody>
          <a:bodyPr wrap="square">
            <a:spAutoFit/>
          </a:bodyPr>
          <a:lstStyle/>
          <a:p>
            <a:r>
              <a:rPr lang="en-US" altLang="zh-CN" sz="2400" b="1" dirty="0">
                <a:latin typeface="+mn-lt"/>
                <a:ea typeface="宋体" panose="02010600030101010101" pitchFamily="2" charset="-122"/>
                <a:cs typeface="Times New Roman" panose="02020603050405020304" pitchFamily="18" charset="0"/>
              </a:rPr>
              <a:t>Beam spot size</a:t>
            </a:r>
            <a:endParaRPr lang="zh-CN" altLang="en-US" sz="2400" dirty="0"/>
          </a:p>
        </p:txBody>
      </p:sp>
      <p:sp>
        <p:nvSpPr>
          <p:cNvPr id="8" name="文本框 7">
            <a:extLst>
              <a:ext uri="{FF2B5EF4-FFF2-40B4-BE49-F238E27FC236}">
                <a16:creationId xmlns:a16="http://schemas.microsoft.com/office/drawing/2014/main" id="{976CB77B-C1A1-455E-90C8-2BD0B2224606}"/>
              </a:ext>
            </a:extLst>
          </p:cNvPr>
          <p:cNvSpPr txBox="1"/>
          <p:nvPr/>
        </p:nvSpPr>
        <p:spPr>
          <a:xfrm>
            <a:off x="1060316" y="2108823"/>
            <a:ext cx="2527167" cy="623811"/>
          </a:xfrm>
          <a:prstGeom prst="rect">
            <a:avLst/>
          </a:prstGeom>
          <a:noFill/>
        </p:spPr>
        <p:txBody>
          <a:bodyPr wrap="square" lIns="0" tIns="0" rIns="0" bIns="0" rtlCol="0">
            <a:noAutofit/>
          </a:bodyPr>
          <a:lstStyle/>
          <a:p>
            <a:pPr>
              <a:lnSpc>
                <a:spcPct val="110000"/>
              </a:lnSpc>
              <a:spcBef>
                <a:spcPts val="0"/>
              </a:spcBef>
            </a:pPr>
            <a:r>
              <a:rPr kumimoji="0" lang="en-US" altLang="zh-CN" sz="2400" b="0"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rPr>
              <a:t>1.5-cm collimator</a:t>
            </a:r>
          </a:p>
          <a:p>
            <a:pPr>
              <a:lnSpc>
                <a:spcPct val="110000"/>
              </a:lnSpc>
              <a:spcBef>
                <a:spcPts val="0"/>
              </a:spcBef>
            </a:pPr>
            <a:endParaRPr kumimoji="0" lang="en-US" altLang="zh-CN" sz="2400" b="0" i="0" u="none" strike="noStrike" kern="1200" cap="none" spc="0" normalizeH="0" baseline="0" noProof="0" dirty="0">
              <a:ln>
                <a:noFill/>
              </a:ln>
              <a:effectLst/>
              <a:uLnTx/>
              <a:uFillTx/>
              <a:latin typeface="+mn-lt"/>
              <a:ea typeface="宋体" panose="02010600030101010101" pitchFamily="2" charset="-122"/>
              <a:cs typeface="Times New Roman" panose="02020603050405020304" pitchFamily="18" charset="0"/>
            </a:endParaRPr>
          </a:p>
        </p:txBody>
      </p:sp>
      <p:graphicFrame>
        <p:nvGraphicFramePr>
          <p:cNvPr id="9" name="表格 11">
            <a:extLst>
              <a:ext uri="{FF2B5EF4-FFF2-40B4-BE49-F238E27FC236}">
                <a16:creationId xmlns:a16="http://schemas.microsoft.com/office/drawing/2014/main" id="{CA24605C-7203-46E8-BCB6-2D6F3B50AACF}"/>
              </a:ext>
            </a:extLst>
          </p:cNvPr>
          <p:cNvGraphicFramePr>
            <a:graphicFrameLocks noGrp="1"/>
          </p:cNvGraphicFramePr>
          <p:nvPr>
            <p:extLst>
              <p:ext uri="{D42A27DB-BD31-4B8C-83A1-F6EECF244321}">
                <p14:modId xmlns:p14="http://schemas.microsoft.com/office/powerpoint/2010/main" val="3938955481"/>
              </p:ext>
            </p:extLst>
          </p:nvPr>
        </p:nvGraphicFramePr>
        <p:xfrm>
          <a:off x="1039888" y="3027048"/>
          <a:ext cx="6469624" cy="1920240"/>
        </p:xfrm>
        <a:graphic>
          <a:graphicData uri="http://schemas.openxmlformats.org/drawingml/2006/table">
            <a:tbl>
              <a:tblPr firstRow="1" bandRow="1">
                <a:tableStyleId>{5A111915-BE36-4E01-A7E5-04B1672EAD32}</a:tableStyleId>
              </a:tblPr>
              <a:tblGrid>
                <a:gridCol w="1617406">
                  <a:extLst>
                    <a:ext uri="{9D8B030D-6E8A-4147-A177-3AD203B41FA5}">
                      <a16:colId xmlns:a16="http://schemas.microsoft.com/office/drawing/2014/main" val="2856842717"/>
                    </a:ext>
                  </a:extLst>
                </a:gridCol>
                <a:gridCol w="1617406">
                  <a:extLst>
                    <a:ext uri="{9D8B030D-6E8A-4147-A177-3AD203B41FA5}">
                      <a16:colId xmlns:a16="http://schemas.microsoft.com/office/drawing/2014/main" val="1725382937"/>
                    </a:ext>
                  </a:extLst>
                </a:gridCol>
                <a:gridCol w="1617406">
                  <a:extLst>
                    <a:ext uri="{9D8B030D-6E8A-4147-A177-3AD203B41FA5}">
                      <a16:colId xmlns:a16="http://schemas.microsoft.com/office/drawing/2014/main" val="3821186169"/>
                    </a:ext>
                  </a:extLst>
                </a:gridCol>
                <a:gridCol w="1617406">
                  <a:extLst>
                    <a:ext uri="{9D8B030D-6E8A-4147-A177-3AD203B41FA5}">
                      <a16:colId xmlns:a16="http://schemas.microsoft.com/office/drawing/2014/main" val="3474900620"/>
                    </a:ext>
                  </a:extLst>
                </a:gridCol>
              </a:tblGrid>
              <a:tr h="370840">
                <a:tc>
                  <a:txBody>
                    <a:bodyPr/>
                    <a:lstStyle/>
                    <a:p>
                      <a:r>
                        <a:rPr lang="en-US" altLang="zh-CN" dirty="0"/>
                        <a:t>12 kV transport</a:t>
                      </a:r>
                      <a:endParaRPr lang="zh-CN" altLang="en-US" dirty="0"/>
                    </a:p>
                  </a:txBody>
                  <a:tcPr/>
                </a:tc>
                <a:tc>
                  <a:txBody>
                    <a:bodyPr/>
                    <a:lstStyle/>
                    <a:p>
                      <a:pPr algn="ctr"/>
                      <a:r>
                        <a:rPr lang="en-US" altLang="zh-CN" dirty="0"/>
                        <a:t>LEM rate (</a:t>
                      </a:r>
                      <a:r>
                        <a:rPr lang="en-US" altLang="zh-CN" dirty="0" err="1"/>
                        <a:t>mAs</a:t>
                      </a:r>
                      <a:r>
                        <a:rPr lang="en-US" altLang="zh-CN" dirty="0"/>
                        <a:t>)</a:t>
                      </a:r>
                      <a:endParaRPr lang="zh-CN" altLang="en-US" dirty="0"/>
                    </a:p>
                  </a:txBody>
                  <a:tcPr/>
                </a:tc>
                <a:tc>
                  <a:txBody>
                    <a:bodyPr/>
                    <a:lstStyle/>
                    <a:p>
                      <a:pPr algn="ctr"/>
                      <a:r>
                        <a:rPr lang="en-US" altLang="zh-CN" dirty="0"/>
                        <a:t>Asymmetry</a:t>
                      </a:r>
                      <a:endParaRPr lang="zh-CN" altLang="en-US" dirty="0"/>
                    </a:p>
                  </a:txBody>
                  <a:tcPr/>
                </a:tc>
                <a:tc>
                  <a:txBody>
                    <a:bodyPr/>
                    <a:lstStyle/>
                    <a:p>
                      <a:pPr algn="ctr"/>
                      <a:r>
                        <a:rPr lang="en-US" altLang="zh-CN" dirty="0" err="1"/>
                        <a:t>FoM</a:t>
                      </a:r>
                      <a:r>
                        <a:rPr lang="en-US" altLang="zh-CN" dirty="0"/>
                        <a:t> (A</a:t>
                      </a:r>
                      <a:r>
                        <a:rPr lang="en-US" altLang="zh-CN" baseline="30000" dirty="0"/>
                        <a:t>2</a:t>
                      </a:r>
                      <a:r>
                        <a:rPr lang="en-US" altLang="zh-CN" baseline="0" dirty="0"/>
                        <a:t>×</a:t>
                      </a:r>
                      <a:r>
                        <a:rPr lang="en-US" altLang="zh-CN" dirty="0"/>
                        <a:t>R)</a:t>
                      </a:r>
                      <a:endParaRPr lang="zh-CN" altLang="en-US" dirty="0"/>
                    </a:p>
                  </a:txBody>
                  <a:tcPr/>
                </a:tc>
                <a:extLst>
                  <a:ext uri="{0D108BD9-81ED-4DB2-BD59-A6C34878D82A}">
                    <a16:rowId xmlns:a16="http://schemas.microsoft.com/office/drawing/2014/main" val="2148657846"/>
                  </a:ext>
                </a:extLst>
              </a:tr>
              <a:tr h="370840">
                <a:tc>
                  <a:txBody>
                    <a:bodyPr/>
                    <a:lstStyle/>
                    <a:p>
                      <a:r>
                        <a:rPr lang="en-US" altLang="zh-CN" dirty="0"/>
                        <a:t>Without collimator</a:t>
                      </a:r>
                      <a:endParaRPr lang="zh-CN" altLang="en-US" dirty="0"/>
                    </a:p>
                  </a:txBody>
                  <a:tcPr/>
                </a:tc>
                <a:tc>
                  <a:txBody>
                    <a:bodyPr/>
                    <a:lstStyle/>
                    <a:p>
                      <a:pPr algn="ctr"/>
                      <a:r>
                        <a:rPr lang="en-US" altLang="zh-CN" dirty="0"/>
                        <a:t>905</a:t>
                      </a:r>
                      <a:endParaRPr lang="zh-CN" altLang="en-US" dirty="0"/>
                    </a:p>
                  </a:txBody>
                  <a:tcPr/>
                </a:tc>
                <a:tc>
                  <a:txBody>
                    <a:bodyPr/>
                    <a:lstStyle/>
                    <a:p>
                      <a:pPr algn="ctr"/>
                      <a:r>
                        <a:rPr lang="en-US" altLang="zh-CN" dirty="0"/>
                        <a:t>0.056</a:t>
                      </a:r>
                      <a:endParaRPr lang="zh-CN" altLang="en-US" dirty="0"/>
                    </a:p>
                  </a:txBody>
                  <a:tcPr/>
                </a:tc>
                <a:tc>
                  <a:txBody>
                    <a:bodyPr/>
                    <a:lstStyle/>
                    <a:p>
                      <a:pPr algn="ctr"/>
                      <a:r>
                        <a:rPr lang="en-US" altLang="zh-CN" dirty="0"/>
                        <a:t>2.8</a:t>
                      </a:r>
                      <a:endParaRPr lang="zh-CN" altLang="en-US" dirty="0"/>
                    </a:p>
                  </a:txBody>
                  <a:tcPr/>
                </a:tc>
                <a:extLst>
                  <a:ext uri="{0D108BD9-81ED-4DB2-BD59-A6C34878D82A}">
                    <a16:rowId xmlns:a16="http://schemas.microsoft.com/office/drawing/2014/main" val="202227281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t>1.5-cm collimator</a:t>
                      </a:r>
                      <a:endParaRPr lang="zh-CN" altLang="en-US" dirty="0"/>
                    </a:p>
                  </a:txBody>
                  <a:tcPr/>
                </a:tc>
                <a:tc>
                  <a:txBody>
                    <a:bodyPr/>
                    <a:lstStyle/>
                    <a:p>
                      <a:pPr algn="ctr"/>
                      <a:r>
                        <a:rPr lang="en-US" altLang="zh-CN" dirty="0"/>
                        <a:t>390</a:t>
                      </a:r>
                      <a:endParaRPr lang="zh-CN" altLang="en-US" dirty="0"/>
                    </a:p>
                  </a:txBody>
                  <a:tcPr/>
                </a:tc>
                <a:tc>
                  <a:txBody>
                    <a:bodyPr/>
                    <a:lstStyle/>
                    <a:p>
                      <a:pPr algn="ctr"/>
                      <a:r>
                        <a:rPr lang="en-US" altLang="zh-CN" dirty="0"/>
                        <a:t>0.092</a:t>
                      </a:r>
                      <a:endParaRPr lang="zh-CN" altLang="en-US" dirty="0"/>
                    </a:p>
                  </a:txBody>
                  <a:tcPr/>
                </a:tc>
                <a:tc>
                  <a:txBody>
                    <a:bodyPr/>
                    <a:lstStyle/>
                    <a:p>
                      <a:pPr algn="ctr"/>
                      <a:r>
                        <a:rPr lang="en-US" altLang="zh-CN" dirty="0"/>
                        <a:t>3.3</a:t>
                      </a:r>
                      <a:endParaRPr lang="zh-CN" altLang="en-US" dirty="0"/>
                    </a:p>
                  </a:txBody>
                  <a:tcPr/>
                </a:tc>
                <a:extLst>
                  <a:ext uri="{0D108BD9-81ED-4DB2-BD59-A6C34878D82A}">
                    <a16:rowId xmlns:a16="http://schemas.microsoft.com/office/drawing/2014/main" val="3679656970"/>
                  </a:ext>
                </a:extLst>
              </a:tr>
            </a:tbl>
          </a:graphicData>
        </a:graphic>
      </p:graphicFrame>
      <p:sp>
        <p:nvSpPr>
          <p:cNvPr id="4" name="文本框 3">
            <a:extLst>
              <a:ext uri="{FF2B5EF4-FFF2-40B4-BE49-F238E27FC236}">
                <a16:creationId xmlns:a16="http://schemas.microsoft.com/office/drawing/2014/main" id="{12198A41-669E-421F-B669-E6147BB55375}"/>
              </a:ext>
            </a:extLst>
          </p:cNvPr>
          <p:cNvSpPr txBox="1"/>
          <p:nvPr/>
        </p:nvSpPr>
        <p:spPr>
          <a:xfrm>
            <a:off x="1060316" y="5223753"/>
            <a:ext cx="6361888" cy="492797"/>
          </a:xfrm>
          <a:prstGeom prst="rect">
            <a:avLst/>
          </a:prstGeom>
          <a:noFill/>
        </p:spPr>
        <p:txBody>
          <a:bodyPr wrap="square" lIns="0" tIns="0" rIns="0" bIns="0" rtlCol="0">
            <a:noAutofit/>
          </a:bodyPr>
          <a:lstStyle/>
          <a:p>
            <a:pPr>
              <a:lnSpc>
                <a:spcPct val="110000"/>
              </a:lnSpc>
              <a:spcBef>
                <a:spcPts val="0"/>
              </a:spcBef>
            </a:pPr>
            <a:r>
              <a:rPr lang="nb-NO" altLang="zh-CN" sz="1800" kern="1000" spc="30" dirty="0">
                <a:latin typeface="+mn-lt"/>
                <a:cs typeface="Franklin Gothic Book"/>
              </a:rPr>
              <a:t>Sample: 10x5 mm</a:t>
            </a:r>
            <a:r>
              <a:rPr lang="nb-NO" altLang="zh-CN" sz="1800" kern="1000" spc="30" baseline="30000" dirty="0">
                <a:latin typeface="+mn-lt"/>
                <a:cs typeface="Franklin Gothic Book"/>
              </a:rPr>
              <a:t>2</a:t>
            </a:r>
            <a:endParaRPr lang="zh-CN" altLang="en-US" sz="1800" kern="1000" spc="30" dirty="0">
              <a:latin typeface="+mn-lt"/>
              <a:cs typeface="Franklin Gothic Book"/>
            </a:endParaRPr>
          </a:p>
        </p:txBody>
      </p:sp>
    </p:spTree>
    <p:extLst>
      <p:ext uri="{BB962C8B-B14F-4D97-AF65-F5344CB8AC3E}">
        <p14:creationId xmlns:p14="http://schemas.microsoft.com/office/powerpoint/2010/main" val="188138712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l="-17000" r="-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Acknowledgments</a:t>
            </a:r>
          </a:p>
        </p:txBody>
      </p:sp>
      <p:sp>
        <p:nvSpPr>
          <p:cNvPr id="4" name="Slide Number Placeholder 3"/>
          <p:cNvSpPr>
            <a:spLocks noGrp="1"/>
          </p:cNvSpPr>
          <p:nvPr>
            <p:ph type="sldNum" sz="quarter" idx="4294967295"/>
          </p:nvPr>
        </p:nvSpPr>
        <p:spPr>
          <a:xfrm>
            <a:off x="8567738" y="6661150"/>
            <a:ext cx="576262" cy="196850"/>
          </a:xfrm>
        </p:spPr>
        <p:txBody>
          <a:bodyPr/>
          <a:lstStyle/>
          <a:p>
            <a:pPr algn="r">
              <a:defRPr/>
            </a:pPr>
            <a:r>
              <a:rPr lang="de-DE" dirty="0"/>
              <a:t>Page </a:t>
            </a:r>
            <a:fld id="{EBC07571-3134-BB4B-B83F-1A9FE18D34F3}" type="slidenum">
              <a:rPr lang="de-DE" smtClean="0"/>
              <a:pPr algn="r">
                <a:defRPr/>
              </a:pPr>
              <a:t>24</a:t>
            </a:fld>
            <a:endParaRPr lang="de-DE" dirty="0"/>
          </a:p>
        </p:txBody>
      </p:sp>
      <p:sp>
        <p:nvSpPr>
          <p:cNvPr id="6" name="TextBox 5"/>
          <p:cNvSpPr txBox="1"/>
          <p:nvPr/>
        </p:nvSpPr>
        <p:spPr>
          <a:xfrm>
            <a:off x="914400" y="1377950"/>
            <a:ext cx="7226300" cy="5283200"/>
          </a:xfrm>
          <a:prstGeom prst="rect">
            <a:avLst/>
          </a:prstGeom>
          <a:noFill/>
        </p:spPr>
        <p:txBody>
          <a:bodyPr wrap="none" lIns="0" tIns="0" rIns="0" bIns="0" rtlCol="0">
            <a:noAutofit/>
          </a:bodyPr>
          <a:lstStyle/>
          <a:p>
            <a:pPr>
              <a:lnSpc>
                <a:spcPct val="150000"/>
              </a:lnSpc>
              <a:spcBef>
                <a:spcPts val="0"/>
              </a:spcBef>
            </a:pPr>
            <a:r>
              <a:rPr lang="en-US" sz="1800" kern="1000" spc="30" dirty="0">
                <a:latin typeface="+mn-lt"/>
                <a:cs typeface="Franklin Gothic Book"/>
              </a:rPr>
              <a:t>LEM-Team:</a:t>
            </a:r>
            <a:br>
              <a:rPr lang="en-US" sz="1800" kern="1000" spc="30" dirty="0">
                <a:latin typeface="+mn-lt"/>
                <a:cs typeface="Franklin Gothic Book"/>
              </a:rPr>
            </a:br>
            <a:r>
              <a:rPr lang="en-US" sz="1800" kern="1000" spc="30" dirty="0">
                <a:latin typeface="+mn-lt"/>
                <a:cs typeface="Franklin Gothic Book"/>
              </a:rPr>
              <a:t>	Thomas Prokscha (Head)</a:t>
            </a:r>
            <a:br>
              <a:rPr lang="en-US" sz="1800" kern="1000" spc="30" dirty="0">
                <a:latin typeface="+mn-lt"/>
                <a:cs typeface="Franklin Gothic Book"/>
              </a:rPr>
            </a:br>
            <a:r>
              <a:rPr lang="en-US" sz="1800" kern="1000" spc="30" dirty="0">
                <a:latin typeface="+mn-lt"/>
                <a:cs typeface="Franklin Gothic Book"/>
              </a:rPr>
              <a:t>	Zaher Salman</a:t>
            </a:r>
            <a:br>
              <a:rPr lang="en-US" sz="1800" kern="1000" spc="30" dirty="0">
                <a:latin typeface="+mn-lt"/>
                <a:cs typeface="Franklin Gothic Book"/>
              </a:rPr>
            </a:br>
            <a:r>
              <a:rPr lang="en-US" sz="1800" kern="1000" spc="30" dirty="0">
                <a:latin typeface="+mn-lt"/>
                <a:cs typeface="Franklin Gothic Book"/>
              </a:rPr>
              <a:t>	Andreas Suter</a:t>
            </a:r>
            <a:br>
              <a:rPr lang="en-US" sz="1800" kern="1000" spc="30" dirty="0">
                <a:latin typeface="+mn-lt"/>
                <a:cs typeface="Franklin Gothic Book"/>
              </a:rPr>
            </a:br>
            <a:r>
              <a:rPr lang="en-US" sz="1800" kern="1000" spc="30" dirty="0">
                <a:latin typeface="+mn-lt"/>
                <a:cs typeface="Franklin Gothic Book"/>
              </a:rPr>
              <a:t>	Hans-Peter Weber (Technician)</a:t>
            </a:r>
          </a:p>
          <a:p>
            <a:pPr>
              <a:lnSpc>
                <a:spcPct val="150000"/>
              </a:lnSpc>
              <a:spcBef>
                <a:spcPts val="0"/>
              </a:spcBef>
            </a:pPr>
            <a:r>
              <a:rPr lang="en-US" sz="1800" kern="1000" spc="30" dirty="0">
                <a:latin typeface="+mn-lt"/>
                <a:cs typeface="Franklin Gothic Book"/>
              </a:rPr>
              <a:t>                 </a:t>
            </a:r>
            <a:r>
              <a:rPr lang="en-US" sz="1800" kern="1000" spc="30" dirty="0" err="1">
                <a:latin typeface="+mn-lt"/>
                <a:cs typeface="Franklin Gothic Book"/>
              </a:rPr>
              <a:t>Andrin</a:t>
            </a:r>
            <a:r>
              <a:rPr lang="en-US" sz="1800" kern="1000" spc="30" dirty="0">
                <a:latin typeface="+mn-lt"/>
                <a:cs typeface="Franklin Gothic Book"/>
              </a:rPr>
              <a:t> Doll </a:t>
            </a:r>
            <a:r>
              <a:rPr lang="en-US" altLang="zh-CN" sz="1800" kern="1000" spc="30" dirty="0">
                <a:latin typeface="+mn-lt"/>
                <a:cs typeface="Franklin Gothic Book"/>
              </a:rPr>
              <a:t>(Postdoc)</a:t>
            </a:r>
            <a:br>
              <a:rPr lang="en-US" sz="1800" kern="1000" spc="30" dirty="0">
                <a:latin typeface="+mn-lt"/>
                <a:cs typeface="Franklin Gothic Book"/>
              </a:rPr>
            </a:br>
            <a:r>
              <a:rPr lang="en-US" sz="1800" kern="1000" spc="30" dirty="0">
                <a:latin typeface="+mn-lt"/>
                <a:cs typeface="Franklin Gothic Book"/>
              </a:rPr>
              <a:t>                 </a:t>
            </a:r>
            <a:r>
              <a:rPr lang="en-US" sz="1800" kern="1000" spc="30" dirty="0" err="1">
                <a:latin typeface="+mn-lt"/>
                <a:cs typeface="Franklin Gothic Book"/>
              </a:rPr>
              <a:t>Xiaojie</a:t>
            </a:r>
            <a:r>
              <a:rPr lang="en-US" sz="1800" kern="1000" spc="30" dirty="0">
                <a:latin typeface="+mn-lt"/>
                <a:cs typeface="Franklin Gothic Book"/>
              </a:rPr>
              <a:t> Ni (Postdoc)</a:t>
            </a:r>
          </a:p>
          <a:p>
            <a:pPr>
              <a:lnSpc>
                <a:spcPct val="150000"/>
              </a:lnSpc>
              <a:spcBef>
                <a:spcPts val="0"/>
              </a:spcBef>
            </a:pPr>
            <a:r>
              <a:rPr lang="en-US" sz="1800" kern="1000" spc="30" dirty="0">
                <a:latin typeface="+mn-lt"/>
                <a:cs typeface="Franklin Gothic Book"/>
              </a:rPr>
              <a:t>                 Maria </a:t>
            </a:r>
            <a:r>
              <a:rPr lang="en-US" sz="1800" kern="1000" spc="30" dirty="0" err="1">
                <a:latin typeface="+mn-lt"/>
                <a:cs typeface="Franklin Gothic Book"/>
              </a:rPr>
              <a:t>Inès</a:t>
            </a:r>
            <a:r>
              <a:rPr lang="en-US" sz="1800" kern="1000" spc="30" dirty="0">
                <a:latin typeface="+mn-lt"/>
                <a:cs typeface="Franklin Gothic Book"/>
              </a:rPr>
              <a:t> Mendes Martins (PhD student from 10.2020)</a:t>
            </a:r>
          </a:p>
          <a:p>
            <a:pPr>
              <a:lnSpc>
                <a:spcPct val="150000"/>
              </a:lnSpc>
              <a:spcBef>
                <a:spcPts val="0"/>
              </a:spcBef>
            </a:pPr>
            <a:r>
              <a:rPr lang="en-US" sz="1800" kern="1000" spc="30" dirty="0">
                <a:latin typeface="+mn-lt"/>
                <a:cs typeface="Franklin Gothic Book"/>
              </a:rPr>
              <a:t>                 </a:t>
            </a:r>
            <a:r>
              <a:rPr lang="en-US" sz="1800" kern="1000" spc="30" dirty="0" err="1">
                <a:latin typeface="+mn-lt"/>
                <a:cs typeface="Franklin Gothic Book"/>
              </a:rPr>
              <a:t>Luping</a:t>
            </a:r>
            <a:r>
              <a:rPr lang="en-US" sz="1800" kern="1000" spc="30" dirty="0">
                <a:latin typeface="+mn-lt"/>
                <a:cs typeface="Franklin Gothic Book"/>
              </a:rPr>
              <a:t> Zhou (Guest PhD student, 09.2019-09.2020)</a:t>
            </a:r>
          </a:p>
          <a:p>
            <a:pPr>
              <a:lnSpc>
                <a:spcPct val="150000"/>
              </a:lnSpc>
              <a:spcBef>
                <a:spcPts val="0"/>
              </a:spcBef>
            </a:pPr>
            <a:r>
              <a:rPr lang="en-US" sz="1800" kern="1000" spc="30" dirty="0">
                <a:latin typeface="+mn-lt"/>
                <a:cs typeface="Franklin Gothic Book"/>
              </a:rPr>
              <a:t>                 Jonas A. Krieger (PhD student, graduated 07.2020)</a:t>
            </a:r>
          </a:p>
          <a:p>
            <a:pPr>
              <a:lnSpc>
                <a:spcPct val="110000"/>
              </a:lnSpc>
              <a:spcBef>
                <a:spcPts val="0"/>
              </a:spcBef>
            </a:pPr>
            <a:r>
              <a:rPr lang="en-US" sz="1800" kern="1000" spc="30" dirty="0">
                <a:latin typeface="+mn-lt"/>
                <a:cs typeface="Franklin Gothic Book"/>
              </a:rPr>
              <a:t>                 </a:t>
            </a:r>
          </a:p>
          <a:p>
            <a:pPr>
              <a:lnSpc>
                <a:spcPct val="110000"/>
              </a:lnSpc>
              <a:spcBef>
                <a:spcPts val="0"/>
              </a:spcBef>
            </a:pPr>
            <a:br>
              <a:rPr lang="en-US" sz="1800" kern="1000" spc="30" dirty="0">
                <a:latin typeface="+mn-lt"/>
                <a:cs typeface="Franklin Gothic Book"/>
              </a:rPr>
            </a:br>
            <a:endParaRPr lang="en-US" sz="1800" kern="1000" spc="30" dirty="0">
              <a:latin typeface="+mn-lt"/>
              <a:cs typeface="Franklin Gothic Book"/>
            </a:endParaRPr>
          </a:p>
        </p:txBody>
      </p:sp>
    </p:spTree>
    <p:extLst>
      <p:ext uri="{BB962C8B-B14F-4D97-AF65-F5344CB8AC3E}">
        <p14:creationId xmlns:p14="http://schemas.microsoft.com/office/powerpoint/2010/main" val="207870057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Proton Accelerator (Overview)</a:t>
            </a:r>
          </a:p>
        </p:txBody>
      </p:sp>
      <p:sp>
        <p:nvSpPr>
          <p:cNvPr id="4" name="Slide Number Placeholder 3"/>
          <p:cNvSpPr>
            <a:spLocks noGrp="1"/>
          </p:cNvSpPr>
          <p:nvPr>
            <p:ph type="sldNum" sz="quarter" idx="12"/>
          </p:nvPr>
        </p:nvSpPr>
        <p:spPr/>
        <p:txBody>
          <a:bodyPr/>
          <a:lstStyle/>
          <a:p>
            <a:pPr algn="r">
              <a:defRPr/>
            </a:pPr>
            <a:r>
              <a:rPr lang="de-DE"/>
              <a:t>Page </a:t>
            </a:r>
            <a:fld id="{EBC07571-3134-BB4B-B83F-1A9FE18D34F3}" type="slidenum">
              <a:rPr lang="de-DE" smtClean="0"/>
              <a:pPr algn="r">
                <a:defRPr/>
              </a:pPr>
              <a:t>25</a:t>
            </a:fld>
            <a:endParaRPr lang="de-DE" dirty="0"/>
          </a:p>
        </p:txBody>
      </p:sp>
      <p:pic>
        <p:nvPicPr>
          <p:cNvPr id="6" name="Grafik 7"/>
          <p:cNvPicPr>
            <a:picLocks noChangeAspect="1"/>
          </p:cNvPicPr>
          <p:nvPr/>
        </p:nvPicPr>
        <p:blipFill rotWithShape="1">
          <a:blip r:embed="rId2">
            <a:extLst>
              <a:ext uri="{28A0092B-C50C-407E-A947-70E740481C1C}">
                <a14:useLocalDpi xmlns:a14="http://schemas.microsoft.com/office/drawing/2010/main" val="0"/>
              </a:ext>
            </a:extLst>
          </a:blip>
          <a:srcRect l="5736"/>
          <a:stretch/>
        </p:blipFill>
        <p:spPr>
          <a:xfrm>
            <a:off x="1760315" y="3727726"/>
            <a:ext cx="7196486" cy="2862902"/>
          </a:xfrm>
          <a:prstGeom prst="rect">
            <a:avLst/>
          </a:prstGeom>
        </p:spPr>
      </p:pic>
      <p:pic>
        <p:nvPicPr>
          <p:cNvPr id="7"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88" y="1412874"/>
            <a:ext cx="4176712" cy="2778861"/>
          </a:xfrm>
          <a:prstGeom prst="rect">
            <a:avLst/>
          </a:prstGeom>
        </p:spPr>
      </p:pic>
      <p:sp>
        <p:nvSpPr>
          <p:cNvPr id="8" name="Rectangle 88"/>
          <p:cNvSpPr>
            <a:spLocks noChangeArrowheads="1"/>
          </p:cNvSpPr>
          <p:nvPr/>
        </p:nvSpPr>
        <p:spPr bwMode="auto">
          <a:xfrm>
            <a:off x="3233693" y="1412874"/>
            <a:ext cx="1776413" cy="341050"/>
          </a:xfrm>
          <a:prstGeom prst="rect">
            <a:avLst/>
          </a:prstGeom>
          <a:solidFill>
            <a:schemeClr val="bg1">
              <a:alpha val="90000"/>
            </a:schemeClr>
          </a:solidFill>
          <a:ln w="9525">
            <a:noFill/>
            <a:miter lim="800000"/>
            <a:headEnd/>
            <a:tailEnd/>
          </a:ln>
        </p:spPr>
        <p:txBody>
          <a:bodyPr lIns="72000" tIns="0" rIns="72000" bIns="36000">
            <a:spAutoFit/>
          </a:bodyPr>
          <a:lstStyle>
            <a:lvl1pPr>
              <a:defRPr sz="2400" baseline="30000">
                <a:solidFill>
                  <a:schemeClr val="tx1"/>
                </a:solidFill>
                <a:latin typeface="Times" pitchFamily="18" charset="0"/>
              </a:defRPr>
            </a:lvl1pPr>
            <a:lvl2pPr marL="37931725" indent="-37474525">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pPr eaLnBrk="1" hangingPunct="1">
              <a:lnSpc>
                <a:spcPct val="110000"/>
              </a:lnSpc>
              <a:buClr>
                <a:schemeClr val="accent2"/>
              </a:buClr>
            </a:pPr>
            <a:r>
              <a:rPr lang="de-CH" altLang="de-DE" sz="1800" baseline="0" dirty="0">
                <a:latin typeface="+mn-lt"/>
                <a:ea typeface="ヒラギノ角ゴ Pro W3" charset="-128"/>
              </a:rPr>
              <a:t>Cockcroft-Walton</a:t>
            </a:r>
            <a:endParaRPr lang="en-US" altLang="de-DE" sz="1800" baseline="0" dirty="0">
              <a:latin typeface="+mn-lt"/>
              <a:ea typeface="ヒラギノ角ゴ Pro W3" charset="-128"/>
            </a:endParaRPr>
          </a:p>
        </p:txBody>
      </p:sp>
      <p:sp>
        <p:nvSpPr>
          <p:cNvPr id="9" name="Rechteck 11"/>
          <p:cNvSpPr/>
          <p:nvPr/>
        </p:nvSpPr>
        <p:spPr bwMode="auto">
          <a:xfrm>
            <a:off x="1953668" y="5307933"/>
            <a:ext cx="500926" cy="333110"/>
          </a:xfrm>
          <a:prstGeom prst="rect">
            <a:avLst/>
          </a:prstGeom>
          <a:solidFill>
            <a:srgbClr val="C50006">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0" name="Gleichschenkliges Dreieck 14"/>
          <p:cNvSpPr/>
          <p:nvPr/>
        </p:nvSpPr>
        <p:spPr bwMode="auto">
          <a:xfrm rot="10800000">
            <a:off x="827088" y="4191735"/>
            <a:ext cx="4176712" cy="1286652"/>
          </a:xfrm>
          <a:prstGeom prst="triangle">
            <a:avLst>
              <a:gd name="adj" fmla="val 68029"/>
            </a:avLst>
          </a:prstGeom>
          <a:gradFill>
            <a:gsLst>
              <a:gs pos="0">
                <a:srgbClr val="686868">
                  <a:alpha val="45000"/>
                </a:srgbClr>
              </a:gs>
              <a:gs pos="100000">
                <a:schemeClr val="bg1">
                  <a:alpha val="74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1" name="TextBox 10"/>
          <p:cNvSpPr txBox="1"/>
          <p:nvPr/>
        </p:nvSpPr>
        <p:spPr>
          <a:xfrm>
            <a:off x="5210040" y="1753924"/>
            <a:ext cx="3598243" cy="1747084"/>
          </a:xfrm>
          <a:prstGeom prst="rect">
            <a:avLst/>
          </a:prstGeom>
          <a:noFill/>
        </p:spPr>
        <p:txBody>
          <a:bodyPr wrap="none" lIns="0" tIns="0" rIns="0" bIns="0" rtlCol="0">
            <a:noAutofit/>
          </a:bodyPr>
          <a:lstStyle/>
          <a:p>
            <a:pPr>
              <a:lnSpc>
                <a:spcPct val="110000"/>
              </a:lnSpc>
              <a:spcBef>
                <a:spcPts val="0"/>
              </a:spcBef>
            </a:pPr>
            <a:r>
              <a:rPr lang="en-US" kern="1000" spc="30" dirty="0">
                <a:latin typeface="+mn-lt"/>
                <a:cs typeface="Franklin Gothic Book"/>
              </a:rPr>
              <a:t>A proton energy of 870 </a:t>
            </a:r>
            <a:r>
              <a:rPr lang="en-US" kern="1000" spc="30" dirty="0" err="1">
                <a:latin typeface="+mn-lt"/>
                <a:cs typeface="Franklin Gothic Book"/>
              </a:rPr>
              <a:t>keV</a:t>
            </a:r>
            <a:r>
              <a:rPr lang="en-US" kern="1000" spc="30" dirty="0">
                <a:latin typeface="+mn-lt"/>
                <a:cs typeface="Franklin Gothic Book"/>
              </a:rPr>
              <a:t> is obtained</a:t>
            </a:r>
            <a:br>
              <a:rPr lang="en-US" kern="1000" spc="30" dirty="0">
                <a:latin typeface="+mn-lt"/>
                <a:cs typeface="Franklin Gothic Book"/>
              </a:rPr>
            </a:br>
            <a:r>
              <a:rPr lang="en-US" kern="1000" spc="30" dirty="0">
                <a:latin typeface="+mn-lt"/>
                <a:cs typeface="Franklin Gothic Book"/>
              </a:rPr>
              <a:t>from the 60 </a:t>
            </a:r>
            <a:r>
              <a:rPr lang="en-US" kern="1000" spc="30" dirty="0" err="1">
                <a:latin typeface="+mn-lt"/>
                <a:cs typeface="Franklin Gothic Book"/>
              </a:rPr>
              <a:t>keV</a:t>
            </a:r>
            <a:r>
              <a:rPr lang="en-US" kern="1000" spc="30" dirty="0">
                <a:latin typeface="+mn-lt"/>
                <a:cs typeface="Franklin Gothic Book"/>
              </a:rPr>
              <a:t> extraction voltage at </a:t>
            </a:r>
            <a:br>
              <a:rPr lang="en-US" kern="1000" spc="30" dirty="0">
                <a:latin typeface="+mn-lt"/>
                <a:cs typeface="Franklin Gothic Book"/>
              </a:rPr>
            </a:br>
            <a:r>
              <a:rPr lang="en-US" kern="1000" spc="30" dirty="0">
                <a:latin typeface="+mn-lt"/>
                <a:cs typeface="Franklin Gothic Book"/>
              </a:rPr>
              <a:t>the ion source and the 810 </a:t>
            </a:r>
            <a:r>
              <a:rPr lang="en-US" kern="1000" spc="30" dirty="0" err="1">
                <a:latin typeface="+mn-lt"/>
                <a:cs typeface="Franklin Gothic Book"/>
              </a:rPr>
              <a:t>keV</a:t>
            </a:r>
            <a:r>
              <a:rPr lang="en-US" kern="1000" spc="30" dirty="0">
                <a:latin typeface="+mn-lt"/>
                <a:cs typeface="Franklin Gothic Book"/>
              </a:rPr>
              <a:t> DC </a:t>
            </a:r>
            <a:br>
              <a:rPr lang="en-US" kern="1000" spc="30" dirty="0">
                <a:latin typeface="+mn-lt"/>
                <a:cs typeface="Franklin Gothic Book"/>
              </a:rPr>
            </a:br>
            <a:r>
              <a:rPr lang="en-US" kern="1000" spc="30" dirty="0">
                <a:latin typeface="+mn-lt"/>
                <a:cs typeface="Franklin Gothic Book"/>
              </a:rPr>
              <a:t>acceleration of the Cockcroft-Walton </a:t>
            </a:r>
            <a:br>
              <a:rPr lang="en-US" kern="1000" spc="30" dirty="0">
                <a:latin typeface="+mn-lt"/>
                <a:cs typeface="Franklin Gothic Book"/>
              </a:rPr>
            </a:br>
            <a:r>
              <a:rPr lang="en-US" kern="1000" spc="30" dirty="0">
                <a:latin typeface="+mn-lt"/>
                <a:cs typeface="Franklin Gothic Book"/>
              </a:rPr>
              <a:t>accelerator</a:t>
            </a:r>
          </a:p>
        </p:txBody>
      </p:sp>
    </p:spTree>
    <p:extLst>
      <p:ext uri="{BB962C8B-B14F-4D97-AF65-F5344CB8AC3E}">
        <p14:creationId xmlns:p14="http://schemas.microsoft.com/office/powerpoint/2010/main" val="29420722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Proton Accelerator (Overview)</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26</a:t>
            </a:fld>
            <a:endParaRPr lang="de-DE" dirty="0"/>
          </a:p>
        </p:txBody>
      </p:sp>
      <p:pic>
        <p:nvPicPr>
          <p:cNvPr id="4" name="Grafik 7"/>
          <p:cNvPicPr>
            <a:picLocks noChangeAspect="1"/>
          </p:cNvPicPr>
          <p:nvPr/>
        </p:nvPicPr>
        <p:blipFill rotWithShape="1">
          <a:blip r:embed="rId2">
            <a:extLst>
              <a:ext uri="{28A0092B-C50C-407E-A947-70E740481C1C}">
                <a14:useLocalDpi xmlns:a14="http://schemas.microsoft.com/office/drawing/2010/main" val="0"/>
              </a:ext>
            </a:extLst>
          </a:blip>
          <a:srcRect l="5736"/>
          <a:stretch/>
        </p:blipFill>
        <p:spPr>
          <a:xfrm>
            <a:off x="1760315" y="3727726"/>
            <a:ext cx="7196486" cy="2862902"/>
          </a:xfrm>
          <a:prstGeom prst="rect">
            <a:avLst/>
          </a:prstGeom>
        </p:spPr>
      </p:pic>
      <p:sp>
        <p:nvSpPr>
          <p:cNvPr id="5" name="Rechteck 11"/>
          <p:cNvSpPr/>
          <p:nvPr/>
        </p:nvSpPr>
        <p:spPr bwMode="auto">
          <a:xfrm>
            <a:off x="1953668" y="5834661"/>
            <a:ext cx="500926" cy="333110"/>
          </a:xfrm>
          <a:prstGeom prst="rect">
            <a:avLst/>
          </a:prstGeom>
          <a:solidFill>
            <a:srgbClr val="C50006">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6" name="Gleichschenkliges Dreieck 14"/>
          <p:cNvSpPr/>
          <p:nvPr/>
        </p:nvSpPr>
        <p:spPr bwMode="auto">
          <a:xfrm rot="10800000">
            <a:off x="827088" y="4191734"/>
            <a:ext cx="4176712" cy="1809481"/>
          </a:xfrm>
          <a:prstGeom prst="triangle">
            <a:avLst>
              <a:gd name="adj" fmla="val 66419"/>
            </a:avLst>
          </a:prstGeom>
          <a:gradFill>
            <a:gsLst>
              <a:gs pos="0">
                <a:srgbClr val="686868">
                  <a:alpha val="45000"/>
                </a:srgbClr>
              </a:gs>
              <a:gs pos="100000">
                <a:schemeClr val="bg1">
                  <a:alpha val="74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pic>
        <p:nvPicPr>
          <p:cNvPr id="7"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19" y="1412874"/>
            <a:ext cx="4181781" cy="2778861"/>
          </a:xfrm>
          <a:prstGeom prst="rect">
            <a:avLst/>
          </a:prstGeom>
        </p:spPr>
      </p:pic>
      <p:sp>
        <p:nvSpPr>
          <p:cNvPr id="8" name="Rectangle 88"/>
          <p:cNvSpPr>
            <a:spLocks noChangeArrowheads="1"/>
          </p:cNvSpPr>
          <p:nvPr/>
        </p:nvSpPr>
        <p:spPr bwMode="auto">
          <a:xfrm>
            <a:off x="3233693" y="1412874"/>
            <a:ext cx="2562443" cy="325790"/>
          </a:xfrm>
          <a:prstGeom prst="rect">
            <a:avLst/>
          </a:prstGeom>
          <a:solidFill>
            <a:schemeClr val="bg1">
              <a:alpha val="90000"/>
            </a:schemeClr>
          </a:solidFill>
          <a:ln w="9525">
            <a:noFill/>
            <a:miter lim="800000"/>
            <a:headEnd/>
            <a:tailEnd/>
          </a:ln>
        </p:spPr>
        <p:txBody>
          <a:bodyPr wrap="square" lIns="72000" tIns="0" rIns="72000" bIns="36000">
            <a:spAutoFit/>
          </a:bodyPr>
          <a:lstStyle>
            <a:lvl1pPr>
              <a:defRPr sz="2400" baseline="30000">
                <a:solidFill>
                  <a:schemeClr val="tx1"/>
                </a:solidFill>
                <a:latin typeface="Times" pitchFamily="18" charset="0"/>
              </a:defRPr>
            </a:lvl1pPr>
            <a:lvl2pPr marL="37931725" indent="-37474525">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pPr algn="ctr" eaLnBrk="1" hangingPunct="1">
              <a:lnSpc>
                <a:spcPct val="110000"/>
              </a:lnSpc>
              <a:buClr>
                <a:schemeClr val="accent2"/>
              </a:buClr>
            </a:pPr>
            <a:r>
              <a:rPr lang="de-CH" altLang="de-DE" sz="1800" baseline="0" dirty="0">
                <a:latin typeface="+mn-lt"/>
                <a:ea typeface="ヒラギノ角ゴ Pro W3" charset="-128"/>
              </a:rPr>
              <a:t>Injektor 2 (1st Cy</a:t>
            </a:r>
            <a:r>
              <a:rPr lang="en-US" altLang="zh-CN" sz="1800" baseline="0" dirty="0">
                <a:latin typeface="+mn-lt"/>
                <a:ea typeface="ヒラギノ角ゴ Pro W3" charset="-128"/>
              </a:rPr>
              <a:t>cl</a:t>
            </a:r>
            <a:r>
              <a:rPr lang="de-CH" altLang="de-DE" sz="1800" baseline="0" dirty="0">
                <a:latin typeface="+mn-lt"/>
                <a:ea typeface="ヒラギノ角ゴ Pro W3" charset="-128"/>
              </a:rPr>
              <a:t>otron)</a:t>
            </a:r>
            <a:endParaRPr lang="en-US" altLang="de-DE" sz="1800" baseline="0" dirty="0">
              <a:latin typeface="+mn-lt"/>
              <a:ea typeface="ヒラギノ角ゴ Pro W3" charset="-128"/>
            </a:endParaRPr>
          </a:p>
        </p:txBody>
      </p:sp>
      <p:grpSp>
        <p:nvGrpSpPr>
          <p:cNvPr id="13" name="Group 12"/>
          <p:cNvGrpSpPr/>
          <p:nvPr/>
        </p:nvGrpSpPr>
        <p:grpSpPr>
          <a:xfrm>
            <a:off x="4723703" y="1753924"/>
            <a:ext cx="4168777" cy="2827204"/>
            <a:chOff x="4788024" y="1753924"/>
            <a:chExt cx="4168777" cy="2827204"/>
          </a:xfrm>
        </p:grpSpPr>
        <p:sp>
          <p:nvSpPr>
            <p:cNvPr id="12" name="Rounded Rectangle 11"/>
            <p:cNvSpPr/>
            <p:nvPr/>
          </p:nvSpPr>
          <p:spPr bwMode="auto">
            <a:xfrm>
              <a:off x="4788024" y="1753924"/>
              <a:ext cx="4168777" cy="2827204"/>
            </a:xfrm>
            <a:prstGeom prst="roundRect">
              <a:avLst>
                <a:gd name="adj" fmla="val 3989"/>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TextBox 10"/>
            <p:cNvSpPr txBox="1"/>
            <p:nvPr/>
          </p:nvSpPr>
          <p:spPr>
            <a:xfrm>
              <a:off x="4871891" y="1870910"/>
              <a:ext cx="3978012" cy="2640723"/>
            </a:xfrm>
            <a:prstGeom prst="rect">
              <a:avLst/>
            </a:prstGeom>
            <a:noFill/>
          </p:spPr>
          <p:txBody>
            <a:bodyPr wrap="none" lIns="0" tIns="0" rIns="0" bIns="0" rtlCol="0">
              <a:spAutoFit/>
            </a:bodyPr>
            <a:lstStyle/>
            <a:p>
              <a:pPr>
                <a:lnSpc>
                  <a:spcPct val="110000"/>
                </a:lnSpc>
                <a:spcBef>
                  <a:spcPts val="0"/>
                </a:spcBef>
              </a:pPr>
              <a:r>
                <a:rPr lang="en-US" sz="1200" kern="1000" spc="30" dirty="0">
                  <a:latin typeface="+mn-lt"/>
                  <a:cs typeface="Franklin Gothic Book"/>
                </a:rPr>
                <a:t>Injection Energy	870 </a:t>
              </a:r>
              <a:r>
                <a:rPr lang="en-US" sz="1200" kern="1000" spc="30" dirty="0" err="1">
                  <a:latin typeface="+mn-lt"/>
                  <a:cs typeface="Franklin Gothic Book"/>
                </a:rPr>
                <a:t>keV</a:t>
              </a:r>
              <a:r>
                <a:rPr lang="en-US" sz="1200" kern="1000" spc="30" dirty="0">
                  <a:latin typeface="+mn-lt"/>
                  <a:cs typeface="Franklin Gothic Book"/>
                </a:rPr>
                <a:t> (4.3% of light speed)</a:t>
              </a:r>
            </a:p>
            <a:p>
              <a:pPr>
                <a:lnSpc>
                  <a:spcPct val="110000"/>
                </a:lnSpc>
                <a:spcBef>
                  <a:spcPts val="0"/>
                </a:spcBef>
              </a:pPr>
              <a:r>
                <a:rPr lang="en-US" sz="1200" kern="1000" spc="30" dirty="0">
                  <a:latin typeface="+mn-lt"/>
                  <a:cs typeface="Franklin Gothic Book"/>
                </a:rPr>
                <a:t>Extraction Energy	72 MeV (37.1% of light speed)</a:t>
              </a:r>
            </a:p>
            <a:p>
              <a:pPr>
                <a:lnSpc>
                  <a:spcPct val="110000"/>
                </a:lnSpc>
                <a:spcBef>
                  <a:spcPts val="0"/>
                </a:spcBef>
              </a:pPr>
              <a:r>
                <a:rPr lang="en-US" sz="1200" kern="1000" spc="30" dirty="0">
                  <a:latin typeface="+mn-lt"/>
                  <a:cs typeface="Franklin Gothic Book"/>
                </a:rPr>
                <a:t>Energy spread (FWHM)	ca. 0.2 %</a:t>
              </a:r>
            </a:p>
            <a:p>
              <a:pPr>
                <a:lnSpc>
                  <a:spcPct val="110000"/>
                </a:lnSpc>
                <a:spcBef>
                  <a:spcPts val="0"/>
                </a:spcBef>
              </a:pPr>
              <a:r>
                <a:rPr lang="en-US" sz="1200" kern="1000" spc="30" dirty="0">
                  <a:latin typeface="+mn-lt"/>
                  <a:cs typeface="Franklin Gothic Book"/>
                </a:rPr>
                <a:t>Beam Emittance	ca. 2 pi mm x </a:t>
              </a:r>
              <a:r>
                <a:rPr lang="en-US" sz="1200" kern="1000" spc="30" dirty="0" err="1">
                  <a:latin typeface="+mn-lt"/>
                  <a:cs typeface="Franklin Gothic Book"/>
                </a:rPr>
                <a:t>mrad</a:t>
              </a:r>
              <a:endParaRPr lang="en-US" sz="1200" kern="1000" spc="30" dirty="0">
                <a:latin typeface="+mn-lt"/>
                <a:cs typeface="Franklin Gothic Book"/>
              </a:endParaRPr>
            </a:p>
            <a:p>
              <a:pPr>
                <a:lnSpc>
                  <a:spcPct val="110000"/>
                </a:lnSpc>
                <a:spcBef>
                  <a:spcPts val="0"/>
                </a:spcBef>
              </a:pPr>
              <a:r>
                <a:rPr lang="en-US" sz="1200" kern="1000" spc="30" dirty="0">
                  <a:latin typeface="+mn-lt"/>
                  <a:cs typeface="Franklin Gothic Book"/>
                </a:rPr>
                <a:t>Beam Current		2.5 mA DC</a:t>
              </a:r>
            </a:p>
            <a:p>
              <a:pPr>
                <a:lnSpc>
                  <a:spcPct val="110000"/>
                </a:lnSpc>
                <a:spcBef>
                  <a:spcPts val="0"/>
                </a:spcBef>
              </a:pPr>
              <a:r>
                <a:rPr lang="en-US" sz="1200" kern="1000" spc="30" dirty="0">
                  <a:latin typeface="+mn-lt"/>
                  <a:cs typeface="Franklin Gothic Book"/>
                </a:rPr>
                <a:t>Accelerator Frequency	50.63 MHz</a:t>
              </a:r>
            </a:p>
            <a:p>
              <a:pPr>
                <a:lnSpc>
                  <a:spcPct val="110000"/>
                </a:lnSpc>
                <a:spcBef>
                  <a:spcPts val="0"/>
                </a:spcBef>
              </a:pPr>
              <a:r>
                <a:rPr lang="en-US" sz="1200" kern="1000" spc="30" dirty="0">
                  <a:latin typeface="+mn-lt"/>
                  <a:cs typeface="Franklin Gothic Book"/>
                </a:rPr>
                <a:t>Time Between Pulses	19.75 ns</a:t>
              </a:r>
            </a:p>
            <a:p>
              <a:pPr>
                <a:lnSpc>
                  <a:spcPct val="110000"/>
                </a:lnSpc>
                <a:spcBef>
                  <a:spcPts val="0"/>
                </a:spcBef>
              </a:pPr>
              <a:r>
                <a:rPr lang="en-US" sz="1200" kern="1000" spc="30" dirty="0">
                  <a:latin typeface="+mn-lt"/>
                  <a:cs typeface="Franklin Gothic Book"/>
                </a:rPr>
                <a:t>Bunch Width		ca. 0.3 ns</a:t>
              </a:r>
            </a:p>
            <a:p>
              <a:pPr>
                <a:lnSpc>
                  <a:spcPct val="110000"/>
                </a:lnSpc>
                <a:spcBef>
                  <a:spcPts val="0"/>
                </a:spcBef>
              </a:pPr>
              <a:r>
                <a:rPr lang="en-US" sz="1200" kern="1000" spc="30" dirty="0" err="1">
                  <a:latin typeface="+mn-lt"/>
                  <a:cs typeface="Franklin Gothic Book"/>
                </a:rPr>
                <a:t>Magneticfield</a:t>
              </a:r>
              <a:r>
                <a:rPr lang="en-US" sz="1200" kern="1000" spc="30" dirty="0">
                  <a:latin typeface="+mn-lt"/>
                  <a:cs typeface="Franklin Gothic Book"/>
                </a:rPr>
                <a:t> (Stiffness T x m, middle)	0.36 (1.25, 0.33 T)</a:t>
              </a:r>
            </a:p>
            <a:p>
              <a:pPr>
                <a:lnSpc>
                  <a:spcPct val="110000"/>
                </a:lnSpc>
                <a:spcBef>
                  <a:spcPts val="0"/>
                </a:spcBef>
              </a:pPr>
              <a:r>
                <a:rPr lang="en-US" sz="1200" kern="1000" spc="30" dirty="0">
                  <a:latin typeface="+mn-lt"/>
                  <a:cs typeface="Franklin Gothic Book"/>
                </a:rPr>
                <a:t>Mass of </a:t>
              </a:r>
              <a:r>
                <a:rPr lang="en-US" sz="1200" kern="1000" spc="30" dirty="0" err="1">
                  <a:latin typeface="+mn-lt"/>
                  <a:cs typeface="Franklin Gothic Book"/>
                </a:rPr>
                <a:t>Sektor</a:t>
              </a:r>
              <a:r>
                <a:rPr lang="en-US" sz="1200" kern="1000" spc="30" dirty="0">
                  <a:latin typeface="+mn-lt"/>
                  <a:cs typeface="Franklin Gothic Book"/>
                </a:rPr>
                <a:t> Magnets	4 x 180.000 kg</a:t>
              </a:r>
            </a:p>
            <a:p>
              <a:pPr>
                <a:lnSpc>
                  <a:spcPct val="110000"/>
                </a:lnSpc>
                <a:spcBef>
                  <a:spcPts val="0"/>
                </a:spcBef>
              </a:pPr>
              <a:r>
                <a:rPr lang="en-US" sz="1200" kern="1000" spc="30" dirty="0">
                  <a:latin typeface="+mn-lt"/>
                  <a:cs typeface="Franklin Gothic Book"/>
                </a:rPr>
                <a:t>Radius at Injection	400 mm</a:t>
              </a:r>
            </a:p>
            <a:p>
              <a:pPr>
                <a:lnSpc>
                  <a:spcPct val="110000"/>
                </a:lnSpc>
                <a:spcBef>
                  <a:spcPts val="0"/>
                </a:spcBef>
              </a:pPr>
              <a:r>
                <a:rPr lang="en-US" sz="1200" kern="1000" spc="30" dirty="0">
                  <a:latin typeface="+mn-lt"/>
                  <a:cs typeface="Franklin Gothic Book"/>
                </a:rPr>
                <a:t>Radius at Extraction	3500 mm</a:t>
              </a:r>
            </a:p>
            <a:p>
              <a:pPr>
                <a:lnSpc>
                  <a:spcPct val="110000"/>
                </a:lnSpc>
                <a:spcBef>
                  <a:spcPts val="0"/>
                </a:spcBef>
              </a:pPr>
              <a:r>
                <a:rPr lang="en-US" sz="1200" kern="1000" spc="30" dirty="0">
                  <a:latin typeface="+mn-lt"/>
                  <a:cs typeface="Franklin Gothic Book"/>
                </a:rPr>
                <a:t>Mass of Resonators	3 x 5.000 kg + 1 x 3.000 kg</a:t>
              </a:r>
            </a:p>
          </p:txBody>
        </p:sp>
      </p:grpSp>
    </p:spTree>
    <p:extLst>
      <p:ext uri="{BB962C8B-B14F-4D97-AF65-F5344CB8AC3E}">
        <p14:creationId xmlns:p14="http://schemas.microsoft.com/office/powerpoint/2010/main" val="219939363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Proton Accelerator (Overview)</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27</a:t>
            </a:fld>
            <a:endParaRPr lang="de-DE" dirty="0"/>
          </a:p>
        </p:txBody>
      </p:sp>
      <p:pic>
        <p:nvPicPr>
          <p:cNvPr id="4" name="Grafik 7"/>
          <p:cNvPicPr>
            <a:picLocks noChangeAspect="1"/>
          </p:cNvPicPr>
          <p:nvPr/>
        </p:nvPicPr>
        <p:blipFill rotWithShape="1">
          <a:blip r:embed="rId2">
            <a:extLst>
              <a:ext uri="{28A0092B-C50C-407E-A947-70E740481C1C}">
                <a14:useLocalDpi xmlns:a14="http://schemas.microsoft.com/office/drawing/2010/main" val="0"/>
              </a:ext>
            </a:extLst>
          </a:blip>
          <a:srcRect l="5736"/>
          <a:stretch/>
        </p:blipFill>
        <p:spPr>
          <a:xfrm>
            <a:off x="1760315" y="3727726"/>
            <a:ext cx="7196486" cy="2862902"/>
          </a:xfrm>
          <a:prstGeom prst="rect">
            <a:avLst/>
          </a:prstGeom>
        </p:spPr>
      </p:pic>
      <p:sp>
        <p:nvSpPr>
          <p:cNvPr id="5" name="Rechteck 11"/>
          <p:cNvSpPr/>
          <p:nvPr/>
        </p:nvSpPr>
        <p:spPr bwMode="auto">
          <a:xfrm>
            <a:off x="3334416" y="5989658"/>
            <a:ext cx="504000" cy="504000"/>
          </a:xfrm>
          <a:prstGeom prst="rect">
            <a:avLst/>
          </a:prstGeom>
          <a:solidFill>
            <a:srgbClr val="C50006">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6" name="Gleichschenkliges Dreieck 14"/>
          <p:cNvSpPr/>
          <p:nvPr/>
        </p:nvSpPr>
        <p:spPr bwMode="auto">
          <a:xfrm rot="10800000">
            <a:off x="827088" y="4656535"/>
            <a:ext cx="3244099" cy="1585122"/>
          </a:xfrm>
          <a:prstGeom prst="triangle">
            <a:avLst>
              <a:gd name="adj" fmla="val 14420"/>
            </a:avLst>
          </a:prstGeom>
          <a:gradFill>
            <a:gsLst>
              <a:gs pos="0">
                <a:srgbClr val="686868">
                  <a:alpha val="45000"/>
                </a:srgbClr>
              </a:gs>
              <a:gs pos="100000">
                <a:schemeClr val="bg1">
                  <a:alpha val="74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88" y="1412436"/>
            <a:ext cx="3244099" cy="3244099"/>
          </a:xfrm>
          <a:prstGeom prst="rect">
            <a:avLst/>
          </a:prstGeom>
        </p:spPr>
      </p:pic>
      <p:sp>
        <p:nvSpPr>
          <p:cNvPr id="8" name="Rectangle 88"/>
          <p:cNvSpPr>
            <a:spLocks noChangeArrowheads="1"/>
          </p:cNvSpPr>
          <p:nvPr/>
        </p:nvSpPr>
        <p:spPr bwMode="auto">
          <a:xfrm>
            <a:off x="3491880" y="1412436"/>
            <a:ext cx="2097198" cy="325790"/>
          </a:xfrm>
          <a:prstGeom prst="rect">
            <a:avLst/>
          </a:prstGeom>
          <a:solidFill>
            <a:schemeClr val="bg1">
              <a:alpha val="90000"/>
            </a:schemeClr>
          </a:solidFill>
          <a:ln w="9525">
            <a:noFill/>
            <a:miter lim="800000"/>
            <a:headEnd/>
            <a:tailEnd/>
          </a:ln>
        </p:spPr>
        <p:txBody>
          <a:bodyPr wrap="square" lIns="72000" tIns="0" rIns="72000" bIns="36000">
            <a:spAutoFit/>
          </a:bodyPr>
          <a:lstStyle>
            <a:lvl1pPr>
              <a:defRPr sz="2400" baseline="30000">
                <a:solidFill>
                  <a:schemeClr val="tx1"/>
                </a:solidFill>
                <a:latin typeface="Times" pitchFamily="18" charset="0"/>
              </a:defRPr>
            </a:lvl1pPr>
            <a:lvl2pPr marL="37931725" indent="-37474525">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pPr algn="ctr" eaLnBrk="1" hangingPunct="1">
              <a:lnSpc>
                <a:spcPct val="110000"/>
              </a:lnSpc>
              <a:buClr>
                <a:schemeClr val="accent2"/>
              </a:buClr>
            </a:pPr>
            <a:r>
              <a:rPr lang="de-CH" altLang="de-DE" sz="1800" baseline="0" dirty="0">
                <a:latin typeface="+mn-lt"/>
                <a:ea typeface="ヒラギノ角ゴ Pro W3" charset="-128"/>
              </a:rPr>
              <a:t>Main </a:t>
            </a:r>
            <a:r>
              <a:rPr lang="de-CH" altLang="de-DE" sz="1800" baseline="0" dirty="0" err="1">
                <a:latin typeface="+mn-lt"/>
                <a:ea typeface="ヒラギノ角ゴ Pro W3" charset="-128"/>
              </a:rPr>
              <a:t>Cyclotron</a:t>
            </a:r>
            <a:endParaRPr lang="en-US" altLang="de-DE" sz="1800" baseline="0" dirty="0">
              <a:latin typeface="+mn-lt"/>
              <a:ea typeface="ヒラギノ角ゴ Pro W3" charset="-128"/>
            </a:endParaRPr>
          </a:p>
        </p:txBody>
      </p:sp>
      <p:grpSp>
        <p:nvGrpSpPr>
          <p:cNvPr id="11" name="Group 10"/>
          <p:cNvGrpSpPr/>
          <p:nvPr/>
        </p:nvGrpSpPr>
        <p:grpSpPr>
          <a:xfrm>
            <a:off x="5580112" y="1757715"/>
            <a:ext cx="3312368" cy="2103333"/>
            <a:chOff x="5076056" y="1772816"/>
            <a:chExt cx="3312368" cy="2103333"/>
          </a:xfrm>
        </p:grpSpPr>
        <p:sp>
          <p:nvSpPr>
            <p:cNvPr id="10" name="Rounded Rectangle 9"/>
            <p:cNvSpPr/>
            <p:nvPr/>
          </p:nvSpPr>
          <p:spPr bwMode="auto">
            <a:xfrm>
              <a:off x="5076056" y="1772816"/>
              <a:ext cx="3312368" cy="2103333"/>
            </a:xfrm>
            <a:prstGeom prst="roundRect">
              <a:avLst>
                <a:gd name="adj" fmla="val 4783"/>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Box 8"/>
            <p:cNvSpPr txBox="1"/>
            <p:nvPr/>
          </p:nvSpPr>
          <p:spPr>
            <a:xfrm>
              <a:off x="5180181" y="1808820"/>
              <a:ext cx="3104119" cy="2031325"/>
            </a:xfrm>
            <a:prstGeom prst="rect">
              <a:avLst/>
            </a:prstGeom>
            <a:noFill/>
          </p:spPr>
          <p:txBody>
            <a:bodyPr wrap="none" lIns="0" tIns="0" rIns="0" bIns="0" rtlCol="0">
              <a:spAutoFit/>
            </a:bodyPr>
            <a:lstStyle/>
            <a:p>
              <a:pPr>
                <a:lnSpc>
                  <a:spcPct val="110000"/>
                </a:lnSpc>
                <a:spcBef>
                  <a:spcPts val="0"/>
                </a:spcBef>
              </a:pPr>
              <a:r>
                <a:rPr lang="en-US" sz="1200" kern="1000" spc="30" dirty="0">
                  <a:latin typeface="+mn-lt"/>
                  <a:cs typeface="Franklin Gothic Book"/>
                </a:rPr>
                <a:t>Injection Energy	72 MeV</a:t>
              </a:r>
            </a:p>
            <a:p>
              <a:pPr>
                <a:lnSpc>
                  <a:spcPct val="110000"/>
                </a:lnSpc>
                <a:spcBef>
                  <a:spcPts val="0"/>
                </a:spcBef>
              </a:pPr>
              <a:r>
                <a:rPr lang="en-US" sz="1200" kern="1000" spc="30" dirty="0">
                  <a:latin typeface="+mn-lt"/>
                  <a:cs typeface="Franklin Gothic Book"/>
                </a:rPr>
                <a:t>Extraction Energy	590 MeV</a:t>
              </a:r>
            </a:p>
            <a:p>
              <a:pPr>
                <a:lnSpc>
                  <a:spcPct val="110000"/>
                </a:lnSpc>
                <a:spcBef>
                  <a:spcPts val="0"/>
                </a:spcBef>
              </a:pPr>
              <a:r>
                <a:rPr lang="en-US" sz="1200" kern="1000" spc="30" dirty="0">
                  <a:latin typeface="+mn-lt"/>
                  <a:cs typeface="Franklin Gothic Book"/>
                </a:rPr>
                <a:t>Extraction Momentum	1.2 </a:t>
              </a:r>
              <a:r>
                <a:rPr lang="en-US" sz="1200" kern="1000" spc="30" dirty="0" err="1">
                  <a:latin typeface="+mn-lt"/>
                  <a:cs typeface="Franklin Gothic Book"/>
                </a:rPr>
                <a:t>Gev</a:t>
              </a:r>
              <a:r>
                <a:rPr lang="en-US" sz="1200" kern="1000" spc="30" dirty="0">
                  <a:latin typeface="+mn-lt"/>
                  <a:cs typeface="Franklin Gothic Book"/>
                </a:rPr>
                <a:t>/c</a:t>
              </a:r>
            </a:p>
            <a:p>
              <a:pPr>
                <a:lnSpc>
                  <a:spcPct val="110000"/>
                </a:lnSpc>
                <a:spcBef>
                  <a:spcPts val="0"/>
                </a:spcBef>
              </a:pPr>
              <a:r>
                <a:rPr lang="en-US" sz="1200" kern="1000" spc="30" dirty="0">
                  <a:latin typeface="+mn-lt"/>
                  <a:cs typeface="Franklin Gothic Book"/>
                </a:rPr>
                <a:t>Energy spread (FWHM)	ca. 0.2 %</a:t>
              </a:r>
            </a:p>
            <a:p>
              <a:pPr>
                <a:lnSpc>
                  <a:spcPct val="110000"/>
                </a:lnSpc>
                <a:spcBef>
                  <a:spcPts val="0"/>
                </a:spcBef>
              </a:pPr>
              <a:r>
                <a:rPr lang="en-US" sz="1200" kern="1000" spc="30" dirty="0">
                  <a:latin typeface="+mn-lt"/>
                  <a:cs typeface="Franklin Gothic Book"/>
                </a:rPr>
                <a:t>Beam Emittance	ca. 2 pi mm x </a:t>
              </a:r>
              <a:r>
                <a:rPr lang="en-US" sz="1200" kern="1000" spc="30" dirty="0" err="1">
                  <a:latin typeface="+mn-lt"/>
                  <a:cs typeface="Franklin Gothic Book"/>
                </a:rPr>
                <a:t>mrad</a:t>
              </a:r>
              <a:endParaRPr lang="en-US" sz="1200" kern="1000" spc="30" dirty="0">
                <a:latin typeface="+mn-lt"/>
                <a:cs typeface="Franklin Gothic Book"/>
              </a:endParaRPr>
            </a:p>
            <a:p>
              <a:pPr>
                <a:lnSpc>
                  <a:spcPct val="110000"/>
                </a:lnSpc>
                <a:spcBef>
                  <a:spcPts val="0"/>
                </a:spcBef>
              </a:pPr>
              <a:r>
                <a:rPr lang="en-US" sz="1200" kern="1000" spc="30" dirty="0">
                  <a:latin typeface="+mn-lt"/>
                  <a:cs typeface="Franklin Gothic Book"/>
                </a:rPr>
                <a:t>Beam Current		2.2 mA DC</a:t>
              </a:r>
            </a:p>
            <a:p>
              <a:pPr>
                <a:lnSpc>
                  <a:spcPct val="110000"/>
                </a:lnSpc>
                <a:spcBef>
                  <a:spcPts val="0"/>
                </a:spcBef>
              </a:pPr>
              <a:r>
                <a:rPr lang="en-US" sz="1200" kern="1000" spc="30" dirty="0">
                  <a:latin typeface="+mn-lt"/>
                  <a:cs typeface="Franklin Gothic Book"/>
                </a:rPr>
                <a:t>Accelerator Frequency	50.63 MHz</a:t>
              </a:r>
            </a:p>
            <a:p>
              <a:pPr>
                <a:lnSpc>
                  <a:spcPct val="110000"/>
                </a:lnSpc>
                <a:spcBef>
                  <a:spcPts val="0"/>
                </a:spcBef>
              </a:pPr>
              <a:r>
                <a:rPr lang="en-US" sz="1200" kern="1000" spc="30" dirty="0">
                  <a:latin typeface="+mn-lt"/>
                  <a:cs typeface="Franklin Gothic Book"/>
                </a:rPr>
                <a:t>Time Between Pulses	19.75 ns</a:t>
              </a:r>
            </a:p>
            <a:p>
              <a:pPr>
                <a:lnSpc>
                  <a:spcPct val="110000"/>
                </a:lnSpc>
                <a:spcBef>
                  <a:spcPts val="0"/>
                </a:spcBef>
              </a:pPr>
              <a:r>
                <a:rPr lang="en-US" sz="1200" kern="1000" spc="30" dirty="0">
                  <a:latin typeface="+mn-lt"/>
                  <a:cs typeface="Franklin Gothic Book"/>
                </a:rPr>
                <a:t>Bunch Width		ca. 0.3 ns</a:t>
              </a:r>
            </a:p>
            <a:p>
              <a:pPr>
                <a:lnSpc>
                  <a:spcPct val="110000"/>
                </a:lnSpc>
                <a:spcBef>
                  <a:spcPts val="0"/>
                </a:spcBef>
              </a:pPr>
              <a:r>
                <a:rPr lang="en-US" sz="1200" kern="1000" spc="30" dirty="0">
                  <a:latin typeface="+mn-lt"/>
                  <a:cs typeface="Franklin Gothic Book"/>
                </a:rPr>
                <a:t>Extraction Losses	ca. 0.03 %</a:t>
              </a:r>
            </a:p>
          </p:txBody>
        </p:sp>
      </p:grpSp>
    </p:spTree>
    <p:extLst>
      <p:ext uri="{BB962C8B-B14F-4D97-AF65-F5344CB8AC3E}">
        <p14:creationId xmlns:p14="http://schemas.microsoft.com/office/powerpoint/2010/main" val="371164912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Power of Accelerators World Wide</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28</a:t>
            </a:fld>
            <a:endParaRPr lang="de-DE" dirty="0"/>
          </a:p>
        </p:txBody>
      </p:sp>
      <p:sp>
        <p:nvSpPr>
          <p:cNvPr id="5" name="TextBox 4"/>
          <p:cNvSpPr txBox="1"/>
          <p:nvPr/>
        </p:nvSpPr>
        <p:spPr>
          <a:xfrm>
            <a:off x="7020272" y="6237312"/>
            <a:ext cx="1710020" cy="236988"/>
          </a:xfrm>
          <a:prstGeom prst="rect">
            <a:avLst/>
          </a:prstGeom>
          <a:noFill/>
        </p:spPr>
        <p:txBody>
          <a:bodyPr wrap="none" lIns="0" tIns="0" rIns="0" bIns="0" rtlCol="0">
            <a:spAutoFit/>
          </a:bodyPr>
          <a:lstStyle/>
          <a:p>
            <a:pPr>
              <a:lnSpc>
                <a:spcPct val="110000"/>
              </a:lnSpc>
            </a:pPr>
            <a:r>
              <a:rPr lang="en-US" sz="1400" dirty="0">
                <a:latin typeface="+mn-lt"/>
                <a:cs typeface="Arial Narrow"/>
              </a:rPr>
              <a:t>from </a:t>
            </a:r>
            <a:r>
              <a:rPr lang="en-US" sz="1400" dirty="0" err="1">
                <a:latin typeface="+mn-lt"/>
                <a:cs typeface="Arial Narrow"/>
              </a:rPr>
              <a:t>M.Seidel</a:t>
            </a:r>
            <a:r>
              <a:rPr lang="en-US" sz="1400" dirty="0">
                <a:latin typeface="+mn-lt"/>
                <a:cs typeface="Arial Narrow"/>
              </a:rPr>
              <a:t>, GFA, PSI</a:t>
            </a:r>
          </a:p>
        </p:txBody>
      </p:sp>
      <p:grpSp>
        <p:nvGrpSpPr>
          <p:cNvPr id="7" name="Group 6"/>
          <p:cNvGrpSpPr/>
          <p:nvPr/>
        </p:nvGrpSpPr>
        <p:grpSpPr>
          <a:xfrm>
            <a:off x="1115616" y="1405574"/>
            <a:ext cx="7416824" cy="5191778"/>
            <a:chOff x="1115616" y="1405574"/>
            <a:chExt cx="7416824" cy="5191778"/>
          </a:xfrm>
        </p:grpSpPr>
        <p:pic>
          <p:nvPicPr>
            <p:cNvPr id="4"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405574"/>
              <a:ext cx="7416824" cy="5191778"/>
            </a:xfrm>
            <a:prstGeom prst="rect">
              <a:avLst/>
            </a:prstGeom>
          </p:spPr>
        </p:pic>
        <p:sp>
          <p:nvSpPr>
            <p:cNvPr id="6" name="Isosceles Triangle 5"/>
            <p:cNvSpPr/>
            <p:nvPr/>
          </p:nvSpPr>
          <p:spPr bwMode="auto">
            <a:xfrm rot="2340000">
              <a:off x="6980400" y="3222000"/>
              <a:ext cx="140400" cy="190760"/>
            </a:xfrm>
            <a:prstGeom prst="triangle">
              <a:avLst/>
            </a:prstGeom>
            <a:solidFill>
              <a:srgbClr val="0B42F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10" name="Oval 9"/>
          <p:cNvSpPr/>
          <p:nvPr/>
        </p:nvSpPr>
        <p:spPr bwMode="auto">
          <a:xfrm>
            <a:off x="3059832" y="3672000"/>
            <a:ext cx="288032" cy="288032"/>
          </a:xfrm>
          <a:prstGeom prst="ellipse">
            <a:avLst/>
          </a:prstGeom>
          <a:solidFill>
            <a:schemeClr val="accent1">
              <a:alpha val="80000"/>
            </a:schemeClr>
          </a:solidFill>
          <a:ln w="19050" cap="sq">
            <a:noFill/>
            <a:round/>
            <a:headEnd/>
            <a:tailEnd/>
          </a:ln>
          <a:effectLst/>
        </p:spPr>
        <p:txBody>
          <a:bodyPr rtlCol="0" anchor="ctr"/>
          <a:lstStyle/>
          <a:p>
            <a:pPr algn="ctr"/>
            <a:endParaRPr lang="en-US"/>
          </a:p>
        </p:txBody>
      </p:sp>
      <p:sp>
        <p:nvSpPr>
          <p:cNvPr id="11" name="Oval 10"/>
          <p:cNvSpPr/>
          <p:nvPr/>
        </p:nvSpPr>
        <p:spPr bwMode="auto">
          <a:xfrm>
            <a:off x="3456000" y="4077072"/>
            <a:ext cx="288032" cy="288032"/>
          </a:xfrm>
          <a:prstGeom prst="ellipse">
            <a:avLst/>
          </a:prstGeom>
          <a:solidFill>
            <a:schemeClr val="accent1">
              <a:alpha val="80000"/>
            </a:schemeClr>
          </a:solidFill>
          <a:ln w="19050" cap="sq">
            <a:noFill/>
            <a:round/>
            <a:headEnd/>
            <a:tailEnd/>
          </a:ln>
          <a:effectLst/>
        </p:spPr>
        <p:txBody>
          <a:bodyPr rtlCol="0" anchor="ctr"/>
          <a:lstStyle/>
          <a:p>
            <a:pPr algn="ctr"/>
            <a:endParaRPr lang="en-US"/>
          </a:p>
        </p:txBody>
      </p:sp>
      <p:sp>
        <p:nvSpPr>
          <p:cNvPr id="12" name="Oval 11"/>
          <p:cNvSpPr/>
          <p:nvPr/>
        </p:nvSpPr>
        <p:spPr bwMode="auto">
          <a:xfrm>
            <a:off x="4572000" y="4464000"/>
            <a:ext cx="288032" cy="288032"/>
          </a:xfrm>
          <a:prstGeom prst="ellipse">
            <a:avLst/>
          </a:prstGeom>
          <a:solidFill>
            <a:schemeClr val="accent1">
              <a:alpha val="80000"/>
            </a:schemeClr>
          </a:solidFill>
          <a:ln w="19050" cap="sq">
            <a:noFill/>
            <a:round/>
            <a:headEnd/>
            <a:tailEnd/>
          </a:ln>
          <a:effectLst/>
        </p:spPr>
        <p:txBody>
          <a:bodyPr rtlCol="0" anchor="ctr"/>
          <a:lstStyle/>
          <a:p>
            <a:pPr algn="ctr"/>
            <a:endParaRPr lang="en-US"/>
          </a:p>
        </p:txBody>
      </p:sp>
      <p:sp>
        <p:nvSpPr>
          <p:cNvPr id="13" name="Oval 12"/>
          <p:cNvSpPr/>
          <p:nvPr/>
        </p:nvSpPr>
        <p:spPr bwMode="auto">
          <a:xfrm>
            <a:off x="3203848" y="2664000"/>
            <a:ext cx="288032" cy="288032"/>
          </a:xfrm>
          <a:prstGeom prst="ellipse">
            <a:avLst/>
          </a:prstGeom>
          <a:solidFill>
            <a:schemeClr val="accent1">
              <a:alpha val="80000"/>
            </a:schemeClr>
          </a:solidFill>
          <a:ln w="19050" cap="sq">
            <a:noFill/>
            <a:round/>
            <a:headEnd/>
            <a:tailEnd/>
          </a:ln>
          <a:effectLst/>
        </p:spPr>
        <p:txBody>
          <a:bodyPr rtlCol="0" anchor="ctr"/>
          <a:lstStyle/>
          <a:p>
            <a:pPr algn="ctr"/>
            <a:endParaRPr lang="en-US"/>
          </a:p>
        </p:txBody>
      </p:sp>
    </p:spTree>
    <p:extLst>
      <p:ext uri="{BB962C8B-B14F-4D97-AF65-F5344CB8AC3E}">
        <p14:creationId xmlns:p14="http://schemas.microsoft.com/office/powerpoint/2010/main" val="25777392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7"/>
          <p:cNvPicPr>
            <a:picLocks noChangeAspect="1"/>
          </p:cNvPicPr>
          <p:nvPr/>
        </p:nvPicPr>
        <p:blipFill rotWithShape="1">
          <a:blip r:embed="rId2">
            <a:extLst>
              <a:ext uri="{28A0092B-C50C-407E-A947-70E740481C1C}">
                <a14:useLocalDpi xmlns:a14="http://schemas.microsoft.com/office/drawing/2010/main" val="0"/>
              </a:ext>
            </a:extLst>
          </a:blip>
          <a:srcRect l="5736"/>
          <a:stretch/>
        </p:blipFill>
        <p:spPr>
          <a:xfrm>
            <a:off x="1760315" y="3727726"/>
            <a:ext cx="7196486" cy="2862902"/>
          </a:xfrm>
          <a:prstGeom prst="rect">
            <a:avLst/>
          </a:prstGeom>
        </p:spPr>
      </p:pic>
      <p:pic>
        <p:nvPicPr>
          <p:cNvPr id="13" name="Picture 6" descr="Exchange_flask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08720"/>
            <a:ext cx="4176000" cy="328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Proton Accelerator (Overview)</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29</a:t>
            </a:fld>
            <a:endParaRPr lang="de-DE" dirty="0"/>
          </a:p>
        </p:txBody>
      </p:sp>
      <p:sp>
        <p:nvSpPr>
          <p:cNvPr id="6" name="Rechteck 11"/>
          <p:cNvSpPr/>
          <p:nvPr/>
        </p:nvSpPr>
        <p:spPr bwMode="auto">
          <a:xfrm>
            <a:off x="4572000" y="5877272"/>
            <a:ext cx="534541" cy="355463"/>
          </a:xfrm>
          <a:prstGeom prst="rect">
            <a:avLst/>
          </a:prstGeom>
          <a:solidFill>
            <a:srgbClr val="C50006">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7" name="Gleichschenkliges Dreieck 14"/>
          <p:cNvSpPr/>
          <p:nvPr/>
        </p:nvSpPr>
        <p:spPr bwMode="auto">
          <a:xfrm rot="10800000">
            <a:off x="827088" y="4191733"/>
            <a:ext cx="4176712" cy="1863269"/>
          </a:xfrm>
          <a:prstGeom prst="triangle">
            <a:avLst>
              <a:gd name="adj" fmla="val 4755"/>
            </a:avLst>
          </a:prstGeom>
          <a:gradFill>
            <a:gsLst>
              <a:gs pos="0">
                <a:srgbClr val="686868">
                  <a:alpha val="45000"/>
                </a:srgbClr>
              </a:gs>
              <a:gs pos="100000">
                <a:schemeClr val="bg1">
                  <a:alpha val="74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11" name="Rectangle 88"/>
          <p:cNvSpPr>
            <a:spLocks noChangeArrowheads="1"/>
          </p:cNvSpPr>
          <p:nvPr/>
        </p:nvSpPr>
        <p:spPr bwMode="auto">
          <a:xfrm>
            <a:off x="3491880" y="1252001"/>
            <a:ext cx="2542070" cy="341050"/>
          </a:xfrm>
          <a:prstGeom prst="rect">
            <a:avLst/>
          </a:prstGeom>
          <a:solidFill>
            <a:schemeClr val="bg1"/>
          </a:solidFill>
          <a:ln w="9525">
            <a:noFill/>
            <a:miter lim="800000"/>
            <a:headEnd/>
            <a:tailEnd/>
          </a:ln>
        </p:spPr>
        <p:txBody>
          <a:bodyPr wrap="square" lIns="72000" tIns="0" rIns="72000" bIns="36000">
            <a:spAutoFit/>
          </a:bodyPr>
          <a:lstStyle>
            <a:lvl1pPr>
              <a:defRPr sz="2400" baseline="30000">
                <a:solidFill>
                  <a:schemeClr val="tx1"/>
                </a:solidFill>
                <a:latin typeface="Times" pitchFamily="18" charset="0"/>
              </a:defRPr>
            </a:lvl1pPr>
            <a:lvl2pPr marL="37931725" indent="-37474525">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pPr algn="ctr" eaLnBrk="1" hangingPunct="1">
              <a:lnSpc>
                <a:spcPct val="110000"/>
              </a:lnSpc>
              <a:buClr>
                <a:schemeClr val="accent2"/>
              </a:buClr>
            </a:pPr>
            <a:r>
              <a:rPr lang="de-CH" altLang="de-DE" sz="1800" baseline="0" dirty="0" err="1">
                <a:latin typeface="+mn-lt"/>
                <a:ea typeface="ヒラギノ角ゴ Pro W3" charset="-128"/>
              </a:rPr>
              <a:t>Muon</a:t>
            </a:r>
            <a:r>
              <a:rPr lang="de-CH" altLang="de-DE" sz="1800" baseline="0" dirty="0">
                <a:latin typeface="+mn-lt"/>
                <a:ea typeface="ヒラギノ角ゴ Pro W3" charset="-128"/>
              </a:rPr>
              <a:t> Source (Target M)</a:t>
            </a:r>
          </a:p>
        </p:txBody>
      </p:sp>
      <p:sp>
        <p:nvSpPr>
          <p:cNvPr id="12" name="Right Arrow 11"/>
          <p:cNvSpPr/>
          <p:nvPr/>
        </p:nvSpPr>
        <p:spPr bwMode="auto">
          <a:xfrm rot="21190849" flipH="1">
            <a:off x="3861237" y="2584005"/>
            <a:ext cx="1633628" cy="389467"/>
          </a:xfrm>
          <a:prstGeom prst="rightArrow">
            <a:avLst>
              <a:gd name="adj1" fmla="val 50000"/>
              <a:gd name="adj2" fmla="val 108696"/>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28" name="Group 27"/>
          <p:cNvGrpSpPr/>
          <p:nvPr/>
        </p:nvGrpSpPr>
        <p:grpSpPr>
          <a:xfrm flipH="1">
            <a:off x="5536385" y="1700808"/>
            <a:ext cx="2059951" cy="1904267"/>
            <a:chOff x="5723749" y="1700808"/>
            <a:chExt cx="2059951" cy="1904267"/>
          </a:xfrm>
        </p:grpSpPr>
        <p:pic>
          <p:nvPicPr>
            <p:cNvPr id="26" name="Picture 6"/>
            <p:cNvPicPr>
              <a:picLocks noChangeAspect="1" noChangeArrowheads="1"/>
            </p:cNvPicPr>
            <p:nvPr/>
          </p:nvPicPr>
          <p:blipFill>
            <a:blip r:embed="rId4">
              <a:lum bright="10000" contrast="8000"/>
              <a:extLst>
                <a:ext uri="{28A0092B-C50C-407E-A947-70E740481C1C}">
                  <a14:useLocalDpi xmlns:a14="http://schemas.microsoft.com/office/drawing/2010/main" val="0"/>
                </a:ext>
              </a:extLst>
            </a:blip>
            <a:srcRect l="13535" r="6767"/>
            <a:stretch>
              <a:fillRect/>
            </a:stretch>
          </p:blipFill>
          <p:spPr bwMode="auto">
            <a:xfrm>
              <a:off x="5723749" y="1700808"/>
              <a:ext cx="2059951" cy="190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4" name="Ellipse 8"/>
            <p:cNvSpPr>
              <a:spLocks noChangeArrowheads="1"/>
            </p:cNvSpPr>
            <p:nvPr/>
          </p:nvSpPr>
          <p:spPr bwMode="auto">
            <a:xfrm>
              <a:off x="7041949" y="2622286"/>
              <a:ext cx="54099" cy="54098"/>
            </a:xfrm>
            <a:prstGeom prst="ellipse">
              <a:avLst/>
            </a:prstGeom>
            <a:solidFill>
              <a:schemeClr val="bg1"/>
            </a:solidFill>
            <a:ln w="3175" algn="ctr">
              <a:solidFill>
                <a:schemeClr val="bg1"/>
              </a:solidFill>
              <a:round/>
              <a:headEnd/>
              <a:tailEnd/>
            </a:ln>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de-DE" altLang="en-US"/>
                <a:t>	</a:t>
              </a:r>
            </a:p>
          </p:txBody>
        </p:sp>
        <p:sp>
          <p:nvSpPr>
            <p:cNvPr id="25" name="Textfeld 9"/>
            <p:cNvSpPr txBox="1">
              <a:spLocks noChangeArrowheads="1"/>
            </p:cNvSpPr>
            <p:nvPr/>
          </p:nvSpPr>
          <p:spPr bwMode="auto">
            <a:xfrm>
              <a:off x="7019709" y="2546548"/>
              <a:ext cx="96776" cy="15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de-DE" altLang="en-US"/>
                <a:t>.</a:t>
              </a:r>
            </a:p>
          </p:txBody>
        </p:sp>
      </p:grpSp>
    </p:spTree>
    <p:extLst>
      <p:ext uri="{BB962C8B-B14F-4D97-AF65-F5344CB8AC3E}">
        <p14:creationId xmlns:p14="http://schemas.microsoft.com/office/powerpoint/2010/main" val="11864827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t>Paul Scherrer Institute </a:t>
            </a:r>
          </a:p>
        </p:txBody>
      </p:sp>
      <p:sp>
        <p:nvSpPr>
          <p:cNvPr id="4" name="Foliennummernplatzhalter 3"/>
          <p:cNvSpPr>
            <a:spLocks noGrp="1"/>
          </p:cNvSpPr>
          <p:nvPr>
            <p:ph type="sldNum" sz="quarter" idx="12"/>
          </p:nvPr>
        </p:nvSpPr>
        <p:spPr/>
        <p:txBody>
          <a:bodyPr/>
          <a:lstStyle/>
          <a:p>
            <a:pPr algn="r">
              <a:defRPr/>
            </a:pPr>
            <a:r>
              <a:rPr lang="en-US" dirty="0"/>
              <a:t>Page </a:t>
            </a:r>
            <a:fld id="{EBC07571-3134-BB4B-B83F-1A9FE18D34F3}" type="slidenum">
              <a:rPr lang="en-US" smtClean="0"/>
              <a:pPr algn="r">
                <a:defRPr/>
              </a:pPr>
              <a:t>3</a:t>
            </a:fld>
            <a:endParaRPr lang="en-US" dirty="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t="7047"/>
          <a:stretch/>
        </p:blipFill>
        <p:spPr>
          <a:xfrm>
            <a:off x="825945" y="1412875"/>
            <a:ext cx="8316468" cy="5184776"/>
          </a:xfrm>
          <a:prstGeom prst="rect">
            <a:avLst/>
          </a:prstGeom>
        </p:spPr>
      </p:pic>
      <p:grpSp>
        <p:nvGrpSpPr>
          <p:cNvPr id="41" name="Group 40"/>
          <p:cNvGrpSpPr/>
          <p:nvPr/>
        </p:nvGrpSpPr>
        <p:grpSpPr>
          <a:xfrm>
            <a:off x="4332270" y="5701338"/>
            <a:ext cx="2657648" cy="707635"/>
            <a:chOff x="4332270" y="5701338"/>
            <a:chExt cx="2657648" cy="707635"/>
          </a:xfrm>
        </p:grpSpPr>
        <p:sp>
          <p:nvSpPr>
            <p:cNvPr id="6" name="Line 15"/>
            <p:cNvSpPr>
              <a:spLocks noChangeShapeType="1"/>
            </p:cNvSpPr>
            <p:nvPr/>
          </p:nvSpPr>
          <p:spPr bwMode="auto">
            <a:xfrm flipH="1">
              <a:off x="5632692" y="5701338"/>
              <a:ext cx="1357226" cy="428002"/>
            </a:xfrm>
            <a:prstGeom prst="line">
              <a:avLst/>
            </a:prstGeom>
            <a:noFill/>
            <a:ln w="25400">
              <a:solidFill>
                <a:srgbClr val="DE7604"/>
              </a:solidFill>
              <a:round/>
              <a:headEnd type="oval" w="med" len="med"/>
              <a:tailEnd/>
            </a:ln>
            <a:extLst>
              <a:ext uri="{909E8E84-426E-40DD-AFC4-6F175D3DCCD1}">
                <a14:hiddenFill xmlns:a14="http://schemas.microsoft.com/office/drawing/2010/main">
                  <a:noFill/>
                </a14:hiddenFill>
              </a:ext>
            </a:extLst>
          </p:spPr>
          <p:txBody>
            <a:bodyPr wrap="none" lIns="85533" tIns="42766" rIns="85533" bIns="42766" anchor="ctr"/>
            <a:lstStyle/>
            <a:p>
              <a:endParaRPr lang="en-US" dirty="0"/>
            </a:p>
          </p:txBody>
        </p:sp>
        <p:sp>
          <p:nvSpPr>
            <p:cNvPr id="7" name="Rectangle 11"/>
            <p:cNvSpPr>
              <a:spLocks noChangeArrowheads="1"/>
            </p:cNvSpPr>
            <p:nvPr/>
          </p:nvSpPr>
          <p:spPr bwMode="auto">
            <a:xfrm>
              <a:off x="4332270" y="5849707"/>
              <a:ext cx="1300422" cy="559266"/>
            </a:xfrm>
            <a:prstGeom prst="rect">
              <a:avLst/>
            </a:prstGeom>
            <a:solidFill>
              <a:srgbClr val="DE7604">
                <a:alpha val="80000"/>
              </a:srgbClr>
            </a:solidFill>
            <a:ln>
              <a:noFill/>
            </a:ln>
          </p:spPr>
          <p:txBody>
            <a:bodyPr wrap="none" lIns="91409" tIns="15777" rIns="91409" bIns="50400" anchor="ctr">
              <a:spAutoFit/>
            </a:bodyPr>
            <a:lstStyle/>
            <a:p>
              <a:pPr algn="ctr" defTabSz="914179">
                <a:spcBef>
                  <a:spcPct val="0"/>
                </a:spcBef>
              </a:pPr>
              <a:r>
                <a:rPr lang="en-US" b="1" spc="50" dirty="0">
                  <a:solidFill>
                    <a:schemeClr val="bg1"/>
                  </a:solidFill>
                  <a:latin typeface="+mn-lt"/>
                  <a:ea typeface="ＭＳ Ｐゴシック" charset="0"/>
                  <a:cs typeface="ＭＳ Ｐゴシック" charset="0"/>
                </a:rPr>
                <a:t>Synchrotron</a:t>
              </a:r>
            </a:p>
            <a:p>
              <a:pPr algn="ctr" defTabSz="914179">
                <a:spcBef>
                  <a:spcPct val="0"/>
                </a:spcBef>
              </a:pPr>
              <a:r>
                <a:rPr lang="de-CH" b="1" spc="50" dirty="0">
                  <a:solidFill>
                    <a:schemeClr val="bg1"/>
                  </a:solidFill>
                  <a:latin typeface="+mn-lt"/>
                  <a:ea typeface="ＭＳ Ｐゴシック" charset="0"/>
                  <a:cs typeface="ＭＳ Ｐゴシック" charset="0"/>
                </a:rPr>
                <a:t>(SLS)</a:t>
              </a:r>
              <a:endParaRPr lang="en-US" b="1" spc="50" dirty="0">
                <a:solidFill>
                  <a:schemeClr val="bg1"/>
                </a:solidFill>
                <a:latin typeface="+mn-lt"/>
                <a:ea typeface="ＭＳ Ｐゴシック" charset="0"/>
                <a:cs typeface="ＭＳ Ｐゴシック" charset="0"/>
              </a:endParaRPr>
            </a:p>
          </p:txBody>
        </p:sp>
      </p:grpSp>
      <p:grpSp>
        <p:nvGrpSpPr>
          <p:cNvPr id="40" name="Group 39"/>
          <p:cNvGrpSpPr/>
          <p:nvPr/>
        </p:nvGrpSpPr>
        <p:grpSpPr>
          <a:xfrm>
            <a:off x="5658507" y="3675773"/>
            <a:ext cx="3108779" cy="559266"/>
            <a:chOff x="5658507" y="3675773"/>
            <a:chExt cx="3108779" cy="559266"/>
          </a:xfrm>
        </p:grpSpPr>
        <p:sp>
          <p:nvSpPr>
            <p:cNvPr id="8" name="Line 15"/>
            <p:cNvSpPr>
              <a:spLocks noChangeShapeType="1"/>
            </p:cNvSpPr>
            <p:nvPr/>
          </p:nvSpPr>
          <p:spPr bwMode="auto">
            <a:xfrm flipV="1">
              <a:off x="5658507" y="4047632"/>
              <a:ext cx="550279" cy="130120"/>
            </a:xfrm>
            <a:prstGeom prst="line">
              <a:avLst/>
            </a:prstGeom>
            <a:noFill/>
            <a:ln w="25400">
              <a:solidFill>
                <a:srgbClr val="DE7604"/>
              </a:solidFill>
              <a:round/>
              <a:headEnd type="oval" w="med" len="med"/>
              <a:tailEnd/>
            </a:ln>
            <a:extLst>
              <a:ext uri="{909E8E84-426E-40DD-AFC4-6F175D3DCCD1}">
                <a14:hiddenFill xmlns:a14="http://schemas.microsoft.com/office/drawing/2010/main">
                  <a:noFill/>
                </a14:hiddenFill>
              </a:ext>
            </a:extLst>
          </p:spPr>
          <p:txBody>
            <a:bodyPr wrap="none" lIns="85533" tIns="42766" rIns="85533" bIns="42766" anchor="ctr"/>
            <a:lstStyle/>
            <a:p>
              <a:endParaRPr lang="en-US" dirty="0"/>
            </a:p>
          </p:txBody>
        </p:sp>
        <p:sp>
          <p:nvSpPr>
            <p:cNvPr id="9" name="Rectangle 11"/>
            <p:cNvSpPr>
              <a:spLocks noChangeArrowheads="1"/>
            </p:cNvSpPr>
            <p:nvPr/>
          </p:nvSpPr>
          <p:spPr bwMode="auto">
            <a:xfrm>
              <a:off x="6190296" y="3675773"/>
              <a:ext cx="2576990" cy="559266"/>
            </a:xfrm>
            <a:prstGeom prst="rect">
              <a:avLst/>
            </a:prstGeom>
            <a:solidFill>
              <a:srgbClr val="DE7604">
                <a:alpha val="80000"/>
              </a:srgbClr>
            </a:solidFill>
            <a:ln>
              <a:noFill/>
            </a:ln>
          </p:spPr>
          <p:txBody>
            <a:bodyPr wrap="none" lIns="91409" tIns="15777" rIns="91409" bIns="50400" anchor="ctr">
              <a:spAutoFit/>
            </a:bodyPr>
            <a:lstStyle/>
            <a:p>
              <a:pPr algn="ctr">
                <a:spcBef>
                  <a:spcPts val="0"/>
                </a:spcBef>
              </a:pPr>
              <a:r>
                <a:rPr lang="en-US" b="1" spc="50" dirty="0">
                  <a:solidFill>
                    <a:schemeClr val="bg1"/>
                  </a:solidFill>
                  <a:latin typeface="+mn-lt"/>
                  <a:ea typeface="ＭＳ Ｐゴシック" charset="0"/>
                  <a:cs typeface="ＭＳ Ｐゴシック" charset="0"/>
                </a:rPr>
                <a:t>Neutron Spallation Source</a:t>
              </a:r>
            </a:p>
            <a:p>
              <a:pPr algn="ctr">
                <a:spcBef>
                  <a:spcPts val="0"/>
                </a:spcBef>
              </a:pPr>
              <a:r>
                <a:rPr lang="de-CH" b="1" spc="50" dirty="0">
                  <a:solidFill>
                    <a:schemeClr val="bg1"/>
                  </a:solidFill>
                  <a:latin typeface="+mn-lt"/>
                  <a:ea typeface="ＭＳ Ｐゴシック" charset="0"/>
                  <a:cs typeface="ＭＳ Ｐゴシック" charset="0"/>
                </a:rPr>
                <a:t>(SINQ)</a:t>
              </a:r>
              <a:endParaRPr lang="en-US" b="1" spc="50" dirty="0">
                <a:solidFill>
                  <a:schemeClr val="bg1"/>
                </a:solidFill>
                <a:latin typeface="+mn-lt"/>
                <a:ea typeface="ＭＳ Ｐゴシック" charset="0"/>
                <a:cs typeface="ＭＳ Ｐゴシック" charset="0"/>
              </a:endParaRPr>
            </a:p>
          </p:txBody>
        </p:sp>
      </p:grpSp>
      <p:grpSp>
        <p:nvGrpSpPr>
          <p:cNvPr id="39" name="Group 38"/>
          <p:cNvGrpSpPr/>
          <p:nvPr/>
        </p:nvGrpSpPr>
        <p:grpSpPr>
          <a:xfrm>
            <a:off x="1931794" y="4310451"/>
            <a:ext cx="3289008" cy="1034977"/>
            <a:chOff x="1931794" y="4310451"/>
            <a:chExt cx="3289008" cy="1034977"/>
          </a:xfrm>
        </p:grpSpPr>
        <p:sp>
          <p:nvSpPr>
            <p:cNvPr id="14" name="Line 17"/>
            <p:cNvSpPr>
              <a:spLocks noChangeShapeType="1"/>
            </p:cNvSpPr>
            <p:nvPr/>
          </p:nvSpPr>
          <p:spPr bwMode="auto">
            <a:xfrm flipH="1">
              <a:off x="3294301" y="4310451"/>
              <a:ext cx="1926501" cy="647343"/>
            </a:xfrm>
            <a:prstGeom prst="line">
              <a:avLst/>
            </a:prstGeom>
            <a:noFill/>
            <a:ln w="25400">
              <a:solidFill>
                <a:srgbClr val="DE7604"/>
              </a:solidFill>
              <a:round/>
              <a:headEnd type="oval" w="med" len="med"/>
              <a:tailEnd/>
            </a:ln>
            <a:extLst>
              <a:ext uri="{909E8E84-426E-40DD-AFC4-6F175D3DCCD1}">
                <a14:hiddenFill xmlns:a14="http://schemas.microsoft.com/office/drawing/2010/main">
                  <a:noFill/>
                </a14:hiddenFill>
              </a:ext>
            </a:extLst>
          </p:spPr>
          <p:txBody>
            <a:bodyPr wrap="none" lIns="85533" tIns="42766" rIns="85533" bIns="42766" anchor="ctr"/>
            <a:lstStyle/>
            <a:p>
              <a:endParaRPr lang="en-US" dirty="0"/>
            </a:p>
          </p:txBody>
        </p:sp>
        <p:sp>
          <p:nvSpPr>
            <p:cNvPr id="15" name="Rectangle 11"/>
            <p:cNvSpPr>
              <a:spLocks noChangeArrowheads="1"/>
            </p:cNvSpPr>
            <p:nvPr/>
          </p:nvSpPr>
          <p:spPr bwMode="auto">
            <a:xfrm>
              <a:off x="1931794" y="4786162"/>
              <a:ext cx="1391985" cy="559266"/>
            </a:xfrm>
            <a:prstGeom prst="rect">
              <a:avLst/>
            </a:prstGeom>
            <a:solidFill>
              <a:srgbClr val="DE7604">
                <a:alpha val="80000"/>
              </a:srgbClr>
            </a:solidFill>
            <a:ln>
              <a:noFill/>
            </a:ln>
          </p:spPr>
          <p:txBody>
            <a:bodyPr wrap="none" lIns="91409" tIns="15777" rIns="91409" bIns="50400" anchor="ctr">
              <a:spAutoFit/>
            </a:bodyPr>
            <a:lstStyle/>
            <a:p>
              <a:pPr algn="ctr" defTabSz="914179">
                <a:spcBef>
                  <a:spcPct val="0"/>
                </a:spcBef>
              </a:pPr>
              <a:r>
                <a:rPr lang="en-US" b="1" spc="50" dirty="0">
                  <a:solidFill>
                    <a:schemeClr val="bg1"/>
                  </a:solidFill>
                  <a:latin typeface="+mn-lt"/>
                  <a:ea typeface="ＭＳ Ｐゴシック" charset="0"/>
                  <a:cs typeface="ＭＳ Ｐゴシック" charset="0"/>
                </a:rPr>
                <a:t>Muon Source</a:t>
              </a:r>
            </a:p>
            <a:p>
              <a:pPr algn="ctr" defTabSz="914179">
                <a:spcBef>
                  <a:spcPct val="0"/>
                </a:spcBef>
              </a:pPr>
              <a:r>
                <a:rPr lang="de-CH" b="1" spc="50" dirty="0">
                  <a:solidFill>
                    <a:schemeClr val="bg1"/>
                  </a:solidFill>
                  <a:latin typeface="+mn-lt"/>
                  <a:ea typeface="ＭＳ Ｐゴシック" charset="0"/>
                  <a:cs typeface="ＭＳ Ｐゴシック" charset="0"/>
                </a:rPr>
                <a:t>(SµS)</a:t>
              </a:r>
              <a:endParaRPr lang="en-US" b="1" spc="50" dirty="0">
                <a:solidFill>
                  <a:schemeClr val="bg1"/>
                </a:solidFill>
                <a:latin typeface="+mn-lt"/>
                <a:ea typeface="ＭＳ Ｐゴシック" charset="0"/>
                <a:cs typeface="ＭＳ Ｐゴシック" charset="0"/>
              </a:endParaRPr>
            </a:p>
          </p:txBody>
        </p:sp>
      </p:grpSp>
      <p:grpSp>
        <p:nvGrpSpPr>
          <p:cNvPr id="38" name="Group 37"/>
          <p:cNvGrpSpPr/>
          <p:nvPr/>
        </p:nvGrpSpPr>
        <p:grpSpPr>
          <a:xfrm>
            <a:off x="1157160" y="4177753"/>
            <a:ext cx="3592975" cy="313045"/>
            <a:chOff x="1157160" y="4177753"/>
            <a:chExt cx="3592975" cy="313045"/>
          </a:xfrm>
        </p:grpSpPr>
        <p:sp>
          <p:nvSpPr>
            <p:cNvPr id="20" name="Line 17"/>
            <p:cNvSpPr>
              <a:spLocks noChangeShapeType="1"/>
            </p:cNvSpPr>
            <p:nvPr/>
          </p:nvSpPr>
          <p:spPr bwMode="auto">
            <a:xfrm flipH="1">
              <a:off x="3128055" y="4221088"/>
              <a:ext cx="1622080" cy="113187"/>
            </a:xfrm>
            <a:prstGeom prst="line">
              <a:avLst/>
            </a:prstGeom>
            <a:noFill/>
            <a:ln w="25400">
              <a:solidFill>
                <a:srgbClr val="DE7604"/>
              </a:solidFill>
              <a:round/>
              <a:headEnd type="oval" w="med" len="med"/>
              <a:tailEnd/>
            </a:ln>
            <a:extLst>
              <a:ext uri="{909E8E84-426E-40DD-AFC4-6F175D3DCCD1}">
                <a14:hiddenFill xmlns:a14="http://schemas.microsoft.com/office/drawing/2010/main">
                  <a:noFill/>
                </a14:hiddenFill>
              </a:ext>
            </a:extLst>
          </p:spPr>
          <p:txBody>
            <a:bodyPr wrap="none" lIns="85533" tIns="42766" rIns="85533" bIns="42766" anchor="ctr"/>
            <a:lstStyle/>
            <a:p>
              <a:endParaRPr lang="en-US" dirty="0"/>
            </a:p>
          </p:txBody>
        </p:sp>
        <p:sp>
          <p:nvSpPr>
            <p:cNvPr id="21" name="Rectangle 11"/>
            <p:cNvSpPr>
              <a:spLocks noChangeArrowheads="1"/>
            </p:cNvSpPr>
            <p:nvPr/>
          </p:nvSpPr>
          <p:spPr bwMode="auto">
            <a:xfrm>
              <a:off x="1157160" y="4177753"/>
              <a:ext cx="1901355" cy="313045"/>
            </a:xfrm>
            <a:prstGeom prst="rect">
              <a:avLst/>
            </a:prstGeom>
            <a:solidFill>
              <a:srgbClr val="DE7604">
                <a:alpha val="80000"/>
              </a:srgbClr>
            </a:solidFill>
            <a:ln>
              <a:noFill/>
            </a:ln>
          </p:spPr>
          <p:txBody>
            <a:bodyPr wrap="none" lIns="91409" tIns="15777" rIns="91409" bIns="50400" anchor="ctr">
              <a:spAutoFit/>
            </a:bodyPr>
            <a:lstStyle/>
            <a:p>
              <a:pPr algn="ctr" defTabSz="914179">
                <a:spcBef>
                  <a:spcPct val="0"/>
                </a:spcBef>
              </a:pPr>
              <a:r>
                <a:rPr lang="en-US" b="1" spc="50" dirty="0">
                  <a:solidFill>
                    <a:schemeClr val="bg1"/>
                  </a:solidFill>
                  <a:latin typeface="+mn-lt"/>
                  <a:ea typeface="ＭＳ Ｐゴシック" charset="0"/>
                  <a:cs typeface="ＭＳ Ｐゴシック" charset="0"/>
                </a:rPr>
                <a:t>Proton Accelerator</a:t>
              </a:r>
            </a:p>
          </p:txBody>
        </p:sp>
      </p:grpSp>
      <p:grpSp>
        <p:nvGrpSpPr>
          <p:cNvPr id="42" name="Group 41"/>
          <p:cNvGrpSpPr/>
          <p:nvPr/>
        </p:nvGrpSpPr>
        <p:grpSpPr>
          <a:xfrm>
            <a:off x="7740352" y="2564928"/>
            <a:ext cx="1296142" cy="332458"/>
            <a:chOff x="7740352" y="2564928"/>
            <a:chExt cx="1296142" cy="332458"/>
          </a:xfrm>
        </p:grpSpPr>
        <p:sp>
          <p:nvSpPr>
            <p:cNvPr id="22" name="Rectangle 11"/>
            <p:cNvSpPr>
              <a:spLocks noChangeArrowheads="1"/>
            </p:cNvSpPr>
            <p:nvPr/>
          </p:nvSpPr>
          <p:spPr bwMode="auto">
            <a:xfrm>
              <a:off x="7740352" y="2564928"/>
              <a:ext cx="1080120" cy="216000"/>
            </a:xfrm>
            <a:prstGeom prst="rect">
              <a:avLst/>
            </a:prstGeom>
            <a:solidFill>
              <a:srgbClr val="DE7604">
                <a:alpha val="80000"/>
              </a:srgbClr>
            </a:solidFill>
            <a:ln>
              <a:noFill/>
            </a:ln>
          </p:spPr>
          <p:txBody>
            <a:bodyPr wrap="none" lIns="91409" tIns="15777" rIns="91409" bIns="50400" anchor="ctr"/>
            <a:lstStyle/>
            <a:p>
              <a:pPr algn="ctr" defTabSz="914179">
                <a:spcBef>
                  <a:spcPct val="0"/>
                </a:spcBef>
              </a:pPr>
              <a:r>
                <a:rPr lang="en-US" b="1" spc="50" dirty="0" err="1">
                  <a:solidFill>
                    <a:schemeClr val="bg1"/>
                  </a:solidFill>
                  <a:latin typeface="+mn-lt"/>
                  <a:ea typeface="ＭＳ Ｐゴシック" charset="0"/>
                  <a:cs typeface="ＭＳ Ｐゴシック" charset="0"/>
                </a:rPr>
                <a:t>SwissFEL</a:t>
              </a:r>
              <a:endParaRPr lang="en-US" b="1" spc="50" dirty="0">
                <a:solidFill>
                  <a:schemeClr val="bg1"/>
                </a:solidFill>
                <a:latin typeface="+mn-lt"/>
                <a:ea typeface="ＭＳ Ｐゴシック" charset="0"/>
                <a:cs typeface="ＭＳ Ｐゴシック" charset="0"/>
              </a:endParaRPr>
            </a:p>
          </p:txBody>
        </p:sp>
        <p:sp>
          <p:nvSpPr>
            <p:cNvPr id="23" name="Line 15"/>
            <p:cNvSpPr>
              <a:spLocks noChangeShapeType="1"/>
            </p:cNvSpPr>
            <p:nvPr/>
          </p:nvSpPr>
          <p:spPr bwMode="auto">
            <a:xfrm flipH="1" flipV="1">
              <a:off x="8676455" y="2780928"/>
              <a:ext cx="360039" cy="116458"/>
            </a:xfrm>
            <a:prstGeom prst="line">
              <a:avLst/>
            </a:prstGeom>
            <a:noFill/>
            <a:ln w="25400">
              <a:solidFill>
                <a:srgbClr val="DE7604"/>
              </a:solidFill>
              <a:round/>
              <a:headEnd type="oval" w="med" len="med"/>
              <a:tailEnd/>
            </a:ln>
            <a:extLst>
              <a:ext uri="{909E8E84-426E-40DD-AFC4-6F175D3DCCD1}">
                <a14:hiddenFill xmlns:a14="http://schemas.microsoft.com/office/drawing/2010/main">
                  <a:noFill/>
                </a14:hiddenFill>
              </a:ext>
            </a:extLst>
          </p:spPr>
          <p:txBody>
            <a:bodyPr wrap="none" lIns="85533" tIns="42766" rIns="85533" bIns="42766" anchor="ctr"/>
            <a:lstStyle/>
            <a:p>
              <a:endParaRPr lang="en-US" dirty="0"/>
            </a:p>
          </p:txBody>
        </p:sp>
      </p:grpSp>
      <p:sp>
        <p:nvSpPr>
          <p:cNvPr id="29" name="TextBox 21"/>
          <p:cNvSpPr txBox="1"/>
          <p:nvPr/>
        </p:nvSpPr>
        <p:spPr>
          <a:xfrm>
            <a:off x="825945" y="1101662"/>
            <a:ext cx="618759" cy="236988"/>
          </a:xfrm>
          <a:prstGeom prst="rect">
            <a:avLst/>
          </a:prstGeom>
          <a:noFill/>
        </p:spPr>
        <p:txBody>
          <a:bodyPr wrap="none" lIns="0" tIns="0" rIns="0" bIns="0" rtlCol="0">
            <a:spAutoFit/>
          </a:bodyPr>
          <a:lstStyle/>
          <a:p>
            <a:pPr>
              <a:lnSpc>
                <a:spcPct val="110000"/>
              </a:lnSpc>
            </a:pPr>
            <a:r>
              <a:rPr lang="en-US" sz="1400" dirty="0">
                <a:latin typeface="+mn-lt"/>
                <a:ea typeface="Wingdings"/>
                <a:cs typeface="Wingdings"/>
                <a:sym typeface="Wingdings"/>
              </a:rPr>
              <a:t></a:t>
            </a:r>
            <a:r>
              <a:rPr lang="en-US" sz="1400" dirty="0">
                <a:latin typeface="+mn-lt"/>
                <a:cs typeface="Arial Narrow"/>
                <a:sym typeface="Wingdings"/>
              </a:rPr>
              <a:t> Basel</a:t>
            </a:r>
            <a:endParaRPr lang="en-US" sz="1400" dirty="0">
              <a:latin typeface="+mn-lt"/>
              <a:cs typeface="Arial Narrow"/>
            </a:endParaRPr>
          </a:p>
        </p:txBody>
      </p:sp>
      <p:sp>
        <p:nvSpPr>
          <p:cNvPr id="30" name="TextBox 22"/>
          <p:cNvSpPr txBox="1"/>
          <p:nvPr/>
        </p:nvSpPr>
        <p:spPr>
          <a:xfrm>
            <a:off x="8100392" y="1101662"/>
            <a:ext cx="684483" cy="236988"/>
          </a:xfrm>
          <a:prstGeom prst="rect">
            <a:avLst/>
          </a:prstGeom>
          <a:noFill/>
        </p:spPr>
        <p:txBody>
          <a:bodyPr wrap="none" lIns="0" tIns="0" rIns="0" bIns="0" rtlCol="0">
            <a:spAutoFit/>
          </a:bodyPr>
          <a:lstStyle/>
          <a:p>
            <a:pPr>
              <a:lnSpc>
                <a:spcPct val="110000"/>
              </a:lnSpc>
            </a:pPr>
            <a:r>
              <a:rPr lang="en-US" sz="1400" dirty="0">
                <a:latin typeface="+mn-lt"/>
                <a:cs typeface="Arial Narrow"/>
                <a:sym typeface="Wingdings"/>
              </a:rPr>
              <a:t>Zürich </a:t>
            </a:r>
            <a:r>
              <a:rPr lang="en-US" sz="1400" dirty="0">
                <a:latin typeface="+mn-lt"/>
                <a:ea typeface="Wingdings"/>
                <a:cs typeface="Wingdings"/>
                <a:sym typeface="Wingdings"/>
              </a:rPr>
              <a:t></a:t>
            </a:r>
            <a:endParaRPr lang="en-US" sz="1400" dirty="0">
              <a:latin typeface="+mn-lt"/>
              <a:cs typeface="Arial Narrow"/>
            </a:endParaRPr>
          </a:p>
        </p:txBody>
      </p:sp>
      <p:sp>
        <p:nvSpPr>
          <p:cNvPr id="31" name="TextBox 23"/>
          <p:cNvSpPr txBox="1"/>
          <p:nvPr/>
        </p:nvSpPr>
        <p:spPr>
          <a:xfrm>
            <a:off x="3560717" y="1101662"/>
            <a:ext cx="868699" cy="223779"/>
          </a:xfrm>
          <a:prstGeom prst="rect">
            <a:avLst/>
          </a:prstGeom>
          <a:noFill/>
        </p:spPr>
        <p:txBody>
          <a:bodyPr wrap="none" lIns="0" tIns="0" rIns="0" bIns="0" rtlCol="0">
            <a:spAutoFit/>
          </a:bodyPr>
          <a:lstStyle/>
          <a:p>
            <a:pPr>
              <a:lnSpc>
                <a:spcPct val="110000"/>
              </a:lnSpc>
            </a:pPr>
            <a:r>
              <a:rPr lang="en-US" sz="1400" dirty="0">
                <a:latin typeface="+mn-lt"/>
                <a:cs typeface="Arial Narrow"/>
                <a:sym typeface="Wingdings"/>
              </a:rPr>
              <a:t>Germany </a:t>
            </a:r>
            <a:r>
              <a:rPr lang="en-US" sz="1400" dirty="0">
                <a:latin typeface="+mn-lt"/>
                <a:ea typeface="Wingdings"/>
                <a:cs typeface="Wingdings"/>
                <a:sym typeface="Wingdings"/>
              </a:rPr>
              <a:t></a:t>
            </a:r>
            <a:endParaRPr lang="en-US" sz="1400" dirty="0">
              <a:latin typeface="+mn-lt"/>
              <a:cs typeface="Arial Narrow"/>
            </a:endParaRPr>
          </a:p>
        </p:txBody>
      </p:sp>
      <p:sp>
        <p:nvSpPr>
          <p:cNvPr id="32" name="TextBox 24"/>
          <p:cNvSpPr txBox="1"/>
          <p:nvPr/>
        </p:nvSpPr>
        <p:spPr>
          <a:xfrm>
            <a:off x="5550345" y="1101662"/>
            <a:ext cx="1044710" cy="236988"/>
          </a:xfrm>
          <a:prstGeom prst="rect">
            <a:avLst/>
          </a:prstGeom>
          <a:noFill/>
        </p:spPr>
        <p:txBody>
          <a:bodyPr wrap="none" lIns="0" tIns="0" rIns="0" bIns="0" rtlCol="0">
            <a:spAutoFit/>
          </a:bodyPr>
          <a:lstStyle/>
          <a:p>
            <a:pPr>
              <a:lnSpc>
                <a:spcPct val="110000"/>
              </a:lnSpc>
            </a:pPr>
            <a:r>
              <a:rPr lang="en-US" sz="1400" dirty="0">
                <a:latin typeface="+mn-lt"/>
                <a:cs typeface="Arial Narrow"/>
                <a:sym typeface="Wingdings"/>
              </a:rPr>
              <a:t>Aarau/Bern </a:t>
            </a:r>
            <a:r>
              <a:rPr lang="en-US" sz="1400" dirty="0">
                <a:latin typeface="+mn-lt"/>
                <a:ea typeface="Wingdings"/>
                <a:cs typeface="Wingdings"/>
                <a:sym typeface="Wingdings"/>
              </a:rPr>
              <a:t></a:t>
            </a:r>
            <a:endParaRPr lang="en-US" sz="1400" dirty="0">
              <a:latin typeface="+mn-lt"/>
              <a:cs typeface="Arial Narrow"/>
            </a:endParaRPr>
          </a:p>
        </p:txBody>
      </p:sp>
      <p:sp>
        <p:nvSpPr>
          <p:cNvPr id="33" name="Rectangle 12"/>
          <p:cNvSpPr>
            <a:spLocks noChangeArrowheads="1"/>
          </p:cNvSpPr>
          <p:nvPr/>
        </p:nvSpPr>
        <p:spPr bwMode="auto">
          <a:xfrm>
            <a:off x="1359861" y="5685993"/>
            <a:ext cx="951671" cy="380480"/>
          </a:xfrm>
          <a:prstGeom prst="rect">
            <a:avLst/>
          </a:prstGeom>
          <a:solidFill>
            <a:schemeClr val="bg1">
              <a:alpha val="79999"/>
            </a:schemeClr>
          </a:solidFill>
          <a:ln w="9525">
            <a:noFill/>
            <a:miter lim="800000"/>
            <a:headEnd/>
            <a:tailEnd/>
          </a:ln>
        </p:spPr>
        <p:txBody>
          <a:bodyPr wrap="none" bIns="72000" anchor="ctr">
            <a:prstTxWarp prst="textNoShape">
              <a:avLst/>
            </a:prstTxWarp>
            <a:spAutoFit/>
          </a:bodyPr>
          <a:lstStyle/>
          <a:p>
            <a:pPr algn="ctr"/>
            <a:r>
              <a:rPr lang="en-US" sz="1700" dirty="0">
                <a:solidFill>
                  <a:srgbClr val="000000"/>
                </a:solidFill>
                <a:latin typeface="+mn-lt"/>
              </a:rPr>
              <a:t>PSI West</a:t>
            </a:r>
          </a:p>
        </p:txBody>
      </p:sp>
      <p:sp>
        <p:nvSpPr>
          <p:cNvPr id="34" name="Rectangle 12"/>
          <p:cNvSpPr>
            <a:spLocks noChangeArrowheads="1"/>
          </p:cNvSpPr>
          <p:nvPr/>
        </p:nvSpPr>
        <p:spPr bwMode="auto">
          <a:xfrm>
            <a:off x="5978452" y="2119005"/>
            <a:ext cx="863121" cy="380480"/>
          </a:xfrm>
          <a:prstGeom prst="rect">
            <a:avLst/>
          </a:prstGeom>
          <a:solidFill>
            <a:schemeClr val="bg1">
              <a:alpha val="79999"/>
            </a:schemeClr>
          </a:solidFill>
          <a:ln w="9525">
            <a:noFill/>
            <a:miter lim="800000"/>
            <a:headEnd/>
            <a:tailEnd/>
          </a:ln>
        </p:spPr>
        <p:txBody>
          <a:bodyPr wrap="none" bIns="72000" anchor="ctr">
            <a:prstTxWarp prst="textNoShape">
              <a:avLst/>
            </a:prstTxWarp>
            <a:spAutoFit/>
          </a:bodyPr>
          <a:lstStyle/>
          <a:p>
            <a:pPr algn="ctr"/>
            <a:r>
              <a:rPr lang="en-US" sz="1700" dirty="0">
                <a:solidFill>
                  <a:srgbClr val="000000"/>
                </a:solidFill>
                <a:latin typeface="+mn-lt"/>
              </a:rPr>
              <a:t>PSI East</a:t>
            </a:r>
          </a:p>
        </p:txBody>
      </p:sp>
    </p:spTree>
    <p:extLst>
      <p:ext uri="{BB962C8B-B14F-4D97-AF65-F5344CB8AC3E}">
        <p14:creationId xmlns:p14="http://schemas.microsoft.com/office/powerpoint/2010/main" val="130113293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Proton Accelerator (Overview)</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30</a:t>
            </a:fld>
            <a:endParaRPr lang="de-DE" dirty="0"/>
          </a:p>
        </p:txBody>
      </p:sp>
      <p:pic>
        <p:nvPicPr>
          <p:cNvPr id="5" name="Grafik 7"/>
          <p:cNvPicPr>
            <a:picLocks noChangeAspect="1"/>
          </p:cNvPicPr>
          <p:nvPr/>
        </p:nvPicPr>
        <p:blipFill rotWithShape="1">
          <a:blip r:embed="rId2">
            <a:extLst>
              <a:ext uri="{28A0092B-C50C-407E-A947-70E740481C1C}">
                <a14:useLocalDpi xmlns:a14="http://schemas.microsoft.com/office/drawing/2010/main" val="0"/>
              </a:ext>
            </a:extLst>
          </a:blip>
          <a:srcRect l="5736"/>
          <a:stretch/>
        </p:blipFill>
        <p:spPr>
          <a:xfrm>
            <a:off x="1760315" y="3727726"/>
            <a:ext cx="7196486" cy="2862902"/>
          </a:xfrm>
          <a:prstGeom prst="rect">
            <a:avLst/>
          </a:prstGeom>
        </p:spPr>
      </p:pic>
      <p:sp>
        <p:nvSpPr>
          <p:cNvPr id="6" name="Rechteck 11"/>
          <p:cNvSpPr/>
          <p:nvPr/>
        </p:nvSpPr>
        <p:spPr bwMode="auto">
          <a:xfrm>
            <a:off x="4592623" y="5314691"/>
            <a:ext cx="784608" cy="521755"/>
          </a:xfrm>
          <a:prstGeom prst="rect">
            <a:avLst/>
          </a:prstGeom>
          <a:solidFill>
            <a:srgbClr val="C50006">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7" name="Gleichschenkliges Dreieck 14"/>
          <p:cNvSpPr/>
          <p:nvPr/>
        </p:nvSpPr>
        <p:spPr bwMode="auto">
          <a:xfrm rot="10800000">
            <a:off x="827088" y="4191734"/>
            <a:ext cx="4176712" cy="1383834"/>
          </a:xfrm>
          <a:prstGeom prst="triangle">
            <a:avLst>
              <a:gd name="adj" fmla="val 902"/>
            </a:avLst>
          </a:prstGeom>
          <a:gradFill>
            <a:gsLst>
              <a:gs pos="0">
                <a:srgbClr val="686868">
                  <a:alpha val="45000"/>
                </a:srgbClr>
              </a:gs>
              <a:gs pos="100000">
                <a:schemeClr val="bg1">
                  <a:alpha val="74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pic>
        <p:nvPicPr>
          <p:cNvPr id="8" name="Picture 40" descr="TargetE_Region_09_1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021" y="1345667"/>
            <a:ext cx="4164560" cy="2854535"/>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41" descr="target_unit_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7193" y="1628800"/>
            <a:ext cx="1325562" cy="2178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3" descr="PiPlus-muon-dec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5054" y="3423720"/>
            <a:ext cx="2482850" cy="608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1" name="Rectangle 88"/>
          <p:cNvSpPr>
            <a:spLocks noChangeArrowheads="1"/>
          </p:cNvSpPr>
          <p:nvPr/>
        </p:nvSpPr>
        <p:spPr bwMode="auto">
          <a:xfrm>
            <a:off x="3491880" y="1252001"/>
            <a:ext cx="2542070" cy="341050"/>
          </a:xfrm>
          <a:prstGeom prst="rect">
            <a:avLst/>
          </a:prstGeom>
          <a:solidFill>
            <a:schemeClr val="bg1"/>
          </a:solidFill>
          <a:ln w="9525">
            <a:noFill/>
            <a:miter lim="800000"/>
            <a:headEnd/>
            <a:tailEnd/>
          </a:ln>
        </p:spPr>
        <p:txBody>
          <a:bodyPr wrap="square" lIns="72000" tIns="0" rIns="72000" bIns="36000">
            <a:spAutoFit/>
          </a:bodyPr>
          <a:lstStyle>
            <a:lvl1pPr>
              <a:defRPr sz="2400" baseline="30000">
                <a:solidFill>
                  <a:schemeClr val="tx1"/>
                </a:solidFill>
                <a:latin typeface="Times" pitchFamily="18" charset="0"/>
              </a:defRPr>
            </a:lvl1pPr>
            <a:lvl2pPr marL="37931725" indent="-37474525">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pPr algn="ctr" eaLnBrk="1" hangingPunct="1">
              <a:lnSpc>
                <a:spcPct val="110000"/>
              </a:lnSpc>
              <a:buClr>
                <a:schemeClr val="accent2"/>
              </a:buClr>
            </a:pPr>
            <a:r>
              <a:rPr lang="de-CH" altLang="de-DE" sz="1800" baseline="0" dirty="0" err="1">
                <a:latin typeface="+mn-lt"/>
                <a:ea typeface="ヒラギノ角ゴ Pro W3" charset="-128"/>
              </a:rPr>
              <a:t>Muon</a:t>
            </a:r>
            <a:r>
              <a:rPr lang="de-CH" altLang="de-DE" sz="1800" baseline="0" dirty="0">
                <a:latin typeface="+mn-lt"/>
                <a:ea typeface="ヒラギノ角ゴ Pro W3" charset="-128"/>
              </a:rPr>
              <a:t> Source (Target E)</a:t>
            </a:r>
          </a:p>
        </p:txBody>
      </p:sp>
      <p:sp>
        <p:nvSpPr>
          <p:cNvPr id="12" name="Right Arrow 11"/>
          <p:cNvSpPr/>
          <p:nvPr/>
        </p:nvSpPr>
        <p:spPr bwMode="auto">
          <a:xfrm rot="21190849" flipH="1">
            <a:off x="3861237" y="2584005"/>
            <a:ext cx="1633628" cy="389467"/>
          </a:xfrm>
          <a:prstGeom prst="rightArrow">
            <a:avLst>
              <a:gd name="adj1" fmla="val 50000"/>
              <a:gd name="adj2" fmla="val 108696"/>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69512339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Proton Accelerator (Overview)</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31</a:t>
            </a:fld>
            <a:endParaRPr lang="de-DE" dirty="0"/>
          </a:p>
        </p:txBody>
      </p:sp>
      <p:pic>
        <p:nvPicPr>
          <p:cNvPr id="4" name="Grafik 7"/>
          <p:cNvPicPr>
            <a:picLocks noChangeAspect="1"/>
          </p:cNvPicPr>
          <p:nvPr/>
        </p:nvPicPr>
        <p:blipFill rotWithShape="1">
          <a:blip r:embed="rId2">
            <a:extLst>
              <a:ext uri="{28A0092B-C50C-407E-A947-70E740481C1C}">
                <a14:useLocalDpi xmlns:a14="http://schemas.microsoft.com/office/drawing/2010/main" val="0"/>
              </a:ext>
            </a:extLst>
          </a:blip>
          <a:srcRect l="5736"/>
          <a:stretch/>
        </p:blipFill>
        <p:spPr>
          <a:xfrm>
            <a:off x="1760315" y="3727726"/>
            <a:ext cx="7196486" cy="2862902"/>
          </a:xfrm>
          <a:prstGeom prst="rect">
            <a:avLst/>
          </a:prstGeom>
        </p:spPr>
      </p:pic>
      <p:sp>
        <p:nvSpPr>
          <p:cNvPr id="5" name="Gleichschenkliges Dreieck 14"/>
          <p:cNvSpPr/>
          <p:nvPr/>
        </p:nvSpPr>
        <p:spPr bwMode="auto">
          <a:xfrm rot="10800000">
            <a:off x="827088" y="4191733"/>
            <a:ext cx="4764326" cy="229595"/>
          </a:xfrm>
          <a:custGeom>
            <a:avLst/>
            <a:gdLst>
              <a:gd name="connsiteX0" fmla="*/ 0 w 4176712"/>
              <a:gd name="connsiteY0" fmla="*/ 222872 h 222872"/>
              <a:gd name="connsiteX1" fmla="*/ 37674 w 4176712"/>
              <a:gd name="connsiteY1" fmla="*/ 0 h 222872"/>
              <a:gd name="connsiteX2" fmla="*/ 4176712 w 4176712"/>
              <a:gd name="connsiteY2" fmla="*/ 222872 h 222872"/>
              <a:gd name="connsiteX3" fmla="*/ 0 w 4176712"/>
              <a:gd name="connsiteY3" fmla="*/ 222872 h 222872"/>
              <a:gd name="connsiteX0" fmla="*/ 587614 w 4764326"/>
              <a:gd name="connsiteY0" fmla="*/ 229595 h 229595"/>
              <a:gd name="connsiteX1" fmla="*/ 0 w 4764326"/>
              <a:gd name="connsiteY1" fmla="*/ 0 h 229595"/>
              <a:gd name="connsiteX2" fmla="*/ 4764326 w 4764326"/>
              <a:gd name="connsiteY2" fmla="*/ 229595 h 229595"/>
              <a:gd name="connsiteX3" fmla="*/ 587614 w 4764326"/>
              <a:gd name="connsiteY3" fmla="*/ 229595 h 229595"/>
            </a:gdLst>
            <a:ahLst/>
            <a:cxnLst>
              <a:cxn ang="0">
                <a:pos x="connsiteX0" y="connsiteY0"/>
              </a:cxn>
              <a:cxn ang="0">
                <a:pos x="connsiteX1" y="connsiteY1"/>
              </a:cxn>
              <a:cxn ang="0">
                <a:pos x="connsiteX2" y="connsiteY2"/>
              </a:cxn>
              <a:cxn ang="0">
                <a:pos x="connsiteX3" y="connsiteY3"/>
              </a:cxn>
            </a:cxnLst>
            <a:rect l="l" t="t" r="r" b="b"/>
            <a:pathLst>
              <a:path w="4764326" h="229595">
                <a:moveTo>
                  <a:pt x="587614" y="229595"/>
                </a:moveTo>
                <a:lnTo>
                  <a:pt x="0" y="0"/>
                </a:lnTo>
                <a:lnTo>
                  <a:pt x="4764326" y="229595"/>
                </a:lnTo>
                <a:lnTo>
                  <a:pt x="587614" y="229595"/>
                </a:lnTo>
                <a:close/>
              </a:path>
            </a:pathLst>
          </a:custGeom>
          <a:gradFill>
            <a:gsLst>
              <a:gs pos="0">
                <a:srgbClr val="686868">
                  <a:alpha val="45000"/>
                </a:srgbClr>
              </a:gs>
              <a:gs pos="100000">
                <a:schemeClr val="bg1">
                  <a:alpha val="74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6" name="Rechteck 13"/>
          <p:cNvSpPr/>
          <p:nvPr/>
        </p:nvSpPr>
        <p:spPr bwMode="auto">
          <a:xfrm>
            <a:off x="5240244" y="4203006"/>
            <a:ext cx="636402" cy="423200"/>
          </a:xfrm>
          <a:prstGeom prst="rect">
            <a:avLst/>
          </a:prstGeom>
          <a:solidFill>
            <a:srgbClr val="C50006">
              <a:alpha val="5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pic>
        <p:nvPicPr>
          <p:cNvPr id="7"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86" y="1412874"/>
            <a:ext cx="4176713" cy="2778861"/>
          </a:xfrm>
          <a:prstGeom prst="rect">
            <a:avLst/>
          </a:prstGeom>
        </p:spPr>
      </p:pic>
      <p:sp>
        <p:nvSpPr>
          <p:cNvPr id="8" name="Rectangle 88"/>
          <p:cNvSpPr>
            <a:spLocks noChangeArrowheads="1"/>
          </p:cNvSpPr>
          <p:nvPr/>
        </p:nvSpPr>
        <p:spPr bwMode="auto">
          <a:xfrm>
            <a:off x="3233693" y="1412874"/>
            <a:ext cx="3786579" cy="317454"/>
          </a:xfrm>
          <a:prstGeom prst="rect">
            <a:avLst/>
          </a:prstGeom>
          <a:solidFill>
            <a:schemeClr val="bg1"/>
          </a:solidFill>
          <a:ln w="9525">
            <a:noFill/>
            <a:miter lim="800000"/>
            <a:headEnd/>
            <a:tailEnd/>
          </a:ln>
        </p:spPr>
        <p:txBody>
          <a:bodyPr wrap="square" lIns="72000" tIns="0" rIns="72000" bIns="36000">
            <a:spAutoFit/>
          </a:bodyPr>
          <a:lstStyle>
            <a:lvl1pPr>
              <a:defRPr sz="2400" baseline="30000">
                <a:solidFill>
                  <a:schemeClr val="tx1"/>
                </a:solidFill>
                <a:latin typeface="Times" pitchFamily="18" charset="0"/>
              </a:defRPr>
            </a:lvl1pPr>
            <a:lvl2pPr marL="37931725" indent="-37474525">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pPr eaLnBrk="1" hangingPunct="1">
              <a:lnSpc>
                <a:spcPct val="110000"/>
              </a:lnSpc>
              <a:buClr>
                <a:schemeClr val="accent2"/>
              </a:buClr>
            </a:pPr>
            <a:r>
              <a:rPr lang="de-CH" altLang="de-DE" sz="1800" baseline="0" dirty="0">
                <a:latin typeface="Arial" charset="0"/>
                <a:ea typeface="ヒラギノ角ゴ Pro W3" charset="-128"/>
              </a:rPr>
              <a:t>Neutron </a:t>
            </a:r>
            <a:r>
              <a:rPr lang="de-CH" altLang="de-DE" sz="1800" baseline="0" dirty="0" err="1">
                <a:latin typeface="Arial" charset="0"/>
                <a:ea typeface="ヒラギノ角ゴ Pro W3" charset="-128"/>
              </a:rPr>
              <a:t>Spalation</a:t>
            </a:r>
            <a:r>
              <a:rPr lang="de-CH" altLang="de-DE" sz="1800" baseline="0" dirty="0">
                <a:latin typeface="Arial" charset="0"/>
                <a:ea typeface="ヒラギノ角ゴ Pro W3" charset="-128"/>
              </a:rPr>
              <a:t> Source (SINQ)</a:t>
            </a:r>
            <a:endParaRPr lang="en-US" altLang="de-DE" sz="1800" baseline="0" dirty="0">
              <a:latin typeface="Arial" charset="0"/>
              <a:ea typeface="ヒラギノ角ゴ Pro W3" charset="-128"/>
            </a:endParaRPr>
          </a:p>
        </p:txBody>
      </p:sp>
    </p:spTree>
    <p:extLst>
      <p:ext uri="{BB962C8B-B14F-4D97-AF65-F5344CB8AC3E}">
        <p14:creationId xmlns:p14="http://schemas.microsoft.com/office/powerpoint/2010/main" val="284517335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457" y="291600"/>
            <a:ext cx="7064347" cy="508500"/>
          </a:xfrm>
        </p:spPr>
        <p:txBody>
          <a:bodyPr/>
          <a:lstStyle/>
          <a:p>
            <a:r>
              <a:rPr lang="en-US" sz="2400" dirty="0"/>
              <a:t>Generation</a:t>
            </a:r>
            <a:r>
              <a:rPr lang="en-US" dirty="0"/>
              <a:t> of Thermal μ</a:t>
            </a:r>
            <a:r>
              <a:rPr lang="en-US" baseline="30000" dirty="0"/>
              <a:t>+</a:t>
            </a:r>
            <a:r>
              <a:rPr lang="en-US" dirty="0"/>
              <a:t> at a Pulsed Muon Beam</a:t>
            </a:r>
            <a:br>
              <a:rPr lang="en-US" dirty="0"/>
            </a:br>
            <a:r>
              <a:rPr lang="en-US" sz="1800" dirty="0"/>
              <a:t>J-PARC (RIKEN-RAL)</a:t>
            </a:r>
            <a:endParaRPr lang="de-CH" sz="1800" dirty="0"/>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32</a:t>
            </a:fld>
            <a:endParaRPr lang="de-DE" dirty="0"/>
          </a:p>
        </p:txBody>
      </p:sp>
      <p:pic>
        <p:nvPicPr>
          <p:cNvPr id="4" name="Picture 3"/>
          <p:cNvPicPr>
            <a:picLocks noChangeAspect="1"/>
          </p:cNvPicPr>
          <p:nvPr/>
        </p:nvPicPr>
        <p:blipFill>
          <a:blip r:embed="rId2"/>
          <a:stretch>
            <a:fillRect/>
          </a:stretch>
        </p:blipFill>
        <p:spPr>
          <a:xfrm>
            <a:off x="361030" y="1370676"/>
            <a:ext cx="3646170" cy="4652010"/>
          </a:xfrm>
          <a:prstGeom prst="rect">
            <a:avLst/>
          </a:prstGeom>
        </p:spPr>
      </p:pic>
      <p:sp>
        <p:nvSpPr>
          <p:cNvPr id="23" name="Freeform 22"/>
          <p:cNvSpPr/>
          <p:nvPr/>
        </p:nvSpPr>
        <p:spPr bwMode="auto">
          <a:xfrm>
            <a:off x="2322416" y="1371379"/>
            <a:ext cx="1768510" cy="4702628"/>
          </a:xfrm>
          <a:custGeom>
            <a:avLst/>
            <a:gdLst>
              <a:gd name="connsiteX0" fmla="*/ 85411 w 1768510"/>
              <a:gd name="connsiteY0" fmla="*/ 10048 h 4702628"/>
              <a:gd name="connsiteX1" fmla="*/ 140677 w 1768510"/>
              <a:gd name="connsiteY1" fmla="*/ 2592474 h 4702628"/>
              <a:gd name="connsiteX2" fmla="*/ 145701 w 1768510"/>
              <a:gd name="connsiteY2" fmla="*/ 3034602 h 4702628"/>
              <a:gd name="connsiteX3" fmla="*/ 0 w 1768510"/>
              <a:gd name="connsiteY3" fmla="*/ 3753059 h 4702628"/>
              <a:gd name="connsiteX4" fmla="*/ 391886 w 1768510"/>
              <a:gd name="connsiteY4" fmla="*/ 4702628 h 4702628"/>
              <a:gd name="connsiteX5" fmla="*/ 1768510 w 1768510"/>
              <a:gd name="connsiteY5" fmla="*/ 3858567 h 4702628"/>
              <a:gd name="connsiteX6" fmla="*/ 1060101 w 1768510"/>
              <a:gd name="connsiteY6" fmla="*/ 0 h 4702628"/>
              <a:gd name="connsiteX7" fmla="*/ 85411 w 1768510"/>
              <a:gd name="connsiteY7" fmla="*/ 10048 h 470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510" h="4702628">
                <a:moveTo>
                  <a:pt x="85411" y="10048"/>
                </a:moveTo>
                <a:lnTo>
                  <a:pt x="140677" y="2592474"/>
                </a:lnTo>
                <a:cubicBezTo>
                  <a:pt x="142352" y="2739850"/>
                  <a:pt x="144026" y="2887226"/>
                  <a:pt x="145701" y="3034602"/>
                </a:cubicBezTo>
                <a:lnTo>
                  <a:pt x="0" y="3753059"/>
                </a:lnTo>
                <a:lnTo>
                  <a:pt x="391886" y="4702628"/>
                </a:lnTo>
                <a:lnTo>
                  <a:pt x="1768510" y="3858567"/>
                </a:lnTo>
                <a:lnTo>
                  <a:pt x="1060101" y="0"/>
                </a:lnTo>
                <a:lnTo>
                  <a:pt x="85411" y="10048"/>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nvGrpSpPr>
          <p:cNvPr id="24" name="Group 23"/>
          <p:cNvGrpSpPr/>
          <p:nvPr/>
        </p:nvGrpSpPr>
        <p:grpSpPr>
          <a:xfrm>
            <a:off x="2211580" y="2630597"/>
            <a:ext cx="684166" cy="1929751"/>
            <a:chOff x="2632364" y="2816713"/>
            <a:chExt cx="684166" cy="1929751"/>
          </a:xfrm>
        </p:grpSpPr>
        <p:sp>
          <p:nvSpPr>
            <p:cNvPr id="5" name="Oval 4"/>
            <p:cNvSpPr/>
            <p:nvPr/>
          </p:nvSpPr>
          <p:spPr bwMode="auto">
            <a:xfrm>
              <a:off x="3019771" y="3104964"/>
              <a:ext cx="72008" cy="72008"/>
            </a:xfrm>
            <a:prstGeom prst="ellipse">
              <a:avLst/>
            </a:prstGeom>
            <a:solidFill>
              <a:srgbClr val="B9B9B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6" name="Oval 5"/>
            <p:cNvSpPr/>
            <p:nvPr/>
          </p:nvSpPr>
          <p:spPr bwMode="auto">
            <a:xfrm>
              <a:off x="3029157" y="4674456"/>
              <a:ext cx="72008" cy="72008"/>
            </a:xfrm>
            <a:prstGeom prst="ellipse">
              <a:avLst/>
            </a:prstGeom>
            <a:solidFill>
              <a:srgbClr val="B9B9B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7" name="Oval 6"/>
            <p:cNvSpPr/>
            <p:nvPr/>
          </p:nvSpPr>
          <p:spPr bwMode="auto">
            <a:xfrm>
              <a:off x="2999548" y="3626433"/>
              <a:ext cx="72008" cy="72008"/>
            </a:xfrm>
            <a:prstGeom prst="ellipse">
              <a:avLst/>
            </a:prstGeom>
            <a:solidFill>
              <a:srgbClr val="B9B9B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9" name="Straight Connector 8"/>
            <p:cNvCxnSpPr/>
            <p:nvPr/>
          </p:nvCxnSpPr>
          <p:spPr bwMode="auto">
            <a:xfrm>
              <a:off x="2632364" y="3078788"/>
              <a:ext cx="387407" cy="62180"/>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V="1">
              <a:off x="2668368" y="3668261"/>
              <a:ext cx="331180" cy="99498"/>
            </a:xfrm>
            <a:prstGeom prst="line">
              <a:avLst/>
            </a:prstGeom>
            <a:solidFill>
              <a:schemeClr val="accent1"/>
            </a:solidFill>
            <a:ln w="222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2635275" y="4590008"/>
              <a:ext cx="387407" cy="99132"/>
            </a:xfrm>
            <a:prstGeom prst="line">
              <a:avLst/>
            </a:prstGeom>
            <a:solidFill>
              <a:schemeClr val="accent1"/>
            </a:solidFill>
            <a:ln w="22225" cap="flat" cmpd="sng" algn="ctr">
              <a:solidFill>
                <a:schemeClr val="tx1"/>
              </a:solidFill>
              <a:prstDash val="solid"/>
              <a:round/>
              <a:headEnd type="none" w="med" len="med"/>
              <a:tailEnd type="none" w="med" len="med"/>
            </a:ln>
            <a:effectLst/>
          </p:spPr>
        </p:cxnSp>
        <p:sp>
          <p:nvSpPr>
            <p:cNvPr id="18" name="TextBox 17"/>
            <p:cNvSpPr txBox="1"/>
            <p:nvPr/>
          </p:nvSpPr>
          <p:spPr>
            <a:xfrm>
              <a:off x="2920906" y="3315476"/>
              <a:ext cx="341745" cy="310957"/>
            </a:xfrm>
            <a:prstGeom prst="rect">
              <a:avLst/>
            </a:prstGeom>
            <a:noFill/>
          </p:spPr>
          <p:txBody>
            <a:bodyPr wrap="none" lIns="0" tIns="0" rIns="0" bIns="0" rtlCol="0">
              <a:noAutofit/>
            </a:bodyPr>
            <a:lstStyle/>
            <a:p>
              <a:pPr>
                <a:lnSpc>
                  <a:spcPct val="110000"/>
                </a:lnSpc>
                <a:spcBef>
                  <a:spcPts val="0"/>
                </a:spcBef>
              </a:pPr>
              <a:r>
                <a:rPr lang="de-CH" sz="1800" kern="1000" spc="30" dirty="0" err="1">
                  <a:latin typeface="+mn-lt"/>
                  <a:cs typeface="Franklin Gothic Book"/>
                </a:rPr>
                <a:t>Mu</a:t>
              </a:r>
              <a:endParaRPr lang="de-CH" sz="1800" kern="1000" spc="30" dirty="0">
                <a:latin typeface="+mn-lt"/>
                <a:cs typeface="Franklin Gothic Book"/>
              </a:endParaRPr>
            </a:p>
          </p:txBody>
        </p:sp>
        <p:sp>
          <p:nvSpPr>
            <p:cNvPr id="19" name="TextBox 18"/>
            <p:cNvSpPr txBox="1"/>
            <p:nvPr/>
          </p:nvSpPr>
          <p:spPr>
            <a:xfrm>
              <a:off x="2920906" y="2816713"/>
              <a:ext cx="341745" cy="310957"/>
            </a:xfrm>
            <a:prstGeom prst="rect">
              <a:avLst/>
            </a:prstGeom>
            <a:noFill/>
          </p:spPr>
          <p:txBody>
            <a:bodyPr wrap="none" lIns="0" tIns="0" rIns="0" bIns="0" rtlCol="0">
              <a:noAutofit/>
            </a:bodyPr>
            <a:lstStyle/>
            <a:p>
              <a:pPr>
                <a:lnSpc>
                  <a:spcPct val="110000"/>
                </a:lnSpc>
                <a:spcBef>
                  <a:spcPts val="0"/>
                </a:spcBef>
              </a:pPr>
              <a:r>
                <a:rPr lang="de-CH" sz="1800" kern="1000" spc="30" dirty="0" err="1">
                  <a:latin typeface="+mn-lt"/>
                  <a:cs typeface="Franklin Gothic Book"/>
                </a:rPr>
                <a:t>Mu</a:t>
              </a:r>
              <a:endParaRPr lang="de-CH" sz="1800" kern="1000" spc="30" dirty="0">
                <a:latin typeface="+mn-lt"/>
                <a:cs typeface="Franklin Gothic Book"/>
              </a:endParaRPr>
            </a:p>
          </p:txBody>
        </p:sp>
        <p:sp>
          <p:nvSpPr>
            <p:cNvPr id="20" name="TextBox 19"/>
            <p:cNvSpPr txBox="1"/>
            <p:nvPr/>
          </p:nvSpPr>
          <p:spPr>
            <a:xfrm>
              <a:off x="2974785" y="4378183"/>
              <a:ext cx="341745" cy="310957"/>
            </a:xfrm>
            <a:prstGeom prst="rect">
              <a:avLst/>
            </a:prstGeom>
            <a:noFill/>
          </p:spPr>
          <p:txBody>
            <a:bodyPr wrap="none" lIns="0" tIns="0" rIns="0" bIns="0" rtlCol="0">
              <a:noAutofit/>
            </a:bodyPr>
            <a:lstStyle/>
            <a:p>
              <a:pPr>
                <a:lnSpc>
                  <a:spcPct val="110000"/>
                </a:lnSpc>
                <a:spcBef>
                  <a:spcPts val="0"/>
                </a:spcBef>
              </a:pPr>
              <a:r>
                <a:rPr lang="de-CH" sz="1800" kern="1000" spc="30" dirty="0" err="1">
                  <a:latin typeface="+mn-lt"/>
                  <a:cs typeface="Franklin Gothic Book"/>
                </a:rPr>
                <a:t>Mu</a:t>
              </a:r>
              <a:endParaRPr lang="de-CH" sz="1800" kern="1000" spc="30" dirty="0">
                <a:latin typeface="+mn-lt"/>
                <a:cs typeface="Franklin Gothic Book"/>
              </a:endParaRPr>
            </a:p>
          </p:txBody>
        </p:sp>
      </p:grpSp>
      <p:sp>
        <p:nvSpPr>
          <p:cNvPr id="25" name="TextBox 24"/>
          <p:cNvSpPr txBox="1"/>
          <p:nvPr/>
        </p:nvSpPr>
        <p:spPr>
          <a:xfrm>
            <a:off x="364143" y="6311788"/>
            <a:ext cx="6303696" cy="551660"/>
          </a:xfrm>
          <a:prstGeom prst="rect">
            <a:avLst/>
          </a:prstGeom>
          <a:noFill/>
        </p:spPr>
        <p:txBody>
          <a:bodyPr wrap="none" lIns="0" tIns="0" rIns="0" bIns="0" rtlCol="0">
            <a:noAutofit/>
          </a:bodyPr>
          <a:lstStyle/>
          <a:p>
            <a:r>
              <a:rPr lang="de-CH" sz="1200" dirty="0">
                <a:latin typeface="+mn-lt"/>
              </a:rPr>
              <a:t>K. </a:t>
            </a:r>
            <a:r>
              <a:rPr lang="de-CH" sz="1200" dirty="0" err="1">
                <a:latin typeface="+mn-lt"/>
              </a:rPr>
              <a:t>Nagamine</a:t>
            </a:r>
            <a:r>
              <a:rPr lang="de-CH" sz="1200" dirty="0">
                <a:latin typeface="+mn-lt"/>
              </a:rPr>
              <a:t>, </a:t>
            </a:r>
            <a:r>
              <a:rPr lang="de-CH" sz="1200" i="1" dirty="0">
                <a:latin typeface="+mn-lt"/>
              </a:rPr>
              <a:t>et al.</a:t>
            </a:r>
            <a:r>
              <a:rPr lang="de-CH" sz="1200" dirty="0">
                <a:latin typeface="+mn-lt"/>
              </a:rPr>
              <a:t>, PRL </a:t>
            </a:r>
            <a:r>
              <a:rPr lang="de-CH" sz="1200" b="1" dirty="0">
                <a:latin typeface="+mn-lt"/>
              </a:rPr>
              <a:t>74</a:t>
            </a:r>
            <a:r>
              <a:rPr lang="de-CH" sz="1200" dirty="0">
                <a:latin typeface="+mn-lt"/>
              </a:rPr>
              <a:t>, 4811 (1995).</a:t>
            </a:r>
            <a:br>
              <a:rPr lang="de-CH" sz="1200" dirty="0">
                <a:latin typeface="+mn-lt"/>
              </a:rPr>
            </a:br>
            <a:r>
              <a:rPr lang="de-CH" sz="1200" dirty="0">
                <a:latin typeface="+mn-lt"/>
              </a:rPr>
              <a:t>P. </a:t>
            </a:r>
            <a:r>
              <a:rPr lang="de-CH" sz="1200" dirty="0" err="1">
                <a:latin typeface="+mn-lt"/>
              </a:rPr>
              <a:t>Bakule</a:t>
            </a:r>
            <a:r>
              <a:rPr lang="de-CH" sz="1200" dirty="0">
                <a:latin typeface="+mn-lt"/>
              </a:rPr>
              <a:t>, </a:t>
            </a:r>
            <a:r>
              <a:rPr lang="de-CH" sz="1200" i="1" dirty="0">
                <a:latin typeface="+mn-lt"/>
              </a:rPr>
              <a:t>et al.</a:t>
            </a:r>
            <a:r>
              <a:rPr lang="de-CH" sz="1200" dirty="0">
                <a:latin typeface="+mn-lt"/>
              </a:rPr>
              <a:t>,  </a:t>
            </a:r>
            <a:r>
              <a:rPr lang="de-CH" sz="1200" dirty="0" err="1">
                <a:latin typeface="+mn-lt"/>
              </a:rPr>
              <a:t>Nucl</a:t>
            </a:r>
            <a:r>
              <a:rPr lang="de-CH" sz="1200" dirty="0">
                <a:latin typeface="+mn-lt"/>
              </a:rPr>
              <a:t>. </a:t>
            </a:r>
            <a:r>
              <a:rPr lang="de-CH" sz="1200" dirty="0" err="1">
                <a:latin typeface="+mn-lt"/>
              </a:rPr>
              <a:t>Instr</a:t>
            </a:r>
            <a:r>
              <a:rPr lang="de-CH" sz="1200" dirty="0">
                <a:latin typeface="+mn-lt"/>
              </a:rPr>
              <a:t> Meth. B </a:t>
            </a:r>
            <a:r>
              <a:rPr lang="de-CH" sz="1200" b="1" dirty="0">
                <a:latin typeface="+mn-lt"/>
              </a:rPr>
              <a:t>266</a:t>
            </a:r>
            <a:r>
              <a:rPr lang="de-CH" sz="1200" dirty="0">
                <a:latin typeface="+mn-lt"/>
              </a:rPr>
              <a:t>, 335 (2008). </a:t>
            </a:r>
          </a:p>
          <a:p>
            <a:endParaRPr lang="de-CH" sz="1200" dirty="0">
              <a:latin typeface="+mn-lt"/>
            </a:endParaRPr>
          </a:p>
          <a:p>
            <a:pPr>
              <a:lnSpc>
                <a:spcPct val="110000"/>
              </a:lnSpc>
              <a:spcBef>
                <a:spcPts val="0"/>
              </a:spcBef>
            </a:pPr>
            <a:endParaRPr lang="de-CH" sz="1200" kern="1000" spc="30" dirty="0">
              <a:latin typeface="+mn-lt"/>
              <a:cs typeface="Franklin Gothic Book"/>
            </a:endParaRPr>
          </a:p>
        </p:txBody>
      </p:sp>
    </p:spTree>
    <p:extLst>
      <p:ext uri="{BB962C8B-B14F-4D97-AF65-F5344CB8AC3E}">
        <p14:creationId xmlns:p14="http://schemas.microsoft.com/office/powerpoint/2010/main" val="25257493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457" y="291600"/>
            <a:ext cx="7064347" cy="508500"/>
          </a:xfrm>
        </p:spPr>
        <p:txBody>
          <a:bodyPr/>
          <a:lstStyle/>
          <a:p>
            <a:r>
              <a:rPr lang="en-US" sz="2400" dirty="0"/>
              <a:t>Generation</a:t>
            </a:r>
            <a:r>
              <a:rPr lang="en-US" dirty="0"/>
              <a:t> of Thermal μ</a:t>
            </a:r>
            <a:r>
              <a:rPr lang="en-US" baseline="30000" dirty="0"/>
              <a:t>+</a:t>
            </a:r>
            <a:r>
              <a:rPr lang="en-US" dirty="0"/>
              <a:t> at a Pulsed Muon Beam</a:t>
            </a:r>
            <a:br>
              <a:rPr lang="en-US" dirty="0"/>
            </a:br>
            <a:r>
              <a:rPr lang="en-US" sz="1800" dirty="0"/>
              <a:t>J-PARC (RIKEN-RAL)</a:t>
            </a:r>
            <a:endParaRPr lang="de-CH" sz="1800" dirty="0"/>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33</a:t>
            </a:fld>
            <a:endParaRPr lang="de-DE" dirty="0"/>
          </a:p>
        </p:txBody>
      </p:sp>
      <p:pic>
        <p:nvPicPr>
          <p:cNvPr id="4" name="Picture 3"/>
          <p:cNvPicPr>
            <a:picLocks noChangeAspect="1"/>
          </p:cNvPicPr>
          <p:nvPr/>
        </p:nvPicPr>
        <p:blipFill>
          <a:blip r:embed="rId2"/>
          <a:stretch>
            <a:fillRect/>
          </a:stretch>
        </p:blipFill>
        <p:spPr>
          <a:xfrm>
            <a:off x="361030" y="1370676"/>
            <a:ext cx="3646170" cy="4652010"/>
          </a:xfrm>
          <a:prstGeom prst="rect">
            <a:avLst/>
          </a:prstGeom>
        </p:spPr>
      </p:pic>
      <p:sp>
        <p:nvSpPr>
          <p:cNvPr id="25" name="TextBox 24"/>
          <p:cNvSpPr txBox="1"/>
          <p:nvPr/>
        </p:nvSpPr>
        <p:spPr>
          <a:xfrm>
            <a:off x="364143" y="6311788"/>
            <a:ext cx="6303696" cy="551660"/>
          </a:xfrm>
          <a:prstGeom prst="rect">
            <a:avLst/>
          </a:prstGeom>
          <a:noFill/>
        </p:spPr>
        <p:txBody>
          <a:bodyPr wrap="none" lIns="0" tIns="0" rIns="0" bIns="0" rtlCol="0">
            <a:noAutofit/>
          </a:bodyPr>
          <a:lstStyle/>
          <a:p>
            <a:r>
              <a:rPr lang="de-CH" sz="1200" dirty="0">
                <a:latin typeface="+mn-lt"/>
              </a:rPr>
              <a:t>K. </a:t>
            </a:r>
            <a:r>
              <a:rPr lang="de-CH" sz="1200" dirty="0" err="1">
                <a:latin typeface="+mn-lt"/>
              </a:rPr>
              <a:t>Nagamine</a:t>
            </a:r>
            <a:r>
              <a:rPr lang="de-CH" sz="1200" dirty="0">
                <a:latin typeface="+mn-lt"/>
              </a:rPr>
              <a:t>, </a:t>
            </a:r>
            <a:r>
              <a:rPr lang="de-CH" sz="1200" i="1" dirty="0">
                <a:latin typeface="+mn-lt"/>
              </a:rPr>
              <a:t>et al.</a:t>
            </a:r>
            <a:r>
              <a:rPr lang="de-CH" sz="1200" dirty="0">
                <a:latin typeface="+mn-lt"/>
              </a:rPr>
              <a:t>, PRL </a:t>
            </a:r>
            <a:r>
              <a:rPr lang="de-CH" sz="1200" b="1" dirty="0">
                <a:latin typeface="+mn-lt"/>
              </a:rPr>
              <a:t>74</a:t>
            </a:r>
            <a:r>
              <a:rPr lang="de-CH" sz="1200" dirty="0">
                <a:latin typeface="+mn-lt"/>
              </a:rPr>
              <a:t>, 4811 (1995).</a:t>
            </a:r>
            <a:br>
              <a:rPr lang="de-CH" sz="1200" dirty="0">
                <a:latin typeface="+mn-lt"/>
              </a:rPr>
            </a:br>
            <a:r>
              <a:rPr lang="de-CH" sz="1200" dirty="0">
                <a:latin typeface="+mn-lt"/>
              </a:rPr>
              <a:t>P. </a:t>
            </a:r>
            <a:r>
              <a:rPr lang="de-CH" sz="1200" dirty="0" err="1">
                <a:latin typeface="+mn-lt"/>
              </a:rPr>
              <a:t>Bakule</a:t>
            </a:r>
            <a:r>
              <a:rPr lang="de-CH" sz="1200" dirty="0">
                <a:latin typeface="+mn-lt"/>
              </a:rPr>
              <a:t>, </a:t>
            </a:r>
            <a:r>
              <a:rPr lang="de-CH" sz="1200" i="1" dirty="0">
                <a:latin typeface="+mn-lt"/>
              </a:rPr>
              <a:t>et al.</a:t>
            </a:r>
            <a:r>
              <a:rPr lang="de-CH" sz="1200" dirty="0">
                <a:latin typeface="+mn-lt"/>
              </a:rPr>
              <a:t>,  </a:t>
            </a:r>
            <a:r>
              <a:rPr lang="de-CH" sz="1200" dirty="0" err="1">
                <a:latin typeface="+mn-lt"/>
              </a:rPr>
              <a:t>Nucl</a:t>
            </a:r>
            <a:r>
              <a:rPr lang="de-CH" sz="1200" dirty="0">
                <a:latin typeface="+mn-lt"/>
              </a:rPr>
              <a:t>. </a:t>
            </a:r>
            <a:r>
              <a:rPr lang="de-CH" sz="1200" dirty="0" err="1">
                <a:latin typeface="+mn-lt"/>
              </a:rPr>
              <a:t>Instr</a:t>
            </a:r>
            <a:r>
              <a:rPr lang="de-CH" sz="1200" dirty="0">
                <a:latin typeface="+mn-lt"/>
              </a:rPr>
              <a:t> Meth. B </a:t>
            </a:r>
            <a:r>
              <a:rPr lang="de-CH" sz="1200" b="1" dirty="0">
                <a:latin typeface="+mn-lt"/>
              </a:rPr>
              <a:t>266</a:t>
            </a:r>
            <a:r>
              <a:rPr lang="de-CH" sz="1200" dirty="0">
                <a:latin typeface="+mn-lt"/>
              </a:rPr>
              <a:t>, 335 (2008). </a:t>
            </a:r>
          </a:p>
          <a:p>
            <a:endParaRPr lang="de-CH" sz="1200" dirty="0">
              <a:latin typeface="+mn-lt"/>
            </a:endParaRPr>
          </a:p>
          <a:p>
            <a:pPr>
              <a:lnSpc>
                <a:spcPct val="110000"/>
              </a:lnSpc>
              <a:spcBef>
                <a:spcPts val="0"/>
              </a:spcBef>
            </a:pPr>
            <a:endParaRPr lang="de-CH" sz="1200" kern="1000" spc="30" dirty="0">
              <a:latin typeface="+mn-lt"/>
              <a:cs typeface="Franklin Gothic Book"/>
            </a:endParaRPr>
          </a:p>
        </p:txBody>
      </p:sp>
      <p:pic>
        <p:nvPicPr>
          <p:cNvPr id="26" name="Picture 25"/>
          <p:cNvPicPr>
            <a:picLocks noChangeAspect="1"/>
          </p:cNvPicPr>
          <p:nvPr/>
        </p:nvPicPr>
        <p:blipFill>
          <a:blip r:embed="rId3"/>
          <a:stretch>
            <a:fillRect/>
          </a:stretch>
        </p:blipFill>
        <p:spPr>
          <a:xfrm>
            <a:off x="4028919" y="1307686"/>
            <a:ext cx="1433322" cy="2024253"/>
          </a:xfrm>
          <a:prstGeom prst="rect">
            <a:avLst/>
          </a:prstGeom>
        </p:spPr>
      </p:pic>
      <p:grpSp>
        <p:nvGrpSpPr>
          <p:cNvPr id="29" name="Group 28"/>
          <p:cNvGrpSpPr/>
          <p:nvPr/>
        </p:nvGrpSpPr>
        <p:grpSpPr>
          <a:xfrm>
            <a:off x="3778067" y="3831433"/>
            <a:ext cx="5366251" cy="2480355"/>
            <a:chOff x="3778067" y="3831433"/>
            <a:chExt cx="5366251" cy="2480355"/>
          </a:xfrm>
        </p:grpSpPr>
        <p:pic>
          <p:nvPicPr>
            <p:cNvPr id="27" name="Picture 26"/>
            <p:cNvPicPr>
              <a:picLocks noChangeAspect="1"/>
            </p:cNvPicPr>
            <p:nvPr/>
          </p:nvPicPr>
          <p:blipFill>
            <a:blip r:embed="rId4"/>
            <a:stretch>
              <a:fillRect/>
            </a:stretch>
          </p:blipFill>
          <p:spPr>
            <a:xfrm>
              <a:off x="3894491" y="3831433"/>
              <a:ext cx="5249827" cy="2480353"/>
            </a:xfrm>
            <a:prstGeom prst="rect">
              <a:avLst/>
            </a:prstGeom>
          </p:spPr>
        </p:pic>
        <p:sp>
          <p:nvSpPr>
            <p:cNvPr id="28" name="Rectangle 27"/>
            <p:cNvSpPr/>
            <p:nvPr/>
          </p:nvSpPr>
          <p:spPr bwMode="auto">
            <a:xfrm>
              <a:off x="3778067" y="6074007"/>
              <a:ext cx="478344" cy="2377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grpSp>
        <p:nvGrpSpPr>
          <p:cNvPr id="32" name="Group 31"/>
          <p:cNvGrpSpPr/>
          <p:nvPr/>
        </p:nvGrpSpPr>
        <p:grpSpPr>
          <a:xfrm>
            <a:off x="5797429" y="1523793"/>
            <a:ext cx="2985962" cy="1688747"/>
            <a:chOff x="5797429" y="1523793"/>
            <a:chExt cx="2985962" cy="1688747"/>
          </a:xfrm>
        </p:grpSpPr>
        <p:sp>
          <p:nvSpPr>
            <p:cNvPr id="30" name="TextBox 29"/>
            <p:cNvSpPr txBox="1"/>
            <p:nvPr/>
          </p:nvSpPr>
          <p:spPr>
            <a:xfrm>
              <a:off x="5797429" y="1523793"/>
              <a:ext cx="2985962" cy="790529"/>
            </a:xfrm>
            <a:prstGeom prst="rect">
              <a:avLst/>
            </a:prstGeom>
            <a:noFill/>
          </p:spPr>
          <p:txBody>
            <a:bodyPr wrap="none" lIns="0" tIns="0" rIns="0" bIns="0" rtlCol="0">
              <a:noAutofit/>
            </a:bodyPr>
            <a:lstStyle/>
            <a:p>
              <a:pPr>
                <a:lnSpc>
                  <a:spcPct val="110000"/>
                </a:lnSpc>
                <a:spcBef>
                  <a:spcPts val="0"/>
                </a:spcBef>
              </a:pPr>
              <a:r>
                <a:rPr lang="en-US" sz="1800" b="1" kern="1000" spc="30" dirty="0">
                  <a:latin typeface="+mn-lt"/>
                  <a:cs typeface="Franklin Gothic Book"/>
                </a:rPr>
                <a:t>Advantage</a:t>
              </a:r>
              <a:r>
                <a:rPr lang="en-US" sz="1800" kern="1000" spc="30" dirty="0">
                  <a:latin typeface="+mn-lt"/>
                  <a:cs typeface="Franklin Gothic Book"/>
                </a:rPr>
                <a:t>: </a:t>
              </a: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high LE-µ</a:t>
              </a:r>
              <a:r>
                <a:rPr lang="en-US" sz="1800" kern="1000" spc="30" baseline="30000" dirty="0">
                  <a:latin typeface="+mn-lt"/>
                  <a:cs typeface="Franklin Gothic Book"/>
                </a:rPr>
                <a:t>+</a:t>
              </a:r>
              <a:r>
                <a:rPr lang="en-US" sz="1800" kern="1000" spc="30" dirty="0">
                  <a:latin typeface="+mn-lt"/>
                  <a:cs typeface="Franklin Gothic Book"/>
                </a:rPr>
                <a:t> yield</a:t>
              </a:r>
              <a:br>
                <a:rPr lang="en-US" sz="1800" kern="1000" spc="30" dirty="0">
                  <a:latin typeface="+mn-lt"/>
                  <a:cs typeface="Franklin Gothic Book"/>
                </a:rPr>
              </a:br>
              <a:br>
                <a:rPr lang="en-US" sz="1800" kern="1000" spc="30" dirty="0">
                  <a:latin typeface="+mn-lt"/>
                  <a:cs typeface="Franklin Gothic Book"/>
                </a:rPr>
              </a:br>
              <a:endParaRPr lang="en-US" sz="1800" kern="1000" spc="30" baseline="30000" dirty="0">
                <a:latin typeface="+mn-lt"/>
                <a:cs typeface="Franklin Gothic Book"/>
              </a:endParaRPr>
            </a:p>
          </p:txBody>
        </p:sp>
        <p:sp>
          <p:nvSpPr>
            <p:cNvPr id="31" name="TextBox 30"/>
            <p:cNvSpPr txBox="1"/>
            <p:nvPr/>
          </p:nvSpPr>
          <p:spPr>
            <a:xfrm>
              <a:off x="5797429" y="2298140"/>
              <a:ext cx="2985961" cy="914400"/>
            </a:xfrm>
            <a:prstGeom prst="rect">
              <a:avLst/>
            </a:prstGeom>
            <a:noFill/>
          </p:spPr>
          <p:txBody>
            <a:bodyPr wrap="none" lIns="0" tIns="0" rIns="0" bIns="0" rtlCol="0">
              <a:noAutofit/>
            </a:bodyPr>
            <a:lstStyle/>
            <a:p>
              <a:pPr>
                <a:lnSpc>
                  <a:spcPct val="110000"/>
                </a:lnSpc>
                <a:spcBef>
                  <a:spcPts val="0"/>
                </a:spcBef>
              </a:pPr>
              <a:r>
                <a:rPr lang="en-US" sz="1800" b="1" kern="1000" spc="30" dirty="0">
                  <a:latin typeface="+mn-lt"/>
                  <a:cs typeface="Franklin Gothic Book"/>
                </a:rPr>
                <a:t>Disadvantage:</a:t>
              </a:r>
              <a:endParaRPr lang="en-US" sz="1800" kern="1000" spc="30" dirty="0">
                <a:latin typeface="+mn-lt"/>
                <a:cs typeface="Franklin Gothic Book"/>
              </a:endParaRP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Only ½ of the asymmetry</a:t>
              </a: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Tricky Laser system</a:t>
              </a:r>
            </a:p>
          </p:txBody>
        </p:sp>
      </p:grpSp>
    </p:spTree>
    <p:extLst>
      <p:ext uri="{BB962C8B-B14F-4D97-AF65-F5344CB8AC3E}">
        <p14:creationId xmlns:p14="http://schemas.microsoft.com/office/powerpoint/2010/main" val="20223398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Generation of Slow Positive Muons from Solid</a:t>
            </a:r>
            <a:br>
              <a:rPr lang="en-US" dirty="0"/>
            </a:br>
            <a:r>
              <a:rPr lang="en-US" dirty="0"/>
              <a:t>Rare-Gas Moderators</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34</a:t>
            </a:fld>
            <a:endParaRPr lang="de-DE" dirty="0"/>
          </a:p>
        </p:txBody>
      </p:sp>
      <p:pic>
        <p:nvPicPr>
          <p:cNvPr id="4" name="Picture 3"/>
          <p:cNvPicPr>
            <a:picLocks noChangeAspect="1"/>
          </p:cNvPicPr>
          <p:nvPr/>
        </p:nvPicPr>
        <p:blipFill>
          <a:blip r:embed="rId2"/>
          <a:stretch>
            <a:fillRect/>
          </a:stretch>
        </p:blipFill>
        <p:spPr>
          <a:xfrm>
            <a:off x="242465" y="2279867"/>
            <a:ext cx="5546184" cy="3088855"/>
          </a:xfrm>
          <a:prstGeom prst="rect">
            <a:avLst/>
          </a:prstGeom>
        </p:spPr>
      </p:pic>
      <p:sp>
        <p:nvSpPr>
          <p:cNvPr id="5" name="TextBox 4"/>
          <p:cNvSpPr txBox="1"/>
          <p:nvPr/>
        </p:nvSpPr>
        <p:spPr>
          <a:xfrm>
            <a:off x="356049" y="5443818"/>
            <a:ext cx="1691236" cy="388417"/>
          </a:xfrm>
          <a:prstGeom prst="rect">
            <a:avLst/>
          </a:prstGeom>
          <a:noFill/>
        </p:spPr>
        <p:txBody>
          <a:bodyPr wrap="none" lIns="0" tIns="0" rIns="0" bIns="0" rtlCol="0">
            <a:noAutofit/>
          </a:bodyPr>
          <a:lstStyle/>
          <a:p>
            <a:pPr>
              <a:lnSpc>
                <a:spcPct val="110000"/>
              </a:lnSpc>
              <a:spcBef>
                <a:spcPts val="0"/>
              </a:spcBef>
            </a:pPr>
            <a:r>
              <a:rPr lang="de-CH" sz="1400" kern="1000" spc="30" dirty="0">
                <a:latin typeface="+mn-lt"/>
                <a:cs typeface="Franklin Gothic Book"/>
              </a:rPr>
              <a:t>PRB </a:t>
            </a:r>
            <a:r>
              <a:rPr lang="de-CH" sz="1400" b="1" kern="1000" spc="30" dirty="0">
                <a:latin typeface="+mn-lt"/>
                <a:cs typeface="Franklin Gothic Book"/>
              </a:rPr>
              <a:t>36R</a:t>
            </a:r>
            <a:r>
              <a:rPr lang="de-CH" sz="1400" kern="1000" spc="30" dirty="0">
                <a:latin typeface="+mn-lt"/>
                <a:cs typeface="Franklin Gothic Book"/>
              </a:rPr>
              <a:t>, 8850 (87).</a:t>
            </a:r>
          </a:p>
        </p:txBody>
      </p:sp>
      <p:pic>
        <p:nvPicPr>
          <p:cNvPr id="8" name="Picture 7"/>
          <p:cNvPicPr>
            <a:picLocks noChangeAspect="1"/>
          </p:cNvPicPr>
          <p:nvPr/>
        </p:nvPicPr>
        <p:blipFill>
          <a:blip r:embed="rId3"/>
          <a:stretch>
            <a:fillRect/>
          </a:stretch>
        </p:blipFill>
        <p:spPr>
          <a:xfrm>
            <a:off x="5904923" y="1698314"/>
            <a:ext cx="3177540" cy="4251960"/>
          </a:xfrm>
          <a:prstGeom prst="rect">
            <a:avLst/>
          </a:prstGeom>
        </p:spPr>
      </p:pic>
      <p:sp>
        <p:nvSpPr>
          <p:cNvPr id="10" name="Rectangle 9"/>
          <p:cNvSpPr/>
          <p:nvPr/>
        </p:nvSpPr>
        <p:spPr bwMode="auto">
          <a:xfrm>
            <a:off x="1933996" y="5008970"/>
            <a:ext cx="1998733" cy="161841"/>
          </a:xfrm>
          <a:prstGeom prst="rect">
            <a:avLst/>
          </a:prstGeom>
          <a:solidFill>
            <a:schemeClr val="accent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43858588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Generation of Polarized Epithermal </a:t>
            </a:r>
            <a:r>
              <a:rPr lang="el-GR" dirty="0"/>
              <a:t>μ</a:t>
            </a:r>
            <a:r>
              <a:rPr lang="de-CH" baseline="30000" dirty="0"/>
              <a:t>+</a:t>
            </a:r>
            <a:endParaRPr lang="en-US" dirty="0"/>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35</a:t>
            </a:fld>
            <a:endParaRPr lang="de-DE" dirty="0"/>
          </a:p>
        </p:txBody>
      </p:sp>
      <p:grpSp>
        <p:nvGrpSpPr>
          <p:cNvPr id="5" name="Group 24"/>
          <p:cNvGrpSpPr>
            <a:grpSpLocks/>
          </p:cNvGrpSpPr>
          <p:nvPr/>
        </p:nvGrpSpPr>
        <p:grpSpPr bwMode="auto">
          <a:xfrm>
            <a:off x="3721993" y="816694"/>
            <a:ext cx="5170487" cy="5708650"/>
            <a:chOff x="5992" y="404"/>
            <a:chExt cx="3457" cy="3774"/>
          </a:xfrm>
        </p:grpSpPr>
        <p:sp>
          <p:nvSpPr>
            <p:cNvPr id="6" name="Rectangle 25"/>
            <p:cNvSpPr>
              <a:spLocks noChangeArrowheads="1"/>
            </p:cNvSpPr>
            <p:nvPr/>
          </p:nvSpPr>
          <p:spPr bwMode="auto">
            <a:xfrm>
              <a:off x="5992" y="404"/>
              <a:ext cx="3457" cy="377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26" descr="Backup_of_Energy Distr various Mod Folie 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 y="622"/>
              <a:ext cx="3264" cy="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12"/>
          <p:cNvSpPr txBox="1">
            <a:spLocks noChangeArrowheads="1"/>
          </p:cNvSpPr>
          <p:nvPr/>
        </p:nvSpPr>
        <p:spPr bwMode="auto">
          <a:xfrm>
            <a:off x="965200" y="3767138"/>
            <a:ext cx="16525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spcAft>
                <a:spcPts val="300"/>
              </a:spcAft>
            </a:pPr>
            <a:r>
              <a:rPr lang="en-GB" sz="1800" dirty="0">
                <a:latin typeface="+mn-lt"/>
                <a:sym typeface="Symbol" pitchFamily="18" charset="2"/>
              </a:rPr>
              <a:t>≈</a:t>
            </a:r>
            <a:r>
              <a:rPr lang="de-CH" sz="1800" dirty="0">
                <a:latin typeface="+mn-lt"/>
                <a:sym typeface="Symbol" pitchFamily="18" charset="2"/>
              </a:rPr>
              <a:t>100 </a:t>
            </a:r>
            <a:r>
              <a:rPr lang="el-GR" sz="1800" dirty="0">
                <a:latin typeface="+mn-lt"/>
                <a:sym typeface="Symbol" pitchFamily="18" charset="2"/>
              </a:rPr>
              <a:t>μ</a:t>
            </a:r>
            <a:r>
              <a:rPr lang="de-CH" sz="1800" dirty="0">
                <a:latin typeface="+mn-lt"/>
                <a:sym typeface="Symbol" pitchFamily="18" charset="2"/>
              </a:rPr>
              <a:t>m </a:t>
            </a:r>
            <a:r>
              <a:rPr lang="de-CH" sz="1800" dirty="0" err="1">
                <a:latin typeface="+mn-lt"/>
                <a:sym typeface="Symbol" pitchFamily="18" charset="2"/>
              </a:rPr>
              <a:t>Ag</a:t>
            </a:r>
            <a:br>
              <a:rPr lang="de-CH" sz="1800" dirty="0">
                <a:latin typeface="+mn-lt"/>
                <a:sym typeface="Symbol" pitchFamily="18" charset="2"/>
              </a:rPr>
            </a:br>
            <a:r>
              <a:rPr lang="de-CH" sz="1800" dirty="0">
                <a:latin typeface="+mn-lt"/>
                <a:sym typeface="Symbol" pitchFamily="18" charset="2"/>
              </a:rPr>
              <a:t>at T=6K</a:t>
            </a:r>
            <a:endParaRPr lang="en-GB" sz="1800" dirty="0">
              <a:latin typeface="+mn-lt"/>
            </a:endParaRPr>
          </a:p>
        </p:txBody>
      </p:sp>
      <p:sp>
        <p:nvSpPr>
          <p:cNvPr id="12" name="Text Box 15"/>
          <p:cNvSpPr txBox="1">
            <a:spLocks noChangeArrowheads="1"/>
          </p:cNvSpPr>
          <p:nvPr/>
        </p:nvSpPr>
        <p:spPr bwMode="auto">
          <a:xfrm>
            <a:off x="2287588" y="3736975"/>
            <a:ext cx="1368425" cy="105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ts val="500"/>
              </a:spcBef>
            </a:pPr>
            <a:r>
              <a:rPr lang="en-GB" sz="1800" b="1" dirty="0">
                <a:solidFill>
                  <a:srgbClr val="00CCFF"/>
                </a:solidFill>
                <a:latin typeface="+mn-lt"/>
                <a:sym typeface="Symbol" pitchFamily="18" charset="2"/>
              </a:rPr>
              <a:t> </a:t>
            </a:r>
            <a:r>
              <a:rPr lang="de-CH" sz="1800" b="1" dirty="0">
                <a:solidFill>
                  <a:srgbClr val="00CCFF"/>
                </a:solidFill>
                <a:latin typeface="+mn-lt"/>
                <a:sym typeface="Symbol" pitchFamily="18" charset="2"/>
              </a:rPr>
              <a:t>500 </a:t>
            </a:r>
            <a:r>
              <a:rPr lang="de-CH" sz="1800" b="1" dirty="0" err="1">
                <a:solidFill>
                  <a:srgbClr val="00CCFF"/>
                </a:solidFill>
                <a:latin typeface="+mn-lt"/>
                <a:sym typeface="Symbol" pitchFamily="18" charset="2"/>
              </a:rPr>
              <a:t>nm</a:t>
            </a:r>
            <a:endParaRPr lang="de-CH" sz="1800" b="1" dirty="0">
              <a:solidFill>
                <a:srgbClr val="00CCFF"/>
              </a:solidFill>
              <a:latin typeface="+mn-lt"/>
              <a:sym typeface="Symbol" pitchFamily="18" charset="2"/>
            </a:endParaRPr>
          </a:p>
          <a:p>
            <a:pPr algn="l" eaLnBrk="1" hangingPunct="1">
              <a:spcBef>
                <a:spcPts val="500"/>
              </a:spcBef>
            </a:pPr>
            <a:r>
              <a:rPr lang="de-CH" sz="1800" b="1" dirty="0">
                <a:solidFill>
                  <a:srgbClr val="00CCFF"/>
                </a:solidFill>
                <a:latin typeface="+mn-lt"/>
                <a:sym typeface="Symbol" pitchFamily="18" charset="2"/>
              </a:rPr>
              <a:t>s-Ne, Ar,</a:t>
            </a:r>
          </a:p>
          <a:p>
            <a:pPr algn="l" eaLnBrk="1" hangingPunct="1">
              <a:spcBef>
                <a:spcPts val="500"/>
              </a:spcBef>
            </a:pPr>
            <a:r>
              <a:rPr lang="de-CH" sz="1800" b="1" dirty="0">
                <a:solidFill>
                  <a:srgbClr val="00CCFF"/>
                </a:solidFill>
                <a:latin typeface="+mn-lt"/>
                <a:sym typeface="Symbol" pitchFamily="18" charset="2"/>
              </a:rPr>
              <a:t>s-N</a:t>
            </a:r>
            <a:r>
              <a:rPr lang="de-CH" sz="1800" b="1" baseline="-25000" dirty="0">
                <a:solidFill>
                  <a:srgbClr val="00CCFF"/>
                </a:solidFill>
                <a:latin typeface="+mn-lt"/>
                <a:sym typeface="Symbol" pitchFamily="18" charset="2"/>
              </a:rPr>
              <a:t>2</a:t>
            </a:r>
            <a:endParaRPr lang="en-GB" sz="2800" b="1" dirty="0">
              <a:solidFill>
                <a:srgbClr val="00CCFF"/>
              </a:solidFill>
              <a:latin typeface="+mn-lt"/>
            </a:endParaRPr>
          </a:p>
        </p:txBody>
      </p:sp>
      <p:graphicFrame>
        <p:nvGraphicFramePr>
          <p:cNvPr id="14" name="Object 19"/>
          <p:cNvGraphicFramePr>
            <a:graphicFrameLocks noChangeAspect="1"/>
          </p:cNvGraphicFramePr>
          <p:nvPr/>
        </p:nvGraphicFramePr>
        <p:xfrm>
          <a:off x="1199232" y="2214563"/>
          <a:ext cx="852488" cy="927100"/>
        </p:xfrm>
        <a:graphic>
          <a:graphicData uri="http://schemas.openxmlformats.org/presentationml/2006/ole">
            <mc:AlternateContent xmlns:mc="http://schemas.openxmlformats.org/markup-compatibility/2006">
              <mc:Choice xmlns:v="urn:schemas-microsoft-com:vml" Requires="v">
                <p:oleObj spid="_x0000_s7242" name="CorelDRAW" r:id="rId4" imgW="997200" imgH="1083600" progId="CorelDRAW.Graphic.11">
                  <p:embed/>
                </p:oleObj>
              </mc:Choice>
              <mc:Fallback>
                <p:oleObj name="CorelDRAW" r:id="rId4" imgW="997200" imgH="1083600" progId="CorelDRAW.Graphic.11">
                  <p:embed/>
                  <p:pic>
                    <p:nvPicPr>
                      <p:cNvPr id="14"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9232" y="2214563"/>
                        <a:ext cx="85248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20"/>
          <p:cNvSpPr txBox="1">
            <a:spLocks noChangeArrowheads="1"/>
          </p:cNvSpPr>
          <p:nvPr/>
        </p:nvSpPr>
        <p:spPr bwMode="auto">
          <a:xfrm>
            <a:off x="864096" y="836613"/>
            <a:ext cx="1475656"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ts val="200"/>
              </a:spcBef>
            </a:pPr>
            <a:r>
              <a:rPr lang="de-CH" sz="1800" b="1" dirty="0">
                <a:solidFill>
                  <a:srgbClr val="663300"/>
                </a:solidFill>
                <a:latin typeface="+mn-lt"/>
              </a:rPr>
              <a:t>   „</a:t>
            </a:r>
            <a:r>
              <a:rPr lang="de-CH" sz="1800" b="1" dirty="0" err="1">
                <a:solidFill>
                  <a:srgbClr val="663300"/>
                </a:solidFill>
                <a:latin typeface="+mn-lt"/>
              </a:rPr>
              <a:t>Surface</a:t>
            </a:r>
            <a:r>
              <a:rPr lang="de-CH" sz="1800" b="1" dirty="0">
                <a:solidFill>
                  <a:srgbClr val="663300"/>
                </a:solidFill>
                <a:latin typeface="+mn-lt"/>
              </a:rPr>
              <a:t>“</a:t>
            </a:r>
          </a:p>
          <a:p>
            <a:pPr algn="l" eaLnBrk="1" hangingPunct="1">
              <a:spcBef>
                <a:spcPts val="200"/>
              </a:spcBef>
            </a:pPr>
            <a:r>
              <a:rPr lang="de-CH" sz="1800" b="1" dirty="0">
                <a:solidFill>
                  <a:srgbClr val="663300"/>
                </a:solidFill>
                <a:latin typeface="+mn-lt"/>
              </a:rPr>
              <a:t>   </a:t>
            </a:r>
            <a:r>
              <a:rPr lang="de-CH" sz="1800" b="1" dirty="0" err="1">
                <a:solidFill>
                  <a:srgbClr val="663300"/>
                </a:solidFill>
                <a:latin typeface="+mn-lt"/>
              </a:rPr>
              <a:t>Muons</a:t>
            </a:r>
            <a:endParaRPr lang="de-CH" sz="1800" b="1" dirty="0">
              <a:solidFill>
                <a:srgbClr val="663300"/>
              </a:solidFill>
              <a:latin typeface="+mn-lt"/>
            </a:endParaRPr>
          </a:p>
          <a:p>
            <a:pPr algn="l" eaLnBrk="1" hangingPunct="1">
              <a:spcBef>
                <a:spcPts val="200"/>
              </a:spcBef>
            </a:pPr>
            <a:r>
              <a:rPr lang="de-CH" sz="1800" b="1" dirty="0">
                <a:solidFill>
                  <a:srgbClr val="663300"/>
                </a:solidFill>
                <a:latin typeface="+mn-lt"/>
                <a:sym typeface="Symbol" pitchFamily="18" charset="2"/>
              </a:rPr>
              <a:t> </a:t>
            </a:r>
            <a:r>
              <a:rPr lang="de-CH" sz="1800" b="1" dirty="0">
                <a:solidFill>
                  <a:srgbClr val="663300"/>
                </a:solidFill>
                <a:latin typeface="+mn-lt"/>
              </a:rPr>
              <a:t>4 </a:t>
            </a:r>
            <a:r>
              <a:rPr lang="de-CH" sz="1800" b="1" dirty="0" err="1">
                <a:solidFill>
                  <a:srgbClr val="663300"/>
                </a:solidFill>
                <a:latin typeface="+mn-lt"/>
              </a:rPr>
              <a:t>MeV</a:t>
            </a:r>
            <a:endParaRPr lang="de-CH" sz="1800" b="1" dirty="0">
              <a:solidFill>
                <a:srgbClr val="663300"/>
              </a:solidFill>
              <a:latin typeface="+mn-lt"/>
            </a:endParaRPr>
          </a:p>
          <a:p>
            <a:pPr algn="l" eaLnBrk="1" hangingPunct="1">
              <a:spcBef>
                <a:spcPts val="200"/>
              </a:spcBef>
            </a:pPr>
            <a:r>
              <a:rPr lang="de-CH" sz="1800" b="1" dirty="0">
                <a:solidFill>
                  <a:srgbClr val="663300"/>
                </a:solidFill>
                <a:latin typeface="+mn-lt"/>
                <a:sym typeface="Symbol" pitchFamily="18" charset="2"/>
              </a:rPr>
              <a:t> </a:t>
            </a:r>
            <a:r>
              <a:rPr lang="de-CH" sz="1800" b="1" dirty="0">
                <a:solidFill>
                  <a:srgbClr val="663300"/>
                </a:solidFill>
                <a:latin typeface="+mn-lt"/>
              </a:rPr>
              <a:t>100% pol.</a:t>
            </a:r>
            <a:endParaRPr lang="en-GB" sz="1800" b="1" dirty="0">
              <a:solidFill>
                <a:srgbClr val="663300"/>
              </a:solidFill>
              <a:latin typeface="+mn-lt"/>
            </a:endParaRPr>
          </a:p>
        </p:txBody>
      </p:sp>
      <p:grpSp>
        <p:nvGrpSpPr>
          <p:cNvPr id="20" name="Group 19"/>
          <p:cNvGrpSpPr/>
          <p:nvPr/>
        </p:nvGrpSpPr>
        <p:grpSpPr>
          <a:xfrm>
            <a:off x="2267744" y="1489075"/>
            <a:ext cx="327026" cy="2209800"/>
            <a:chOff x="2076450" y="1489075"/>
            <a:chExt cx="327026" cy="2209800"/>
          </a:xfrm>
        </p:grpSpPr>
        <p:sp>
          <p:nvSpPr>
            <p:cNvPr id="8" name="Rectangle 11"/>
            <p:cNvSpPr>
              <a:spLocks noChangeArrowheads="1"/>
            </p:cNvSpPr>
            <p:nvPr/>
          </p:nvSpPr>
          <p:spPr bwMode="auto">
            <a:xfrm>
              <a:off x="2076450" y="1489075"/>
              <a:ext cx="215900" cy="2205038"/>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ts val="1200"/>
                </a:spcBef>
                <a:spcAft>
                  <a:spcPts val="300"/>
                </a:spcAft>
              </a:pPr>
              <a:endParaRPr lang="en-US" sz="2800">
                <a:latin typeface="Arial" charset="0"/>
              </a:endParaRPr>
            </a:p>
          </p:txBody>
        </p:sp>
        <p:sp>
          <p:nvSpPr>
            <p:cNvPr id="11" name="Rectangle 14"/>
            <p:cNvSpPr>
              <a:spLocks noChangeArrowheads="1"/>
            </p:cNvSpPr>
            <p:nvPr/>
          </p:nvSpPr>
          <p:spPr bwMode="auto">
            <a:xfrm>
              <a:off x="2311401" y="1492250"/>
              <a:ext cx="92075" cy="2206625"/>
            </a:xfrm>
            <a:prstGeom prst="rect">
              <a:avLst/>
            </a:prstGeom>
            <a:solidFill>
              <a:srgbClr val="00CCFF"/>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21"/>
            <p:cNvSpPr>
              <a:spLocks/>
            </p:cNvSpPr>
            <p:nvPr/>
          </p:nvSpPr>
          <p:spPr bwMode="auto">
            <a:xfrm flipH="1">
              <a:off x="2076450" y="2427288"/>
              <a:ext cx="319088" cy="285750"/>
            </a:xfrm>
            <a:custGeom>
              <a:avLst/>
              <a:gdLst>
                <a:gd name="T0" fmla="*/ 191 w 191"/>
                <a:gd name="T1" fmla="*/ 185 h 185"/>
                <a:gd name="T2" fmla="*/ 162 w 191"/>
                <a:gd name="T3" fmla="*/ 179 h 185"/>
                <a:gd name="T4" fmla="*/ 137 w 191"/>
                <a:gd name="T5" fmla="*/ 156 h 185"/>
                <a:gd name="T6" fmla="*/ 119 w 191"/>
                <a:gd name="T7" fmla="*/ 140 h 185"/>
                <a:gd name="T8" fmla="*/ 99 w 191"/>
                <a:gd name="T9" fmla="*/ 108 h 185"/>
                <a:gd name="T10" fmla="*/ 90 w 191"/>
                <a:gd name="T11" fmla="*/ 87 h 185"/>
                <a:gd name="T12" fmla="*/ 84 w 191"/>
                <a:gd name="T13" fmla="*/ 65 h 185"/>
                <a:gd name="T14" fmla="*/ 78 w 191"/>
                <a:gd name="T15" fmla="*/ 51 h 185"/>
                <a:gd name="T16" fmla="*/ 72 w 191"/>
                <a:gd name="T17" fmla="*/ 32 h 185"/>
                <a:gd name="T18" fmla="*/ 54 w 191"/>
                <a:gd name="T19" fmla="*/ 6 h 185"/>
                <a:gd name="T20" fmla="*/ 38 w 191"/>
                <a:gd name="T21" fmla="*/ 2 h 185"/>
                <a:gd name="T22" fmla="*/ 23 w 191"/>
                <a:gd name="T23" fmla="*/ 0 h 185"/>
                <a:gd name="T24" fmla="*/ 0 w 191"/>
                <a:gd name="T25" fmla="*/ 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85">
                  <a:moveTo>
                    <a:pt x="191" y="185"/>
                  </a:moveTo>
                  <a:cubicBezTo>
                    <a:pt x="181" y="183"/>
                    <a:pt x="172" y="181"/>
                    <a:pt x="162" y="179"/>
                  </a:cubicBezTo>
                  <a:cubicBezTo>
                    <a:pt x="151" y="174"/>
                    <a:pt x="146" y="164"/>
                    <a:pt x="137" y="156"/>
                  </a:cubicBezTo>
                  <a:cubicBezTo>
                    <a:pt x="131" y="151"/>
                    <a:pt x="119" y="140"/>
                    <a:pt x="119" y="140"/>
                  </a:cubicBezTo>
                  <a:cubicBezTo>
                    <a:pt x="114" y="128"/>
                    <a:pt x="105" y="119"/>
                    <a:pt x="99" y="108"/>
                  </a:cubicBezTo>
                  <a:cubicBezTo>
                    <a:pt x="98" y="100"/>
                    <a:pt x="94" y="94"/>
                    <a:pt x="90" y="87"/>
                  </a:cubicBezTo>
                  <a:cubicBezTo>
                    <a:pt x="89" y="80"/>
                    <a:pt x="87" y="71"/>
                    <a:pt x="84" y="65"/>
                  </a:cubicBezTo>
                  <a:cubicBezTo>
                    <a:pt x="83" y="59"/>
                    <a:pt x="80" y="56"/>
                    <a:pt x="78" y="51"/>
                  </a:cubicBezTo>
                  <a:cubicBezTo>
                    <a:pt x="77" y="45"/>
                    <a:pt x="75" y="38"/>
                    <a:pt x="72" y="32"/>
                  </a:cubicBezTo>
                  <a:cubicBezTo>
                    <a:pt x="71" y="25"/>
                    <a:pt x="61" y="7"/>
                    <a:pt x="54" y="6"/>
                  </a:cubicBezTo>
                  <a:cubicBezTo>
                    <a:pt x="46" y="0"/>
                    <a:pt x="48" y="4"/>
                    <a:pt x="38" y="2"/>
                  </a:cubicBezTo>
                  <a:cubicBezTo>
                    <a:pt x="34" y="0"/>
                    <a:pt x="27" y="2"/>
                    <a:pt x="23" y="0"/>
                  </a:cubicBezTo>
                  <a:cubicBezTo>
                    <a:pt x="15" y="1"/>
                    <a:pt x="0" y="9"/>
                    <a:pt x="0" y="9"/>
                  </a:cubicBezTo>
                </a:path>
              </a:pathLst>
            </a:custGeom>
            <a:noFill/>
            <a:ln w="254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7" name="Object 22"/>
          <p:cNvGraphicFramePr>
            <a:graphicFrameLocks noChangeAspect="1"/>
          </p:cNvGraphicFramePr>
          <p:nvPr/>
        </p:nvGraphicFramePr>
        <p:xfrm>
          <a:off x="2722066" y="1544638"/>
          <a:ext cx="985838" cy="1930400"/>
        </p:xfrm>
        <a:graphic>
          <a:graphicData uri="http://schemas.openxmlformats.org/presentationml/2006/ole">
            <mc:AlternateContent xmlns:mc="http://schemas.openxmlformats.org/markup-compatibility/2006">
              <mc:Choice xmlns:v="urn:schemas-microsoft-com:vml" Requires="v">
                <p:oleObj spid="_x0000_s7243" name="CorelDRAW" r:id="rId6" imgW="1090080" imgH="2136240" progId="CorelDRAW.Graphic.11">
                  <p:embed/>
                </p:oleObj>
              </mc:Choice>
              <mc:Fallback>
                <p:oleObj name="CorelDRAW" r:id="rId6" imgW="1090080" imgH="2136240" progId="CorelDRAW.Graphic.11">
                  <p:embed/>
                  <p:pic>
                    <p:nvPicPr>
                      <p:cNvPr id="17"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2066" y="1544638"/>
                        <a:ext cx="985838" cy="1930400"/>
                      </a:xfrm>
                      <a:prstGeom prst="rect">
                        <a:avLst/>
                      </a:prstGeom>
                      <a:noFill/>
                      <a:ln>
                        <a:noFill/>
                      </a:ln>
                      <a:effectLst/>
                    </p:spPr>
                  </p:pic>
                </p:oleObj>
              </mc:Fallback>
            </mc:AlternateContent>
          </a:graphicData>
        </a:graphic>
      </p:graphicFrame>
      <p:sp>
        <p:nvSpPr>
          <p:cNvPr id="18" name="Text Box 27"/>
          <p:cNvSpPr txBox="1">
            <a:spLocks noChangeArrowheads="1"/>
          </p:cNvSpPr>
          <p:nvPr/>
        </p:nvSpPr>
        <p:spPr bwMode="auto">
          <a:xfrm>
            <a:off x="222436" y="5805264"/>
            <a:ext cx="392392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ts val="0"/>
              </a:spcBef>
            </a:pPr>
            <a:r>
              <a:rPr lang="fr-FR" sz="1400" i="1" dirty="0">
                <a:latin typeface="+mn-lt"/>
              </a:rPr>
              <a:t>T. </a:t>
            </a:r>
            <a:r>
              <a:rPr lang="fr-FR" sz="1400" i="1" dirty="0" err="1">
                <a:latin typeface="+mn-lt"/>
              </a:rPr>
              <a:t>Prokscha</a:t>
            </a:r>
            <a:r>
              <a:rPr lang="fr-FR" sz="1400" i="1" dirty="0">
                <a:latin typeface="+mn-lt"/>
              </a:rPr>
              <a:t> et al.,</a:t>
            </a:r>
            <a:r>
              <a:rPr lang="fr-FR" sz="1400" dirty="0">
                <a:solidFill>
                  <a:srgbClr val="008000"/>
                </a:solidFill>
                <a:latin typeface="+mn-lt"/>
              </a:rPr>
              <a:t> </a:t>
            </a:r>
            <a:r>
              <a:rPr lang="fr-FR" sz="1400" dirty="0" err="1">
                <a:latin typeface="+mn-lt"/>
              </a:rPr>
              <a:t>Appl</a:t>
            </a:r>
            <a:r>
              <a:rPr lang="fr-FR" sz="1400" dirty="0">
                <a:latin typeface="+mn-lt"/>
              </a:rPr>
              <a:t>. Surf. </a:t>
            </a:r>
            <a:r>
              <a:rPr lang="fr-FR" sz="1400" dirty="0" err="1">
                <a:latin typeface="+mn-lt"/>
              </a:rPr>
              <a:t>Sci</a:t>
            </a:r>
            <a:r>
              <a:rPr lang="fr-FR" sz="1400" dirty="0">
                <a:latin typeface="+mn-lt"/>
              </a:rPr>
              <a:t>. </a:t>
            </a:r>
            <a:r>
              <a:rPr lang="fr-FR" sz="1400" b="1" dirty="0">
                <a:latin typeface="+mn-lt"/>
              </a:rPr>
              <a:t>172</a:t>
            </a:r>
            <a:r>
              <a:rPr lang="fr-FR" sz="1400" dirty="0">
                <a:latin typeface="+mn-lt"/>
              </a:rPr>
              <a:t>, 235 (2001).</a:t>
            </a:r>
            <a:r>
              <a:rPr lang="fr-FR" sz="1400" dirty="0">
                <a:solidFill>
                  <a:srgbClr val="008000"/>
                </a:solidFill>
                <a:latin typeface="+mn-lt"/>
              </a:rPr>
              <a:t> </a:t>
            </a:r>
          </a:p>
          <a:p>
            <a:pPr algn="l">
              <a:spcBef>
                <a:spcPts val="0"/>
              </a:spcBef>
            </a:pPr>
            <a:r>
              <a:rPr lang="fr-FR" sz="1400" i="1" dirty="0">
                <a:latin typeface="+mn-lt"/>
              </a:rPr>
              <a:t>T. </a:t>
            </a:r>
            <a:r>
              <a:rPr lang="fr-FR" sz="1400" i="1" dirty="0" err="1">
                <a:latin typeface="+mn-lt"/>
              </a:rPr>
              <a:t>Prokscha</a:t>
            </a:r>
            <a:r>
              <a:rPr lang="fr-FR" sz="1400" i="1" dirty="0">
                <a:latin typeface="+mn-lt"/>
              </a:rPr>
              <a:t> et al.,</a:t>
            </a:r>
            <a:r>
              <a:rPr lang="fr-FR" sz="1400" dirty="0">
                <a:latin typeface="+mn-lt"/>
              </a:rPr>
              <a:t> Phys. </a:t>
            </a:r>
            <a:r>
              <a:rPr lang="fr-FR" sz="1400" dirty="0" err="1">
                <a:latin typeface="+mn-lt"/>
              </a:rPr>
              <a:t>Rev</a:t>
            </a:r>
            <a:r>
              <a:rPr lang="fr-FR" sz="1400" dirty="0">
                <a:latin typeface="+mn-lt"/>
              </a:rPr>
              <a:t>.</a:t>
            </a:r>
            <a:r>
              <a:rPr lang="fr-FR" sz="1400" b="1" dirty="0">
                <a:latin typeface="+mn-lt"/>
              </a:rPr>
              <a:t> A58</a:t>
            </a:r>
            <a:r>
              <a:rPr lang="fr-FR" sz="1400" dirty="0">
                <a:latin typeface="+mn-lt"/>
              </a:rPr>
              <a:t>, 3739 (1998).</a:t>
            </a:r>
            <a:endParaRPr lang="fr-FR" sz="1400" dirty="0">
              <a:solidFill>
                <a:srgbClr val="008000"/>
              </a:solidFill>
              <a:latin typeface="+mn-lt"/>
            </a:endParaRPr>
          </a:p>
          <a:p>
            <a:pPr algn="l">
              <a:spcBef>
                <a:spcPts val="0"/>
              </a:spcBef>
            </a:pPr>
            <a:r>
              <a:rPr lang="de-CH" sz="1400" i="1" dirty="0">
                <a:latin typeface="+mn-lt"/>
              </a:rPr>
              <a:t>E. </a:t>
            </a:r>
            <a:r>
              <a:rPr lang="de-CH" sz="1400" i="1" dirty="0" err="1">
                <a:latin typeface="+mn-lt"/>
              </a:rPr>
              <a:t>Morenzoni</a:t>
            </a:r>
            <a:r>
              <a:rPr lang="de-CH" sz="1400" i="1" dirty="0">
                <a:latin typeface="+mn-lt"/>
              </a:rPr>
              <a:t> et al,. </a:t>
            </a:r>
            <a:r>
              <a:rPr lang="de-CH" sz="1400" dirty="0">
                <a:latin typeface="+mn-lt"/>
              </a:rPr>
              <a:t> J. </a:t>
            </a:r>
            <a:r>
              <a:rPr lang="de-CH" sz="1400" dirty="0" err="1">
                <a:latin typeface="+mn-lt"/>
              </a:rPr>
              <a:t>Appl</a:t>
            </a:r>
            <a:r>
              <a:rPr lang="de-CH" sz="1400" dirty="0">
                <a:latin typeface="+mn-lt"/>
              </a:rPr>
              <a:t>. Phys. </a:t>
            </a:r>
            <a:r>
              <a:rPr lang="de-CH" sz="1400" b="1" dirty="0">
                <a:latin typeface="+mn-lt"/>
              </a:rPr>
              <a:t>81</a:t>
            </a:r>
            <a:r>
              <a:rPr lang="de-CH" sz="1400" dirty="0">
                <a:latin typeface="+mn-lt"/>
              </a:rPr>
              <a:t>, 3340  (1997).</a:t>
            </a:r>
            <a:r>
              <a:rPr lang="fr-FR" sz="1400" dirty="0">
                <a:latin typeface="+mn-lt"/>
              </a:rPr>
              <a:t> </a:t>
            </a:r>
          </a:p>
          <a:p>
            <a:pPr algn="l">
              <a:spcBef>
                <a:spcPts val="0"/>
              </a:spcBef>
            </a:pPr>
            <a:r>
              <a:rPr lang="de-CH" sz="1400" i="1" dirty="0">
                <a:latin typeface="+mn-lt"/>
              </a:rPr>
              <a:t>D. </a:t>
            </a:r>
            <a:r>
              <a:rPr lang="de-CH" sz="1400" i="1" dirty="0" err="1">
                <a:latin typeface="+mn-lt"/>
              </a:rPr>
              <a:t>Harshmann</a:t>
            </a:r>
            <a:r>
              <a:rPr lang="de-CH" sz="1400" i="1" dirty="0">
                <a:latin typeface="+mn-lt"/>
              </a:rPr>
              <a:t> et al., </a:t>
            </a:r>
            <a:r>
              <a:rPr lang="de-CH" sz="1400" dirty="0">
                <a:latin typeface="+mn-lt"/>
              </a:rPr>
              <a:t>Phys. </a:t>
            </a:r>
            <a:r>
              <a:rPr lang="de-CH" sz="1400" dirty="0" err="1">
                <a:latin typeface="+mn-lt"/>
              </a:rPr>
              <a:t>Rev</a:t>
            </a:r>
            <a:r>
              <a:rPr lang="de-CH" sz="1400" dirty="0">
                <a:latin typeface="+mn-lt"/>
              </a:rPr>
              <a:t>. </a:t>
            </a:r>
            <a:r>
              <a:rPr lang="de-CH" sz="1400" b="1" dirty="0">
                <a:latin typeface="+mn-lt"/>
              </a:rPr>
              <a:t>B36</a:t>
            </a:r>
            <a:r>
              <a:rPr lang="de-CH" sz="1400" dirty="0">
                <a:latin typeface="+mn-lt"/>
              </a:rPr>
              <a:t>, 8850 (1987).</a:t>
            </a:r>
            <a:endParaRPr lang="de-CH" sz="1400" i="1" dirty="0">
              <a:solidFill>
                <a:srgbClr val="008000"/>
              </a:solidFill>
              <a:latin typeface="+mn-lt"/>
            </a:endParaRPr>
          </a:p>
        </p:txBody>
      </p:sp>
      <p:sp>
        <p:nvSpPr>
          <p:cNvPr id="19" name="Text Box 28"/>
          <p:cNvSpPr txBox="1">
            <a:spLocks noChangeArrowheads="1"/>
          </p:cNvSpPr>
          <p:nvPr/>
        </p:nvSpPr>
        <p:spPr bwMode="auto">
          <a:xfrm>
            <a:off x="899170" y="4870901"/>
            <a:ext cx="2952750" cy="6463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b="1" dirty="0">
                <a:latin typeface="+mn-lt"/>
              </a:rPr>
              <a:t>motivated by experiments for positron moderation</a:t>
            </a:r>
          </a:p>
        </p:txBody>
      </p:sp>
      <p:cxnSp>
        <p:nvCxnSpPr>
          <p:cNvPr id="22" name="Straight Arrow Connector 21"/>
          <p:cNvCxnSpPr>
            <a:stCxn id="9" idx="0"/>
          </p:cNvCxnSpPr>
          <p:nvPr/>
        </p:nvCxnSpPr>
        <p:spPr bwMode="auto">
          <a:xfrm flipV="1">
            <a:off x="1791494" y="3356992"/>
            <a:ext cx="584200" cy="410146"/>
          </a:xfrm>
          <a:prstGeom prst="straightConnector1">
            <a:avLst/>
          </a:prstGeom>
          <a:solidFill>
            <a:schemeClr val="accent1"/>
          </a:solidFill>
          <a:ln w="15875" cap="sq" cmpd="sng" algn="ctr">
            <a:solidFill>
              <a:schemeClr val="tx1"/>
            </a:solidFill>
            <a:prstDash val="solid"/>
            <a:round/>
            <a:headEnd type="none" w="med" len="med"/>
            <a:tailEnd type="oval" w="lg" len="lg"/>
          </a:ln>
          <a:effectLst/>
        </p:spPr>
      </p:cxnSp>
    </p:spTree>
    <p:extLst>
      <p:ext uri="{BB962C8B-B14F-4D97-AF65-F5344CB8AC3E}">
        <p14:creationId xmlns:p14="http://schemas.microsoft.com/office/powerpoint/2010/main" val="115085615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Energy μ</a:t>
            </a:r>
            <a:r>
              <a:rPr lang="en-US" baseline="30000" dirty="0"/>
              <a:t>+</a:t>
            </a:r>
            <a:r>
              <a:rPr lang="en-US" dirty="0"/>
              <a:t> Beam and Setup for  LE-</a:t>
            </a:r>
            <a:r>
              <a:rPr lang="en-US" dirty="0" err="1"/>
              <a:t>μSR</a:t>
            </a:r>
            <a:r>
              <a:rPr lang="en-US" dirty="0"/>
              <a:t> </a:t>
            </a:r>
            <a:endParaRPr lang="de-CH" dirty="0"/>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36</a:t>
            </a:fld>
            <a:endParaRPr lang="de-DE" dirty="0"/>
          </a:p>
        </p:txBody>
      </p:sp>
      <p:grpSp>
        <p:nvGrpSpPr>
          <p:cNvPr id="4" name="Group 3"/>
          <p:cNvGrpSpPr/>
          <p:nvPr/>
        </p:nvGrpSpPr>
        <p:grpSpPr>
          <a:xfrm>
            <a:off x="5722431" y="3082277"/>
            <a:ext cx="3252600" cy="3343319"/>
            <a:chOff x="5722431" y="3082277"/>
            <a:chExt cx="3252600" cy="3343319"/>
          </a:xfrm>
        </p:grpSpPr>
        <p:pic>
          <p:nvPicPr>
            <p:cNvPr id="5" name="Picture 4"/>
            <p:cNvPicPr>
              <a:picLocks noChangeAspect="1"/>
            </p:cNvPicPr>
            <p:nvPr/>
          </p:nvPicPr>
          <p:blipFill>
            <a:blip r:embed="rId2">
              <a:lum/>
              <a:alphaModFix/>
            </a:blip>
            <a:srcRect/>
            <a:stretch>
              <a:fillRect/>
            </a:stretch>
          </p:blipFill>
          <p:spPr>
            <a:xfrm>
              <a:off x="5722431" y="3082277"/>
              <a:ext cx="3252600" cy="3343319"/>
            </a:xfrm>
            <a:prstGeom prst="rect">
              <a:avLst/>
            </a:prstGeom>
            <a:noFill/>
            <a:ln>
              <a:noFill/>
            </a:ln>
          </p:spPr>
        </p:pic>
        <p:sp>
          <p:nvSpPr>
            <p:cNvPr id="6" name="Straight Connector 5"/>
            <p:cNvSpPr/>
            <p:nvPr/>
          </p:nvSpPr>
          <p:spPr>
            <a:xfrm>
              <a:off x="5722431" y="3235637"/>
              <a:ext cx="0" cy="2258280"/>
            </a:xfrm>
            <a:prstGeom prst="line">
              <a:avLst/>
            </a:prstGeom>
            <a:noFill/>
            <a:ln w="28440">
              <a:solidFill>
                <a:srgbClr val="000000"/>
              </a:solidFill>
              <a:prstDash val="solid"/>
              <a:miter/>
              <a:headEnd type="arrow"/>
              <a:tailEnd type="arrow"/>
            </a:ln>
          </p:spPr>
          <p:txBody>
            <a:bodyPr vert="horz" wrap="square" lIns="90000" tIns="46800" rIns="90000" bIns="46800" anchor="t" anchorCtr="0" compatLnSpc="1">
              <a:no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solidFill>
                  <a:srgbClr val="000000"/>
                </a:solidFill>
                <a:latin typeface="Times" pitchFamily="18"/>
                <a:ea typeface="ヒラギノ角ゴ Pro W3" pitchFamily="2"/>
                <a:cs typeface="ヒラギノ角ゴ Pro W3" pitchFamily="2"/>
              </a:endParaRPr>
            </a:p>
          </p:txBody>
        </p:sp>
        <p:sp>
          <p:nvSpPr>
            <p:cNvPr id="7" name="Freeform 6"/>
            <p:cNvSpPr/>
            <p:nvPr/>
          </p:nvSpPr>
          <p:spPr>
            <a:xfrm>
              <a:off x="5763135" y="4312036"/>
              <a:ext cx="664262" cy="37151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800" b="1" i="0" u="none" strike="noStrike" baseline="0" dirty="0">
                  <a:ln>
                    <a:noFill/>
                  </a:ln>
                  <a:solidFill>
                    <a:srgbClr val="000000"/>
                  </a:solidFill>
                  <a:latin typeface="+mn-lt"/>
                  <a:ea typeface="ヒラギノ角ゴ Pro W3" pitchFamily="2"/>
                  <a:cs typeface="ヒラギノ角ゴ Pro W3" pitchFamily="2"/>
                </a:rPr>
                <a:t>0.6m</a:t>
              </a:r>
            </a:p>
          </p:txBody>
        </p:sp>
      </p:grpSp>
      <p:pic>
        <p:nvPicPr>
          <p:cNvPr id="8" name="Picture 7"/>
          <p:cNvPicPr>
            <a:picLocks noChangeAspect="1"/>
          </p:cNvPicPr>
          <p:nvPr/>
        </p:nvPicPr>
        <p:blipFill>
          <a:blip r:embed="rId3">
            <a:lum/>
            <a:alphaModFix/>
          </a:blip>
          <a:srcRect/>
          <a:stretch>
            <a:fillRect/>
          </a:stretch>
        </p:blipFill>
        <p:spPr>
          <a:xfrm>
            <a:off x="1142261" y="3198916"/>
            <a:ext cx="4146479" cy="3110039"/>
          </a:xfrm>
          <a:prstGeom prst="rect">
            <a:avLst/>
          </a:prstGeom>
          <a:noFill/>
          <a:ln>
            <a:noFill/>
          </a:ln>
        </p:spPr>
      </p:pic>
      <p:pic>
        <p:nvPicPr>
          <p:cNvPr id="9" name="Picture 8"/>
          <p:cNvPicPr>
            <a:picLocks noChangeAspect="1"/>
          </p:cNvPicPr>
          <p:nvPr/>
        </p:nvPicPr>
        <p:blipFill>
          <a:blip r:embed="rId4">
            <a:lum/>
            <a:alphaModFix/>
          </a:blip>
          <a:srcRect/>
          <a:stretch>
            <a:fillRect/>
          </a:stretch>
        </p:blipFill>
        <p:spPr>
          <a:xfrm>
            <a:off x="5975894" y="826849"/>
            <a:ext cx="2809331" cy="2110652"/>
          </a:xfrm>
          <a:prstGeom prst="rect">
            <a:avLst/>
          </a:prstGeom>
          <a:noFill/>
          <a:ln>
            <a:noFill/>
          </a:ln>
        </p:spPr>
      </p:pic>
      <p:pic>
        <p:nvPicPr>
          <p:cNvPr id="10" name="Picture 9"/>
          <p:cNvPicPr>
            <a:picLocks noChangeAspect="1"/>
          </p:cNvPicPr>
          <p:nvPr/>
        </p:nvPicPr>
        <p:blipFill rotWithShape="1">
          <a:blip r:embed="rId5">
            <a:lum/>
            <a:alphaModFix/>
          </a:blip>
          <a:srcRect t="25522" b="25615"/>
          <a:stretch/>
        </p:blipFill>
        <p:spPr>
          <a:xfrm>
            <a:off x="1056580" y="826849"/>
            <a:ext cx="4317840" cy="1585609"/>
          </a:xfrm>
          <a:prstGeom prst="rect">
            <a:avLst/>
          </a:prstGeom>
          <a:noFill/>
          <a:ln>
            <a:noFill/>
          </a:ln>
        </p:spPr>
      </p:pic>
      <p:pic>
        <p:nvPicPr>
          <p:cNvPr id="11" name="Picture 10"/>
          <p:cNvPicPr>
            <a:picLocks noChangeAspect="1"/>
          </p:cNvPicPr>
          <p:nvPr/>
        </p:nvPicPr>
        <p:blipFill>
          <a:blip r:embed="rId6">
            <a:lum/>
            <a:alphaModFix/>
          </a:blip>
          <a:srcRect/>
          <a:stretch>
            <a:fillRect/>
          </a:stretch>
        </p:blipFill>
        <p:spPr>
          <a:xfrm>
            <a:off x="2598562" y="2117892"/>
            <a:ext cx="2877312" cy="2162048"/>
          </a:xfrm>
          <a:prstGeom prst="rect">
            <a:avLst/>
          </a:prstGeom>
          <a:noFill/>
          <a:ln>
            <a:noFill/>
          </a:ln>
        </p:spPr>
      </p:pic>
      <p:sp>
        <p:nvSpPr>
          <p:cNvPr id="12" name="TextBox 11"/>
          <p:cNvSpPr txBox="1"/>
          <p:nvPr/>
        </p:nvSpPr>
        <p:spPr>
          <a:xfrm>
            <a:off x="4017807" y="1706275"/>
            <a:ext cx="1104900" cy="351799"/>
          </a:xfrm>
          <a:prstGeom prst="rect">
            <a:avLst/>
          </a:prstGeom>
          <a:noFill/>
        </p:spPr>
        <p:txBody>
          <a:bodyPr wrap="none" lIns="0" tIns="0" rIns="0" bIns="0" rtlCol="0">
            <a:noAutofit/>
          </a:bodyPr>
          <a:lstStyle/>
          <a:p>
            <a:pPr>
              <a:lnSpc>
                <a:spcPct val="110000"/>
              </a:lnSpc>
              <a:spcBef>
                <a:spcPts val="0"/>
              </a:spcBef>
            </a:pPr>
            <a:r>
              <a:rPr lang="en-US" sz="1800" kern="1000" spc="30" dirty="0" err="1">
                <a:solidFill>
                  <a:schemeClr val="bg1"/>
                </a:solidFill>
                <a:latin typeface="+mn-lt"/>
                <a:cs typeface="Franklin Gothic Book"/>
              </a:rPr>
              <a:t>Scintilators</a:t>
            </a:r>
            <a:endParaRPr lang="en-US" sz="1800" kern="1000" spc="30" dirty="0">
              <a:solidFill>
                <a:schemeClr val="bg1"/>
              </a:solidFill>
              <a:latin typeface="+mn-lt"/>
              <a:cs typeface="Franklin Gothic Book"/>
            </a:endParaRPr>
          </a:p>
        </p:txBody>
      </p:sp>
      <p:cxnSp>
        <p:nvCxnSpPr>
          <p:cNvPr id="14" name="Straight Arrow Connector 13"/>
          <p:cNvCxnSpPr/>
          <p:nvPr/>
        </p:nvCxnSpPr>
        <p:spPr bwMode="auto">
          <a:xfrm flipH="1" flipV="1">
            <a:off x="3771900" y="1358900"/>
            <a:ext cx="265318" cy="393700"/>
          </a:xfrm>
          <a:prstGeom prst="straightConnector1">
            <a:avLst/>
          </a:prstGeom>
          <a:solidFill>
            <a:schemeClr val="accent1"/>
          </a:solidFill>
          <a:ln w="9525" cap="flat" cmpd="sng" algn="ctr">
            <a:solidFill>
              <a:srgbClr val="00B0F0"/>
            </a:solidFill>
            <a:prstDash val="solid"/>
            <a:round/>
            <a:headEnd type="none" w="med" len="med"/>
            <a:tailEnd type="oval"/>
          </a:ln>
          <a:effectLst/>
        </p:spPr>
      </p:cxnSp>
      <p:cxnSp>
        <p:nvCxnSpPr>
          <p:cNvPr id="15" name="Straight Arrow Connector 14"/>
          <p:cNvCxnSpPr/>
          <p:nvPr/>
        </p:nvCxnSpPr>
        <p:spPr bwMode="auto">
          <a:xfrm flipH="1">
            <a:off x="4283125" y="2012950"/>
            <a:ext cx="117425" cy="1362916"/>
          </a:xfrm>
          <a:prstGeom prst="straightConnector1">
            <a:avLst/>
          </a:prstGeom>
          <a:solidFill>
            <a:schemeClr val="accent1"/>
          </a:solidFill>
          <a:ln w="9525" cap="flat" cmpd="sng" algn="ctr">
            <a:solidFill>
              <a:srgbClr val="00B0F0"/>
            </a:solidFill>
            <a:prstDash val="solid"/>
            <a:round/>
            <a:headEnd type="none" w="med" len="med"/>
            <a:tailEnd type="oval"/>
          </a:ln>
          <a:effectLst/>
        </p:spPr>
      </p:cxnSp>
      <p:sp>
        <p:nvSpPr>
          <p:cNvPr id="18" name="TextBox 17"/>
          <p:cNvSpPr txBox="1"/>
          <p:nvPr/>
        </p:nvSpPr>
        <p:spPr>
          <a:xfrm>
            <a:off x="881573" y="2632433"/>
            <a:ext cx="1416252" cy="305068"/>
          </a:xfrm>
          <a:prstGeom prst="rect">
            <a:avLst/>
          </a:prstGeom>
          <a:noFill/>
        </p:spPr>
        <p:txBody>
          <a:bodyPr wrap="none" lIns="0" tIns="0" rIns="0" bIns="0" rtlCol="0">
            <a:noAutofit/>
          </a:bodyPr>
          <a:lstStyle/>
          <a:p>
            <a:pPr>
              <a:lnSpc>
                <a:spcPct val="110000"/>
              </a:lnSpc>
              <a:spcBef>
                <a:spcPts val="0"/>
              </a:spcBef>
            </a:pPr>
            <a:r>
              <a:rPr lang="en-US" sz="1800" kern="1000" spc="30" dirty="0">
                <a:latin typeface="+mn-lt"/>
                <a:cs typeface="Franklin Gothic Book"/>
              </a:rPr>
              <a:t>APD assembly</a:t>
            </a:r>
          </a:p>
        </p:txBody>
      </p:sp>
      <p:cxnSp>
        <p:nvCxnSpPr>
          <p:cNvPr id="20" name="Straight Arrow Connector 19"/>
          <p:cNvCxnSpPr/>
          <p:nvPr/>
        </p:nvCxnSpPr>
        <p:spPr bwMode="auto">
          <a:xfrm flipV="1">
            <a:off x="2012950" y="1706275"/>
            <a:ext cx="284875" cy="878175"/>
          </a:xfrm>
          <a:prstGeom prst="straightConnector1">
            <a:avLst/>
          </a:prstGeom>
          <a:solidFill>
            <a:schemeClr val="accent1"/>
          </a:solidFill>
          <a:ln w="9525" cap="flat" cmpd="sng" algn="ctr">
            <a:solidFill>
              <a:schemeClr val="accent2"/>
            </a:solidFill>
            <a:prstDash val="solid"/>
            <a:round/>
            <a:headEnd type="none" w="med" len="med"/>
            <a:tailEnd type="oval"/>
          </a:ln>
          <a:effectLst/>
        </p:spPr>
      </p:cxnSp>
      <p:cxnSp>
        <p:nvCxnSpPr>
          <p:cNvPr id="21" name="Straight Arrow Connector 20"/>
          <p:cNvCxnSpPr>
            <a:stCxn id="18" idx="3"/>
          </p:cNvCxnSpPr>
          <p:nvPr/>
        </p:nvCxnSpPr>
        <p:spPr bwMode="auto">
          <a:xfrm>
            <a:off x="2297825" y="2784967"/>
            <a:ext cx="1444886" cy="372509"/>
          </a:xfrm>
          <a:prstGeom prst="straightConnector1">
            <a:avLst/>
          </a:prstGeom>
          <a:solidFill>
            <a:schemeClr val="accent1"/>
          </a:solidFill>
          <a:ln w="9525" cap="flat" cmpd="sng" algn="ctr">
            <a:solidFill>
              <a:schemeClr val="accent2"/>
            </a:solidFill>
            <a:prstDash val="solid"/>
            <a:round/>
            <a:headEnd type="none" w="med" len="med"/>
            <a:tailEnd type="oval"/>
          </a:ln>
          <a:effectLst/>
        </p:spPr>
      </p:cxnSp>
      <p:sp>
        <p:nvSpPr>
          <p:cNvPr id="24" name="TextBox 23"/>
          <p:cNvSpPr txBox="1"/>
          <p:nvPr/>
        </p:nvSpPr>
        <p:spPr>
          <a:xfrm>
            <a:off x="753318" y="3482926"/>
            <a:ext cx="2266950" cy="711200"/>
          </a:xfrm>
          <a:prstGeom prst="rect">
            <a:avLst/>
          </a:prstGeom>
          <a:solidFill>
            <a:schemeClr val="bg1">
              <a:alpha val="75000"/>
            </a:schemeClr>
          </a:solidFill>
        </p:spPr>
        <p:txBody>
          <a:bodyPr wrap="none" lIns="0" tIns="0" rIns="0" bIns="0" rtlCol="0">
            <a:noAutofit/>
          </a:bodyPr>
          <a:lstStyle/>
          <a:p>
            <a:pPr algn="ctr">
              <a:lnSpc>
                <a:spcPct val="110000"/>
              </a:lnSpc>
              <a:spcBef>
                <a:spcPts val="0"/>
              </a:spcBef>
            </a:pPr>
            <a:r>
              <a:rPr lang="en-US" sz="1800" kern="1000" spc="30" dirty="0">
                <a:latin typeface="+mn-lt"/>
                <a:cs typeface="Franklin Gothic Book"/>
              </a:rPr>
              <a:t>Wave length </a:t>
            </a:r>
            <a:br>
              <a:rPr lang="en-US" sz="1800" kern="1000" spc="30" dirty="0">
                <a:latin typeface="+mn-lt"/>
                <a:cs typeface="Franklin Gothic Book"/>
              </a:rPr>
            </a:br>
            <a:r>
              <a:rPr lang="en-US" sz="1800" kern="1000" spc="30" dirty="0">
                <a:latin typeface="+mn-lt"/>
                <a:cs typeface="Franklin Gothic Book"/>
              </a:rPr>
              <a:t>shifting optical fibers</a:t>
            </a:r>
          </a:p>
        </p:txBody>
      </p:sp>
      <p:cxnSp>
        <p:nvCxnSpPr>
          <p:cNvPr id="26" name="Straight Arrow Connector 25"/>
          <p:cNvCxnSpPr>
            <a:stCxn id="24" idx="3"/>
          </p:cNvCxnSpPr>
          <p:nvPr/>
        </p:nvCxnSpPr>
        <p:spPr bwMode="auto">
          <a:xfrm flipV="1">
            <a:off x="3020268" y="3375866"/>
            <a:ext cx="2178744" cy="46266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oval"/>
          </a:ln>
          <a:effectLst/>
        </p:spPr>
      </p:cxnSp>
      <p:sp>
        <p:nvSpPr>
          <p:cNvPr id="27" name="TextBox 26"/>
          <p:cNvSpPr txBox="1"/>
          <p:nvPr/>
        </p:nvSpPr>
        <p:spPr>
          <a:xfrm>
            <a:off x="368300" y="6413500"/>
            <a:ext cx="6369050" cy="421830"/>
          </a:xfrm>
          <a:prstGeom prst="rect">
            <a:avLst/>
          </a:prstGeom>
          <a:noFill/>
        </p:spPr>
        <p:txBody>
          <a:bodyPr wrap="none" lIns="0" tIns="0" rIns="0" bIns="0" rtlCol="0">
            <a:noAutofit/>
          </a:bodyPr>
          <a:lstStyle/>
          <a:p>
            <a:pPr>
              <a:lnSpc>
                <a:spcPct val="110000"/>
              </a:lnSpc>
              <a:spcBef>
                <a:spcPts val="0"/>
              </a:spcBef>
            </a:pPr>
            <a:r>
              <a:rPr lang="de-CH" sz="1200" kern="1000" spc="30" dirty="0">
                <a:latin typeface="+mn-lt"/>
                <a:cs typeface="Franklin Gothic Book"/>
              </a:rPr>
              <a:t>A. Stoykov, R. Scheuermann, </a:t>
            </a:r>
            <a:r>
              <a:rPr lang="de-CH" sz="1200" i="1" kern="1000" spc="30" dirty="0">
                <a:latin typeface="+mn-lt"/>
                <a:cs typeface="Franklin Gothic Book"/>
              </a:rPr>
              <a:t>et al.</a:t>
            </a:r>
            <a:r>
              <a:rPr lang="de-CH" sz="1200" kern="1000" spc="30" dirty="0">
                <a:latin typeface="+mn-lt"/>
                <a:cs typeface="Franklin Gothic Book"/>
              </a:rPr>
              <a:t>, </a:t>
            </a:r>
            <a:r>
              <a:rPr lang="de-CH" sz="1200" kern="1000" spc="30" dirty="0" err="1">
                <a:latin typeface="+mn-lt"/>
                <a:cs typeface="Franklin Gothic Book"/>
              </a:rPr>
              <a:t>Physica</a:t>
            </a:r>
            <a:r>
              <a:rPr lang="de-CH" sz="1200" kern="1000" spc="30" dirty="0">
                <a:latin typeface="+mn-lt"/>
                <a:cs typeface="Franklin Gothic Book"/>
              </a:rPr>
              <a:t> B </a:t>
            </a:r>
            <a:r>
              <a:rPr lang="de-CH" sz="1200" b="1" kern="1000" spc="30" dirty="0">
                <a:latin typeface="+mn-lt"/>
                <a:cs typeface="Franklin Gothic Book"/>
              </a:rPr>
              <a:t>404</a:t>
            </a:r>
            <a:r>
              <a:rPr lang="de-CH" sz="1200" kern="1000" spc="30" dirty="0">
                <a:latin typeface="+mn-lt"/>
                <a:cs typeface="Franklin Gothic Book"/>
              </a:rPr>
              <a:t>, 986 (09).</a:t>
            </a:r>
            <a:br>
              <a:rPr lang="de-CH" sz="1200" kern="1000" spc="30" dirty="0">
                <a:latin typeface="+mn-lt"/>
                <a:cs typeface="Franklin Gothic Book"/>
              </a:rPr>
            </a:br>
            <a:r>
              <a:rPr lang="de-CH" sz="1200" kern="1000" spc="30" dirty="0">
                <a:latin typeface="+mn-lt"/>
                <a:cs typeface="Franklin Gothic Book"/>
              </a:rPr>
              <a:t>See also https://www.psi.ch/en/lmu/position-sensitive-detection-psd-of-muons-and-positrons</a:t>
            </a:r>
          </a:p>
        </p:txBody>
      </p:sp>
    </p:spTree>
    <p:extLst>
      <p:ext uri="{BB962C8B-B14F-4D97-AF65-F5344CB8AC3E}">
        <p14:creationId xmlns:p14="http://schemas.microsoft.com/office/powerpoint/2010/main" val="95630410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DF055-8B2D-4F7A-828B-63D5F009B210}"/>
              </a:ext>
            </a:extLst>
          </p:cNvPr>
          <p:cNvSpPr>
            <a:spLocks noGrp="1"/>
          </p:cNvSpPr>
          <p:nvPr>
            <p:ph type="title"/>
          </p:nvPr>
        </p:nvSpPr>
        <p:spPr/>
        <p:txBody>
          <a:bodyPr/>
          <a:lstStyle/>
          <a:p>
            <a:r>
              <a:rPr lang="en-US" dirty="0"/>
              <a:t>Low Energy Muonium Production</a:t>
            </a:r>
          </a:p>
        </p:txBody>
      </p:sp>
      <p:sp>
        <p:nvSpPr>
          <p:cNvPr id="3" name="Foliennummernplatzhalter 2">
            <a:extLst>
              <a:ext uri="{FF2B5EF4-FFF2-40B4-BE49-F238E27FC236}">
                <a16:creationId xmlns:a16="http://schemas.microsoft.com/office/drawing/2014/main" id="{705AF79C-C71C-44D5-BEC6-B3231944E7FB}"/>
              </a:ext>
            </a:extLst>
          </p:cNvPr>
          <p:cNvSpPr>
            <a:spLocks noGrp="1"/>
          </p:cNvSpPr>
          <p:nvPr>
            <p:ph type="sldNum" sz="quarter" idx="12"/>
          </p:nvPr>
        </p:nvSpPr>
        <p:spPr/>
        <p:txBody>
          <a:bodyPr/>
          <a:lstStyle/>
          <a:p>
            <a:pPr algn="r">
              <a:defRPr/>
            </a:pPr>
            <a:r>
              <a:rPr lang="de-DE"/>
              <a:t>Page </a:t>
            </a:r>
            <a:fld id="{EBC07571-3134-BB4B-B83F-1A9FE18D34F3}" type="slidenum">
              <a:rPr lang="de-DE" smtClean="0"/>
              <a:pPr algn="r">
                <a:defRPr/>
              </a:pPr>
              <a:t>37</a:t>
            </a:fld>
            <a:endParaRPr lang="de-DE" dirty="0"/>
          </a:p>
        </p:txBody>
      </p:sp>
      <p:sp>
        <p:nvSpPr>
          <p:cNvPr id="7" name="Rechteck 6">
            <a:extLst>
              <a:ext uri="{FF2B5EF4-FFF2-40B4-BE49-F238E27FC236}">
                <a16:creationId xmlns:a16="http://schemas.microsoft.com/office/drawing/2014/main" id="{B58809AD-7E15-42C0-83BF-4B4F18828ED5}"/>
              </a:ext>
            </a:extLst>
          </p:cNvPr>
          <p:cNvSpPr/>
          <p:nvPr/>
        </p:nvSpPr>
        <p:spPr bwMode="auto">
          <a:xfrm>
            <a:off x="0" y="1316736"/>
            <a:ext cx="914400" cy="10058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Times" charset="0"/>
            </a:endParaRPr>
          </a:p>
        </p:txBody>
      </p:sp>
      <p:grpSp>
        <p:nvGrpSpPr>
          <p:cNvPr id="20" name="Gruppieren 19">
            <a:extLst>
              <a:ext uri="{FF2B5EF4-FFF2-40B4-BE49-F238E27FC236}">
                <a16:creationId xmlns:a16="http://schemas.microsoft.com/office/drawing/2014/main" id="{CA8098D7-7300-42AD-9C0D-CA4BBA970D24}"/>
              </a:ext>
            </a:extLst>
          </p:cNvPr>
          <p:cNvGrpSpPr/>
          <p:nvPr/>
        </p:nvGrpSpPr>
        <p:grpSpPr>
          <a:xfrm>
            <a:off x="4941739" y="1035049"/>
            <a:ext cx="3969660" cy="5476557"/>
            <a:chOff x="4941739" y="1035049"/>
            <a:chExt cx="3969660" cy="5476557"/>
          </a:xfrm>
        </p:grpSpPr>
        <p:pic>
          <p:nvPicPr>
            <p:cNvPr id="8" name="Grafik 7">
              <a:extLst>
                <a:ext uri="{FF2B5EF4-FFF2-40B4-BE49-F238E27FC236}">
                  <a16:creationId xmlns:a16="http://schemas.microsoft.com/office/drawing/2014/main" id="{B01071DB-5C4E-424E-9F77-EFA5C062DE3D}"/>
                </a:ext>
              </a:extLst>
            </p:cNvPr>
            <p:cNvPicPr>
              <a:picLocks noChangeAspect="1"/>
            </p:cNvPicPr>
            <p:nvPr/>
          </p:nvPicPr>
          <p:blipFill>
            <a:blip r:embed="rId2"/>
            <a:stretch>
              <a:fillRect/>
            </a:stretch>
          </p:blipFill>
          <p:spPr>
            <a:xfrm>
              <a:off x="4941739" y="1035049"/>
              <a:ext cx="3897630" cy="2965133"/>
            </a:xfrm>
            <a:prstGeom prst="rect">
              <a:avLst/>
            </a:prstGeom>
          </p:spPr>
        </p:pic>
        <p:pic>
          <p:nvPicPr>
            <p:cNvPr id="9" name="Grafik 8">
              <a:extLst>
                <a:ext uri="{FF2B5EF4-FFF2-40B4-BE49-F238E27FC236}">
                  <a16:creationId xmlns:a16="http://schemas.microsoft.com/office/drawing/2014/main" id="{76A984D7-698A-4DE3-8DE9-C76E782B9837}"/>
                </a:ext>
              </a:extLst>
            </p:cNvPr>
            <p:cNvPicPr>
              <a:picLocks noChangeAspect="1"/>
            </p:cNvPicPr>
            <p:nvPr/>
          </p:nvPicPr>
          <p:blipFill>
            <a:blip r:embed="rId3"/>
            <a:stretch>
              <a:fillRect/>
            </a:stretch>
          </p:blipFill>
          <p:spPr>
            <a:xfrm>
              <a:off x="5110734" y="3965573"/>
              <a:ext cx="3792855" cy="2546033"/>
            </a:xfrm>
            <a:prstGeom prst="rect">
              <a:avLst/>
            </a:prstGeom>
          </p:spPr>
        </p:pic>
        <p:cxnSp>
          <p:nvCxnSpPr>
            <p:cNvPr id="15" name="Gerade Verbindung mit Pfeil 14">
              <a:extLst>
                <a:ext uri="{FF2B5EF4-FFF2-40B4-BE49-F238E27FC236}">
                  <a16:creationId xmlns:a16="http://schemas.microsoft.com/office/drawing/2014/main" id="{12AFD853-A260-4D63-AB11-F8764059339B}"/>
                </a:ext>
              </a:extLst>
            </p:cNvPr>
            <p:cNvCxnSpPr>
              <a:cxnSpLocks/>
            </p:cNvCxnSpPr>
            <p:nvPr/>
          </p:nvCxnSpPr>
          <p:spPr bwMode="auto">
            <a:xfrm>
              <a:off x="7452360" y="4178808"/>
              <a:ext cx="536829" cy="18211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feld 17">
              <a:extLst>
                <a:ext uri="{FF2B5EF4-FFF2-40B4-BE49-F238E27FC236}">
                  <a16:creationId xmlns:a16="http://schemas.microsoft.com/office/drawing/2014/main" id="{6BB56E5C-B34F-4DFB-9686-163299AAF5CF}"/>
                </a:ext>
              </a:extLst>
            </p:cNvPr>
            <p:cNvSpPr txBox="1"/>
            <p:nvPr/>
          </p:nvSpPr>
          <p:spPr>
            <a:xfrm>
              <a:off x="7996999" y="4123944"/>
              <a:ext cx="914400" cy="420624"/>
            </a:xfrm>
            <a:prstGeom prst="rect">
              <a:avLst/>
            </a:prstGeom>
            <a:solidFill>
              <a:schemeClr val="bg1"/>
            </a:solidFill>
          </p:spPr>
          <p:txBody>
            <a:bodyPr wrap="none" lIns="0" tIns="0" rIns="0" bIns="0" rtlCol="0">
              <a:noAutofit/>
            </a:bodyPr>
            <a:lstStyle/>
            <a:p>
              <a:pPr algn="ctr">
                <a:lnSpc>
                  <a:spcPct val="110000"/>
                </a:lnSpc>
                <a:spcBef>
                  <a:spcPts val="0"/>
                </a:spcBef>
              </a:pPr>
              <a:r>
                <a:rPr lang="de-DE" sz="1200" kern="1000" spc="30" dirty="0" err="1">
                  <a:latin typeface="+mn-lt"/>
                  <a:cs typeface="Franklin Gothic Book"/>
                </a:rPr>
                <a:t>mesoporous</a:t>
              </a:r>
              <a:r>
                <a:rPr lang="de-DE" sz="1200" kern="1000" spc="30" dirty="0">
                  <a:latin typeface="+mn-lt"/>
                  <a:cs typeface="Franklin Gothic Book"/>
                </a:rPr>
                <a:t> </a:t>
              </a:r>
            </a:p>
            <a:p>
              <a:pPr algn="ctr">
                <a:lnSpc>
                  <a:spcPct val="110000"/>
                </a:lnSpc>
                <a:spcBef>
                  <a:spcPts val="0"/>
                </a:spcBef>
              </a:pPr>
              <a:r>
                <a:rPr lang="de-DE" sz="1200" kern="1000" spc="30" dirty="0" err="1">
                  <a:latin typeface="+mn-lt"/>
                  <a:cs typeface="Franklin Gothic Book"/>
                </a:rPr>
                <a:t>thin</a:t>
              </a:r>
              <a:r>
                <a:rPr lang="de-DE" sz="1200" kern="1000" spc="30" dirty="0">
                  <a:latin typeface="+mn-lt"/>
                  <a:cs typeface="Franklin Gothic Book"/>
                </a:rPr>
                <a:t> film</a:t>
              </a:r>
            </a:p>
          </p:txBody>
        </p:sp>
      </p:grpSp>
      <p:grpSp>
        <p:nvGrpSpPr>
          <p:cNvPr id="24" name="Gruppieren 23">
            <a:extLst>
              <a:ext uri="{FF2B5EF4-FFF2-40B4-BE49-F238E27FC236}">
                <a16:creationId xmlns:a16="http://schemas.microsoft.com/office/drawing/2014/main" id="{0C7ED9FD-3D65-4FCC-AC4F-104D838F84DF}"/>
              </a:ext>
            </a:extLst>
          </p:cNvPr>
          <p:cNvGrpSpPr/>
          <p:nvPr/>
        </p:nvGrpSpPr>
        <p:grpSpPr>
          <a:xfrm>
            <a:off x="415728" y="896112"/>
            <a:ext cx="4677012" cy="3890010"/>
            <a:chOff x="415728" y="896112"/>
            <a:chExt cx="4677012" cy="3890010"/>
          </a:xfrm>
        </p:grpSpPr>
        <p:pic>
          <p:nvPicPr>
            <p:cNvPr id="4" name="Grafik 3">
              <a:extLst>
                <a:ext uri="{FF2B5EF4-FFF2-40B4-BE49-F238E27FC236}">
                  <a16:creationId xmlns:a16="http://schemas.microsoft.com/office/drawing/2014/main" id="{730DAB7E-51DD-4BD9-9643-84ACDCB2DADF}"/>
                </a:ext>
              </a:extLst>
            </p:cNvPr>
            <p:cNvPicPr>
              <a:picLocks noChangeAspect="1"/>
            </p:cNvPicPr>
            <p:nvPr/>
          </p:nvPicPr>
          <p:blipFill>
            <a:blip r:embed="rId4"/>
            <a:stretch>
              <a:fillRect/>
            </a:stretch>
          </p:blipFill>
          <p:spPr>
            <a:xfrm>
              <a:off x="415728" y="1225296"/>
              <a:ext cx="4229100" cy="3135630"/>
            </a:xfrm>
            <a:prstGeom prst="rect">
              <a:avLst/>
            </a:prstGeom>
          </p:spPr>
        </p:pic>
        <p:sp>
          <p:nvSpPr>
            <p:cNvPr id="13" name="Textfeld 12">
              <a:extLst>
                <a:ext uri="{FF2B5EF4-FFF2-40B4-BE49-F238E27FC236}">
                  <a16:creationId xmlns:a16="http://schemas.microsoft.com/office/drawing/2014/main" id="{EF675B9F-F336-4E34-ADC0-AE3E467EEDB4}"/>
                </a:ext>
              </a:extLst>
            </p:cNvPr>
            <p:cNvSpPr txBox="1"/>
            <p:nvPr/>
          </p:nvSpPr>
          <p:spPr>
            <a:xfrm>
              <a:off x="3311784" y="896112"/>
              <a:ext cx="1780956" cy="493776"/>
            </a:xfrm>
            <a:prstGeom prst="rect">
              <a:avLst/>
            </a:prstGeom>
            <a:noFill/>
          </p:spPr>
          <p:txBody>
            <a:bodyPr wrap="none" lIns="0" tIns="0" rIns="0" bIns="0" rtlCol="0">
              <a:noAutofit/>
            </a:bodyPr>
            <a:lstStyle/>
            <a:p>
              <a:pPr>
                <a:lnSpc>
                  <a:spcPct val="110000"/>
                </a:lnSpc>
                <a:spcBef>
                  <a:spcPts val="0"/>
                </a:spcBef>
              </a:pPr>
              <a:r>
                <a:rPr lang="en-US" sz="1200" kern="1000" spc="30" dirty="0" err="1">
                  <a:latin typeface="+mn-lt"/>
                  <a:cs typeface="Franklin Gothic Book"/>
                </a:rPr>
                <a:t>SiN</a:t>
              </a:r>
              <a:r>
                <a:rPr lang="en-US" sz="1200" kern="1000" spc="30" dirty="0">
                  <a:latin typeface="+mn-lt"/>
                  <a:cs typeface="Franklin Gothic Book"/>
                </a:rPr>
                <a:t> membrane 3x3 array</a:t>
              </a:r>
              <a:br>
                <a:rPr lang="en-US" sz="1200" kern="1000" spc="30" dirty="0">
                  <a:latin typeface="+mn-lt"/>
                  <a:cs typeface="Franklin Gothic Book"/>
                </a:rPr>
              </a:br>
              <a:r>
                <a:rPr lang="en-US" sz="1200" kern="1000" spc="30" dirty="0">
                  <a:latin typeface="+mn-lt"/>
                  <a:cs typeface="Franklin Gothic Book"/>
                </a:rPr>
                <a:t>50-nm-thick 5.6 x 5.6 mm</a:t>
              </a:r>
              <a:r>
                <a:rPr lang="en-US" sz="1200" kern="1000" spc="30" baseline="30000" dirty="0">
                  <a:latin typeface="+mn-lt"/>
                  <a:cs typeface="Franklin Gothic Book"/>
                </a:rPr>
                <a:t>2</a:t>
              </a:r>
            </a:p>
          </p:txBody>
        </p:sp>
        <p:cxnSp>
          <p:nvCxnSpPr>
            <p:cNvPr id="22" name="Gerade Verbindung mit Pfeil 21">
              <a:extLst>
                <a:ext uri="{FF2B5EF4-FFF2-40B4-BE49-F238E27FC236}">
                  <a16:creationId xmlns:a16="http://schemas.microsoft.com/office/drawing/2014/main" id="{32A08B8C-67EB-43C3-966E-F2C2418145E2}"/>
                </a:ext>
              </a:extLst>
            </p:cNvPr>
            <p:cNvCxnSpPr/>
            <p:nvPr/>
          </p:nvCxnSpPr>
          <p:spPr bwMode="auto">
            <a:xfrm>
              <a:off x="2350008" y="2953512"/>
              <a:ext cx="685800" cy="1499616"/>
            </a:xfrm>
            <a:prstGeom prst="straightConnector1">
              <a:avLst/>
            </a:prstGeom>
            <a:solidFill>
              <a:schemeClr val="accent1"/>
            </a:solidFill>
            <a:ln w="9525" cap="flat" cmpd="sng" algn="ctr">
              <a:solidFill>
                <a:schemeClr val="tx1"/>
              </a:solidFill>
              <a:prstDash val="solid"/>
              <a:round/>
              <a:headEnd type="oval" w="med" len="med"/>
              <a:tailEnd type="none" w="lg" len="lg"/>
            </a:ln>
            <a:effectLst/>
          </p:spPr>
        </p:cxnSp>
        <p:sp>
          <p:nvSpPr>
            <p:cNvPr id="23" name="Textfeld 22">
              <a:extLst>
                <a:ext uri="{FF2B5EF4-FFF2-40B4-BE49-F238E27FC236}">
                  <a16:creationId xmlns:a16="http://schemas.microsoft.com/office/drawing/2014/main" id="{10E3CF45-3469-4D2C-9ED3-3780B9F03C95}"/>
                </a:ext>
              </a:extLst>
            </p:cNvPr>
            <p:cNvSpPr txBox="1"/>
            <p:nvPr/>
          </p:nvSpPr>
          <p:spPr>
            <a:xfrm>
              <a:off x="2688167" y="3926586"/>
              <a:ext cx="1033272" cy="859536"/>
            </a:xfrm>
            <a:prstGeom prst="rect">
              <a:avLst/>
            </a:prstGeom>
            <a:solidFill>
              <a:schemeClr val="bg1"/>
            </a:solidFill>
          </p:spPr>
          <p:txBody>
            <a:bodyPr wrap="none" lIns="0" tIns="0" rIns="0" bIns="0" rtlCol="0">
              <a:noAutofit/>
            </a:bodyPr>
            <a:lstStyle/>
            <a:p>
              <a:pPr algn="ctr">
                <a:lnSpc>
                  <a:spcPct val="110000"/>
                </a:lnSpc>
                <a:spcBef>
                  <a:spcPts val="0"/>
                </a:spcBef>
              </a:pPr>
              <a:r>
                <a:rPr lang="en-US" sz="1200" b="1" kern="1000" spc="30" dirty="0">
                  <a:latin typeface="+mn-lt"/>
                  <a:cs typeface="Franklin Gothic Book"/>
                </a:rPr>
                <a:t>Cu nose used</a:t>
              </a:r>
              <a:br>
                <a:rPr lang="en-US" sz="1200" b="1" kern="1000" spc="30" dirty="0">
                  <a:latin typeface="+mn-lt"/>
                  <a:cs typeface="Franklin Gothic Book"/>
                </a:rPr>
              </a:br>
              <a:r>
                <a:rPr lang="en-US" sz="1200" b="1" kern="1000" spc="30" dirty="0">
                  <a:latin typeface="+mn-lt"/>
                  <a:cs typeface="Franklin Gothic Book"/>
                </a:rPr>
                <a:t>as e+ absorber</a:t>
              </a:r>
              <a:br>
                <a:rPr lang="en-US" sz="1200" b="1" kern="1000" spc="30" dirty="0">
                  <a:latin typeface="+mn-lt"/>
                  <a:cs typeface="Franklin Gothic Book"/>
                </a:rPr>
              </a:br>
              <a:r>
                <a:rPr lang="en-US" sz="1200" b="1" kern="1000" spc="30" dirty="0">
                  <a:latin typeface="+mn-lt"/>
                  <a:cs typeface="Franklin Gothic Book"/>
                </a:rPr>
                <a:t>to increase the</a:t>
              </a:r>
              <a:br>
                <a:rPr lang="en-US" sz="1200" b="1" kern="1000" spc="30" dirty="0">
                  <a:latin typeface="+mn-lt"/>
                  <a:cs typeface="Franklin Gothic Book"/>
                </a:rPr>
              </a:br>
              <a:r>
                <a:rPr lang="en-US" sz="1200" b="1" kern="1000" spc="30" dirty="0">
                  <a:latin typeface="+mn-lt"/>
                  <a:cs typeface="Franklin Gothic Book"/>
                </a:rPr>
                <a:t>asymmetry</a:t>
              </a:r>
            </a:p>
          </p:txBody>
        </p:sp>
      </p:grpSp>
      <p:sp>
        <p:nvSpPr>
          <p:cNvPr id="26" name="Textfeld 25">
            <a:extLst>
              <a:ext uri="{FF2B5EF4-FFF2-40B4-BE49-F238E27FC236}">
                <a16:creationId xmlns:a16="http://schemas.microsoft.com/office/drawing/2014/main" id="{251B65E5-F15C-4255-A049-0AEB740C7BE2}"/>
              </a:ext>
            </a:extLst>
          </p:cNvPr>
          <p:cNvSpPr txBox="1"/>
          <p:nvPr/>
        </p:nvSpPr>
        <p:spPr>
          <a:xfrm>
            <a:off x="713232" y="5220301"/>
            <a:ext cx="3858768" cy="914400"/>
          </a:xfrm>
          <a:prstGeom prst="rect">
            <a:avLst/>
          </a:prstGeom>
          <a:noFill/>
        </p:spPr>
        <p:txBody>
          <a:bodyPr wrap="none" lIns="0" tIns="0" rIns="0" bIns="0" rtlCol="0">
            <a:noAutofit/>
          </a:bodyPr>
          <a:lstStyle/>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2 times higher Mu yield at RT</a:t>
            </a: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High Mu yield also at low-T,</a:t>
            </a:r>
            <a:br>
              <a:rPr lang="en-US" sz="1800" kern="1000" spc="30" dirty="0">
                <a:latin typeface="+mn-lt"/>
                <a:cs typeface="Franklin Gothic Book"/>
              </a:rPr>
            </a:br>
            <a:r>
              <a:rPr lang="en-US" sz="1800" kern="1000" spc="30" dirty="0">
                <a:latin typeface="+mn-lt"/>
                <a:cs typeface="Franklin Gothic Book"/>
              </a:rPr>
              <a:t>important for the 1s-2s experiment</a:t>
            </a:r>
          </a:p>
        </p:txBody>
      </p:sp>
      <p:sp>
        <p:nvSpPr>
          <p:cNvPr id="16" name="Textfeld 3">
            <a:extLst>
              <a:ext uri="{FF2B5EF4-FFF2-40B4-BE49-F238E27FC236}">
                <a16:creationId xmlns:a16="http://schemas.microsoft.com/office/drawing/2014/main" id="{96BC9DD9-13F1-4BB8-8546-F57808B6886C}"/>
              </a:ext>
            </a:extLst>
          </p:cNvPr>
          <p:cNvSpPr txBox="1"/>
          <p:nvPr/>
        </p:nvSpPr>
        <p:spPr>
          <a:xfrm>
            <a:off x="361946" y="6312150"/>
            <a:ext cx="3127248" cy="508500"/>
          </a:xfrm>
          <a:prstGeom prst="rect">
            <a:avLst/>
          </a:prstGeom>
          <a:noFill/>
        </p:spPr>
        <p:txBody>
          <a:bodyPr wrap="none" lIns="0" tIns="0" rIns="0" bIns="0" rtlCol="0">
            <a:noAutofit/>
          </a:bodyPr>
          <a:lstStyle/>
          <a:p>
            <a:pPr>
              <a:lnSpc>
                <a:spcPct val="110000"/>
              </a:lnSpc>
              <a:spcBef>
                <a:spcPts val="0"/>
              </a:spcBef>
            </a:pPr>
            <a:r>
              <a:rPr lang="de-DE" sz="1400" kern="1000" spc="30" dirty="0">
                <a:latin typeface="+mn-lt"/>
                <a:cs typeface="Franklin Gothic Book"/>
              </a:rPr>
              <a:t>A. </a:t>
            </a:r>
            <a:r>
              <a:rPr lang="de-DE" sz="1400" kern="1000" spc="30" dirty="0" err="1">
                <a:latin typeface="+mn-lt"/>
                <a:cs typeface="Franklin Gothic Book"/>
              </a:rPr>
              <a:t>Antognini</a:t>
            </a:r>
            <a:r>
              <a:rPr lang="de-DE" sz="1400" kern="1000" spc="30" dirty="0">
                <a:latin typeface="+mn-lt"/>
                <a:cs typeface="Franklin Gothic Book"/>
              </a:rPr>
              <a:t>, </a:t>
            </a:r>
            <a:r>
              <a:rPr lang="de-DE" sz="1400" i="1" kern="1000" spc="30" dirty="0">
                <a:latin typeface="+mn-lt"/>
                <a:cs typeface="Franklin Gothic Book"/>
              </a:rPr>
              <a:t>et al. </a:t>
            </a:r>
            <a:r>
              <a:rPr lang="de-DE" sz="1400" kern="1000" spc="30" dirty="0">
                <a:latin typeface="+mn-lt"/>
                <a:cs typeface="Franklin Gothic Book"/>
              </a:rPr>
              <a:t>PRL </a:t>
            </a:r>
            <a:r>
              <a:rPr lang="de-DE" sz="1400" b="1" kern="1000" spc="30" dirty="0">
                <a:latin typeface="+mn-lt"/>
                <a:cs typeface="Franklin Gothic Book"/>
              </a:rPr>
              <a:t>108</a:t>
            </a:r>
            <a:r>
              <a:rPr lang="de-DE" sz="1400" kern="1000" spc="30" dirty="0">
                <a:latin typeface="+mn-lt"/>
                <a:cs typeface="Franklin Gothic Book"/>
              </a:rPr>
              <a:t>, 143401 (12).</a:t>
            </a:r>
          </a:p>
          <a:p>
            <a:pPr>
              <a:lnSpc>
                <a:spcPct val="110000"/>
              </a:lnSpc>
              <a:spcBef>
                <a:spcPts val="0"/>
              </a:spcBef>
            </a:pPr>
            <a:r>
              <a:rPr lang="de-DE" sz="1400" kern="1000" spc="30" dirty="0">
                <a:latin typeface="+mn-lt"/>
                <a:cs typeface="Franklin Gothic Book"/>
              </a:rPr>
              <a:t>K.S. </a:t>
            </a:r>
            <a:r>
              <a:rPr lang="de-DE" sz="1400" kern="1000" spc="30" dirty="0" err="1">
                <a:latin typeface="+mn-lt"/>
                <a:cs typeface="Franklin Gothic Book"/>
              </a:rPr>
              <a:t>Khaw</a:t>
            </a:r>
            <a:r>
              <a:rPr lang="de-DE" sz="1400" kern="1000" spc="30" dirty="0">
                <a:latin typeface="+mn-lt"/>
                <a:cs typeface="Franklin Gothic Book"/>
              </a:rPr>
              <a:t>, </a:t>
            </a:r>
            <a:r>
              <a:rPr lang="de-DE" sz="1400" i="1" kern="1000" spc="30" dirty="0">
                <a:latin typeface="+mn-lt"/>
                <a:cs typeface="Franklin Gothic Book"/>
              </a:rPr>
              <a:t>et al.</a:t>
            </a:r>
            <a:r>
              <a:rPr lang="de-DE" sz="1400" kern="1000" spc="30" dirty="0">
                <a:latin typeface="+mn-lt"/>
                <a:cs typeface="Franklin Gothic Book"/>
              </a:rPr>
              <a:t> PRA </a:t>
            </a:r>
            <a:r>
              <a:rPr lang="de-DE" sz="1400" b="1" kern="1000" spc="30" dirty="0">
                <a:latin typeface="+mn-lt"/>
                <a:cs typeface="Franklin Gothic Book"/>
              </a:rPr>
              <a:t>94</a:t>
            </a:r>
            <a:r>
              <a:rPr lang="de-DE" sz="1400" kern="1000" spc="30" dirty="0">
                <a:latin typeface="+mn-lt"/>
                <a:cs typeface="Franklin Gothic Book"/>
              </a:rPr>
              <a:t>, 022716 (16). </a:t>
            </a:r>
          </a:p>
        </p:txBody>
      </p:sp>
    </p:spTree>
    <p:extLst>
      <p:ext uri="{BB962C8B-B14F-4D97-AF65-F5344CB8AC3E}">
        <p14:creationId xmlns:p14="http://schemas.microsoft.com/office/powerpoint/2010/main" val="80242463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Semiconductors – µ</a:t>
            </a:r>
            <a:r>
              <a:rPr lang="en-US" sz="2100" baseline="30000" dirty="0"/>
              <a:t>+</a:t>
            </a:r>
            <a:r>
              <a:rPr lang="en-US" sz="2100" dirty="0"/>
              <a:t> to Measure Charge Carrier Profiles</a:t>
            </a:r>
            <a:br>
              <a:rPr lang="en-US" sz="2100" dirty="0"/>
            </a:br>
            <a:r>
              <a:rPr lang="en-US" sz="1600" dirty="0"/>
              <a:t>Example 1: p-doped Ge</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38</a:t>
            </a:fld>
            <a:endParaRPr lang="de-DE" dirty="0"/>
          </a:p>
        </p:txBody>
      </p:sp>
      <p:grpSp>
        <p:nvGrpSpPr>
          <p:cNvPr id="27" name="Group 26"/>
          <p:cNvGrpSpPr/>
          <p:nvPr/>
        </p:nvGrpSpPr>
        <p:grpSpPr>
          <a:xfrm>
            <a:off x="651006" y="4573528"/>
            <a:ext cx="3219882" cy="1442926"/>
            <a:chOff x="1152524" y="4480855"/>
            <a:chExt cx="3219882" cy="1442926"/>
          </a:xfrm>
        </p:grpSpPr>
        <p:pic>
          <p:nvPicPr>
            <p:cNvPr id="20" name="Picture 19"/>
            <p:cNvPicPr>
              <a:picLocks noChangeAspect="1"/>
            </p:cNvPicPr>
            <p:nvPr/>
          </p:nvPicPr>
          <p:blipFill>
            <a:blip r:embed="rId2"/>
            <a:stretch>
              <a:fillRect/>
            </a:stretch>
          </p:blipFill>
          <p:spPr>
            <a:xfrm>
              <a:off x="1152524" y="4480855"/>
              <a:ext cx="628650" cy="433388"/>
            </a:xfrm>
            <a:prstGeom prst="rect">
              <a:avLst/>
            </a:prstGeom>
          </p:spPr>
        </p:pic>
        <p:pic>
          <p:nvPicPr>
            <p:cNvPr id="21" name="Picture 20"/>
            <p:cNvPicPr>
              <a:picLocks noChangeAspect="1"/>
            </p:cNvPicPr>
            <p:nvPr/>
          </p:nvPicPr>
          <p:blipFill>
            <a:blip r:embed="rId3"/>
            <a:stretch>
              <a:fillRect/>
            </a:stretch>
          </p:blipFill>
          <p:spPr>
            <a:xfrm>
              <a:off x="1771743" y="5370563"/>
              <a:ext cx="671513" cy="419100"/>
            </a:xfrm>
            <a:prstGeom prst="rect">
              <a:avLst/>
            </a:prstGeom>
          </p:spPr>
        </p:pic>
        <p:sp>
          <p:nvSpPr>
            <p:cNvPr id="22" name="Freeform 21"/>
            <p:cNvSpPr/>
            <p:nvPr/>
          </p:nvSpPr>
          <p:spPr bwMode="auto">
            <a:xfrm>
              <a:off x="1790700" y="4838700"/>
              <a:ext cx="323850" cy="523875"/>
            </a:xfrm>
            <a:custGeom>
              <a:avLst/>
              <a:gdLst>
                <a:gd name="connsiteX0" fmla="*/ 0 w 323850"/>
                <a:gd name="connsiteY0" fmla="*/ 0 h 523875"/>
                <a:gd name="connsiteX1" fmla="*/ 247650 w 323850"/>
                <a:gd name="connsiteY1" fmla="*/ 257175 h 523875"/>
                <a:gd name="connsiteX2" fmla="*/ 323850 w 323850"/>
                <a:gd name="connsiteY2" fmla="*/ 523875 h 523875"/>
              </a:gdLst>
              <a:ahLst/>
              <a:cxnLst>
                <a:cxn ang="0">
                  <a:pos x="connsiteX0" y="connsiteY0"/>
                </a:cxn>
                <a:cxn ang="0">
                  <a:pos x="connsiteX1" y="connsiteY1"/>
                </a:cxn>
                <a:cxn ang="0">
                  <a:pos x="connsiteX2" y="connsiteY2"/>
                </a:cxn>
              </a:cxnLst>
              <a:rect l="l" t="t" r="r" b="b"/>
              <a:pathLst>
                <a:path w="323850" h="523875">
                  <a:moveTo>
                    <a:pt x="0" y="0"/>
                  </a:moveTo>
                  <a:cubicBezTo>
                    <a:pt x="96837" y="84931"/>
                    <a:pt x="193675" y="169863"/>
                    <a:pt x="247650" y="257175"/>
                  </a:cubicBezTo>
                  <a:cubicBezTo>
                    <a:pt x="301625" y="344487"/>
                    <a:pt x="312737" y="434181"/>
                    <a:pt x="323850" y="523875"/>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3" name="TextBox 22"/>
            <p:cNvSpPr txBox="1"/>
            <p:nvPr/>
          </p:nvSpPr>
          <p:spPr>
            <a:xfrm>
              <a:off x="2022728" y="4550768"/>
              <a:ext cx="1895475" cy="383497"/>
            </a:xfrm>
            <a:prstGeom prst="rect">
              <a:avLst/>
            </a:prstGeom>
            <a:noFill/>
          </p:spPr>
          <p:txBody>
            <a:bodyPr wrap="none" lIns="0" tIns="0" rIns="0" bIns="0" rtlCol="0">
              <a:noAutofit/>
            </a:bodyPr>
            <a:lstStyle/>
            <a:p>
              <a:pPr>
                <a:lnSpc>
                  <a:spcPct val="110000"/>
                </a:lnSpc>
                <a:spcBef>
                  <a:spcPts val="0"/>
                </a:spcBef>
              </a:pPr>
              <a:r>
                <a:rPr lang="en-US" sz="1800" kern="1000" spc="30" dirty="0">
                  <a:latin typeface="+mn-lt"/>
                  <a:cs typeface="Franklin Gothic Book"/>
                </a:rPr>
                <a:t>“fast” precession</a:t>
              </a:r>
            </a:p>
          </p:txBody>
        </p:sp>
        <p:sp>
          <p:nvSpPr>
            <p:cNvPr id="24" name="Freeform 23"/>
            <p:cNvSpPr/>
            <p:nvPr/>
          </p:nvSpPr>
          <p:spPr bwMode="auto">
            <a:xfrm>
              <a:off x="1371600" y="4943475"/>
              <a:ext cx="371475" cy="514350"/>
            </a:xfrm>
            <a:custGeom>
              <a:avLst/>
              <a:gdLst>
                <a:gd name="connsiteX0" fmla="*/ 371475 w 371475"/>
                <a:gd name="connsiteY0" fmla="*/ 514350 h 514350"/>
                <a:gd name="connsiteX1" fmla="*/ 85725 w 371475"/>
                <a:gd name="connsiteY1" fmla="*/ 400050 h 514350"/>
                <a:gd name="connsiteX2" fmla="*/ 0 w 371475"/>
                <a:gd name="connsiteY2" fmla="*/ 0 h 514350"/>
              </a:gdLst>
              <a:ahLst/>
              <a:cxnLst>
                <a:cxn ang="0">
                  <a:pos x="connsiteX0" y="connsiteY0"/>
                </a:cxn>
                <a:cxn ang="0">
                  <a:pos x="connsiteX1" y="connsiteY1"/>
                </a:cxn>
                <a:cxn ang="0">
                  <a:pos x="connsiteX2" y="connsiteY2"/>
                </a:cxn>
              </a:cxnLst>
              <a:rect l="l" t="t" r="r" b="b"/>
              <a:pathLst>
                <a:path w="371475" h="514350">
                  <a:moveTo>
                    <a:pt x="371475" y="514350"/>
                  </a:moveTo>
                  <a:cubicBezTo>
                    <a:pt x="259556" y="500062"/>
                    <a:pt x="147637" y="485775"/>
                    <a:pt x="85725" y="400050"/>
                  </a:cubicBezTo>
                  <a:cubicBezTo>
                    <a:pt x="23812" y="314325"/>
                    <a:pt x="11906" y="157162"/>
                    <a:pt x="0" y="0"/>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25" name="TextBox 24"/>
            <p:cNvSpPr txBox="1"/>
            <p:nvPr/>
          </p:nvSpPr>
          <p:spPr>
            <a:xfrm>
              <a:off x="2536425" y="5217394"/>
              <a:ext cx="1835981" cy="706387"/>
            </a:xfrm>
            <a:prstGeom prst="rect">
              <a:avLst/>
            </a:prstGeom>
            <a:noFill/>
          </p:spPr>
          <p:txBody>
            <a:bodyPr wrap="none" lIns="0" tIns="0" rIns="0" bIns="0" rtlCol="0">
              <a:noAutofit/>
            </a:bodyPr>
            <a:lstStyle/>
            <a:p>
              <a:pPr algn="ctr">
                <a:lnSpc>
                  <a:spcPct val="110000"/>
                </a:lnSpc>
                <a:spcBef>
                  <a:spcPts val="0"/>
                </a:spcBef>
              </a:pPr>
              <a:r>
                <a:rPr lang="en-US" sz="1800" kern="1000" spc="30" dirty="0">
                  <a:latin typeface="+mn-lt"/>
                  <a:cs typeface="Franklin Gothic Book"/>
                </a:rPr>
                <a:t>“slow” precession</a:t>
              </a:r>
            </a:p>
            <a:p>
              <a:pPr algn="ctr">
                <a:lnSpc>
                  <a:spcPct val="110000"/>
                </a:lnSpc>
                <a:spcBef>
                  <a:spcPts val="0"/>
                </a:spcBef>
              </a:pPr>
              <a:r>
                <a:rPr lang="en-US" sz="1800" kern="1000" spc="30" dirty="0">
                  <a:latin typeface="+mn-lt"/>
                  <a:cs typeface="Franklin Gothic Book"/>
                </a:rPr>
                <a:t>= </a:t>
              </a:r>
              <a:r>
                <a:rPr lang="el-GR" sz="1800" kern="1000" spc="30" dirty="0">
                  <a:latin typeface="+mn-lt"/>
                  <a:cs typeface="Franklin Gothic Book"/>
                </a:rPr>
                <a:t>γ</a:t>
              </a:r>
              <a:r>
                <a:rPr lang="el-GR" sz="1800" kern="1000" spc="30" baseline="-25000" dirty="0">
                  <a:latin typeface="+mn-lt"/>
                  <a:cs typeface="Franklin Gothic Book"/>
                </a:rPr>
                <a:t>µ</a:t>
              </a:r>
              <a:r>
                <a:rPr lang="de-CH" sz="1800" kern="1000" spc="30" dirty="0">
                  <a:latin typeface="+mn-lt"/>
                  <a:cs typeface="Franklin Gothic Book"/>
                </a:rPr>
                <a:t> </a:t>
              </a:r>
              <a:r>
                <a:rPr lang="de-CH" sz="1800" i="1" kern="1000" spc="30" dirty="0" err="1">
                  <a:latin typeface="+mn-lt"/>
                  <a:cs typeface="Franklin Gothic Book"/>
                </a:rPr>
                <a:t>B</a:t>
              </a:r>
              <a:r>
                <a:rPr lang="de-CH" sz="1800" kern="1000" spc="30" baseline="-25000" dirty="0" err="1">
                  <a:latin typeface="+mn-lt"/>
                  <a:cs typeface="Franklin Gothic Book"/>
                </a:rPr>
                <a:t>ext</a:t>
              </a:r>
              <a:endParaRPr lang="en-US" sz="1800" kern="1000" spc="30" baseline="-25000" dirty="0">
                <a:latin typeface="+mn-lt"/>
                <a:cs typeface="Franklin Gothic Book"/>
              </a:endParaRPr>
            </a:p>
          </p:txBody>
        </p:sp>
      </p:grpSp>
      <p:sp>
        <p:nvSpPr>
          <p:cNvPr id="28" name="Rectangle 27"/>
          <p:cNvSpPr/>
          <p:nvPr/>
        </p:nvSpPr>
        <p:spPr bwMode="auto">
          <a:xfrm>
            <a:off x="0" y="1228725"/>
            <a:ext cx="885825" cy="1123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6" name="TextBox 5"/>
          <p:cNvSpPr txBox="1"/>
          <p:nvPr/>
        </p:nvSpPr>
        <p:spPr>
          <a:xfrm>
            <a:off x="361949" y="1123950"/>
            <a:ext cx="5629275" cy="914400"/>
          </a:xfrm>
          <a:prstGeom prst="rect">
            <a:avLst/>
          </a:prstGeom>
          <a:noFill/>
        </p:spPr>
        <p:txBody>
          <a:bodyPr wrap="none" lIns="0" tIns="0" rIns="0" bIns="0" rtlCol="0">
            <a:noAutofit/>
          </a:bodyPr>
          <a:lstStyle/>
          <a:p>
            <a:pPr>
              <a:lnSpc>
                <a:spcPct val="110000"/>
              </a:lnSpc>
              <a:spcBef>
                <a:spcPts val="0"/>
              </a:spcBef>
            </a:pPr>
            <a:r>
              <a:rPr lang="en-US" sz="1800" b="1" kern="1000" spc="30" dirty="0">
                <a:latin typeface="+mn-lt"/>
                <a:cs typeface="Franklin Gothic Book"/>
              </a:rPr>
              <a:t>Measurements performed at T=220K</a:t>
            </a:r>
            <a:r>
              <a:rPr lang="en-US" sz="1800" kern="1000" spc="30" dirty="0">
                <a:latin typeface="+mn-lt"/>
                <a:cs typeface="Franklin Gothic Book"/>
              </a:rPr>
              <a:t>:</a:t>
            </a:r>
          </a:p>
          <a:p>
            <a:pPr marL="285750" indent="-285750">
              <a:lnSpc>
                <a:spcPct val="110000"/>
              </a:lnSpc>
              <a:spcBef>
                <a:spcPts val="0"/>
              </a:spcBef>
              <a:buFont typeface="Arial" panose="020B0604020202020204" pitchFamily="34" charset="0"/>
              <a:buChar char="•"/>
            </a:pPr>
            <a:r>
              <a:rPr lang="en-US" sz="1800" kern="1000" spc="30" dirty="0">
                <a:latin typeface="+mn-lt"/>
                <a:cs typeface="Franklin Gothic Book"/>
              </a:rPr>
              <a:t>Mu</a:t>
            </a:r>
            <a:r>
              <a:rPr lang="en-US" sz="1800" kern="1000" spc="30" baseline="-25000" dirty="0">
                <a:latin typeface="+mn-lt"/>
                <a:cs typeface="Franklin Gothic Book"/>
              </a:rPr>
              <a:t>BC</a:t>
            </a:r>
            <a:r>
              <a:rPr lang="en-US" sz="1800" kern="1000" spc="30" baseline="30000" dirty="0">
                <a:latin typeface="+mn-lt"/>
                <a:cs typeface="Franklin Gothic Book"/>
              </a:rPr>
              <a:t>0</a:t>
            </a:r>
            <a:r>
              <a:rPr lang="en-US" sz="1800" kern="1000" spc="30" dirty="0">
                <a:latin typeface="+mn-lt"/>
                <a:cs typeface="Franklin Gothic Book"/>
              </a:rPr>
              <a:t> fully transformed to </a:t>
            </a:r>
            <a:r>
              <a:rPr lang="en-US" sz="1800" kern="1000" spc="30" dirty="0" err="1">
                <a:latin typeface="+mn-lt"/>
                <a:cs typeface="Franklin Gothic Book"/>
              </a:rPr>
              <a:t>Mu</a:t>
            </a:r>
            <a:r>
              <a:rPr lang="en-US" sz="1800" kern="1000" spc="30" baseline="-25000" dirty="0" err="1">
                <a:latin typeface="+mn-lt"/>
                <a:cs typeface="Franklin Gothic Book"/>
              </a:rPr>
              <a:t>BC</a:t>
            </a:r>
            <a:r>
              <a:rPr lang="en-US" sz="1800" kern="1000" spc="30" baseline="30000" dirty="0">
                <a:latin typeface="+mn-lt"/>
                <a:cs typeface="Franklin Gothic Book"/>
              </a:rPr>
              <a:t>+</a:t>
            </a:r>
            <a:endParaRPr lang="en-US" sz="1800" kern="1000" spc="30" dirty="0">
              <a:latin typeface="+mn-lt"/>
              <a:cs typeface="Franklin Gothic Book"/>
            </a:endParaRPr>
          </a:p>
          <a:p>
            <a:pPr marL="285750" indent="-285750">
              <a:lnSpc>
                <a:spcPct val="110000"/>
              </a:lnSpc>
              <a:spcBef>
                <a:spcPts val="0"/>
              </a:spcBef>
              <a:buFont typeface="Arial" panose="020B0604020202020204" pitchFamily="34" charset="0"/>
              <a:buChar char="•"/>
            </a:pPr>
            <a:r>
              <a:rPr lang="en-US" sz="1800" kern="1000" spc="30" dirty="0" err="1">
                <a:latin typeface="+mn-lt"/>
                <a:cs typeface="Franklin Gothic Book"/>
              </a:rPr>
              <a:t>Mu</a:t>
            </a:r>
            <a:r>
              <a:rPr lang="en-US" sz="1800" kern="1000" spc="30" baseline="-25000" dirty="0" err="1">
                <a:latin typeface="+mn-lt"/>
                <a:cs typeface="Franklin Gothic Book"/>
              </a:rPr>
              <a:t>T</a:t>
            </a:r>
            <a:r>
              <a:rPr lang="en-US" sz="1800" kern="1000" spc="30" dirty="0">
                <a:latin typeface="+mn-lt"/>
                <a:cs typeface="Franklin Gothic Book"/>
              </a:rPr>
              <a:t> is used as sensor for free hole carriers.</a:t>
            </a:r>
            <a:endParaRPr lang="en-US" sz="1800" kern="1000" spc="30" baseline="-25000" dirty="0">
              <a:latin typeface="+mn-lt"/>
              <a:cs typeface="Franklin Gothic Book"/>
            </a:endParaRPr>
          </a:p>
        </p:txBody>
      </p:sp>
      <p:sp>
        <p:nvSpPr>
          <p:cNvPr id="29" name="TextBox 28"/>
          <p:cNvSpPr txBox="1"/>
          <p:nvPr/>
        </p:nvSpPr>
        <p:spPr>
          <a:xfrm>
            <a:off x="467259" y="6545810"/>
            <a:ext cx="3219882" cy="259176"/>
          </a:xfrm>
          <a:prstGeom prst="rect">
            <a:avLst/>
          </a:prstGeom>
          <a:noFill/>
        </p:spPr>
        <p:txBody>
          <a:bodyPr wrap="none" lIns="0" tIns="0" rIns="0" bIns="0" rtlCol="0">
            <a:noAutofit/>
          </a:bodyPr>
          <a:lstStyle/>
          <a:p>
            <a:pPr>
              <a:lnSpc>
                <a:spcPct val="110000"/>
              </a:lnSpc>
              <a:spcBef>
                <a:spcPts val="0"/>
              </a:spcBef>
            </a:pPr>
            <a:r>
              <a:rPr lang="de-CH" sz="1400" kern="1000" spc="30" dirty="0">
                <a:latin typeface="+mn-lt"/>
                <a:cs typeface="Franklin Gothic Book"/>
              </a:rPr>
              <a:t>T. Prokscha, </a:t>
            </a:r>
            <a:r>
              <a:rPr lang="de-CH" sz="1400" i="1" kern="1000" spc="30" dirty="0">
                <a:latin typeface="+mn-lt"/>
                <a:cs typeface="Franklin Gothic Book"/>
              </a:rPr>
              <a:t>et al.</a:t>
            </a:r>
            <a:r>
              <a:rPr lang="de-CH" sz="1400" kern="1000" spc="30" dirty="0">
                <a:latin typeface="+mn-lt"/>
                <a:cs typeface="Franklin Gothic Book"/>
              </a:rPr>
              <a:t> in </a:t>
            </a:r>
            <a:r>
              <a:rPr lang="de-CH" sz="1400" kern="1000" spc="30" dirty="0" err="1">
                <a:latin typeface="+mn-lt"/>
                <a:cs typeface="Franklin Gothic Book"/>
              </a:rPr>
              <a:t>preparation</a:t>
            </a:r>
            <a:r>
              <a:rPr lang="de-CH" sz="1400" kern="1000" spc="30" dirty="0">
                <a:latin typeface="+mn-lt"/>
                <a:cs typeface="Franklin Gothic Book"/>
              </a:rPr>
              <a:t>.</a:t>
            </a:r>
          </a:p>
        </p:txBody>
      </p:sp>
      <p:grpSp>
        <p:nvGrpSpPr>
          <p:cNvPr id="33" name="Group 32"/>
          <p:cNvGrpSpPr/>
          <p:nvPr/>
        </p:nvGrpSpPr>
        <p:grpSpPr>
          <a:xfrm>
            <a:off x="343586" y="2607489"/>
            <a:ext cx="3806476" cy="1498009"/>
            <a:chOff x="343586" y="2607489"/>
            <a:chExt cx="3806476" cy="1498009"/>
          </a:xfrm>
        </p:grpSpPr>
        <p:pic>
          <p:nvPicPr>
            <p:cNvPr id="14" name="Picture 13"/>
            <p:cNvPicPr>
              <a:picLocks noChangeAspect="1"/>
            </p:cNvPicPr>
            <p:nvPr/>
          </p:nvPicPr>
          <p:blipFill>
            <a:blip r:embed="rId4"/>
            <a:stretch>
              <a:fillRect/>
            </a:stretch>
          </p:blipFill>
          <p:spPr>
            <a:xfrm>
              <a:off x="343586" y="2984707"/>
              <a:ext cx="1546479" cy="279749"/>
            </a:xfrm>
            <a:prstGeom prst="rect">
              <a:avLst/>
            </a:prstGeom>
          </p:spPr>
        </p:pic>
        <p:sp>
          <p:nvSpPr>
            <p:cNvPr id="15" name="TextBox 14"/>
            <p:cNvSpPr txBox="1"/>
            <p:nvPr/>
          </p:nvSpPr>
          <p:spPr>
            <a:xfrm>
              <a:off x="361949" y="2607489"/>
              <a:ext cx="2410201" cy="323850"/>
            </a:xfrm>
            <a:prstGeom prst="rect">
              <a:avLst/>
            </a:prstGeom>
            <a:noFill/>
          </p:spPr>
          <p:txBody>
            <a:bodyPr wrap="none" lIns="0" tIns="0" rIns="0" bIns="0" rtlCol="0">
              <a:noAutofit/>
            </a:bodyPr>
            <a:lstStyle/>
            <a:p>
              <a:pPr>
                <a:lnSpc>
                  <a:spcPct val="110000"/>
                </a:lnSpc>
                <a:spcBef>
                  <a:spcPts val="0"/>
                </a:spcBef>
              </a:pPr>
              <a:r>
                <a:rPr lang="en-US" sz="1800" b="1" kern="1000" spc="30" dirty="0">
                  <a:latin typeface="+mn-lt"/>
                  <a:cs typeface="Franklin Gothic Book"/>
                </a:rPr>
                <a:t>Charge-Exchange </a:t>
              </a:r>
              <a:r>
                <a:rPr lang="en-US" sz="1800" b="1" kern="1000" spc="30" dirty="0" err="1">
                  <a:latin typeface="+mn-lt"/>
                  <a:cs typeface="Franklin Gothic Book"/>
                </a:rPr>
                <a:t>Cylces</a:t>
              </a:r>
              <a:endParaRPr lang="en-US" sz="1800" b="1" kern="1000" spc="30" dirty="0">
                <a:latin typeface="+mn-lt"/>
                <a:cs typeface="Franklin Gothic Book"/>
              </a:endParaRPr>
            </a:p>
          </p:txBody>
        </p:sp>
        <p:pic>
          <p:nvPicPr>
            <p:cNvPr id="31" name="Picture 30"/>
            <p:cNvPicPr>
              <a:picLocks noChangeAspect="1"/>
            </p:cNvPicPr>
            <p:nvPr/>
          </p:nvPicPr>
          <p:blipFill>
            <a:blip r:embed="rId5"/>
            <a:stretch>
              <a:fillRect/>
            </a:stretch>
          </p:blipFill>
          <p:spPr>
            <a:xfrm>
              <a:off x="343586" y="3421304"/>
              <a:ext cx="3806476" cy="311182"/>
            </a:xfrm>
            <a:prstGeom prst="rect">
              <a:avLst/>
            </a:prstGeom>
          </p:spPr>
        </p:pic>
        <p:pic>
          <p:nvPicPr>
            <p:cNvPr id="32" name="Picture 31"/>
            <p:cNvPicPr>
              <a:picLocks noChangeAspect="1"/>
            </p:cNvPicPr>
            <p:nvPr/>
          </p:nvPicPr>
          <p:blipFill>
            <a:blip r:embed="rId6"/>
            <a:stretch>
              <a:fillRect/>
            </a:stretch>
          </p:blipFill>
          <p:spPr>
            <a:xfrm>
              <a:off x="343586" y="3784886"/>
              <a:ext cx="3234404" cy="320612"/>
            </a:xfrm>
            <a:prstGeom prst="rect">
              <a:avLst/>
            </a:prstGeom>
          </p:spPr>
        </p:pic>
      </p:grpSp>
      <p:sp>
        <p:nvSpPr>
          <p:cNvPr id="7" name="TextBox 6"/>
          <p:cNvSpPr txBox="1"/>
          <p:nvPr/>
        </p:nvSpPr>
        <p:spPr>
          <a:xfrm>
            <a:off x="5476875" y="831143"/>
            <a:ext cx="3105150" cy="603251"/>
          </a:xfrm>
          <a:prstGeom prst="rect">
            <a:avLst/>
          </a:prstGeom>
          <a:noFill/>
        </p:spPr>
        <p:txBody>
          <a:bodyPr wrap="none" lIns="0" tIns="0" rIns="0" bIns="0" rtlCol="0">
            <a:noAutofit/>
          </a:bodyPr>
          <a:lstStyle/>
          <a:p>
            <a:pPr algn="ctr">
              <a:lnSpc>
                <a:spcPct val="110000"/>
              </a:lnSpc>
              <a:spcBef>
                <a:spcPts val="0"/>
              </a:spcBef>
            </a:pPr>
            <a:r>
              <a:rPr lang="de-CH" sz="1800" b="1" kern="1000" spc="30" dirty="0">
                <a:latin typeface="+mn-lt"/>
                <a:cs typeface="Franklin Gothic Book"/>
              </a:rPr>
              <a:t>Simulation </a:t>
            </a:r>
            <a:r>
              <a:rPr lang="de-CH" sz="1800" b="1" kern="1000" spc="30" dirty="0" err="1">
                <a:latin typeface="+mn-lt"/>
                <a:cs typeface="Franklin Gothic Book"/>
              </a:rPr>
              <a:t>of</a:t>
            </a:r>
            <a:r>
              <a:rPr lang="de-CH" sz="1800" b="1" kern="1000" spc="30" dirty="0">
                <a:latin typeface="+mn-lt"/>
                <a:cs typeface="Franklin Gothic Book"/>
              </a:rPr>
              <a:t> </a:t>
            </a:r>
            <a:br>
              <a:rPr lang="de-CH" sz="1800" b="1" kern="1000" spc="30" dirty="0">
                <a:latin typeface="+mn-lt"/>
                <a:cs typeface="Franklin Gothic Book"/>
              </a:rPr>
            </a:br>
            <a:r>
              <a:rPr lang="de-CH" sz="1800" b="1" kern="1000" spc="30" dirty="0">
                <a:latin typeface="+mn-lt"/>
                <a:cs typeface="Franklin Gothic Book"/>
              </a:rPr>
              <a:t>TF </a:t>
            </a:r>
            <a:r>
              <a:rPr lang="de-CH" sz="1800" b="1" kern="1000" spc="30" dirty="0" err="1">
                <a:latin typeface="+mn-lt"/>
                <a:cs typeface="Franklin Gothic Book"/>
              </a:rPr>
              <a:t>measurements</a:t>
            </a:r>
            <a:r>
              <a:rPr lang="de-CH" sz="1800" b="1" kern="1000" spc="30" dirty="0">
                <a:latin typeface="+mn-lt"/>
                <a:cs typeface="Franklin Gothic Book"/>
              </a:rPr>
              <a:t> (B=10mT)</a:t>
            </a:r>
          </a:p>
        </p:txBody>
      </p:sp>
      <p:pic>
        <p:nvPicPr>
          <p:cNvPr id="8" name="Picture 7"/>
          <p:cNvPicPr>
            <a:picLocks noChangeAspect="1"/>
          </p:cNvPicPr>
          <p:nvPr/>
        </p:nvPicPr>
        <p:blipFill>
          <a:blip r:embed="rId7"/>
          <a:stretch>
            <a:fillRect/>
          </a:stretch>
        </p:blipFill>
        <p:spPr>
          <a:xfrm>
            <a:off x="5603875" y="1485195"/>
            <a:ext cx="2486311" cy="320612"/>
          </a:xfrm>
          <a:prstGeom prst="rect">
            <a:avLst/>
          </a:prstGeom>
        </p:spPr>
      </p:pic>
      <p:pic>
        <p:nvPicPr>
          <p:cNvPr id="30" name="Picture 29"/>
          <p:cNvPicPr>
            <a:picLocks noChangeAspect="1"/>
          </p:cNvPicPr>
          <p:nvPr/>
        </p:nvPicPr>
        <p:blipFill>
          <a:blip r:embed="rId8"/>
          <a:stretch>
            <a:fillRect/>
          </a:stretch>
        </p:blipFill>
        <p:spPr>
          <a:xfrm>
            <a:off x="5450427" y="1910512"/>
            <a:ext cx="2793206" cy="2297906"/>
          </a:xfrm>
          <a:prstGeom prst="rect">
            <a:avLst/>
          </a:prstGeom>
        </p:spPr>
      </p:pic>
      <p:pic>
        <p:nvPicPr>
          <p:cNvPr id="34" name="Picture 33"/>
          <p:cNvPicPr>
            <a:picLocks noChangeAspect="1"/>
          </p:cNvPicPr>
          <p:nvPr/>
        </p:nvPicPr>
        <p:blipFill>
          <a:blip r:embed="rId9"/>
          <a:stretch>
            <a:fillRect/>
          </a:stretch>
        </p:blipFill>
        <p:spPr>
          <a:xfrm>
            <a:off x="6630649" y="2009975"/>
            <a:ext cx="2466023" cy="231458"/>
          </a:xfrm>
          <a:prstGeom prst="rect">
            <a:avLst/>
          </a:prstGeom>
        </p:spPr>
      </p:pic>
      <p:pic>
        <p:nvPicPr>
          <p:cNvPr id="35" name="Picture 34"/>
          <p:cNvPicPr>
            <a:picLocks noChangeAspect="1"/>
          </p:cNvPicPr>
          <p:nvPr/>
        </p:nvPicPr>
        <p:blipFill>
          <a:blip r:embed="rId10"/>
          <a:stretch>
            <a:fillRect/>
          </a:stretch>
        </p:blipFill>
        <p:spPr>
          <a:xfrm>
            <a:off x="5451475" y="4348811"/>
            <a:ext cx="2836069" cy="2266950"/>
          </a:xfrm>
          <a:prstGeom prst="rect">
            <a:avLst/>
          </a:prstGeom>
        </p:spPr>
      </p:pic>
      <p:pic>
        <p:nvPicPr>
          <p:cNvPr id="38" name="Picture 37"/>
          <p:cNvPicPr>
            <a:picLocks noChangeAspect="1"/>
          </p:cNvPicPr>
          <p:nvPr/>
        </p:nvPicPr>
        <p:blipFill>
          <a:blip r:embed="rId11"/>
          <a:stretch>
            <a:fillRect/>
          </a:stretch>
        </p:blipFill>
        <p:spPr>
          <a:xfrm>
            <a:off x="6630649" y="4452084"/>
            <a:ext cx="2357438" cy="242888"/>
          </a:xfrm>
          <a:prstGeom prst="rect">
            <a:avLst/>
          </a:prstGeom>
        </p:spPr>
      </p:pic>
      <p:pic>
        <p:nvPicPr>
          <p:cNvPr id="39" name="Picture 38"/>
          <p:cNvPicPr>
            <a:picLocks noChangeAspect="1"/>
          </p:cNvPicPr>
          <p:nvPr/>
        </p:nvPicPr>
        <p:blipFill>
          <a:blip r:embed="rId12"/>
          <a:stretch>
            <a:fillRect/>
          </a:stretch>
        </p:blipFill>
        <p:spPr>
          <a:xfrm rot="16200000">
            <a:off x="4546648" y="3992803"/>
            <a:ext cx="1145858" cy="262890"/>
          </a:xfrm>
          <a:prstGeom prst="rect">
            <a:avLst/>
          </a:prstGeom>
        </p:spPr>
      </p:pic>
      <p:pic>
        <p:nvPicPr>
          <p:cNvPr id="40" name="Picture 39"/>
          <p:cNvPicPr>
            <a:picLocks noChangeAspect="1"/>
          </p:cNvPicPr>
          <p:nvPr/>
        </p:nvPicPr>
        <p:blipFill>
          <a:blip r:embed="rId13"/>
          <a:stretch>
            <a:fillRect/>
          </a:stretch>
        </p:blipFill>
        <p:spPr>
          <a:xfrm rot="16200000">
            <a:off x="4704749" y="3977087"/>
            <a:ext cx="1405890" cy="294323"/>
          </a:xfrm>
          <a:prstGeom prst="rect">
            <a:avLst/>
          </a:prstGeom>
        </p:spPr>
      </p:pic>
    </p:spTree>
    <p:extLst>
      <p:ext uri="{BB962C8B-B14F-4D97-AF65-F5344CB8AC3E}">
        <p14:creationId xmlns:p14="http://schemas.microsoft.com/office/powerpoint/2010/main" val="33137542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Muon Production – Example: Target E at PSI</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39</a:t>
            </a:fld>
            <a:endParaRPr lang="de-DE" dirty="0"/>
          </a:p>
        </p:txBody>
      </p:sp>
      <p:pic>
        <p:nvPicPr>
          <p:cNvPr id="4" name="Picture 4" descr="Geschlitztes6"/>
          <p:cNvPicPr>
            <a:picLocks noChangeAspect="1" noChangeArrowheads="1"/>
          </p:cNvPicPr>
          <p:nvPr/>
        </p:nvPicPr>
        <p:blipFill>
          <a:blip r:embed="rId2" cstate="print">
            <a:extLst>
              <a:ext uri="{28A0092B-C50C-407E-A947-70E740481C1C}">
                <a14:useLocalDpi xmlns:a14="http://schemas.microsoft.com/office/drawing/2010/main" val="0"/>
              </a:ext>
            </a:extLst>
          </a:blip>
          <a:srcRect b="12234"/>
          <a:stretch>
            <a:fillRect/>
          </a:stretch>
        </p:blipFill>
        <p:spPr bwMode="auto">
          <a:xfrm>
            <a:off x="107504" y="2233992"/>
            <a:ext cx="3168352" cy="1872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3"/>
          <p:cNvSpPr txBox="1">
            <a:spLocks/>
          </p:cNvSpPr>
          <p:nvPr/>
        </p:nvSpPr>
        <p:spPr>
          <a:xfrm>
            <a:off x="827584" y="836712"/>
            <a:ext cx="3456383" cy="1320233"/>
          </a:xfrm>
          <a:prstGeom prst="rect">
            <a:avLst/>
          </a:prstGeom>
          <a:noFill/>
          <a:ln>
            <a:noFill/>
            <a:miter lim="800000"/>
            <a:headEnd/>
            <a:tailEnd/>
          </a:ln>
        </p:spPr>
        <p:txBody>
          <a:bodyPr wrap="square">
            <a:spAutoFit/>
          </a:bodyPr>
          <a:lstStyle>
            <a:lvl1pPr marL="342900" indent="-342900" algn="l" rtl="0" eaLnBrk="0" fontAlgn="base" hangingPunct="0">
              <a:lnSpc>
                <a:spcPct val="110000"/>
              </a:lnSpc>
              <a:spcBef>
                <a:spcPct val="0"/>
              </a:spcBef>
              <a:spcAft>
                <a:spcPct val="0"/>
              </a:spcAft>
              <a:buClr>
                <a:schemeClr val="accent2"/>
              </a:buClr>
              <a:defRPr sz="1700">
                <a:solidFill>
                  <a:schemeClr val="tx1"/>
                </a:solidFill>
                <a:latin typeface="Arial Narrow"/>
                <a:ea typeface="ヒラギノ角ゴ Pro W3" pitchFamily="-108" charset="-128"/>
                <a:cs typeface="Arial Narrow"/>
              </a:defRPr>
            </a:lvl1pPr>
            <a:lvl2pPr marL="179388" indent="-179388" algn="l" rtl="0" eaLnBrk="0" fontAlgn="base" hangingPunct="0">
              <a:lnSpc>
                <a:spcPct val="110000"/>
              </a:lnSpc>
              <a:spcBef>
                <a:spcPct val="0"/>
              </a:spcBef>
              <a:spcAft>
                <a:spcPct val="0"/>
              </a:spcAft>
              <a:buClr>
                <a:schemeClr val="tx1"/>
              </a:buClr>
              <a:buSzPct val="80000"/>
              <a:buFont typeface="Lucida Grande" charset="0"/>
              <a:buChar char="•"/>
              <a:defRPr sz="1700">
                <a:solidFill>
                  <a:schemeClr val="tx1"/>
                </a:solidFill>
                <a:latin typeface="Arial Narrow"/>
                <a:ea typeface="ヒラギノ角ゴ Pro W3" charset="-128"/>
                <a:cs typeface="Arial Narrow"/>
              </a:defRPr>
            </a:lvl2pPr>
            <a:lvl3pPr marL="179388" indent="179388" algn="l" rtl="0" eaLnBrk="0" fontAlgn="base" hangingPunct="0">
              <a:lnSpc>
                <a:spcPct val="110000"/>
              </a:lnSpc>
              <a:spcBef>
                <a:spcPct val="0"/>
              </a:spcBef>
              <a:spcAft>
                <a:spcPct val="0"/>
              </a:spcAft>
              <a:buFont typeface="Times" pitchFamily="18" charset="0"/>
              <a:buChar char="–"/>
              <a:defRPr sz="1700">
                <a:solidFill>
                  <a:schemeClr val="tx1"/>
                </a:solidFill>
                <a:latin typeface="+mn-lt"/>
                <a:ea typeface="ヒラギノ角ゴ Pro W3" charset="-128"/>
                <a:cs typeface="ＭＳ Ｐゴシック" charset="-128"/>
              </a:defRPr>
            </a:lvl3pPr>
            <a:lvl4pPr marL="627063" indent="-179388" algn="l" rtl="0" eaLnBrk="0" fontAlgn="base" hangingPunct="0">
              <a:lnSpc>
                <a:spcPct val="110000"/>
              </a:lnSpc>
              <a:spcBef>
                <a:spcPct val="0"/>
              </a:spcBef>
              <a:spcAft>
                <a:spcPct val="0"/>
              </a:spcAft>
              <a:buFont typeface="Lucida Grande" charset="0"/>
              <a:buChar char="–"/>
              <a:defRPr sz="1700">
                <a:solidFill>
                  <a:schemeClr val="tx1"/>
                </a:solidFill>
                <a:latin typeface="Arial Narrow"/>
                <a:ea typeface="ヒラギノ角ゴ Pro W3" charset="-128"/>
                <a:cs typeface="Arial Narrow"/>
              </a:defRPr>
            </a:lvl4pPr>
            <a:lvl5pPr marL="358775" indent="-179388" algn="l" rtl="0" eaLnBrk="0" fontAlgn="base" hangingPunct="0">
              <a:lnSpc>
                <a:spcPct val="110000"/>
              </a:lnSpc>
              <a:spcBef>
                <a:spcPct val="0"/>
              </a:spcBef>
              <a:spcAft>
                <a:spcPct val="0"/>
              </a:spcAft>
              <a:buFont typeface="Lucida Grande" charset="0"/>
              <a:buChar char="–"/>
              <a:defRPr sz="1700">
                <a:solidFill>
                  <a:schemeClr val="tx1"/>
                </a:solidFill>
                <a:latin typeface="Arial Narrow"/>
                <a:ea typeface="ヒラギノ角ゴ Pro W3" pitchFamily="-112" charset="-128"/>
                <a:cs typeface="Arial Narrow"/>
              </a:defRPr>
            </a:lvl5pPr>
            <a:lvl6pPr marL="1981200" indent="-190500" algn="l" rtl="0" fontAlgn="base">
              <a:lnSpc>
                <a:spcPct val="110000"/>
              </a:lnSpc>
              <a:spcBef>
                <a:spcPct val="0"/>
              </a:spcBef>
              <a:spcAft>
                <a:spcPct val="0"/>
              </a:spcAft>
              <a:buChar char="–"/>
              <a:defRPr sz="2100">
                <a:solidFill>
                  <a:schemeClr val="tx1"/>
                </a:solidFill>
                <a:latin typeface="+mn-lt"/>
                <a:ea typeface="ヒラギノ角ゴ Pro W3" charset="-128"/>
              </a:defRPr>
            </a:lvl6pPr>
            <a:lvl7pPr marL="2438400" indent="-190500" algn="l" rtl="0" fontAlgn="base">
              <a:lnSpc>
                <a:spcPct val="110000"/>
              </a:lnSpc>
              <a:spcBef>
                <a:spcPct val="0"/>
              </a:spcBef>
              <a:spcAft>
                <a:spcPct val="0"/>
              </a:spcAft>
              <a:buChar char="–"/>
              <a:defRPr sz="2100">
                <a:solidFill>
                  <a:schemeClr val="tx1"/>
                </a:solidFill>
                <a:latin typeface="+mn-lt"/>
                <a:ea typeface="ヒラギノ角ゴ Pro W3" charset="-128"/>
              </a:defRPr>
            </a:lvl7pPr>
            <a:lvl8pPr marL="2895600" indent="-190500" algn="l" rtl="0" fontAlgn="base">
              <a:lnSpc>
                <a:spcPct val="110000"/>
              </a:lnSpc>
              <a:spcBef>
                <a:spcPct val="0"/>
              </a:spcBef>
              <a:spcAft>
                <a:spcPct val="0"/>
              </a:spcAft>
              <a:buChar char="–"/>
              <a:defRPr sz="2100">
                <a:solidFill>
                  <a:schemeClr val="tx1"/>
                </a:solidFill>
                <a:latin typeface="+mn-lt"/>
                <a:ea typeface="ヒラギノ角ゴ Pro W3" charset="-128"/>
              </a:defRPr>
            </a:lvl8pPr>
            <a:lvl9pPr marL="3352800" indent="-190500" algn="l" rtl="0" fontAlgn="base">
              <a:lnSpc>
                <a:spcPct val="110000"/>
              </a:lnSpc>
              <a:spcBef>
                <a:spcPct val="0"/>
              </a:spcBef>
              <a:spcAft>
                <a:spcPct val="0"/>
              </a:spcAft>
              <a:buChar char="–"/>
              <a:defRPr sz="2100">
                <a:solidFill>
                  <a:schemeClr val="tx1"/>
                </a:solidFill>
                <a:latin typeface="+mn-lt"/>
                <a:ea typeface="ヒラギノ角ゴ Pro W3" charset="-128"/>
              </a:defRPr>
            </a:lvl9pPr>
          </a:lstStyle>
          <a:p>
            <a:pPr marL="285750" indent="-285750">
              <a:lnSpc>
                <a:spcPct val="114000"/>
              </a:lnSpc>
              <a:buClrTx/>
              <a:buFont typeface="Arial" panose="020B0604020202020204" pitchFamily="34" charset="0"/>
              <a:buChar char="•"/>
            </a:pPr>
            <a:r>
              <a:rPr lang="en-US" sz="1400" dirty="0">
                <a:latin typeface="+mn-lt"/>
              </a:rPr>
              <a:t>Rotating Graphite Target (1 Hz)</a:t>
            </a:r>
          </a:p>
          <a:p>
            <a:pPr marL="285750" indent="-285750">
              <a:lnSpc>
                <a:spcPct val="114000"/>
              </a:lnSpc>
              <a:buClrTx/>
              <a:buFont typeface="Arial" panose="020B0604020202020204" pitchFamily="34" charset="0"/>
              <a:buChar char="•"/>
            </a:pPr>
            <a:r>
              <a:rPr lang="en-US" sz="1400" dirty="0">
                <a:latin typeface="+mn-lt"/>
              </a:rPr>
              <a:t>Radiation Cooled, </a:t>
            </a:r>
            <a:r>
              <a:rPr lang="en-US" sz="1400" i="1" dirty="0" err="1">
                <a:latin typeface="+mn-lt"/>
              </a:rPr>
              <a:t>T</a:t>
            </a:r>
            <a:r>
              <a:rPr lang="en-US" sz="1400" baseline="-25000" dirty="0" err="1">
                <a:latin typeface="+mn-lt"/>
              </a:rPr>
              <a:t>avg</a:t>
            </a:r>
            <a:r>
              <a:rPr lang="en-US" sz="1400" baseline="-25000" dirty="0">
                <a:latin typeface="+mn-lt"/>
              </a:rPr>
              <a:t> </a:t>
            </a:r>
            <a:r>
              <a:rPr lang="en-US" sz="1400" dirty="0">
                <a:latin typeface="+mn-lt"/>
              </a:rPr>
              <a:t>= 1700K</a:t>
            </a:r>
          </a:p>
          <a:p>
            <a:pPr marL="285750" indent="-285750">
              <a:lnSpc>
                <a:spcPct val="114000"/>
              </a:lnSpc>
              <a:buClrTx/>
              <a:buFont typeface="Arial" panose="020B0604020202020204" pitchFamily="34" charset="0"/>
              <a:buChar char="•"/>
            </a:pPr>
            <a:r>
              <a:rPr lang="en-US" sz="1400" dirty="0">
                <a:latin typeface="+mn-lt"/>
              </a:rPr>
              <a:t>Thickness </a:t>
            </a:r>
            <a:r>
              <a:rPr lang="en-US" sz="1400" i="1" dirty="0">
                <a:latin typeface="+mn-lt"/>
              </a:rPr>
              <a:t>t</a:t>
            </a:r>
            <a:r>
              <a:rPr lang="en-US" sz="1400" dirty="0">
                <a:latin typeface="+mn-lt"/>
              </a:rPr>
              <a:t>=40 mm; </a:t>
            </a:r>
            <a:r>
              <a:rPr lang="en-US" sz="1400" i="1" dirty="0">
                <a:latin typeface="+mn-lt"/>
              </a:rPr>
              <a:t>h</a:t>
            </a:r>
            <a:r>
              <a:rPr lang="en-US" sz="1400" dirty="0">
                <a:latin typeface="+mn-lt"/>
              </a:rPr>
              <a:t>=6 mm; </a:t>
            </a:r>
            <a:br>
              <a:rPr lang="en-US" sz="1400" dirty="0">
                <a:latin typeface="+mn-lt"/>
              </a:rPr>
            </a:br>
            <a:r>
              <a:rPr lang="en-US" sz="1400" dirty="0">
                <a:latin typeface="+mn-lt"/>
                <a:sym typeface="Symbol" pitchFamily="18" charset="2"/>
              </a:rPr>
              <a:t> </a:t>
            </a:r>
            <a:r>
              <a:rPr lang="en-US" sz="1400" dirty="0">
                <a:latin typeface="+mn-lt"/>
              </a:rPr>
              <a:t>450 mm</a:t>
            </a:r>
          </a:p>
          <a:p>
            <a:pPr marL="285750" indent="-285750">
              <a:lnSpc>
                <a:spcPct val="114000"/>
              </a:lnSpc>
              <a:buClrTx/>
              <a:buFont typeface="Arial" panose="020B0604020202020204" pitchFamily="34" charset="0"/>
              <a:buChar char="•"/>
            </a:pPr>
            <a:r>
              <a:rPr lang="en-US" sz="1400" dirty="0">
                <a:latin typeface="+mn-lt"/>
              </a:rPr>
              <a:t>Radiation Losses 30%</a:t>
            </a:r>
          </a:p>
        </p:txBody>
      </p:sp>
      <p:grpSp>
        <p:nvGrpSpPr>
          <p:cNvPr id="46" name="Group 45"/>
          <p:cNvGrpSpPr/>
          <p:nvPr/>
        </p:nvGrpSpPr>
        <p:grpSpPr>
          <a:xfrm>
            <a:off x="6040576" y="796202"/>
            <a:ext cx="3067928" cy="3496894"/>
            <a:chOff x="5967130" y="796202"/>
            <a:chExt cx="3067928" cy="3496894"/>
          </a:xfrm>
        </p:grpSpPr>
        <p:pic>
          <p:nvPicPr>
            <p:cNvPr id="6" name="Picture 6" descr="cut_view_targ_e"/>
            <p:cNvPicPr>
              <a:picLocks noChangeAspect="1" noChangeArrowheads="1"/>
            </p:cNvPicPr>
            <p:nvPr/>
          </p:nvPicPr>
          <p:blipFill>
            <a:blip r:embed="rId3">
              <a:extLst>
                <a:ext uri="{28A0092B-C50C-407E-A947-70E740481C1C}">
                  <a14:useLocalDpi xmlns:a14="http://schemas.microsoft.com/office/drawing/2010/main" val="0"/>
                </a:ext>
              </a:extLst>
            </a:blip>
            <a:srcRect b="18948"/>
            <a:stretch>
              <a:fillRect/>
            </a:stretch>
          </p:blipFill>
          <p:spPr bwMode="auto">
            <a:xfrm>
              <a:off x="5967130" y="984922"/>
              <a:ext cx="2277278" cy="3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
            <p:cNvSpPr>
              <a:spLocks noChangeShapeType="1"/>
            </p:cNvSpPr>
            <p:nvPr/>
          </p:nvSpPr>
          <p:spPr bwMode="auto">
            <a:xfrm flipH="1" flipV="1">
              <a:off x="7597775" y="1673524"/>
              <a:ext cx="723900" cy="722313"/>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Text Box 8"/>
            <p:cNvSpPr txBox="1">
              <a:spLocks noChangeArrowheads="1"/>
            </p:cNvSpPr>
            <p:nvPr/>
          </p:nvSpPr>
          <p:spPr bwMode="auto">
            <a:xfrm>
              <a:off x="7957691" y="1667174"/>
              <a:ext cx="100679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6pPr>
              <a:lvl7pPr marL="29718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7pPr>
              <a:lvl8pPr marL="34290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8pPr>
              <a:lvl9pPr marL="38862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9pPr>
            </a:lstStyle>
            <a:p>
              <a:pPr marL="0" marR="0" lvl="0" indent="0" algn="r" defTabSz="91440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0" cap="none" spc="0" normalizeH="0" baseline="0" noProof="0" dirty="0">
                  <a:ln>
                    <a:noFill/>
                  </a:ln>
                  <a:solidFill>
                    <a:srgbClr val="FF0000"/>
                  </a:solidFill>
                  <a:effectLst/>
                  <a:uLnTx/>
                  <a:uFillTx/>
                  <a:latin typeface="+mn-lt"/>
                </a:rPr>
                <a:t>590 </a:t>
              </a:r>
              <a:r>
                <a:rPr kumimoji="0" lang="en-US" sz="1700" b="1" i="0" u="none" strike="noStrike" kern="0" cap="none" spc="0" normalizeH="0" baseline="0" noProof="0" dirty="0" err="1">
                  <a:ln>
                    <a:noFill/>
                  </a:ln>
                  <a:solidFill>
                    <a:srgbClr val="FF0000"/>
                  </a:solidFill>
                  <a:effectLst/>
                  <a:uLnTx/>
                  <a:uFillTx/>
                  <a:latin typeface="+mn-lt"/>
                </a:rPr>
                <a:t>meV</a:t>
              </a:r>
              <a:r>
                <a:rPr kumimoji="0" lang="en-US" sz="1700" b="1" i="0" u="none" strike="noStrike" kern="0" cap="none" spc="0" normalizeH="0" baseline="0" noProof="0" dirty="0">
                  <a:ln>
                    <a:noFill/>
                  </a:ln>
                  <a:solidFill>
                    <a:srgbClr val="FF0000"/>
                  </a:solidFill>
                  <a:effectLst/>
                  <a:uLnTx/>
                  <a:uFillTx/>
                  <a:latin typeface="+mn-lt"/>
                </a:rPr>
                <a:t> p beam</a:t>
              </a:r>
            </a:p>
          </p:txBody>
        </p:sp>
        <p:sp>
          <p:nvSpPr>
            <p:cNvPr id="9" name="Text Box 9"/>
            <p:cNvSpPr txBox="1">
              <a:spLocks noChangeArrowheads="1"/>
            </p:cNvSpPr>
            <p:nvPr/>
          </p:nvSpPr>
          <p:spPr bwMode="auto">
            <a:xfrm>
              <a:off x="8026996" y="2708920"/>
              <a:ext cx="100806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6pPr>
              <a:lvl7pPr marL="29718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7pPr>
              <a:lvl8pPr marL="34290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8pPr>
              <a:lvl9pPr marL="38862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9pPr>
            </a:lstStyle>
            <a:p>
              <a:pPr marL="0" marR="0" lvl="0" indent="0" algn="r" defTabSz="914400" eaLnBrk="1" fontAlgn="auto" latinLnBrk="0" hangingPunct="1">
                <a:lnSpc>
                  <a:spcPct val="100000"/>
                </a:lnSpc>
                <a:spcBef>
                  <a:spcPts val="0"/>
                </a:spcBef>
                <a:spcAft>
                  <a:spcPts val="0"/>
                </a:spcAft>
                <a:buClrTx/>
                <a:buSzTx/>
                <a:buFont typeface="Arial" pitchFamily="34" charset="0"/>
                <a:buNone/>
                <a:tabLst/>
                <a:defRPr/>
              </a:pPr>
              <a:r>
                <a:rPr kumimoji="0" lang="en-US" sz="1700" b="1" i="0" u="none" strike="noStrike" kern="0" cap="none" spc="0" normalizeH="0" baseline="0" noProof="0" dirty="0">
                  <a:ln>
                    <a:noFill/>
                  </a:ln>
                  <a:solidFill>
                    <a:sysClr val="windowText" lastClr="000000"/>
                  </a:solidFill>
                  <a:effectLst/>
                  <a:uLnTx/>
                  <a:uFillTx/>
                  <a:latin typeface="+mn-lt"/>
                </a:rPr>
                <a:t>rotation axis</a:t>
              </a:r>
            </a:p>
          </p:txBody>
        </p:sp>
        <p:sp>
          <p:nvSpPr>
            <p:cNvPr id="10" name="Line 13"/>
            <p:cNvSpPr>
              <a:spLocks noChangeShapeType="1"/>
            </p:cNvSpPr>
            <p:nvPr/>
          </p:nvSpPr>
          <p:spPr bwMode="auto">
            <a:xfrm flipV="1">
              <a:off x="7308304" y="1027462"/>
              <a:ext cx="355600" cy="317500"/>
            </a:xfrm>
            <a:prstGeom prst="line">
              <a:avLst/>
            </a:prstGeom>
            <a:noFill/>
            <a:ln w="22225">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Text Box 14"/>
            <p:cNvSpPr txBox="1">
              <a:spLocks noChangeArrowheads="1"/>
            </p:cNvSpPr>
            <p:nvPr/>
          </p:nvSpPr>
          <p:spPr bwMode="auto">
            <a:xfrm>
              <a:off x="7524328" y="1135035"/>
              <a:ext cx="151073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6pPr>
              <a:lvl7pPr marL="29718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7pPr>
              <a:lvl8pPr marL="34290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8pPr>
              <a:lvl9pPr marL="38862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9p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r>
                <a:rPr kumimoji="0" lang="de-CH" sz="1700" b="1" i="0" u="none" strike="noStrike" kern="0" cap="none" spc="0" normalizeH="0" noProof="0" dirty="0">
                  <a:ln>
                    <a:noFill/>
                  </a:ln>
                  <a:solidFill>
                    <a:srgbClr val="0000FF"/>
                  </a:solidFill>
                  <a:effectLst/>
                  <a:uLnTx/>
                  <a:uFillTx/>
                  <a:latin typeface="+mn-lt"/>
                  <a:sym typeface="Symbol" pitchFamily="18" charset="2"/>
                </a:rPr>
                <a:t>Pions</a:t>
              </a:r>
              <a:r>
                <a:rPr lang="de-CH" sz="1700" b="1" kern="0" noProof="0" dirty="0">
                  <a:solidFill>
                    <a:srgbClr val="0000FF"/>
                  </a:solidFill>
                  <a:latin typeface="+mn-lt"/>
                  <a:sym typeface="Symbol" pitchFamily="18" charset="2"/>
                </a:rPr>
                <a:t> / </a:t>
              </a:r>
              <a:r>
                <a:rPr lang="de-CH" sz="1700" b="1" kern="0" noProof="0" dirty="0" err="1">
                  <a:solidFill>
                    <a:srgbClr val="0000FF"/>
                  </a:solidFill>
                  <a:latin typeface="+mn-lt"/>
                  <a:sym typeface="Symbol" pitchFamily="18" charset="2"/>
                </a:rPr>
                <a:t>Muons</a:t>
              </a:r>
              <a:endParaRPr kumimoji="0" lang="en-US" sz="1700" b="1" i="0" u="none" strike="noStrike" kern="0" cap="none" spc="0" normalizeH="0" noProof="0" dirty="0">
                <a:ln>
                  <a:noFill/>
                </a:ln>
                <a:solidFill>
                  <a:srgbClr val="0000FF"/>
                </a:solidFill>
                <a:effectLst/>
                <a:uLnTx/>
                <a:uFillTx/>
                <a:latin typeface="+mn-lt"/>
                <a:sym typeface="Symbol" pitchFamily="18" charset="2"/>
              </a:endParaRPr>
            </a:p>
          </p:txBody>
        </p:sp>
        <p:cxnSp>
          <p:nvCxnSpPr>
            <p:cNvPr id="12" name="Straight Arrow Connector 11"/>
            <p:cNvCxnSpPr/>
            <p:nvPr/>
          </p:nvCxnSpPr>
          <p:spPr bwMode="auto">
            <a:xfrm>
              <a:off x="6948264" y="1344962"/>
              <a:ext cx="418559" cy="374774"/>
            </a:xfrm>
            <a:prstGeom prst="straightConnector1">
              <a:avLst/>
            </a:prstGeom>
            <a:solidFill>
              <a:schemeClr val="accent1"/>
            </a:solidFill>
            <a:ln w="9525" cap="flat" cmpd="sng" algn="ctr">
              <a:solidFill>
                <a:srgbClr val="00B050"/>
              </a:solidFill>
              <a:prstDash val="solid"/>
              <a:round/>
              <a:headEnd type="stealth"/>
              <a:tailEnd type="stealth"/>
            </a:ln>
            <a:effectLst/>
          </p:spPr>
        </p:cxnSp>
        <p:cxnSp>
          <p:nvCxnSpPr>
            <p:cNvPr id="13" name="Straight Connector 12"/>
            <p:cNvCxnSpPr/>
            <p:nvPr/>
          </p:nvCxnSpPr>
          <p:spPr bwMode="auto">
            <a:xfrm flipH="1">
              <a:off x="6876256" y="1186212"/>
              <a:ext cx="216024" cy="216024"/>
            </a:xfrm>
            <a:prstGeom prst="line">
              <a:avLst/>
            </a:prstGeom>
            <a:solidFill>
              <a:schemeClr val="accent1"/>
            </a:solidFill>
            <a:ln w="9525" cap="flat" cmpd="sng" algn="ctr">
              <a:solidFill>
                <a:srgbClr val="00B050"/>
              </a:solidFill>
              <a:prstDash val="solid"/>
              <a:round/>
              <a:headEnd type="none" w="med" len="med"/>
              <a:tailEnd type="none" w="med" len="med"/>
            </a:ln>
            <a:effectLst/>
          </p:spPr>
        </p:cxnSp>
        <p:cxnSp>
          <p:nvCxnSpPr>
            <p:cNvPr id="14" name="Straight Connector 13"/>
            <p:cNvCxnSpPr/>
            <p:nvPr/>
          </p:nvCxnSpPr>
          <p:spPr bwMode="auto">
            <a:xfrm flipH="1">
              <a:off x="7308304" y="1560986"/>
              <a:ext cx="216024" cy="216024"/>
            </a:xfrm>
            <a:prstGeom prst="line">
              <a:avLst/>
            </a:prstGeom>
            <a:solidFill>
              <a:schemeClr val="accent1"/>
            </a:solidFill>
            <a:ln w="9525" cap="flat" cmpd="sng" algn="ctr">
              <a:solidFill>
                <a:srgbClr val="00B050"/>
              </a:solidFill>
              <a:prstDash val="solid"/>
              <a:round/>
              <a:headEnd type="none" w="med" len="med"/>
              <a:tailEnd type="none" w="med" len="med"/>
            </a:ln>
            <a:effectLst/>
          </p:spPr>
        </p:cxnSp>
        <p:sp>
          <p:nvSpPr>
            <p:cNvPr id="15" name="TextBox 14"/>
            <p:cNvSpPr txBox="1"/>
            <p:nvPr/>
          </p:nvSpPr>
          <p:spPr>
            <a:xfrm>
              <a:off x="7127887" y="1556753"/>
              <a:ext cx="59312" cy="264175"/>
            </a:xfrm>
            <a:prstGeom prst="rect">
              <a:avLst/>
            </a:prstGeom>
            <a:noFill/>
          </p:spPr>
          <p:txBody>
            <a:bodyPr wrap="none" lIns="0" tIns="0" rIns="0" bIns="0" rtlCol="0">
              <a:spAutoFit/>
            </a:bodyPr>
            <a:lstStyle/>
            <a:p>
              <a:pPr>
                <a:lnSpc>
                  <a:spcPct val="110000"/>
                </a:lnSpc>
              </a:pPr>
              <a:r>
                <a:rPr lang="en-US" sz="1700" b="1" i="1" dirty="0">
                  <a:solidFill>
                    <a:srgbClr val="00B050"/>
                  </a:solidFill>
                  <a:latin typeface="Arial Narrow"/>
                  <a:cs typeface="Arial Narrow"/>
                </a:rPr>
                <a:t>t</a:t>
              </a:r>
            </a:p>
          </p:txBody>
        </p:sp>
        <p:cxnSp>
          <p:nvCxnSpPr>
            <p:cNvPr id="16" name="Straight Connector 15"/>
            <p:cNvCxnSpPr/>
            <p:nvPr/>
          </p:nvCxnSpPr>
          <p:spPr bwMode="auto">
            <a:xfrm flipH="1" flipV="1">
              <a:off x="6832471" y="904202"/>
              <a:ext cx="273298" cy="273298"/>
            </a:xfrm>
            <a:prstGeom prst="line">
              <a:avLst/>
            </a:prstGeom>
            <a:solidFill>
              <a:schemeClr val="accent1"/>
            </a:solidFill>
            <a:ln w="9525" cap="flat" cmpd="sng" algn="ctr">
              <a:solidFill>
                <a:srgbClr val="00B050"/>
              </a:solidFill>
              <a:prstDash val="solid"/>
              <a:round/>
              <a:headEnd type="none" w="med" len="med"/>
              <a:tailEnd type="none" w="med" len="med"/>
            </a:ln>
            <a:effectLst/>
          </p:spPr>
        </p:cxnSp>
        <p:cxnSp>
          <p:nvCxnSpPr>
            <p:cNvPr id="17" name="Straight Connector 16"/>
            <p:cNvCxnSpPr/>
            <p:nvPr/>
          </p:nvCxnSpPr>
          <p:spPr bwMode="auto">
            <a:xfrm flipH="1" flipV="1">
              <a:off x="6804248" y="947402"/>
              <a:ext cx="273298" cy="273298"/>
            </a:xfrm>
            <a:prstGeom prst="line">
              <a:avLst/>
            </a:prstGeom>
            <a:solidFill>
              <a:schemeClr val="accent1"/>
            </a:solidFill>
            <a:ln w="9525" cap="flat" cmpd="sng" algn="ctr">
              <a:solidFill>
                <a:srgbClr val="00B050"/>
              </a:solidFill>
              <a:prstDash val="solid"/>
              <a:round/>
              <a:headEnd type="none" w="med" len="med"/>
              <a:tailEnd type="none" w="med" len="med"/>
            </a:ln>
            <a:effectLst/>
          </p:spPr>
        </p:cxnSp>
        <p:cxnSp>
          <p:nvCxnSpPr>
            <p:cNvPr id="18" name="Straight Arrow Connector 17"/>
            <p:cNvCxnSpPr/>
            <p:nvPr/>
          </p:nvCxnSpPr>
          <p:spPr bwMode="auto">
            <a:xfrm flipV="1">
              <a:off x="6876000" y="796202"/>
              <a:ext cx="144016" cy="144016"/>
            </a:xfrm>
            <a:prstGeom prst="straightConnector1">
              <a:avLst/>
            </a:prstGeom>
            <a:solidFill>
              <a:schemeClr val="accent1"/>
            </a:solidFill>
            <a:ln w="9525" cap="flat" cmpd="sng" algn="ctr">
              <a:solidFill>
                <a:srgbClr val="00B050"/>
              </a:solidFill>
              <a:prstDash val="solid"/>
              <a:round/>
              <a:headEnd type="stealth" w="med" len="med"/>
              <a:tailEnd type="none"/>
            </a:ln>
            <a:effectLst/>
          </p:spPr>
        </p:cxnSp>
        <p:cxnSp>
          <p:nvCxnSpPr>
            <p:cNvPr id="19" name="Straight Arrow Connector 18"/>
            <p:cNvCxnSpPr/>
            <p:nvPr/>
          </p:nvCxnSpPr>
          <p:spPr bwMode="auto">
            <a:xfrm flipV="1">
              <a:off x="6696000" y="984922"/>
              <a:ext cx="144016" cy="144016"/>
            </a:xfrm>
            <a:prstGeom prst="straightConnector1">
              <a:avLst/>
            </a:prstGeom>
            <a:solidFill>
              <a:schemeClr val="accent1"/>
            </a:solidFill>
            <a:ln w="9525" cap="flat" cmpd="sng" algn="ctr">
              <a:solidFill>
                <a:srgbClr val="00B050"/>
              </a:solidFill>
              <a:prstDash val="solid"/>
              <a:round/>
              <a:headEnd type="none" w="med" len="med"/>
              <a:tailEnd type="stealth"/>
            </a:ln>
            <a:effectLst/>
          </p:spPr>
        </p:cxnSp>
        <p:sp>
          <p:nvSpPr>
            <p:cNvPr id="20" name="TextBox 19"/>
            <p:cNvSpPr txBox="1"/>
            <p:nvPr/>
          </p:nvSpPr>
          <p:spPr>
            <a:xfrm>
              <a:off x="6623236" y="815378"/>
              <a:ext cx="109004" cy="264047"/>
            </a:xfrm>
            <a:prstGeom prst="rect">
              <a:avLst/>
            </a:prstGeom>
            <a:noFill/>
          </p:spPr>
          <p:txBody>
            <a:bodyPr wrap="none" lIns="0" tIns="0" rIns="0" bIns="0" rtlCol="0">
              <a:spAutoFit/>
            </a:bodyPr>
            <a:lstStyle/>
            <a:p>
              <a:pPr>
                <a:lnSpc>
                  <a:spcPct val="110000"/>
                </a:lnSpc>
              </a:pPr>
              <a:r>
                <a:rPr lang="en-US" sz="1700" b="1" i="1" dirty="0">
                  <a:solidFill>
                    <a:srgbClr val="00B050"/>
                  </a:solidFill>
                  <a:latin typeface="Arial Narrow"/>
                  <a:cs typeface="Arial Narrow"/>
                </a:rPr>
                <a:t>h</a:t>
              </a:r>
            </a:p>
          </p:txBody>
        </p:sp>
        <p:sp>
          <p:nvSpPr>
            <p:cNvPr id="21" name="Line 11"/>
            <p:cNvSpPr>
              <a:spLocks noChangeShapeType="1"/>
            </p:cNvSpPr>
            <p:nvPr/>
          </p:nvSpPr>
          <p:spPr bwMode="auto">
            <a:xfrm flipH="1">
              <a:off x="8172399" y="3140968"/>
              <a:ext cx="358628" cy="432048"/>
            </a:xfrm>
            <a:prstGeom prst="line">
              <a:avLst/>
            </a:prstGeom>
            <a:noFill/>
            <a:ln w="19050">
              <a:solidFill>
                <a:srgbClr val="80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grpSp>
      <p:grpSp>
        <p:nvGrpSpPr>
          <p:cNvPr id="47" name="Group 46"/>
          <p:cNvGrpSpPr/>
          <p:nvPr/>
        </p:nvGrpSpPr>
        <p:grpSpPr>
          <a:xfrm>
            <a:off x="323528" y="4270375"/>
            <a:ext cx="3817739" cy="2543175"/>
            <a:chOff x="323528" y="4270375"/>
            <a:chExt cx="3817739" cy="2543175"/>
          </a:xfrm>
        </p:grpSpPr>
        <p:pic>
          <p:nvPicPr>
            <p:cNvPr id="22" name="Picture 10" descr="mue4"/>
            <p:cNvPicPr>
              <a:picLocks noChangeAspect="1" noChangeArrowheads="1"/>
            </p:cNvPicPr>
            <p:nvPr/>
          </p:nvPicPr>
          <p:blipFill>
            <a:blip r:embed="rId4">
              <a:extLst>
                <a:ext uri="{28A0092B-C50C-407E-A947-70E740481C1C}">
                  <a14:useLocalDpi xmlns:a14="http://schemas.microsoft.com/office/drawing/2010/main" val="0"/>
                </a:ext>
              </a:extLst>
            </a:blip>
            <a:srcRect b="3610"/>
            <a:stretch>
              <a:fillRect/>
            </a:stretch>
          </p:blipFill>
          <p:spPr bwMode="auto">
            <a:xfrm>
              <a:off x="469379" y="4270375"/>
              <a:ext cx="367188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6"/>
            <p:cNvSpPr txBox="1">
              <a:spLocks noChangeArrowheads="1"/>
            </p:cNvSpPr>
            <p:nvPr/>
          </p:nvSpPr>
          <p:spPr bwMode="auto">
            <a:xfrm>
              <a:off x="2123727" y="4365625"/>
              <a:ext cx="791989" cy="266700"/>
            </a:xfrm>
            <a:prstGeom prst="rect">
              <a:avLst/>
            </a:prstGeom>
            <a:solidFill>
              <a:schemeClr val="accent1"/>
            </a:solidFill>
            <a:ln w="9525" algn="ctr">
              <a:no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6pPr>
              <a:lvl7pPr marL="29718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7pPr>
              <a:lvl8pPr marL="34290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8pPr>
              <a:lvl9pPr marL="38862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9pPr>
            </a:lstStyle>
            <a:p>
              <a:pPr algn="l">
                <a:lnSpc>
                  <a:spcPct val="90000"/>
                </a:lnSpc>
                <a:buFont typeface="Wingdings" pitchFamily="2" charset="2"/>
                <a:buNone/>
              </a:pPr>
              <a:r>
                <a:rPr lang="en-US" sz="1200" b="1" dirty="0">
                  <a:latin typeface="+mn-lt"/>
                  <a:sym typeface="Wingdings" pitchFamily="2" charset="2"/>
                </a:rPr>
                <a:t>solenoids</a:t>
              </a:r>
            </a:p>
          </p:txBody>
        </p:sp>
        <p:sp>
          <p:nvSpPr>
            <p:cNvPr id="25" name="Text Box 17"/>
            <p:cNvSpPr txBox="1">
              <a:spLocks noChangeArrowheads="1"/>
            </p:cNvSpPr>
            <p:nvPr/>
          </p:nvSpPr>
          <p:spPr bwMode="auto">
            <a:xfrm>
              <a:off x="323528" y="4652963"/>
              <a:ext cx="1080889" cy="266700"/>
            </a:xfrm>
            <a:prstGeom prst="rect">
              <a:avLst/>
            </a:prstGeom>
            <a:solidFill>
              <a:schemeClr val="accent1"/>
            </a:solidFill>
            <a:ln w="9525" algn="ctr">
              <a:no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6pPr>
              <a:lvl7pPr marL="29718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7pPr>
              <a:lvl8pPr marL="34290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8pPr>
              <a:lvl9pPr marL="38862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9pPr>
            </a:lstStyle>
            <a:p>
              <a:pPr algn="l">
                <a:lnSpc>
                  <a:spcPct val="90000"/>
                </a:lnSpc>
                <a:buFont typeface="Wingdings" pitchFamily="2" charset="2"/>
                <a:buNone/>
              </a:pPr>
              <a:r>
                <a:rPr lang="en-US" sz="1200" b="1" dirty="0" err="1">
                  <a:latin typeface="+mn-lt"/>
                  <a:sym typeface="Wingdings" pitchFamily="2" charset="2"/>
                </a:rPr>
                <a:t>quadrupoles</a:t>
              </a:r>
              <a:endParaRPr lang="en-US" sz="1200" b="1" dirty="0">
                <a:latin typeface="+mn-lt"/>
                <a:sym typeface="Wingdings" pitchFamily="2" charset="2"/>
              </a:endParaRPr>
            </a:p>
          </p:txBody>
        </p:sp>
        <p:sp>
          <p:nvSpPr>
            <p:cNvPr id="26" name="Line 18"/>
            <p:cNvSpPr>
              <a:spLocks noChangeShapeType="1"/>
            </p:cNvSpPr>
            <p:nvPr/>
          </p:nvSpPr>
          <p:spPr bwMode="auto">
            <a:xfrm>
              <a:off x="2988742" y="4437063"/>
              <a:ext cx="720725" cy="215900"/>
            </a:xfrm>
            <a:prstGeom prst="line">
              <a:avLst/>
            </a:prstGeom>
            <a:noFill/>
            <a:ln w="9525">
              <a:solidFill>
                <a:srgbClr val="00008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7" name="Line 19"/>
            <p:cNvSpPr>
              <a:spLocks noChangeShapeType="1"/>
            </p:cNvSpPr>
            <p:nvPr/>
          </p:nvSpPr>
          <p:spPr bwMode="auto">
            <a:xfrm>
              <a:off x="756717" y="5084763"/>
              <a:ext cx="73025" cy="865187"/>
            </a:xfrm>
            <a:prstGeom prst="line">
              <a:avLst/>
            </a:prstGeom>
            <a:noFill/>
            <a:ln w="9525">
              <a:solidFill>
                <a:srgbClr val="00008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8" name="Line 20"/>
            <p:cNvSpPr>
              <a:spLocks noChangeShapeType="1"/>
            </p:cNvSpPr>
            <p:nvPr/>
          </p:nvSpPr>
          <p:spPr bwMode="auto">
            <a:xfrm>
              <a:off x="1188517" y="5013325"/>
              <a:ext cx="215900" cy="576263"/>
            </a:xfrm>
            <a:prstGeom prst="line">
              <a:avLst/>
            </a:prstGeom>
            <a:noFill/>
            <a:ln w="9525">
              <a:solidFill>
                <a:srgbClr val="00008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 name="Line 21"/>
            <p:cNvSpPr>
              <a:spLocks noChangeShapeType="1"/>
            </p:cNvSpPr>
            <p:nvPr/>
          </p:nvSpPr>
          <p:spPr bwMode="auto">
            <a:xfrm>
              <a:off x="1477442" y="4941888"/>
              <a:ext cx="720725" cy="287337"/>
            </a:xfrm>
            <a:prstGeom prst="line">
              <a:avLst/>
            </a:prstGeom>
            <a:noFill/>
            <a:ln w="9525">
              <a:solidFill>
                <a:srgbClr val="00008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0" name="Line 22"/>
            <p:cNvSpPr>
              <a:spLocks noChangeShapeType="1"/>
            </p:cNvSpPr>
            <p:nvPr/>
          </p:nvSpPr>
          <p:spPr bwMode="auto">
            <a:xfrm>
              <a:off x="1477442" y="4797425"/>
              <a:ext cx="1439862" cy="144463"/>
            </a:xfrm>
            <a:prstGeom prst="line">
              <a:avLst/>
            </a:prstGeom>
            <a:noFill/>
            <a:ln w="9525">
              <a:solidFill>
                <a:srgbClr val="00008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1" name="Text Box 23"/>
            <p:cNvSpPr txBox="1">
              <a:spLocks noChangeArrowheads="1"/>
            </p:cNvSpPr>
            <p:nvPr/>
          </p:nvSpPr>
          <p:spPr bwMode="auto">
            <a:xfrm>
              <a:off x="2053704" y="6453188"/>
              <a:ext cx="20161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6pPr>
              <a:lvl7pPr marL="29718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7pPr>
              <a:lvl8pPr marL="34290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8pPr>
              <a:lvl9pPr marL="3886200" indent="-228600" algn="ctr" eaLnBrk="0" fontAlgn="base" hangingPunct="0">
                <a:spcBef>
                  <a:spcPct val="50000"/>
                </a:spcBef>
                <a:spcAft>
                  <a:spcPct val="0"/>
                </a:spcAft>
                <a:buFont typeface="Arial" pitchFamily="34" charset="0"/>
                <a:buChar char="►"/>
                <a:defRPr>
                  <a:solidFill>
                    <a:schemeClr val="tx1"/>
                  </a:solidFill>
                  <a:latin typeface="Arial" pitchFamily="34" charset="0"/>
                </a:defRPr>
              </a:lvl9pPr>
            </a:lstStyle>
            <a:p>
              <a:pPr algn="l">
                <a:lnSpc>
                  <a:spcPct val="90000"/>
                </a:lnSpc>
                <a:buFont typeface="Wingdings" pitchFamily="2" charset="2"/>
                <a:buNone/>
              </a:pPr>
              <a:r>
                <a:rPr lang="en-US" sz="1000" b="1" dirty="0" err="1">
                  <a:latin typeface="+mn-lt"/>
                  <a:sym typeface="Wingdings" pitchFamily="2" charset="2"/>
                </a:rPr>
                <a:t>T.Prokscha</a:t>
              </a:r>
              <a:r>
                <a:rPr lang="en-US" sz="1000" b="1" dirty="0">
                  <a:latin typeface="+mn-lt"/>
                  <a:sym typeface="Wingdings" pitchFamily="2" charset="2"/>
                </a:rPr>
                <a:t> </a:t>
              </a:r>
              <a:r>
                <a:rPr lang="en-US" sz="1000" b="1" i="1" dirty="0">
                  <a:latin typeface="+mn-lt"/>
                  <a:sym typeface="Wingdings" pitchFamily="2" charset="2"/>
                </a:rPr>
                <a:t>et al</a:t>
              </a:r>
              <a:r>
                <a:rPr lang="en-US" sz="1000" b="1" dirty="0">
                  <a:latin typeface="+mn-lt"/>
                  <a:sym typeface="Wingdings" pitchFamily="2" charset="2"/>
                </a:rPr>
                <a:t> NIM-A (2008)</a:t>
              </a:r>
            </a:p>
          </p:txBody>
        </p:sp>
      </p:grpSp>
      <p:grpSp>
        <p:nvGrpSpPr>
          <p:cNvPr id="49" name="Group 48"/>
          <p:cNvGrpSpPr/>
          <p:nvPr/>
        </p:nvGrpSpPr>
        <p:grpSpPr>
          <a:xfrm>
            <a:off x="5148064" y="4617243"/>
            <a:ext cx="3678897" cy="1800225"/>
            <a:chOff x="2732552" y="2528888"/>
            <a:chExt cx="3678897" cy="1800225"/>
          </a:xfrm>
        </p:grpSpPr>
        <p:sp>
          <p:nvSpPr>
            <p:cNvPr id="48" name="Rounded Rectangle 47"/>
            <p:cNvSpPr/>
            <p:nvPr/>
          </p:nvSpPr>
          <p:spPr bwMode="auto">
            <a:xfrm>
              <a:off x="2732552" y="2528888"/>
              <a:ext cx="3678897" cy="1800225"/>
            </a:xfrm>
            <a:prstGeom prst="roundRect">
              <a:avLst>
                <a:gd name="adj" fmla="val 6586"/>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5" name="Rectangle 34"/>
            <p:cNvSpPr/>
            <p:nvPr/>
          </p:nvSpPr>
          <p:spPr>
            <a:xfrm>
              <a:off x="2732552" y="2570304"/>
              <a:ext cx="3678897" cy="1717393"/>
            </a:xfrm>
            <a:prstGeom prst="rect">
              <a:avLst/>
            </a:prstGeom>
          </p:spPr>
          <p:txBody>
            <a:bodyPr wrap="square">
              <a:spAutoFit/>
            </a:bodyPr>
            <a:lstStyle/>
            <a:p>
              <a:pPr>
                <a:lnSpc>
                  <a:spcPct val="110000"/>
                </a:lnSpc>
                <a:spcBef>
                  <a:spcPts val="0"/>
                </a:spcBef>
              </a:pPr>
              <a:r>
                <a:rPr lang="en-US" b="1" dirty="0">
                  <a:latin typeface="+mn-lt"/>
                  <a:cs typeface="Arial Narrow"/>
                </a:rPr>
                <a:t>2200 </a:t>
              </a:r>
              <a:r>
                <a:rPr lang="el-GR" b="1" dirty="0">
                  <a:latin typeface="+mn-lt"/>
                  <a:cs typeface="Arial Narrow"/>
                </a:rPr>
                <a:t>μ</a:t>
              </a:r>
              <a:r>
                <a:rPr lang="de-CH" b="1" dirty="0">
                  <a:latin typeface="+mn-lt"/>
                  <a:cs typeface="Arial Narrow"/>
                </a:rPr>
                <a:t>A ≈ 1.4∙10</a:t>
              </a:r>
              <a:r>
                <a:rPr lang="de-CH" b="1" baseline="30000" dirty="0">
                  <a:latin typeface="+mn-lt"/>
                  <a:cs typeface="Arial Narrow"/>
                </a:rPr>
                <a:t>16</a:t>
              </a:r>
              <a:r>
                <a:rPr lang="de-CH" b="1" dirty="0">
                  <a:latin typeface="+mn-lt"/>
                  <a:cs typeface="Arial Narrow"/>
                </a:rPr>
                <a:t> p/sec @ 590MeV  →</a:t>
              </a:r>
            </a:p>
            <a:p>
              <a:pPr>
                <a:lnSpc>
                  <a:spcPct val="110000"/>
                </a:lnSpc>
                <a:spcBef>
                  <a:spcPts val="0"/>
                </a:spcBef>
              </a:pPr>
              <a:r>
                <a:rPr lang="de-CH" b="1" dirty="0">
                  <a:latin typeface="+mn-lt"/>
                  <a:cs typeface="Arial Narrow"/>
                </a:rPr>
                <a:t>≈ 10</a:t>
              </a:r>
              <a:r>
                <a:rPr lang="de-CH" b="1" baseline="30000" dirty="0">
                  <a:latin typeface="+mn-lt"/>
                  <a:cs typeface="Arial Narrow"/>
                </a:rPr>
                <a:t>7</a:t>
              </a:r>
              <a:r>
                <a:rPr lang="de-CH" b="1" dirty="0">
                  <a:latin typeface="+mn-lt"/>
                  <a:cs typeface="Arial Narrow"/>
                </a:rPr>
                <a:t> – 10</a:t>
              </a:r>
              <a:r>
                <a:rPr lang="de-CH" b="1" baseline="30000" dirty="0">
                  <a:latin typeface="+mn-lt"/>
                  <a:cs typeface="Arial Narrow"/>
                </a:rPr>
                <a:t>8</a:t>
              </a:r>
              <a:r>
                <a:rPr lang="de-CH" b="1" dirty="0">
                  <a:latin typeface="+mn-lt"/>
                  <a:cs typeface="Arial Narrow"/>
                </a:rPr>
                <a:t> </a:t>
              </a:r>
              <a:r>
                <a:rPr lang="el-GR" b="1" dirty="0">
                  <a:latin typeface="+mn-lt"/>
                  <a:cs typeface="Arial Narrow"/>
                </a:rPr>
                <a:t>μ</a:t>
              </a:r>
              <a:r>
                <a:rPr lang="de-CH" b="1" baseline="30000" dirty="0">
                  <a:latin typeface="+mn-lt"/>
                  <a:cs typeface="Arial Narrow"/>
                </a:rPr>
                <a:t>+</a:t>
              </a:r>
              <a:r>
                <a:rPr lang="de-CH" b="1" dirty="0">
                  <a:latin typeface="+mn-lt"/>
                  <a:cs typeface="Arial Narrow"/>
                </a:rPr>
                <a:t>/sec, </a:t>
              </a:r>
              <a:br>
                <a:rPr lang="de-CH" b="1" dirty="0">
                  <a:latin typeface="+mn-lt"/>
                  <a:cs typeface="Arial Narrow"/>
                </a:rPr>
              </a:br>
              <a:r>
                <a:rPr lang="de-CH" b="1" dirty="0">
                  <a:latin typeface="+mn-lt"/>
                  <a:cs typeface="Arial Narrow"/>
                </a:rPr>
                <a:t>≈ 100% </a:t>
              </a:r>
              <a:r>
                <a:rPr lang="de-CH" b="1" dirty="0" err="1">
                  <a:latin typeface="+mn-lt"/>
                  <a:cs typeface="Arial Narrow"/>
                </a:rPr>
                <a:t>polarized</a:t>
              </a:r>
              <a:endParaRPr lang="de-CH" b="1" dirty="0">
                <a:latin typeface="+mn-lt"/>
                <a:cs typeface="Arial Narrow"/>
              </a:endParaRPr>
            </a:p>
            <a:p>
              <a:pPr>
                <a:lnSpc>
                  <a:spcPct val="110000"/>
                </a:lnSpc>
                <a:spcBef>
                  <a:spcPts val="0"/>
                </a:spcBef>
              </a:pPr>
              <a:r>
                <a:rPr lang="de-CH" b="1" dirty="0">
                  <a:latin typeface="+mn-lt"/>
                  <a:cs typeface="Arial Narrow"/>
                </a:rPr>
                <a:t>Surface </a:t>
              </a:r>
              <a:r>
                <a:rPr lang="de-CH" b="1" dirty="0" err="1">
                  <a:latin typeface="+mn-lt"/>
                  <a:cs typeface="Arial Narrow"/>
                </a:rPr>
                <a:t>Muons</a:t>
              </a:r>
              <a:r>
                <a:rPr lang="de-CH" b="1" dirty="0">
                  <a:latin typeface="+mn-lt"/>
                  <a:cs typeface="Arial Narrow"/>
                </a:rPr>
                <a:t>: ≈ 4 </a:t>
              </a:r>
              <a:r>
                <a:rPr lang="de-CH" b="1" dirty="0" err="1">
                  <a:latin typeface="+mn-lt"/>
                  <a:cs typeface="Arial Narrow"/>
                </a:rPr>
                <a:t>MeV</a:t>
              </a:r>
              <a:endParaRPr lang="de-CH" b="1" dirty="0">
                <a:latin typeface="+mn-lt"/>
                <a:cs typeface="Arial Narrow"/>
              </a:endParaRPr>
            </a:p>
            <a:p>
              <a:pPr>
                <a:lnSpc>
                  <a:spcPct val="110000"/>
                </a:lnSpc>
                <a:spcBef>
                  <a:spcPts val="0"/>
                </a:spcBef>
              </a:pPr>
              <a:endParaRPr lang="de-CH" b="1" dirty="0">
                <a:latin typeface="+mn-lt"/>
                <a:cs typeface="Arial Narrow"/>
              </a:endParaRPr>
            </a:p>
            <a:p>
              <a:pPr>
                <a:lnSpc>
                  <a:spcPct val="110000"/>
                </a:lnSpc>
                <a:spcBef>
                  <a:spcPts val="0"/>
                </a:spcBef>
              </a:pPr>
              <a:r>
                <a:rPr lang="el-GR" b="1" dirty="0">
                  <a:latin typeface="+mn-lt"/>
                  <a:cs typeface="Arial Narrow"/>
                </a:rPr>
                <a:t>μ</a:t>
              </a:r>
              <a:r>
                <a:rPr lang="de-CH" b="1" dirty="0">
                  <a:latin typeface="+mn-lt"/>
                  <a:cs typeface="Arial Narrow"/>
                </a:rPr>
                <a:t>E4 </a:t>
              </a:r>
              <a:r>
                <a:rPr lang="de-CH" b="1" dirty="0" err="1">
                  <a:latin typeface="+mn-lt"/>
                  <a:cs typeface="Arial Narrow"/>
                </a:rPr>
                <a:t>beamline</a:t>
              </a:r>
              <a:r>
                <a:rPr lang="de-CH" b="1" dirty="0">
                  <a:latin typeface="+mn-lt"/>
                  <a:cs typeface="Arial Narrow"/>
                </a:rPr>
                <a:t> at PSI: 4 ∙ 10</a:t>
              </a:r>
              <a:r>
                <a:rPr lang="de-CH" b="1" baseline="30000" dirty="0">
                  <a:latin typeface="+mn-lt"/>
                  <a:cs typeface="Arial Narrow"/>
                </a:rPr>
                <a:t>8</a:t>
              </a:r>
              <a:r>
                <a:rPr lang="de-CH" b="1" dirty="0">
                  <a:latin typeface="+mn-lt"/>
                  <a:cs typeface="Arial Narrow"/>
                </a:rPr>
                <a:t> </a:t>
              </a:r>
              <a:r>
                <a:rPr lang="el-GR" b="1" dirty="0">
                  <a:latin typeface="+mn-lt"/>
                  <a:cs typeface="Arial Narrow"/>
                </a:rPr>
                <a:t>μ</a:t>
              </a:r>
              <a:r>
                <a:rPr lang="de-CH" b="1" baseline="30000" dirty="0">
                  <a:latin typeface="+mn-lt"/>
                  <a:cs typeface="Arial Narrow"/>
                </a:rPr>
                <a:t>+</a:t>
              </a:r>
              <a:r>
                <a:rPr lang="de-CH" b="1" dirty="0">
                  <a:latin typeface="+mn-lt"/>
                  <a:cs typeface="Arial Narrow"/>
                </a:rPr>
                <a:t>/sec</a:t>
              </a:r>
              <a:endParaRPr lang="en-US" b="1" dirty="0" err="1">
                <a:latin typeface="+mn-lt"/>
                <a:cs typeface="Arial Narrow"/>
              </a:endParaRPr>
            </a:p>
          </p:txBody>
        </p:sp>
      </p:grpSp>
      <p:sp>
        <p:nvSpPr>
          <p:cNvPr id="36" name="Text Box 39"/>
          <p:cNvSpPr txBox="1">
            <a:spLocks noChangeArrowheads="1"/>
          </p:cNvSpPr>
          <p:nvPr/>
        </p:nvSpPr>
        <p:spPr bwMode="auto">
          <a:xfrm>
            <a:off x="3601864" y="1700808"/>
            <a:ext cx="25543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 typeface="Wingdings" pitchFamily="2" charset="2"/>
              <a:buNone/>
            </a:pPr>
            <a:r>
              <a:rPr lang="en-US" altLang="en-US" sz="2400" dirty="0">
                <a:solidFill>
                  <a:srgbClr val="000000"/>
                </a:solidFill>
                <a:latin typeface="+mn-lt"/>
              </a:rPr>
              <a:t>p + C </a:t>
            </a:r>
            <a:r>
              <a:rPr lang="en-US" altLang="en-US" dirty="0">
                <a:solidFill>
                  <a:srgbClr val="000000"/>
                </a:solidFill>
                <a:latin typeface="+mn-lt"/>
                <a:sym typeface="Wingdings" pitchFamily="2" charset="2"/>
              </a:rPr>
              <a:t></a:t>
            </a:r>
            <a:r>
              <a:rPr lang="en-US" altLang="en-US" sz="2400" dirty="0">
                <a:solidFill>
                  <a:srgbClr val="000000"/>
                </a:solidFill>
                <a:latin typeface="+mn-lt"/>
                <a:sym typeface="Wingdings" pitchFamily="2" charset="2"/>
              </a:rPr>
              <a:t> </a:t>
            </a:r>
            <a:r>
              <a:rPr lang="el-GR" altLang="en-US" sz="2400" dirty="0">
                <a:solidFill>
                  <a:srgbClr val="000000"/>
                </a:solidFill>
                <a:latin typeface="+mn-lt"/>
                <a:sym typeface="Wingdings" pitchFamily="2" charset="2"/>
              </a:rPr>
              <a:t>π</a:t>
            </a:r>
            <a:r>
              <a:rPr lang="en-US" altLang="en-US" sz="2400" baseline="30000" dirty="0">
                <a:solidFill>
                  <a:srgbClr val="000000"/>
                </a:solidFill>
                <a:latin typeface="+mn-lt"/>
                <a:sym typeface="Wingdings" pitchFamily="2" charset="2"/>
              </a:rPr>
              <a:t>+ </a:t>
            </a:r>
            <a:r>
              <a:rPr lang="el-GR" altLang="en-US" sz="2400" dirty="0">
                <a:solidFill>
                  <a:srgbClr val="000000"/>
                </a:solidFill>
                <a:latin typeface="+mn-lt"/>
                <a:sym typeface="Wingdings" pitchFamily="2" charset="2"/>
              </a:rPr>
              <a:t>π</a:t>
            </a:r>
            <a:r>
              <a:rPr lang="en-US" altLang="en-US" sz="2400" baseline="30000" dirty="0">
                <a:solidFill>
                  <a:srgbClr val="000000"/>
                </a:solidFill>
                <a:latin typeface="+mn-lt"/>
                <a:sym typeface="Wingdings" pitchFamily="2" charset="2"/>
              </a:rPr>
              <a:t>-</a:t>
            </a:r>
            <a:r>
              <a:rPr lang="en-US" altLang="en-US" sz="2400" dirty="0">
                <a:solidFill>
                  <a:srgbClr val="000000"/>
                </a:solidFill>
                <a:latin typeface="+mn-lt"/>
                <a:sym typeface="Wingdings" pitchFamily="2" charset="2"/>
              </a:rPr>
              <a:t> p n …</a:t>
            </a:r>
          </a:p>
        </p:txBody>
      </p:sp>
      <p:sp>
        <p:nvSpPr>
          <p:cNvPr id="37" name="AutoShape 112" descr="Large confetti"/>
          <p:cNvSpPr>
            <a:spLocks noChangeArrowheads="1"/>
          </p:cNvSpPr>
          <p:nvPr/>
        </p:nvSpPr>
        <p:spPr bwMode="auto">
          <a:xfrm rot="1636016">
            <a:off x="4043744" y="2935837"/>
            <a:ext cx="516340" cy="1543309"/>
          </a:xfrm>
          <a:prstGeom prst="downArrow">
            <a:avLst>
              <a:gd name="adj1" fmla="val 66602"/>
              <a:gd name="adj2" fmla="val 89031"/>
            </a:avLst>
          </a:prstGeom>
          <a:solidFill>
            <a:srgbClr val="E7A287"/>
          </a:solidFill>
          <a:ln>
            <a:noFill/>
          </a:ln>
          <a:effectLst/>
        </p:spPr>
        <p:txBody>
          <a:bodyPr wrap="none" anchor="ctr"/>
          <a:lstStyle>
            <a:lvl1pPr>
              <a:defRPr sz="2400" baseline="30000">
                <a:solidFill>
                  <a:schemeClr val="tx1"/>
                </a:solidFill>
                <a:latin typeface="Times" pitchFamily="18" charset="0"/>
              </a:defRPr>
            </a:lvl1pPr>
            <a:lvl2pPr marL="742950" indent="-285750">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endParaRPr lang="de-DE" altLang="de-DE"/>
          </a:p>
        </p:txBody>
      </p:sp>
      <p:grpSp>
        <p:nvGrpSpPr>
          <p:cNvPr id="38" name="Group 117"/>
          <p:cNvGrpSpPr>
            <a:grpSpLocks/>
          </p:cNvGrpSpPr>
          <p:nvPr/>
        </p:nvGrpSpPr>
        <p:grpSpPr bwMode="auto">
          <a:xfrm rot="17798124">
            <a:off x="4085221" y="3461773"/>
            <a:ext cx="576262" cy="233363"/>
            <a:chOff x="2757" y="3264"/>
            <a:chExt cx="363" cy="147"/>
          </a:xfrm>
        </p:grpSpPr>
        <p:sp>
          <p:nvSpPr>
            <p:cNvPr id="39" name="Oval 118"/>
            <p:cNvSpPr>
              <a:spLocks noChangeAspect="1" noChangeArrowheads="1"/>
            </p:cNvSpPr>
            <p:nvPr/>
          </p:nvSpPr>
          <p:spPr bwMode="auto">
            <a:xfrm>
              <a:off x="2832" y="3264"/>
              <a:ext cx="147" cy="147"/>
            </a:xfrm>
            <a:prstGeom prst="ellipse">
              <a:avLst/>
            </a:prstGeom>
            <a:solidFill>
              <a:srgbClr val="C5000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aseline="30000">
                  <a:solidFill>
                    <a:schemeClr val="tx1"/>
                  </a:solidFill>
                  <a:latin typeface="Times" pitchFamily="18" charset="0"/>
                </a:defRPr>
              </a:lvl1pPr>
              <a:lvl2pPr marL="742950" indent="-285750">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endParaRPr lang="de-DE" altLang="de-DE"/>
            </a:p>
          </p:txBody>
        </p:sp>
        <p:sp>
          <p:nvSpPr>
            <p:cNvPr id="40" name="AutoShape 119"/>
            <p:cNvSpPr>
              <a:spLocks noChangeArrowheads="1"/>
            </p:cNvSpPr>
            <p:nvPr/>
          </p:nvSpPr>
          <p:spPr bwMode="auto">
            <a:xfrm>
              <a:off x="2757" y="3297"/>
              <a:ext cx="363" cy="83"/>
            </a:xfrm>
            <a:prstGeom prst="rightArrow">
              <a:avLst>
                <a:gd name="adj1" fmla="val 50000"/>
                <a:gd name="adj2" fmla="val 109337"/>
              </a:avLst>
            </a:prstGeom>
            <a:solidFill>
              <a:srgbClr val="C5000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aseline="30000">
                  <a:solidFill>
                    <a:schemeClr val="tx1"/>
                  </a:solidFill>
                  <a:latin typeface="Times" pitchFamily="18" charset="0"/>
                </a:defRPr>
              </a:lvl1pPr>
              <a:lvl2pPr marL="742950" indent="-285750">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endParaRPr lang="de-DE" altLang="de-DE"/>
            </a:p>
          </p:txBody>
        </p:sp>
      </p:grpSp>
      <p:sp>
        <p:nvSpPr>
          <p:cNvPr id="41" name="Text Box 120"/>
          <p:cNvSpPr txBox="1">
            <a:spLocks noChangeArrowheads="1"/>
          </p:cNvSpPr>
          <p:nvPr/>
        </p:nvSpPr>
        <p:spPr bwMode="auto">
          <a:xfrm>
            <a:off x="4193170" y="3488221"/>
            <a:ext cx="3317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aseline="30000">
                <a:solidFill>
                  <a:schemeClr val="tx1"/>
                </a:solidFill>
                <a:latin typeface="Times" pitchFamily="18" charset="0"/>
              </a:defRPr>
            </a:lvl1pPr>
            <a:lvl2pPr marL="742950" indent="-285750">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pPr eaLnBrk="1" hangingPunct="1"/>
            <a:r>
              <a:rPr lang="de-DE" altLang="de-DE" sz="1200" baseline="0" dirty="0">
                <a:latin typeface="Arial" charset="0"/>
              </a:rPr>
              <a:t>µ</a:t>
            </a:r>
            <a:r>
              <a:rPr lang="de-DE" altLang="de-DE" sz="1200" dirty="0">
                <a:latin typeface="Arial" charset="0"/>
              </a:rPr>
              <a:t>+</a:t>
            </a:r>
            <a:endParaRPr lang="de-DE" altLang="de-DE" sz="1200" baseline="0" dirty="0">
              <a:latin typeface="Arial" charset="0"/>
            </a:endParaRPr>
          </a:p>
        </p:txBody>
      </p:sp>
      <p:sp>
        <p:nvSpPr>
          <p:cNvPr id="42" name="Rectangle 110"/>
          <p:cNvSpPr>
            <a:spLocks noChangeArrowheads="1"/>
          </p:cNvSpPr>
          <p:nvPr/>
        </p:nvSpPr>
        <p:spPr bwMode="auto">
          <a:xfrm rot="1650020">
            <a:off x="3862970" y="2700354"/>
            <a:ext cx="1828800" cy="384175"/>
          </a:xfrm>
          <a:prstGeom prst="rect">
            <a:avLst/>
          </a:prstGeom>
          <a:solidFill>
            <a:srgbClr val="686868"/>
          </a:solidFill>
          <a:ln>
            <a:noFill/>
          </a:ln>
          <a:effectLst/>
        </p:spPr>
        <p:txBody>
          <a:bodyPr wrap="none" tIns="0" bIns="36000" anchor="ctr"/>
          <a:lstStyle>
            <a:lvl1pPr>
              <a:defRPr sz="2400" baseline="30000">
                <a:solidFill>
                  <a:schemeClr val="tx1"/>
                </a:solidFill>
                <a:latin typeface="Times" pitchFamily="18" charset="0"/>
              </a:defRPr>
            </a:lvl1pPr>
            <a:lvl2pPr marL="742950" indent="-285750">
              <a:defRPr sz="2400" baseline="30000">
                <a:solidFill>
                  <a:schemeClr val="tx1"/>
                </a:solidFill>
                <a:latin typeface="Times" pitchFamily="18" charset="0"/>
              </a:defRPr>
            </a:lvl2pPr>
            <a:lvl3pPr marL="1143000" indent="-228600">
              <a:defRPr sz="2400" baseline="30000">
                <a:solidFill>
                  <a:schemeClr val="tx1"/>
                </a:solidFill>
                <a:latin typeface="Times" pitchFamily="18" charset="0"/>
              </a:defRPr>
            </a:lvl3pPr>
            <a:lvl4pPr marL="1600200" indent="-228600">
              <a:defRPr sz="2400" baseline="30000">
                <a:solidFill>
                  <a:schemeClr val="tx1"/>
                </a:solidFill>
                <a:latin typeface="Times" pitchFamily="18" charset="0"/>
              </a:defRPr>
            </a:lvl4pPr>
            <a:lvl5pPr marL="2057400" indent="-228600">
              <a:defRPr sz="2400" baseline="30000">
                <a:solidFill>
                  <a:schemeClr val="tx1"/>
                </a:solidFill>
                <a:latin typeface="Times" pitchFamily="18" charset="0"/>
              </a:defRPr>
            </a:lvl5pPr>
            <a:lvl6pPr marL="2514600" indent="-228600" eaLnBrk="0" fontAlgn="base" hangingPunct="0">
              <a:spcBef>
                <a:spcPct val="0"/>
              </a:spcBef>
              <a:spcAft>
                <a:spcPct val="0"/>
              </a:spcAft>
              <a:defRPr sz="2400" baseline="30000">
                <a:solidFill>
                  <a:schemeClr val="tx1"/>
                </a:solidFill>
                <a:latin typeface="Times" pitchFamily="18" charset="0"/>
              </a:defRPr>
            </a:lvl6pPr>
            <a:lvl7pPr marL="2971800" indent="-228600" eaLnBrk="0" fontAlgn="base" hangingPunct="0">
              <a:spcBef>
                <a:spcPct val="0"/>
              </a:spcBef>
              <a:spcAft>
                <a:spcPct val="0"/>
              </a:spcAft>
              <a:defRPr sz="2400" baseline="30000">
                <a:solidFill>
                  <a:schemeClr val="tx1"/>
                </a:solidFill>
                <a:latin typeface="Times" pitchFamily="18" charset="0"/>
              </a:defRPr>
            </a:lvl7pPr>
            <a:lvl8pPr marL="3429000" indent="-228600" eaLnBrk="0" fontAlgn="base" hangingPunct="0">
              <a:spcBef>
                <a:spcPct val="0"/>
              </a:spcBef>
              <a:spcAft>
                <a:spcPct val="0"/>
              </a:spcAft>
              <a:defRPr sz="2400" baseline="30000">
                <a:solidFill>
                  <a:schemeClr val="tx1"/>
                </a:solidFill>
                <a:latin typeface="Times" pitchFamily="18" charset="0"/>
              </a:defRPr>
            </a:lvl8pPr>
            <a:lvl9pPr marL="3886200" indent="-228600" eaLnBrk="0" fontAlgn="base" hangingPunct="0">
              <a:spcBef>
                <a:spcPct val="0"/>
              </a:spcBef>
              <a:spcAft>
                <a:spcPct val="0"/>
              </a:spcAft>
              <a:defRPr sz="2400" baseline="30000">
                <a:solidFill>
                  <a:schemeClr val="tx1"/>
                </a:solidFill>
                <a:latin typeface="Times" pitchFamily="18" charset="0"/>
              </a:defRPr>
            </a:lvl9pPr>
          </a:lstStyle>
          <a:p>
            <a:pPr algn="ctr" eaLnBrk="1" hangingPunct="1"/>
            <a:r>
              <a:rPr lang="de-CH" altLang="de-DE" sz="1800" b="1" baseline="0">
                <a:solidFill>
                  <a:schemeClr val="bg1"/>
                </a:solidFill>
                <a:latin typeface="+mn-lt"/>
              </a:rPr>
              <a:t>Graphit</a:t>
            </a:r>
          </a:p>
        </p:txBody>
      </p:sp>
      <p:sp>
        <p:nvSpPr>
          <p:cNvPr id="43" name="Right Arrow 42"/>
          <p:cNvSpPr/>
          <p:nvPr/>
        </p:nvSpPr>
        <p:spPr bwMode="auto">
          <a:xfrm rot="1680000">
            <a:off x="3572784" y="2296345"/>
            <a:ext cx="425625" cy="144016"/>
          </a:xfrm>
          <a:prstGeom prst="rightArrow">
            <a:avLst>
              <a:gd name="adj1" fmla="val 50000"/>
              <a:gd name="adj2" fmla="val 93414"/>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4" name="Right Arrow 43"/>
          <p:cNvSpPr/>
          <p:nvPr/>
        </p:nvSpPr>
        <p:spPr bwMode="auto">
          <a:xfrm rot="1680000">
            <a:off x="5562080" y="3343670"/>
            <a:ext cx="425625" cy="144016"/>
          </a:xfrm>
          <a:prstGeom prst="rightArrow">
            <a:avLst>
              <a:gd name="adj1" fmla="val 50000"/>
              <a:gd name="adj2" fmla="val 93414"/>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5" name="Right Arrow 44"/>
          <p:cNvSpPr/>
          <p:nvPr/>
        </p:nvSpPr>
        <p:spPr bwMode="auto">
          <a:xfrm rot="11720972">
            <a:off x="3654827" y="5890790"/>
            <a:ext cx="1549447" cy="144016"/>
          </a:xfrm>
          <a:prstGeom prst="rightArrow">
            <a:avLst>
              <a:gd name="adj1" fmla="val 50000"/>
              <a:gd name="adj2" fmla="val 93414"/>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0" name="Rectangle 49"/>
          <p:cNvSpPr/>
          <p:nvPr/>
        </p:nvSpPr>
        <p:spPr>
          <a:xfrm>
            <a:off x="4498308" y="3766635"/>
            <a:ext cx="1595309" cy="461665"/>
          </a:xfrm>
          <a:prstGeom prst="rect">
            <a:avLst/>
          </a:prstGeom>
        </p:spPr>
        <p:txBody>
          <a:bodyPr wrap="none">
            <a:spAutoFit/>
          </a:bodyPr>
          <a:lstStyle/>
          <a:p>
            <a:r>
              <a:rPr lang="el-GR" sz="2400" dirty="0">
                <a:latin typeface="+mn-lt"/>
              </a:rPr>
              <a:t>π</a:t>
            </a:r>
            <a:r>
              <a:rPr lang="el-GR" sz="2400" baseline="30000" dirty="0">
                <a:latin typeface="+mn-lt"/>
              </a:rPr>
              <a:t>+</a:t>
            </a:r>
            <a:r>
              <a:rPr lang="el-GR" sz="2400" dirty="0">
                <a:latin typeface="+mn-lt"/>
              </a:rPr>
              <a:t> </a:t>
            </a:r>
            <a:r>
              <a:rPr lang="el-GR" dirty="0">
                <a:latin typeface="+mn-lt"/>
              </a:rPr>
              <a:t>→</a:t>
            </a:r>
            <a:r>
              <a:rPr lang="el-GR" sz="2400" dirty="0">
                <a:latin typeface="+mn-lt"/>
              </a:rPr>
              <a:t> μ</a:t>
            </a:r>
            <a:r>
              <a:rPr lang="el-GR" sz="2400" baseline="30000" dirty="0">
                <a:latin typeface="+mn-lt"/>
              </a:rPr>
              <a:t>+</a:t>
            </a:r>
            <a:r>
              <a:rPr lang="el-GR" sz="2400" dirty="0">
                <a:latin typeface="+mn-lt"/>
              </a:rPr>
              <a:t> + ν</a:t>
            </a:r>
            <a:r>
              <a:rPr lang="en-US" sz="2400" baseline="-25000" dirty="0">
                <a:latin typeface="+mn-lt"/>
              </a:rPr>
              <a:t>µ</a:t>
            </a:r>
          </a:p>
        </p:txBody>
      </p:sp>
    </p:spTree>
    <p:extLst>
      <p:ext uri="{BB962C8B-B14F-4D97-AF65-F5344CB8AC3E}">
        <p14:creationId xmlns:p14="http://schemas.microsoft.com/office/powerpoint/2010/main" val="2287048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Muon Instruments at PSI: </a:t>
            </a:r>
            <a:br>
              <a:rPr lang="en-US" dirty="0"/>
            </a:br>
            <a:r>
              <a:rPr lang="en-US" dirty="0" err="1"/>
              <a:t>SμS</a:t>
            </a:r>
            <a:r>
              <a:rPr lang="en-US" dirty="0"/>
              <a:t> (Swiss Muon Source)</a:t>
            </a:r>
          </a:p>
        </p:txBody>
      </p:sp>
      <p:sp>
        <p:nvSpPr>
          <p:cNvPr id="3" name="Slide Number Placeholder 2"/>
          <p:cNvSpPr>
            <a:spLocks noGrp="1"/>
          </p:cNvSpPr>
          <p:nvPr>
            <p:ph type="sldNum" sz="quarter" idx="12"/>
          </p:nvPr>
        </p:nvSpPr>
        <p:spPr/>
        <p:txBody>
          <a:bodyPr/>
          <a:lstStyle/>
          <a:p>
            <a:pPr algn="r">
              <a:defRPr/>
            </a:pPr>
            <a:r>
              <a:rPr lang="en-US" dirty="0"/>
              <a:t>Page </a:t>
            </a:r>
            <a:fld id="{EBC07571-3134-BB4B-B83F-1A9FE18D34F3}" type="slidenum">
              <a:rPr lang="en-US" smtClean="0"/>
              <a:pPr algn="r">
                <a:defRPr/>
              </a:pPr>
              <a:t>4</a:t>
            </a:fld>
            <a:endParaRPr lang="en-US" dirty="0"/>
          </a:p>
        </p:txBody>
      </p:sp>
      <p:pic>
        <p:nvPicPr>
          <p:cNvPr id="4" name="Grafik 7"/>
          <p:cNvPicPr>
            <a:picLocks noChangeAspect="1"/>
          </p:cNvPicPr>
          <p:nvPr/>
        </p:nvPicPr>
        <p:blipFill rotWithShape="1">
          <a:blip r:embed="rId2">
            <a:extLst>
              <a:ext uri="{28A0092B-C50C-407E-A947-70E740481C1C}">
                <a14:useLocalDpi xmlns:a14="http://schemas.microsoft.com/office/drawing/2010/main" val="0"/>
              </a:ext>
            </a:extLst>
          </a:blip>
          <a:srcRect l="5736" t="44795" r="34033"/>
          <a:stretch/>
        </p:blipFill>
        <p:spPr>
          <a:xfrm>
            <a:off x="467544" y="2701683"/>
            <a:ext cx="5716680" cy="1964896"/>
          </a:xfrm>
          <a:prstGeom prst="rect">
            <a:avLst/>
          </a:prstGeom>
        </p:spPr>
      </p:pic>
      <p:pic>
        <p:nvPicPr>
          <p:cNvPr id="5" name="Picture 4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4983885"/>
            <a:ext cx="2011362" cy="1508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6444208" y="4430737"/>
            <a:ext cx="2124621" cy="493534"/>
            <a:chOff x="0" y="2725587"/>
            <a:chExt cx="2124621" cy="493534"/>
          </a:xfrm>
        </p:grpSpPr>
        <p:sp>
          <p:nvSpPr>
            <p:cNvPr id="6" name="TextBox 5"/>
            <p:cNvSpPr txBox="1"/>
            <p:nvPr/>
          </p:nvSpPr>
          <p:spPr>
            <a:xfrm>
              <a:off x="0" y="2725587"/>
              <a:ext cx="952505" cy="289438"/>
            </a:xfrm>
            <a:prstGeom prst="rect">
              <a:avLst/>
            </a:prstGeom>
            <a:noFill/>
          </p:spPr>
          <p:txBody>
            <a:bodyPr wrap="none" lIns="0" tIns="0" rIns="0" bIns="0" rtlCol="0">
              <a:spAutoFit/>
            </a:bodyPr>
            <a:lstStyle/>
            <a:p>
              <a:pPr>
                <a:lnSpc>
                  <a:spcPct val="110000"/>
                </a:lnSpc>
                <a:spcBef>
                  <a:spcPts val="0"/>
                </a:spcBef>
              </a:pPr>
              <a:r>
                <a:rPr lang="en-US" sz="1800" b="1" kern="1000" spc="30" dirty="0">
                  <a:latin typeface="+mn-lt"/>
                  <a:cs typeface="Franklin Gothic Book"/>
                </a:rPr>
                <a:t>HAL-9500</a:t>
              </a:r>
            </a:p>
          </p:txBody>
        </p:sp>
        <p:sp>
          <p:nvSpPr>
            <p:cNvPr id="7" name="TextBox 6"/>
            <p:cNvSpPr txBox="1"/>
            <p:nvPr/>
          </p:nvSpPr>
          <p:spPr>
            <a:xfrm>
              <a:off x="0" y="3026119"/>
              <a:ext cx="2124621" cy="193002"/>
            </a:xfrm>
            <a:prstGeom prst="rect">
              <a:avLst/>
            </a:prstGeom>
            <a:noFill/>
          </p:spPr>
          <p:txBody>
            <a:bodyPr wrap="none" lIns="0" tIns="0" rIns="0" bIns="0" rtlCol="0">
              <a:spAutoFit/>
            </a:bodyPr>
            <a:lstStyle/>
            <a:p>
              <a:pPr>
                <a:lnSpc>
                  <a:spcPct val="110000"/>
                </a:lnSpc>
                <a:spcBef>
                  <a:spcPts val="0"/>
                </a:spcBef>
              </a:pPr>
              <a:r>
                <a:rPr lang="en-US" sz="1200" i="1" kern="1000" spc="30" dirty="0">
                  <a:latin typeface="+mn-lt"/>
                  <a:cs typeface="Franklin Gothic Book"/>
                </a:rPr>
                <a:t>High Field and Low Temperature</a:t>
              </a:r>
            </a:p>
          </p:txBody>
        </p:sp>
      </p:grpSp>
      <p:sp>
        <p:nvSpPr>
          <p:cNvPr id="8" name="TextBox 7"/>
          <p:cNvSpPr txBox="1"/>
          <p:nvPr/>
        </p:nvSpPr>
        <p:spPr>
          <a:xfrm>
            <a:off x="6444208" y="5950323"/>
            <a:ext cx="659475" cy="541687"/>
          </a:xfrm>
          <a:prstGeom prst="rect">
            <a:avLst/>
          </a:prstGeom>
          <a:solidFill>
            <a:schemeClr val="bg1">
              <a:alpha val="90000"/>
            </a:schemeClr>
          </a:solidFill>
        </p:spPr>
        <p:txBody>
          <a:bodyPr wrap="none" lIns="0" tIns="0" rIns="0" bIns="0" rtlCol="0">
            <a:spAutoFit/>
          </a:bodyPr>
          <a:lstStyle/>
          <a:p>
            <a:pPr algn="ctr">
              <a:lnSpc>
                <a:spcPct val="110000"/>
              </a:lnSpc>
              <a:spcBef>
                <a:spcPts val="0"/>
              </a:spcBef>
            </a:pPr>
            <a:r>
              <a:rPr lang="en-US" b="1" kern="1000" spc="30" dirty="0">
                <a:solidFill>
                  <a:schemeClr val="accent3"/>
                </a:solidFill>
                <a:latin typeface="+mn-lt"/>
                <a:cs typeface="Franklin Gothic Book"/>
              </a:rPr>
              <a:t>9.5 T</a:t>
            </a:r>
          </a:p>
          <a:p>
            <a:pPr algn="ctr">
              <a:lnSpc>
                <a:spcPct val="110000"/>
              </a:lnSpc>
              <a:spcBef>
                <a:spcPts val="0"/>
              </a:spcBef>
            </a:pPr>
            <a:r>
              <a:rPr lang="en-US" b="1" kern="1000" spc="30" dirty="0">
                <a:solidFill>
                  <a:schemeClr val="accent3"/>
                </a:solidFill>
                <a:latin typeface="+mn-lt"/>
                <a:cs typeface="Franklin Gothic Book"/>
              </a:rPr>
              <a:t>&lt; 20mK</a:t>
            </a:r>
          </a:p>
        </p:txBody>
      </p:sp>
      <p:cxnSp>
        <p:nvCxnSpPr>
          <p:cNvPr id="11" name="Straight Arrow Connector 10"/>
          <p:cNvCxnSpPr>
            <a:cxnSpLocks/>
          </p:cNvCxnSpPr>
          <p:nvPr/>
        </p:nvCxnSpPr>
        <p:spPr bwMode="auto">
          <a:xfrm>
            <a:off x="4980729" y="3726441"/>
            <a:ext cx="1463479" cy="1451752"/>
          </a:xfrm>
          <a:prstGeom prst="straightConnector1">
            <a:avLst/>
          </a:prstGeom>
          <a:solidFill>
            <a:schemeClr val="accent1"/>
          </a:solidFill>
          <a:ln w="19050" cap="flat" cmpd="sng" algn="ctr">
            <a:solidFill>
              <a:schemeClr val="accent1"/>
            </a:solidFill>
            <a:prstDash val="solid"/>
            <a:round/>
            <a:headEnd type="oval" w="med" len="med"/>
            <a:tailEnd type="none"/>
          </a:ln>
          <a:effectLst/>
        </p:spPr>
      </p:cxnSp>
      <p:pic>
        <p:nvPicPr>
          <p:cNvPr id="12" name="Picture 10" descr="_GPS_400.jpg                                                    000201BF_HD35                           BA992A26:"/>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rot="10800000">
            <a:off x="2088392" y="4973470"/>
            <a:ext cx="1368425" cy="1544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58406" y="4888755"/>
            <a:ext cx="1611723" cy="706797"/>
            <a:chOff x="7532277" y="5385008"/>
            <a:chExt cx="1611723" cy="706797"/>
          </a:xfrm>
        </p:grpSpPr>
        <p:sp>
          <p:nvSpPr>
            <p:cNvPr id="14" name="TextBox 13"/>
            <p:cNvSpPr txBox="1"/>
            <p:nvPr/>
          </p:nvSpPr>
          <p:spPr>
            <a:xfrm>
              <a:off x="8752546" y="5385008"/>
              <a:ext cx="391454" cy="289438"/>
            </a:xfrm>
            <a:prstGeom prst="rect">
              <a:avLst/>
            </a:prstGeom>
            <a:noFill/>
          </p:spPr>
          <p:txBody>
            <a:bodyPr wrap="none" lIns="0" tIns="0" rIns="0" bIns="0" rtlCol="0">
              <a:spAutoFit/>
            </a:bodyPr>
            <a:lstStyle/>
            <a:p>
              <a:pPr>
                <a:lnSpc>
                  <a:spcPct val="110000"/>
                </a:lnSpc>
                <a:spcBef>
                  <a:spcPts val="0"/>
                </a:spcBef>
              </a:pPr>
              <a:r>
                <a:rPr lang="en-US" sz="1800" b="1" kern="1000" spc="30" dirty="0">
                  <a:latin typeface="+mn-lt"/>
                  <a:cs typeface="Franklin Gothic Book"/>
                </a:rPr>
                <a:t>GPS</a:t>
              </a:r>
            </a:p>
          </p:txBody>
        </p:sp>
        <p:sp>
          <p:nvSpPr>
            <p:cNvPr id="15" name="TextBox 14"/>
            <p:cNvSpPr txBox="1"/>
            <p:nvPr/>
          </p:nvSpPr>
          <p:spPr>
            <a:xfrm>
              <a:off x="7532277" y="5685540"/>
              <a:ext cx="1611723" cy="406265"/>
            </a:xfrm>
            <a:prstGeom prst="rect">
              <a:avLst/>
            </a:prstGeom>
            <a:noFill/>
          </p:spPr>
          <p:txBody>
            <a:bodyPr wrap="none" lIns="0" tIns="0" rIns="0" bIns="0" rtlCol="0">
              <a:spAutoFit/>
            </a:bodyPr>
            <a:lstStyle/>
            <a:p>
              <a:pPr algn="r">
                <a:lnSpc>
                  <a:spcPct val="110000"/>
                </a:lnSpc>
                <a:spcBef>
                  <a:spcPts val="0"/>
                </a:spcBef>
              </a:pPr>
              <a:r>
                <a:rPr lang="en-US" sz="1200" i="1" kern="1000" spc="30" dirty="0">
                  <a:latin typeface="+mn-lt"/>
                  <a:cs typeface="Franklin Gothic Book"/>
                </a:rPr>
                <a:t>General Purpose Surface</a:t>
              </a:r>
              <a:br>
                <a:rPr lang="en-US" sz="1200" i="1" kern="1000" spc="30" dirty="0">
                  <a:latin typeface="+mn-lt"/>
                  <a:cs typeface="Franklin Gothic Book"/>
                </a:rPr>
              </a:br>
              <a:r>
                <a:rPr lang="en-US" sz="1200" i="1" kern="1000" spc="30" dirty="0">
                  <a:latin typeface="+mn-lt"/>
                  <a:cs typeface="Franklin Gothic Book"/>
                </a:rPr>
                <a:t>Muon Instrument</a:t>
              </a:r>
            </a:p>
          </p:txBody>
        </p:sp>
      </p:grpSp>
      <p:sp>
        <p:nvSpPr>
          <p:cNvPr id="17" name="TextBox 16"/>
          <p:cNvSpPr txBox="1"/>
          <p:nvPr/>
        </p:nvSpPr>
        <p:spPr>
          <a:xfrm>
            <a:off x="107504" y="5908472"/>
            <a:ext cx="1862626" cy="609398"/>
          </a:xfrm>
          <a:prstGeom prst="rect">
            <a:avLst/>
          </a:prstGeom>
          <a:noFill/>
        </p:spPr>
        <p:txBody>
          <a:bodyPr wrap="none" lIns="0" tIns="0" rIns="0" bIns="0" rtlCol="0">
            <a:spAutoFit/>
          </a:bodyPr>
          <a:lstStyle/>
          <a:p>
            <a:pPr algn="r">
              <a:lnSpc>
                <a:spcPct val="110000"/>
              </a:lnSpc>
              <a:spcBef>
                <a:spcPts val="0"/>
              </a:spcBef>
            </a:pPr>
            <a:r>
              <a:rPr lang="en-US" sz="1200" b="1" kern="1000" spc="30" dirty="0">
                <a:latin typeface="+mn-lt"/>
                <a:cs typeface="Franklin Gothic Book"/>
              </a:rPr>
              <a:t>Shared Surface Muon Beam</a:t>
            </a:r>
          </a:p>
          <a:p>
            <a:pPr algn="r">
              <a:lnSpc>
                <a:spcPct val="110000"/>
              </a:lnSpc>
              <a:spcBef>
                <a:spcPts val="0"/>
              </a:spcBef>
            </a:pPr>
            <a:r>
              <a:rPr lang="de-CH" sz="1200" kern="1000" spc="30" dirty="0" err="1">
                <a:latin typeface="+mn-lt"/>
                <a:cs typeface="Franklin Gothic Book"/>
              </a:rPr>
              <a:t>Muon</a:t>
            </a:r>
            <a:r>
              <a:rPr lang="de-CH" sz="1200" kern="1000" spc="30" dirty="0">
                <a:latin typeface="+mn-lt"/>
                <a:cs typeface="Franklin Gothic Book"/>
              </a:rPr>
              <a:t> on Request (MORE)</a:t>
            </a:r>
            <a:endParaRPr lang="en-US" sz="1200" kern="1000" spc="30" dirty="0">
              <a:latin typeface="+mn-lt"/>
              <a:cs typeface="Franklin Gothic Book"/>
            </a:endParaRPr>
          </a:p>
          <a:p>
            <a:pPr algn="r">
              <a:lnSpc>
                <a:spcPct val="110000"/>
              </a:lnSpc>
              <a:spcBef>
                <a:spcPts val="0"/>
              </a:spcBef>
            </a:pPr>
            <a:r>
              <a:rPr lang="en-US" sz="1200" kern="1000" spc="30" dirty="0">
                <a:latin typeface="+mn-lt"/>
                <a:cs typeface="Franklin Gothic Book"/>
              </a:rPr>
              <a:t>Muon Energy: </a:t>
            </a:r>
            <a:r>
              <a:rPr lang="en-US" sz="1200" b="1" kern="1000" spc="30" dirty="0">
                <a:solidFill>
                  <a:schemeClr val="accent3"/>
                </a:solidFill>
                <a:latin typeface="+mn-lt"/>
                <a:cs typeface="Franklin Gothic Book"/>
              </a:rPr>
              <a:t>4.2 MeV </a:t>
            </a:r>
            <a:r>
              <a:rPr lang="en-US" sz="1200" kern="1000" spc="30" dirty="0">
                <a:latin typeface="+mn-lt"/>
                <a:cs typeface="Franklin Gothic Book"/>
              </a:rPr>
              <a:t>(μ</a:t>
            </a:r>
            <a:r>
              <a:rPr lang="en-US" sz="1200" kern="1000" spc="30" baseline="30000" dirty="0">
                <a:latin typeface="+mn-lt"/>
                <a:cs typeface="Franklin Gothic Book"/>
              </a:rPr>
              <a:t>+</a:t>
            </a:r>
            <a:r>
              <a:rPr lang="en-US" sz="1200" kern="1000" spc="30" dirty="0">
                <a:latin typeface="+mn-lt"/>
                <a:cs typeface="Franklin Gothic Book"/>
              </a:rPr>
              <a:t>)</a:t>
            </a:r>
          </a:p>
        </p:txBody>
      </p:sp>
      <p:sp>
        <p:nvSpPr>
          <p:cNvPr id="18" name="TextBox 17"/>
          <p:cNvSpPr txBox="1"/>
          <p:nvPr/>
        </p:nvSpPr>
        <p:spPr>
          <a:xfrm>
            <a:off x="3015991" y="5983657"/>
            <a:ext cx="440826" cy="541687"/>
          </a:xfrm>
          <a:prstGeom prst="rect">
            <a:avLst/>
          </a:prstGeom>
          <a:solidFill>
            <a:schemeClr val="bg1">
              <a:alpha val="90000"/>
            </a:schemeClr>
          </a:solidFill>
        </p:spPr>
        <p:txBody>
          <a:bodyPr wrap="none" lIns="0" tIns="0" rIns="0" bIns="0" rtlCol="0">
            <a:spAutoFit/>
          </a:bodyPr>
          <a:lstStyle/>
          <a:p>
            <a:pPr algn="ctr">
              <a:lnSpc>
                <a:spcPct val="110000"/>
              </a:lnSpc>
              <a:spcBef>
                <a:spcPts val="0"/>
              </a:spcBef>
            </a:pPr>
            <a:r>
              <a:rPr lang="en-US" b="1" kern="1000" spc="30" dirty="0">
                <a:solidFill>
                  <a:schemeClr val="accent3"/>
                </a:solidFill>
                <a:latin typeface="+mn-lt"/>
                <a:cs typeface="Franklin Gothic Book"/>
              </a:rPr>
              <a:t>0.6 T</a:t>
            </a:r>
          </a:p>
          <a:p>
            <a:pPr algn="ctr">
              <a:lnSpc>
                <a:spcPct val="110000"/>
              </a:lnSpc>
              <a:spcBef>
                <a:spcPts val="0"/>
              </a:spcBef>
            </a:pPr>
            <a:r>
              <a:rPr lang="en-US" b="1" kern="1000" spc="30" dirty="0">
                <a:solidFill>
                  <a:schemeClr val="accent3"/>
                </a:solidFill>
                <a:latin typeface="+mn-lt"/>
                <a:cs typeface="Franklin Gothic Book"/>
              </a:rPr>
              <a:t>1.6 K</a:t>
            </a:r>
          </a:p>
        </p:txBody>
      </p:sp>
      <p:pic>
        <p:nvPicPr>
          <p:cNvPr id="21"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27071" r="26079" b="63528"/>
          <a:stretch>
            <a:fillRect/>
          </a:stretch>
        </p:blipFill>
        <p:spPr bwMode="auto">
          <a:xfrm>
            <a:off x="3600834" y="4973470"/>
            <a:ext cx="1487132" cy="154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163796" y="4891482"/>
            <a:ext cx="312008" cy="304699"/>
          </a:xfrm>
          <a:prstGeom prst="rect">
            <a:avLst/>
          </a:prstGeom>
          <a:noFill/>
        </p:spPr>
        <p:txBody>
          <a:bodyPr wrap="none" lIns="0" tIns="0" rIns="0" bIns="0" rtlCol="0">
            <a:spAutoFit/>
          </a:bodyPr>
          <a:lstStyle/>
          <a:p>
            <a:pPr>
              <a:lnSpc>
                <a:spcPct val="110000"/>
              </a:lnSpc>
              <a:spcBef>
                <a:spcPts val="0"/>
              </a:spcBef>
            </a:pPr>
            <a:r>
              <a:rPr lang="de-CH" sz="1800" b="1" kern="1000" spc="30" dirty="0">
                <a:latin typeface="+mn-lt"/>
                <a:cs typeface="Franklin Gothic Book"/>
              </a:rPr>
              <a:t>LTF</a:t>
            </a:r>
            <a:endParaRPr lang="en-US" sz="1800" b="1" kern="1000" spc="30" dirty="0" err="1">
              <a:latin typeface="+mn-lt"/>
              <a:cs typeface="Franklin Gothic Book"/>
            </a:endParaRPr>
          </a:p>
        </p:txBody>
      </p:sp>
      <p:sp>
        <p:nvSpPr>
          <p:cNvPr id="23" name="TextBox 22"/>
          <p:cNvSpPr txBox="1"/>
          <p:nvPr/>
        </p:nvSpPr>
        <p:spPr>
          <a:xfrm>
            <a:off x="5163796" y="5190282"/>
            <a:ext cx="1182696" cy="1005532"/>
          </a:xfrm>
          <a:prstGeom prst="rect">
            <a:avLst/>
          </a:prstGeom>
          <a:noFill/>
        </p:spPr>
        <p:txBody>
          <a:bodyPr wrap="none" lIns="0" tIns="0" rIns="0" bIns="0" rtlCol="0">
            <a:spAutoFit/>
          </a:bodyPr>
          <a:lstStyle/>
          <a:p>
            <a:pPr>
              <a:lnSpc>
                <a:spcPct val="110000"/>
              </a:lnSpc>
              <a:spcBef>
                <a:spcPts val="0"/>
              </a:spcBef>
            </a:pPr>
            <a:r>
              <a:rPr lang="en-US" sz="1200" i="1" kern="1000" spc="30" dirty="0">
                <a:latin typeface="+mn-lt"/>
                <a:cs typeface="Franklin Gothic Book"/>
              </a:rPr>
              <a:t>Low Temperature </a:t>
            </a:r>
            <a:br>
              <a:rPr lang="en-US" sz="1200" i="1" kern="1000" spc="30" dirty="0">
                <a:latin typeface="+mn-lt"/>
                <a:cs typeface="Franklin Gothic Book"/>
              </a:rPr>
            </a:br>
            <a:r>
              <a:rPr lang="en-US" sz="1200" i="1" kern="1000" spc="30" dirty="0">
                <a:latin typeface="+mn-lt"/>
                <a:cs typeface="Franklin Gothic Book"/>
              </a:rPr>
              <a:t>Facility</a:t>
            </a:r>
            <a:br>
              <a:rPr lang="en-US" sz="1200" i="1" kern="1000" spc="30" dirty="0">
                <a:latin typeface="+mn-lt"/>
                <a:cs typeface="Franklin Gothic Book"/>
              </a:rPr>
            </a:br>
            <a:r>
              <a:rPr lang="en-US" sz="1200" i="1" kern="1000" spc="30" dirty="0">
                <a:latin typeface="+mn-lt"/>
                <a:cs typeface="Franklin Gothic Book"/>
              </a:rPr>
              <a:t>Retired Dec. 2018</a:t>
            </a:r>
            <a:br>
              <a:rPr lang="en-US" sz="1200" i="1" kern="1000" spc="30" dirty="0">
                <a:latin typeface="+mn-lt"/>
                <a:cs typeface="Franklin Gothic Book"/>
              </a:rPr>
            </a:br>
            <a:r>
              <a:rPr lang="en-US" sz="1200" i="1" kern="1000" spc="30" dirty="0">
                <a:latin typeface="+mn-lt"/>
                <a:cs typeface="Franklin Gothic Book"/>
              </a:rPr>
              <a:t>Will be replaced</a:t>
            </a:r>
            <a:br>
              <a:rPr lang="en-US" sz="1200" i="1" kern="1000" spc="30" dirty="0">
                <a:latin typeface="+mn-lt"/>
                <a:cs typeface="Franklin Gothic Book"/>
              </a:rPr>
            </a:br>
            <a:r>
              <a:rPr lang="en-US" sz="1200" i="1" kern="1000" spc="30" dirty="0">
                <a:latin typeface="+mn-lt"/>
                <a:cs typeface="Franklin Gothic Book"/>
              </a:rPr>
              <a:t>by FLAME in 2021</a:t>
            </a:r>
          </a:p>
        </p:txBody>
      </p:sp>
      <p:cxnSp>
        <p:nvCxnSpPr>
          <p:cNvPr id="29" name="Straight Arrow Connector 28"/>
          <p:cNvCxnSpPr>
            <a:stCxn id="12" idx="2"/>
          </p:cNvCxnSpPr>
          <p:nvPr/>
        </p:nvCxnSpPr>
        <p:spPr bwMode="auto">
          <a:xfrm flipV="1">
            <a:off x="2772604" y="4475786"/>
            <a:ext cx="2547196" cy="497684"/>
          </a:xfrm>
          <a:prstGeom prst="straightConnector1">
            <a:avLst/>
          </a:prstGeom>
          <a:solidFill>
            <a:schemeClr val="accent1"/>
          </a:solidFill>
          <a:ln w="19050" cap="flat" cmpd="sng" algn="ctr">
            <a:solidFill>
              <a:schemeClr val="accent1"/>
            </a:solidFill>
            <a:prstDash val="solid"/>
            <a:round/>
            <a:headEnd type="none" w="med" len="med"/>
            <a:tailEnd type="oval"/>
          </a:ln>
          <a:effectLst/>
        </p:spPr>
      </p:cxnSp>
      <p:cxnSp>
        <p:nvCxnSpPr>
          <p:cNvPr id="32" name="Straight Arrow Connector 31"/>
          <p:cNvCxnSpPr>
            <a:stCxn id="21" idx="0"/>
          </p:cNvCxnSpPr>
          <p:nvPr/>
        </p:nvCxnSpPr>
        <p:spPr bwMode="auto">
          <a:xfrm flipV="1">
            <a:off x="4344400" y="4475786"/>
            <a:ext cx="1272658" cy="497684"/>
          </a:xfrm>
          <a:prstGeom prst="straightConnector1">
            <a:avLst/>
          </a:prstGeom>
          <a:solidFill>
            <a:schemeClr val="accent1"/>
          </a:solidFill>
          <a:ln w="19050" cap="flat" cmpd="sng" algn="ctr">
            <a:solidFill>
              <a:schemeClr val="accent1"/>
            </a:solidFill>
            <a:prstDash val="solid"/>
            <a:round/>
            <a:headEnd type="none" w="med" len="med"/>
            <a:tailEnd type="oval"/>
          </a:ln>
          <a:effectLst/>
        </p:spPr>
      </p:cxnSp>
      <p:pic>
        <p:nvPicPr>
          <p:cNvPr id="36" name="Picture 23" descr="mue4-110106-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7624" y="1325262"/>
            <a:ext cx="1366838" cy="1820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600834" y="4973470"/>
            <a:ext cx="723275" cy="541687"/>
          </a:xfrm>
          <a:prstGeom prst="rect">
            <a:avLst/>
          </a:prstGeom>
          <a:solidFill>
            <a:schemeClr val="bg1">
              <a:alpha val="90000"/>
            </a:schemeClr>
          </a:solidFill>
        </p:spPr>
        <p:txBody>
          <a:bodyPr wrap="none" lIns="0" tIns="0" rIns="0" bIns="0" rtlCol="0">
            <a:spAutoFit/>
          </a:bodyPr>
          <a:lstStyle/>
          <a:p>
            <a:pPr algn="ctr">
              <a:lnSpc>
                <a:spcPct val="110000"/>
              </a:lnSpc>
              <a:spcBef>
                <a:spcPts val="0"/>
              </a:spcBef>
            </a:pPr>
            <a:r>
              <a:rPr lang="en-US" b="1" kern="1000" spc="30" dirty="0">
                <a:solidFill>
                  <a:schemeClr val="accent3"/>
                </a:solidFill>
                <a:latin typeface="+mn-lt"/>
                <a:cs typeface="Franklin Gothic Book"/>
              </a:rPr>
              <a:t>3 T</a:t>
            </a:r>
          </a:p>
          <a:p>
            <a:pPr algn="ctr">
              <a:lnSpc>
                <a:spcPct val="110000"/>
              </a:lnSpc>
              <a:spcBef>
                <a:spcPts val="0"/>
              </a:spcBef>
            </a:pPr>
            <a:r>
              <a:rPr lang="en-US" b="1" kern="1000" spc="30" dirty="0">
                <a:solidFill>
                  <a:schemeClr val="accent3"/>
                </a:solidFill>
                <a:latin typeface="+mn-lt"/>
                <a:cs typeface="Franklin Gothic Book"/>
              </a:rPr>
              <a:t>0.02-4 K</a:t>
            </a:r>
          </a:p>
        </p:txBody>
      </p:sp>
      <p:sp>
        <p:nvSpPr>
          <p:cNvPr id="38" name="TextBox 37"/>
          <p:cNvSpPr txBox="1"/>
          <p:nvPr/>
        </p:nvSpPr>
        <p:spPr>
          <a:xfrm>
            <a:off x="2699792" y="1244682"/>
            <a:ext cx="423514" cy="304699"/>
          </a:xfrm>
          <a:prstGeom prst="rect">
            <a:avLst/>
          </a:prstGeom>
          <a:noFill/>
        </p:spPr>
        <p:txBody>
          <a:bodyPr wrap="none" lIns="0" tIns="0" rIns="0" bIns="0" rtlCol="0">
            <a:spAutoFit/>
          </a:bodyPr>
          <a:lstStyle/>
          <a:p>
            <a:pPr>
              <a:lnSpc>
                <a:spcPct val="110000"/>
              </a:lnSpc>
              <a:spcBef>
                <a:spcPts val="0"/>
              </a:spcBef>
            </a:pPr>
            <a:r>
              <a:rPr lang="de-CH" sz="1800" b="1" kern="1000" spc="30" dirty="0">
                <a:latin typeface="+mn-lt"/>
                <a:cs typeface="Franklin Gothic Book"/>
              </a:rPr>
              <a:t>LEM</a:t>
            </a:r>
            <a:endParaRPr lang="en-US" sz="1800" b="1" kern="1000" spc="30" dirty="0" err="1">
              <a:latin typeface="+mn-lt"/>
              <a:cs typeface="Franklin Gothic Book"/>
            </a:endParaRPr>
          </a:p>
        </p:txBody>
      </p:sp>
      <p:sp>
        <p:nvSpPr>
          <p:cNvPr id="39" name="TextBox 38"/>
          <p:cNvSpPr txBox="1"/>
          <p:nvPr/>
        </p:nvSpPr>
        <p:spPr>
          <a:xfrm>
            <a:off x="2699792" y="1569175"/>
            <a:ext cx="1174552" cy="406265"/>
          </a:xfrm>
          <a:prstGeom prst="rect">
            <a:avLst/>
          </a:prstGeom>
          <a:noFill/>
        </p:spPr>
        <p:txBody>
          <a:bodyPr wrap="none" lIns="0" tIns="0" rIns="0" bIns="0" rtlCol="0">
            <a:spAutoFit/>
          </a:bodyPr>
          <a:lstStyle/>
          <a:p>
            <a:pPr>
              <a:lnSpc>
                <a:spcPct val="110000"/>
              </a:lnSpc>
              <a:spcBef>
                <a:spcPts val="0"/>
              </a:spcBef>
            </a:pPr>
            <a:r>
              <a:rPr lang="en-US" sz="1200" i="1" kern="1000" spc="30" dirty="0">
                <a:latin typeface="+mn-lt"/>
                <a:cs typeface="Franklin Gothic Book"/>
              </a:rPr>
              <a:t>Low Energy Muon</a:t>
            </a:r>
          </a:p>
          <a:p>
            <a:pPr>
              <a:lnSpc>
                <a:spcPct val="110000"/>
              </a:lnSpc>
              <a:spcBef>
                <a:spcPts val="0"/>
              </a:spcBef>
            </a:pPr>
            <a:r>
              <a:rPr lang="en-US" sz="1200" i="1" kern="1000" spc="30" dirty="0">
                <a:latin typeface="+mn-lt"/>
                <a:cs typeface="Franklin Gothic Book"/>
              </a:rPr>
              <a:t>Instrument</a:t>
            </a:r>
          </a:p>
        </p:txBody>
      </p:sp>
      <p:sp>
        <p:nvSpPr>
          <p:cNvPr id="40" name="TextBox 39"/>
          <p:cNvSpPr txBox="1"/>
          <p:nvPr/>
        </p:nvSpPr>
        <p:spPr>
          <a:xfrm>
            <a:off x="2711824" y="2053297"/>
            <a:ext cx="920893" cy="406265"/>
          </a:xfrm>
          <a:prstGeom prst="rect">
            <a:avLst/>
          </a:prstGeom>
          <a:noFill/>
        </p:spPr>
        <p:txBody>
          <a:bodyPr wrap="none" lIns="0" tIns="0" rIns="0" bIns="0" rtlCol="0">
            <a:spAutoFit/>
          </a:bodyPr>
          <a:lstStyle/>
          <a:p>
            <a:pPr>
              <a:lnSpc>
                <a:spcPct val="110000"/>
              </a:lnSpc>
              <a:spcBef>
                <a:spcPts val="0"/>
              </a:spcBef>
            </a:pPr>
            <a:r>
              <a:rPr lang="de-CH" sz="1200" kern="1000" spc="30" dirty="0" err="1">
                <a:latin typeface="+mn-lt"/>
                <a:cs typeface="Franklin Gothic Book"/>
              </a:rPr>
              <a:t>Muon</a:t>
            </a:r>
            <a:r>
              <a:rPr lang="de-CH" sz="1200" kern="1000" spc="30" dirty="0">
                <a:latin typeface="+mn-lt"/>
                <a:cs typeface="Franklin Gothic Book"/>
              </a:rPr>
              <a:t> </a:t>
            </a:r>
            <a:r>
              <a:rPr lang="de-CH" sz="1200" kern="1000" spc="30" dirty="0" err="1">
                <a:latin typeface="+mn-lt"/>
                <a:cs typeface="Franklin Gothic Book"/>
              </a:rPr>
              <a:t>Energy</a:t>
            </a:r>
            <a:r>
              <a:rPr lang="de-CH" sz="1200" kern="1000" spc="30" dirty="0">
                <a:latin typeface="+mn-lt"/>
                <a:cs typeface="Franklin Gothic Book"/>
              </a:rPr>
              <a:t>:</a:t>
            </a:r>
            <a:br>
              <a:rPr lang="de-CH" sz="1200" kern="1000" spc="30" dirty="0">
                <a:latin typeface="+mn-lt"/>
                <a:cs typeface="Franklin Gothic Book"/>
              </a:rPr>
            </a:br>
            <a:r>
              <a:rPr lang="de-CH" sz="1200" b="1" kern="1000" spc="30" dirty="0">
                <a:solidFill>
                  <a:schemeClr val="accent3"/>
                </a:solidFill>
                <a:latin typeface="+mn-lt"/>
                <a:cs typeface="Franklin Gothic Book"/>
              </a:rPr>
              <a:t>0.5-30 </a:t>
            </a:r>
            <a:r>
              <a:rPr lang="de-CH" sz="1200" b="1" kern="1000" spc="30" dirty="0" err="1">
                <a:solidFill>
                  <a:schemeClr val="accent3"/>
                </a:solidFill>
                <a:latin typeface="+mn-lt"/>
                <a:cs typeface="Franklin Gothic Book"/>
              </a:rPr>
              <a:t>keV</a:t>
            </a:r>
            <a:endParaRPr lang="en-US" sz="1200" b="1" kern="1000" spc="30" dirty="0">
              <a:solidFill>
                <a:schemeClr val="accent3"/>
              </a:solidFill>
              <a:latin typeface="+mn-lt"/>
              <a:cs typeface="Franklin Gothic Book"/>
            </a:endParaRPr>
          </a:p>
        </p:txBody>
      </p:sp>
      <p:cxnSp>
        <p:nvCxnSpPr>
          <p:cNvPr id="43" name="Straight Arrow Connector 42"/>
          <p:cNvCxnSpPr/>
          <p:nvPr/>
        </p:nvCxnSpPr>
        <p:spPr bwMode="auto">
          <a:xfrm>
            <a:off x="2554462" y="2819602"/>
            <a:ext cx="1153442" cy="714524"/>
          </a:xfrm>
          <a:prstGeom prst="straightConnector1">
            <a:avLst/>
          </a:prstGeom>
          <a:solidFill>
            <a:schemeClr val="accent1"/>
          </a:solidFill>
          <a:ln w="19050" cap="flat" cmpd="sng" algn="ctr">
            <a:solidFill>
              <a:schemeClr val="accent1"/>
            </a:solidFill>
            <a:prstDash val="solid"/>
            <a:round/>
            <a:headEnd type="none" w="med" len="med"/>
            <a:tailEnd type="oval"/>
          </a:ln>
          <a:effectLst/>
        </p:spPr>
      </p:cxnSp>
      <p:sp>
        <p:nvSpPr>
          <p:cNvPr id="46" name="TextBox 45"/>
          <p:cNvSpPr txBox="1"/>
          <p:nvPr/>
        </p:nvSpPr>
        <p:spPr>
          <a:xfrm>
            <a:off x="1187624" y="1325262"/>
            <a:ext cx="440826" cy="541687"/>
          </a:xfrm>
          <a:prstGeom prst="rect">
            <a:avLst/>
          </a:prstGeom>
          <a:solidFill>
            <a:schemeClr val="bg1">
              <a:alpha val="90000"/>
            </a:schemeClr>
          </a:solidFill>
        </p:spPr>
        <p:txBody>
          <a:bodyPr wrap="none" lIns="0" tIns="0" rIns="0" bIns="0" rtlCol="0">
            <a:spAutoFit/>
          </a:bodyPr>
          <a:lstStyle/>
          <a:p>
            <a:pPr algn="ctr">
              <a:lnSpc>
                <a:spcPct val="110000"/>
              </a:lnSpc>
              <a:spcBef>
                <a:spcPts val="0"/>
              </a:spcBef>
            </a:pPr>
            <a:r>
              <a:rPr lang="en-US" b="1" kern="1000" spc="30" dirty="0">
                <a:solidFill>
                  <a:schemeClr val="accent3"/>
                </a:solidFill>
                <a:latin typeface="+mn-lt"/>
                <a:cs typeface="Franklin Gothic Book"/>
              </a:rPr>
              <a:t>0.3 T</a:t>
            </a:r>
          </a:p>
          <a:p>
            <a:pPr algn="ctr">
              <a:lnSpc>
                <a:spcPct val="110000"/>
              </a:lnSpc>
              <a:spcBef>
                <a:spcPts val="0"/>
              </a:spcBef>
            </a:pPr>
            <a:r>
              <a:rPr lang="en-US" b="1" kern="1000" spc="30" dirty="0">
                <a:solidFill>
                  <a:schemeClr val="accent3"/>
                </a:solidFill>
                <a:latin typeface="+mn-lt"/>
                <a:cs typeface="Franklin Gothic Book"/>
              </a:rPr>
              <a:t>2.5 K</a:t>
            </a:r>
          </a:p>
        </p:txBody>
      </p:sp>
      <p:pic>
        <p:nvPicPr>
          <p:cNvPr id="47" name="Picture 44" descr="IMG_295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1920" y="1325262"/>
            <a:ext cx="1600200" cy="1200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9" name="Picture 45" descr="12410_GP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4207" y="2924944"/>
            <a:ext cx="1999651" cy="1329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5828077" y="1244682"/>
            <a:ext cx="616131" cy="289438"/>
          </a:xfrm>
          <a:prstGeom prst="rect">
            <a:avLst/>
          </a:prstGeom>
          <a:noFill/>
        </p:spPr>
        <p:txBody>
          <a:bodyPr wrap="none" lIns="0" tIns="0" rIns="0" bIns="0" rtlCol="0">
            <a:spAutoFit/>
          </a:bodyPr>
          <a:lstStyle/>
          <a:p>
            <a:pPr>
              <a:lnSpc>
                <a:spcPct val="110000"/>
              </a:lnSpc>
              <a:spcBef>
                <a:spcPts val="0"/>
              </a:spcBef>
            </a:pPr>
            <a:r>
              <a:rPr lang="de-CH" sz="1800" b="1" kern="1000" spc="30" dirty="0">
                <a:latin typeface="+mn-lt"/>
                <a:cs typeface="Franklin Gothic Book"/>
              </a:rPr>
              <a:t>DOLLY</a:t>
            </a:r>
            <a:endParaRPr lang="en-US" sz="1800" b="1" kern="1000" spc="30" dirty="0">
              <a:latin typeface="+mn-lt"/>
              <a:cs typeface="Franklin Gothic Book"/>
            </a:endParaRPr>
          </a:p>
        </p:txBody>
      </p:sp>
      <p:sp>
        <p:nvSpPr>
          <p:cNvPr id="53" name="Rectangle 52"/>
          <p:cNvSpPr/>
          <p:nvPr/>
        </p:nvSpPr>
        <p:spPr>
          <a:xfrm>
            <a:off x="5755144" y="1521882"/>
            <a:ext cx="1991058" cy="295466"/>
          </a:xfrm>
          <a:prstGeom prst="rect">
            <a:avLst/>
          </a:prstGeom>
        </p:spPr>
        <p:txBody>
          <a:bodyPr wrap="none">
            <a:spAutoFit/>
          </a:bodyPr>
          <a:lstStyle/>
          <a:p>
            <a:pPr>
              <a:lnSpc>
                <a:spcPct val="110000"/>
              </a:lnSpc>
              <a:spcBef>
                <a:spcPts val="0"/>
              </a:spcBef>
            </a:pPr>
            <a:r>
              <a:rPr lang="en-US" sz="1200" kern="1000" spc="30" dirty="0">
                <a:latin typeface="+mn-lt"/>
                <a:cs typeface="Franklin Gothic Book"/>
              </a:rPr>
              <a:t>Muon Energy: </a:t>
            </a:r>
            <a:r>
              <a:rPr lang="en-US" sz="1200" b="1" kern="1000" spc="30" dirty="0">
                <a:solidFill>
                  <a:schemeClr val="accent3"/>
                </a:solidFill>
                <a:latin typeface="+mn-lt"/>
                <a:cs typeface="Franklin Gothic Book"/>
              </a:rPr>
              <a:t>4.2 MeV </a:t>
            </a:r>
            <a:r>
              <a:rPr lang="en-US" sz="1200" kern="1000" spc="30" dirty="0">
                <a:latin typeface="+mn-lt"/>
                <a:cs typeface="Franklin Gothic Book"/>
              </a:rPr>
              <a:t>(μ</a:t>
            </a:r>
            <a:r>
              <a:rPr lang="en-US" sz="1200" kern="1000" spc="30" baseline="30000" dirty="0">
                <a:latin typeface="+mn-lt"/>
                <a:cs typeface="Franklin Gothic Book"/>
              </a:rPr>
              <a:t>+</a:t>
            </a:r>
            <a:r>
              <a:rPr lang="en-US" sz="1200" kern="1000" spc="30" dirty="0">
                <a:latin typeface="+mn-lt"/>
                <a:cs typeface="Franklin Gothic Book"/>
              </a:rPr>
              <a:t>)</a:t>
            </a:r>
          </a:p>
        </p:txBody>
      </p:sp>
      <p:sp>
        <p:nvSpPr>
          <p:cNvPr id="58" name="TextBox 57"/>
          <p:cNvSpPr txBox="1"/>
          <p:nvPr/>
        </p:nvSpPr>
        <p:spPr>
          <a:xfrm>
            <a:off x="5103251" y="1985585"/>
            <a:ext cx="548869" cy="541687"/>
          </a:xfrm>
          <a:prstGeom prst="rect">
            <a:avLst/>
          </a:prstGeom>
          <a:solidFill>
            <a:schemeClr val="bg1">
              <a:alpha val="90000"/>
            </a:schemeClr>
          </a:solidFill>
        </p:spPr>
        <p:txBody>
          <a:bodyPr wrap="none" lIns="0" tIns="0" rIns="0" bIns="0" rtlCol="0">
            <a:spAutoFit/>
          </a:bodyPr>
          <a:lstStyle/>
          <a:p>
            <a:pPr algn="ctr">
              <a:lnSpc>
                <a:spcPct val="110000"/>
              </a:lnSpc>
              <a:spcBef>
                <a:spcPts val="0"/>
              </a:spcBef>
            </a:pPr>
            <a:r>
              <a:rPr lang="en-US" b="1" kern="1000" spc="30" dirty="0">
                <a:solidFill>
                  <a:schemeClr val="accent3"/>
                </a:solidFill>
                <a:latin typeface="+mn-lt"/>
                <a:cs typeface="Franklin Gothic Book"/>
              </a:rPr>
              <a:t>0.5 T</a:t>
            </a:r>
          </a:p>
          <a:p>
            <a:pPr algn="ctr">
              <a:lnSpc>
                <a:spcPct val="110000"/>
              </a:lnSpc>
              <a:spcBef>
                <a:spcPts val="0"/>
              </a:spcBef>
            </a:pPr>
            <a:r>
              <a:rPr lang="en-US" b="1" kern="1000" spc="30" dirty="0">
                <a:solidFill>
                  <a:schemeClr val="accent3"/>
                </a:solidFill>
                <a:latin typeface="+mn-lt"/>
                <a:cs typeface="Franklin Gothic Book"/>
              </a:rPr>
              <a:t>0.25 K</a:t>
            </a:r>
          </a:p>
        </p:txBody>
      </p:sp>
      <p:cxnSp>
        <p:nvCxnSpPr>
          <p:cNvPr id="59" name="Straight Arrow Connector 58"/>
          <p:cNvCxnSpPr/>
          <p:nvPr/>
        </p:nvCxnSpPr>
        <p:spPr bwMode="auto">
          <a:xfrm flipH="1">
            <a:off x="4098557" y="2527272"/>
            <a:ext cx="225552" cy="455719"/>
          </a:xfrm>
          <a:prstGeom prst="straightConnector1">
            <a:avLst/>
          </a:prstGeom>
          <a:solidFill>
            <a:schemeClr val="accent1"/>
          </a:solidFill>
          <a:ln w="19050" cap="flat" cmpd="sng" algn="ctr">
            <a:solidFill>
              <a:schemeClr val="accent1"/>
            </a:solidFill>
            <a:prstDash val="solid"/>
            <a:round/>
            <a:headEnd type="none" w="med" len="med"/>
            <a:tailEnd type="oval"/>
          </a:ln>
          <a:effectLst/>
        </p:spPr>
      </p:cxnSp>
      <p:sp>
        <p:nvSpPr>
          <p:cNvPr id="61" name="TextBox 60"/>
          <p:cNvSpPr txBox="1"/>
          <p:nvPr/>
        </p:nvSpPr>
        <p:spPr>
          <a:xfrm>
            <a:off x="6444208" y="1883498"/>
            <a:ext cx="428322" cy="289438"/>
          </a:xfrm>
          <a:prstGeom prst="rect">
            <a:avLst/>
          </a:prstGeom>
          <a:noFill/>
        </p:spPr>
        <p:txBody>
          <a:bodyPr wrap="none" lIns="0" tIns="0" rIns="0" bIns="0" rtlCol="0">
            <a:spAutoFit/>
          </a:bodyPr>
          <a:lstStyle/>
          <a:p>
            <a:pPr>
              <a:lnSpc>
                <a:spcPct val="110000"/>
              </a:lnSpc>
              <a:spcBef>
                <a:spcPts val="0"/>
              </a:spcBef>
            </a:pPr>
            <a:r>
              <a:rPr lang="de-CH" sz="1800" b="1" kern="1000" spc="30" dirty="0">
                <a:latin typeface="+mn-lt"/>
                <a:cs typeface="Franklin Gothic Book"/>
              </a:rPr>
              <a:t>GPD</a:t>
            </a:r>
            <a:endParaRPr lang="en-US" sz="1800" b="1" kern="1000" spc="30" dirty="0">
              <a:latin typeface="+mn-lt"/>
              <a:cs typeface="Franklin Gothic Book"/>
            </a:endParaRPr>
          </a:p>
        </p:txBody>
      </p:sp>
      <p:sp>
        <p:nvSpPr>
          <p:cNvPr id="62" name="Rectangle 61"/>
          <p:cNvSpPr/>
          <p:nvPr/>
        </p:nvSpPr>
        <p:spPr>
          <a:xfrm>
            <a:off x="6346492" y="2170710"/>
            <a:ext cx="2200282" cy="461665"/>
          </a:xfrm>
          <a:prstGeom prst="rect">
            <a:avLst/>
          </a:prstGeom>
        </p:spPr>
        <p:txBody>
          <a:bodyPr wrap="none">
            <a:spAutoFit/>
          </a:bodyPr>
          <a:lstStyle/>
          <a:p>
            <a:r>
              <a:rPr lang="en-GB" altLang="en-US" sz="1200" i="1" dirty="0">
                <a:solidFill>
                  <a:srgbClr val="000000"/>
                </a:solidFill>
                <a:latin typeface="+mn-lt"/>
              </a:rPr>
              <a:t>General Purpose Decay Channel </a:t>
            </a:r>
            <a:br>
              <a:rPr lang="en-GB" altLang="en-US" sz="1200" i="1" dirty="0">
                <a:solidFill>
                  <a:srgbClr val="000000"/>
                </a:solidFill>
                <a:latin typeface="+mn-lt"/>
              </a:rPr>
            </a:br>
            <a:r>
              <a:rPr lang="en-GB" altLang="en-US" sz="1200" i="1" dirty="0">
                <a:solidFill>
                  <a:srgbClr val="000000"/>
                </a:solidFill>
                <a:latin typeface="+mn-lt"/>
              </a:rPr>
              <a:t>Instrument (for Pressure Studies)</a:t>
            </a:r>
            <a:endParaRPr lang="en-US" sz="1200" dirty="0">
              <a:latin typeface="+mn-lt"/>
            </a:endParaRPr>
          </a:p>
        </p:txBody>
      </p:sp>
      <p:sp>
        <p:nvSpPr>
          <p:cNvPr id="63" name="Rectangle 62"/>
          <p:cNvSpPr/>
          <p:nvPr/>
        </p:nvSpPr>
        <p:spPr>
          <a:xfrm>
            <a:off x="6336000" y="2629334"/>
            <a:ext cx="2351734" cy="295466"/>
          </a:xfrm>
          <a:prstGeom prst="rect">
            <a:avLst/>
          </a:prstGeom>
        </p:spPr>
        <p:txBody>
          <a:bodyPr wrap="none">
            <a:spAutoFit/>
          </a:bodyPr>
          <a:lstStyle/>
          <a:p>
            <a:pPr>
              <a:lnSpc>
                <a:spcPct val="110000"/>
              </a:lnSpc>
              <a:spcBef>
                <a:spcPts val="0"/>
              </a:spcBef>
            </a:pPr>
            <a:r>
              <a:rPr lang="en-US" sz="1200" kern="1000" spc="30" dirty="0">
                <a:latin typeface="+mn-lt"/>
                <a:cs typeface="Franklin Gothic Book"/>
              </a:rPr>
              <a:t>Muon Energy: </a:t>
            </a:r>
            <a:r>
              <a:rPr lang="en-US" sz="1200" b="1" kern="1000" spc="30" dirty="0">
                <a:solidFill>
                  <a:schemeClr val="accent3"/>
                </a:solidFill>
                <a:latin typeface="+mn-lt"/>
                <a:cs typeface="Franklin Gothic Book"/>
              </a:rPr>
              <a:t>5-60 MeV </a:t>
            </a:r>
            <a:r>
              <a:rPr lang="en-US" sz="1200" kern="1000" spc="30" dirty="0">
                <a:latin typeface="+mn-lt"/>
                <a:cs typeface="Franklin Gothic Book"/>
              </a:rPr>
              <a:t>(μ</a:t>
            </a:r>
            <a:r>
              <a:rPr lang="en-US" sz="1200" kern="1000" spc="30" baseline="30000" dirty="0">
                <a:latin typeface="+mn-lt"/>
                <a:cs typeface="Franklin Gothic Book"/>
              </a:rPr>
              <a:t>+</a:t>
            </a:r>
            <a:r>
              <a:rPr lang="en-US" sz="1200" kern="1000" spc="30" dirty="0">
                <a:latin typeface="+mn-lt"/>
                <a:cs typeface="Franklin Gothic Book"/>
              </a:rPr>
              <a:t>/ μ</a:t>
            </a:r>
            <a:r>
              <a:rPr lang="en-US" sz="1200" kern="1000" spc="30" baseline="30000" dirty="0">
                <a:latin typeface="+mn-lt"/>
                <a:cs typeface="Franklin Gothic Book"/>
              </a:rPr>
              <a:t>‒</a:t>
            </a:r>
            <a:r>
              <a:rPr lang="en-US" sz="1200" kern="1000" spc="30" dirty="0">
                <a:latin typeface="+mn-lt"/>
                <a:cs typeface="Franklin Gothic Book"/>
              </a:rPr>
              <a:t>)</a:t>
            </a:r>
          </a:p>
        </p:txBody>
      </p:sp>
      <p:cxnSp>
        <p:nvCxnSpPr>
          <p:cNvPr id="65" name="Elbow Connector 64"/>
          <p:cNvCxnSpPr/>
          <p:nvPr/>
        </p:nvCxnSpPr>
        <p:spPr bwMode="auto">
          <a:xfrm flipV="1">
            <a:off x="5828077" y="1817349"/>
            <a:ext cx="2056291" cy="699091"/>
          </a:xfrm>
          <a:prstGeom prst="bentConnector3">
            <a:avLst>
              <a:gd name="adj1" fmla="val 16328"/>
            </a:avLst>
          </a:prstGeom>
          <a:solidFill>
            <a:schemeClr val="accent1"/>
          </a:solidFill>
          <a:ln w="9525" cap="flat" cmpd="sng" algn="ctr">
            <a:solidFill>
              <a:schemeClr val="tx1"/>
            </a:solidFill>
            <a:prstDash val="solid"/>
            <a:round/>
            <a:headEnd type="none" w="med" len="med"/>
            <a:tailEnd type="none" w="med" len="med"/>
          </a:ln>
          <a:effectLst/>
        </p:spPr>
      </p:cxnSp>
      <p:sp>
        <p:nvSpPr>
          <p:cNvPr id="77" name="TextBox 76"/>
          <p:cNvSpPr txBox="1"/>
          <p:nvPr/>
        </p:nvSpPr>
        <p:spPr>
          <a:xfrm>
            <a:off x="7781859" y="2924944"/>
            <a:ext cx="673711" cy="812530"/>
          </a:xfrm>
          <a:prstGeom prst="rect">
            <a:avLst/>
          </a:prstGeom>
          <a:solidFill>
            <a:schemeClr val="bg1">
              <a:alpha val="90000"/>
            </a:schemeClr>
          </a:solidFill>
        </p:spPr>
        <p:txBody>
          <a:bodyPr wrap="none" lIns="0" tIns="0" rIns="0" bIns="0" rtlCol="0">
            <a:spAutoFit/>
          </a:bodyPr>
          <a:lstStyle/>
          <a:p>
            <a:pPr algn="ctr">
              <a:lnSpc>
                <a:spcPct val="110000"/>
              </a:lnSpc>
              <a:spcBef>
                <a:spcPts val="0"/>
              </a:spcBef>
            </a:pPr>
            <a:r>
              <a:rPr lang="en-US" b="1" kern="1000" spc="30" dirty="0">
                <a:solidFill>
                  <a:schemeClr val="accent3"/>
                </a:solidFill>
                <a:latin typeface="+mn-lt"/>
                <a:cs typeface="Franklin Gothic Book"/>
              </a:rPr>
              <a:t>0.5 T</a:t>
            </a:r>
          </a:p>
          <a:p>
            <a:pPr algn="ctr">
              <a:lnSpc>
                <a:spcPct val="110000"/>
              </a:lnSpc>
              <a:spcBef>
                <a:spcPts val="0"/>
              </a:spcBef>
            </a:pPr>
            <a:r>
              <a:rPr lang="en-US" b="1" kern="1000" spc="30" dirty="0">
                <a:solidFill>
                  <a:schemeClr val="accent3"/>
                </a:solidFill>
                <a:latin typeface="+mn-lt"/>
                <a:cs typeface="Franklin Gothic Book"/>
              </a:rPr>
              <a:t>0.3 K</a:t>
            </a:r>
          </a:p>
          <a:p>
            <a:pPr algn="ctr">
              <a:lnSpc>
                <a:spcPct val="110000"/>
              </a:lnSpc>
              <a:spcBef>
                <a:spcPts val="0"/>
              </a:spcBef>
            </a:pPr>
            <a:r>
              <a:rPr lang="de-CH" b="1" kern="1000" spc="30" dirty="0">
                <a:solidFill>
                  <a:schemeClr val="accent3"/>
                </a:solidFill>
                <a:latin typeface="+mn-lt"/>
                <a:cs typeface="Franklin Gothic Book"/>
              </a:rPr>
              <a:t>2.8 </a:t>
            </a:r>
            <a:r>
              <a:rPr lang="de-CH" b="1" kern="1000" spc="30" dirty="0" err="1">
                <a:solidFill>
                  <a:schemeClr val="accent3"/>
                </a:solidFill>
                <a:latin typeface="+mn-lt"/>
                <a:cs typeface="Franklin Gothic Book"/>
              </a:rPr>
              <a:t>GPa</a:t>
            </a:r>
            <a:endParaRPr lang="en-US" b="1" kern="1000" spc="30" dirty="0">
              <a:solidFill>
                <a:schemeClr val="accent3"/>
              </a:solidFill>
              <a:latin typeface="+mn-lt"/>
              <a:cs typeface="Franklin Gothic Book"/>
            </a:endParaRPr>
          </a:p>
        </p:txBody>
      </p:sp>
      <p:cxnSp>
        <p:nvCxnSpPr>
          <p:cNvPr id="78" name="Straight Arrow Connector 77"/>
          <p:cNvCxnSpPr>
            <a:endCxn id="49" idx="1"/>
          </p:cNvCxnSpPr>
          <p:nvPr/>
        </p:nvCxnSpPr>
        <p:spPr bwMode="auto">
          <a:xfrm>
            <a:off x="5351186" y="3437147"/>
            <a:ext cx="1093021" cy="152536"/>
          </a:xfrm>
          <a:prstGeom prst="straightConnector1">
            <a:avLst/>
          </a:prstGeom>
          <a:solidFill>
            <a:schemeClr val="accent1"/>
          </a:solidFill>
          <a:ln w="19050" cap="flat" cmpd="sng" algn="ctr">
            <a:solidFill>
              <a:schemeClr val="accent1"/>
            </a:solidFill>
            <a:prstDash val="solid"/>
            <a:round/>
            <a:headEnd type="oval" w="med" len="med"/>
            <a:tailEnd type="none"/>
          </a:ln>
          <a:effectLst/>
        </p:spPr>
      </p:cxnSp>
      <p:sp>
        <p:nvSpPr>
          <p:cNvPr id="13" name="矩形 12">
            <a:extLst>
              <a:ext uri="{FF2B5EF4-FFF2-40B4-BE49-F238E27FC236}">
                <a16:creationId xmlns:a16="http://schemas.microsoft.com/office/drawing/2014/main" id="{A544E96A-5DB8-4008-8C79-3DD35168A2A5}"/>
              </a:ext>
            </a:extLst>
          </p:cNvPr>
          <p:cNvSpPr/>
          <p:nvPr/>
        </p:nvSpPr>
        <p:spPr bwMode="auto">
          <a:xfrm>
            <a:off x="3874344" y="3037694"/>
            <a:ext cx="449765" cy="2369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zh-CN" sz="1100" dirty="0">
                <a:solidFill>
                  <a:srgbClr val="FF0000"/>
                </a:solidFill>
                <a:latin typeface="Times" charset="0"/>
              </a:rPr>
              <a:t>piE1</a:t>
            </a:r>
            <a:endParaRPr kumimoji="0" lang="zh-CN" altLang="en-US" sz="1100" b="0" i="0" u="none" strike="noStrike" cap="none" normalizeH="0" baseline="0" dirty="0">
              <a:ln>
                <a:noFill/>
              </a:ln>
              <a:solidFill>
                <a:srgbClr val="FF0000"/>
              </a:solidFill>
              <a:effectLst/>
              <a:latin typeface="Times" charset="0"/>
            </a:endParaRPr>
          </a:p>
        </p:txBody>
      </p:sp>
      <p:sp>
        <p:nvSpPr>
          <p:cNvPr id="44" name="矩形 43">
            <a:extLst>
              <a:ext uri="{FF2B5EF4-FFF2-40B4-BE49-F238E27FC236}">
                <a16:creationId xmlns:a16="http://schemas.microsoft.com/office/drawing/2014/main" id="{EA66D180-489B-4745-9CB5-3D5BB40F8BF8}"/>
              </a:ext>
            </a:extLst>
          </p:cNvPr>
          <p:cNvSpPr/>
          <p:nvPr/>
        </p:nvSpPr>
        <p:spPr bwMode="auto">
          <a:xfrm>
            <a:off x="5177188" y="2960708"/>
            <a:ext cx="449765" cy="2369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zh-CN" sz="1100" dirty="0">
                <a:solidFill>
                  <a:srgbClr val="FF0000"/>
                </a:solidFill>
                <a:latin typeface="Times" charset="0"/>
              </a:rPr>
              <a:t>μE1</a:t>
            </a:r>
            <a:endParaRPr kumimoji="0" lang="zh-CN" altLang="en-US" sz="1100" b="0" i="0" u="none" strike="noStrike" cap="none" normalizeH="0" baseline="0" dirty="0">
              <a:ln>
                <a:noFill/>
              </a:ln>
              <a:solidFill>
                <a:srgbClr val="FF0000"/>
              </a:solidFill>
              <a:effectLst/>
              <a:latin typeface="Times" charset="0"/>
            </a:endParaRPr>
          </a:p>
        </p:txBody>
      </p:sp>
      <p:sp>
        <p:nvSpPr>
          <p:cNvPr id="45" name="矩形 44">
            <a:extLst>
              <a:ext uri="{FF2B5EF4-FFF2-40B4-BE49-F238E27FC236}">
                <a16:creationId xmlns:a16="http://schemas.microsoft.com/office/drawing/2014/main" id="{CB02D5D3-120F-45A2-9E6F-7EA9A5335306}"/>
              </a:ext>
            </a:extLst>
          </p:cNvPr>
          <p:cNvSpPr/>
          <p:nvPr/>
        </p:nvSpPr>
        <p:spPr bwMode="auto">
          <a:xfrm>
            <a:off x="3231934" y="3437147"/>
            <a:ext cx="449765" cy="2369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zh-CN" sz="1100" dirty="0">
                <a:solidFill>
                  <a:srgbClr val="FF0000"/>
                </a:solidFill>
                <a:latin typeface="Times" charset="0"/>
              </a:rPr>
              <a:t>μE4</a:t>
            </a:r>
            <a:endParaRPr kumimoji="0" lang="zh-CN" altLang="en-US" sz="1100" b="0" i="0" u="none" strike="noStrike" cap="none" normalizeH="0" baseline="0" dirty="0">
              <a:ln>
                <a:noFill/>
              </a:ln>
              <a:solidFill>
                <a:srgbClr val="FF0000"/>
              </a:solidFill>
              <a:effectLst/>
              <a:latin typeface="Times" charset="0"/>
            </a:endParaRPr>
          </a:p>
        </p:txBody>
      </p:sp>
      <p:sp>
        <p:nvSpPr>
          <p:cNvPr id="48" name="矩形 47">
            <a:extLst>
              <a:ext uri="{FF2B5EF4-FFF2-40B4-BE49-F238E27FC236}">
                <a16:creationId xmlns:a16="http://schemas.microsoft.com/office/drawing/2014/main" id="{D44CD205-1B8A-4597-9097-AAD3E9657727}"/>
              </a:ext>
            </a:extLst>
          </p:cNvPr>
          <p:cNvSpPr/>
          <p:nvPr/>
        </p:nvSpPr>
        <p:spPr bwMode="auto">
          <a:xfrm>
            <a:off x="5177188" y="3624669"/>
            <a:ext cx="449765" cy="2369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zh-CN" sz="1100" dirty="0">
                <a:solidFill>
                  <a:srgbClr val="FF0000"/>
                </a:solidFill>
                <a:latin typeface="Times" charset="0"/>
              </a:rPr>
              <a:t>piE3</a:t>
            </a:r>
            <a:endParaRPr kumimoji="0" lang="zh-CN" altLang="en-US" sz="1100" b="0" i="0" u="none" strike="noStrike" cap="none" normalizeH="0" baseline="0" dirty="0">
              <a:ln>
                <a:noFill/>
              </a:ln>
              <a:solidFill>
                <a:srgbClr val="FF0000"/>
              </a:solidFill>
              <a:effectLst/>
              <a:latin typeface="Times" charset="0"/>
            </a:endParaRPr>
          </a:p>
        </p:txBody>
      </p:sp>
      <p:sp>
        <p:nvSpPr>
          <p:cNvPr id="50" name="矩形 49">
            <a:extLst>
              <a:ext uri="{FF2B5EF4-FFF2-40B4-BE49-F238E27FC236}">
                <a16:creationId xmlns:a16="http://schemas.microsoft.com/office/drawing/2014/main" id="{93751CC6-62C4-4BB2-8C17-1244BBB01086}"/>
              </a:ext>
            </a:extLst>
          </p:cNvPr>
          <p:cNvSpPr/>
          <p:nvPr/>
        </p:nvSpPr>
        <p:spPr bwMode="auto">
          <a:xfrm>
            <a:off x="5369315" y="4616441"/>
            <a:ext cx="646471" cy="2253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zh-CN" sz="1100" dirty="0">
                <a:solidFill>
                  <a:srgbClr val="FF0000"/>
                </a:solidFill>
                <a:latin typeface="Times" charset="0"/>
              </a:rPr>
              <a:t>piM3.3</a:t>
            </a:r>
            <a:endParaRPr kumimoji="0" lang="zh-CN" altLang="en-US" sz="1100" b="0" i="0" u="none" strike="noStrike" cap="none" normalizeH="0" baseline="0" dirty="0">
              <a:ln>
                <a:noFill/>
              </a:ln>
              <a:solidFill>
                <a:srgbClr val="FF0000"/>
              </a:solidFill>
              <a:effectLst/>
              <a:latin typeface="Times" charset="0"/>
            </a:endParaRPr>
          </a:p>
        </p:txBody>
      </p:sp>
      <p:sp>
        <p:nvSpPr>
          <p:cNvPr id="52" name="矩形 51">
            <a:extLst>
              <a:ext uri="{FF2B5EF4-FFF2-40B4-BE49-F238E27FC236}">
                <a16:creationId xmlns:a16="http://schemas.microsoft.com/office/drawing/2014/main" id="{FF357B0D-C3F1-4905-BE0A-261334D44B05}"/>
              </a:ext>
            </a:extLst>
          </p:cNvPr>
          <p:cNvSpPr/>
          <p:nvPr/>
        </p:nvSpPr>
        <p:spPr bwMode="auto">
          <a:xfrm>
            <a:off x="4873011" y="4216004"/>
            <a:ext cx="646471" cy="2253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zh-CN" sz="1100" dirty="0">
                <a:solidFill>
                  <a:srgbClr val="FF0000"/>
                </a:solidFill>
                <a:latin typeface="Times" charset="0"/>
              </a:rPr>
              <a:t>piM3.2</a:t>
            </a:r>
            <a:endParaRPr kumimoji="0" lang="zh-CN" altLang="en-US" sz="1100" b="0" i="0" u="none" strike="noStrike" cap="none" normalizeH="0" baseline="0" dirty="0">
              <a:ln>
                <a:noFill/>
              </a:ln>
              <a:solidFill>
                <a:srgbClr val="FF0000"/>
              </a:solidFill>
              <a:effectLst/>
              <a:latin typeface="Times" charset="0"/>
            </a:endParaRPr>
          </a:p>
        </p:txBody>
      </p:sp>
      <p:sp>
        <p:nvSpPr>
          <p:cNvPr id="10" name="文本框 9">
            <a:extLst>
              <a:ext uri="{FF2B5EF4-FFF2-40B4-BE49-F238E27FC236}">
                <a16:creationId xmlns:a16="http://schemas.microsoft.com/office/drawing/2014/main" id="{689F1277-350C-4041-9053-C44EA67A8BB9}"/>
              </a:ext>
            </a:extLst>
          </p:cNvPr>
          <p:cNvSpPr txBox="1"/>
          <p:nvPr/>
        </p:nvSpPr>
        <p:spPr>
          <a:xfrm>
            <a:off x="2326674" y="2759246"/>
            <a:ext cx="4063429" cy="2132235"/>
          </a:xfrm>
          <a:prstGeom prst="rect">
            <a:avLst/>
          </a:prstGeom>
          <a:solidFill>
            <a:schemeClr val="bg1"/>
          </a:solidFill>
        </p:spPr>
        <p:txBody>
          <a:bodyPr wrap="square" lIns="0" tIns="0" rIns="0" bIns="0" rtlCol="0">
            <a:noAutofit/>
          </a:bodyPr>
          <a:lstStyle/>
          <a:p>
            <a:pPr>
              <a:lnSpc>
                <a:spcPct val="110000"/>
              </a:lnSpc>
              <a:spcBef>
                <a:spcPts val="0"/>
              </a:spcBef>
            </a:pPr>
            <a:r>
              <a:rPr lang="en-US" altLang="zh-CN" sz="1800" kern="1000" spc="30" dirty="0">
                <a:latin typeface="+mn-lt"/>
                <a:cs typeface="Franklin Gothic Book"/>
              </a:rPr>
              <a:t>News:</a:t>
            </a:r>
          </a:p>
          <a:p>
            <a:pPr marL="285750" indent="-285750">
              <a:lnSpc>
                <a:spcPct val="110000"/>
              </a:lnSpc>
              <a:spcBef>
                <a:spcPts val="0"/>
              </a:spcBef>
              <a:buFont typeface="Arial" panose="020B0604020202020204" pitchFamily="34" charset="0"/>
              <a:buChar char="•"/>
            </a:pPr>
            <a:r>
              <a:rPr lang="en-US" altLang="zh-CN" sz="1800" kern="1000" spc="30" dirty="0">
                <a:latin typeface="+mn-lt"/>
                <a:cs typeface="Franklin Gothic Book"/>
              </a:rPr>
              <a:t>MIXE (Muon Induced X-ray Emission)</a:t>
            </a:r>
          </a:p>
          <a:p>
            <a:pPr>
              <a:lnSpc>
                <a:spcPct val="110000"/>
              </a:lnSpc>
              <a:spcBef>
                <a:spcPts val="0"/>
              </a:spcBef>
            </a:pPr>
            <a:r>
              <a:rPr lang="en-US" altLang="zh-CN" sz="1800" kern="1000" spc="30" dirty="0">
                <a:latin typeface="+mn-lt"/>
                <a:cs typeface="Franklin Gothic Book"/>
              </a:rPr>
              <a:t>     Alex Amato et al.</a:t>
            </a:r>
          </a:p>
          <a:p>
            <a:pPr marL="285750" indent="-285750">
              <a:lnSpc>
                <a:spcPct val="110000"/>
              </a:lnSpc>
              <a:spcBef>
                <a:spcPts val="0"/>
              </a:spcBef>
              <a:buFont typeface="Arial" panose="020B0604020202020204" pitchFamily="34" charset="0"/>
              <a:buChar char="•"/>
            </a:pPr>
            <a:r>
              <a:rPr lang="en-US" altLang="zh-CN" sz="1800" kern="1000" spc="30" dirty="0">
                <a:latin typeface="+mn-lt"/>
                <a:cs typeface="Franklin Gothic Book"/>
              </a:rPr>
              <a:t>RF-</a:t>
            </a:r>
            <a:r>
              <a:rPr lang="en-US" altLang="zh-CN" sz="1800" kern="1000" spc="30" dirty="0" err="1">
                <a:latin typeface="+mn-lt"/>
                <a:cs typeface="Franklin Gothic Book"/>
              </a:rPr>
              <a:t>μSR</a:t>
            </a:r>
            <a:endParaRPr lang="en-US" altLang="zh-CN" sz="1800" kern="1000" spc="30" dirty="0">
              <a:latin typeface="+mn-lt"/>
              <a:cs typeface="Franklin Gothic Book"/>
            </a:endParaRPr>
          </a:p>
          <a:p>
            <a:pPr>
              <a:lnSpc>
                <a:spcPct val="110000"/>
              </a:lnSpc>
              <a:spcBef>
                <a:spcPts val="0"/>
              </a:spcBef>
            </a:pPr>
            <a:r>
              <a:rPr lang="en-US" altLang="zh-CN" sz="1800" kern="1000" spc="30" dirty="0">
                <a:latin typeface="+mn-lt"/>
                <a:cs typeface="Franklin Gothic Book"/>
              </a:rPr>
              <a:t>     Zaher Salman et al.</a:t>
            </a:r>
          </a:p>
          <a:p>
            <a:pPr marL="285750" indent="-285750">
              <a:lnSpc>
                <a:spcPct val="110000"/>
              </a:lnSpc>
              <a:spcBef>
                <a:spcPts val="0"/>
              </a:spcBef>
              <a:buFont typeface="Arial" panose="020B0604020202020204" pitchFamily="34" charset="0"/>
              <a:buChar char="•"/>
            </a:pPr>
            <a:r>
              <a:rPr lang="en-US" altLang="zh-CN" sz="1800" kern="1000" spc="30" dirty="0">
                <a:latin typeface="+mn-lt"/>
                <a:cs typeface="Franklin Gothic Book"/>
              </a:rPr>
              <a:t>FLAME</a:t>
            </a:r>
          </a:p>
          <a:p>
            <a:pPr>
              <a:lnSpc>
                <a:spcPct val="110000"/>
              </a:lnSpc>
              <a:spcBef>
                <a:spcPts val="0"/>
              </a:spcBef>
            </a:pPr>
            <a:r>
              <a:rPr lang="en-US" altLang="zh-CN" sz="1800" kern="1000" spc="30" dirty="0">
                <a:latin typeface="+mn-lt"/>
                <a:cs typeface="Franklin Gothic Book"/>
              </a:rPr>
              <a:t>     Hubertus </a:t>
            </a:r>
            <a:r>
              <a:rPr lang="en-US" altLang="zh-CN" sz="1800" kern="1000" spc="30" dirty="0" err="1">
                <a:latin typeface="+mn-lt"/>
                <a:cs typeface="Franklin Gothic Book"/>
              </a:rPr>
              <a:t>Luetkens</a:t>
            </a:r>
            <a:r>
              <a:rPr lang="en-US" altLang="zh-CN" sz="1800" kern="1000" spc="30" dirty="0">
                <a:latin typeface="+mn-lt"/>
                <a:cs typeface="Franklin Gothic Book"/>
              </a:rPr>
              <a:t> et al.</a:t>
            </a:r>
          </a:p>
          <a:p>
            <a:pPr>
              <a:lnSpc>
                <a:spcPct val="110000"/>
              </a:lnSpc>
              <a:spcBef>
                <a:spcPts val="0"/>
              </a:spcBef>
            </a:pPr>
            <a:endParaRPr lang="zh-CN" altLang="en-US" sz="1800" kern="1000" spc="30" dirty="0">
              <a:latin typeface="+mn-lt"/>
              <a:cs typeface="Franklin Gothic Book"/>
            </a:endParaRPr>
          </a:p>
        </p:txBody>
      </p:sp>
    </p:spTree>
    <p:extLst>
      <p:ext uri="{BB962C8B-B14F-4D97-AF65-F5344CB8AC3E}">
        <p14:creationId xmlns:p14="http://schemas.microsoft.com/office/powerpoint/2010/main" val="18363045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ea typeface="ヒラギノ角ゴ Pro W3" charset="-128"/>
              </a:rPr>
              <a:t>Low </a:t>
            </a:r>
            <a:r>
              <a:rPr lang="de-DE" dirty="0" err="1">
                <a:ea typeface="ヒラギノ角ゴ Pro W3" charset="-128"/>
              </a:rPr>
              <a:t>Energy</a:t>
            </a:r>
            <a:r>
              <a:rPr lang="de-DE" dirty="0">
                <a:ea typeface="ヒラギノ角ゴ Pro W3" charset="-128"/>
              </a:rPr>
              <a:t> </a:t>
            </a:r>
            <a:r>
              <a:rPr lang="el-GR" dirty="0">
                <a:ea typeface="ヒラギノ角ゴ Pro W3" charset="-128"/>
              </a:rPr>
              <a:t>μ</a:t>
            </a:r>
            <a:r>
              <a:rPr lang="de-DE" baseline="30000" dirty="0">
                <a:ea typeface="ヒラギノ角ゴ Pro W3" charset="-128"/>
              </a:rPr>
              <a:t>+</a:t>
            </a:r>
            <a:r>
              <a:rPr lang="de-DE" dirty="0">
                <a:ea typeface="ヒラギノ角ゴ Pro W3" charset="-128"/>
              </a:rPr>
              <a:t> Beam </a:t>
            </a:r>
            <a:r>
              <a:rPr lang="de-DE" dirty="0" err="1">
                <a:ea typeface="ヒラギノ角ゴ Pro W3" charset="-128"/>
              </a:rPr>
              <a:t>and</a:t>
            </a:r>
            <a:r>
              <a:rPr lang="de-DE" dirty="0">
                <a:ea typeface="ヒラギノ角ゴ Pro W3" charset="-128"/>
              </a:rPr>
              <a:t> Setup </a:t>
            </a:r>
            <a:r>
              <a:rPr lang="de-DE" dirty="0" err="1">
                <a:ea typeface="ヒラギノ角ゴ Pro W3" charset="-128"/>
              </a:rPr>
              <a:t>for</a:t>
            </a:r>
            <a:r>
              <a:rPr lang="de-DE" dirty="0">
                <a:ea typeface="ヒラギノ角ゴ Pro W3" charset="-128"/>
              </a:rPr>
              <a:t>  LE-</a:t>
            </a:r>
            <a:r>
              <a:rPr lang="el-GR" dirty="0">
                <a:ea typeface="ヒラギノ角ゴ Pro W3" charset="-128"/>
              </a:rPr>
              <a:t>μ</a:t>
            </a:r>
            <a:r>
              <a:rPr lang="de-DE" dirty="0">
                <a:ea typeface="ヒラギノ角ゴ Pro W3" charset="-128"/>
              </a:rPr>
              <a:t>SR</a:t>
            </a:r>
            <a:r>
              <a:rPr lang="de-CH" dirty="0">
                <a:ea typeface="ヒラギノ角ゴ Pro W3" charset="-128"/>
              </a:rPr>
              <a:t> </a:t>
            </a:r>
            <a:endParaRPr lang="en-US" dirty="0"/>
          </a:p>
        </p:txBody>
      </p:sp>
      <p:sp>
        <p:nvSpPr>
          <p:cNvPr id="3" name="Slide Number Placeholder 2"/>
          <p:cNvSpPr>
            <a:spLocks noGrp="1"/>
          </p:cNvSpPr>
          <p:nvPr>
            <p:ph type="sldNum" sz="quarter" idx="12"/>
          </p:nvPr>
        </p:nvSpPr>
        <p:spPr/>
        <p:txBody>
          <a:bodyPr/>
          <a:lstStyle/>
          <a:p>
            <a:pPr algn="r">
              <a:defRPr/>
            </a:pPr>
            <a:r>
              <a:rPr lang="de-DE" dirty="0"/>
              <a:t>Page </a:t>
            </a:r>
            <a:fld id="{EBC07571-3134-BB4B-B83F-1A9FE18D34F3}" type="slidenum">
              <a:rPr lang="de-DE" smtClean="0"/>
              <a:pPr algn="r">
                <a:defRPr/>
              </a:pPr>
              <a:t>5</a:t>
            </a:fld>
            <a:endParaRPr lang="de-DE" dirty="0"/>
          </a:p>
        </p:txBody>
      </p:sp>
      <p:pic>
        <p:nvPicPr>
          <p:cNvPr id="70" name="Picture 2">
            <a:extLst>
              <a:ext uri="{FF2B5EF4-FFF2-40B4-BE49-F238E27FC236}">
                <a16:creationId xmlns:a16="http://schemas.microsoft.com/office/drawing/2014/main" id="{9844D497-D5D9-4B43-ACAA-07F323A09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379538"/>
            <a:ext cx="9326563" cy="5180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3">
            <a:extLst>
              <a:ext uri="{FF2B5EF4-FFF2-40B4-BE49-F238E27FC236}">
                <a16:creationId xmlns:a16="http://schemas.microsoft.com/office/drawing/2014/main" id="{0446CE6D-363A-4F13-9B82-9993648F5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781" y="4227785"/>
            <a:ext cx="2452688" cy="2441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 name="Text Box 4">
            <a:extLst>
              <a:ext uri="{FF2B5EF4-FFF2-40B4-BE49-F238E27FC236}">
                <a16:creationId xmlns:a16="http://schemas.microsoft.com/office/drawing/2014/main" id="{E020C196-1C07-47AF-A8CD-B13391398D86}"/>
              </a:ext>
            </a:extLst>
          </p:cNvPr>
          <p:cNvSpPr txBox="1">
            <a:spLocks noChangeArrowheads="1"/>
          </p:cNvSpPr>
          <p:nvPr/>
        </p:nvSpPr>
        <p:spPr bwMode="auto">
          <a:xfrm>
            <a:off x="5681042" y="3075112"/>
            <a:ext cx="2419350" cy="576051"/>
          </a:xfrm>
          <a:prstGeom prst="rect">
            <a:avLst/>
          </a:prstGeom>
          <a:noFill/>
          <a:ln w="27360" cap="flat">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4600" tIns="41400" rIns="84600" bIns="41400">
            <a:spAutoFit/>
          </a:bodyPr>
          <a:lstStyle>
            <a:lvl1pPr>
              <a:tabLst>
                <a:tab pos="457200" algn="l"/>
                <a:tab pos="914400" algn="l"/>
                <a:tab pos="1371600" algn="l"/>
                <a:tab pos="1828800" algn="l"/>
                <a:tab pos="2286000" algn="l"/>
              </a:tabLst>
              <a:defRPr>
                <a:solidFill>
                  <a:srgbClr val="000000"/>
                </a:solidFill>
                <a:latin typeface="Arial" charset="0"/>
                <a:ea typeface="AR PL UMing HK" charset="0"/>
                <a:cs typeface="AR PL UMing HK" charset="0"/>
              </a:defRPr>
            </a:lvl1pPr>
            <a:lvl2pPr>
              <a:tabLst>
                <a:tab pos="457200" algn="l"/>
                <a:tab pos="914400" algn="l"/>
                <a:tab pos="1371600" algn="l"/>
                <a:tab pos="1828800" algn="l"/>
                <a:tab pos="2286000" algn="l"/>
              </a:tabLst>
              <a:defRPr>
                <a:solidFill>
                  <a:srgbClr val="000000"/>
                </a:solidFill>
                <a:latin typeface="Arial" charset="0"/>
                <a:ea typeface="AR PL UMing HK" charset="0"/>
                <a:cs typeface="AR PL UMing HK" charset="0"/>
              </a:defRPr>
            </a:lvl2pPr>
            <a:lvl3pPr>
              <a:tabLst>
                <a:tab pos="457200" algn="l"/>
                <a:tab pos="914400" algn="l"/>
                <a:tab pos="1371600" algn="l"/>
                <a:tab pos="1828800" algn="l"/>
                <a:tab pos="2286000" algn="l"/>
              </a:tabLst>
              <a:defRPr>
                <a:solidFill>
                  <a:srgbClr val="000000"/>
                </a:solidFill>
                <a:latin typeface="Arial" charset="0"/>
                <a:ea typeface="AR PL UMing HK" charset="0"/>
                <a:cs typeface="AR PL UMing HK" charset="0"/>
              </a:defRPr>
            </a:lvl3pPr>
            <a:lvl4pPr>
              <a:tabLst>
                <a:tab pos="457200" algn="l"/>
                <a:tab pos="914400" algn="l"/>
                <a:tab pos="1371600" algn="l"/>
                <a:tab pos="1828800" algn="l"/>
                <a:tab pos="2286000" algn="l"/>
              </a:tabLst>
              <a:defRPr>
                <a:solidFill>
                  <a:srgbClr val="000000"/>
                </a:solidFill>
                <a:latin typeface="Arial" charset="0"/>
                <a:ea typeface="AR PL UMing HK" charset="0"/>
                <a:cs typeface="AR PL UMing HK" charset="0"/>
              </a:defRPr>
            </a:lvl4pPr>
            <a:lvl5pPr>
              <a:tabLst>
                <a:tab pos="457200" algn="l"/>
                <a:tab pos="914400" algn="l"/>
                <a:tab pos="1371600" algn="l"/>
                <a:tab pos="1828800" algn="l"/>
                <a:tab pos="22860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Lst>
              <a:defRPr>
                <a:solidFill>
                  <a:srgbClr val="000000"/>
                </a:solidFill>
                <a:latin typeface="Arial" charset="0"/>
                <a:ea typeface="AR PL UMing HK" charset="0"/>
                <a:cs typeface="AR PL UMing HK" charset="0"/>
              </a:defRPr>
            </a:lvl9pPr>
          </a:lstStyle>
          <a:p>
            <a:pPr>
              <a:lnSpc>
                <a:spcPct val="100000"/>
              </a:lnSpc>
              <a:spcBef>
                <a:spcPts val="1000"/>
              </a:spcBef>
            </a:pPr>
            <a:r>
              <a:rPr lang="en-GB" altLang="de-DE" sz="1600" b="1" dirty="0"/>
              <a:t>~ 13000 LE-</a:t>
            </a:r>
            <a:r>
              <a:rPr lang="en-GB" altLang="de-DE" sz="1600" b="1" dirty="0">
                <a:latin typeface="Symbol" pitchFamily="16" charset="2"/>
              </a:rPr>
              <a:t></a:t>
            </a:r>
            <a:r>
              <a:rPr lang="en-GB" altLang="de-DE" sz="1600" b="1" baseline="30000" dirty="0"/>
              <a:t>+</a:t>
            </a:r>
            <a:r>
              <a:rPr lang="en-GB" altLang="de-DE" sz="1600" b="1" dirty="0"/>
              <a:t>/s; accelerate up to 20 keV</a:t>
            </a:r>
          </a:p>
        </p:txBody>
      </p:sp>
      <p:sp>
        <p:nvSpPr>
          <p:cNvPr id="73" name="Text Box 5">
            <a:extLst>
              <a:ext uri="{FF2B5EF4-FFF2-40B4-BE49-F238E27FC236}">
                <a16:creationId xmlns:a16="http://schemas.microsoft.com/office/drawing/2014/main" id="{EC27A618-6D6B-422A-9C7C-FF60C78C3250}"/>
              </a:ext>
            </a:extLst>
          </p:cNvPr>
          <p:cNvSpPr txBox="1">
            <a:spLocks noChangeArrowheads="1"/>
          </p:cNvSpPr>
          <p:nvPr/>
        </p:nvSpPr>
        <p:spPr bwMode="auto">
          <a:xfrm>
            <a:off x="6660232" y="2165871"/>
            <a:ext cx="1716087" cy="327025"/>
          </a:xfrm>
          <a:prstGeom prst="rect">
            <a:avLst/>
          </a:prstGeom>
          <a:noFill/>
          <a:ln w="27360" cap="flat">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4600" tIns="41400" rIns="84600" bIns="41400">
            <a:spAutoFit/>
          </a:bodyPr>
          <a:lstStyle>
            <a:lvl1pPr>
              <a:tabLst>
                <a:tab pos="457200" algn="l"/>
                <a:tab pos="914400" algn="l"/>
                <a:tab pos="1371600" algn="l"/>
              </a:tabLst>
              <a:defRPr>
                <a:solidFill>
                  <a:srgbClr val="000000"/>
                </a:solidFill>
                <a:latin typeface="Arial" charset="0"/>
                <a:ea typeface="AR PL UMing HK" charset="0"/>
                <a:cs typeface="AR PL UMing HK" charset="0"/>
              </a:defRPr>
            </a:lvl1pPr>
            <a:lvl2pPr>
              <a:tabLst>
                <a:tab pos="457200" algn="l"/>
                <a:tab pos="914400" algn="l"/>
                <a:tab pos="1371600" algn="l"/>
              </a:tabLst>
              <a:defRPr>
                <a:solidFill>
                  <a:srgbClr val="000000"/>
                </a:solidFill>
                <a:latin typeface="Arial" charset="0"/>
                <a:ea typeface="AR PL UMing HK" charset="0"/>
                <a:cs typeface="AR PL UMing HK" charset="0"/>
              </a:defRPr>
            </a:lvl2pPr>
            <a:lvl3pPr>
              <a:tabLst>
                <a:tab pos="457200" algn="l"/>
                <a:tab pos="914400" algn="l"/>
                <a:tab pos="1371600" algn="l"/>
              </a:tabLst>
              <a:defRPr>
                <a:solidFill>
                  <a:srgbClr val="000000"/>
                </a:solidFill>
                <a:latin typeface="Arial" charset="0"/>
                <a:ea typeface="AR PL UMing HK" charset="0"/>
                <a:cs typeface="AR PL UMing HK" charset="0"/>
              </a:defRPr>
            </a:lvl3pPr>
            <a:lvl4pPr>
              <a:tabLst>
                <a:tab pos="457200" algn="l"/>
                <a:tab pos="914400" algn="l"/>
                <a:tab pos="1371600" algn="l"/>
              </a:tabLst>
              <a:defRPr>
                <a:solidFill>
                  <a:srgbClr val="000000"/>
                </a:solidFill>
                <a:latin typeface="Arial" charset="0"/>
                <a:ea typeface="AR PL UMing HK" charset="0"/>
                <a:cs typeface="AR PL UMing HK" charset="0"/>
              </a:defRPr>
            </a:lvl4pPr>
            <a:lvl5pPr>
              <a:tabLst>
                <a:tab pos="457200" algn="l"/>
                <a:tab pos="914400" algn="l"/>
                <a:tab pos="13716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9pPr>
          </a:lstStyle>
          <a:p>
            <a:pPr>
              <a:lnSpc>
                <a:spcPct val="100000"/>
              </a:lnSpc>
              <a:spcBef>
                <a:spcPts val="1000"/>
              </a:spcBef>
            </a:pPr>
            <a:r>
              <a:rPr lang="en-GB" altLang="de-DE" sz="1600" b="1"/>
              <a:t>~2.2 </a:t>
            </a:r>
            <a:r>
              <a:rPr lang="en-GB" altLang="de-DE" sz="1600" b="1">
                <a:cs typeface="Arial" charset="0"/>
              </a:rPr>
              <a:t>• 10</a:t>
            </a:r>
            <a:r>
              <a:rPr lang="en-GB" altLang="de-DE" sz="1600" b="1" baseline="30000">
                <a:cs typeface="Arial" charset="0"/>
              </a:rPr>
              <a:t>8</a:t>
            </a:r>
            <a:r>
              <a:rPr lang="en-GB" altLang="de-DE" sz="1600" b="1">
                <a:cs typeface="Arial" charset="0"/>
              </a:rPr>
              <a:t> </a:t>
            </a:r>
            <a:r>
              <a:rPr lang="en-GB" altLang="de-DE" sz="1600" b="1">
                <a:latin typeface="Symbol" pitchFamily="16" charset="2"/>
                <a:cs typeface="Arial" charset="0"/>
              </a:rPr>
              <a:t></a:t>
            </a:r>
            <a:r>
              <a:rPr lang="en-GB" altLang="de-DE" sz="1600" b="1" baseline="30000">
                <a:cs typeface="Arial" charset="0"/>
              </a:rPr>
              <a:t>+</a:t>
            </a:r>
            <a:r>
              <a:rPr lang="en-GB" altLang="de-DE" sz="1600" b="1">
                <a:cs typeface="Arial" charset="0"/>
              </a:rPr>
              <a:t>/s</a:t>
            </a:r>
          </a:p>
        </p:txBody>
      </p:sp>
      <p:sp>
        <p:nvSpPr>
          <p:cNvPr id="74" name="Text Box 6">
            <a:extLst>
              <a:ext uri="{FF2B5EF4-FFF2-40B4-BE49-F238E27FC236}">
                <a16:creationId xmlns:a16="http://schemas.microsoft.com/office/drawing/2014/main" id="{EE60D3EC-4999-4319-B618-03F675893661}"/>
              </a:ext>
            </a:extLst>
          </p:cNvPr>
          <p:cNvSpPr txBox="1">
            <a:spLocks noChangeArrowheads="1"/>
          </p:cNvSpPr>
          <p:nvPr/>
        </p:nvSpPr>
        <p:spPr bwMode="auto">
          <a:xfrm>
            <a:off x="127538" y="1401763"/>
            <a:ext cx="2052637" cy="666466"/>
          </a:xfrm>
          <a:prstGeom prst="rect">
            <a:avLst/>
          </a:prstGeom>
          <a:solidFill>
            <a:srgbClr val="FFFFFF"/>
          </a:solidFill>
          <a:ln w="9360" cap="flat">
            <a:solidFill>
              <a:srgbClr val="99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457200" algn="l"/>
                <a:tab pos="914400" algn="l"/>
                <a:tab pos="1371600" algn="l"/>
                <a:tab pos="1828800" algn="l"/>
              </a:tabLst>
              <a:defRPr>
                <a:solidFill>
                  <a:srgbClr val="000000"/>
                </a:solidFill>
                <a:latin typeface="Arial" charset="0"/>
                <a:ea typeface="AR PL UMing HK" charset="0"/>
                <a:cs typeface="AR PL UMing HK" charset="0"/>
              </a:defRPr>
            </a:lvl1pPr>
            <a:lvl2pPr>
              <a:tabLst>
                <a:tab pos="457200" algn="l"/>
                <a:tab pos="914400" algn="l"/>
                <a:tab pos="1371600" algn="l"/>
                <a:tab pos="1828800" algn="l"/>
              </a:tabLst>
              <a:defRPr>
                <a:solidFill>
                  <a:srgbClr val="000000"/>
                </a:solidFill>
                <a:latin typeface="Arial" charset="0"/>
                <a:ea typeface="AR PL UMing HK" charset="0"/>
                <a:cs typeface="AR PL UMing HK" charset="0"/>
              </a:defRPr>
            </a:lvl2pPr>
            <a:lvl3pPr>
              <a:tabLst>
                <a:tab pos="457200" algn="l"/>
                <a:tab pos="914400" algn="l"/>
                <a:tab pos="1371600" algn="l"/>
                <a:tab pos="1828800" algn="l"/>
              </a:tabLst>
              <a:defRPr>
                <a:solidFill>
                  <a:srgbClr val="000000"/>
                </a:solidFill>
                <a:latin typeface="Arial" charset="0"/>
                <a:ea typeface="AR PL UMing HK" charset="0"/>
                <a:cs typeface="AR PL UMing HK" charset="0"/>
              </a:defRPr>
            </a:lvl3pPr>
            <a:lvl4pPr>
              <a:tabLst>
                <a:tab pos="457200" algn="l"/>
                <a:tab pos="914400" algn="l"/>
                <a:tab pos="1371600" algn="l"/>
                <a:tab pos="1828800" algn="l"/>
              </a:tabLst>
              <a:defRPr>
                <a:solidFill>
                  <a:srgbClr val="000000"/>
                </a:solidFill>
                <a:latin typeface="Arial" charset="0"/>
                <a:ea typeface="AR PL UMing HK" charset="0"/>
                <a:cs typeface="AR PL UMing HK" charset="0"/>
              </a:defRPr>
            </a:lvl4pPr>
            <a:lvl5pPr>
              <a:tabLst>
                <a:tab pos="457200" algn="l"/>
                <a:tab pos="914400" algn="l"/>
                <a:tab pos="1371600" algn="l"/>
                <a:tab pos="18288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9pPr>
          </a:lstStyle>
          <a:p>
            <a:pPr hangingPunct="1">
              <a:lnSpc>
                <a:spcPct val="100000"/>
              </a:lnSpc>
              <a:spcBef>
                <a:spcPts val="1125"/>
              </a:spcBef>
            </a:pPr>
            <a:r>
              <a:rPr lang="en-US" altLang="de-DE" sz="1400" b="1" dirty="0">
                <a:solidFill>
                  <a:srgbClr val="993300"/>
                </a:solidFill>
                <a:latin typeface="+mn-lt"/>
              </a:rPr>
              <a:t>- UHV system, 10</a:t>
            </a:r>
            <a:r>
              <a:rPr lang="en-US" altLang="de-DE" sz="1400" b="1" baseline="30000" dirty="0">
                <a:solidFill>
                  <a:srgbClr val="993300"/>
                </a:solidFill>
                <a:latin typeface="+mn-lt"/>
              </a:rPr>
              <a:t>-10</a:t>
            </a:r>
            <a:r>
              <a:rPr lang="en-US" altLang="de-DE" sz="1400" b="1" dirty="0">
                <a:solidFill>
                  <a:srgbClr val="993300"/>
                </a:solidFill>
                <a:latin typeface="+mn-lt"/>
              </a:rPr>
              <a:t> mbar</a:t>
            </a:r>
          </a:p>
          <a:p>
            <a:pPr hangingPunct="1">
              <a:lnSpc>
                <a:spcPct val="100000"/>
              </a:lnSpc>
              <a:spcBef>
                <a:spcPts val="1125"/>
              </a:spcBef>
            </a:pPr>
            <a:r>
              <a:rPr lang="en-US" altLang="de-DE" sz="1400" b="1" dirty="0">
                <a:solidFill>
                  <a:srgbClr val="993300"/>
                </a:solidFill>
                <a:latin typeface="+mn-lt"/>
              </a:rPr>
              <a:t>- some parts LN</a:t>
            </a:r>
            <a:r>
              <a:rPr lang="en-US" altLang="de-DE" sz="1400" b="1" baseline="-25000" dirty="0">
                <a:solidFill>
                  <a:srgbClr val="993300"/>
                </a:solidFill>
                <a:latin typeface="+mn-lt"/>
              </a:rPr>
              <a:t>2</a:t>
            </a:r>
            <a:r>
              <a:rPr lang="en-US" altLang="de-DE" sz="1400" b="1" dirty="0">
                <a:solidFill>
                  <a:srgbClr val="993300"/>
                </a:solidFill>
                <a:latin typeface="+mn-lt"/>
              </a:rPr>
              <a:t> cooled</a:t>
            </a:r>
          </a:p>
        </p:txBody>
      </p:sp>
      <p:sp>
        <p:nvSpPr>
          <p:cNvPr id="75" name="Text Box 7">
            <a:extLst>
              <a:ext uri="{FF2B5EF4-FFF2-40B4-BE49-F238E27FC236}">
                <a16:creationId xmlns:a16="http://schemas.microsoft.com/office/drawing/2014/main" id="{51A453BB-C4EF-41B0-9A6A-0DAE0784EA05}"/>
              </a:ext>
            </a:extLst>
          </p:cNvPr>
          <p:cNvSpPr txBox="1">
            <a:spLocks noChangeArrowheads="1"/>
          </p:cNvSpPr>
          <p:nvPr/>
        </p:nvSpPr>
        <p:spPr bwMode="auto">
          <a:xfrm>
            <a:off x="35496" y="2611438"/>
            <a:ext cx="2814637" cy="2162773"/>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457200" algn="l"/>
                <a:tab pos="914400" algn="l"/>
                <a:tab pos="1371600" algn="l"/>
                <a:tab pos="1828800" algn="l"/>
                <a:tab pos="2286000" algn="l"/>
                <a:tab pos="2743200" algn="l"/>
              </a:tabLst>
              <a:defRPr>
                <a:solidFill>
                  <a:srgbClr val="000000"/>
                </a:solidFill>
                <a:latin typeface="Arial" charset="0"/>
                <a:ea typeface="AR PL UMing HK" charset="0"/>
                <a:cs typeface="AR PL UMing HK" charset="0"/>
              </a:defRPr>
            </a:lvl1pPr>
            <a:lvl2pPr>
              <a:tabLst>
                <a:tab pos="457200" algn="l"/>
                <a:tab pos="914400" algn="l"/>
                <a:tab pos="1371600" algn="l"/>
                <a:tab pos="1828800" algn="l"/>
                <a:tab pos="2286000" algn="l"/>
                <a:tab pos="2743200" algn="l"/>
              </a:tabLst>
              <a:defRPr>
                <a:solidFill>
                  <a:srgbClr val="000000"/>
                </a:solidFill>
                <a:latin typeface="Arial" charset="0"/>
                <a:ea typeface="AR PL UMing HK" charset="0"/>
                <a:cs typeface="AR PL UMing HK" charset="0"/>
              </a:defRPr>
            </a:lvl2pPr>
            <a:lvl3pPr>
              <a:tabLst>
                <a:tab pos="457200" algn="l"/>
                <a:tab pos="914400" algn="l"/>
                <a:tab pos="1371600" algn="l"/>
                <a:tab pos="1828800" algn="l"/>
                <a:tab pos="2286000" algn="l"/>
                <a:tab pos="2743200" algn="l"/>
              </a:tabLst>
              <a:defRPr>
                <a:solidFill>
                  <a:srgbClr val="000000"/>
                </a:solidFill>
                <a:latin typeface="Arial" charset="0"/>
                <a:ea typeface="AR PL UMing HK" charset="0"/>
                <a:cs typeface="AR PL UMing HK" charset="0"/>
              </a:defRPr>
            </a:lvl3pPr>
            <a:lvl4pPr>
              <a:tabLst>
                <a:tab pos="457200" algn="l"/>
                <a:tab pos="914400" algn="l"/>
                <a:tab pos="1371600" algn="l"/>
                <a:tab pos="1828800" algn="l"/>
                <a:tab pos="2286000" algn="l"/>
                <a:tab pos="2743200" algn="l"/>
              </a:tabLst>
              <a:defRPr>
                <a:solidFill>
                  <a:srgbClr val="000000"/>
                </a:solidFill>
                <a:latin typeface="Arial" charset="0"/>
                <a:ea typeface="AR PL UMing HK" charset="0"/>
                <a:cs typeface="AR PL UMing HK" charset="0"/>
              </a:defRPr>
            </a:lvl4pPr>
            <a:lvl5pPr>
              <a:tabLst>
                <a:tab pos="457200" algn="l"/>
                <a:tab pos="914400" algn="l"/>
                <a:tab pos="1371600" algn="l"/>
                <a:tab pos="1828800" algn="l"/>
                <a:tab pos="2286000" algn="l"/>
                <a:tab pos="27432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Lst>
              <a:defRPr>
                <a:solidFill>
                  <a:srgbClr val="000000"/>
                </a:solidFill>
                <a:latin typeface="Arial" charset="0"/>
                <a:ea typeface="AR PL UMing HK" charset="0"/>
                <a:cs typeface="AR PL UMing HK" charset="0"/>
              </a:defRPr>
            </a:lvl9pPr>
          </a:lstStyle>
          <a:p>
            <a:pPr hangingPunct="1">
              <a:lnSpc>
                <a:spcPct val="120000"/>
              </a:lnSpc>
            </a:pPr>
            <a:r>
              <a:rPr lang="de-CH" altLang="de-DE" sz="1600" b="1" u="sng" dirty="0" err="1">
                <a:solidFill>
                  <a:srgbClr val="993300"/>
                </a:solidFill>
                <a:latin typeface="+mn-lt"/>
              </a:rPr>
              <a:t>Polarized</a:t>
            </a:r>
            <a:r>
              <a:rPr lang="de-CH" altLang="de-DE" sz="1600" b="1" u="sng" dirty="0">
                <a:solidFill>
                  <a:srgbClr val="993300"/>
                </a:solidFill>
                <a:latin typeface="+mn-lt"/>
              </a:rPr>
              <a:t> Low </a:t>
            </a:r>
            <a:r>
              <a:rPr lang="de-CH" altLang="de-DE" sz="1600" b="1" u="sng" dirty="0" err="1">
                <a:solidFill>
                  <a:srgbClr val="993300"/>
                </a:solidFill>
                <a:latin typeface="+mn-lt"/>
              </a:rPr>
              <a:t>Energy</a:t>
            </a:r>
            <a:r>
              <a:rPr lang="de-CH" altLang="de-DE" sz="1600" b="1" u="sng" dirty="0">
                <a:solidFill>
                  <a:srgbClr val="993300"/>
                </a:solidFill>
                <a:latin typeface="+mn-lt"/>
              </a:rPr>
              <a:t> Muon Beam</a:t>
            </a:r>
            <a:r>
              <a:rPr lang="de-CH" altLang="de-DE" b="1" dirty="0">
                <a:solidFill>
                  <a:srgbClr val="993300"/>
                </a:solidFill>
                <a:latin typeface="+mn-lt"/>
              </a:rPr>
              <a:t>			     </a:t>
            </a:r>
            <a:r>
              <a:rPr lang="de-CH" altLang="de-DE" sz="1600" b="1" dirty="0" err="1">
                <a:solidFill>
                  <a:srgbClr val="993300"/>
                </a:solidFill>
                <a:latin typeface="+mn-lt"/>
              </a:rPr>
              <a:t>Energy</a:t>
            </a:r>
            <a:r>
              <a:rPr lang="de-CH" altLang="de-DE" sz="1600" b="1" dirty="0">
                <a:solidFill>
                  <a:srgbClr val="993300"/>
                </a:solidFill>
                <a:latin typeface="+mn-lt"/>
              </a:rPr>
              <a:t>:          </a:t>
            </a:r>
            <a:r>
              <a:rPr lang="de-CH" altLang="de-DE" b="1" dirty="0">
                <a:solidFill>
                  <a:srgbClr val="993300"/>
                </a:solidFill>
                <a:latin typeface="+mn-lt"/>
              </a:rPr>
              <a:t>1</a:t>
            </a:r>
            <a:r>
              <a:rPr lang="de-CH" altLang="de-DE" sz="1600" b="1" dirty="0">
                <a:solidFill>
                  <a:srgbClr val="993300"/>
                </a:solidFill>
                <a:latin typeface="+mn-lt"/>
              </a:rPr>
              <a:t>-30 keV             </a:t>
            </a:r>
            <a:r>
              <a:rPr lang="en-GB" altLang="de-DE" sz="1600" b="1" dirty="0">
                <a:solidFill>
                  <a:srgbClr val="993300"/>
                </a:solidFill>
                <a:latin typeface="Symbol" panose="05050102010706020507" pitchFamily="18" charset="2"/>
              </a:rPr>
              <a:t>D</a:t>
            </a:r>
            <a:r>
              <a:rPr lang="en-GB" altLang="de-DE" sz="1600" b="1" dirty="0">
                <a:solidFill>
                  <a:srgbClr val="993300"/>
                </a:solidFill>
                <a:latin typeface="+mn-lt"/>
              </a:rPr>
              <a:t>E,  </a:t>
            </a:r>
            <a:r>
              <a:rPr lang="en-GB" altLang="de-DE" sz="1600" b="1" dirty="0">
                <a:solidFill>
                  <a:srgbClr val="993300"/>
                </a:solidFill>
                <a:latin typeface="Symbol" panose="05050102010706020507" pitchFamily="18" charset="2"/>
              </a:rPr>
              <a:t>D</a:t>
            </a:r>
            <a:r>
              <a:rPr lang="en-GB" altLang="de-DE" sz="1600" b="1" dirty="0">
                <a:solidFill>
                  <a:srgbClr val="993300"/>
                </a:solidFill>
                <a:latin typeface="+mn-lt"/>
              </a:rPr>
              <a:t>t:	    400 eV,  5 ns </a:t>
            </a:r>
            <a:r>
              <a:rPr lang="de-CH" altLang="de-DE" sz="1600" b="1" dirty="0" err="1">
                <a:solidFill>
                  <a:srgbClr val="993300"/>
                </a:solidFill>
                <a:latin typeface="+mn-lt"/>
              </a:rPr>
              <a:t>Depth</a:t>
            </a:r>
            <a:r>
              <a:rPr lang="de-CH" altLang="de-DE" sz="1600" b="1" dirty="0">
                <a:solidFill>
                  <a:srgbClr val="993300"/>
                </a:solidFill>
                <a:latin typeface="+mn-lt"/>
              </a:rPr>
              <a:t>:            1 – 300 </a:t>
            </a:r>
            <a:r>
              <a:rPr lang="de-CH" altLang="de-DE" sz="1600" b="1" dirty="0" err="1">
                <a:solidFill>
                  <a:srgbClr val="993300"/>
                </a:solidFill>
                <a:latin typeface="+mn-lt"/>
              </a:rPr>
              <a:t>nm</a:t>
            </a:r>
            <a:r>
              <a:rPr lang="de-CH" altLang="de-DE" b="1" dirty="0">
                <a:solidFill>
                  <a:srgbClr val="993300"/>
                </a:solidFill>
                <a:latin typeface="+mn-lt"/>
              </a:rPr>
              <a:t> </a:t>
            </a:r>
            <a:r>
              <a:rPr lang="de-CH" altLang="de-DE" sz="1600" b="1" dirty="0" err="1">
                <a:solidFill>
                  <a:srgbClr val="993300"/>
                </a:solidFill>
                <a:latin typeface="+mn-lt"/>
              </a:rPr>
              <a:t>Polarization</a:t>
            </a:r>
            <a:r>
              <a:rPr lang="de-CH" altLang="de-DE" sz="1600" b="1" dirty="0">
                <a:solidFill>
                  <a:srgbClr val="993300"/>
                </a:solidFill>
                <a:latin typeface="+mn-lt"/>
              </a:rPr>
              <a:t>   ~100 %	        Beam Spot:    12 mm (FWHM)</a:t>
            </a:r>
          </a:p>
        </p:txBody>
      </p:sp>
      <p:sp>
        <p:nvSpPr>
          <p:cNvPr id="76" name="Text Box 8">
            <a:extLst>
              <a:ext uri="{FF2B5EF4-FFF2-40B4-BE49-F238E27FC236}">
                <a16:creationId xmlns:a16="http://schemas.microsoft.com/office/drawing/2014/main" id="{5A2522A3-2046-436E-B182-FCC1BDEEFAB4}"/>
              </a:ext>
            </a:extLst>
          </p:cNvPr>
          <p:cNvSpPr txBox="1">
            <a:spLocks noChangeArrowheads="1"/>
          </p:cNvSpPr>
          <p:nvPr/>
        </p:nvSpPr>
        <p:spPr bwMode="auto">
          <a:xfrm>
            <a:off x="1920875" y="5883423"/>
            <a:ext cx="1952625" cy="569913"/>
          </a:xfrm>
          <a:prstGeom prst="rect">
            <a:avLst/>
          </a:prstGeom>
          <a:noFill/>
          <a:ln w="27360" cap="flat">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4600" tIns="41400" rIns="84600" bIns="41400">
            <a:spAutoFit/>
          </a:bodyPr>
          <a:lstStyle>
            <a:lvl1pPr>
              <a:tabLst>
                <a:tab pos="457200" algn="l"/>
                <a:tab pos="914400" algn="l"/>
                <a:tab pos="1371600" algn="l"/>
                <a:tab pos="1828800" algn="l"/>
              </a:tabLst>
              <a:defRPr>
                <a:solidFill>
                  <a:srgbClr val="000000"/>
                </a:solidFill>
                <a:latin typeface="Arial" charset="0"/>
                <a:ea typeface="AR PL UMing HK" charset="0"/>
                <a:cs typeface="AR PL UMing HK" charset="0"/>
              </a:defRPr>
            </a:lvl1pPr>
            <a:lvl2pPr>
              <a:tabLst>
                <a:tab pos="457200" algn="l"/>
                <a:tab pos="914400" algn="l"/>
                <a:tab pos="1371600" algn="l"/>
                <a:tab pos="1828800" algn="l"/>
              </a:tabLst>
              <a:defRPr>
                <a:solidFill>
                  <a:srgbClr val="000000"/>
                </a:solidFill>
                <a:latin typeface="Arial" charset="0"/>
                <a:ea typeface="AR PL UMing HK" charset="0"/>
                <a:cs typeface="AR PL UMing HK" charset="0"/>
              </a:defRPr>
            </a:lvl2pPr>
            <a:lvl3pPr>
              <a:tabLst>
                <a:tab pos="457200" algn="l"/>
                <a:tab pos="914400" algn="l"/>
                <a:tab pos="1371600" algn="l"/>
                <a:tab pos="1828800" algn="l"/>
              </a:tabLst>
              <a:defRPr>
                <a:solidFill>
                  <a:srgbClr val="000000"/>
                </a:solidFill>
                <a:latin typeface="Arial" charset="0"/>
                <a:ea typeface="AR PL UMing HK" charset="0"/>
                <a:cs typeface="AR PL UMing HK" charset="0"/>
              </a:defRPr>
            </a:lvl3pPr>
            <a:lvl4pPr>
              <a:tabLst>
                <a:tab pos="457200" algn="l"/>
                <a:tab pos="914400" algn="l"/>
                <a:tab pos="1371600" algn="l"/>
                <a:tab pos="1828800" algn="l"/>
              </a:tabLst>
              <a:defRPr>
                <a:solidFill>
                  <a:srgbClr val="000000"/>
                </a:solidFill>
                <a:latin typeface="Arial" charset="0"/>
                <a:ea typeface="AR PL UMing HK" charset="0"/>
                <a:cs typeface="AR PL UMing HK" charset="0"/>
              </a:defRPr>
            </a:lvl4pPr>
            <a:lvl5pPr>
              <a:tabLst>
                <a:tab pos="457200" algn="l"/>
                <a:tab pos="914400" algn="l"/>
                <a:tab pos="1371600" algn="l"/>
                <a:tab pos="18288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9pPr>
          </a:lstStyle>
          <a:p>
            <a:pPr>
              <a:lnSpc>
                <a:spcPct val="100000"/>
              </a:lnSpc>
              <a:spcBef>
                <a:spcPts val="1000"/>
              </a:spcBef>
            </a:pPr>
            <a:r>
              <a:rPr lang="en-GB" altLang="de-DE" sz="1600" b="1"/>
              <a:t>at sample:           up to ~ 5200 </a:t>
            </a:r>
            <a:r>
              <a:rPr lang="en-GB" altLang="de-DE" sz="1600" b="1">
                <a:latin typeface="Symbol" pitchFamily="16" charset="2"/>
              </a:rPr>
              <a:t>m</a:t>
            </a:r>
            <a:r>
              <a:rPr lang="en-GB" altLang="de-DE" sz="1600" b="1" baseline="30000"/>
              <a:t>+</a:t>
            </a:r>
            <a:r>
              <a:rPr lang="en-GB" altLang="de-DE" sz="1600" b="1"/>
              <a:t>/s</a:t>
            </a:r>
          </a:p>
        </p:txBody>
      </p:sp>
      <p:sp>
        <p:nvSpPr>
          <p:cNvPr id="77" name="Text Box 10">
            <a:extLst>
              <a:ext uri="{FF2B5EF4-FFF2-40B4-BE49-F238E27FC236}">
                <a16:creationId xmlns:a16="http://schemas.microsoft.com/office/drawing/2014/main" id="{2D194707-103F-4F88-8CAE-869BF90FE480}"/>
              </a:ext>
            </a:extLst>
          </p:cNvPr>
          <p:cNvSpPr txBox="1">
            <a:spLocks noChangeArrowheads="1"/>
          </p:cNvSpPr>
          <p:nvPr/>
        </p:nvSpPr>
        <p:spPr bwMode="auto">
          <a:xfrm>
            <a:off x="6192263" y="3933056"/>
            <a:ext cx="1980137" cy="290328"/>
          </a:xfrm>
          <a:prstGeom prst="rect">
            <a:avLst/>
          </a:prstGeom>
          <a:noFill/>
          <a:ln w="18360" cap="flat">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0280" tIns="37080" rIns="80280" bIns="37080">
            <a:spAutoFit/>
          </a:bodyPr>
          <a:lstStyle>
            <a:lvl1pPr>
              <a:tabLst>
                <a:tab pos="457200" algn="l"/>
                <a:tab pos="914400" algn="l"/>
                <a:tab pos="1371600" algn="l"/>
              </a:tabLst>
              <a:defRPr>
                <a:solidFill>
                  <a:srgbClr val="000000"/>
                </a:solidFill>
                <a:latin typeface="Arial" charset="0"/>
                <a:ea typeface="AR PL UMing HK" charset="0"/>
                <a:cs typeface="AR PL UMing HK" charset="0"/>
              </a:defRPr>
            </a:lvl1pPr>
            <a:lvl2pPr>
              <a:tabLst>
                <a:tab pos="457200" algn="l"/>
                <a:tab pos="914400" algn="l"/>
                <a:tab pos="1371600" algn="l"/>
              </a:tabLst>
              <a:defRPr>
                <a:solidFill>
                  <a:srgbClr val="000000"/>
                </a:solidFill>
                <a:latin typeface="Arial" charset="0"/>
                <a:ea typeface="AR PL UMing HK" charset="0"/>
                <a:cs typeface="AR PL UMing HK" charset="0"/>
              </a:defRPr>
            </a:lvl2pPr>
            <a:lvl3pPr>
              <a:tabLst>
                <a:tab pos="457200" algn="l"/>
                <a:tab pos="914400" algn="l"/>
                <a:tab pos="1371600" algn="l"/>
              </a:tabLst>
              <a:defRPr>
                <a:solidFill>
                  <a:srgbClr val="000000"/>
                </a:solidFill>
                <a:latin typeface="Arial" charset="0"/>
                <a:ea typeface="AR PL UMing HK" charset="0"/>
                <a:cs typeface="AR PL UMing HK" charset="0"/>
              </a:defRPr>
            </a:lvl3pPr>
            <a:lvl4pPr>
              <a:tabLst>
                <a:tab pos="457200" algn="l"/>
                <a:tab pos="914400" algn="l"/>
                <a:tab pos="1371600" algn="l"/>
              </a:tabLst>
              <a:defRPr>
                <a:solidFill>
                  <a:srgbClr val="000000"/>
                </a:solidFill>
                <a:latin typeface="Arial" charset="0"/>
                <a:ea typeface="AR PL UMing HK" charset="0"/>
                <a:cs typeface="AR PL UMing HK" charset="0"/>
              </a:defRPr>
            </a:lvl4pPr>
            <a:lvl5pPr>
              <a:tabLst>
                <a:tab pos="457200" algn="l"/>
                <a:tab pos="914400" algn="l"/>
                <a:tab pos="13716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9pPr>
          </a:lstStyle>
          <a:p>
            <a:pPr>
              <a:lnSpc>
                <a:spcPct val="100000"/>
              </a:lnSpc>
              <a:spcBef>
                <a:spcPts val="1000"/>
              </a:spcBef>
            </a:pPr>
            <a:r>
              <a:rPr lang="en-GB" altLang="de-DE" sz="1400" b="1" dirty="0"/>
              <a:t>Beam spot at sample</a:t>
            </a:r>
          </a:p>
        </p:txBody>
      </p:sp>
      <p:sp>
        <p:nvSpPr>
          <p:cNvPr id="78" name="Text Box 11">
            <a:extLst>
              <a:ext uri="{FF2B5EF4-FFF2-40B4-BE49-F238E27FC236}">
                <a16:creationId xmlns:a16="http://schemas.microsoft.com/office/drawing/2014/main" id="{159D63D1-9159-419B-B05B-2C1EACBF3C45}"/>
              </a:ext>
            </a:extLst>
          </p:cNvPr>
          <p:cNvSpPr txBox="1">
            <a:spLocks noChangeArrowheads="1"/>
          </p:cNvSpPr>
          <p:nvPr/>
        </p:nvSpPr>
        <p:spPr bwMode="auto">
          <a:xfrm>
            <a:off x="2699792" y="2647950"/>
            <a:ext cx="1339527" cy="293625"/>
          </a:xfrm>
          <a:prstGeom prst="rect">
            <a:avLst/>
          </a:prstGeom>
          <a:solidFill>
            <a:srgbClr val="E6E6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 pos="914400" algn="l"/>
              </a:tabLst>
              <a:defRPr>
                <a:solidFill>
                  <a:srgbClr val="000000"/>
                </a:solidFill>
                <a:latin typeface="Arial" charset="0"/>
                <a:ea typeface="AR PL UMing HK" charset="0"/>
                <a:cs typeface="AR PL UMing HK" charset="0"/>
              </a:defRPr>
            </a:lvl1pPr>
            <a:lvl2pPr>
              <a:tabLst>
                <a:tab pos="457200" algn="l"/>
                <a:tab pos="914400" algn="l"/>
              </a:tabLst>
              <a:defRPr>
                <a:solidFill>
                  <a:srgbClr val="000000"/>
                </a:solidFill>
                <a:latin typeface="Arial" charset="0"/>
                <a:ea typeface="AR PL UMing HK" charset="0"/>
                <a:cs typeface="AR PL UMing HK" charset="0"/>
              </a:defRPr>
            </a:lvl2pPr>
            <a:lvl3pPr>
              <a:tabLst>
                <a:tab pos="457200" algn="l"/>
                <a:tab pos="914400" algn="l"/>
              </a:tabLst>
              <a:defRPr>
                <a:solidFill>
                  <a:srgbClr val="000000"/>
                </a:solidFill>
                <a:latin typeface="Arial" charset="0"/>
                <a:ea typeface="AR PL UMing HK" charset="0"/>
                <a:cs typeface="AR PL UMing HK" charset="0"/>
              </a:defRPr>
            </a:lvl3pPr>
            <a:lvl4pPr>
              <a:tabLst>
                <a:tab pos="457200" algn="l"/>
                <a:tab pos="914400" algn="l"/>
              </a:tabLst>
              <a:defRPr>
                <a:solidFill>
                  <a:srgbClr val="000000"/>
                </a:solidFill>
                <a:latin typeface="Arial" charset="0"/>
                <a:ea typeface="AR PL UMing HK" charset="0"/>
                <a:cs typeface="AR PL UMing HK" charset="0"/>
              </a:defRPr>
            </a:lvl4pPr>
            <a:lvl5pPr>
              <a:tabLst>
                <a:tab pos="457200" algn="l"/>
                <a:tab pos="9144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9pPr>
          </a:lstStyle>
          <a:p>
            <a:r>
              <a:rPr lang="en-US" altLang="de-DE" sz="1200" dirty="0">
                <a:latin typeface="Calibri" panose="020F0502020204030204" pitchFamily="34" charset="0"/>
              </a:rPr>
              <a:t>Spin-rotator (E x B)</a:t>
            </a:r>
          </a:p>
        </p:txBody>
      </p:sp>
      <p:sp>
        <p:nvSpPr>
          <p:cNvPr id="79" name="Text Box 12">
            <a:extLst>
              <a:ext uri="{FF2B5EF4-FFF2-40B4-BE49-F238E27FC236}">
                <a16:creationId xmlns:a16="http://schemas.microsoft.com/office/drawing/2014/main" id="{B9F5C05A-CEC6-43F6-902F-520058CA14ED}"/>
              </a:ext>
            </a:extLst>
          </p:cNvPr>
          <p:cNvSpPr txBox="1">
            <a:spLocks noChangeArrowheads="1"/>
          </p:cNvSpPr>
          <p:nvPr/>
        </p:nvSpPr>
        <p:spPr bwMode="auto">
          <a:xfrm>
            <a:off x="2886075" y="5335588"/>
            <a:ext cx="1012825" cy="260350"/>
          </a:xfrm>
          <a:prstGeom prst="rect">
            <a:avLst/>
          </a:prstGeom>
          <a:solidFill>
            <a:srgbClr val="E6E6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 pos="914400" algn="l"/>
              </a:tabLst>
              <a:defRPr>
                <a:solidFill>
                  <a:srgbClr val="000000"/>
                </a:solidFill>
                <a:latin typeface="Arial" charset="0"/>
                <a:ea typeface="AR PL UMing HK" charset="0"/>
                <a:cs typeface="AR PL UMing HK" charset="0"/>
              </a:defRPr>
            </a:lvl1pPr>
            <a:lvl2pPr>
              <a:tabLst>
                <a:tab pos="457200" algn="l"/>
                <a:tab pos="914400" algn="l"/>
              </a:tabLst>
              <a:defRPr>
                <a:solidFill>
                  <a:srgbClr val="000000"/>
                </a:solidFill>
                <a:latin typeface="Arial" charset="0"/>
                <a:ea typeface="AR PL UMing HK" charset="0"/>
                <a:cs typeface="AR PL UMing HK" charset="0"/>
              </a:defRPr>
            </a:lvl2pPr>
            <a:lvl3pPr>
              <a:tabLst>
                <a:tab pos="457200" algn="l"/>
                <a:tab pos="914400" algn="l"/>
              </a:tabLst>
              <a:defRPr>
                <a:solidFill>
                  <a:srgbClr val="000000"/>
                </a:solidFill>
                <a:latin typeface="Arial" charset="0"/>
                <a:ea typeface="AR PL UMing HK" charset="0"/>
                <a:cs typeface="AR PL UMing HK" charset="0"/>
              </a:defRPr>
            </a:lvl3pPr>
            <a:lvl4pPr>
              <a:tabLst>
                <a:tab pos="457200" algn="l"/>
                <a:tab pos="914400" algn="l"/>
              </a:tabLst>
              <a:defRPr>
                <a:solidFill>
                  <a:srgbClr val="000000"/>
                </a:solidFill>
                <a:latin typeface="Arial" charset="0"/>
                <a:ea typeface="AR PL UMing HK" charset="0"/>
                <a:cs typeface="AR PL UMing HK" charset="0"/>
              </a:defRPr>
            </a:lvl4pPr>
            <a:lvl5pPr>
              <a:tabLst>
                <a:tab pos="457200" algn="l"/>
                <a:tab pos="9144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9pPr>
          </a:lstStyle>
          <a:p>
            <a:r>
              <a:rPr lang="en-US" altLang="de-DE" sz="1200" dirty="0">
                <a:latin typeface="Calibri" panose="020F0502020204030204" pitchFamily="34" charset="0"/>
              </a:rPr>
              <a:t>Conical lens</a:t>
            </a:r>
          </a:p>
        </p:txBody>
      </p:sp>
      <p:sp>
        <p:nvSpPr>
          <p:cNvPr id="80" name="Text Box 13">
            <a:extLst>
              <a:ext uri="{FF2B5EF4-FFF2-40B4-BE49-F238E27FC236}">
                <a16:creationId xmlns:a16="http://schemas.microsoft.com/office/drawing/2014/main" id="{C7893A0E-2579-4DC9-8445-BA7CFCDCEE0A}"/>
              </a:ext>
            </a:extLst>
          </p:cNvPr>
          <p:cNvSpPr txBox="1">
            <a:spLocks noChangeArrowheads="1"/>
          </p:cNvSpPr>
          <p:nvPr/>
        </p:nvSpPr>
        <p:spPr bwMode="auto">
          <a:xfrm>
            <a:off x="2699792" y="4365104"/>
            <a:ext cx="1108075" cy="593576"/>
          </a:xfrm>
          <a:prstGeom prst="rect">
            <a:avLst/>
          </a:prstGeom>
          <a:solidFill>
            <a:srgbClr val="E6E6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 pos="914400" algn="l"/>
              </a:tabLst>
              <a:defRPr>
                <a:solidFill>
                  <a:srgbClr val="000000"/>
                </a:solidFill>
                <a:latin typeface="Arial" charset="0"/>
                <a:ea typeface="AR PL UMing HK" charset="0"/>
                <a:cs typeface="AR PL UMing HK" charset="0"/>
              </a:defRPr>
            </a:lvl1pPr>
            <a:lvl2pPr>
              <a:tabLst>
                <a:tab pos="457200" algn="l"/>
                <a:tab pos="914400" algn="l"/>
              </a:tabLst>
              <a:defRPr>
                <a:solidFill>
                  <a:srgbClr val="000000"/>
                </a:solidFill>
                <a:latin typeface="Arial" charset="0"/>
                <a:ea typeface="AR PL UMing HK" charset="0"/>
                <a:cs typeface="AR PL UMing HK" charset="0"/>
              </a:defRPr>
            </a:lvl2pPr>
            <a:lvl3pPr>
              <a:tabLst>
                <a:tab pos="457200" algn="l"/>
                <a:tab pos="914400" algn="l"/>
              </a:tabLst>
              <a:defRPr>
                <a:solidFill>
                  <a:srgbClr val="000000"/>
                </a:solidFill>
                <a:latin typeface="Arial" charset="0"/>
                <a:ea typeface="AR PL UMing HK" charset="0"/>
                <a:cs typeface="AR PL UMing HK" charset="0"/>
              </a:defRPr>
            </a:lvl3pPr>
            <a:lvl4pPr>
              <a:tabLst>
                <a:tab pos="457200" algn="l"/>
                <a:tab pos="914400" algn="l"/>
              </a:tabLst>
              <a:defRPr>
                <a:solidFill>
                  <a:srgbClr val="000000"/>
                </a:solidFill>
                <a:latin typeface="Arial" charset="0"/>
                <a:ea typeface="AR PL UMing HK" charset="0"/>
                <a:cs typeface="AR PL UMing HK" charset="0"/>
              </a:defRPr>
            </a:lvl4pPr>
            <a:lvl5pPr>
              <a:tabLst>
                <a:tab pos="457200" algn="l"/>
                <a:tab pos="9144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9pPr>
          </a:lstStyle>
          <a:p>
            <a:r>
              <a:rPr lang="en-US" altLang="de-DE" sz="1200" dirty="0">
                <a:latin typeface="Calibri" panose="020F0502020204030204" pitchFamily="34" charset="0"/>
              </a:rPr>
              <a:t>Start detector</a:t>
            </a:r>
          </a:p>
          <a:p>
            <a:r>
              <a:rPr lang="en-US" altLang="de-DE" sz="1200" dirty="0">
                <a:latin typeface="Calibri" panose="020F0502020204030204" pitchFamily="34" charset="0"/>
              </a:rPr>
              <a:t>(10 nm C-foil)</a:t>
            </a:r>
          </a:p>
        </p:txBody>
      </p:sp>
      <p:sp>
        <p:nvSpPr>
          <p:cNvPr id="81" name="Text Box 14">
            <a:extLst>
              <a:ext uri="{FF2B5EF4-FFF2-40B4-BE49-F238E27FC236}">
                <a16:creationId xmlns:a16="http://schemas.microsoft.com/office/drawing/2014/main" id="{886C28D9-36FF-4266-BB29-6D3C0C8E1DC6}"/>
              </a:ext>
            </a:extLst>
          </p:cNvPr>
          <p:cNvSpPr txBox="1">
            <a:spLocks noChangeArrowheads="1"/>
          </p:cNvSpPr>
          <p:nvPr/>
        </p:nvSpPr>
        <p:spPr bwMode="auto">
          <a:xfrm>
            <a:off x="4567238" y="5589240"/>
            <a:ext cx="1276350" cy="648072"/>
          </a:xfrm>
          <a:prstGeom prst="rect">
            <a:avLst/>
          </a:prstGeom>
          <a:solidFill>
            <a:srgbClr val="E6E6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 pos="914400" algn="l"/>
              </a:tabLst>
              <a:defRPr>
                <a:solidFill>
                  <a:srgbClr val="000000"/>
                </a:solidFill>
                <a:latin typeface="Arial" charset="0"/>
                <a:ea typeface="AR PL UMing HK" charset="0"/>
                <a:cs typeface="AR PL UMing HK" charset="0"/>
              </a:defRPr>
            </a:lvl1pPr>
            <a:lvl2pPr>
              <a:tabLst>
                <a:tab pos="457200" algn="l"/>
                <a:tab pos="914400" algn="l"/>
              </a:tabLst>
              <a:defRPr>
                <a:solidFill>
                  <a:srgbClr val="000000"/>
                </a:solidFill>
                <a:latin typeface="Arial" charset="0"/>
                <a:ea typeface="AR PL UMing HK" charset="0"/>
                <a:cs typeface="AR PL UMing HK" charset="0"/>
              </a:defRPr>
            </a:lvl2pPr>
            <a:lvl3pPr>
              <a:tabLst>
                <a:tab pos="457200" algn="l"/>
                <a:tab pos="914400" algn="l"/>
              </a:tabLst>
              <a:defRPr>
                <a:solidFill>
                  <a:srgbClr val="000000"/>
                </a:solidFill>
                <a:latin typeface="Arial" charset="0"/>
                <a:ea typeface="AR PL UMing HK" charset="0"/>
                <a:cs typeface="AR PL UMing HK" charset="0"/>
              </a:defRPr>
            </a:lvl3pPr>
            <a:lvl4pPr>
              <a:tabLst>
                <a:tab pos="457200" algn="l"/>
                <a:tab pos="914400" algn="l"/>
              </a:tabLst>
              <a:defRPr>
                <a:solidFill>
                  <a:srgbClr val="000000"/>
                </a:solidFill>
                <a:latin typeface="Arial" charset="0"/>
                <a:ea typeface="AR PL UMing HK" charset="0"/>
                <a:cs typeface="AR PL UMing HK" charset="0"/>
              </a:defRPr>
            </a:lvl4pPr>
            <a:lvl5pPr>
              <a:tabLst>
                <a:tab pos="457200" algn="l"/>
                <a:tab pos="9144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9pPr>
          </a:lstStyle>
          <a:p>
            <a:r>
              <a:rPr lang="en-US" altLang="de-DE" sz="1200" dirty="0"/>
              <a:t>Sample cryostat</a:t>
            </a:r>
          </a:p>
          <a:p>
            <a:r>
              <a:rPr lang="en-US" altLang="de-DE" sz="1200" b="1" dirty="0">
                <a:solidFill>
                  <a:srgbClr val="008000"/>
                </a:solidFill>
              </a:rPr>
              <a:t>e+ detectors</a:t>
            </a:r>
          </a:p>
        </p:txBody>
      </p:sp>
      <p:sp>
        <p:nvSpPr>
          <p:cNvPr id="82" name="Text Box 15">
            <a:extLst>
              <a:ext uri="{FF2B5EF4-FFF2-40B4-BE49-F238E27FC236}">
                <a16:creationId xmlns:a16="http://schemas.microsoft.com/office/drawing/2014/main" id="{CA831EAA-6F16-4743-82C0-A5254B5A5AC7}"/>
              </a:ext>
            </a:extLst>
          </p:cNvPr>
          <p:cNvSpPr txBox="1">
            <a:spLocks noChangeArrowheads="1"/>
          </p:cNvSpPr>
          <p:nvPr/>
        </p:nvSpPr>
        <p:spPr bwMode="auto">
          <a:xfrm>
            <a:off x="2825750" y="1384300"/>
            <a:ext cx="1436688" cy="260350"/>
          </a:xfrm>
          <a:prstGeom prst="rect">
            <a:avLst/>
          </a:prstGeom>
          <a:solidFill>
            <a:srgbClr val="E6E6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 pos="914400" algn="l"/>
                <a:tab pos="1371600" algn="l"/>
              </a:tabLst>
              <a:defRPr>
                <a:solidFill>
                  <a:srgbClr val="000000"/>
                </a:solidFill>
                <a:latin typeface="Arial" charset="0"/>
                <a:ea typeface="AR PL UMing HK" charset="0"/>
                <a:cs typeface="AR PL UMing HK" charset="0"/>
              </a:defRPr>
            </a:lvl1pPr>
            <a:lvl2pPr>
              <a:tabLst>
                <a:tab pos="457200" algn="l"/>
                <a:tab pos="914400" algn="l"/>
                <a:tab pos="1371600" algn="l"/>
              </a:tabLst>
              <a:defRPr>
                <a:solidFill>
                  <a:srgbClr val="000000"/>
                </a:solidFill>
                <a:latin typeface="Arial" charset="0"/>
                <a:ea typeface="AR PL UMing HK" charset="0"/>
                <a:cs typeface="AR PL UMing HK" charset="0"/>
              </a:defRPr>
            </a:lvl2pPr>
            <a:lvl3pPr>
              <a:tabLst>
                <a:tab pos="457200" algn="l"/>
                <a:tab pos="914400" algn="l"/>
                <a:tab pos="1371600" algn="l"/>
              </a:tabLst>
              <a:defRPr>
                <a:solidFill>
                  <a:srgbClr val="000000"/>
                </a:solidFill>
                <a:latin typeface="Arial" charset="0"/>
                <a:ea typeface="AR PL UMing HK" charset="0"/>
                <a:cs typeface="AR PL UMing HK" charset="0"/>
              </a:defRPr>
            </a:lvl3pPr>
            <a:lvl4pPr>
              <a:tabLst>
                <a:tab pos="457200" algn="l"/>
                <a:tab pos="914400" algn="l"/>
                <a:tab pos="1371600" algn="l"/>
              </a:tabLst>
              <a:defRPr>
                <a:solidFill>
                  <a:srgbClr val="000000"/>
                </a:solidFill>
                <a:latin typeface="Arial" charset="0"/>
                <a:ea typeface="AR PL UMing HK" charset="0"/>
                <a:cs typeface="AR PL UMing HK" charset="0"/>
              </a:defRPr>
            </a:lvl4pPr>
            <a:lvl5pPr>
              <a:tabLst>
                <a:tab pos="457200" algn="l"/>
                <a:tab pos="914400" algn="l"/>
                <a:tab pos="13716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AR PL UMing HK" charset="0"/>
                <a:cs typeface="AR PL UMing HK" charset="0"/>
              </a:defRPr>
            </a:lvl9pPr>
          </a:lstStyle>
          <a:p>
            <a:r>
              <a:rPr lang="en-US" altLang="de-DE" sz="1200" dirty="0">
                <a:latin typeface="Calibri" panose="020F0502020204030204" pitchFamily="34" charset="0"/>
              </a:rPr>
              <a:t>electrostatic mirror</a:t>
            </a:r>
          </a:p>
        </p:txBody>
      </p:sp>
      <p:sp>
        <p:nvSpPr>
          <p:cNvPr id="83" name="Text Box 16">
            <a:extLst>
              <a:ext uri="{FF2B5EF4-FFF2-40B4-BE49-F238E27FC236}">
                <a16:creationId xmlns:a16="http://schemas.microsoft.com/office/drawing/2014/main" id="{61C2A381-F83D-4448-983A-23C4A8780D29}"/>
              </a:ext>
            </a:extLst>
          </p:cNvPr>
          <p:cNvSpPr txBox="1">
            <a:spLocks noChangeArrowheads="1"/>
          </p:cNvSpPr>
          <p:nvPr/>
        </p:nvSpPr>
        <p:spPr bwMode="auto">
          <a:xfrm>
            <a:off x="4529138" y="2670175"/>
            <a:ext cx="1019175" cy="542801"/>
          </a:xfrm>
          <a:prstGeom prst="rect">
            <a:avLst/>
          </a:prstGeom>
          <a:solidFill>
            <a:srgbClr val="E6E6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 pos="914400" algn="l"/>
              </a:tabLst>
              <a:defRPr>
                <a:solidFill>
                  <a:srgbClr val="000000"/>
                </a:solidFill>
                <a:latin typeface="Arial" charset="0"/>
                <a:ea typeface="AR PL UMing HK" charset="0"/>
                <a:cs typeface="AR PL UMing HK" charset="0"/>
              </a:defRPr>
            </a:lvl1pPr>
            <a:lvl2pPr>
              <a:tabLst>
                <a:tab pos="457200" algn="l"/>
                <a:tab pos="914400" algn="l"/>
              </a:tabLst>
              <a:defRPr>
                <a:solidFill>
                  <a:srgbClr val="000000"/>
                </a:solidFill>
                <a:latin typeface="Arial" charset="0"/>
                <a:ea typeface="AR PL UMing HK" charset="0"/>
                <a:cs typeface="AR PL UMing HK" charset="0"/>
              </a:defRPr>
            </a:lvl2pPr>
            <a:lvl3pPr>
              <a:tabLst>
                <a:tab pos="457200" algn="l"/>
                <a:tab pos="914400" algn="l"/>
              </a:tabLst>
              <a:defRPr>
                <a:solidFill>
                  <a:srgbClr val="000000"/>
                </a:solidFill>
                <a:latin typeface="Arial" charset="0"/>
                <a:ea typeface="AR PL UMing HK" charset="0"/>
                <a:cs typeface="AR PL UMing HK" charset="0"/>
              </a:defRPr>
            </a:lvl3pPr>
            <a:lvl4pPr>
              <a:tabLst>
                <a:tab pos="457200" algn="l"/>
                <a:tab pos="914400" algn="l"/>
              </a:tabLst>
              <a:defRPr>
                <a:solidFill>
                  <a:srgbClr val="000000"/>
                </a:solidFill>
                <a:latin typeface="Arial" charset="0"/>
                <a:ea typeface="AR PL UMing HK" charset="0"/>
                <a:cs typeface="AR PL UMing HK" charset="0"/>
              </a:defRPr>
            </a:lvl4pPr>
            <a:lvl5pPr>
              <a:tabLst>
                <a:tab pos="457200" algn="l"/>
                <a:tab pos="9144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9pPr>
          </a:lstStyle>
          <a:p>
            <a:r>
              <a:rPr lang="en-US" altLang="de-DE" sz="1200" dirty="0" err="1">
                <a:latin typeface="+mn-lt"/>
              </a:rPr>
              <a:t>Einzel</a:t>
            </a:r>
            <a:r>
              <a:rPr lang="en-US" altLang="de-DE" sz="1200" dirty="0">
                <a:latin typeface="+mn-lt"/>
              </a:rPr>
              <a:t> lens</a:t>
            </a:r>
          </a:p>
          <a:p>
            <a:r>
              <a:rPr lang="en-US" altLang="de-DE" sz="1200" dirty="0">
                <a:latin typeface="+mn-lt"/>
              </a:rPr>
              <a:t>(LN</a:t>
            </a:r>
            <a:r>
              <a:rPr lang="en-US" altLang="de-DE" sz="1200" baseline="-33000" dirty="0">
                <a:latin typeface="+mn-lt"/>
              </a:rPr>
              <a:t>2</a:t>
            </a:r>
            <a:r>
              <a:rPr lang="en-US" altLang="de-DE" sz="1200" dirty="0">
                <a:latin typeface="+mn-lt"/>
              </a:rPr>
              <a:t> cooled)</a:t>
            </a:r>
          </a:p>
        </p:txBody>
      </p:sp>
      <p:sp>
        <p:nvSpPr>
          <p:cNvPr id="84" name="Text Box 17">
            <a:extLst>
              <a:ext uri="{FF2B5EF4-FFF2-40B4-BE49-F238E27FC236}">
                <a16:creationId xmlns:a16="http://schemas.microsoft.com/office/drawing/2014/main" id="{63E3C46E-FBA3-43BB-BB41-B043DFE0B534}"/>
              </a:ext>
            </a:extLst>
          </p:cNvPr>
          <p:cNvSpPr txBox="1">
            <a:spLocks noChangeArrowheads="1"/>
          </p:cNvSpPr>
          <p:nvPr/>
        </p:nvSpPr>
        <p:spPr bwMode="auto">
          <a:xfrm>
            <a:off x="5636741" y="2684463"/>
            <a:ext cx="879475" cy="260350"/>
          </a:xfrm>
          <a:prstGeom prst="rect">
            <a:avLst/>
          </a:prstGeom>
          <a:solidFill>
            <a:srgbClr val="E6E6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Lst>
              <a:defRPr>
                <a:solidFill>
                  <a:srgbClr val="000000"/>
                </a:solidFill>
                <a:latin typeface="Arial" charset="0"/>
                <a:ea typeface="AR PL UMing HK" charset="0"/>
                <a:cs typeface="AR PL UMing HK" charset="0"/>
              </a:defRPr>
            </a:lvl1pPr>
            <a:lvl2pPr>
              <a:tabLst>
                <a:tab pos="457200" algn="l"/>
              </a:tabLst>
              <a:defRPr>
                <a:solidFill>
                  <a:srgbClr val="000000"/>
                </a:solidFill>
                <a:latin typeface="Arial" charset="0"/>
                <a:ea typeface="AR PL UMing HK" charset="0"/>
                <a:cs typeface="AR PL UMing HK" charset="0"/>
              </a:defRPr>
            </a:lvl2pPr>
            <a:lvl3pPr>
              <a:tabLst>
                <a:tab pos="457200" algn="l"/>
              </a:tabLst>
              <a:defRPr>
                <a:solidFill>
                  <a:srgbClr val="000000"/>
                </a:solidFill>
                <a:latin typeface="Arial" charset="0"/>
                <a:ea typeface="AR PL UMing HK" charset="0"/>
                <a:cs typeface="AR PL UMing HK" charset="0"/>
              </a:defRPr>
            </a:lvl3pPr>
            <a:lvl4pPr>
              <a:tabLst>
                <a:tab pos="457200" algn="l"/>
              </a:tabLst>
              <a:defRPr>
                <a:solidFill>
                  <a:srgbClr val="000000"/>
                </a:solidFill>
                <a:latin typeface="Arial" charset="0"/>
                <a:ea typeface="AR PL UMing HK" charset="0"/>
                <a:cs typeface="AR PL UMing HK" charset="0"/>
              </a:defRPr>
            </a:lvl4pPr>
            <a:lvl5pPr>
              <a:tabLst>
                <a:tab pos="4572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rgbClr val="000000"/>
                </a:solidFill>
                <a:latin typeface="Arial" charset="0"/>
                <a:ea typeface="AR PL UMing HK" charset="0"/>
                <a:cs typeface="AR PL UMing HK" charset="0"/>
              </a:defRPr>
            </a:lvl9pPr>
          </a:lstStyle>
          <a:p>
            <a:r>
              <a:rPr lang="en-US" altLang="de-DE" sz="1200" dirty="0">
                <a:latin typeface="Calibri" panose="020F0502020204030204" pitchFamily="34" charset="0"/>
              </a:rPr>
              <a:t>moderator</a:t>
            </a:r>
          </a:p>
        </p:txBody>
      </p:sp>
      <p:sp>
        <p:nvSpPr>
          <p:cNvPr id="85" name="Line 18">
            <a:extLst>
              <a:ext uri="{FF2B5EF4-FFF2-40B4-BE49-F238E27FC236}">
                <a16:creationId xmlns:a16="http://schemas.microsoft.com/office/drawing/2014/main" id="{A375614D-FC8B-424A-AF69-7647CAF41171}"/>
              </a:ext>
            </a:extLst>
          </p:cNvPr>
          <p:cNvSpPr>
            <a:spLocks noChangeShapeType="1"/>
          </p:cNvSpPr>
          <p:nvPr/>
        </p:nvSpPr>
        <p:spPr bwMode="auto">
          <a:xfrm flipH="1" flipV="1">
            <a:off x="5446713" y="2141538"/>
            <a:ext cx="404812" cy="604837"/>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6" name="Line 19">
            <a:extLst>
              <a:ext uri="{FF2B5EF4-FFF2-40B4-BE49-F238E27FC236}">
                <a16:creationId xmlns:a16="http://schemas.microsoft.com/office/drawing/2014/main" id="{094A952C-774A-45F1-BE75-3665D3CC60C3}"/>
              </a:ext>
            </a:extLst>
          </p:cNvPr>
          <p:cNvSpPr>
            <a:spLocks noChangeShapeType="1"/>
          </p:cNvSpPr>
          <p:nvPr/>
        </p:nvSpPr>
        <p:spPr bwMode="auto">
          <a:xfrm flipH="1" flipV="1">
            <a:off x="4821238" y="2098675"/>
            <a:ext cx="119062" cy="62706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7" name="Line 20">
            <a:extLst>
              <a:ext uri="{FF2B5EF4-FFF2-40B4-BE49-F238E27FC236}">
                <a16:creationId xmlns:a16="http://schemas.microsoft.com/office/drawing/2014/main" id="{DF6CB053-6D75-4544-92D8-92213C3FEBD5}"/>
              </a:ext>
            </a:extLst>
          </p:cNvPr>
          <p:cNvSpPr>
            <a:spLocks noChangeShapeType="1"/>
          </p:cNvSpPr>
          <p:nvPr/>
        </p:nvSpPr>
        <p:spPr bwMode="auto">
          <a:xfrm flipV="1">
            <a:off x="4191000" y="1930400"/>
            <a:ext cx="193675" cy="196850"/>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8" name="Line 21">
            <a:extLst>
              <a:ext uri="{FF2B5EF4-FFF2-40B4-BE49-F238E27FC236}">
                <a16:creationId xmlns:a16="http://schemas.microsoft.com/office/drawing/2014/main" id="{B8591F50-32AB-4CC4-AF90-A366DF29F7D2}"/>
              </a:ext>
            </a:extLst>
          </p:cNvPr>
          <p:cNvSpPr>
            <a:spLocks noChangeShapeType="1"/>
          </p:cNvSpPr>
          <p:nvPr/>
        </p:nvSpPr>
        <p:spPr bwMode="auto">
          <a:xfrm flipV="1">
            <a:off x="4221163" y="1960563"/>
            <a:ext cx="193675" cy="196850"/>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9" name="Text Box 22">
            <a:extLst>
              <a:ext uri="{FF2B5EF4-FFF2-40B4-BE49-F238E27FC236}">
                <a16:creationId xmlns:a16="http://schemas.microsoft.com/office/drawing/2014/main" id="{787DD337-D0DB-4C2D-B0BE-456866BCC8C7}"/>
              </a:ext>
            </a:extLst>
          </p:cNvPr>
          <p:cNvSpPr txBox="1">
            <a:spLocks noChangeArrowheads="1"/>
          </p:cNvSpPr>
          <p:nvPr/>
        </p:nvSpPr>
        <p:spPr bwMode="auto">
          <a:xfrm>
            <a:off x="2901950" y="3501008"/>
            <a:ext cx="1019175" cy="536005"/>
          </a:xfrm>
          <a:prstGeom prst="rect">
            <a:avLst/>
          </a:prstGeom>
          <a:solidFill>
            <a:srgbClr val="E6E6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 pos="914400" algn="l"/>
              </a:tabLst>
              <a:defRPr>
                <a:solidFill>
                  <a:srgbClr val="000000"/>
                </a:solidFill>
                <a:latin typeface="Arial" charset="0"/>
                <a:ea typeface="AR PL UMing HK" charset="0"/>
                <a:cs typeface="AR PL UMing HK" charset="0"/>
              </a:defRPr>
            </a:lvl1pPr>
            <a:lvl2pPr>
              <a:tabLst>
                <a:tab pos="457200" algn="l"/>
                <a:tab pos="914400" algn="l"/>
              </a:tabLst>
              <a:defRPr>
                <a:solidFill>
                  <a:srgbClr val="000000"/>
                </a:solidFill>
                <a:latin typeface="Arial" charset="0"/>
                <a:ea typeface="AR PL UMing HK" charset="0"/>
                <a:cs typeface="AR PL UMing HK" charset="0"/>
              </a:defRPr>
            </a:lvl2pPr>
            <a:lvl3pPr>
              <a:tabLst>
                <a:tab pos="457200" algn="l"/>
                <a:tab pos="914400" algn="l"/>
              </a:tabLst>
              <a:defRPr>
                <a:solidFill>
                  <a:srgbClr val="000000"/>
                </a:solidFill>
                <a:latin typeface="Arial" charset="0"/>
                <a:ea typeface="AR PL UMing HK" charset="0"/>
                <a:cs typeface="AR PL UMing HK" charset="0"/>
              </a:defRPr>
            </a:lvl3pPr>
            <a:lvl4pPr>
              <a:tabLst>
                <a:tab pos="457200" algn="l"/>
                <a:tab pos="914400" algn="l"/>
              </a:tabLst>
              <a:defRPr>
                <a:solidFill>
                  <a:srgbClr val="000000"/>
                </a:solidFill>
                <a:latin typeface="Arial" charset="0"/>
                <a:ea typeface="AR PL UMing HK" charset="0"/>
                <a:cs typeface="AR PL UMing HK" charset="0"/>
              </a:defRPr>
            </a:lvl4pPr>
            <a:lvl5pPr>
              <a:tabLst>
                <a:tab pos="457200" algn="l"/>
                <a:tab pos="9144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Lst>
              <a:defRPr>
                <a:solidFill>
                  <a:srgbClr val="000000"/>
                </a:solidFill>
                <a:latin typeface="Arial" charset="0"/>
                <a:ea typeface="AR PL UMing HK" charset="0"/>
                <a:cs typeface="AR PL UMing HK" charset="0"/>
              </a:defRPr>
            </a:lvl9pPr>
          </a:lstStyle>
          <a:p>
            <a:r>
              <a:rPr lang="en-US" altLang="de-DE" sz="1200" dirty="0" err="1">
                <a:latin typeface="Calibri" panose="020F0502020204030204" pitchFamily="34" charset="0"/>
              </a:rPr>
              <a:t>Einzel</a:t>
            </a:r>
            <a:r>
              <a:rPr lang="en-US" altLang="de-DE" sz="1200" dirty="0">
                <a:latin typeface="Calibri" panose="020F0502020204030204" pitchFamily="34" charset="0"/>
              </a:rPr>
              <a:t> lens</a:t>
            </a:r>
          </a:p>
          <a:p>
            <a:r>
              <a:rPr lang="en-US" altLang="de-DE" sz="1200" dirty="0">
                <a:latin typeface="Calibri" panose="020F0502020204030204" pitchFamily="34" charset="0"/>
              </a:rPr>
              <a:t>(LN</a:t>
            </a:r>
            <a:r>
              <a:rPr lang="en-US" altLang="de-DE" sz="1200" baseline="-33000" dirty="0">
                <a:latin typeface="Calibri" panose="020F0502020204030204" pitchFamily="34" charset="0"/>
              </a:rPr>
              <a:t>2</a:t>
            </a:r>
            <a:r>
              <a:rPr lang="en-US" altLang="de-DE" sz="1200" dirty="0">
                <a:latin typeface="Calibri" panose="020F0502020204030204" pitchFamily="34" charset="0"/>
              </a:rPr>
              <a:t> cooled)</a:t>
            </a:r>
          </a:p>
        </p:txBody>
      </p:sp>
      <p:sp>
        <p:nvSpPr>
          <p:cNvPr id="90" name="Line 23">
            <a:extLst>
              <a:ext uri="{FF2B5EF4-FFF2-40B4-BE49-F238E27FC236}">
                <a16:creationId xmlns:a16="http://schemas.microsoft.com/office/drawing/2014/main" id="{2C49420D-4EC8-47D7-ADF4-7C66D102483E}"/>
              </a:ext>
            </a:extLst>
          </p:cNvPr>
          <p:cNvSpPr>
            <a:spLocks noChangeShapeType="1"/>
          </p:cNvSpPr>
          <p:nvPr/>
        </p:nvSpPr>
        <p:spPr bwMode="auto">
          <a:xfrm>
            <a:off x="3617913" y="1603375"/>
            <a:ext cx="603250" cy="401638"/>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1" name="Line 25">
            <a:extLst>
              <a:ext uri="{FF2B5EF4-FFF2-40B4-BE49-F238E27FC236}">
                <a16:creationId xmlns:a16="http://schemas.microsoft.com/office/drawing/2014/main" id="{EE1DFD8E-5C4B-473E-8B6B-1193C3437DB7}"/>
              </a:ext>
            </a:extLst>
          </p:cNvPr>
          <p:cNvSpPr>
            <a:spLocks noChangeShapeType="1"/>
          </p:cNvSpPr>
          <p:nvPr/>
        </p:nvSpPr>
        <p:spPr bwMode="auto">
          <a:xfrm>
            <a:off x="5383213" y="2016125"/>
            <a:ext cx="2009775" cy="1588"/>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2" name="Text Box 26">
            <a:extLst>
              <a:ext uri="{FF2B5EF4-FFF2-40B4-BE49-F238E27FC236}">
                <a16:creationId xmlns:a16="http://schemas.microsoft.com/office/drawing/2014/main" id="{CCE0C7E4-7CCF-4450-B4AC-58F9E6990247}"/>
              </a:ext>
            </a:extLst>
          </p:cNvPr>
          <p:cNvSpPr txBox="1">
            <a:spLocks noChangeArrowheads="1"/>
          </p:cNvSpPr>
          <p:nvPr/>
        </p:nvSpPr>
        <p:spPr bwMode="auto">
          <a:xfrm>
            <a:off x="6370638" y="1668463"/>
            <a:ext cx="2009775" cy="290512"/>
          </a:xfrm>
          <a:prstGeom prst="rect">
            <a:avLst/>
          </a:prstGeom>
          <a:solidFill>
            <a:srgbClr val="E6E6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 pos="914400" algn="l"/>
                <a:tab pos="1371600" algn="l"/>
                <a:tab pos="1828800" algn="l"/>
              </a:tabLst>
              <a:defRPr>
                <a:solidFill>
                  <a:srgbClr val="000000"/>
                </a:solidFill>
                <a:latin typeface="Arial" charset="0"/>
                <a:ea typeface="AR PL UMing HK" charset="0"/>
                <a:cs typeface="AR PL UMing HK" charset="0"/>
              </a:defRPr>
            </a:lvl1pPr>
            <a:lvl2pPr>
              <a:tabLst>
                <a:tab pos="457200" algn="l"/>
                <a:tab pos="914400" algn="l"/>
                <a:tab pos="1371600" algn="l"/>
                <a:tab pos="1828800" algn="l"/>
              </a:tabLst>
              <a:defRPr>
                <a:solidFill>
                  <a:srgbClr val="000000"/>
                </a:solidFill>
                <a:latin typeface="Arial" charset="0"/>
                <a:ea typeface="AR PL UMing HK" charset="0"/>
                <a:cs typeface="AR PL UMing HK" charset="0"/>
              </a:defRPr>
            </a:lvl2pPr>
            <a:lvl3pPr>
              <a:tabLst>
                <a:tab pos="457200" algn="l"/>
                <a:tab pos="914400" algn="l"/>
                <a:tab pos="1371600" algn="l"/>
                <a:tab pos="1828800" algn="l"/>
              </a:tabLst>
              <a:defRPr>
                <a:solidFill>
                  <a:srgbClr val="000000"/>
                </a:solidFill>
                <a:latin typeface="Arial" charset="0"/>
                <a:ea typeface="AR PL UMing HK" charset="0"/>
                <a:cs typeface="AR PL UMing HK" charset="0"/>
              </a:defRPr>
            </a:lvl3pPr>
            <a:lvl4pPr>
              <a:tabLst>
                <a:tab pos="457200" algn="l"/>
                <a:tab pos="914400" algn="l"/>
                <a:tab pos="1371600" algn="l"/>
                <a:tab pos="1828800" algn="l"/>
              </a:tabLst>
              <a:defRPr>
                <a:solidFill>
                  <a:srgbClr val="000000"/>
                </a:solidFill>
                <a:latin typeface="Arial" charset="0"/>
                <a:ea typeface="AR PL UMing HK" charset="0"/>
                <a:cs typeface="AR PL UMing HK" charset="0"/>
              </a:defRPr>
            </a:lvl4pPr>
            <a:lvl5pPr>
              <a:tabLst>
                <a:tab pos="457200" algn="l"/>
                <a:tab pos="914400" algn="l"/>
                <a:tab pos="1371600" algn="l"/>
                <a:tab pos="18288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Lst>
              <a:defRPr>
                <a:solidFill>
                  <a:srgbClr val="000000"/>
                </a:solidFill>
                <a:latin typeface="Arial" charset="0"/>
                <a:ea typeface="AR PL UMing HK" charset="0"/>
                <a:cs typeface="AR PL UMing HK" charset="0"/>
              </a:defRPr>
            </a:lvl9pPr>
          </a:lstStyle>
          <a:p>
            <a:r>
              <a:rPr lang="en-US" altLang="de-DE" sz="1200" dirty="0">
                <a:latin typeface="+mn-lt"/>
              </a:rPr>
              <a:t>“surface” </a:t>
            </a:r>
            <a:r>
              <a:rPr lang="en-US" altLang="de-DE" sz="1200" dirty="0">
                <a:latin typeface="Symbol" panose="05050102010706020507" pitchFamily="18" charset="2"/>
              </a:rPr>
              <a:t>m</a:t>
            </a:r>
            <a:r>
              <a:rPr lang="en-US" altLang="de-DE" sz="1200" baseline="33000" dirty="0">
                <a:latin typeface="+mn-lt"/>
              </a:rPr>
              <a:t>+</a:t>
            </a:r>
            <a:r>
              <a:rPr lang="en-US" altLang="de-DE" sz="1200" dirty="0">
                <a:latin typeface="+mn-lt"/>
              </a:rPr>
              <a:t> beam, ~4 MeV</a:t>
            </a:r>
          </a:p>
        </p:txBody>
      </p:sp>
      <p:sp>
        <p:nvSpPr>
          <p:cNvPr id="93" name="Line 27">
            <a:extLst>
              <a:ext uri="{FF2B5EF4-FFF2-40B4-BE49-F238E27FC236}">
                <a16:creationId xmlns:a16="http://schemas.microsoft.com/office/drawing/2014/main" id="{AD9E47FB-0B22-428B-8EEE-0D93C49DEA79}"/>
              </a:ext>
            </a:extLst>
          </p:cNvPr>
          <p:cNvSpPr>
            <a:spLocks noChangeShapeType="1"/>
          </p:cNvSpPr>
          <p:nvPr/>
        </p:nvSpPr>
        <p:spPr bwMode="auto">
          <a:xfrm>
            <a:off x="4284663" y="2354263"/>
            <a:ext cx="401637" cy="1587"/>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4" name="Line 28">
            <a:extLst>
              <a:ext uri="{FF2B5EF4-FFF2-40B4-BE49-F238E27FC236}">
                <a16:creationId xmlns:a16="http://schemas.microsoft.com/office/drawing/2014/main" id="{F59E1ABE-97C6-4739-BC69-450AB30D339A}"/>
              </a:ext>
            </a:extLst>
          </p:cNvPr>
          <p:cNvSpPr>
            <a:spLocks noChangeShapeType="1"/>
          </p:cNvSpPr>
          <p:nvPr/>
        </p:nvSpPr>
        <p:spPr bwMode="auto">
          <a:xfrm>
            <a:off x="5743575" y="2016125"/>
            <a:ext cx="401638" cy="1588"/>
          </a:xfrm>
          <a:prstGeom prst="line">
            <a:avLst/>
          </a:prstGeom>
          <a:noFill/>
          <a:ln w="36720" cap="flat">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5" name="Line 29">
            <a:extLst>
              <a:ext uri="{FF2B5EF4-FFF2-40B4-BE49-F238E27FC236}">
                <a16:creationId xmlns:a16="http://schemas.microsoft.com/office/drawing/2014/main" id="{E7F7FB14-4C04-4900-94F6-2DF2E1A4CE4D}"/>
              </a:ext>
            </a:extLst>
          </p:cNvPr>
          <p:cNvSpPr>
            <a:spLocks noChangeShapeType="1"/>
          </p:cNvSpPr>
          <p:nvPr/>
        </p:nvSpPr>
        <p:spPr bwMode="auto">
          <a:xfrm flipV="1">
            <a:off x="4298950" y="2341563"/>
            <a:ext cx="1588" cy="404812"/>
          </a:xfrm>
          <a:prstGeom prst="line">
            <a:avLst/>
          </a:prstGeom>
          <a:noFill/>
          <a:ln w="36720" cap="flat">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6" name="Line 30">
            <a:extLst>
              <a:ext uri="{FF2B5EF4-FFF2-40B4-BE49-F238E27FC236}">
                <a16:creationId xmlns:a16="http://schemas.microsoft.com/office/drawing/2014/main" id="{D5F571D3-BC63-4EB3-9A0B-446EF39661A1}"/>
              </a:ext>
            </a:extLst>
          </p:cNvPr>
          <p:cNvSpPr>
            <a:spLocks noChangeShapeType="1"/>
          </p:cNvSpPr>
          <p:nvPr/>
        </p:nvSpPr>
        <p:spPr bwMode="auto">
          <a:xfrm>
            <a:off x="6156325" y="2016125"/>
            <a:ext cx="401638" cy="1588"/>
          </a:xfrm>
          <a:prstGeom prst="line">
            <a:avLst/>
          </a:prstGeom>
          <a:noFill/>
          <a:ln w="36720" cap="flat">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7" name="Text Box 31">
            <a:extLst>
              <a:ext uri="{FF2B5EF4-FFF2-40B4-BE49-F238E27FC236}">
                <a16:creationId xmlns:a16="http://schemas.microsoft.com/office/drawing/2014/main" id="{BDF5F5ED-A7CB-4895-B2EF-DB841A3C0EFD}"/>
              </a:ext>
            </a:extLst>
          </p:cNvPr>
          <p:cNvSpPr txBox="1">
            <a:spLocks noChangeArrowheads="1"/>
          </p:cNvSpPr>
          <p:nvPr/>
        </p:nvSpPr>
        <p:spPr bwMode="auto">
          <a:xfrm>
            <a:off x="6149975" y="2079625"/>
            <a:ext cx="5111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lstStyle>
            <a:lvl1pPr>
              <a:tabLst>
                <a:tab pos="457200" algn="l"/>
              </a:tabLst>
              <a:defRPr>
                <a:solidFill>
                  <a:srgbClr val="000000"/>
                </a:solidFill>
                <a:latin typeface="Arial" charset="0"/>
                <a:ea typeface="AR PL UMing HK" charset="0"/>
                <a:cs typeface="AR PL UMing HK" charset="0"/>
              </a:defRPr>
            </a:lvl1pPr>
            <a:lvl2pPr>
              <a:tabLst>
                <a:tab pos="457200" algn="l"/>
              </a:tabLst>
              <a:defRPr>
                <a:solidFill>
                  <a:srgbClr val="000000"/>
                </a:solidFill>
                <a:latin typeface="Arial" charset="0"/>
                <a:ea typeface="AR PL UMing HK" charset="0"/>
                <a:cs typeface="AR PL UMing HK" charset="0"/>
              </a:defRPr>
            </a:lvl2pPr>
            <a:lvl3pPr>
              <a:tabLst>
                <a:tab pos="457200" algn="l"/>
              </a:tabLst>
              <a:defRPr>
                <a:solidFill>
                  <a:srgbClr val="000000"/>
                </a:solidFill>
                <a:latin typeface="Arial" charset="0"/>
                <a:ea typeface="AR PL UMing HK" charset="0"/>
                <a:cs typeface="AR PL UMing HK" charset="0"/>
              </a:defRPr>
            </a:lvl3pPr>
            <a:lvl4pPr>
              <a:tabLst>
                <a:tab pos="457200" algn="l"/>
              </a:tabLst>
              <a:defRPr>
                <a:solidFill>
                  <a:srgbClr val="000000"/>
                </a:solidFill>
                <a:latin typeface="Arial" charset="0"/>
                <a:ea typeface="AR PL UMing HK" charset="0"/>
                <a:cs typeface="AR PL UMing HK" charset="0"/>
              </a:defRPr>
            </a:lvl4pPr>
            <a:lvl5pPr>
              <a:tabLst>
                <a:tab pos="4572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Lst>
              <a:defRPr>
                <a:solidFill>
                  <a:srgbClr val="000000"/>
                </a:solidFill>
                <a:latin typeface="Arial" charset="0"/>
                <a:ea typeface="AR PL UMing HK" charset="0"/>
                <a:cs typeface="AR PL UMing HK" charset="0"/>
              </a:defRPr>
            </a:lvl9pPr>
          </a:lstStyle>
          <a:p>
            <a:r>
              <a:rPr lang="en-US" altLang="de-DE" sz="1200" b="1">
                <a:solidFill>
                  <a:srgbClr val="0000FF"/>
                </a:solidFill>
              </a:rPr>
              <a:t>Spin</a:t>
            </a:r>
          </a:p>
        </p:txBody>
      </p:sp>
      <p:sp>
        <p:nvSpPr>
          <p:cNvPr id="98" name="Line 32">
            <a:extLst>
              <a:ext uri="{FF2B5EF4-FFF2-40B4-BE49-F238E27FC236}">
                <a16:creationId xmlns:a16="http://schemas.microsoft.com/office/drawing/2014/main" id="{A6EF25B3-C5AC-4B88-9288-EF549CDDFEC6}"/>
              </a:ext>
            </a:extLst>
          </p:cNvPr>
          <p:cNvSpPr>
            <a:spLocks noChangeShapeType="1"/>
          </p:cNvSpPr>
          <p:nvPr/>
        </p:nvSpPr>
        <p:spPr bwMode="auto">
          <a:xfrm>
            <a:off x="4083050" y="5354638"/>
            <a:ext cx="1588" cy="658812"/>
          </a:xfrm>
          <a:prstGeom prst="line">
            <a:avLst/>
          </a:prstGeom>
          <a:noFill/>
          <a:ln w="1836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9" name="Line 33">
            <a:extLst>
              <a:ext uri="{FF2B5EF4-FFF2-40B4-BE49-F238E27FC236}">
                <a16:creationId xmlns:a16="http://schemas.microsoft.com/office/drawing/2014/main" id="{7D1DE8AC-3164-417D-A473-A23F2E15C021}"/>
              </a:ext>
            </a:extLst>
          </p:cNvPr>
          <p:cNvSpPr>
            <a:spLocks noChangeShapeType="1"/>
          </p:cNvSpPr>
          <p:nvPr/>
        </p:nvSpPr>
        <p:spPr bwMode="auto">
          <a:xfrm>
            <a:off x="4051300" y="5354638"/>
            <a:ext cx="1588" cy="658812"/>
          </a:xfrm>
          <a:prstGeom prst="line">
            <a:avLst/>
          </a:prstGeom>
          <a:noFill/>
          <a:ln w="1836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0" name="Line 34">
            <a:extLst>
              <a:ext uri="{FF2B5EF4-FFF2-40B4-BE49-F238E27FC236}">
                <a16:creationId xmlns:a16="http://schemas.microsoft.com/office/drawing/2014/main" id="{986A69BF-DDD3-4E85-9CA4-80F441BA489F}"/>
              </a:ext>
            </a:extLst>
          </p:cNvPr>
          <p:cNvSpPr>
            <a:spLocks noChangeShapeType="1"/>
          </p:cNvSpPr>
          <p:nvPr/>
        </p:nvSpPr>
        <p:spPr bwMode="auto">
          <a:xfrm>
            <a:off x="4500563" y="5356225"/>
            <a:ext cx="1587" cy="658813"/>
          </a:xfrm>
          <a:prstGeom prst="line">
            <a:avLst/>
          </a:prstGeom>
          <a:noFill/>
          <a:ln w="1836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1" name="Line 35">
            <a:extLst>
              <a:ext uri="{FF2B5EF4-FFF2-40B4-BE49-F238E27FC236}">
                <a16:creationId xmlns:a16="http://schemas.microsoft.com/office/drawing/2014/main" id="{4941D3EE-086F-4CF8-8B73-D8FC9F21FA31}"/>
              </a:ext>
            </a:extLst>
          </p:cNvPr>
          <p:cNvSpPr>
            <a:spLocks noChangeShapeType="1"/>
          </p:cNvSpPr>
          <p:nvPr/>
        </p:nvSpPr>
        <p:spPr bwMode="auto">
          <a:xfrm>
            <a:off x="4532313" y="5356225"/>
            <a:ext cx="1587" cy="658813"/>
          </a:xfrm>
          <a:prstGeom prst="line">
            <a:avLst/>
          </a:prstGeom>
          <a:noFill/>
          <a:ln w="1836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2" name="Oval 36">
            <a:extLst>
              <a:ext uri="{FF2B5EF4-FFF2-40B4-BE49-F238E27FC236}">
                <a16:creationId xmlns:a16="http://schemas.microsoft.com/office/drawing/2014/main" id="{7C8FFE2B-22FC-4FDD-A03A-0757E1B65333}"/>
              </a:ext>
            </a:extLst>
          </p:cNvPr>
          <p:cNvSpPr>
            <a:spLocks noChangeArrowheads="1"/>
          </p:cNvSpPr>
          <p:nvPr/>
        </p:nvSpPr>
        <p:spPr bwMode="auto">
          <a:xfrm>
            <a:off x="6092825" y="1974850"/>
            <a:ext cx="104775" cy="104775"/>
          </a:xfrm>
          <a:prstGeom prst="ellipse">
            <a:avLst/>
          </a:pr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03" name="Oval 37">
            <a:extLst>
              <a:ext uri="{FF2B5EF4-FFF2-40B4-BE49-F238E27FC236}">
                <a16:creationId xmlns:a16="http://schemas.microsoft.com/office/drawing/2014/main" id="{777E5687-5934-4BA2-857E-1872BA34C465}"/>
              </a:ext>
            </a:extLst>
          </p:cNvPr>
          <p:cNvSpPr>
            <a:spLocks noChangeArrowheads="1"/>
          </p:cNvSpPr>
          <p:nvPr/>
        </p:nvSpPr>
        <p:spPr bwMode="auto">
          <a:xfrm>
            <a:off x="4243388" y="2311400"/>
            <a:ext cx="104775" cy="104775"/>
          </a:xfrm>
          <a:prstGeom prst="ellipse">
            <a:avLst/>
          </a:pr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04" name="Line 38">
            <a:extLst>
              <a:ext uri="{FF2B5EF4-FFF2-40B4-BE49-F238E27FC236}">
                <a16:creationId xmlns:a16="http://schemas.microsoft.com/office/drawing/2014/main" id="{A1DB66E4-2413-41F0-A738-5AD1BB355D5C}"/>
              </a:ext>
            </a:extLst>
          </p:cNvPr>
          <p:cNvSpPr>
            <a:spLocks noChangeShapeType="1"/>
          </p:cNvSpPr>
          <p:nvPr/>
        </p:nvSpPr>
        <p:spPr bwMode="auto">
          <a:xfrm flipV="1">
            <a:off x="4210050" y="4525963"/>
            <a:ext cx="160338" cy="163512"/>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5" name="Line 39">
            <a:extLst>
              <a:ext uri="{FF2B5EF4-FFF2-40B4-BE49-F238E27FC236}">
                <a16:creationId xmlns:a16="http://schemas.microsoft.com/office/drawing/2014/main" id="{C7968F38-6B52-4922-8F8F-DB526AF94642}"/>
              </a:ext>
            </a:extLst>
          </p:cNvPr>
          <p:cNvSpPr>
            <a:spLocks noChangeShapeType="1"/>
          </p:cNvSpPr>
          <p:nvPr/>
        </p:nvSpPr>
        <p:spPr bwMode="auto">
          <a:xfrm flipV="1">
            <a:off x="4186238" y="4511675"/>
            <a:ext cx="160337" cy="163513"/>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6" name="Line 40">
            <a:extLst>
              <a:ext uri="{FF2B5EF4-FFF2-40B4-BE49-F238E27FC236}">
                <a16:creationId xmlns:a16="http://schemas.microsoft.com/office/drawing/2014/main" id="{C10655EE-0ADB-4FA5-A323-31104B943C95}"/>
              </a:ext>
            </a:extLst>
          </p:cNvPr>
          <p:cNvSpPr>
            <a:spLocks noChangeShapeType="1"/>
          </p:cNvSpPr>
          <p:nvPr/>
        </p:nvSpPr>
        <p:spPr bwMode="auto">
          <a:xfrm>
            <a:off x="4200525" y="4694238"/>
            <a:ext cx="160338" cy="1587"/>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7" name="Text Box 41">
            <a:extLst>
              <a:ext uri="{FF2B5EF4-FFF2-40B4-BE49-F238E27FC236}">
                <a16:creationId xmlns:a16="http://schemas.microsoft.com/office/drawing/2014/main" id="{BA478168-38F2-4A51-8C6C-0018D9260B84}"/>
              </a:ext>
            </a:extLst>
          </p:cNvPr>
          <p:cNvSpPr txBox="1">
            <a:spLocks noChangeArrowheads="1"/>
          </p:cNvSpPr>
          <p:nvPr/>
        </p:nvSpPr>
        <p:spPr bwMode="auto">
          <a:xfrm>
            <a:off x="1163215" y="836712"/>
            <a:ext cx="636111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1002" rIns="90000" bIns="45000"/>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AR PL UMing HK" charset="0"/>
                <a:cs typeface="AR PL UMing HK"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AR PL UMing HK" charset="0"/>
                <a:cs typeface="AR PL UMing HK"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AR PL UMing HK" charset="0"/>
                <a:cs typeface="AR PL UMing HK"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AR PL UMing HK" charset="0"/>
                <a:cs typeface="AR PL UMing HK"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AR PL UMing HK" charset="0"/>
                <a:cs typeface="AR PL UMing HK" charset="0"/>
              </a:defRPr>
            </a:lvl9pPr>
          </a:lstStyle>
          <a:p>
            <a:pPr algn="ctr"/>
            <a:r>
              <a:rPr lang="en-US" altLang="de-DE" dirty="0">
                <a:latin typeface="+mn-lt"/>
              </a:rPr>
              <a:t>Rates are for 6-cm target E and 1.8 mA proton current (2019)</a:t>
            </a:r>
          </a:p>
        </p:txBody>
      </p:sp>
    </p:spTree>
    <p:extLst>
      <p:ext uri="{BB962C8B-B14F-4D97-AF65-F5344CB8AC3E}">
        <p14:creationId xmlns:p14="http://schemas.microsoft.com/office/powerpoint/2010/main" val="269661380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Energy μ</a:t>
            </a:r>
            <a:r>
              <a:rPr lang="en-US" baseline="30000" dirty="0"/>
              <a:t>+</a:t>
            </a:r>
            <a:r>
              <a:rPr lang="en-US" dirty="0"/>
              <a:t> Beam and Setup for  LE-</a:t>
            </a:r>
            <a:r>
              <a:rPr lang="en-US" dirty="0" err="1"/>
              <a:t>μSR</a:t>
            </a:r>
            <a:r>
              <a:rPr lang="en-US" dirty="0"/>
              <a:t> </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6</a:t>
            </a:fld>
            <a:endParaRPr lang="de-DE"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80563"/>
            <a:ext cx="6757987" cy="37607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16109" y="1020786"/>
            <a:ext cx="1738532" cy="435264"/>
            <a:chOff x="4584433" y="971522"/>
            <a:chExt cx="1738532" cy="435264"/>
          </a:xfrm>
        </p:grpSpPr>
        <p:sp>
          <p:nvSpPr>
            <p:cNvPr id="6" name="TextBox 5"/>
            <p:cNvSpPr txBox="1"/>
            <p:nvPr/>
          </p:nvSpPr>
          <p:spPr>
            <a:xfrm>
              <a:off x="4955090" y="971522"/>
              <a:ext cx="881973"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Spin</a:t>
              </a:r>
              <a:endParaRPr lang="en-US" sz="1200" b="1" dirty="0">
                <a:latin typeface="+mn-lt"/>
                <a:cs typeface="Arial" pitchFamily="34" charset="0"/>
              </a:endParaRPr>
            </a:p>
          </p:txBody>
        </p:sp>
        <p:sp>
          <p:nvSpPr>
            <p:cNvPr id="7" name="TextBox 6"/>
            <p:cNvSpPr txBox="1"/>
            <p:nvPr/>
          </p:nvSpPr>
          <p:spPr>
            <a:xfrm>
              <a:off x="4955090" y="1129787"/>
              <a:ext cx="1367875"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a:t>
              </a:r>
              <a:r>
                <a:rPr lang="de-CH" sz="1200" b="1" dirty="0" err="1">
                  <a:latin typeface="+mn-lt"/>
                  <a:cs typeface="Arial" pitchFamily="34" charset="0"/>
                </a:rPr>
                <a:t>Momentum</a:t>
              </a:r>
              <a:endParaRPr lang="en-US" sz="1200" b="1" dirty="0">
                <a:latin typeface="+mn-lt"/>
                <a:cs typeface="Arial" pitchFamily="34" charset="0"/>
              </a:endParaRPr>
            </a:p>
          </p:txBody>
        </p:sp>
        <p:sp>
          <p:nvSpPr>
            <p:cNvPr id="8" name="Notched Right Arrow 7"/>
            <p:cNvSpPr>
              <a:spLocks noChangeAspect="1"/>
            </p:cNvSpPr>
            <p:nvPr/>
          </p:nvSpPr>
          <p:spPr>
            <a:xfrm>
              <a:off x="4611813" y="1216606"/>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p:cNvSpPr>
              <a:spLocks noChangeAspect="1"/>
            </p:cNvSpPr>
            <p:nvPr/>
          </p:nvSpPr>
          <p:spPr>
            <a:xfrm rot="10800000">
              <a:off x="4584433" y="1058341"/>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187624" y="2519251"/>
            <a:ext cx="561326" cy="261677"/>
            <a:chOff x="1350000" y="2470069"/>
            <a:chExt cx="561326" cy="261677"/>
          </a:xfrm>
        </p:grpSpPr>
        <p:sp>
          <p:nvSpPr>
            <p:cNvPr id="11" name="Notched Right Arrow 10"/>
            <p:cNvSpPr>
              <a:spLocks noChangeAspect="1"/>
            </p:cNvSpPr>
            <p:nvPr/>
          </p:nvSpPr>
          <p:spPr>
            <a:xfrm rot="1800000">
              <a:off x="1626174" y="2629332"/>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p:cNvSpPr>
              <a:spLocks noChangeAspect="1"/>
            </p:cNvSpPr>
            <p:nvPr/>
          </p:nvSpPr>
          <p:spPr>
            <a:xfrm rot="-9000000">
              <a:off x="1350000" y="2470069"/>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07504" y="3501008"/>
            <a:ext cx="2474445" cy="2771959"/>
            <a:chOff x="107504" y="3501008"/>
            <a:chExt cx="2474445" cy="2771959"/>
          </a:xfrm>
        </p:grpSpPr>
        <p:cxnSp>
          <p:nvCxnSpPr>
            <p:cNvPr id="14" name="Straight Arrow Connector 13"/>
            <p:cNvCxnSpPr/>
            <p:nvPr/>
          </p:nvCxnSpPr>
          <p:spPr bwMode="auto">
            <a:xfrm flipV="1">
              <a:off x="1578899" y="3501008"/>
              <a:ext cx="1003050" cy="864096"/>
            </a:xfrm>
            <a:prstGeom prst="straightConnector1">
              <a:avLst/>
            </a:prstGeom>
            <a:solidFill>
              <a:schemeClr val="accent1"/>
            </a:solidFill>
            <a:ln w="15875" cap="flat" cmpd="sng" algn="ctr">
              <a:solidFill>
                <a:srgbClr val="FFC000"/>
              </a:solidFill>
              <a:prstDash val="solid"/>
              <a:round/>
              <a:headEnd type="none" w="med" len="med"/>
              <a:tailEnd type="oval"/>
            </a:ln>
            <a:effectLst/>
          </p:spPr>
        </p:cxnSp>
        <p:grpSp>
          <p:nvGrpSpPr>
            <p:cNvPr id="15" name="Group 14"/>
            <p:cNvGrpSpPr/>
            <p:nvPr/>
          </p:nvGrpSpPr>
          <p:grpSpPr>
            <a:xfrm>
              <a:off x="107504" y="3676772"/>
              <a:ext cx="1477658" cy="2596195"/>
              <a:chOff x="297355" y="3676772"/>
              <a:chExt cx="1477658" cy="2596195"/>
            </a:xfrm>
          </p:grpSpPr>
          <p:pic>
            <p:nvPicPr>
              <p:cNvPr id="16" name="Picture 211" descr="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355" y="4365104"/>
                <a:ext cx="1477658" cy="19078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95615" y="3676772"/>
                <a:ext cx="881139" cy="553998"/>
              </a:xfrm>
              <a:prstGeom prst="rect">
                <a:avLst/>
              </a:prstGeom>
              <a:noFill/>
            </p:spPr>
            <p:txBody>
              <a:bodyPr wrap="none" lIns="0" tIns="0" rIns="0" bIns="0" rtlCol="0">
                <a:spAutoFit/>
              </a:bodyPr>
              <a:lstStyle/>
              <a:p>
                <a:pPr algn="ctr">
                  <a:spcBef>
                    <a:spcPts val="0"/>
                  </a:spcBef>
                </a:pPr>
                <a:r>
                  <a:rPr lang="en-US" sz="1200" b="1" dirty="0">
                    <a:latin typeface="+mn-lt"/>
                    <a:cs typeface="Arial Narrow"/>
                  </a:rPr>
                  <a:t>Moderator</a:t>
                </a:r>
                <a:br>
                  <a:rPr lang="en-US" sz="1200" b="1" dirty="0">
                    <a:latin typeface="+mn-lt"/>
                    <a:cs typeface="Arial Narrow"/>
                  </a:rPr>
                </a:br>
                <a:r>
                  <a:rPr lang="en-US" sz="1200" b="1" dirty="0">
                    <a:latin typeface="+mn-lt"/>
                    <a:cs typeface="Arial Narrow"/>
                  </a:rPr>
                  <a:t>low energy </a:t>
                </a:r>
                <a:r>
                  <a:rPr lang="el-GR" sz="1200" b="1" dirty="0">
                    <a:latin typeface="+mn-lt"/>
                    <a:cs typeface="Arial Narrow"/>
                  </a:rPr>
                  <a:t>μ</a:t>
                </a:r>
                <a:r>
                  <a:rPr lang="de-CH" sz="1200" b="1" baseline="30000" dirty="0">
                    <a:latin typeface="+mn-lt"/>
                    <a:cs typeface="Arial Narrow"/>
                  </a:rPr>
                  <a:t>+</a:t>
                </a:r>
              </a:p>
              <a:p>
                <a:pPr algn="ctr">
                  <a:spcBef>
                    <a:spcPts val="0"/>
                  </a:spcBef>
                </a:pPr>
                <a:r>
                  <a:rPr lang="de-CH" sz="1200" b="1" dirty="0" err="1">
                    <a:latin typeface="+mn-lt"/>
                    <a:cs typeface="Arial Narrow"/>
                  </a:rPr>
                  <a:t>source</a:t>
                </a:r>
                <a:endParaRPr lang="en-US" sz="1200" b="1" dirty="0">
                  <a:latin typeface="+mn-lt"/>
                  <a:cs typeface="Arial Narrow"/>
                </a:endParaRPr>
              </a:p>
            </p:txBody>
          </p:sp>
        </p:grpSp>
      </p:grpSp>
      <p:sp>
        <p:nvSpPr>
          <p:cNvPr id="18" name="TextBox 17"/>
          <p:cNvSpPr txBox="1"/>
          <p:nvPr/>
        </p:nvSpPr>
        <p:spPr>
          <a:xfrm>
            <a:off x="1809749" y="5594350"/>
            <a:ext cx="3890659" cy="914400"/>
          </a:xfrm>
          <a:prstGeom prst="rect">
            <a:avLst/>
          </a:prstGeom>
          <a:noFill/>
        </p:spPr>
        <p:txBody>
          <a:bodyPr wrap="none" lIns="0" tIns="0" rIns="0" bIns="0" rtlCol="0">
            <a:noAutofit/>
          </a:bodyPr>
          <a:lstStyle/>
          <a:p>
            <a:pPr algn="ctr">
              <a:lnSpc>
                <a:spcPct val="110000"/>
              </a:lnSpc>
              <a:spcBef>
                <a:spcPts val="0"/>
              </a:spcBef>
            </a:pPr>
            <a:r>
              <a:rPr lang="en-US" sz="1800" kern="1000" spc="30" dirty="0">
                <a:latin typeface="+mn-lt"/>
                <a:cs typeface="Franklin Gothic Book"/>
              </a:rPr>
              <a:t>Typical re-acceleration</a:t>
            </a:r>
            <a:br>
              <a:rPr lang="en-US" sz="1800" kern="1000" spc="30" dirty="0">
                <a:latin typeface="+mn-lt"/>
                <a:cs typeface="Franklin Gothic Book"/>
              </a:rPr>
            </a:br>
            <a:r>
              <a:rPr lang="en-US" sz="1800" kern="1000" spc="30" dirty="0">
                <a:latin typeface="+mn-lt"/>
                <a:cs typeface="Franklin Gothic Book"/>
              </a:rPr>
              <a:t>voltage at the moderator:</a:t>
            </a:r>
            <a:br>
              <a:rPr lang="en-US" sz="1800" kern="1000" spc="30" dirty="0">
                <a:latin typeface="+mn-lt"/>
                <a:cs typeface="Franklin Gothic Book"/>
              </a:rPr>
            </a:br>
            <a:r>
              <a:rPr lang="en-US" sz="1800" kern="1000" spc="30" dirty="0">
                <a:latin typeface="+mn-lt"/>
                <a:cs typeface="Franklin Gothic Book"/>
              </a:rPr>
              <a:t>15kV</a:t>
            </a:r>
          </a:p>
        </p:txBody>
      </p:sp>
    </p:spTree>
    <p:extLst>
      <p:ext uri="{BB962C8B-B14F-4D97-AF65-F5344CB8AC3E}">
        <p14:creationId xmlns:p14="http://schemas.microsoft.com/office/powerpoint/2010/main" val="8571777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Energy μ</a:t>
            </a:r>
            <a:r>
              <a:rPr lang="en-US" baseline="30000" dirty="0"/>
              <a:t>+</a:t>
            </a:r>
            <a:r>
              <a:rPr lang="en-US" dirty="0"/>
              <a:t> Beam and Setup for  LE-</a:t>
            </a:r>
            <a:r>
              <a:rPr lang="en-US" dirty="0" err="1"/>
              <a:t>μSR</a:t>
            </a:r>
            <a:r>
              <a:rPr lang="en-US" dirty="0"/>
              <a:t> </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7</a:t>
            </a:fld>
            <a:endParaRPr lang="de-DE"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80563"/>
            <a:ext cx="6757987" cy="37607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16109" y="1020786"/>
            <a:ext cx="1738532" cy="435264"/>
            <a:chOff x="4584433" y="971522"/>
            <a:chExt cx="1738532" cy="435264"/>
          </a:xfrm>
        </p:grpSpPr>
        <p:sp>
          <p:nvSpPr>
            <p:cNvPr id="6" name="TextBox 5"/>
            <p:cNvSpPr txBox="1"/>
            <p:nvPr/>
          </p:nvSpPr>
          <p:spPr>
            <a:xfrm>
              <a:off x="4955090" y="971522"/>
              <a:ext cx="881973"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Spin</a:t>
              </a:r>
              <a:endParaRPr lang="en-US" sz="1200" b="1" dirty="0">
                <a:latin typeface="+mn-lt"/>
                <a:cs typeface="Arial" pitchFamily="34" charset="0"/>
              </a:endParaRPr>
            </a:p>
          </p:txBody>
        </p:sp>
        <p:sp>
          <p:nvSpPr>
            <p:cNvPr id="7" name="TextBox 6"/>
            <p:cNvSpPr txBox="1"/>
            <p:nvPr/>
          </p:nvSpPr>
          <p:spPr>
            <a:xfrm>
              <a:off x="4955090" y="1129787"/>
              <a:ext cx="1367875"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a:t>
              </a:r>
              <a:r>
                <a:rPr lang="de-CH" sz="1200" b="1" dirty="0" err="1">
                  <a:latin typeface="+mn-lt"/>
                  <a:cs typeface="Arial" pitchFamily="34" charset="0"/>
                </a:rPr>
                <a:t>Momentum</a:t>
              </a:r>
              <a:endParaRPr lang="en-US" sz="1200" b="1" dirty="0">
                <a:latin typeface="+mn-lt"/>
                <a:cs typeface="Arial" pitchFamily="34" charset="0"/>
              </a:endParaRPr>
            </a:p>
          </p:txBody>
        </p:sp>
        <p:sp>
          <p:nvSpPr>
            <p:cNvPr id="8" name="Notched Right Arrow 7"/>
            <p:cNvSpPr>
              <a:spLocks noChangeAspect="1"/>
            </p:cNvSpPr>
            <p:nvPr/>
          </p:nvSpPr>
          <p:spPr>
            <a:xfrm>
              <a:off x="4611813" y="1216606"/>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p:cNvSpPr>
              <a:spLocks noChangeAspect="1"/>
            </p:cNvSpPr>
            <p:nvPr/>
          </p:nvSpPr>
          <p:spPr>
            <a:xfrm rot="10800000">
              <a:off x="4584433" y="1058341"/>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187624" y="2519251"/>
            <a:ext cx="561326" cy="261677"/>
            <a:chOff x="1350000" y="2470069"/>
            <a:chExt cx="561326" cy="261677"/>
          </a:xfrm>
        </p:grpSpPr>
        <p:sp>
          <p:nvSpPr>
            <p:cNvPr id="11" name="Notched Right Arrow 10"/>
            <p:cNvSpPr>
              <a:spLocks noChangeAspect="1"/>
            </p:cNvSpPr>
            <p:nvPr/>
          </p:nvSpPr>
          <p:spPr>
            <a:xfrm rot="1800000">
              <a:off x="1626174" y="2629332"/>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p:cNvSpPr>
              <a:spLocks noChangeAspect="1"/>
            </p:cNvSpPr>
            <p:nvPr/>
          </p:nvSpPr>
          <p:spPr>
            <a:xfrm rot="-9000000">
              <a:off x="1350000" y="2470069"/>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357707" y="4085456"/>
            <a:ext cx="2153278" cy="2772544"/>
            <a:chOff x="2357707" y="4085456"/>
            <a:chExt cx="2153278" cy="2772544"/>
          </a:xfrm>
        </p:grpSpPr>
        <p:pic>
          <p:nvPicPr>
            <p:cNvPr id="19" name="Picture 212" descr="2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2072" y="5021838"/>
              <a:ext cx="1218913" cy="183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a:stCxn id="19" idx="0"/>
            </p:cNvCxnSpPr>
            <p:nvPr/>
          </p:nvCxnSpPr>
          <p:spPr bwMode="auto">
            <a:xfrm flipH="1" flipV="1">
              <a:off x="3558826" y="4085456"/>
              <a:ext cx="342703" cy="936382"/>
            </a:xfrm>
            <a:prstGeom prst="straightConnector1">
              <a:avLst/>
            </a:prstGeom>
            <a:solidFill>
              <a:schemeClr val="accent1"/>
            </a:solidFill>
            <a:ln w="15875" cap="flat" cmpd="sng" algn="ctr">
              <a:solidFill>
                <a:srgbClr val="FFC000"/>
              </a:solidFill>
              <a:prstDash val="solid"/>
              <a:round/>
              <a:headEnd type="none" w="med" len="med"/>
              <a:tailEnd type="oval"/>
            </a:ln>
            <a:effectLst/>
          </p:spPr>
        </p:cxnSp>
        <p:sp>
          <p:nvSpPr>
            <p:cNvPr id="21" name="TextBox 20"/>
            <p:cNvSpPr txBox="1"/>
            <p:nvPr/>
          </p:nvSpPr>
          <p:spPr>
            <a:xfrm>
              <a:off x="2357707" y="5589240"/>
              <a:ext cx="778610" cy="369332"/>
            </a:xfrm>
            <a:prstGeom prst="rect">
              <a:avLst/>
            </a:prstGeom>
            <a:noFill/>
          </p:spPr>
          <p:txBody>
            <a:bodyPr wrap="none" lIns="0" tIns="0" rIns="0" bIns="0" rtlCol="0">
              <a:spAutoFit/>
            </a:bodyPr>
            <a:lstStyle/>
            <a:p>
              <a:pPr algn="r">
                <a:spcBef>
                  <a:spcPts val="0"/>
                </a:spcBef>
              </a:pPr>
              <a:r>
                <a:rPr lang="en-US" sz="1200" b="1" dirty="0">
                  <a:latin typeface="+mn-lt"/>
                  <a:cs typeface="Arial Narrow"/>
                </a:rPr>
                <a:t>Mirror</a:t>
              </a:r>
            </a:p>
            <a:p>
              <a:pPr algn="r">
                <a:spcBef>
                  <a:spcPts val="0"/>
                </a:spcBef>
              </a:pPr>
              <a:r>
                <a:rPr lang="en-US" sz="1200" b="1" dirty="0">
                  <a:latin typeface="+mn-lt"/>
                  <a:cs typeface="Arial Narrow"/>
                </a:rPr>
                <a:t>energy filter</a:t>
              </a:r>
            </a:p>
          </p:txBody>
        </p:sp>
      </p:grpSp>
      <p:grpSp>
        <p:nvGrpSpPr>
          <p:cNvPr id="48" name="Group 47"/>
          <p:cNvGrpSpPr/>
          <p:nvPr/>
        </p:nvGrpSpPr>
        <p:grpSpPr>
          <a:xfrm>
            <a:off x="3718569" y="4363088"/>
            <a:ext cx="3188070" cy="698289"/>
            <a:chOff x="3718569" y="4363088"/>
            <a:chExt cx="3188070" cy="698289"/>
          </a:xfrm>
        </p:grpSpPr>
        <p:sp>
          <p:nvSpPr>
            <p:cNvPr id="44" name="Down Arrow 43"/>
            <p:cNvSpPr/>
            <p:nvPr/>
          </p:nvSpPr>
          <p:spPr bwMode="auto">
            <a:xfrm rot="18202270">
              <a:off x="4163959" y="3917698"/>
              <a:ext cx="321013" cy="1211793"/>
            </a:xfrm>
            <a:prstGeom prst="downArrow">
              <a:avLst>
                <a:gd name="adj1" fmla="val 50000"/>
                <a:gd name="adj2" fmla="val 92424"/>
              </a:avLst>
            </a:prstGeom>
            <a:solidFill>
              <a:schemeClr val="accent3">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46" name="TextBox 45"/>
            <p:cNvSpPr txBox="1"/>
            <p:nvPr/>
          </p:nvSpPr>
          <p:spPr>
            <a:xfrm>
              <a:off x="5184843" y="4463055"/>
              <a:ext cx="1721796" cy="598322"/>
            </a:xfrm>
            <a:prstGeom prst="rect">
              <a:avLst/>
            </a:prstGeom>
            <a:noFill/>
          </p:spPr>
          <p:txBody>
            <a:bodyPr wrap="none" lIns="0" tIns="0" rIns="0" bIns="0" rtlCol="0">
              <a:noAutofit/>
            </a:bodyPr>
            <a:lstStyle/>
            <a:p>
              <a:pPr algn="ctr">
                <a:lnSpc>
                  <a:spcPct val="110000"/>
                </a:lnSpc>
                <a:spcBef>
                  <a:spcPts val="0"/>
                </a:spcBef>
              </a:pPr>
              <a:r>
                <a:rPr lang="de-CH" sz="1800" b="1" kern="1000" spc="30" dirty="0" err="1">
                  <a:solidFill>
                    <a:srgbClr val="C00000"/>
                  </a:solidFill>
                  <a:latin typeface="+mn-lt"/>
                  <a:cs typeface="Franklin Gothic Book"/>
                </a:rPr>
                <a:t>Un-moderated</a:t>
              </a:r>
              <a:br>
                <a:rPr lang="de-CH" sz="1800" b="1" kern="1000" spc="30" dirty="0">
                  <a:solidFill>
                    <a:srgbClr val="C00000"/>
                  </a:solidFill>
                  <a:latin typeface="+mn-lt"/>
                  <a:cs typeface="Franklin Gothic Book"/>
                </a:rPr>
              </a:br>
              <a:r>
                <a:rPr lang="de-CH" sz="1800" b="1" kern="1000" spc="30" dirty="0">
                  <a:solidFill>
                    <a:srgbClr val="C00000"/>
                  </a:solidFill>
                  <a:latin typeface="+mn-lt"/>
                  <a:cs typeface="Franklin Gothic Book"/>
                </a:rPr>
                <a:t>fast µ</a:t>
              </a:r>
              <a:r>
                <a:rPr lang="de-CH" sz="1800" b="1" kern="1000" spc="30" baseline="30000" dirty="0">
                  <a:solidFill>
                    <a:srgbClr val="C00000"/>
                  </a:solidFill>
                  <a:latin typeface="+mn-lt"/>
                  <a:cs typeface="Franklin Gothic Book"/>
                </a:rPr>
                <a:t>+</a:t>
              </a:r>
            </a:p>
          </p:txBody>
        </p:sp>
      </p:grpSp>
      <p:grpSp>
        <p:nvGrpSpPr>
          <p:cNvPr id="56" name="Group 55"/>
          <p:cNvGrpSpPr/>
          <p:nvPr/>
        </p:nvGrpSpPr>
        <p:grpSpPr>
          <a:xfrm>
            <a:off x="3451860" y="2651741"/>
            <a:ext cx="1496789" cy="1044169"/>
            <a:chOff x="3451860" y="2651741"/>
            <a:chExt cx="1496789" cy="1044169"/>
          </a:xfrm>
        </p:grpSpPr>
        <p:sp>
          <p:nvSpPr>
            <p:cNvPr id="50" name="Down Arrow 49"/>
            <p:cNvSpPr/>
            <p:nvPr/>
          </p:nvSpPr>
          <p:spPr bwMode="auto">
            <a:xfrm rot="14522852">
              <a:off x="4365070" y="3112332"/>
              <a:ext cx="291829" cy="875328"/>
            </a:xfrm>
            <a:prstGeom prst="downArrow">
              <a:avLst>
                <a:gd name="adj1" fmla="val 50000"/>
                <a:gd name="adj2" fmla="val 93333"/>
              </a:avLst>
            </a:prstGeom>
            <a:solidFill>
              <a:schemeClr val="accent5">
                <a:lumMod val="20000"/>
                <a:lumOff val="80000"/>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sp>
          <p:nvSpPr>
            <p:cNvPr id="55" name="TextBox 54"/>
            <p:cNvSpPr txBox="1"/>
            <p:nvPr/>
          </p:nvSpPr>
          <p:spPr>
            <a:xfrm>
              <a:off x="3451860" y="2651741"/>
              <a:ext cx="1188576" cy="588898"/>
            </a:xfrm>
            <a:prstGeom prst="rect">
              <a:avLst/>
            </a:prstGeom>
            <a:noFill/>
          </p:spPr>
          <p:txBody>
            <a:bodyPr wrap="none" lIns="0" tIns="0" rIns="0" bIns="0" rtlCol="0">
              <a:noAutofit/>
            </a:bodyPr>
            <a:lstStyle/>
            <a:p>
              <a:pPr algn="ctr">
                <a:lnSpc>
                  <a:spcPct val="110000"/>
                </a:lnSpc>
                <a:spcBef>
                  <a:spcPts val="0"/>
                </a:spcBef>
              </a:pPr>
              <a:r>
                <a:rPr lang="de-CH" sz="1800" b="1" kern="1000" spc="30" dirty="0" err="1">
                  <a:solidFill>
                    <a:schemeClr val="accent5">
                      <a:lumMod val="60000"/>
                      <a:lumOff val="40000"/>
                    </a:schemeClr>
                  </a:solidFill>
                  <a:latin typeface="+mn-lt"/>
                  <a:cs typeface="Franklin Gothic Book"/>
                </a:rPr>
                <a:t>Moderated</a:t>
              </a:r>
              <a:br>
                <a:rPr lang="de-CH" sz="1800" b="1" kern="1000" spc="30" dirty="0">
                  <a:solidFill>
                    <a:schemeClr val="accent5">
                      <a:lumMod val="60000"/>
                      <a:lumOff val="40000"/>
                    </a:schemeClr>
                  </a:solidFill>
                  <a:latin typeface="+mn-lt"/>
                  <a:cs typeface="Franklin Gothic Book"/>
                </a:rPr>
              </a:br>
              <a:r>
                <a:rPr lang="de-CH" sz="1800" b="1" kern="1000" spc="30" dirty="0" err="1">
                  <a:solidFill>
                    <a:schemeClr val="accent5">
                      <a:lumMod val="60000"/>
                      <a:lumOff val="40000"/>
                    </a:schemeClr>
                  </a:solidFill>
                  <a:latin typeface="+mn-lt"/>
                  <a:cs typeface="Franklin Gothic Book"/>
                </a:rPr>
                <a:t>slow</a:t>
              </a:r>
              <a:r>
                <a:rPr lang="de-CH" sz="1800" b="1" kern="1000" spc="30" dirty="0">
                  <a:solidFill>
                    <a:schemeClr val="accent5">
                      <a:lumMod val="60000"/>
                      <a:lumOff val="40000"/>
                    </a:schemeClr>
                  </a:solidFill>
                  <a:latin typeface="+mn-lt"/>
                  <a:cs typeface="Franklin Gothic Book"/>
                </a:rPr>
                <a:t> µ</a:t>
              </a:r>
              <a:r>
                <a:rPr lang="de-CH" sz="1800" b="1" kern="1000" spc="30" baseline="30000" dirty="0">
                  <a:solidFill>
                    <a:schemeClr val="accent5">
                      <a:lumMod val="60000"/>
                      <a:lumOff val="40000"/>
                    </a:schemeClr>
                  </a:solidFill>
                  <a:latin typeface="+mn-lt"/>
                  <a:cs typeface="Franklin Gothic Book"/>
                </a:rPr>
                <a:t>+</a:t>
              </a:r>
            </a:p>
          </p:txBody>
        </p:sp>
      </p:grpSp>
      <p:sp>
        <p:nvSpPr>
          <p:cNvPr id="13" name="TextBox 12"/>
          <p:cNvSpPr txBox="1"/>
          <p:nvPr/>
        </p:nvSpPr>
        <p:spPr>
          <a:xfrm>
            <a:off x="4666740" y="5652130"/>
            <a:ext cx="2774950" cy="914400"/>
          </a:xfrm>
          <a:prstGeom prst="rect">
            <a:avLst/>
          </a:prstGeom>
          <a:noFill/>
        </p:spPr>
        <p:txBody>
          <a:bodyPr wrap="none" lIns="0" tIns="0" rIns="0" bIns="0" rtlCol="0">
            <a:noAutofit/>
          </a:bodyPr>
          <a:lstStyle/>
          <a:p>
            <a:pPr algn="ctr">
              <a:lnSpc>
                <a:spcPct val="110000"/>
              </a:lnSpc>
              <a:spcBef>
                <a:spcPts val="0"/>
              </a:spcBef>
            </a:pPr>
            <a:r>
              <a:rPr lang="en-US" sz="1800" kern="1000" spc="30" dirty="0">
                <a:latin typeface="+mn-lt"/>
                <a:cs typeface="Franklin Gothic Book"/>
              </a:rPr>
              <a:t>Mirror at the same </a:t>
            </a:r>
            <a:br>
              <a:rPr lang="en-US" sz="1800" kern="1000" spc="30" dirty="0">
                <a:latin typeface="+mn-lt"/>
                <a:cs typeface="Franklin Gothic Book"/>
              </a:rPr>
            </a:br>
            <a:r>
              <a:rPr lang="en-US" sz="1800" kern="1000" spc="30" dirty="0">
                <a:latin typeface="+mn-lt"/>
                <a:cs typeface="Franklin Gothic Book"/>
              </a:rPr>
              <a:t>high voltage as the</a:t>
            </a:r>
            <a:br>
              <a:rPr lang="en-US" sz="1800" kern="1000" spc="30" dirty="0">
                <a:latin typeface="+mn-lt"/>
                <a:cs typeface="Franklin Gothic Book"/>
              </a:rPr>
            </a:br>
            <a:r>
              <a:rPr lang="en-US" sz="1800" kern="1000" spc="30" dirty="0">
                <a:latin typeface="+mn-lt"/>
                <a:cs typeface="Franklin Gothic Book"/>
              </a:rPr>
              <a:t>moderator. Typically 15kV</a:t>
            </a:r>
          </a:p>
        </p:txBody>
      </p:sp>
    </p:spTree>
    <p:extLst>
      <p:ext uri="{BB962C8B-B14F-4D97-AF65-F5344CB8AC3E}">
        <p14:creationId xmlns:p14="http://schemas.microsoft.com/office/powerpoint/2010/main" val="275580568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Energy μ</a:t>
            </a:r>
            <a:r>
              <a:rPr lang="en-US" baseline="30000" dirty="0"/>
              <a:t>+</a:t>
            </a:r>
            <a:r>
              <a:rPr lang="en-US" dirty="0"/>
              <a:t> Beam and Setup for  LE-</a:t>
            </a:r>
            <a:r>
              <a:rPr lang="en-US" dirty="0" err="1"/>
              <a:t>μSR</a:t>
            </a:r>
            <a:r>
              <a:rPr lang="en-US" dirty="0"/>
              <a:t> </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8</a:t>
            </a:fld>
            <a:endParaRPr lang="de-DE"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80563"/>
            <a:ext cx="6757987" cy="37607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16109" y="1020786"/>
            <a:ext cx="1738532" cy="435264"/>
            <a:chOff x="4584433" y="971522"/>
            <a:chExt cx="1738532" cy="435264"/>
          </a:xfrm>
        </p:grpSpPr>
        <p:sp>
          <p:nvSpPr>
            <p:cNvPr id="6" name="TextBox 5"/>
            <p:cNvSpPr txBox="1"/>
            <p:nvPr/>
          </p:nvSpPr>
          <p:spPr>
            <a:xfrm>
              <a:off x="4955090" y="971522"/>
              <a:ext cx="881973"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Spin</a:t>
              </a:r>
              <a:endParaRPr lang="en-US" sz="1200" b="1" dirty="0">
                <a:latin typeface="+mn-lt"/>
                <a:cs typeface="Arial" pitchFamily="34" charset="0"/>
              </a:endParaRPr>
            </a:p>
          </p:txBody>
        </p:sp>
        <p:sp>
          <p:nvSpPr>
            <p:cNvPr id="7" name="TextBox 6"/>
            <p:cNvSpPr txBox="1"/>
            <p:nvPr/>
          </p:nvSpPr>
          <p:spPr>
            <a:xfrm>
              <a:off x="4955090" y="1129787"/>
              <a:ext cx="1367875"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a:t>
              </a:r>
              <a:r>
                <a:rPr lang="de-CH" sz="1200" b="1" dirty="0" err="1">
                  <a:latin typeface="+mn-lt"/>
                  <a:cs typeface="Arial" pitchFamily="34" charset="0"/>
                </a:rPr>
                <a:t>Momentum</a:t>
              </a:r>
              <a:endParaRPr lang="en-US" sz="1200" b="1" dirty="0">
                <a:latin typeface="+mn-lt"/>
                <a:cs typeface="Arial" pitchFamily="34" charset="0"/>
              </a:endParaRPr>
            </a:p>
          </p:txBody>
        </p:sp>
        <p:sp>
          <p:nvSpPr>
            <p:cNvPr id="8" name="Notched Right Arrow 7"/>
            <p:cNvSpPr>
              <a:spLocks noChangeAspect="1"/>
            </p:cNvSpPr>
            <p:nvPr/>
          </p:nvSpPr>
          <p:spPr>
            <a:xfrm>
              <a:off x="4611813" y="1216606"/>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p:cNvSpPr>
              <a:spLocks noChangeAspect="1"/>
            </p:cNvSpPr>
            <p:nvPr/>
          </p:nvSpPr>
          <p:spPr>
            <a:xfrm rot="10800000">
              <a:off x="4584433" y="1058341"/>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187624" y="2519251"/>
            <a:ext cx="561326" cy="261677"/>
            <a:chOff x="1350000" y="2470069"/>
            <a:chExt cx="561326" cy="261677"/>
          </a:xfrm>
        </p:grpSpPr>
        <p:sp>
          <p:nvSpPr>
            <p:cNvPr id="11" name="Notched Right Arrow 10"/>
            <p:cNvSpPr>
              <a:spLocks noChangeAspect="1"/>
            </p:cNvSpPr>
            <p:nvPr/>
          </p:nvSpPr>
          <p:spPr>
            <a:xfrm rot="1800000">
              <a:off x="1626174" y="2629332"/>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p:cNvSpPr>
              <a:spLocks noChangeAspect="1"/>
            </p:cNvSpPr>
            <p:nvPr/>
          </p:nvSpPr>
          <p:spPr>
            <a:xfrm rot="-9000000">
              <a:off x="1350000" y="2470069"/>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2051720" y="765022"/>
            <a:ext cx="3657639" cy="2909233"/>
            <a:chOff x="2051720" y="765022"/>
            <a:chExt cx="3657639" cy="2909233"/>
          </a:xfrm>
        </p:grpSpPr>
        <p:grpSp>
          <p:nvGrpSpPr>
            <p:cNvPr id="29" name="Group 28"/>
            <p:cNvGrpSpPr/>
            <p:nvPr/>
          </p:nvGrpSpPr>
          <p:grpSpPr>
            <a:xfrm>
              <a:off x="2051720" y="765022"/>
              <a:ext cx="2520280" cy="2219039"/>
              <a:chOff x="2051720" y="765022"/>
              <a:chExt cx="2520280" cy="2219039"/>
            </a:xfrm>
          </p:grpSpPr>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l="27066" r="6217"/>
              <a:stretch/>
            </p:blipFill>
            <p:spPr>
              <a:xfrm>
                <a:off x="2554641" y="1027671"/>
                <a:ext cx="2017359" cy="1681249"/>
              </a:xfrm>
              <a:prstGeom prst="rect">
                <a:avLst/>
              </a:prstGeom>
            </p:spPr>
          </p:pic>
          <p:sp>
            <p:nvSpPr>
              <p:cNvPr id="37" name="Notched Right Arrow 36"/>
              <p:cNvSpPr>
                <a:spLocks/>
              </p:cNvSpPr>
              <p:nvPr/>
            </p:nvSpPr>
            <p:spPr>
              <a:xfrm rot="360000">
                <a:off x="3007280" y="1807049"/>
                <a:ext cx="517829" cy="211063"/>
              </a:xfrm>
              <a:prstGeom prst="notchedRightArrow">
                <a:avLst/>
              </a:prstGeom>
              <a:solidFill>
                <a:srgbClr val="FFC0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Notched Right Arrow 37"/>
              <p:cNvSpPr>
                <a:spLocks noChangeAspect="1"/>
              </p:cNvSpPr>
              <p:nvPr/>
            </p:nvSpPr>
            <p:spPr>
              <a:xfrm rot="5400000" flipV="1">
                <a:off x="2954734" y="1813226"/>
                <a:ext cx="537276" cy="198708"/>
              </a:xfrm>
              <a:prstGeom prst="notchedRightArrow">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781379" y="765022"/>
                <a:ext cx="1748684" cy="276999"/>
              </a:xfrm>
              <a:prstGeom prst="rect">
                <a:avLst/>
              </a:prstGeom>
              <a:noFill/>
            </p:spPr>
            <p:txBody>
              <a:bodyPr wrap="none" rtlCol="0">
                <a:spAutoFit/>
              </a:bodyPr>
              <a:lstStyle/>
              <a:p>
                <a:r>
                  <a:rPr lang="de-CH" sz="1200" b="1" dirty="0">
                    <a:latin typeface="+mn-lt"/>
                    <a:cs typeface="Arial" pitchFamily="34" charset="0"/>
                  </a:rPr>
                  <a:t>Spin-</a:t>
                </a:r>
                <a:r>
                  <a:rPr lang="de-CH" sz="1200" b="1" dirty="0" err="1">
                    <a:latin typeface="+mn-lt"/>
                    <a:cs typeface="Arial" pitchFamily="34" charset="0"/>
                  </a:rPr>
                  <a:t>Rotator</a:t>
                </a:r>
                <a:r>
                  <a:rPr lang="de-CH" sz="1200" b="1" dirty="0">
                    <a:latin typeface="+mn-lt"/>
                    <a:cs typeface="Arial" pitchFamily="34" charset="0"/>
                  </a:rPr>
                  <a:t> / Separator</a:t>
                </a:r>
                <a:endParaRPr lang="en-US" sz="1200" b="1" dirty="0">
                  <a:latin typeface="+mn-lt"/>
                  <a:cs typeface="Arial" pitchFamily="34" charset="0"/>
                </a:endParaRPr>
              </a:p>
            </p:txBody>
          </p:sp>
          <p:cxnSp>
            <p:nvCxnSpPr>
              <p:cNvPr id="40" name="Straight Arrow Connector 39"/>
              <p:cNvCxnSpPr/>
              <p:nvPr/>
            </p:nvCxnSpPr>
            <p:spPr bwMode="auto">
              <a:xfrm flipV="1">
                <a:off x="2474603" y="1891032"/>
                <a:ext cx="649415" cy="153566"/>
              </a:xfrm>
              <a:prstGeom prst="straightConnector1">
                <a:avLst/>
              </a:prstGeom>
              <a:solidFill>
                <a:schemeClr val="accent1"/>
              </a:solidFill>
              <a:ln w="15875" cap="flat" cmpd="sng" algn="ctr">
                <a:solidFill>
                  <a:srgbClr val="FFC000"/>
                </a:solidFill>
                <a:prstDash val="solid"/>
                <a:round/>
                <a:headEnd type="none" w="med" len="med"/>
                <a:tailEnd type="oval"/>
              </a:ln>
              <a:effectLst/>
            </p:spPr>
          </p:cxnSp>
          <p:sp>
            <p:nvSpPr>
              <p:cNvPr id="41" name="TextBox 40"/>
              <p:cNvSpPr txBox="1"/>
              <p:nvPr/>
            </p:nvSpPr>
            <p:spPr>
              <a:xfrm>
                <a:off x="2051720" y="1916832"/>
                <a:ext cx="429605" cy="193002"/>
              </a:xfrm>
              <a:prstGeom prst="rect">
                <a:avLst/>
              </a:prstGeom>
              <a:noFill/>
            </p:spPr>
            <p:txBody>
              <a:bodyPr wrap="none" lIns="0" tIns="0" rIns="0" bIns="0" rtlCol="0">
                <a:spAutoFit/>
              </a:bodyPr>
              <a:lstStyle/>
              <a:p>
                <a:pPr>
                  <a:lnSpc>
                    <a:spcPct val="110000"/>
                  </a:lnSpc>
                </a:pPr>
                <a:r>
                  <a:rPr lang="en-US" sz="1200" b="1" dirty="0">
                    <a:solidFill>
                      <a:srgbClr val="FDCA00"/>
                    </a:solidFill>
                    <a:effectLst>
                      <a:outerShdw blurRad="38100" dist="38100" dir="2700000" algn="tl">
                        <a:srgbClr val="000000">
                          <a:alpha val="43137"/>
                        </a:srgbClr>
                      </a:outerShdw>
                    </a:effectLst>
                    <a:latin typeface="+mn-lt"/>
                    <a:cs typeface="Arial Narrow"/>
                  </a:rPr>
                  <a:t>E-Field</a:t>
                </a:r>
              </a:p>
            </p:txBody>
          </p:sp>
          <p:cxnSp>
            <p:nvCxnSpPr>
              <p:cNvPr id="42" name="Straight Arrow Connector 41"/>
              <p:cNvCxnSpPr/>
              <p:nvPr/>
            </p:nvCxnSpPr>
            <p:spPr bwMode="auto">
              <a:xfrm>
                <a:off x="3223372" y="2013626"/>
                <a:ext cx="196500" cy="767302"/>
              </a:xfrm>
              <a:prstGeom prst="straightConnector1">
                <a:avLst/>
              </a:prstGeom>
              <a:solidFill>
                <a:schemeClr val="accent1"/>
              </a:solidFill>
              <a:ln w="15875" cap="flat" cmpd="sng" algn="ctr">
                <a:solidFill>
                  <a:srgbClr val="92D050"/>
                </a:solidFill>
                <a:prstDash val="solid"/>
                <a:round/>
                <a:headEnd type="oval" w="med" len="med"/>
                <a:tailEnd type="none"/>
              </a:ln>
              <a:effectLst/>
            </p:spPr>
          </p:cxnSp>
          <p:sp>
            <p:nvSpPr>
              <p:cNvPr id="43" name="TextBox 42"/>
              <p:cNvSpPr txBox="1"/>
              <p:nvPr/>
            </p:nvSpPr>
            <p:spPr>
              <a:xfrm>
                <a:off x="3347864" y="2780928"/>
                <a:ext cx="440826" cy="203133"/>
              </a:xfrm>
              <a:prstGeom prst="rect">
                <a:avLst/>
              </a:prstGeom>
              <a:noFill/>
            </p:spPr>
            <p:txBody>
              <a:bodyPr wrap="none" lIns="0" tIns="0" rIns="0" bIns="0" rtlCol="0">
                <a:spAutoFit/>
              </a:bodyPr>
              <a:lstStyle/>
              <a:p>
                <a:pPr>
                  <a:lnSpc>
                    <a:spcPct val="110000"/>
                  </a:lnSpc>
                </a:pPr>
                <a:r>
                  <a:rPr lang="en-US" sz="1200" b="1" dirty="0">
                    <a:solidFill>
                      <a:srgbClr val="92D050"/>
                    </a:solidFill>
                    <a:effectLst>
                      <a:outerShdw blurRad="38100" dist="38100" dir="2700000" algn="tl">
                        <a:srgbClr val="000000">
                          <a:alpha val="43137"/>
                        </a:srgbClr>
                      </a:outerShdw>
                    </a:effectLst>
                    <a:latin typeface="+mn-lt"/>
                    <a:cs typeface="Arial Narrow"/>
                  </a:rPr>
                  <a:t>B-Field</a:t>
                </a:r>
              </a:p>
            </p:txBody>
          </p:sp>
        </p:grpSp>
        <p:cxnSp>
          <p:nvCxnSpPr>
            <p:cNvPr id="30" name="Straight Arrow Connector 29"/>
            <p:cNvCxnSpPr/>
            <p:nvPr/>
          </p:nvCxnSpPr>
          <p:spPr bwMode="auto">
            <a:xfrm>
              <a:off x="3946201" y="2521276"/>
              <a:ext cx="438106" cy="1152979"/>
            </a:xfrm>
            <a:prstGeom prst="straightConnector1">
              <a:avLst/>
            </a:prstGeom>
            <a:solidFill>
              <a:schemeClr val="accent1"/>
            </a:solidFill>
            <a:ln w="15875" cap="flat" cmpd="sng" algn="ctr">
              <a:solidFill>
                <a:srgbClr val="FFC000"/>
              </a:solidFill>
              <a:prstDash val="solid"/>
              <a:round/>
              <a:headEnd type="none" w="med" len="med"/>
              <a:tailEnd type="oval"/>
            </a:ln>
            <a:effectLst/>
          </p:spPr>
        </p:cxnSp>
        <p:grpSp>
          <p:nvGrpSpPr>
            <p:cNvPr id="31" name="Group 30"/>
            <p:cNvGrpSpPr/>
            <p:nvPr/>
          </p:nvGrpSpPr>
          <p:grpSpPr>
            <a:xfrm>
              <a:off x="4591755" y="2735519"/>
              <a:ext cx="1117604" cy="782050"/>
              <a:chOff x="4591755" y="2735519"/>
              <a:chExt cx="1117604" cy="782050"/>
            </a:xfrm>
          </p:grpSpPr>
          <p:sp>
            <p:nvSpPr>
              <p:cNvPr id="32" name="Notched Right Arrow 31"/>
              <p:cNvSpPr>
                <a:spLocks noChangeAspect="1"/>
              </p:cNvSpPr>
              <p:nvPr/>
            </p:nvSpPr>
            <p:spPr>
              <a:xfrm rot="12780000">
                <a:off x="4964110" y="3034261"/>
                <a:ext cx="388844" cy="139655"/>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Notched Right Arrow 32"/>
              <p:cNvSpPr>
                <a:spLocks noChangeAspect="1"/>
              </p:cNvSpPr>
              <p:nvPr/>
            </p:nvSpPr>
            <p:spPr>
              <a:xfrm rot="19980000">
                <a:off x="5320515" y="3044258"/>
                <a:ext cx="388844" cy="139655"/>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Notched Right Arrow 33"/>
              <p:cNvSpPr>
                <a:spLocks noChangeAspect="1"/>
              </p:cNvSpPr>
              <p:nvPr/>
            </p:nvSpPr>
            <p:spPr>
              <a:xfrm rot="9180000">
                <a:off x="4954162" y="3224059"/>
                <a:ext cx="388844" cy="139655"/>
              </a:xfrm>
              <a:prstGeom prst="notchedRightArrow">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c 34"/>
              <p:cNvSpPr/>
              <p:nvPr/>
            </p:nvSpPr>
            <p:spPr>
              <a:xfrm rot="180000">
                <a:off x="4591755" y="2735519"/>
                <a:ext cx="1036916" cy="782050"/>
              </a:xfrm>
              <a:prstGeom prst="arc">
                <a:avLst>
                  <a:gd name="adj1" fmla="val 10877043"/>
                  <a:gd name="adj2" fmla="val 80416"/>
                </a:avLst>
              </a:prstGeom>
              <a:ln w="38100">
                <a:solidFill>
                  <a:srgbClr val="00B0F0"/>
                </a:solidFill>
                <a:tailEnd type="stealth" w="lg" len="lg"/>
              </a:ln>
              <a:scene3d>
                <a:camera prst="isometricTopUp"/>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46" name="Picture 45"/>
          <p:cNvPicPr>
            <a:picLocks noChangeAspect="1"/>
          </p:cNvPicPr>
          <p:nvPr/>
        </p:nvPicPr>
        <p:blipFill rotWithShape="1">
          <a:blip r:embed="rId4">
            <a:lum/>
            <a:alphaModFix/>
          </a:blip>
          <a:srcRect l="21538"/>
          <a:stretch/>
        </p:blipFill>
        <p:spPr>
          <a:xfrm>
            <a:off x="317057" y="4262517"/>
            <a:ext cx="2324442" cy="2222609"/>
          </a:xfrm>
          <a:prstGeom prst="rect">
            <a:avLst/>
          </a:prstGeom>
          <a:noFill/>
          <a:ln>
            <a:noFill/>
          </a:ln>
        </p:spPr>
      </p:pic>
      <p:pic>
        <p:nvPicPr>
          <p:cNvPr id="48" name="Picture 4"/>
          <p:cNvPicPr>
            <a:picLocks noChangeAspect="1"/>
          </p:cNvPicPr>
          <p:nvPr/>
        </p:nvPicPr>
        <p:blipFill>
          <a:blip r:embed="rId5">
            <a:lum/>
            <a:alphaModFix/>
          </a:blip>
          <a:srcRect/>
          <a:stretch>
            <a:fillRect/>
          </a:stretch>
        </p:blipFill>
        <p:spPr>
          <a:xfrm>
            <a:off x="6264613" y="4530913"/>
            <a:ext cx="2606016" cy="1954213"/>
          </a:xfrm>
          <a:prstGeom prst="rect">
            <a:avLst/>
          </a:prstGeom>
          <a:noFill/>
          <a:ln>
            <a:noFill/>
          </a:ln>
        </p:spPr>
      </p:pic>
      <p:sp>
        <p:nvSpPr>
          <p:cNvPr id="13" name="TextBox 12"/>
          <p:cNvSpPr txBox="1"/>
          <p:nvPr/>
        </p:nvSpPr>
        <p:spPr>
          <a:xfrm>
            <a:off x="4572000" y="1375043"/>
            <a:ext cx="2567627" cy="614856"/>
          </a:xfrm>
          <a:prstGeom prst="rect">
            <a:avLst/>
          </a:prstGeom>
          <a:noFill/>
        </p:spPr>
        <p:txBody>
          <a:bodyPr wrap="none" lIns="0" tIns="0" rIns="0" bIns="0" rtlCol="0">
            <a:noAutofit/>
          </a:bodyPr>
          <a:lstStyle/>
          <a:p>
            <a:pPr algn="ctr">
              <a:lnSpc>
                <a:spcPct val="110000"/>
              </a:lnSpc>
              <a:spcBef>
                <a:spcPts val="0"/>
              </a:spcBef>
            </a:pPr>
            <a:r>
              <a:rPr lang="en-US" sz="1800" kern="1000" spc="30" dirty="0">
                <a:latin typeface="+mn-lt"/>
                <a:cs typeface="Franklin Gothic Book"/>
              </a:rPr>
              <a:t>In-plane spin rotation</a:t>
            </a:r>
            <a:br>
              <a:rPr lang="en-US" sz="1800" kern="1000" spc="30" dirty="0">
                <a:latin typeface="+mn-lt"/>
                <a:cs typeface="Franklin Gothic Book"/>
              </a:rPr>
            </a:br>
            <a:r>
              <a:rPr lang="en-US" sz="1800" kern="1000" spc="30" dirty="0">
                <a:latin typeface="+mn-lt"/>
                <a:cs typeface="Franklin Gothic Book"/>
              </a:rPr>
              <a:t>of ± 90° easily possible</a:t>
            </a:r>
          </a:p>
        </p:txBody>
      </p:sp>
      <p:cxnSp>
        <p:nvCxnSpPr>
          <p:cNvPr id="15" name="Straight Arrow Connector 14"/>
          <p:cNvCxnSpPr/>
          <p:nvPr/>
        </p:nvCxnSpPr>
        <p:spPr bwMode="auto">
          <a:xfrm flipH="1">
            <a:off x="5353518" y="2019828"/>
            <a:ext cx="161419" cy="550630"/>
          </a:xfrm>
          <a:prstGeom prst="straightConnector1">
            <a:avLst/>
          </a:prstGeom>
          <a:solidFill>
            <a:schemeClr val="accent1"/>
          </a:solidFill>
          <a:ln w="9525" cap="flat" cmpd="sng" algn="ctr">
            <a:solidFill>
              <a:schemeClr val="accent5">
                <a:lumMod val="40000"/>
                <a:lumOff val="60000"/>
              </a:schemeClr>
            </a:solidFill>
            <a:prstDash val="solid"/>
            <a:round/>
            <a:headEnd type="none" w="med" len="med"/>
            <a:tailEnd type="arrow" w="lg" len="lg"/>
          </a:ln>
          <a:effectLst/>
        </p:spPr>
      </p:cxnSp>
    </p:spTree>
    <p:extLst>
      <p:ext uri="{BB962C8B-B14F-4D97-AF65-F5344CB8AC3E}">
        <p14:creationId xmlns:p14="http://schemas.microsoft.com/office/powerpoint/2010/main" val="103959576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Energy μ</a:t>
            </a:r>
            <a:r>
              <a:rPr lang="en-US" baseline="30000" dirty="0"/>
              <a:t>+</a:t>
            </a:r>
            <a:r>
              <a:rPr lang="en-US" dirty="0"/>
              <a:t> Beam and Setup for  LE-</a:t>
            </a:r>
            <a:r>
              <a:rPr lang="en-US" dirty="0" err="1"/>
              <a:t>μSR</a:t>
            </a:r>
            <a:r>
              <a:rPr lang="en-US" dirty="0"/>
              <a:t> </a:t>
            </a:r>
          </a:p>
        </p:txBody>
      </p:sp>
      <p:sp>
        <p:nvSpPr>
          <p:cNvPr id="3" name="Slide Number Placeholder 2"/>
          <p:cNvSpPr>
            <a:spLocks noGrp="1"/>
          </p:cNvSpPr>
          <p:nvPr>
            <p:ph type="sldNum" sz="quarter" idx="12"/>
          </p:nvPr>
        </p:nvSpPr>
        <p:spPr/>
        <p:txBody>
          <a:bodyPr/>
          <a:lstStyle/>
          <a:p>
            <a:pPr algn="r">
              <a:defRPr/>
            </a:pPr>
            <a:r>
              <a:rPr lang="de-DE"/>
              <a:t>Page </a:t>
            </a:r>
            <a:fld id="{EBC07571-3134-BB4B-B83F-1A9FE18D34F3}" type="slidenum">
              <a:rPr lang="de-DE" smtClean="0"/>
              <a:pPr algn="r">
                <a:defRPr/>
              </a:pPr>
              <a:t>9</a:t>
            </a:fld>
            <a:endParaRPr lang="de-DE"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80563"/>
            <a:ext cx="6757987" cy="37607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16109" y="1020786"/>
            <a:ext cx="1738532" cy="435264"/>
            <a:chOff x="4584433" y="971522"/>
            <a:chExt cx="1738532" cy="435264"/>
          </a:xfrm>
        </p:grpSpPr>
        <p:sp>
          <p:nvSpPr>
            <p:cNvPr id="6" name="TextBox 5"/>
            <p:cNvSpPr txBox="1"/>
            <p:nvPr/>
          </p:nvSpPr>
          <p:spPr>
            <a:xfrm>
              <a:off x="4955090" y="971522"/>
              <a:ext cx="881973"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Spin</a:t>
              </a:r>
              <a:endParaRPr lang="en-US" sz="1200" b="1" dirty="0">
                <a:latin typeface="+mn-lt"/>
                <a:cs typeface="Arial" pitchFamily="34" charset="0"/>
              </a:endParaRPr>
            </a:p>
          </p:txBody>
        </p:sp>
        <p:sp>
          <p:nvSpPr>
            <p:cNvPr id="7" name="TextBox 6"/>
            <p:cNvSpPr txBox="1"/>
            <p:nvPr/>
          </p:nvSpPr>
          <p:spPr>
            <a:xfrm>
              <a:off x="4955090" y="1129787"/>
              <a:ext cx="1367875" cy="276999"/>
            </a:xfrm>
            <a:prstGeom prst="rect">
              <a:avLst/>
            </a:prstGeom>
            <a:noFill/>
          </p:spPr>
          <p:txBody>
            <a:bodyPr wrap="none" rtlCol="0">
              <a:spAutoFit/>
            </a:bodyPr>
            <a:lstStyle/>
            <a:p>
              <a:r>
                <a:rPr lang="de-CH" sz="1200" b="1" dirty="0" err="1">
                  <a:latin typeface="+mn-lt"/>
                  <a:cs typeface="Arial" pitchFamily="34" charset="0"/>
                </a:rPr>
                <a:t>Muon</a:t>
              </a:r>
              <a:r>
                <a:rPr lang="de-CH" sz="1200" b="1" dirty="0">
                  <a:latin typeface="+mn-lt"/>
                  <a:cs typeface="Arial" pitchFamily="34" charset="0"/>
                </a:rPr>
                <a:t> </a:t>
              </a:r>
              <a:r>
                <a:rPr lang="de-CH" sz="1200" b="1" dirty="0" err="1">
                  <a:latin typeface="+mn-lt"/>
                  <a:cs typeface="Arial" pitchFamily="34" charset="0"/>
                </a:rPr>
                <a:t>Momentum</a:t>
              </a:r>
              <a:endParaRPr lang="en-US" sz="1200" b="1" dirty="0">
                <a:latin typeface="+mn-lt"/>
                <a:cs typeface="Arial" pitchFamily="34" charset="0"/>
              </a:endParaRPr>
            </a:p>
          </p:txBody>
        </p:sp>
        <p:sp>
          <p:nvSpPr>
            <p:cNvPr id="8" name="Notched Right Arrow 7"/>
            <p:cNvSpPr>
              <a:spLocks noChangeAspect="1"/>
            </p:cNvSpPr>
            <p:nvPr/>
          </p:nvSpPr>
          <p:spPr>
            <a:xfrm>
              <a:off x="4611813" y="1216606"/>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p:cNvSpPr>
              <a:spLocks noChangeAspect="1"/>
            </p:cNvSpPr>
            <p:nvPr/>
          </p:nvSpPr>
          <p:spPr>
            <a:xfrm rot="10800000">
              <a:off x="4584433" y="1058341"/>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187624" y="2519251"/>
            <a:ext cx="561326" cy="261677"/>
            <a:chOff x="1350000" y="2470069"/>
            <a:chExt cx="561326" cy="261677"/>
          </a:xfrm>
        </p:grpSpPr>
        <p:sp>
          <p:nvSpPr>
            <p:cNvPr id="11" name="Notched Right Arrow 10"/>
            <p:cNvSpPr>
              <a:spLocks noChangeAspect="1"/>
            </p:cNvSpPr>
            <p:nvPr/>
          </p:nvSpPr>
          <p:spPr>
            <a:xfrm rot="1800000">
              <a:off x="1626174" y="2629332"/>
              <a:ext cx="285152" cy="10241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p:cNvSpPr>
              <a:spLocks noChangeAspect="1"/>
            </p:cNvSpPr>
            <p:nvPr/>
          </p:nvSpPr>
          <p:spPr>
            <a:xfrm rot="-9000000">
              <a:off x="1350000" y="2470069"/>
              <a:ext cx="285152" cy="102414"/>
            </a:xfrm>
            <a:prstGeom prst="notched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p:cNvCxnSpPr/>
          <p:nvPr/>
        </p:nvCxnSpPr>
        <p:spPr bwMode="auto">
          <a:xfrm flipH="1" flipV="1">
            <a:off x="6012160" y="2874256"/>
            <a:ext cx="1137940" cy="1346832"/>
          </a:xfrm>
          <a:prstGeom prst="straightConnector1">
            <a:avLst/>
          </a:prstGeom>
          <a:solidFill>
            <a:schemeClr val="accent1"/>
          </a:solidFill>
          <a:ln w="15875" cap="flat" cmpd="sng" algn="ctr">
            <a:solidFill>
              <a:srgbClr val="FFC000"/>
            </a:solidFill>
            <a:prstDash val="solid"/>
            <a:round/>
            <a:headEnd type="none" w="med" len="med"/>
            <a:tailEnd type="oval"/>
          </a:ln>
          <a:effectLst/>
        </p:spPr>
      </p:cxnSp>
      <p:sp>
        <p:nvSpPr>
          <p:cNvPr id="26" name="TextBox 25"/>
          <p:cNvSpPr txBox="1"/>
          <p:nvPr/>
        </p:nvSpPr>
        <p:spPr>
          <a:xfrm>
            <a:off x="5830635" y="5038890"/>
            <a:ext cx="1154675" cy="369332"/>
          </a:xfrm>
          <a:prstGeom prst="rect">
            <a:avLst/>
          </a:prstGeom>
          <a:noFill/>
        </p:spPr>
        <p:txBody>
          <a:bodyPr wrap="none" lIns="0" tIns="0" rIns="0" bIns="0" rtlCol="0">
            <a:spAutoFit/>
          </a:bodyPr>
          <a:lstStyle/>
          <a:p>
            <a:pPr algn="r">
              <a:spcBef>
                <a:spcPts val="0"/>
              </a:spcBef>
            </a:pPr>
            <a:r>
              <a:rPr lang="en-US" sz="1200" b="1" dirty="0">
                <a:latin typeface="+mn-lt"/>
                <a:cs typeface="Arial Narrow"/>
              </a:rPr>
              <a:t>Trigger</a:t>
            </a:r>
          </a:p>
          <a:p>
            <a:pPr algn="r">
              <a:spcBef>
                <a:spcPts val="0"/>
              </a:spcBef>
            </a:pPr>
            <a:r>
              <a:rPr lang="en-US" sz="1200" b="1" dirty="0">
                <a:latin typeface="+mn-lt"/>
                <a:cs typeface="Arial Narrow"/>
              </a:rPr>
              <a:t>implantation time</a:t>
            </a:r>
          </a:p>
        </p:txBody>
      </p:sp>
      <p:pic>
        <p:nvPicPr>
          <p:cNvPr id="27" name="Picture 210" descr="1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9744" y="4128838"/>
            <a:ext cx="1636647" cy="143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763" y="1033566"/>
            <a:ext cx="2502938" cy="181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233468" y="4087472"/>
            <a:ext cx="5412105" cy="2765172"/>
            <a:chOff x="233468" y="4087472"/>
            <a:chExt cx="5412105" cy="2765172"/>
          </a:xfrm>
        </p:grpSpPr>
        <p:pic>
          <p:nvPicPr>
            <p:cNvPr id="14" name="Picture 13"/>
            <p:cNvPicPr>
              <a:picLocks noChangeAspect="1"/>
            </p:cNvPicPr>
            <p:nvPr/>
          </p:nvPicPr>
          <p:blipFill>
            <a:blip r:embed="rId5"/>
            <a:stretch>
              <a:fillRect/>
            </a:stretch>
          </p:blipFill>
          <p:spPr>
            <a:xfrm>
              <a:off x="233468" y="4087472"/>
              <a:ext cx="5412105" cy="2125980"/>
            </a:xfrm>
            <a:prstGeom prst="rect">
              <a:avLst/>
            </a:prstGeom>
          </p:spPr>
        </p:pic>
        <p:sp>
          <p:nvSpPr>
            <p:cNvPr id="15" name="TextBox 14"/>
            <p:cNvSpPr txBox="1"/>
            <p:nvPr/>
          </p:nvSpPr>
          <p:spPr>
            <a:xfrm>
              <a:off x="389106" y="6302295"/>
              <a:ext cx="3959158" cy="550349"/>
            </a:xfrm>
            <a:prstGeom prst="rect">
              <a:avLst/>
            </a:prstGeom>
            <a:noFill/>
          </p:spPr>
          <p:txBody>
            <a:bodyPr wrap="none" lIns="0" tIns="0" rIns="0" bIns="0" rtlCol="0">
              <a:noAutofit/>
            </a:bodyPr>
            <a:lstStyle/>
            <a:p>
              <a:pPr>
                <a:lnSpc>
                  <a:spcPct val="110000"/>
                </a:lnSpc>
                <a:spcBef>
                  <a:spcPts val="0"/>
                </a:spcBef>
              </a:pPr>
              <a:r>
                <a:rPr lang="de-CH" kern="1000" spc="30" dirty="0">
                  <a:latin typeface="+mn-lt"/>
                  <a:cs typeface="Franklin Gothic Book"/>
                </a:rPr>
                <a:t>A. Hofer, </a:t>
              </a:r>
              <a:r>
                <a:rPr lang="de-CH" kern="1000" spc="30" dirty="0" err="1">
                  <a:latin typeface="+mn-lt"/>
                  <a:cs typeface="Franklin Gothic Book"/>
                </a:rPr>
                <a:t>PhD</a:t>
              </a:r>
              <a:r>
                <a:rPr lang="de-CH" kern="1000" spc="30" dirty="0">
                  <a:latin typeface="+mn-lt"/>
                  <a:cs typeface="Franklin Gothic Book"/>
                </a:rPr>
                <a:t> Thesis (98)</a:t>
              </a:r>
              <a:br>
                <a:rPr lang="de-CH" kern="1000" spc="30" dirty="0">
                  <a:latin typeface="+mn-lt"/>
                  <a:cs typeface="Franklin Gothic Book"/>
                </a:rPr>
              </a:br>
              <a:r>
                <a:rPr lang="de-CH" kern="1000" spc="30" dirty="0">
                  <a:latin typeface="+mn-lt"/>
                  <a:cs typeface="Franklin Gothic Book"/>
                </a:rPr>
                <a:t>K.S. </a:t>
              </a:r>
              <a:r>
                <a:rPr lang="de-CH" kern="1000" spc="30" dirty="0" err="1">
                  <a:latin typeface="+mn-lt"/>
                  <a:cs typeface="Franklin Gothic Book"/>
                </a:rPr>
                <a:t>Khaw</a:t>
              </a:r>
              <a:r>
                <a:rPr lang="de-CH" kern="1000" spc="30" dirty="0">
                  <a:latin typeface="+mn-lt"/>
                  <a:cs typeface="Franklin Gothic Book"/>
                </a:rPr>
                <a:t>, </a:t>
              </a:r>
              <a:r>
                <a:rPr lang="de-CH" i="1" kern="1000" spc="30" dirty="0">
                  <a:latin typeface="+mn-lt"/>
                  <a:cs typeface="Franklin Gothic Book"/>
                </a:rPr>
                <a:t>et al.</a:t>
              </a:r>
              <a:r>
                <a:rPr lang="de-CH" kern="1000" spc="30" dirty="0">
                  <a:latin typeface="+mn-lt"/>
                  <a:cs typeface="Franklin Gothic Book"/>
                </a:rPr>
                <a:t>, JINST </a:t>
              </a:r>
              <a:r>
                <a:rPr lang="de-CH" b="1" kern="1000" spc="30" dirty="0">
                  <a:latin typeface="+mn-lt"/>
                  <a:cs typeface="Franklin Gothic Book"/>
                </a:rPr>
                <a:t>1</a:t>
              </a:r>
              <a:r>
                <a:rPr lang="de-CH" b="1" dirty="0">
                  <a:latin typeface="+mn-lt"/>
                </a:rPr>
                <a:t>0</a:t>
              </a:r>
              <a:r>
                <a:rPr lang="de-CH" dirty="0">
                  <a:latin typeface="+mn-lt"/>
                </a:rPr>
                <a:t>, P10025 (15).</a:t>
              </a:r>
              <a:endParaRPr lang="de-CH" kern="1000" spc="30" dirty="0">
                <a:latin typeface="+mn-lt"/>
                <a:cs typeface="Franklin Gothic Book"/>
              </a:endParaRPr>
            </a:p>
          </p:txBody>
        </p:sp>
      </p:grpSp>
      <p:sp>
        <p:nvSpPr>
          <p:cNvPr id="16" name="TextBox 15"/>
          <p:cNvSpPr txBox="1"/>
          <p:nvPr/>
        </p:nvSpPr>
        <p:spPr>
          <a:xfrm>
            <a:off x="6989894" y="3027423"/>
            <a:ext cx="1797050" cy="914400"/>
          </a:xfrm>
          <a:prstGeom prst="rect">
            <a:avLst/>
          </a:prstGeom>
          <a:noFill/>
        </p:spPr>
        <p:txBody>
          <a:bodyPr wrap="none" lIns="0" tIns="0" rIns="0" bIns="0" rtlCol="0">
            <a:noAutofit/>
          </a:bodyPr>
          <a:lstStyle/>
          <a:p>
            <a:pPr algn="ctr">
              <a:lnSpc>
                <a:spcPct val="110000"/>
              </a:lnSpc>
              <a:spcBef>
                <a:spcPts val="0"/>
              </a:spcBef>
            </a:pPr>
            <a:r>
              <a:rPr lang="de-CH" sz="1800" kern="1000" spc="30" dirty="0">
                <a:latin typeface="+mn-lt"/>
                <a:cs typeface="Franklin Gothic Book"/>
              </a:rPr>
              <a:t>Trigger </a:t>
            </a:r>
            <a:r>
              <a:rPr lang="de-CH" sz="1800" kern="1000" spc="30" dirty="0" err="1">
                <a:latin typeface="+mn-lt"/>
                <a:cs typeface="Franklin Gothic Book"/>
              </a:rPr>
              <a:t>Detector</a:t>
            </a:r>
            <a:br>
              <a:rPr lang="de-CH" sz="1800" kern="1000" spc="30" dirty="0">
                <a:latin typeface="+mn-lt"/>
                <a:cs typeface="Franklin Gothic Book"/>
              </a:rPr>
            </a:br>
            <a:r>
              <a:rPr lang="de-CH" sz="1800" kern="1000" spc="30" dirty="0" err="1">
                <a:latin typeface="+mn-lt"/>
                <a:cs typeface="Franklin Gothic Book"/>
              </a:rPr>
              <a:t>or</a:t>
            </a:r>
            <a:br>
              <a:rPr lang="de-CH" sz="1800" kern="1000" spc="30" dirty="0">
                <a:latin typeface="+mn-lt"/>
                <a:cs typeface="Franklin Gothic Book"/>
              </a:rPr>
            </a:br>
            <a:r>
              <a:rPr lang="de-CH" sz="1800" kern="1000" spc="30" dirty="0">
                <a:latin typeface="+mn-lt"/>
                <a:cs typeface="Franklin Gothic Book"/>
              </a:rPr>
              <a:t>M-Counter</a:t>
            </a:r>
          </a:p>
        </p:txBody>
      </p:sp>
    </p:spTree>
    <p:extLst>
      <p:ext uri="{BB962C8B-B14F-4D97-AF65-F5344CB8AC3E}">
        <p14:creationId xmlns:p14="http://schemas.microsoft.com/office/powerpoint/2010/main" val="12194161"/>
      </p:ext>
    </p:extLst>
  </p:cSld>
  <p:clrMapOvr>
    <a:masterClrMapping/>
  </p:clrMapOvr>
  <p:transition spd="med"/>
</p:sld>
</file>

<file path=ppt/theme/theme1.xml><?xml version="1.0" encoding="utf-8"?>
<a:theme xmlns:a="http://schemas.openxmlformats.org/drawingml/2006/main" name="PSI-Powerpoint-Master Calibri V2">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ヒラギノ角ゴ Pro W3"/>
        <a:cs typeface="ヒラギノ角ゴ Pro W3"/>
      </a:majorFont>
      <a:minorFont>
        <a:latin typeface="Calibri"/>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Times" charset="0"/>
          </a:defRPr>
        </a:defPPr>
      </a:lstStyle>
    </a:lnDef>
    <a:txDef>
      <a:spPr>
        <a:noFill/>
      </a:spPr>
      <a:bodyPr wrap="none" lIns="0" tIns="0" rIns="0" bIns="0" rtlCol="0">
        <a:noAutofit/>
      </a:bodyPr>
      <a:lstStyle>
        <a:defPPr>
          <a:lnSpc>
            <a:spcPct val="110000"/>
          </a:lnSpc>
          <a:spcBef>
            <a:spcPts val="0"/>
          </a:spcBef>
          <a:defRPr sz="1800" kern="1000" spc="30" dirty="0" smtClean="0">
            <a:latin typeface="+mn-lt"/>
            <a:cs typeface="Franklin Gothic Book"/>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extLst>
    <a:ext uri="{05A4C25C-085E-4340-85A3-A5531E510DB2}">
      <thm15:themeFamily xmlns:thm15="http://schemas.microsoft.com/office/thememl/2012/main" name="PSI PowerPoint Master english 4_3.potx" id="{5765F3A5-C807-40A8-A02D-92727387B257}" vid="{056310D9-9A79-47DB-A30C-49EEDD3FB39B}"/>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1680</TotalTime>
  <Words>2715</Words>
  <Application>Microsoft Office PowerPoint</Application>
  <PresentationFormat>全屏显示(4:3)</PresentationFormat>
  <Paragraphs>407</Paragraphs>
  <Slides>39</Slides>
  <Notes>1</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51" baseType="lpstr">
      <vt:lpstr>Liberation Sans</vt:lpstr>
      <vt:lpstr>Arial</vt:lpstr>
      <vt:lpstr>Arial Narrow</vt:lpstr>
      <vt:lpstr>Calibri</vt:lpstr>
      <vt:lpstr>Courier New</vt:lpstr>
      <vt:lpstr>Georgia</vt:lpstr>
      <vt:lpstr>Symbol</vt:lpstr>
      <vt:lpstr>Times</vt:lpstr>
      <vt:lpstr>Times New Roman</vt:lpstr>
      <vt:lpstr>Wingdings</vt:lpstr>
      <vt:lpstr>PSI-Powerpoint-Master Calibri V2</vt:lpstr>
      <vt:lpstr>CorelDRAW</vt:lpstr>
      <vt:lpstr>Low Energy Muon Beam Facility at PSI</vt:lpstr>
      <vt:lpstr>Outline</vt:lpstr>
      <vt:lpstr>Paul Scherrer Institute </vt:lpstr>
      <vt:lpstr>Muon Instruments at PSI:  SμS (Swiss Muon Source)</vt:lpstr>
      <vt:lpstr>Low Energy μ+ Beam and Setup for  LE-μSR </vt:lpstr>
      <vt:lpstr>Low Energy μ+ Beam and Setup for  LE-μSR </vt:lpstr>
      <vt:lpstr>Low Energy μ+ Beam and Setup for  LE-μSR </vt:lpstr>
      <vt:lpstr>Low Energy μ+ Beam and Setup for  LE-μSR </vt:lpstr>
      <vt:lpstr>Low Energy μ+ Beam and Setup for  LE-μSR </vt:lpstr>
      <vt:lpstr>Low Energy μ+ Beam and Setup for  LE-μSR </vt:lpstr>
      <vt:lpstr>Low Energy μ+ Beam and Setup for  LE-μSR </vt:lpstr>
      <vt:lpstr>PowerPoint 演示文稿</vt:lpstr>
      <vt:lpstr>Semiconductors </vt:lpstr>
      <vt:lpstr>Magnetism</vt:lpstr>
      <vt:lpstr>Superconductivity</vt:lpstr>
      <vt:lpstr>More LE-μSR applications</vt:lpstr>
      <vt:lpstr>Particle Physics</vt:lpstr>
      <vt:lpstr>Particle Physics</vt:lpstr>
      <vt:lpstr>PowerPoint 演示文稿</vt:lpstr>
      <vt:lpstr>Limitation</vt:lpstr>
      <vt:lpstr>Improvements</vt:lpstr>
      <vt:lpstr>Improvements</vt:lpstr>
      <vt:lpstr>Improvements</vt:lpstr>
      <vt:lpstr>Acknowledgments</vt:lpstr>
      <vt:lpstr>Proton Accelerator (Overview)</vt:lpstr>
      <vt:lpstr>Proton Accelerator (Overview)</vt:lpstr>
      <vt:lpstr>Proton Accelerator (Overview)</vt:lpstr>
      <vt:lpstr>Beam Power of Accelerators World Wide</vt:lpstr>
      <vt:lpstr>Proton Accelerator (Overview)</vt:lpstr>
      <vt:lpstr>Proton Accelerator (Overview)</vt:lpstr>
      <vt:lpstr>Proton Accelerator (Overview)</vt:lpstr>
      <vt:lpstr>Generation of Thermal μ+ at a Pulsed Muon Beam J-PARC (RIKEN-RAL)</vt:lpstr>
      <vt:lpstr>Generation of Thermal μ+ at a Pulsed Muon Beam J-PARC (RIKEN-RAL)</vt:lpstr>
      <vt:lpstr>Generation of Slow Positive Muons from Solid Rare-Gas Moderators</vt:lpstr>
      <vt:lpstr>Generation of Polarized Epithermal μ+</vt:lpstr>
      <vt:lpstr>Low Energy μ+ Beam and Setup for  LE-μSR </vt:lpstr>
      <vt:lpstr>Low Energy Muonium Production</vt:lpstr>
      <vt:lpstr>Semiconductors – µ+ to Measure Charge Carrier Profiles Example 1: p-doped Ge</vt:lpstr>
      <vt:lpstr>Muon Production – Example: Target E at PSI</vt:lpstr>
    </vt:vector>
  </TitlesOfParts>
  <Company>Paul Scherrer Institut [PSI.CH]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Aktueller Power Point Vortrag  «Das PSI in Kürze»</dc:title>
  <dc:creator>Paul Scherrer Instiut</dc:creator>
  <cp:lastModifiedBy>15656926738@163.com</cp:lastModifiedBy>
  <cp:revision>905</cp:revision>
  <cp:lastPrinted>2015-07-23T13:50:07Z</cp:lastPrinted>
  <dcterms:created xsi:type="dcterms:W3CDTF">2015-06-09T12:31:54Z</dcterms:created>
  <dcterms:modified xsi:type="dcterms:W3CDTF">2020-12-11T05:49:06Z</dcterms:modified>
</cp:coreProperties>
</file>