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vsdx" ContentType="application/vnd.ms-visio.drawing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76" r:id="rId15"/>
    <p:sldId id="272" r:id="rId16"/>
    <p:sldId id="269" r:id="rId17"/>
    <p:sldId id="270" r:id="rId18"/>
    <p:sldId id="271" r:id="rId19"/>
    <p:sldId id="273" r:id="rId20"/>
    <p:sldId id="277" r:id="rId21"/>
    <p:sldId id="274" r:id="rId22"/>
    <p:sldId id="275" r:id="rId23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3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758F7-589B-4512-8F48-B62FA1BCAD2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4B63128-FDFA-4A74-979B-25728A3663C9}">
      <dgm:prSet custT="1"/>
      <dgm:spPr/>
      <dgm:t>
        <a:bodyPr/>
        <a:lstStyle/>
        <a:p>
          <a:pPr algn="ctr" rtl="0"/>
          <a:r>
            <a:rPr lang="en-US" sz="4000" dirty="0" smtClean="0"/>
            <a:t>Electronics of the </a:t>
          </a:r>
          <a:r>
            <a:rPr lang="en-US" sz="4000" dirty="0" err="1" smtClean="0"/>
            <a:t>μSR</a:t>
          </a:r>
          <a:r>
            <a:rPr lang="en-US" sz="4000" dirty="0" smtClean="0"/>
            <a:t> Spectrometer</a:t>
          </a:r>
          <a:endParaRPr lang="zh-CN" sz="4000" dirty="0"/>
        </a:p>
      </dgm:t>
    </dgm:pt>
    <dgm:pt modelId="{99A3BD84-4F2A-4349-997A-186223917AA2}" type="parTrans" cxnId="{8CBD227E-E1E1-4979-AFDA-0675BDFE4D16}">
      <dgm:prSet/>
      <dgm:spPr/>
      <dgm:t>
        <a:bodyPr/>
        <a:lstStyle/>
        <a:p>
          <a:endParaRPr lang="zh-CN" altLang="en-US"/>
        </a:p>
      </dgm:t>
    </dgm:pt>
    <dgm:pt modelId="{55D04604-902A-4F41-B18D-8BF7D63293E1}" type="sibTrans" cxnId="{8CBD227E-E1E1-4979-AFDA-0675BDFE4D16}">
      <dgm:prSet/>
      <dgm:spPr/>
      <dgm:t>
        <a:bodyPr/>
        <a:lstStyle/>
        <a:p>
          <a:endParaRPr lang="zh-CN" altLang="en-US"/>
        </a:p>
      </dgm:t>
    </dgm:pt>
    <dgm:pt modelId="{2D062B48-C89E-4EDF-B820-1C18D4707115}" type="pres">
      <dgm:prSet presAssocID="{D0E758F7-589B-4512-8F48-B62FA1BCAD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414FBDB-CE8D-4707-9C58-06EB9B9EBDBE}" type="pres">
      <dgm:prSet presAssocID="{B4B63128-FDFA-4A74-979B-25728A3663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CBD227E-E1E1-4979-AFDA-0675BDFE4D16}" srcId="{D0E758F7-589B-4512-8F48-B62FA1BCAD2D}" destId="{B4B63128-FDFA-4A74-979B-25728A3663C9}" srcOrd="0" destOrd="0" parTransId="{99A3BD84-4F2A-4349-997A-186223917AA2}" sibTransId="{55D04604-902A-4F41-B18D-8BF7D63293E1}"/>
    <dgm:cxn modelId="{3CC01BE4-FABB-432B-A442-0A8DCAA652A3}" type="presOf" srcId="{B4B63128-FDFA-4A74-979B-25728A3663C9}" destId="{0414FBDB-CE8D-4707-9C58-06EB9B9EBDBE}" srcOrd="0" destOrd="0" presId="urn:microsoft.com/office/officeart/2005/8/layout/vList2"/>
    <dgm:cxn modelId="{6C5D398E-2D40-48A5-8AB1-2CB047F84E12}" type="presOf" srcId="{D0E758F7-589B-4512-8F48-B62FA1BCAD2D}" destId="{2D062B48-C89E-4EDF-B820-1C18D4707115}" srcOrd="0" destOrd="0" presId="urn:microsoft.com/office/officeart/2005/8/layout/vList2"/>
    <dgm:cxn modelId="{FF1D7BD0-0350-4ABD-8D54-7D07B13EEEA6}" type="presParOf" srcId="{2D062B48-C89E-4EDF-B820-1C18D4707115}" destId="{0414FBDB-CE8D-4707-9C58-06EB9B9EBD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4C11DF-D1F3-4118-A28C-7384778AA44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AA474819-D99C-4E90-9FB5-19BF86A08140}">
      <dgm:prSet custT="1"/>
      <dgm:spPr/>
      <dgm:t>
        <a:bodyPr/>
        <a:lstStyle/>
        <a:p>
          <a:pPr algn="ctr" rtl="0"/>
          <a:r>
            <a:rPr lang="en-US" sz="4400" dirty="0" smtClean="0"/>
            <a:t>Content</a:t>
          </a:r>
          <a:endParaRPr lang="zh-CN" sz="4400" dirty="0"/>
        </a:p>
      </dgm:t>
    </dgm:pt>
    <dgm:pt modelId="{3645515C-1AF8-4027-9240-6D29687A5721}" type="parTrans" cxnId="{747F7DF3-8C23-4CB6-908B-B26DEC72B66E}">
      <dgm:prSet/>
      <dgm:spPr/>
      <dgm:t>
        <a:bodyPr/>
        <a:lstStyle/>
        <a:p>
          <a:endParaRPr lang="zh-CN" altLang="en-US"/>
        </a:p>
      </dgm:t>
    </dgm:pt>
    <dgm:pt modelId="{151D4725-7100-4A83-AE08-919B59EE46C6}" type="sibTrans" cxnId="{747F7DF3-8C23-4CB6-908B-B26DEC72B66E}">
      <dgm:prSet/>
      <dgm:spPr/>
      <dgm:t>
        <a:bodyPr/>
        <a:lstStyle/>
        <a:p>
          <a:endParaRPr lang="zh-CN" altLang="en-US"/>
        </a:p>
      </dgm:t>
    </dgm:pt>
    <dgm:pt modelId="{B75731A7-1433-46E5-8500-3CE875302328}" type="pres">
      <dgm:prSet presAssocID="{3B4C11DF-D1F3-4118-A28C-7384778AA4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E1C74E5-B352-4141-B45C-C08E13A0A29E}" type="pres">
      <dgm:prSet presAssocID="{AA474819-D99C-4E90-9FB5-19BF86A08140}" presName="parentLin" presStyleCnt="0"/>
      <dgm:spPr/>
    </dgm:pt>
    <dgm:pt modelId="{EA6987D7-C7CD-449C-92E2-8A57BA446537}" type="pres">
      <dgm:prSet presAssocID="{AA474819-D99C-4E90-9FB5-19BF86A08140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013FCB1A-68E1-4751-8453-A17D03D2B64E}" type="pres">
      <dgm:prSet presAssocID="{AA474819-D99C-4E90-9FB5-19BF86A0814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E3D040-4C13-460C-8326-63F71C4572FD}" type="pres">
      <dgm:prSet presAssocID="{AA474819-D99C-4E90-9FB5-19BF86A08140}" presName="negativeSpace" presStyleCnt="0"/>
      <dgm:spPr/>
    </dgm:pt>
    <dgm:pt modelId="{F2D3EF52-8696-423E-B41A-894382B518A0}" type="pres">
      <dgm:prSet presAssocID="{AA474819-D99C-4E90-9FB5-19BF86A0814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6BC055E-6837-4139-AC64-D4763670575F}" type="presOf" srcId="{AA474819-D99C-4E90-9FB5-19BF86A08140}" destId="{013FCB1A-68E1-4751-8453-A17D03D2B64E}" srcOrd="1" destOrd="0" presId="urn:microsoft.com/office/officeart/2005/8/layout/list1"/>
    <dgm:cxn modelId="{0D07B6E2-06C0-4E36-A2FA-EFB796E15A26}" type="presOf" srcId="{AA474819-D99C-4E90-9FB5-19BF86A08140}" destId="{EA6987D7-C7CD-449C-92E2-8A57BA446537}" srcOrd="0" destOrd="0" presId="urn:microsoft.com/office/officeart/2005/8/layout/list1"/>
    <dgm:cxn modelId="{747F7DF3-8C23-4CB6-908B-B26DEC72B66E}" srcId="{3B4C11DF-D1F3-4118-A28C-7384778AA444}" destId="{AA474819-D99C-4E90-9FB5-19BF86A08140}" srcOrd="0" destOrd="0" parTransId="{3645515C-1AF8-4027-9240-6D29687A5721}" sibTransId="{151D4725-7100-4A83-AE08-919B59EE46C6}"/>
    <dgm:cxn modelId="{7701F1D5-8F63-4604-80D4-5720A44F58A7}" type="presOf" srcId="{3B4C11DF-D1F3-4118-A28C-7384778AA444}" destId="{B75731A7-1433-46E5-8500-3CE875302328}" srcOrd="0" destOrd="0" presId="urn:microsoft.com/office/officeart/2005/8/layout/list1"/>
    <dgm:cxn modelId="{2B0E583C-906E-4817-992A-B7EDD1690B25}" type="presParOf" srcId="{B75731A7-1433-46E5-8500-3CE875302328}" destId="{9E1C74E5-B352-4141-B45C-C08E13A0A29E}" srcOrd="0" destOrd="0" presId="urn:microsoft.com/office/officeart/2005/8/layout/list1"/>
    <dgm:cxn modelId="{0AB0C9C6-26B0-4FD0-B77B-2A2BB362B92C}" type="presParOf" srcId="{9E1C74E5-B352-4141-B45C-C08E13A0A29E}" destId="{EA6987D7-C7CD-449C-92E2-8A57BA446537}" srcOrd="0" destOrd="0" presId="urn:microsoft.com/office/officeart/2005/8/layout/list1"/>
    <dgm:cxn modelId="{12D4259B-0DE7-44C2-90E9-B0C27D122A4E}" type="presParOf" srcId="{9E1C74E5-B352-4141-B45C-C08E13A0A29E}" destId="{013FCB1A-68E1-4751-8453-A17D03D2B64E}" srcOrd="1" destOrd="0" presId="urn:microsoft.com/office/officeart/2005/8/layout/list1"/>
    <dgm:cxn modelId="{15D29DBE-CB64-4672-8CB1-833BCFE0F16F}" type="presParOf" srcId="{B75731A7-1433-46E5-8500-3CE875302328}" destId="{6CE3D040-4C13-460C-8326-63F71C4572FD}" srcOrd="1" destOrd="0" presId="urn:microsoft.com/office/officeart/2005/8/layout/list1"/>
    <dgm:cxn modelId="{D71C4027-66E1-45B5-B672-F4CE610AE4D0}" type="presParOf" srcId="{B75731A7-1433-46E5-8500-3CE875302328}" destId="{F2D3EF52-8696-423E-B41A-894382B518A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5F01D7-4B62-4461-A18A-E2ABF971CFE9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6D9E41A0-99DD-46D2-B631-4CD50AC99A88}">
      <dgm:prSet phldrT="[文本]"/>
      <dgm:spPr/>
      <dgm:t>
        <a:bodyPr/>
        <a:lstStyle/>
        <a:p>
          <a:r>
            <a:rPr lang="en-US" altLang="zh-CN" dirty="0" smtClean="0"/>
            <a:t>Introduction of electronics system</a:t>
          </a:r>
          <a:endParaRPr lang="zh-CN" altLang="en-US" dirty="0" smtClean="0"/>
        </a:p>
      </dgm:t>
    </dgm:pt>
    <dgm:pt modelId="{E3AD4130-E5B7-4ED0-8C66-AA9D8A5C5EF2}" type="parTrans" cxnId="{3A1F7A4E-465E-4C2B-8053-4463EF635253}">
      <dgm:prSet/>
      <dgm:spPr/>
      <dgm:t>
        <a:bodyPr/>
        <a:lstStyle/>
        <a:p>
          <a:endParaRPr lang="zh-CN" altLang="en-US"/>
        </a:p>
      </dgm:t>
    </dgm:pt>
    <dgm:pt modelId="{1C0FBA56-C811-4327-BA52-5D842129F4BA}" type="sibTrans" cxnId="{3A1F7A4E-465E-4C2B-8053-4463EF635253}">
      <dgm:prSet/>
      <dgm:spPr/>
      <dgm:t>
        <a:bodyPr/>
        <a:lstStyle/>
        <a:p>
          <a:endParaRPr lang="zh-CN" altLang="en-US"/>
        </a:p>
      </dgm:t>
    </dgm:pt>
    <dgm:pt modelId="{BC918335-8CB5-4977-A465-D5B963903EE3}">
      <dgm:prSet phldrT="[文本]"/>
      <dgm:spPr/>
      <dgm:t>
        <a:bodyPr/>
        <a:lstStyle/>
        <a:p>
          <a:r>
            <a:rPr lang="en-US" altLang="zh-CN" dirty="0" smtClean="0"/>
            <a:t>Front-end electronics</a:t>
          </a:r>
          <a:endParaRPr lang="zh-CN" altLang="en-US" dirty="0" smtClean="0"/>
        </a:p>
      </dgm:t>
    </dgm:pt>
    <dgm:pt modelId="{C94AA35F-EC15-4A7D-BE5F-57D89F2DC987}" type="parTrans" cxnId="{CEFC5554-C1E1-43B2-BA84-8BEC0BC82111}">
      <dgm:prSet/>
      <dgm:spPr/>
      <dgm:t>
        <a:bodyPr/>
        <a:lstStyle/>
        <a:p>
          <a:endParaRPr lang="zh-CN" altLang="en-US"/>
        </a:p>
      </dgm:t>
    </dgm:pt>
    <dgm:pt modelId="{068BA015-E5CE-4FF5-8106-CC1A13117B9B}" type="sibTrans" cxnId="{CEFC5554-C1E1-43B2-BA84-8BEC0BC82111}">
      <dgm:prSet/>
      <dgm:spPr/>
      <dgm:t>
        <a:bodyPr/>
        <a:lstStyle/>
        <a:p>
          <a:endParaRPr lang="zh-CN" altLang="en-US"/>
        </a:p>
      </dgm:t>
    </dgm:pt>
    <dgm:pt modelId="{6F636B39-2968-4A1F-82C2-89FDD95398D0}">
      <dgm:prSet phldrT="[文本]"/>
      <dgm:spPr/>
      <dgm:t>
        <a:bodyPr/>
        <a:lstStyle/>
        <a:p>
          <a:r>
            <a:rPr lang="en-US" altLang="zh-CN" dirty="0" smtClean="0"/>
            <a:t>Multi-channel TDC based on single FPGA</a:t>
          </a:r>
          <a:endParaRPr lang="zh-CN" altLang="en-US" dirty="0" smtClean="0"/>
        </a:p>
      </dgm:t>
    </dgm:pt>
    <dgm:pt modelId="{9C7D812F-D2C5-419E-AC57-F082F9EF246F}" type="parTrans" cxnId="{2595EC83-8947-418D-AFE9-C6370FD69243}">
      <dgm:prSet/>
      <dgm:spPr/>
      <dgm:t>
        <a:bodyPr/>
        <a:lstStyle/>
        <a:p>
          <a:endParaRPr lang="zh-CN" altLang="en-US"/>
        </a:p>
      </dgm:t>
    </dgm:pt>
    <dgm:pt modelId="{70D5EFEE-7955-469F-A6ED-9DE0CF855025}" type="sibTrans" cxnId="{2595EC83-8947-418D-AFE9-C6370FD69243}">
      <dgm:prSet/>
      <dgm:spPr/>
      <dgm:t>
        <a:bodyPr/>
        <a:lstStyle/>
        <a:p>
          <a:endParaRPr lang="zh-CN" altLang="en-US"/>
        </a:p>
      </dgm:t>
    </dgm:pt>
    <dgm:pt modelId="{7F6BDA5C-4B64-4564-B54B-5ED2B41A9019}">
      <dgm:prSet phldrT="[文本]"/>
      <dgm:spPr/>
      <dgm:t>
        <a:bodyPr/>
        <a:lstStyle/>
        <a:p>
          <a:r>
            <a:rPr lang="en-US" altLang="zh-CN" dirty="0" smtClean="0"/>
            <a:t>Test Result and Progress</a:t>
          </a:r>
          <a:endParaRPr lang="zh-CN" altLang="en-US" dirty="0"/>
        </a:p>
      </dgm:t>
    </dgm:pt>
    <dgm:pt modelId="{F89AB38D-22AD-4FAE-9868-C37F5A94AD4A}" type="parTrans" cxnId="{8116153E-3728-4C02-A27C-3B4B058B1B2B}">
      <dgm:prSet/>
      <dgm:spPr/>
      <dgm:t>
        <a:bodyPr/>
        <a:lstStyle/>
        <a:p>
          <a:endParaRPr lang="zh-CN" altLang="en-US"/>
        </a:p>
      </dgm:t>
    </dgm:pt>
    <dgm:pt modelId="{E6050DCA-0027-4138-8F14-7341687B075A}" type="sibTrans" cxnId="{8116153E-3728-4C02-A27C-3B4B058B1B2B}">
      <dgm:prSet/>
      <dgm:spPr/>
      <dgm:t>
        <a:bodyPr/>
        <a:lstStyle/>
        <a:p>
          <a:endParaRPr lang="zh-CN" altLang="en-US"/>
        </a:p>
      </dgm:t>
    </dgm:pt>
    <dgm:pt modelId="{0D6362D9-274F-4BEC-9CE6-4B427554ED18}">
      <dgm:prSet phldrT="[文本]"/>
      <dgm:spPr/>
      <dgm:t>
        <a:bodyPr/>
        <a:lstStyle/>
        <a:p>
          <a:r>
            <a:rPr lang="en-US" altLang="zh-CN" dirty="0" smtClean="0"/>
            <a:t>Summary</a:t>
          </a:r>
          <a:endParaRPr lang="zh-CN" altLang="en-US" dirty="0"/>
        </a:p>
      </dgm:t>
    </dgm:pt>
    <dgm:pt modelId="{E2439739-C7A9-45B6-899D-86753C309842}" type="parTrans" cxnId="{DDC70ABE-6B16-4FC1-B174-965E05C2C0F2}">
      <dgm:prSet/>
      <dgm:spPr/>
      <dgm:t>
        <a:bodyPr/>
        <a:lstStyle/>
        <a:p>
          <a:endParaRPr lang="zh-CN" altLang="en-US"/>
        </a:p>
      </dgm:t>
    </dgm:pt>
    <dgm:pt modelId="{D866DC8F-67EF-41FD-8DF0-830D89879A42}" type="sibTrans" cxnId="{DDC70ABE-6B16-4FC1-B174-965E05C2C0F2}">
      <dgm:prSet/>
      <dgm:spPr/>
      <dgm:t>
        <a:bodyPr/>
        <a:lstStyle/>
        <a:p>
          <a:endParaRPr lang="zh-CN" altLang="en-US"/>
        </a:p>
      </dgm:t>
    </dgm:pt>
    <dgm:pt modelId="{E84509B1-9652-43EC-9FB6-F76E1FF4D915}">
      <dgm:prSet phldrT="[文本]"/>
      <dgm:spPr/>
      <dgm:t>
        <a:bodyPr/>
        <a:lstStyle/>
        <a:p>
          <a:r>
            <a:rPr lang="en-US" altLang="zh-CN" dirty="0" smtClean="0"/>
            <a:t>DAQ software </a:t>
          </a:r>
          <a:endParaRPr lang="zh-CN" altLang="en-US" dirty="0" smtClean="0"/>
        </a:p>
      </dgm:t>
    </dgm:pt>
    <dgm:pt modelId="{7941358D-7616-45A0-ACCE-31F7E4EE1BCD}" type="parTrans" cxnId="{DFE189DF-E088-441E-B302-E2693D4E1520}">
      <dgm:prSet/>
      <dgm:spPr/>
    </dgm:pt>
    <dgm:pt modelId="{016B0B74-D473-43B8-86A7-2FE6EBB3518D}" type="sibTrans" cxnId="{DFE189DF-E088-441E-B302-E2693D4E1520}">
      <dgm:prSet/>
      <dgm:spPr/>
    </dgm:pt>
    <dgm:pt modelId="{511834F3-E45D-4AD0-B1C9-4239CA4DE10F}" type="pres">
      <dgm:prSet presAssocID="{C55F01D7-4B62-4461-A18A-E2ABF971CF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2B037A5-9843-47F2-BCC6-05E5CE721F9A}" type="pres">
      <dgm:prSet presAssocID="{6D9E41A0-99DD-46D2-B631-4CD50AC99A88}" presName="parentText" presStyleLbl="node1" presStyleIdx="0" presStyleCnt="6" custLinFactNeighborX="-3500" custLinFactNeighborY="-2902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E3F64B-E8AC-4FE5-A88E-1CA6ACF5EB69}" type="pres">
      <dgm:prSet presAssocID="{1C0FBA56-C811-4327-BA52-5D842129F4BA}" presName="spacer" presStyleCnt="0"/>
      <dgm:spPr/>
    </dgm:pt>
    <dgm:pt modelId="{7DAAF335-2E41-4D81-AFB6-039F9D282126}" type="pres">
      <dgm:prSet presAssocID="{BC918335-8CB5-4977-A465-D5B963903EE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9EC72B-F707-4ADD-ADBF-45E19E76DD8A}" type="pres">
      <dgm:prSet presAssocID="{068BA015-E5CE-4FF5-8106-CC1A13117B9B}" presName="spacer" presStyleCnt="0"/>
      <dgm:spPr/>
    </dgm:pt>
    <dgm:pt modelId="{271FB45B-DD66-4670-BDDD-015A6CEC7E0D}" type="pres">
      <dgm:prSet presAssocID="{6F636B39-2968-4A1F-82C2-89FDD95398D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FFBD4A-CD59-49BC-A6C1-25CE65E4DA2F}" type="pres">
      <dgm:prSet presAssocID="{70D5EFEE-7955-469F-A6ED-9DE0CF855025}" presName="spacer" presStyleCnt="0"/>
      <dgm:spPr/>
    </dgm:pt>
    <dgm:pt modelId="{DA32670F-B98F-4AF2-94C8-FC11358EB0A9}" type="pres">
      <dgm:prSet presAssocID="{E84509B1-9652-43EC-9FB6-F76E1FF4D91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9A2323-CE0B-45CD-9BC3-DFC1115A3259}" type="pres">
      <dgm:prSet presAssocID="{016B0B74-D473-43B8-86A7-2FE6EBB3518D}" presName="spacer" presStyleCnt="0"/>
      <dgm:spPr/>
    </dgm:pt>
    <dgm:pt modelId="{5E41362D-C6B2-44D7-94C3-8A1BB27F76D0}" type="pres">
      <dgm:prSet presAssocID="{7F6BDA5C-4B64-4564-B54B-5ED2B41A901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226376-3F9E-4E62-8368-5BF74958D3CD}" type="pres">
      <dgm:prSet presAssocID="{E6050DCA-0027-4138-8F14-7341687B075A}" presName="spacer" presStyleCnt="0"/>
      <dgm:spPr/>
    </dgm:pt>
    <dgm:pt modelId="{3C098846-504A-4A6E-AAFE-2257CE0A758B}" type="pres">
      <dgm:prSet presAssocID="{0D6362D9-274F-4BEC-9CE6-4B427554ED1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24A80E8-F525-4238-A25C-7F586B97A496}" type="presOf" srcId="{6F636B39-2968-4A1F-82C2-89FDD95398D0}" destId="{271FB45B-DD66-4670-BDDD-015A6CEC7E0D}" srcOrd="0" destOrd="0" presId="urn:microsoft.com/office/officeart/2005/8/layout/vList2"/>
    <dgm:cxn modelId="{CEFC5554-C1E1-43B2-BA84-8BEC0BC82111}" srcId="{C55F01D7-4B62-4461-A18A-E2ABF971CFE9}" destId="{BC918335-8CB5-4977-A465-D5B963903EE3}" srcOrd="1" destOrd="0" parTransId="{C94AA35F-EC15-4A7D-BE5F-57D89F2DC987}" sibTransId="{068BA015-E5CE-4FF5-8106-CC1A13117B9B}"/>
    <dgm:cxn modelId="{2595EC83-8947-418D-AFE9-C6370FD69243}" srcId="{C55F01D7-4B62-4461-A18A-E2ABF971CFE9}" destId="{6F636B39-2968-4A1F-82C2-89FDD95398D0}" srcOrd="2" destOrd="0" parTransId="{9C7D812F-D2C5-419E-AC57-F082F9EF246F}" sibTransId="{70D5EFEE-7955-469F-A6ED-9DE0CF855025}"/>
    <dgm:cxn modelId="{8E5908E1-66C4-45AA-A813-03E029A17D96}" type="presOf" srcId="{0D6362D9-274F-4BEC-9CE6-4B427554ED18}" destId="{3C098846-504A-4A6E-AAFE-2257CE0A758B}" srcOrd="0" destOrd="0" presId="urn:microsoft.com/office/officeart/2005/8/layout/vList2"/>
    <dgm:cxn modelId="{DFE189DF-E088-441E-B302-E2693D4E1520}" srcId="{C55F01D7-4B62-4461-A18A-E2ABF971CFE9}" destId="{E84509B1-9652-43EC-9FB6-F76E1FF4D915}" srcOrd="3" destOrd="0" parTransId="{7941358D-7616-45A0-ACCE-31F7E4EE1BCD}" sibTransId="{016B0B74-D473-43B8-86A7-2FE6EBB3518D}"/>
    <dgm:cxn modelId="{47A8FED4-96F5-46DC-A50A-FE464FCE9505}" type="presOf" srcId="{7F6BDA5C-4B64-4564-B54B-5ED2B41A9019}" destId="{5E41362D-C6B2-44D7-94C3-8A1BB27F76D0}" srcOrd="0" destOrd="0" presId="urn:microsoft.com/office/officeart/2005/8/layout/vList2"/>
    <dgm:cxn modelId="{F860C0B2-E110-4E42-B706-940CB4D8F83E}" type="presOf" srcId="{6D9E41A0-99DD-46D2-B631-4CD50AC99A88}" destId="{B2B037A5-9843-47F2-BCC6-05E5CE721F9A}" srcOrd="0" destOrd="0" presId="urn:microsoft.com/office/officeart/2005/8/layout/vList2"/>
    <dgm:cxn modelId="{8116153E-3728-4C02-A27C-3B4B058B1B2B}" srcId="{C55F01D7-4B62-4461-A18A-E2ABF971CFE9}" destId="{7F6BDA5C-4B64-4564-B54B-5ED2B41A9019}" srcOrd="4" destOrd="0" parTransId="{F89AB38D-22AD-4FAE-9868-C37F5A94AD4A}" sibTransId="{E6050DCA-0027-4138-8F14-7341687B075A}"/>
    <dgm:cxn modelId="{3A1F7A4E-465E-4C2B-8053-4463EF635253}" srcId="{C55F01D7-4B62-4461-A18A-E2ABF971CFE9}" destId="{6D9E41A0-99DD-46D2-B631-4CD50AC99A88}" srcOrd="0" destOrd="0" parTransId="{E3AD4130-E5B7-4ED0-8C66-AA9D8A5C5EF2}" sibTransId="{1C0FBA56-C811-4327-BA52-5D842129F4BA}"/>
    <dgm:cxn modelId="{89790510-D2AB-499F-A34D-4B23BCEB0812}" type="presOf" srcId="{E84509B1-9652-43EC-9FB6-F76E1FF4D915}" destId="{DA32670F-B98F-4AF2-94C8-FC11358EB0A9}" srcOrd="0" destOrd="0" presId="urn:microsoft.com/office/officeart/2005/8/layout/vList2"/>
    <dgm:cxn modelId="{E14A0E27-8EB6-4998-B390-8BD42AFFB199}" type="presOf" srcId="{BC918335-8CB5-4977-A465-D5B963903EE3}" destId="{7DAAF335-2E41-4D81-AFB6-039F9D282126}" srcOrd="0" destOrd="0" presId="urn:microsoft.com/office/officeart/2005/8/layout/vList2"/>
    <dgm:cxn modelId="{995E9489-87ED-471B-9713-4BC734B424E9}" type="presOf" srcId="{C55F01D7-4B62-4461-A18A-E2ABF971CFE9}" destId="{511834F3-E45D-4AD0-B1C9-4239CA4DE10F}" srcOrd="0" destOrd="0" presId="urn:microsoft.com/office/officeart/2005/8/layout/vList2"/>
    <dgm:cxn modelId="{DDC70ABE-6B16-4FC1-B174-965E05C2C0F2}" srcId="{C55F01D7-4B62-4461-A18A-E2ABF971CFE9}" destId="{0D6362D9-274F-4BEC-9CE6-4B427554ED18}" srcOrd="5" destOrd="0" parTransId="{E2439739-C7A9-45B6-899D-86753C309842}" sibTransId="{D866DC8F-67EF-41FD-8DF0-830D89879A42}"/>
    <dgm:cxn modelId="{F416E198-5B99-475E-9FC6-EBDECCB32E9E}" type="presParOf" srcId="{511834F3-E45D-4AD0-B1C9-4239CA4DE10F}" destId="{B2B037A5-9843-47F2-BCC6-05E5CE721F9A}" srcOrd="0" destOrd="0" presId="urn:microsoft.com/office/officeart/2005/8/layout/vList2"/>
    <dgm:cxn modelId="{01C513A5-CFC5-414D-8745-E01E7E8DF56E}" type="presParOf" srcId="{511834F3-E45D-4AD0-B1C9-4239CA4DE10F}" destId="{AFE3F64B-E8AC-4FE5-A88E-1CA6ACF5EB69}" srcOrd="1" destOrd="0" presId="urn:microsoft.com/office/officeart/2005/8/layout/vList2"/>
    <dgm:cxn modelId="{3D11D575-8752-4FFC-80EA-450F5766E411}" type="presParOf" srcId="{511834F3-E45D-4AD0-B1C9-4239CA4DE10F}" destId="{7DAAF335-2E41-4D81-AFB6-039F9D282126}" srcOrd="2" destOrd="0" presId="urn:microsoft.com/office/officeart/2005/8/layout/vList2"/>
    <dgm:cxn modelId="{98ABA64F-C8CD-4328-BC14-3EDC265936A3}" type="presParOf" srcId="{511834F3-E45D-4AD0-B1C9-4239CA4DE10F}" destId="{3F9EC72B-F707-4ADD-ADBF-45E19E76DD8A}" srcOrd="3" destOrd="0" presId="urn:microsoft.com/office/officeart/2005/8/layout/vList2"/>
    <dgm:cxn modelId="{664C74B5-8D30-4621-A518-FC504F3A481A}" type="presParOf" srcId="{511834F3-E45D-4AD0-B1C9-4239CA4DE10F}" destId="{271FB45B-DD66-4670-BDDD-015A6CEC7E0D}" srcOrd="4" destOrd="0" presId="urn:microsoft.com/office/officeart/2005/8/layout/vList2"/>
    <dgm:cxn modelId="{5961AA51-DE77-45B9-B264-5E099F9D2B6A}" type="presParOf" srcId="{511834F3-E45D-4AD0-B1C9-4239CA4DE10F}" destId="{36FFBD4A-CD59-49BC-A6C1-25CE65E4DA2F}" srcOrd="5" destOrd="0" presId="urn:microsoft.com/office/officeart/2005/8/layout/vList2"/>
    <dgm:cxn modelId="{391615B8-60A1-4CCC-A04A-CB82E358B695}" type="presParOf" srcId="{511834F3-E45D-4AD0-B1C9-4239CA4DE10F}" destId="{DA32670F-B98F-4AF2-94C8-FC11358EB0A9}" srcOrd="6" destOrd="0" presId="urn:microsoft.com/office/officeart/2005/8/layout/vList2"/>
    <dgm:cxn modelId="{658E9865-3448-49DF-964C-1DD4A6FDC4E6}" type="presParOf" srcId="{511834F3-E45D-4AD0-B1C9-4239CA4DE10F}" destId="{699A2323-CE0B-45CD-9BC3-DFC1115A3259}" srcOrd="7" destOrd="0" presId="urn:microsoft.com/office/officeart/2005/8/layout/vList2"/>
    <dgm:cxn modelId="{FDADF98D-5CA6-48D1-9DA4-F36DE6E1C23B}" type="presParOf" srcId="{511834F3-E45D-4AD0-B1C9-4239CA4DE10F}" destId="{5E41362D-C6B2-44D7-94C3-8A1BB27F76D0}" srcOrd="8" destOrd="0" presId="urn:microsoft.com/office/officeart/2005/8/layout/vList2"/>
    <dgm:cxn modelId="{9B425D6A-9599-46AE-80A8-5E379AC18A32}" type="presParOf" srcId="{511834F3-E45D-4AD0-B1C9-4239CA4DE10F}" destId="{D4226376-3F9E-4E62-8368-5BF74958D3CD}" srcOrd="9" destOrd="0" presId="urn:microsoft.com/office/officeart/2005/8/layout/vList2"/>
    <dgm:cxn modelId="{8AF4FBB4-EE30-44A7-83AA-5D28BBCFD4E2}" type="presParOf" srcId="{511834F3-E45D-4AD0-B1C9-4239CA4DE10F}" destId="{3C098846-504A-4A6E-AAFE-2257CE0A758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14FBDB-CE8D-4707-9C58-06EB9B9EBDBE}">
      <dsp:nvSpPr>
        <dsp:cNvPr id="0" name=""/>
        <dsp:cNvSpPr/>
      </dsp:nvSpPr>
      <dsp:spPr>
        <a:xfrm>
          <a:off x="0" y="305416"/>
          <a:ext cx="8280919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Electronics of the </a:t>
          </a:r>
          <a:r>
            <a:rPr lang="en-US" sz="4000" kern="1200" dirty="0" err="1" smtClean="0"/>
            <a:t>μSR</a:t>
          </a:r>
          <a:r>
            <a:rPr lang="en-US" sz="4000" kern="1200" dirty="0" smtClean="0"/>
            <a:t> Spectrometer</a:t>
          </a:r>
          <a:endParaRPr lang="zh-CN" sz="4000" kern="1200" dirty="0"/>
        </a:p>
      </dsp:txBody>
      <dsp:txXfrm>
        <a:off x="0" y="305416"/>
        <a:ext cx="8280919" cy="1216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D3EF52-8696-423E-B41A-894382B518A0}">
      <dsp:nvSpPr>
        <dsp:cNvPr id="0" name=""/>
        <dsp:cNvSpPr/>
      </dsp:nvSpPr>
      <dsp:spPr>
        <a:xfrm>
          <a:off x="0" y="425339"/>
          <a:ext cx="8229599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FCB1A-68E1-4751-8453-A17D03D2B64E}">
      <dsp:nvSpPr>
        <dsp:cNvPr id="0" name=""/>
        <dsp:cNvSpPr/>
      </dsp:nvSpPr>
      <dsp:spPr>
        <a:xfrm>
          <a:off x="411479" y="12059"/>
          <a:ext cx="576072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Content</a:t>
          </a:r>
          <a:endParaRPr lang="zh-CN" sz="4400" kern="1200" dirty="0"/>
        </a:p>
      </dsp:txBody>
      <dsp:txXfrm>
        <a:off x="411479" y="12059"/>
        <a:ext cx="5760720" cy="8265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B037A5-9843-47F2-BCC6-05E5CE721F9A}">
      <dsp:nvSpPr>
        <dsp:cNvPr id="0" name=""/>
        <dsp:cNvSpPr/>
      </dsp:nvSpPr>
      <dsp:spPr>
        <a:xfrm>
          <a:off x="0" y="0"/>
          <a:ext cx="8229599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/>
            <a:t>Introduction of electronics system</a:t>
          </a:r>
          <a:endParaRPr lang="zh-CN" altLang="en-US" sz="3400" kern="1200" dirty="0" smtClean="0"/>
        </a:p>
      </dsp:txBody>
      <dsp:txXfrm>
        <a:off x="0" y="0"/>
        <a:ext cx="8229599" cy="815490"/>
      </dsp:txXfrm>
    </dsp:sp>
    <dsp:sp modelId="{7DAAF335-2E41-4D81-AFB6-039F9D282126}">
      <dsp:nvSpPr>
        <dsp:cNvPr id="0" name=""/>
        <dsp:cNvSpPr/>
      </dsp:nvSpPr>
      <dsp:spPr>
        <a:xfrm>
          <a:off x="0" y="941826"/>
          <a:ext cx="8229599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/>
            <a:t>Front-end electronics</a:t>
          </a:r>
          <a:endParaRPr lang="zh-CN" altLang="en-US" sz="3400" kern="1200" dirty="0" smtClean="0"/>
        </a:p>
      </dsp:txBody>
      <dsp:txXfrm>
        <a:off x="0" y="941826"/>
        <a:ext cx="8229599" cy="815490"/>
      </dsp:txXfrm>
    </dsp:sp>
    <dsp:sp modelId="{271FB45B-DD66-4670-BDDD-015A6CEC7E0D}">
      <dsp:nvSpPr>
        <dsp:cNvPr id="0" name=""/>
        <dsp:cNvSpPr/>
      </dsp:nvSpPr>
      <dsp:spPr>
        <a:xfrm>
          <a:off x="0" y="1855236"/>
          <a:ext cx="8229599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/>
            <a:t>Multi-channel TDC based on single FPGA</a:t>
          </a:r>
          <a:endParaRPr lang="zh-CN" altLang="en-US" sz="3400" kern="1200" dirty="0" smtClean="0"/>
        </a:p>
      </dsp:txBody>
      <dsp:txXfrm>
        <a:off x="0" y="1855236"/>
        <a:ext cx="8229599" cy="815490"/>
      </dsp:txXfrm>
    </dsp:sp>
    <dsp:sp modelId="{5E41362D-C6B2-44D7-94C3-8A1BB27F76D0}">
      <dsp:nvSpPr>
        <dsp:cNvPr id="0" name=""/>
        <dsp:cNvSpPr/>
      </dsp:nvSpPr>
      <dsp:spPr>
        <a:xfrm>
          <a:off x="0" y="2768646"/>
          <a:ext cx="8229599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/>
            <a:t>Test Result and Progress</a:t>
          </a:r>
          <a:endParaRPr lang="zh-CN" altLang="en-US" sz="3400" kern="1200" dirty="0"/>
        </a:p>
      </dsp:txBody>
      <dsp:txXfrm>
        <a:off x="0" y="2768646"/>
        <a:ext cx="8229599" cy="815490"/>
      </dsp:txXfrm>
    </dsp:sp>
    <dsp:sp modelId="{3C098846-504A-4A6E-AAFE-2257CE0A758B}">
      <dsp:nvSpPr>
        <dsp:cNvPr id="0" name=""/>
        <dsp:cNvSpPr/>
      </dsp:nvSpPr>
      <dsp:spPr>
        <a:xfrm>
          <a:off x="0" y="3682056"/>
          <a:ext cx="8229599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/>
            <a:t>Summary</a:t>
          </a:r>
          <a:endParaRPr lang="zh-CN" altLang="en-US" sz="3400" kern="1200" dirty="0"/>
        </a:p>
      </dsp:txBody>
      <dsp:txXfrm>
        <a:off x="0" y="3682056"/>
        <a:ext cx="8229599" cy="815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8A7-564C-4BFA-9903-79F5BBA6F6E8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1D8F-ACE9-41A0-B56B-0CE5CB1A49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8A7-564C-4BFA-9903-79F5BBA6F6E8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1D8F-ACE9-41A0-B56B-0CE5CB1A49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8A7-564C-4BFA-9903-79F5BBA6F6E8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1D8F-ACE9-41A0-B56B-0CE5CB1A49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8A7-564C-4BFA-9903-79F5BBA6F6E8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1D8F-ACE9-41A0-B56B-0CE5CB1A49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8A7-564C-4BFA-9903-79F5BBA6F6E8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1D8F-ACE9-41A0-B56B-0CE5CB1A49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8A7-564C-4BFA-9903-79F5BBA6F6E8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1D8F-ACE9-41A0-B56B-0CE5CB1A49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8A7-564C-4BFA-9903-79F5BBA6F6E8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1D8F-ACE9-41A0-B56B-0CE5CB1A49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8A7-564C-4BFA-9903-79F5BBA6F6E8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1D8F-ACE9-41A0-B56B-0CE5CB1A49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8A7-564C-4BFA-9903-79F5BBA6F6E8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1D8F-ACE9-41A0-B56B-0CE5CB1A49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8A7-564C-4BFA-9903-79F5BBA6F6E8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1D8F-ACE9-41A0-B56B-0CE5CB1A49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8A7-564C-4BFA-9903-79F5BBA6F6E8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1D8F-ACE9-41A0-B56B-0CE5CB1A49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378A7-564C-4BFA-9903-79F5BBA6F6E8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91D8F-ACE9-41A0-B56B-0CE5CB1A49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Visio___444411.vsd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示 6"/>
          <p:cNvGraphicFramePr/>
          <p:nvPr/>
        </p:nvGraphicFramePr>
        <p:xfrm>
          <a:off x="467544" y="1772817"/>
          <a:ext cx="8280920" cy="1827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4286256"/>
            <a:ext cx="7429552" cy="1152128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2400" b="1" dirty="0" err="1" smtClean="0">
                <a:solidFill>
                  <a:schemeClr val="tx1"/>
                </a:solidFill>
                <a:latin typeface="MS Reference Sans Serif" pitchFamily="34" charset="0"/>
                <a:ea typeface="华文细黑" pitchFamily="2" charset="-122"/>
                <a:cs typeface="Arial" panose="020B0604020202020204" pitchFamily="34" charset="0"/>
              </a:rPr>
              <a:t>Hao</a:t>
            </a:r>
            <a:r>
              <a:rPr lang="en-US" altLang="zh-CN" sz="2400" b="1" dirty="0" smtClean="0">
                <a:solidFill>
                  <a:schemeClr val="tx1"/>
                </a:solidFill>
                <a:latin typeface="MS Reference Sans Serif" pitchFamily="34" charset="0"/>
                <a:ea typeface="华文细黑" pitchFamily="2" charset="-122"/>
                <a:cs typeface="Arial" panose="020B0604020202020204" pitchFamily="34" charset="0"/>
              </a:rPr>
              <a:t> Liang</a:t>
            </a:r>
            <a:endParaRPr lang="en-US" altLang="zh-CN" sz="2400" b="1" dirty="0" smtClean="0">
              <a:solidFill>
                <a:schemeClr val="tx1"/>
              </a:solidFill>
              <a:latin typeface="MS Reference Sans Serif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r>
              <a:rPr lang="en-US" altLang="zh-CN" sz="2400" b="1" dirty="0" err="1" smtClean="0">
                <a:solidFill>
                  <a:schemeClr val="tx1"/>
                </a:solidFill>
                <a:latin typeface="MS Reference Sans Serif" pitchFamily="34" charset="0"/>
                <a:ea typeface="华文细黑" pitchFamily="2" charset="-122"/>
                <a:cs typeface="Arial" panose="020B0604020202020204" pitchFamily="34" charset="0"/>
              </a:rPr>
              <a:t>Fanshui</a:t>
            </a:r>
            <a:r>
              <a:rPr lang="en-US" altLang="zh-CN" sz="2400" b="1" dirty="0" smtClean="0">
                <a:solidFill>
                  <a:schemeClr val="tx1"/>
                </a:solidFill>
                <a:latin typeface="MS Reference Sans Serif" pitchFamily="34" charset="0"/>
                <a:ea typeface="华文细黑" pitchFamily="2" charset="-122"/>
                <a:cs typeface="Arial" panose="020B0604020202020204" pitchFamily="34" charset="0"/>
              </a:rPr>
              <a:t> Deng,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MS Reference Sans Serif" pitchFamily="34" charset="0"/>
                <a:ea typeface="华文细黑" pitchFamily="2" charset="-122"/>
                <a:cs typeface="Arial" panose="020B0604020202020204" pitchFamily="34" charset="0"/>
              </a:rPr>
              <a:t>Miaoqing</a:t>
            </a:r>
            <a:r>
              <a:rPr lang="en-US" altLang="zh-CN" sz="2400" b="1" dirty="0" smtClean="0">
                <a:solidFill>
                  <a:schemeClr val="tx1"/>
                </a:solidFill>
                <a:latin typeface="MS Reference Sans Serif" pitchFamily="34" charset="0"/>
                <a:ea typeface="华文细黑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MS Reference Sans Serif" pitchFamily="34" charset="0"/>
                <a:ea typeface="华文细黑" pitchFamily="2" charset="-122"/>
                <a:cs typeface="Arial" panose="020B0604020202020204" pitchFamily="34" charset="0"/>
              </a:rPr>
              <a:t>Zhuang</a:t>
            </a:r>
            <a:r>
              <a:rPr lang="en-US" altLang="zh-CN" sz="2400" b="1" dirty="0" smtClean="0">
                <a:solidFill>
                  <a:schemeClr val="tx1"/>
                </a:solidFill>
                <a:latin typeface="MS Reference Sans Serif" pitchFamily="34" charset="0"/>
                <a:ea typeface="华文细黑" pitchFamily="2" charset="-122"/>
                <a:cs typeface="Arial" panose="020B0604020202020204" pitchFamily="34" charset="0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MS Reference Sans Serif" pitchFamily="34" charset="0"/>
                <a:ea typeface="华文细黑" pitchFamily="2" charset="-122"/>
                <a:cs typeface="Arial" panose="020B0604020202020204" pitchFamily="34" charset="0"/>
              </a:rPr>
              <a:t>Yingge</a:t>
            </a:r>
            <a:r>
              <a:rPr lang="en-US" altLang="zh-CN" sz="2400" b="1" dirty="0" smtClean="0">
                <a:solidFill>
                  <a:schemeClr val="tx1"/>
                </a:solidFill>
                <a:latin typeface="MS Reference Sans Serif" pitchFamily="34" charset="0"/>
                <a:ea typeface="华文细黑" pitchFamily="2" charset="-122"/>
                <a:cs typeface="Arial" panose="020B0604020202020204" pitchFamily="34" charset="0"/>
              </a:rPr>
              <a:t> Zhang</a:t>
            </a:r>
            <a:r>
              <a:rPr lang="zh-CN" altLang="en-US" sz="2400" b="1" dirty="0" smtClean="0">
                <a:solidFill>
                  <a:schemeClr val="tx1"/>
                </a:solidFill>
                <a:latin typeface="MS Reference Sans Serif" pitchFamily="34" charset="0"/>
                <a:ea typeface="华文细黑" pitchFamily="2" charset="-122"/>
                <a:cs typeface="Arial" panose="020B0604020202020204" pitchFamily="34" charset="0"/>
              </a:rPr>
              <a:t>，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MS Reference Sans Serif" pitchFamily="34" charset="0"/>
                <a:ea typeface="华文细黑" pitchFamily="2" charset="-122"/>
                <a:cs typeface="Arial" panose="020B0604020202020204" pitchFamily="34" charset="0"/>
              </a:rPr>
              <a:t>Enqi</a:t>
            </a:r>
            <a:r>
              <a:rPr lang="en-US" altLang="zh-CN" sz="2400" b="1" dirty="0" smtClean="0">
                <a:solidFill>
                  <a:schemeClr val="tx1"/>
                </a:solidFill>
                <a:latin typeface="MS Reference Sans Serif" pitchFamily="34" charset="0"/>
                <a:ea typeface="华文细黑" pitchFamily="2" charset="-122"/>
                <a:cs typeface="Arial" panose="020B0604020202020204" pitchFamily="34" charset="0"/>
              </a:rPr>
              <a:t> Fu</a:t>
            </a:r>
            <a:r>
              <a:rPr lang="zh-CN" altLang="en-US" sz="2400" b="1" dirty="0" smtClean="0">
                <a:solidFill>
                  <a:schemeClr val="tx1"/>
                </a:solidFill>
                <a:latin typeface="MS Reference Sans Serif" pitchFamily="34" charset="0"/>
                <a:ea typeface="华文细黑" pitchFamily="2" charset="-122"/>
                <a:cs typeface="Arial" panose="020B0604020202020204" pitchFamily="34" charset="0"/>
              </a:rPr>
              <a:t>，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MS Reference Sans Serif" pitchFamily="34" charset="0"/>
                <a:ea typeface="华文细黑" pitchFamily="2" charset="-122"/>
                <a:cs typeface="Arial" panose="020B0604020202020204" pitchFamily="34" charset="0"/>
              </a:rPr>
              <a:t>Xiunan</a:t>
            </a:r>
            <a:r>
              <a:rPr lang="en-US" altLang="zh-CN" sz="2400" b="1" dirty="0" smtClean="0">
                <a:solidFill>
                  <a:schemeClr val="tx1"/>
                </a:solidFill>
                <a:latin typeface="MS Reference Sans Serif" pitchFamily="34" charset="0"/>
                <a:ea typeface="华文细黑" pitchFamily="2" charset="-122"/>
                <a:cs typeface="Arial" panose="020B0604020202020204" pitchFamily="34" charset="0"/>
              </a:rPr>
              <a:t> Sun</a:t>
            </a:r>
            <a:r>
              <a:rPr lang="zh-CN" altLang="en-US" sz="2400" b="1" dirty="0" smtClean="0">
                <a:solidFill>
                  <a:schemeClr val="tx1"/>
                </a:solidFill>
                <a:latin typeface="MS Reference Sans Serif" pitchFamily="34" charset="0"/>
                <a:ea typeface="华文细黑" pitchFamily="2" charset="-122"/>
                <a:cs typeface="Arial" panose="020B0604020202020204" pitchFamily="34" charset="0"/>
              </a:rPr>
              <a:t>，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MS Reference Sans Serif" pitchFamily="34" charset="0"/>
                <a:ea typeface="华文细黑" pitchFamily="2" charset="-122"/>
                <a:cs typeface="Arial" panose="020B0604020202020204" pitchFamily="34" charset="0"/>
              </a:rPr>
              <a:t>Changchang</a:t>
            </a:r>
            <a:r>
              <a:rPr lang="en-US" altLang="zh-CN" sz="2400" b="1" dirty="0" smtClean="0">
                <a:solidFill>
                  <a:schemeClr val="tx1"/>
                </a:solidFill>
                <a:latin typeface="MS Reference Sans Serif" pitchFamily="34" charset="0"/>
                <a:ea typeface="华文细黑" pitchFamily="2" charset="-122"/>
                <a:cs typeface="Arial" panose="020B0604020202020204" pitchFamily="34" charset="0"/>
              </a:rPr>
              <a:t> Zhao</a:t>
            </a:r>
            <a:r>
              <a:rPr lang="zh-CN" altLang="en-US" sz="2400" b="1" dirty="0" smtClean="0">
                <a:solidFill>
                  <a:schemeClr val="tx1"/>
                </a:solidFill>
                <a:latin typeface="MS Reference Sans Serif" pitchFamily="34" charset="0"/>
                <a:ea typeface="华文细黑" pitchFamily="2" charset="-122"/>
                <a:cs typeface="Arial" panose="020B0604020202020204" pitchFamily="34" charset="0"/>
              </a:rPr>
              <a:t>，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MS Reference Sans Serif" pitchFamily="34" charset="0"/>
                <a:ea typeface="华文细黑" pitchFamily="2" charset="-122"/>
                <a:cs typeface="Arial" panose="020B0604020202020204" pitchFamily="34" charset="0"/>
              </a:rPr>
              <a:t>Xuejian</a:t>
            </a:r>
            <a:r>
              <a:rPr lang="en-US" altLang="zh-CN" sz="2400" b="1" dirty="0" smtClean="0">
                <a:solidFill>
                  <a:schemeClr val="tx1"/>
                </a:solidFill>
                <a:latin typeface="MS Reference Sans Serif" pitchFamily="34" charset="0"/>
                <a:ea typeface="华文细黑" pitchFamily="2" charset="-122"/>
                <a:cs typeface="Arial" panose="020B0604020202020204" pitchFamily="34" charset="0"/>
              </a:rPr>
              <a:t> Li</a:t>
            </a:r>
            <a:endParaRPr lang="zh-CN" altLang="en-US" sz="2400" b="1" dirty="0">
              <a:solidFill>
                <a:schemeClr val="tx1"/>
              </a:solidFill>
              <a:latin typeface="MS Reference Sans Serif" pitchFamily="34" charset="0"/>
              <a:ea typeface="华文细黑" pitchFamily="2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9154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57158" y="6110607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State Key Laboratory of Particle Detection and Electronics, </a:t>
            </a:r>
            <a:r>
              <a:rPr lang="en-US" altLang="zh-CN" sz="2400" b="1" dirty="0" smtClean="0"/>
              <a:t>USTC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242" y="142852"/>
            <a:ext cx="8229600" cy="582594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Multi-channel TDC based on single FPGA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Work with 4 FEE(LED)</a:t>
            </a:r>
          </a:p>
          <a:p>
            <a:r>
              <a:rPr lang="en-US" altLang="zh-CN" dirty="0" smtClean="0"/>
              <a:t>Data transmit via Ethernet or USB</a:t>
            </a:r>
          </a:p>
          <a:p>
            <a:r>
              <a:rPr lang="en-US" altLang="zh-CN" dirty="0" smtClean="0"/>
              <a:t>32ch FPGA based TDC</a:t>
            </a:r>
          </a:p>
          <a:p>
            <a:r>
              <a:rPr lang="en-US" altLang="zh-CN" dirty="0" smtClean="0"/>
              <a:t>4 modules total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7585" y="172899"/>
            <a:ext cx="680484" cy="528563"/>
          </a:xfrm>
          <a:prstGeom prst="rect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13"/>
          <p:cNvSpPr txBox="1"/>
          <p:nvPr/>
        </p:nvSpPr>
        <p:spPr>
          <a:xfrm>
            <a:off x="-2" y="14285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0"/>
            <a:r>
              <a:rPr lang="en-US" altLang="zh-CN" sz="3200" dirty="0" smtClean="0"/>
              <a:t>03</a:t>
            </a:r>
            <a:endParaRPr lang="zh-CN" altLang="en-US" sz="3200" dirty="0"/>
          </a:p>
        </p:txBody>
      </p:sp>
      <p:pic>
        <p:nvPicPr>
          <p:cNvPr id="6" name="图片 5" descr="C:\Users\Administrator\Desktop\ab251c25d09182dbf9a90d392ad248b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00496" y="2928934"/>
            <a:ext cx="4643470" cy="3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242" y="142852"/>
            <a:ext cx="8229600" cy="582594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Multi-channel TDC based on single FPGA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585" y="172899"/>
            <a:ext cx="680484" cy="528563"/>
          </a:xfrm>
          <a:prstGeom prst="rect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13"/>
          <p:cNvSpPr txBox="1"/>
          <p:nvPr/>
        </p:nvSpPr>
        <p:spPr>
          <a:xfrm>
            <a:off x="-2" y="14285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0"/>
            <a:r>
              <a:rPr lang="en-US" altLang="zh-CN" sz="3200" dirty="0" smtClean="0"/>
              <a:t>03</a:t>
            </a:r>
            <a:endParaRPr lang="zh-CN" altLang="en-US" sz="3200" dirty="0"/>
          </a:p>
        </p:txBody>
      </p:sp>
      <p:grpSp>
        <p:nvGrpSpPr>
          <p:cNvPr id="8" name="画布 76"/>
          <p:cNvGrpSpPr/>
          <p:nvPr/>
        </p:nvGrpSpPr>
        <p:grpSpPr>
          <a:xfrm>
            <a:off x="142844" y="857232"/>
            <a:ext cx="8932767" cy="5286412"/>
            <a:chOff x="0" y="0"/>
            <a:chExt cx="5258531" cy="2692400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5187315" cy="2692400"/>
            </a:xfrm>
            <a:prstGeom prst="rect">
              <a:avLst/>
            </a:prstGeom>
          </p:spPr>
        </p:sp>
        <p:sp>
          <p:nvSpPr>
            <p:cNvPr id="10" name="矩形 9"/>
            <p:cNvSpPr/>
            <p:nvPr/>
          </p:nvSpPr>
          <p:spPr>
            <a:xfrm>
              <a:off x="1554864" y="884926"/>
              <a:ext cx="1084222" cy="1258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80809" y="461509"/>
              <a:ext cx="584200" cy="16319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 kern="100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TDC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CN" sz="1050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(54bit)</a:t>
              </a:r>
              <a:endParaRPr lang="zh-CN" sz="105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12" name="直接箭头连接符 11"/>
            <p:cNvCxnSpPr/>
            <p:nvPr/>
          </p:nvCxnSpPr>
          <p:spPr>
            <a:xfrm>
              <a:off x="721796" y="240973"/>
              <a:ext cx="0" cy="189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57154" y="245266"/>
              <a:ext cx="5646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74027" y="17893"/>
              <a:ext cx="596312" cy="2761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200" kern="1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Start </a:t>
              </a:r>
              <a:endParaRPr lang="zh-CN" sz="1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>
            <a:xfrm>
              <a:off x="120581" y="697629"/>
              <a:ext cx="4195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0" y="401856"/>
              <a:ext cx="653549" cy="3435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1200" kern="100" dirty="0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Stop[1] </a:t>
              </a:r>
              <a:endParaRPr lang="zh-CN" sz="1200" kern="1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17" name="直接箭头连接符 16"/>
            <p:cNvCxnSpPr/>
            <p:nvPr/>
          </p:nvCxnSpPr>
          <p:spPr>
            <a:xfrm>
              <a:off x="120568" y="938090"/>
              <a:ext cx="4191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0" y="657390"/>
              <a:ext cx="655964" cy="34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1200" kern="100" dirty="0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Stop[2] </a:t>
              </a:r>
              <a:endParaRPr lang="zh-CN" sz="1200" kern="1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19" name="直接箭头连接符 18"/>
            <p:cNvCxnSpPr/>
            <p:nvPr/>
          </p:nvCxnSpPr>
          <p:spPr>
            <a:xfrm>
              <a:off x="115544" y="1199347"/>
              <a:ext cx="4191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5278" y="918514"/>
              <a:ext cx="690854" cy="34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1200" kern="100" dirty="0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Stop[3] </a:t>
              </a:r>
              <a:endParaRPr lang="zh-CN" sz="1200" kern="1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21" name="直接箭头连接符 20"/>
            <p:cNvCxnSpPr/>
            <p:nvPr/>
          </p:nvCxnSpPr>
          <p:spPr>
            <a:xfrm>
              <a:off x="105496" y="1932877"/>
              <a:ext cx="4191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0" y="1654380"/>
              <a:ext cx="633046" cy="34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Stop[N] </a:t>
              </a:r>
              <a:endParaRPr lang="zh-CN" sz="1200" dirty="0">
                <a:solidFill>
                  <a:srgbClr val="0070C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71286" y="1080088"/>
              <a:ext cx="353310" cy="3519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·</a:t>
              </a:r>
              <a:r>
                <a:rPr lang="en-US" sz="1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endParaRPr lang="zh-CN" sz="1200" dirty="0">
                <a:solidFill>
                  <a:srgbClr val="0070C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70044" y="1199168"/>
              <a:ext cx="353060" cy="3517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·</a:t>
              </a:r>
              <a:r>
                <a:rPr lang="en-US" sz="1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endParaRPr lang="zh-CN" sz="1400" dirty="0">
                <a:solidFill>
                  <a:srgbClr val="0070C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74027" y="1325636"/>
              <a:ext cx="353060" cy="3517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·</a:t>
              </a:r>
              <a:r>
                <a:rPr lang="en-US" sz="1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endParaRPr lang="zh-CN" sz="1200" dirty="0">
                <a:solidFill>
                  <a:srgbClr val="0070C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 flipH="1">
              <a:off x="1004936" y="122008"/>
              <a:ext cx="7166" cy="3167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958598" y="87101"/>
              <a:ext cx="596265" cy="3435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Trigger</a:t>
              </a:r>
              <a:endParaRPr lang="zh-CN" sz="1200" dirty="0">
                <a:solidFill>
                  <a:srgbClr val="0070C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8" name="右箭头 27"/>
            <p:cNvSpPr/>
            <p:nvPr/>
          </p:nvSpPr>
          <p:spPr>
            <a:xfrm>
              <a:off x="1043789" y="621339"/>
              <a:ext cx="463613" cy="96888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554865" y="461509"/>
              <a:ext cx="744716" cy="3623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200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Channel coding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CN" sz="1200" kern="100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(7bit)</a:t>
              </a:r>
              <a:endParaRPr lang="zh-CN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686395" y="1086665"/>
              <a:ext cx="803288" cy="28622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Channel configure</a:t>
              </a:r>
              <a:endParaRPr lang="zh-CN" sz="12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686395" y="1462747"/>
              <a:ext cx="803307" cy="27250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Time window configure</a:t>
              </a:r>
              <a:endParaRPr lang="zh-CN" sz="12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181313" y="2274633"/>
              <a:ext cx="1742957" cy="262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200" kern="100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Self-checking</a:t>
              </a:r>
              <a:r>
                <a:rPr lang="zh-CN" altLang="en-US" sz="1200" kern="100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、</a:t>
              </a:r>
              <a:r>
                <a:rPr lang="en-US" altLang="zh-CN" sz="1200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calibration</a:t>
              </a:r>
              <a:r>
                <a:rPr lang="zh-CN" altLang="en-US" sz="1200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、</a:t>
              </a:r>
              <a:r>
                <a:rPr lang="en-US" altLang="zh-CN" sz="1200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threshold control</a:t>
              </a:r>
              <a:endParaRPr lang="zh-CN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3" name="左箭头 32"/>
            <p:cNvSpPr/>
            <p:nvPr/>
          </p:nvSpPr>
          <p:spPr>
            <a:xfrm>
              <a:off x="92847" y="2380617"/>
              <a:ext cx="993028" cy="92207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4598" y="2138939"/>
              <a:ext cx="1031344" cy="342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To front board </a:t>
              </a:r>
              <a:endParaRPr lang="zh-CN" sz="1200" dirty="0">
                <a:solidFill>
                  <a:srgbClr val="0070C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5" name="左箭头 34"/>
            <p:cNvSpPr/>
            <p:nvPr/>
          </p:nvSpPr>
          <p:spPr>
            <a:xfrm>
              <a:off x="1045675" y="1179696"/>
              <a:ext cx="597529" cy="101157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左箭头 35"/>
            <p:cNvSpPr/>
            <p:nvPr/>
          </p:nvSpPr>
          <p:spPr>
            <a:xfrm>
              <a:off x="1043789" y="1542332"/>
              <a:ext cx="596900" cy="100965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686427" y="1811993"/>
              <a:ext cx="803275" cy="27241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E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rror’s detector</a:t>
              </a:r>
              <a:endParaRPr lang="zh-CN" sz="12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568443" y="801305"/>
              <a:ext cx="820408" cy="34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Configure</a:t>
              </a:r>
              <a:endParaRPr lang="zh-CN" sz="1200" dirty="0">
                <a:solidFill>
                  <a:srgbClr val="0070C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9" name="右箭头 38"/>
            <p:cNvSpPr/>
            <p:nvPr/>
          </p:nvSpPr>
          <p:spPr>
            <a:xfrm>
              <a:off x="2358295" y="637824"/>
              <a:ext cx="393960" cy="90924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2819085" y="544650"/>
              <a:ext cx="744220" cy="2882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FIFO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(61bit)</a:t>
              </a:r>
              <a:endParaRPr lang="zh-CN" sz="12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815335" y="1029024"/>
              <a:ext cx="743585" cy="2882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Data packing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CN" sz="1200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(64bit)</a:t>
              </a:r>
              <a:endParaRPr lang="zh-CN" sz="12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820119" y="1613073"/>
              <a:ext cx="738801" cy="2882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USB</a:t>
              </a:r>
              <a:r>
                <a:rPr lang="en-US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2.0</a:t>
              </a:r>
              <a:endParaRPr lang="zh-CN" sz="12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3782097" y="1029024"/>
              <a:ext cx="785376" cy="2882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Gigabit network</a:t>
              </a:r>
              <a:endParaRPr lang="zh-CN" sz="12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4" name="下箭头 43"/>
            <p:cNvSpPr/>
            <p:nvPr/>
          </p:nvSpPr>
          <p:spPr>
            <a:xfrm>
              <a:off x="3118272" y="855107"/>
              <a:ext cx="95710" cy="154236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45" name="右箭头 44"/>
            <p:cNvSpPr/>
            <p:nvPr/>
          </p:nvSpPr>
          <p:spPr>
            <a:xfrm>
              <a:off x="4659096" y="1117658"/>
              <a:ext cx="433924" cy="8128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599548" y="855107"/>
              <a:ext cx="658983" cy="3153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Ethernet</a:t>
              </a:r>
              <a:endParaRPr lang="zh-CN" sz="1200" dirty="0">
                <a:solidFill>
                  <a:srgbClr val="0070C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653616" y="1456279"/>
              <a:ext cx="536440" cy="314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USB</a:t>
              </a:r>
              <a:endParaRPr lang="zh-CN" sz="1200" dirty="0">
                <a:solidFill>
                  <a:srgbClr val="0070C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8" name="流程图: 过程 47"/>
            <p:cNvSpPr/>
            <p:nvPr/>
          </p:nvSpPr>
          <p:spPr>
            <a:xfrm>
              <a:off x="5278" y="40296"/>
              <a:ext cx="5180117" cy="2634558"/>
            </a:xfrm>
            <a:prstGeom prst="flowChartProcess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49" name="右箭头 48"/>
            <p:cNvSpPr/>
            <p:nvPr/>
          </p:nvSpPr>
          <p:spPr>
            <a:xfrm>
              <a:off x="3591400" y="1150240"/>
              <a:ext cx="165502" cy="74476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0" name="直角上箭头 49"/>
            <p:cNvSpPr/>
            <p:nvPr/>
          </p:nvSpPr>
          <p:spPr>
            <a:xfrm rot="16200000" flipH="1">
              <a:off x="2867398" y="2094572"/>
              <a:ext cx="450991" cy="242183"/>
            </a:xfrm>
            <a:prstGeom prst="bent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1" name="直角上箭头 50"/>
            <p:cNvSpPr/>
            <p:nvPr/>
          </p:nvSpPr>
          <p:spPr>
            <a:xfrm rot="16200000" flipH="1">
              <a:off x="3283651" y="1573406"/>
              <a:ext cx="1090881" cy="707956"/>
            </a:xfrm>
            <a:prstGeom prst="bentUpArrow">
              <a:avLst>
                <a:gd name="adj1" fmla="val 9971"/>
                <a:gd name="adj2" fmla="val 15010"/>
                <a:gd name="adj3" fmla="val 25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2" name="直角上箭头 51"/>
            <p:cNvSpPr/>
            <p:nvPr/>
          </p:nvSpPr>
          <p:spPr>
            <a:xfrm rot="16200000" flipH="1">
              <a:off x="3174599" y="743670"/>
              <a:ext cx="169642" cy="1413093"/>
            </a:xfrm>
            <a:prstGeom prst="bentUpArrow">
              <a:avLst>
                <a:gd name="adj1" fmla="val 32662"/>
                <a:gd name="adj2" fmla="val 25000"/>
                <a:gd name="adj3" fmla="val 29878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3" name="下箭头 52"/>
            <p:cNvSpPr/>
            <p:nvPr/>
          </p:nvSpPr>
          <p:spPr>
            <a:xfrm>
              <a:off x="3127007" y="1397287"/>
              <a:ext cx="86975" cy="198239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4" name="左箭头 53"/>
            <p:cNvSpPr/>
            <p:nvPr/>
          </p:nvSpPr>
          <p:spPr>
            <a:xfrm>
              <a:off x="2569423" y="1712948"/>
              <a:ext cx="215933" cy="99045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5" name="右箭头 54"/>
            <p:cNvSpPr/>
            <p:nvPr/>
          </p:nvSpPr>
          <p:spPr>
            <a:xfrm>
              <a:off x="3718042" y="1721618"/>
              <a:ext cx="1385876" cy="79935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6" name="左右箭头 55"/>
            <p:cNvSpPr/>
            <p:nvPr/>
          </p:nvSpPr>
          <p:spPr>
            <a:xfrm>
              <a:off x="1043790" y="1906096"/>
              <a:ext cx="584986" cy="91184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242" y="142852"/>
            <a:ext cx="8229600" cy="582594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Multi-channel TDC based on single FPGA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585" y="172899"/>
            <a:ext cx="680484" cy="528563"/>
          </a:xfrm>
          <a:prstGeom prst="rect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13"/>
          <p:cNvSpPr txBox="1"/>
          <p:nvPr/>
        </p:nvSpPr>
        <p:spPr>
          <a:xfrm>
            <a:off x="-2" y="14285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0"/>
            <a:r>
              <a:rPr lang="en-US" altLang="zh-CN" sz="3200" dirty="0" smtClean="0"/>
              <a:t>03</a:t>
            </a:r>
            <a:endParaRPr lang="zh-CN" altLang="en-US" sz="3200" dirty="0"/>
          </a:p>
        </p:txBody>
      </p:sp>
      <p:grpSp>
        <p:nvGrpSpPr>
          <p:cNvPr id="57" name="画布 6"/>
          <p:cNvGrpSpPr/>
          <p:nvPr/>
        </p:nvGrpSpPr>
        <p:grpSpPr>
          <a:xfrm>
            <a:off x="785786" y="1733183"/>
            <a:ext cx="7891997" cy="4696213"/>
            <a:chOff x="-34750" y="2911"/>
            <a:chExt cx="5241114" cy="2783763"/>
          </a:xfrm>
        </p:grpSpPr>
        <p:sp>
          <p:nvSpPr>
            <p:cNvPr id="58" name="矩形 57"/>
            <p:cNvSpPr/>
            <p:nvPr/>
          </p:nvSpPr>
          <p:spPr>
            <a:xfrm>
              <a:off x="-34750" y="11724"/>
              <a:ext cx="5206365" cy="2774950"/>
            </a:xfrm>
            <a:prstGeom prst="rect">
              <a:avLst/>
            </a:prstGeom>
          </p:spPr>
        </p:sp>
        <p:sp>
          <p:nvSpPr>
            <p:cNvPr id="59" name="流程图: 过程 58"/>
            <p:cNvSpPr/>
            <p:nvPr/>
          </p:nvSpPr>
          <p:spPr>
            <a:xfrm>
              <a:off x="579975" y="81885"/>
              <a:ext cx="514557" cy="121465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kern="100" dirty="0" smtClean="0">
                  <a:solidFill>
                    <a:srgbClr val="E7E6E6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8flip-flop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kern="100" dirty="0" smtClean="0">
                  <a:solidFill>
                    <a:srgbClr val="E7E6E6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(rising edge)+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kern="100" dirty="0" smtClean="0">
                  <a:solidFill>
                    <a:srgbClr val="E7E6E6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8flip-flop(falling edge)</a:t>
              </a:r>
              <a:endParaRPr lang="zh-CN" sz="1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60" name="直接箭头连接符 59"/>
            <p:cNvCxnSpPr/>
            <p:nvPr/>
          </p:nvCxnSpPr>
          <p:spPr>
            <a:xfrm flipV="1">
              <a:off x="40943" y="238836"/>
              <a:ext cx="498144" cy="68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/>
            <p:cNvCxnSpPr/>
            <p:nvPr/>
          </p:nvCxnSpPr>
          <p:spPr>
            <a:xfrm flipV="1">
              <a:off x="38576" y="448740"/>
              <a:ext cx="497840" cy="63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/>
            <p:nvPr/>
          </p:nvCxnSpPr>
          <p:spPr>
            <a:xfrm flipV="1">
              <a:off x="38880" y="592041"/>
              <a:ext cx="497840" cy="63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/>
            <p:nvPr/>
          </p:nvCxnSpPr>
          <p:spPr>
            <a:xfrm flipV="1">
              <a:off x="41694" y="728519"/>
              <a:ext cx="497840" cy="63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矩形 63"/>
            <p:cNvSpPr/>
            <p:nvPr/>
          </p:nvSpPr>
          <p:spPr>
            <a:xfrm>
              <a:off x="54598" y="5078"/>
              <a:ext cx="484496" cy="2797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2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Start</a:t>
              </a:r>
              <a:endParaRPr lang="zh-CN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65" name="直接箭头连接符 64"/>
            <p:cNvCxnSpPr/>
            <p:nvPr/>
          </p:nvCxnSpPr>
          <p:spPr>
            <a:xfrm flipV="1">
              <a:off x="29882" y="1177973"/>
              <a:ext cx="497205" cy="63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矩形 65"/>
            <p:cNvSpPr/>
            <p:nvPr/>
          </p:nvSpPr>
          <p:spPr>
            <a:xfrm>
              <a:off x="61620" y="237340"/>
              <a:ext cx="443241" cy="253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Clk0</a:t>
              </a:r>
              <a:endParaRPr lang="zh-CN" sz="12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61620" y="387324"/>
              <a:ext cx="483870" cy="2787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2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Clk1</a:t>
              </a:r>
              <a:endParaRPr lang="zh-CN" sz="120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60018" y="531028"/>
              <a:ext cx="444843" cy="2787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2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Clk2</a:t>
              </a:r>
              <a:endParaRPr lang="zh-CN" sz="120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54598" y="964746"/>
              <a:ext cx="483870" cy="2787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2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Clk7</a:t>
              </a:r>
              <a:endParaRPr lang="zh-CN" sz="120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157655" y="683425"/>
              <a:ext cx="270376" cy="278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·</a:t>
              </a:r>
              <a:endParaRPr lang="zh-CN" sz="14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158156" y="762684"/>
              <a:ext cx="269875" cy="277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·</a:t>
              </a:r>
              <a:endParaRPr lang="zh-CN" sz="14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157154" y="837255"/>
              <a:ext cx="263469" cy="277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·</a:t>
              </a:r>
              <a:endParaRPr lang="zh-CN" sz="14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73" name="流程图: 过程 72"/>
            <p:cNvSpPr/>
            <p:nvPr/>
          </p:nvSpPr>
          <p:spPr>
            <a:xfrm>
              <a:off x="580809" y="1447818"/>
              <a:ext cx="511175" cy="12141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200" kern="100" dirty="0">
                  <a:solidFill>
                    <a:srgbClr val="E7E6E6"/>
                  </a:solidFill>
                  <a:latin typeface="Times New Roman" panose="02020603050405020304" pitchFamily="18" charset="0"/>
                  <a:cs typeface="宋体" panose="02010600030101010101" pitchFamily="2" charset="-122"/>
                </a:rPr>
                <a:t>8flip-flop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CN" sz="1200" kern="100" dirty="0">
                  <a:solidFill>
                    <a:srgbClr val="E7E6E6"/>
                  </a:solidFill>
                  <a:latin typeface="Times New Roman" panose="02020603050405020304" pitchFamily="18" charset="0"/>
                  <a:cs typeface="宋体" panose="02010600030101010101" pitchFamily="2" charset="-122"/>
                </a:rPr>
                <a:t>(rising edge)+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CN" sz="1200" kern="100" dirty="0">
                  <a:solidFill>
                    <a:srgbClr val="E7E6E6"/>
                  </a:solidFill>
                  <a:latin typeface="Times New Roman" panose="02020603050405020304" pitchFamily="18" charset="0"/>
                  <a:cs typeface="宋体" panose="02010600030101010101" pitchFamily="2" charset="-122"/>
                </a:rPr>
                <a:t>8flip-flop(falling edge)</a:t>
              </a:r>
              <a:endParaRPr lang="zh-CN" altLang="zh-CN" sz="1200" kern="100" dirty="0">
                <a:latin typeface="Times New Roman" panose="02020603050405020304" pitchFamily="18" charset="0"/>
                <a:cs typeface="宋体" panose="02010600030101010101" pitchFamily="2" charset="-122"/>
              </a:endParaRPr>
            </a:p>
          </p:txBody>
        </p:sp>
        <p:cxnSp>
          <p:nvCxnSpPr>
            <p:cNvPr id="74" name="直接箭头连接符 73"/>
            <p:cNvCxnSpPr/>
            <p:nvPr/>
          </p:nvCxnSpPr>
          <p:spPr>
            <a:xfrm flipV="1">
              <a:off x="41694" y="1605298"/>
              <a:ext cx="497840" cy="63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箭头连接符 74"/>
            <p:cNvCxnSpPr/>
            <p:nvPr/>
          </p:nvCxnSpPr>
          <p:spPr>
            <a:xfrm flipV="1">
              <a:off x="42329" y="2094883"/>
              <a:ext cx="497840" cy="57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矩形 75"/>
            <p:cNvSpPr/>
            <p:nvPr/>
          </p:nvSpPr>
          <p:spPr>
            <a:xfrm>
              <a:off x="62649" y="1603393"/>
              <a:ext cx="443230" cy="2533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2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Clk0</a:t>
              </a:r>
              <a:endParaRPr lang="zh-CN" sz="120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62649" y="1753253"/>
              <a:ext cx="483870" cy="278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2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Clk1</a:t>
              </a:r>
              <a:endParaRPr lang="zh-CN" sz="120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60744" y="1897398"/>
              <a:ext cx="444500" cy="278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2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Clk2</a:t>
              </a:r>
              <a:endParaRPr lang="zh-CN" sz="120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55029" y="2331103"/>
              <a:ext cx="483870" cy="278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2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Clk7</a:t>
              </a:r>
              <a:endParaRPr lang="zh-CN" sz="120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58534" y="2049798"/>
              <a:ext cx="269875" cy="277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·</a:t>
              </a:r>
              <a:endParaRPr lang="zh-CN" sz="14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159169" y="2128538"/>
              <a:ext cx="269875" cy="2768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·</a:t>
              </a:r>
              <a:endParaRPr lang="zh-CN" sz="14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157899" y="2203468"/>
              <a:ext cx="262890" cy="2768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·</a:t>
              </a:r>
              <a:endParaRPr lang="zh-CN" sz="14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83" name="直接箭头连接符 82"/>
            <p:cNvCxnSpPr/>
            <p:nvPr/>
          </p:nvCxnSpPr>
          <p:spPr>
            <a:xfrm flipV="1">
              <a:off x="39914" y="1806847"/>
              <a:ext cx="497840" cy="57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/>
            <p:cNvCxnSpPr/>
            <p:nvPr/>
          </p:nvCxnSpPr>
          <p:spPr>
            <a:xfrm flipV="1">
              <a:off x="38880" y="1955460"/>
              <a:ext cx="497840" cy="57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箭头连接符 84"/>
            <p:cNvCxnSpPr/>
            <p:nvPr/>
          </p:nvCxnSpPr>
          <p:spPr>
            <a:xfrm flipV="1">
              <a:off x="38880" y="2538390"/>
              <a:ext cx="497840" cy="57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矩形 85"/>
            <p:cNvSpPr/>
            <p:nvPr/>
          </p:nvSpPr>
          <p:spPr>
            <a:xfrm>
              <a:off x="65332" y="1399200"/>
              <a:ext cx="483870" cy="279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2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Stop</a:t>
              </a:r>
              <a:endParaRPr lang="zh-CN" sz="120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87" name="直接箭头连接符 86"/>
            <p:cNvCxnSpPr/>
            <p:nvPr/>
          </p:nvCxnSpPr>
          <p:spPr>
            <a:xfrm>
              <a:off x="1138850" y="490844"/>
              <a:ext cx="3101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流程图: 过程 87"/>
            <p:cNvSpPr/>
            <p:nvPr/>
          </p:nvSpPr>
          <p:spPr>
            <a:xfrm>
              <a:off x="1657368" y="97450"/>
              <a:ext cx="595121" cy="8868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Hit arithmetic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(4bit)</a:t>
              </a:r>
              <a:endParaRPr lang="zh-CN" sz="12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89" name="流程图: 过程 88"/>
            <p:cNvSpPr/>
            <p:nvPr/>
          </p:nvSpPr>
          <p:spPr>
            <a:xfrm>
              <a:off x="1657367" y="1786550"/>
              <a:ext cx="595121" cy="88646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Hit arithmetic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(4bit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）</a:t>
              </a:r>
              <a:endParaRPr lang="zh-CN" sz="12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90" name="直接箭头连接符 89"/>
            <p:cNvCxnSpPr/>
            <p:nvPr/>
          </p:nvCxnSpPr>
          <p:spPr>
            <a:xfrm flipV="1">
              <a:off x="1162050" y="2224512"/>
              <a:ext cx="331187" cy="39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流程图: 过程 90"/>
            <p:cNvSpPr/>
            <p:nvPr/>
          </p:nvSpPr>
          <p:spPr>
            <a:xfrm>
              <a:off x="1651282" y="1092200"/>
              <a:ext cx="601777" cy="59656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16</a:t>
              </a:r>
              <a:r>
                <a:rPr lang="en-US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bit counter</a:t>
              </a:r>
              <a:endParaRPr lang="zh-CN" sz="12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92" name="曲线连接符 91"/>
            <p:cNvCxnSpPr/>
            <p:nvPr/>
          </p:nvCxnSpPr>
          <p:spPr>
            <a:xfrm rot="10800000" flipV="1">
              <a:off x="1492383" y="549089"/>
              <a:ext cx="84750" cy="849630"/>
            </a:xfrm>
            <a:prstGeom prst="curvedConnector3">
              <a:avLst>
                <a:gd name="adj1" fmla="val 27913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矩形 92"/>
            <p:cNvSpPr/>
            <p:nvPr/>
          </p:nvSpPr>
          <p:spPr>
            <a:xfrm>
              <a:off x="1138850" y="837939"/>
              <a:ext cx="556600" cy="279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Enable</a:t>
              </a:r>
              <a:endParaRPr lang="zh-CN" sz="12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4" name="流程图: 过程 93"/>
            <p:cNvSpPr/>
            <p:nvPr/>
          </p:nvSpPr>
          <p:spPr>
            <a:xfrm>
              <a:off x="3023744" y="1069154"/>
              <a:ext cx="537890" cy="53278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Time tag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CN" sz="1200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(26bit)</a:t>
              </a:r>
              <a:endParaRPr lang="zh-CN" sz="12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5" name="流程图: 过程 94"/>
            <p:cNvSpPr/>
            <p:nvPr/>
          </p:nvSpPr>
          <p:spPr>
            <a:xfrm>
              <a:off x="3799124" y="319854"/>
              <a:ext cx="556260" cy="567985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Trigger counter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(8bit)</a:t>
              </a:r>
              <a:endParaRPr lang="zh-CN" sz="12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96" name="直接箭头连接符 95"/>
            <p:cNvCxnSpPr/>
            <p:nvPr/>
          </p:nvCxnSpPr>
          <p:spPr>
            <a:xfrm>
              <a:off x="2274526" y="540850"/>
              <a:ext cx="587814" cy="20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箭头连接符 96"/>
            <p:cNvCxnSpPr/>
            <p:nvPr/>
          </p:nvCxnSpPr>
          <p:spPr>
            <a:xfrm flipV="1">
              <a:off x="2290929" y="682597"/>
              <a:ext cx="562717" cy="6897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箭头连接符 97"/>
            <p:cNvCxnSpPr/>
            <p:nvPr/>
          </p:nvCxnSpPr>
          <p:spPr>
            <a:xfrm flipV="1">
              <a:off x="2244491" y="837255"/>
              <a:ext cx="609154" cy="12633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流程图: 过程 98"/>
            <p:cNvSpPr/>
            <p:nvPr/>
          </p:nvSpPr>
          <p:spPr>
            <a:xfrm>
              <a:off x="3030434" y="319854"/>
              <a:ext cx="556260" cy="567985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FIFO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(20bit)</a:t>
              </a:r>
              <a:endParaRPr lang="zh-CN" sz="12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100" name="直接箭头连接符 99"/>
            <p:cNvCxnSpPr/>
            <p:nvPr/>
          </p:nvCxnSpPr>
          <p:spPr>
            <a:xfrm flipH="1">
              <a:off x="4368085" y="615268"/>
              <a:ext cx="412750" cy="42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矩形 100"/>
            <p:cNvSpPr/>
            <p:nvPr/>
          </p:nvSpPr>
          <p:spPr>
            <a:xfrm>
              <a:off x="4415007" y="403197"/>
              <a:ext cx="539115" cy="279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Trigger</a:t>
              </a:r>
              <a:endParaRPr lang="zh-CN" sz="12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102" name="直接箭头连接符 101"/>
            <p:cNvCxnSpPr/>
            <p:nvPr/>
          </p:nvCxnSpPr>
          <p:spPr>
            <a:xfrm>
              <a:off x="3625134" y="611293"/>
              <a:ext cx="1587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流程图: 过程 102"/>
            <p:cNvSpPr/>
            <p:nvPr/>
          </p:nvSpPr>
          <p:spPr>
            <a:xfrm>
              <a:off x="3748324" y="1449813"/>
              <a:ext cx="715010" cy="686793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Readout </a:t>
              </a:r>
              <a:r>
                <a:rPr lang="en-US" sz="1200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FIFO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(54bit)</a:t>
              </a:r>
              <a:endParaRPr lang="zh-CN" sz="12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4" name="直角上箭头 103"/>
            <p:cNvSpPr/>
            <p:nvPr/>
          </p:nvSpPr>
          <p:spPr>
            <a:xfrm rot="5400000">
              <a:off x="3317157" y="1579696"/>
              <a:ext cx="285753" cy="45847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5" name="下箭头 104"/>
            <p:cNvSpPr/>
            <p:nvPr/>
          </p:nvSpPr>
          <p:spPr>
            <a:xfrm>
              <a:off x="4044235" y="973904"/>
              <a:ext cx="127000" cy="4127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6" name="下箭头 105"/>
            <p:cNvSpPr/>
            <p:nvPr/>
          </p:nvSpPr>
          <p:spPr>
            <a:xfrm>
              <a:off x="3976584" y="2224512"/>
              <a:ext cx="232750" cy="43742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7" name="流程图: 过程 106"/>
            <p:cNvSpPr/>
            <p:nvPr/>
          </p:nvSpPr>
          <p:spPr>
            <a:xfrm>
              <a:off x="0" y="2911"/>
              <a:ext cx="5206364" cy="2769129"/>
            </a:xfrm>
            <a:prstGeom prst="flowChartProcess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08" name="矩形 107"/>
          <p:cNvSpPr/>
          <p:nvPr/>
        </p:nvSpPr>
        <p:spPr>
          <a:xfrm>
            <a:off x="785786" y="928670"/>
            <a:ext cx="2782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TDC internal structure (1ch)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242" y="142852"/>
            <a:ext cx="8229600" cy="582594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Multi-channel TDC based on single FPGA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585" y="172899"/>
            <a:ext cx="680484" cy="528563"/>
          </a:xfrm>
          <a:prstGeom prst="rect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13"/>
          <p:cNvSpPr txBox="1"/>
          <p:nvPr/>
        </p:nvSpPr>
        <p:spPr>
          <a:xfrm>
            <a:off x="-2" y="14285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0"/>
            <a:r>
              <a:rPr lang="en-US" altLang="zh-CN" sz="3200" dirty="0" smtClean="0"/>
              <a:t>03</a:t>
            </a:r>
            <a:endParaRPr lang="zh-CN" altLang="en-US" sz="3200" dirty="0"/>
          </a:p>
        </p:txBody>
      </p:sp>
      <p:sp>
        <p:nvSpPr>
          <p:cNvPr id="57" name="文本占位符 1"/>
          <p:cNvSpPr txBox="1">
            <a:spLocks/>
          </p:cNvSpPr>
          <p:nvPr/>
        </p:nvSpPr>
        <p:spPr>
          <a:xfrm>
            <a:off x="698068" y="1081025"/>
            <a:ext cx="2797607" cy="580292"/>
          </a:xfrm>
          <a:prstGeom prst="rect">
            <a:avLst/>
          </a:prstGeom>
        </p:spPr>
        <p:txBody>
          <a:bodyPr>
            <a:normAutofit/>
          </a:bodyPr>
          <a:lstStyle>
            <a:lvl1pPr marL="228592" indent="-228592" algn="l" defTabSz="91436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76" indent="-228592" algn="l" defTabSz="9143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59" indent="-228592" algn="l" defTabSz="9143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44" indent="-228592" algn="l" defTabSz="9143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29" indent="-228592" algn="l" defTabSz="9143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2" indent="-228592" algn="l" defTabSz="9143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6" indent="-228592" algn="l" defTabSz="9143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0" indent="-228592" algn="l" defTabSz="9143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4" indent="-228592" algn="l" defTabSz="9143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 smtClean="0"/>
              <a:t>Features</a:t>
            </a:r>
            <a:endParaRPr lang="en-US" altLang="zh-CN" sz="2400" dirty="0"/>
          </a:p>
        </p:txBody>
      </p:sp>
      <p:sp>
        <p:nvSpPr>
          <p:cNvPr id="109" name="文本框 6"/>
          <p:cNvSpPr txBox="1"/>
          <p:nvPr/>
        </p:nvSpPr>
        <p:spPr>
          <a:xfrm>
            <a:off x="698068" y="1675122"/>
            <a:ext cx="6504989" cy="35389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80990" indent="-380990" defTabSz="91421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133" dirty="0" smtClean="0"/>
              <a:t>Number of channels:32</a:t>
            </a:r>
          </a:p>
          <a:p>
            <a:pPr marL="380990" indent="-380990" defTabSz="91421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133" dirty="0"/>
              <a:t>C</a:t>
            </a:r>
            <a:r>
              <a:rPr lang="en-US" altLang="zh-CN" sz="2133" dirty="0" smtClean="0"/>
              <a:t>lock frequency:200Mhz</a:t>
            </a:r>
          </a:p>
          <a:p>
            <a:pPr marL="380990" indent="-380990" defTabSz="91421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133" dirty="0" smtClean="0"/>
              <a:t>Resolution:312.5ps</a:t>
            </a:r>
          </a:p>
          <a:p>
            <a:pPr marL="380990" indent="-380990" defTabSz="91421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133" dirty="0" err="1" smtClean="0"/>
              <a:t>Type:Multi-stop</a:t>
            </a:r>
            <a:endParaRPr lang="en-US" altLang="zh-CN" sz="2133" dirty="0" smtClean="0"/>
          </a:p>
          <a:p>
            <a:pPr marL="380990" indent="-380990" defTabSz="91421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133" dirty="0" smtClean="0"/>
              <a:t>Counting range:5ns—262us</a:t>
            </a:r>
          </a:p>
          <a:p>
            <a:pPr marL="380990" indent="-380990" defTabSz="91421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133" dirty="0" smtClean="0"/>
              <a:t>Counting rate:488Khz</a:t>
            </a:r>
          </a:p>
          <a:p>
            <a:pPr marL="380990" indent="-380990" defTabSz="91421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133" dirty="0" smtClean="0"/>
              <a:t>Dead time:5ns</a:t>
            </a:r>
            <a:endParaRPr lang="zh-CN" altLang="en-US" sz="213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242" y="142852"/>
            <a:ext cx="8229600" cy="582594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Multi-channel TDC based on single FPGA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585" y="172899"/>
            <a:ext cx="680484" cy="528563"/>
          </a:xfrm>
          <a:prstGeom prst="rect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13"/>
          <p:cNvSpPr txBox="1"/>
          <p:nvPr/>
        </p:nvSpPr>
        <p:spPr>
          <a:xfrm>
            <a:off x="-2" y="14285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0"/>
            <a:r>
              <a:rPr lang="en-US" altLang="zh-CN" sz="3200" dirty="0" smtClean="0"/>
              <a:t>03</a:t>
            </a:r>
            <a:endParaRPr lang="zh-CN" altLang="en-US" sz="3200" dirty="0"/>
          </a:p>
        </p:txBody>
      </p:sp>
      <p:sp>
        <p:nvSpPr>
          <p:cNvPr id="108" name="矩形 107"/>
          <p:cNvSpPr/>
          <p:nvPr/>
        </p:nvSpPr>
        <p:spPr>
          <a:xfrm>
            <a:off x="785786" y="928670"/>
            <a:ext cx="48992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 smtClean="0"/>
              <a:t>Fanout</a:t>
            </a:r>
            <a:r>
              <a:rPr lang="en-US" altLang="zh-CN" sz="2400" dirty="0" smtClean="0"/>
              <a:t> &amp; Test Module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err="1" smtClean="0"/>
              <a:t>Fanout</a:t>
            </a:r>
            <a:r>
              <a:rPr lang="en-US" altLang="zh-CN" sz="2400" dirty="0" smtClean="0"/>
              <a:t> 4 start signal to each TDC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Generate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Self-test signal to each TDC</a:t>
            </a:r>
            <a:endParaRPr lang="en-US" altLang="zh-CN" sz="2400" dirty="0" smtClean="0"/>
          </a:p>
        </p:txBody>
      </p:sp>
      <p:pic>
        <p:nvPicPr>
          <p:cNvPr id="57" name="图片 56" descr="C:\Users\ADMINI~1\AppData\Local\Temp\WeChat Files\989a20c49082b83cec5bf6a2bdba441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43174" y="2786058"/>
            <a:ext cx="4001984" cy="300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242" y="142852"/>
            <a:ext cx="8229600" cy="582594"/>
          </a:xfrm>
        </p:spPr>
        <p:txBody>
          <a:bodyPr>
            <a:noAutofit/>
          </a:bodyPr>
          <a:lstStyle/>
          <a:p>
            <a:pPr lvl="0" algn="l"/>
            <a:r>
              <a:rPr lang="en-US" altLang="zh-CN" sz="32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DAQ Software</a:t>
            </a:r>
            <a:endParaRPr lang="zh-CN" altLang="en-US" sz="3200" dirty="0" smtClean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585" y="172899"/>
            <a:ext cx="553887" cy="528563"/>
          </a:xfrm>
          <a:prstGeom prst="rect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13"/>
          <p:cNvSpPr txBox="1"/>
          <p:nvPr/>
        </p:nvSpPr>
        <p:spPr>
          <a:xfrm>
            <a:off x="-1" y="142852"/>
            <a:ext cx="642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0"/>
            <a:r>
              <a:rPr lang="en-US" altLang="zh-CN" sz="3200" dirty="0" smtClean="0"/>
              <a:t>04</a:t>
            </a:r>
            <a:endParaRPr lang="zh-CN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857224" y="1071546"/>
            <a:ext cx="50428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sz="2400" dirty="0" smtClean="0"/>
              <a:t>QT based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400" dirty="0" smtClean="0"/>
              <a:t>Data can be saved as Nexus structure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400" dirty="0" smtClean="0"/>
              <a:t>Online monitor</a:t>
            </a:r>
            <a:endParaRPr lang="zh-CN" altLang="en-US" sz="2400" dirty="0"/>
          </a:p>
        </p:txBody>
      </p:sp>
      <p:pic>
        <p:nvPicPr>
          <p:cNvPr id="12" name="图片 11" descr="微信图片_202012110655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357430"/>
            <a:ext cx="6024578" cy="3961160"/>
          </a:xfrm>
          <a:prstGeom prst="rect">
            <a:avLst/>
          </a:prstGeom>
        </p:spPr>
      </p:pic>
      <p:pic>
        <p:nvPicPr>
          <p:cNvPr id="13" name="图片 12" descr="微信图片_202012110655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2285992"/>
            <a:ext cx="6107676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242" y="142852"/>
            <a:ext cx="8229600" cy="582594"/>
          </a:xfrm>
        </p:spPr>
        <p:txBody>
          <a:bodyPr>
            <a:noAutofit/>
          </a:bodyPr>
          <a:lstStyle/>
          <a:p>
            <a:pPr lvl="0" algn="l"/>
            <a:r>
              <a:rPr lang="en-US" altLang="zh-CN" sz="32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Test Result and Progress</a:t>
            </a:r>
            <a:endParaRPr lang="zh-CN" altLang="en-US" sz="3200" dirty="0" smtClean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585" y="172899"/>
            <a:ext cx="553887" cy="528563"/>
          </a:xfrm>
          <a:prstGeom prst="rect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13"/>
          <p:cNvSpPr txBox="1"/>
          <p:nvPr/>
        </p:nvSpPr>
        <p:spPr>
          <a:xfrm>
            <a:off x="-1" y="142852"/>
            <a:ext cx="642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0"/>
            <a:r>
              <a:rPr lang="en-US" altLang="zh-CN" sz="3200" dirty="0" smtClean="0"/>
              <a:t>05</a:t>
            </a:r>
            <a:endParaRPr lang="zh-CN" altLang="en-US" sz="3200" dirty="0"/>
          </a:p>
        </p:txBody>
      </p:sp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" y="1628775"/>
            <a:ext cx="3944938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" name="矩形 1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504" y="5092170"/>
            <a:ext cx="8861149" cy="1808316"/>
          </a:xfrm>
          <a:prstGeom prst="rect">
            <a:avLst/>
          </a:prstGeom>
          <a:blipFill rotWithShape="0">
            <a:blip r:embed="rId3"/>
            <a:stretch>
              <a:fillRect l="-482" t="-2020" r="-482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711325"/>
            <a:ext cx="3432175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4" name="矩形 5"/>
          <p:cNvSpPr>
            <a:spLocks noChangeArrowheads="1"/>
          </p:cNvSpPr>
          <p:nvPr/>
        </p:nvSpPr>
        <p:spPr bwMode="auto">
          <a:xfrm>
            <a:off x="3175" y="4640263"/>
            <a:ext cx="5094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Timing accuracy test results of front end electronics</a:t>
            </a:r>
            <a:endParaRPr lang="zh-CN" altLang="zh-CN" b="1"/>
          </a:p>
        </p:txBody>
      </p:sp>
      <p:sp>
        <p:nvSpPr>
          <p:cNvPr id="115" name="矩形 7"/>
          <p:cNvSpPr>
            <a:spLocks noChangeArrowheads="1"/>
          </p:cNvSpPr>
          <p:nvPr/>
        </p:nvSpPr>
        <p:spPr bwMode="auto">
          <a:xfrm>
            <a:off x="5097463" y="4640263"/>
            <a:ext cx="3498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Timing accuracy test results of TDC</a:t>
            </a:r>
            <a:endParaRPr lang="zh-CN" altLang="zh-CN" b="1"/>
          </a:p>
        </p:txBody>
      </p:sp>
      <p:sp>
        <p:nvSpPr>
          <p:cNvPr id="116" name="矩形 4"/>
          <p:cNvSpPr>
            <a:spLocks noChangeArrowheads="1"/>
          </p:cNvSpPr>
          <p:nvPr/>
        </p:nvSpPr>
        <p:spPr bwMode="auto">
          <a:xfrm>
            <a:off x="3908425" y="1017588"/>
            <a:ext cx="149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Test results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28596" y="15716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占位符 1"/>
          <p:cNvSpPr txBox="1">
            <a:spLocks/>
          </p:cNvSpPr>
          <p:nvPr/>
        </p:nvSpPr>
        <p:spPr>
          <a:xfrm>
            <a:off x="1245774" y="704337"/>
            <a:ext cx="6788582" cy="580292"/>
          </a:xfrm>
          <a:prstGeom prst="rect">
            <a:avLst/>
          </a:prstGeom>
        </p:spPr>
        <p:txBody>
          <a:bodyPr>
            <a:noAutofit/>
          </a:bodyPr>
          <a:lstStyle>
            <a:lvl1pPr marL="228592" indent="-228592" algn="l" defTabSz="91436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76" indent="-228592" algn="l" defTabSz="9143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59" indent="-228592" algn="l" defTabSz="9143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44" indent="-228592" algn="l" defTabSz="9143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29" indent="-228592" algn="l" defTabSz="9143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2" indent="-228592" algn="l" defTabSz="9143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6" indent="-228592" algn="l" defTabSz="9143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0" indent="-228592" algn="l" defTabSz="9143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4" indent="-228592" algn="l" defTabSz="9143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 smtClean="0">
                <a:solidFill>
                  <a:schemeClr val="bg1"/>
                </a:solidFill>
              </a:rPr>
              <a:t>Electronics system test—Precision and linearity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93448913"/>
              </p:ext>
            </p:extLst>
          </p:nvPr>
        </p:nvGraphicFramePr>
        <p:xfrm>
          <a:off x="1082644" y="1284629"/>
          <a:ext cx="6699207" cy="851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480"/>
                <a:gridCol w="790759"/>
                <a:gridCol w="783081"/>
                <a:gridCol w="790759"/>
                <a:gridCol w="829144"/>
                <a:gridCol w="844500"/>
                <a:gridCol w="775405"/>
                <a:gridCol w="789079"/>
              </a:tblGrid>
              <a:tr h="2836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/>
                        <a:t>Inc</a:t>
                      </a:r>
                      <a:r>
                        <a:rPr lang="en-US" altLang="zh-CN" sz="1200" baseline="0" dirty="0" smtClean="0"/>
                        <a:t> 200ps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6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7</a:t>
                      </a:r>
                      <a:endParaRPr lang="zh-CN" altLang="en-US" sz="1200" dirty="0"/>
                    </a:p>
                  </a:txBody>
                  <a:tcPr/>
                </a:tc>
              </a:tr>
              <a:tr h="2836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Expectation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25.085ns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25.273ns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25.472ns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25.713ns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25.894ns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26.110ns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26.372ns</a:t>
                      </a:r>
                      <a:endParaRPr lang="zh-CN" altLang="en-US" sz="1200" dirty="0"/>
                    </a:p>
                  </a:txBody>
                  <a:tcPr/>
                </a:tc>
              </a:tr>
              <a:tr h="2836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FWHM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356.3ps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364.8ps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404.7ps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404.0ps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419.4ps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424.3ps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425.7ps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4496639"/>
              </p:ext>
            </p:extLst>
          </p:nvPr>
        </p:nvGraphicFramePr>
        <p:xfrm>
          <a:off x="1080911" y="2351157"/>
          <a:ext cx="6699207" cy="851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480"/>
                <a:gridCol w="790759"/>
                <a:gridCol w="783081"/>
                <a:gridCol w="790759"/>
                <a:gridCol w="829144"/>
                <a:gridCol w="844500"/>
                <a:gridCol w="775405"/>
                <a:gridCol w="789079"/>
              </a:tblGrid>
              <a:tr h="283681">
                <a:tc>
                  <a:txBody>
                    <a:bodyPr/>
                    <a:lstStyle/>
                    <a:p>
                      <a:pPr marL="0" marR="0" indent="0" algn="ctr" defTabSz="9143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Inc</a:t>
                      </a:r>
                      <a:r>
                        <a:rPr lang="en-US" altLang="zh-CN" sz="1200" baseline="0" dirty="0" smtClean="0"/>
                        <a:t> 200ps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8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14</a:t>
                      </a:r>
                      <a:endParaRPr lang="zh-CN" altLang="en-US" sz="1200" dirty="0"/>
                    </a:p>
                  </a:txBody>
                  <a:tcPr/>
                </a:tc>
              </a:tr>
              <a:tr h="2836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Expectation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26.553ns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26.709ns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26.946ns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27.146ns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27.268ns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27.461ns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27.763ns</a:t>
                      </a:r>
                      <a:endParaRPr lang="zh-CN" altLang="en-US" sz="1200" dirty="0"/>
                    </a:p>
                  </a:txBody>
                  <a:tcPr/>
                </a:tc>
              </a:tr>
              <a:tr h="2836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FWHM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401.8ps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404.2ps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383.1ps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361.4ps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365.7ps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328.6ps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355.9ps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9394557"/>
              </p:ext>
            </p:extLst>
          </p:nvPr>
        </p:nvGraphicFramePr>
        <p:xfrm>
          <a:off x="1071538" y="3432730"/>
          <a:ext cx="6699207" cy="87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480"/>
                <a:gridCol w="790759"/>
                <a:gridCol w="783081"/>
                <a:gridCol w="790759"/>
                <a:gridCol w="829144"/>
                <a:gridCol w="844500"/>
                <a:gridCol w="775405"/>
                <a:gridCol w="789079"/>
              </a:tblGrid>
              <a:tr h="283681">
                <a:tc>
                  <a:txBody>
                    <a:bodyPr/>
                    <a:lstStyle/>
                    <a:p>
                      <a:pPr marL="0" marR="0" indent="0" algn="ctr" defTabSz="9143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Inc</a:t>
                      </a:r>
                      <a:r>
                        <a:rPr lang="en-US" altLang="zh-CN" sz="1200" baseline="0" dirty="0" smtClean="0"/>
                        <a:t> 200ps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16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18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19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21</a:t>
                      </a:r>
                      <a:endParaRPr lang="zh-CN" altLang="en-US" sz="1200" dirty="0"/>
                    </a:p>
                  </a:txBody>
                  <a:tcPr/>
                </a:tc>
              </a:tr>
              <a:tr h="2836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Expectation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27.931ns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28.123ns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28.271ns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28.461ns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28.706ns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28.872ns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29.125ns</a:t>
                      </a:r>
                      <a:endParaRPr lang="zh-CN" altLang="en-US" sz="1200" dirty="0"/>
                    </a:p>
                  </a:txBody>
                  <a:tcPr/>
                </a:tc>
              </a:tr>
              <a:tr h="2836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FWHM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390.3ps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387.5ps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411.5ps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412.5ps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u="sng" dirty="0" smtClean="0">
                          <a:solidFill>
                            <a:srgbClr val="C00000"/>
                          </a:solidFill>
                        </a:rPr>
                        <a:t>432.0ps</a:t>
                      </a:r>
                      <a:endParaRPr lang="zh-CN" altLang="en-US" sz="1400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428.7ps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404.3ps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00954075"/>
              </p:ext>
            </p:extLst>
          </p:nvPr>
        </p:nvGraphicFramePr>
        <p:xfrm>
          <a:off x="1075657" y="4548958"/>
          <a:ext cx="6699207" cy="951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480"/>
                <a:gridCol w="790759"/>
                <a:gridCol w="783081"/>
                <a:gridCol w="790759"/>
                <a:gridCol w="829144"/>
                <a:gridCol w="844500"/>
                <a:gridCol w="775405"/>
                <a:gridCol w="789079"/>
              </a:tblGrid>
              <a:tr h="254034">
                <a:tc>
                  <a:txBody>
                    <a:bodyPr/>
                    <a:lstStyle/>
                    <a:p>
                      <a:pPr marL="0" marR="0" indent="0" algn="ctr" defTabSz="9143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Inc</a:t>
                      </a:r>
                      <a:r>
                        <a:rPr lang="en-US" altLang="zh-CN" sz="1200" baseline="0" dirty="0" smtClean="0"/>
                        <a:t> 200ps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26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28</a:t>
                      </a:r>
                      <a:endParaRPr lang="zh-CN" altLang="en-US" sz="1200" dirty="0"/>
                    </a:p>
                  </a:txBody>
                  <a:tcPr/>
                </a:tc>
              </a:tr>
              <a:tr h="338712">
                <a:tc>
                  <a:txBody>
                    <a:bodyPr/>
                    <a:lstStyle/>
                    <a:p>
                      <a:pPr marL="0" algn="ctr" defTabSz="914368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Expectation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68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29.250ns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68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29.401ns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68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29.579ns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68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29.818ns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68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30.090ns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68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30.188ns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68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8712">
                <a:tc>
                  <a:txBody>
                    <a:bodyPr/>
                    <a:lstStyle/>
                    <a:p>
                      <a:pPr marL="0" algn="ctr" defTabSz="914368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FWHM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68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408.3ps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68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381.0ps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68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388.1ps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68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383.8ps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68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364.0ps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68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378.7ps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68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3571868" y="6000768"/>
            <a:ext cx="2420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Test result with CFD FEE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118" y="60324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Test Result and Progress</a:t>
            </a:r>
            <a:endParaRPr lang="zh-CN" altLang="en-US" sz="3600" dirty="0"/>
          </a:p>
        </p:txBody>
      </p:sp>
      <p:pic>
        <p:nvPicPr>
          <p:cNvPr id="5" name="内容占位符 4" descr="微信图片_202012110655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8229600" cy="3802206"/>
          </a:xfrm>
        </p:spPr>
      </p:pic>
      <p:sp>
        <p:nvSpPr>
          <p:cNvPr id="6" name="矩形 5"/>
          <p:cNvSpPr/>
          <p:nvPr/>
        </p:nvSpPr>
        <p:spPr>
          <a:xfrm>
            <a:off x="17585" y="172899"/>
            <a:ext cx="553887" cy="528563"/>
          </a:xfrm>
          <a:prstGeom prst="rect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13"/>
          <p:cNvSpPr txBox="1"/>
          <p:nvPr/>
        </p:nvSpPr>
        <p:spPr>
          <a:xfrm>
            <a:off x="-1" y="142852"/>
            <a:ext cx="642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0"/>
            <a:r>
              <a:rPr lang="en-US" altLang="zh-CN" sz="3200" dirty="0" smtClean="0"/>
              <a:t>05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571472" y="928670"/>
            <a:ext cx="3667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 16FEEs+4TDC modules under testing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altLang="zh-CN" sz="4000" dirty="0" smtClean="0"/>
              <a:t>Test result</a:t>
            </a:r>
            <a:endParaRPr lang="zh-CN" altLang="en-US" sz="4000" dirty="0"/>
          </a:p>
        </p:txBody>
      </p:sp>
      <p:sp>
        <p:nvSpPr>
          <p:cNvPr id="6" name="矩形 5"/>
          <p:cNvSpPr/>
          <p:nvPr/>
        </p:nvSpPr>
        <p:spPr>
          <a:xfrm>
            <a:off x="5643570" y="5786454"/>
            <a:ext cx="2519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New Result with LED-FEE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3857652" cy="58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00108"/>
            <a:ext cx="4006531" cy="163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右箭头 8"/>
          <p:cNvSpPr/>
          <p:nvPr/>
        </p:nvSpPr>
        <p:spPr>
          <a:xfrm>
            <a:off x="4857752" y="5786454"/>
            <a:ext cx="7858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8" cy="554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All electronics modules nearly ready</a:t>
            </a:r>
          </a:p>
          <a:p>
            <a:r>
              <a:rPr lang="en-US" altLang="zh-CN" dirty="0" smtClean="0"/>
              <a:t>Result of electronics test and beam test shows that Readout Electronics meet the requirements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525" y="762000"/>
            <a:ext cx="73469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069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 of electronics system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/>
            </a:r>
            <a:b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endParaRPr lang="zh-CN" altLang="en-US" b="1" dirty="0"/>
          </a:p>
        </p:txBody>
      </p:sp>
      <p:grpSp>
        <p:nvGrpSpPr>
          <p:cNvPr id="5" name="组合 4"/>
          <p:cNvGrpSpPr/>
          <p:nvPr/>
        </p:nvGrpSpPr>
        <p:grpSpPr>
          <a:xfrm>
            <a:off x="5536586" y="2215900"/>
            <a:ext cx="2987847" cy="547618"/>
            <a:chOff x="5585638" y="2216847"/>
            <a:chExt cx="3090529" cy="547618"/>
          </a:xfrm>
        </p:grpSpPr>
        <p:sp>
          <p:nvSpPr>
            <p:cNvPr id="6" name="剪去对角的矩形 5"/>
            <p:cNvSpPr/>
            <p:nvPr/>
          </p:nvSpPr>
          <p:spPr>
            <a:xfrm>
              <a:off x="5585638" y="2225748"/>
              <a:ext cx="3090529" cy="538717"/>
            </a:xfrm>
            <a:prstGeom prst="snip2Diag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0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文本框 19"/>
            <p:cNvSpPr txBox="1"/>
            <p:nvPr/>
          </p:nvSpPr>
          <p:spPr>
            <a:xfrm>
              <a:off x="5673643" y="2216847"/>
              <a:ext cx="29561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210"/>
              <a:r>
                <a:rPr lang="en-US" altLang="zh-CN" sz="2800" dirty="0" smtClean="0"/>
                <a:t>Electronics system</a:t>
              </a:r>
              <a:endParaRPr lang="zh-CN" altLang="en-US" sz="2800" dirty="0"/>
            </a:p>
          </p:txBody>
        </p:sp>
      </p:grpSp>
      <p:sp>
        <p:nvSpPr>
          <p:cNvPr id="8" name="文本框 20"/>
          <p:cNvSpPr txBox="1"/>
          <p:nvPr/>
        </p:nvSpPr>
        <p:spPr>
          <a:xfrm>
            <a:off x="5480575" y="3201386"/>
            <a:ext cx="366342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914210">
              <a:buFont typeface="Wingdings" panose="05000000000000000000" pitchFamily="2" charset="2"/>
              <a:buChar char="n"/>
            </a:pPr>
            <a:r>
              <a:rPr lang="en-US" altLang="zh-CN" sz="1867" dirty="0" smtClean="0"/>
              <a:t>Front-end electronics</a:t>
            </a:r>
            <a:r>
              <a:rPr lang="zh-CN" altLang="en-US" sz="1867" dirty="0" smtClean="0"/>
              <a:t>（</a:t>
            </a:r>
            <a:r>
              <a:rPr lang="en-US" altLang="zh-CN" sz="1867" dirty="0" smtClean="0"/>
              <a:t>FEE</a:t>
            </a:r>
            <a:r>
              <a:rPr lang="zh-CN" altLang="en-US" sz="1867" dirty="0" smtClean="0"/>
              <a:t>）</a:t>
            </a:r>
            <a:endParaRPr lang="zh-CN" altLang="en-US" sz="1867" dirty="0"/>
          </a:p>
        </p:txBody>
      </p:sp>
      <p:sp>
        <p:nvSpPr>
          <p:cNvPr id="9" name="文本框 22"/>
          <p:cNvSpPr txBox="1"/>
          <p:nvPr/>
        </p:nvSpPr>
        <p:spPr>
          <a:xfrm>
            <a:off x="5480575" y="4613106"/>
            <a:ext cx="366342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914210">
              <a:buFont typeface="Wingdings" panose="05000000000000000000" pitchFamily="2" charset="2"/>
              <a:buChar char="n"/>
            </a:pPr>
            <a:r>
              <a:rPr lang="en-US" altLang="zh-CN" sz="1867" dirty="0" smtClean="0"/>
              <a:t>Multi-channel TDC based on single FPGA</a:t>
            </a:r>
            <a:endParaRPr lang="zh-CN" altLang="en-US" sz="1867" dirty="0"/>
          </a:p>
        </p:txBody>
      </p:sp>
      <p:sp>
        <p:nvSpPr>
          <p:cNvPr id="10" name="矩形 9"/>
          <p:cNvSpPr/>
          <p:nvPr/>
        </p:nvSpPr>
        <p:spPr>
          <a:xfrm>
            <a:off x="147100" y="273110"/>
            <a:ext cx="536468" cy="528563"/>
          </a:xfrm>
          <a:prstGeom prst="rect">
            <a:avLst/>
          </a:prstGeom>
          <a:noFill/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3"/>
          <p:cNvSpPr txBox="1"/>
          <p:nvPr/>
        </p:nvSpPr>
        <p:spPr>
          <a:xfrm>
            <a:off x="110588" y="260648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0"/>
            <a:r>
              <a:rPr lang="en-US" altLang="zh-CN" sz="3200" dirty="0" smtClean="0"/>
              <a:t>01</a:t>
            </a:r>
            <a:endParaRPr lang="zh-CN" altLang="en-US" sz="3200" dirty="0"/>
          </a:p>
        </p:txBody>
      </p:sp>
      <p:grpSp>
        <p:nvGrpSpPr>
          <p:cNvPr id="12" name="画布 1"/>
          <p:cNvGrpSpPr/>
          <p:nvPr/>
        </p:nvGrpSpPr>
        <p:grpSpPr>
          <a:xfrm>
            <a:off x="627672" y="1052736"/>
            <a:ext cx="6536616" cy="7008705"/>
            <a:chOff x="-15591" y="-322230"/>
            <a:chExt cx="5440203" cy="6498218"/>
          </a:xfrm>
        </p:grpSpPr>
        <p:sp>
          <p:nvSpPr>
            <p:cNvPr id="13" name="矩形 12"/>
            <p:cNvSpPr/>
            <p:nvPr/>
          </p:nvSpPr>
          <p:spPr>
            <a:xfrm>
              <a:off x="1572067" y="2632688"/>
              <a:ext cx="3852545" cy="3543300"/>
            </a:xfrm>
            <a:prstGeom prst="rect">
              <a:avLst/>
            </a:prstGeom>
          </p:spPr>
        </p:sp>
        <p:sp>
          <p:nvSpPr>
            <p:cNvPr id="14" name="矩形 13"/>
            <p:cNvSpPr/>
            <p:nvPr/>
          </p:nvSpPr>
          <p:spPr>
            <a:xfrm>
              <a:off x="1613471" y="204333"/>
              <a:ext cx="2073443" cy="37394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kern="100" dirty="0">
                  <a:solidFill>
                    <a:srgbClr val="CCE8CF"/>
                  </a:solidFill>
                  <a:effectLst/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Beam monitor</a:t>
              </a:r>
              <a:endParaRPr lang="zh-CN" sz="1400" kern="100" dirty="0">
                <a:effectLst/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下箭头 14"/>
            <p:cNvSpPr/>
            <p:nvPr/>
          </p:nvSpPr>
          <p:spPr>
            <a:xfrm>
              <a:off x="2588542" y="625811"/>
              <a:ext cx="95641" cy="12971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751591" y="-322230"/>
              <a:ext cx="1795463" cy="2863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Pulsed </a:t>
              </a:r>
              <a:r>
                <a:rPr lang="en-US" sz="14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muon</a:t>
              </a:r>
              <a:r>
                <a:rPr lang="en-US" sz="14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 beam</a:t>
              </a:r>
              <a:endParaRPr lang="zh-CN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下箭头 16"/>
            <p:cNvSpPr/>
            <p:nvPr/>
          </p:nvSpPr>
          <p:spPr>
            <a:xfrm>
              <a:off x="2581623" y="-2457"/>
              <a:ext cx="109481" cy="13398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8" name="直角上箭头 17"/>
            <p:cNvSpPr/>
            <p:nvPr/>
          </p:nvSpPr>
          <p:spPr>
            <a:xfrm rot="10800000">
              <a:off x="447145" y="364889"/>
              <a:ext cx="1027240" cy="1843756"/>
            </a:xfrm>
            <a:prstGeom prst="bentUpArrow">
              <a:avLst>
                <a:gd name="adj1" fmla="val 5792"/>
                <a:gd name="adj2" fmla="val 9694"/>
                <a:gd name="adj3" fmla="val 1077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9" name="下箭头 18"/>
            <p:cNvSpPr/>
            <p:nvPr/>
          </p:nvSpPr>
          <p:spPr>
            <a:xfrm>
              <a:off x="1675391" y="1293195"/>
              <a:ext cx="76200" cy="15493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605874" y="1940422"/>
              <a:ext cx="2060980" cy="35379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kern="100" dirty="0">
                  <a:solidFill>
                    <a:srgbClr val="CCE8CF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Scintillator detector</a:t>
              </a:r>
              <a:endParaRPr lang="zh-CN" sz="1400" kern="100" dirty="0">
                <a:solidFill>
                  <a:srgbClr val="CCE8CF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605874" y="2305566"/>
              <a:ext cx="2060980" cy="3528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kern="100" dirty="0" smtClean="0">
                  <a:solidFill>
                    <a:srgbClr val="CCE8CF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front-end</a:t>
              </a:r>
              <a:endParaRPr lang="zh-CN" sz="1400" kern="100" dirty="0">
                <a:solidFill>
                  <a:srgbClr val="CCE8CF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605873" y="826960"/>
              <a:ext cx="2081041" cy="38035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kern="100" dirty="0">
                  <a:solidFill>
                    <a:srgbClr val="CCE8CF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Sample</a:t>
              </a:r>
              <a:endParaRPr lang="zh-CN" sz="1400" kern="100" dirty="0">
                <a:solidFill>
                  <a:srgbClr val="CCE8CF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下箭头 22"/>
            <p:cNvSpPr/>
            <p:nvPr/>
          </p:nvSpPr>
          <p:spPr>
            <a:xfrm>
              <a:off x="2118369" y="1297656"/>
              <a:ext cx="76200" cy="15430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" name="下箭头 23"/>
            <p:cNvSpPr/>
            <p:nvPr/>
          </p:nvSpPr>
          <p:spPr>
            <a:xfrm>
              <a:off x="2978767" y="1290475"/>
              <a:ext cx="76200" cy="15430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5" name="下箭头 24"/>
            <p:cNvSpPr/>
            <p:nvPr/>
          </p:nvSpPr>
          <p:spPr>
            <a:xfrm>
              <a:off x="3419844" y="1288392"/>
              <a:ext cx="76200" cy="15430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6" name="下箭头 25"/>
            <p:cNvSpPr/>
            <p:nvPr/>
          </p:nvSpPr>
          <p:spPr>
            <a:xfrm>
              <a:off x="1677274" y="1696414"/>
              <a:ext cx="76200" cy="15430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7" name="下箭头 26"/>
            <p:cNvSpPr/>
            <p:nvPr/>
          </p:nvSpPr>
          <p:spPr>
            <a:xfrm>
              <a:off x="2115398" y="1710458"/>
              <a:ext cx="76200" cy="15430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8" name="下箭头 27"/>
            <p:cNvSpPr/>
            <p:nvPr/>
          </p:nvSpPr>
          <p:spPr>
            <a:xfrm>
              <a:off x="2978767" y="1699663"/>
              <a:ext cx="76200" cy="15430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9" name="下箭头 28"/>
            <p:cNvSpPr/>
            <p:nvPr/>
          </p:nvSpPr>
          <p:spPr>
            <a:xfrm>
              <a:off x="3419844" y="1699663"/>
              <a:ext cx="76200" cy="15430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0" name="矩形 29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572067" y="1407344"/>
              <a:ext cx="2316049" cy="286385"/>
            </a:xfrm>
            <a:prstGeom prst="rect">
              <a:avLst/>
            </a:prstGeom>
            <a:blipFill rotWithShape="0"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r>
                <a:rPr lang="zh-CN" altLang="en-US"/>
                <a:t> 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-15590" y="2305567"/>
              <a:ext cx="1154169" cy="3528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400" kern="100" dirty="0">
                  <a:solidFill>
                    <a:srgbClr val="CCE8CF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Discriminator</a:t>
              </a:r>
              <a:endParaRPr lang="zh-CN" sz="1400" kern="100" dirty="0">
                <a:solidFill>
                  <a:srgbClr val="CCE8CF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-15591" y="2948557"/>
              <a:ext cx="3702504" cy="3359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kern="100" dirty="0" smtClean="0">
                  <a:solidFill>
                    <a:srgbClr val="CCE8CF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TDC module based on FPGA</a:t>
              </a:r>
              <a:endParaRPr lang="zh-CN" sz="1400" kern="100" dirty="0">
                <a:solidFill>
                  <a:srgbClr val="CCE8CF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-15590" y="3568800"/>
              <a:ext cx="1154170" cy="3375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400" kern="100" dirty="0">
                  <a:solidFill>
                    <a:srgbClr val="CCE8CF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Computer</a:t>
              </a:r>
              <a:endParaRPr lang="zh-CN" sz="1400" kern="100" dirty="0">
                <a:solidFill>
                  <a:srgbClr val="CCE8CF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006915" y="3564581"/>
              <a:ext cx="1659939" cy="34596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400" kern="100" dirty="0">
                  <a:solidFill>
                    <a:srgbClr val="CCE8CF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Data</a:t>
              </a:r>
              <a:r>
                <a:rPr lang="en-US" altLang="zh-CN" sz="1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analysis</a:t>
              </a:r>
              <a:endParaRPr 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下箭头 34"/>
          <p:cNvSpPr/>
          <p:nvPr/>
        </p:nvSpPr>
        <p:spPr>
          <a:xfrm>
            <a:off x="1251832" y="4334107"/>
            <a:ext cx="114916" cy="139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6" name="下箭头 35"/>
          <p:cNvSpPr/>
          <p:nvPr/>
        </p:nvSpPr>
        <p:spPr>
          <a:xfrm>
            <a:off x="2644373" y="4339612"/>
            <a:ext cx="114916" cy="139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7" name="下箭头 36"/>
          <p:cNvSpPr/>
          <p:nvPr/>
        </p:nvSpPr>
        <p:spPr>
          <a:xfrm>
            <a:off x="1251243" y="5021717"/>
            <a:ext cx="114916" cy="139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8" name="右箭头 37"/>
          <p:cNvSpPr/>
          <p:nvPr/>
        </p:nvSpPr>
        <p:spPr>
          <a:xfrm>
            <a:off x="2427451" y="5368971"/>
            <a:ext cx="390188" cy="127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151"/>
          <p:cNvSpPr txBox="1"/>
          <p:nvPr/>
        </p:nvSpPr>
        <p:spPr>
          <a:xfrm>
            <a:off x="5480575" y="3907246"/>
            <a:ext cx="341190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914210">
              <a:buFont typeface="Wingdings" panose="05000000000000000000" pitchFamily="2" charset="2"/>
              <a:buChar char="n"/>
            </a:pPr>
            <a:r>
              <a:rPr lang="en-US" altLang="zh-CN" sz="1867" dirty="0" smtClean="0"/>
              <a:t>Timing </a:t>
            </a:r>
            <a:r>
              <a:rPr lang="en-US" altLang="zh-CN" sz="1867" dirty="0"/>
              <a:t>d</a:t>
            </a:r>
            <a:r>
              <a:rPr lang="en-US" altLang="zh-CN" sz="1867" dirty="0" smtClean="0"/>
              <a:t>iscriminator</a:t>
            </a:r>
            <a:endParaRPr lang="zh-CN" altLang="en-US" sz="1867" dirty="0"/>
          </a:p>
        </p:txBody>
      </p:sp>
      <p:sp>
        <p:nvSpPr>
          <p:cNvPr id="40" name="矩形 39"/>
          <p:cNvSpPr/>
          <p:nvPr/>
        </p:nvSpPr>
        <p:spPr>
          <a:xfrm>
            <a:off x="469779" y="4272303"/>
            <a:ext cx="756135" cy="308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1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Start</a:t>
            </a:r>
            <a:endParaRPr lang="zh-CN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021715" y="4249618"/>
            <a:ext cx="756135" cy="308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1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Stop</a:t>
            </a:r>
            <a:endParaRPr lang="zh-CN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2" name="下箭头 41"/>
          <p:cNvSpPr/>
          <p:nvPr/>
        </p:nvSpPr>
        <p:spPr>
          <a:xfrm>
            <a:off x="3167995" y="4340361"/>
            <a:ext cx="114916" cy="139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43" name="下箭头 42"/>
          <p:cNvSpPr/>
          <p:nvPr/>
        </p:nvSpPr>
        <p:spPr>
          <a:xfrm>
            <a:off x="4213830" y="4340176"/>
            <a:ext cx="114916" cy="139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44" name="下箭头 43"/>
          <p:cNvSpPr/>
          <p:nvPr/>
        </p:nvSpPr>
        <p:spPr>
          <a:xfrm>
            <a:off x="4732731" y="4339612"/>
            <a:ext cx="114916" cy="139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45" name="矩形 4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23424" y="4215130"/>
            <a:ext cx="665637" cy="308883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069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 of electronics system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/>
            </a:r>
            <a:b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endParaRPr lang="zh-CN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147100" y="273110"/>
            <a:ext cx="536468" cy="528563"/>
          </a:xfrm>
          <a:prstGeom prst="rect">
            <a:avLst/>
          </a:prstGeom>
          <a:noFill/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3"/>
          <p:cNvSpPr txBox="1"/>
          <p:nvPr/>
        </p:nvSpPr>
        <p:spPr>
          <a:xfrm>
            <a:off x="110588" y="260648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0"/>
            <a:r>
              <a:rPr lang="en-US" altLang="zh-CN" sz="3200" dirty="0" smtClean="0"/>
              <a:t>01</a:t>
            </a:r>
            <a:endParaRPr lang="zh-CN" altLang="en-US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611560" y="1124744"/>
            <a:ext cx="77768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Requirements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128 channels PMT readout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Count Rate &gt; 40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Time resolution &lt; 1ns</a:t>
            </a:r>
            <a:endParaRPr lang="zh-CN" alt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571472" y="2786058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/>
              <a:t>Sturcture</a:t>
            </a:r>
            <a:endParaRPr lang="en-US" altLang="zh-CN" sz="3200" dirty="0"/>
          </a:p>
          <a:p>
            <a:pPr>
              <a:buFont typeface="Arial" pitchFamily="34" charset="0"/>
              <a:buChar char="•"/>
            </a:pPr>
            <a:r>
              <a:rPr lang="en-US" altLang="zh-CN" sz="2400" dirty="0"/>
              <a:t>Front-end Electronics(FEE</a:t>
            </a:r>
            <a:r>
              <a:rPr lang="en-US" altLang="zh-CN" sz="2400" dirty="0" smtClean="0"/>
              <a:t>)   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2400" dirty="0" smtClean="0"/>
              <a:t>8ch in each FEE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2400" dirty="0" smtClean="0"/>
              <a:t>Total 16 FEE board</a:t>
            </a:r>
            <a:endParaRPr lang="en-US" altLang="zh-CN" sz="2400" dirty="0"/>
          </a:p>
          <a:p>
            <a:pPr>
              <a:buFont typeface="Arial" pitchFamily="34" charset="0"/>
              <a:buChar char="•"/>
            </a:pPr>
            <a:r>
              <a:rPr lang="en-US" altLang="zh-CN" sz="2400" dirty="0"/>
              <a:t>Time to Digital Converter(TDC</a:t>
            </a:r>
            <a:r>
              <a:rPr lang="en-US" altLang="zh-CN" sz="2400" dirty="0" smtClean="0"/>
              <a:t>)  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2400" dirty="0" smtClean="0"/>
              <a:t>32ch in each TDC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2400" dirty="0" smtClean="0"/>
              <a:t>4 TDC </a:t>
            </a:r>
            <a:r>
              <a:rPr lang="en-US" altLang="zh-CN" sz="2400" dirty="0" smtClean="0"/>
              <a:t>Module</a:t>
            </a:r>
            <a:endParaRPr lang="en-US" altLang="zh-CN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altLang="zh-CN" sz="2400" dirty="0" smtClean="0"/>
              <a:t>1 </a:t>
            </a:r>
            <a:r>
              <a:rPr lang="en-US" altLang="zh-CN" sz="2400" dirty="0" err="1" smtClean="0"/>
              <a:t>Fanout</a:t>
            </a:r>
            <a:r>
              <a:rPr lang="en-US" altLang="zh-CN" sz="2400" dirty="0" smtClean="0"/>
              <a:t> &amp; Test Module</a:t>
            </a:r>
            <a:endParaRPr lang="en-US" altLang="zh-CN" sz="2400" dirty="0"/>
          </a:p>
          <a:p>
            <a:pPr>
              <a:buFont typeface="Arial" pitchFamily="34" charset="0"/>
              <a:buChar char="•"/>
            </a:pPr>
            <a:r>
              <a:rPr lang="en-US" altLang="zh-CN" sz="2400" dirty="0"/>
              <a:t>DAQ via Ethernet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069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 of electronics system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/>
            </a:r>
            <a:b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endParaRPr lang="zh-CN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147100" y="273110"/>
            <a:ext cx="536468" cy="528563"/>
          </a:xfrm>
          <a:prstGeom prst="rect">
            <a:avLst/>
          </a:prstGeom>
          <a:noFill/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3"/>
          <p:cNvSpPr txBox="1"/>
          <p:nvPr/>
        </p:nvSpPr>
        <p:spPr>
          <a:xfrm>
            <a:off x="110588" y="260648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0"/>
            <a:r>
              <a:rPr lang="en-US" altLang="zh-CN" sz="3200" dirty="0" smtClean="0"/>
              <a:t>01</a:t>
            </a:r>
            <a:endParaRPr lang="zh-CN" altLang="en-US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79055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1514" y="273805"/>
            <a:ext cx="7758138" cy="511156"/>
          </a:xfrm>
        </p:spPr>
        <p:txBody>
          <a:bodyPr>
            <a:noAutofit/>
          </a:bodyPr>
          <a:lstStyle/>
          <a:p>
            <a:pPr algn="l"/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Front-end electronics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8" name="文本框 19"/>
          <p:cNvSpPr txBox="1"/>
          <p:nvPr/>
        </p:nvSpPr>
        <p:spPr>
          <a:xfrm>
            <a:off x="33863" y="214290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0"/>
            <a:r>
              <a:rPr lang="en-US" altLang="zh-CN" sz="3200" dirty="0" smtClean="0"/>
              <a:t>02</a:t>
            </a:r>
            <a:endParaRPr lang="zh-CN" altLang="en-US" sz="3200" dirty="0"/>
          </a:p>
        </p:txBody>
      </p:sp>
      <p:sp>
        <p:nvSpPr>
          <p:cNvPr id="79" name="TextBox 78"/>
          <p:cNvSpPr txBox="1"/>
          <p:nvPr/>
        </p:nvSpPr>
        <p:spPr>
          <a:xfrm>
            <a:off x="611560" y="1124744"/>
            <a:ext cx="77768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Features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Timing Discriminator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LVDS signal </a:t>
            </a:r>
            <a:r>
              <a:rPr lang="en-US" altLang="zh-CN" sz="2400" dirty="0" err="1" smtClean="0"/>
              <a:t>fanout</a:t>
            </a:r>
            <a:endParaRPr lang="en-US" altLang="zh-CN" sz="2400" dirty="0" smtClean="0"/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Self-test</a:t>
            </a:r>
            <a:endParaRPr lang="zh-CN" altLang="en-US" sz="2400" dirty="0"/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7" y="2857496"/>
            <a:ext cx="445372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71406" y="2618001"/>
          <a:ext cx="4714908" cy="4239999"/>
        </p:xfrm>
        <a:graphic>
          <a:graphicData uri="http://schemas.openxmlformats.org/presentationml/2006/ole">
            <p:oleObj spid="_x0000_s3073" r:id="rId4" imgW="12458801" imgH="11201490" progId="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1514" y="273805"/>
            <a:ext cx="7758138" cy="511156"/>
          </a:xfrm>
        </p:spPr>
        <p:txBody>
          <a:bodyPr>
            <a:noAutofit/>
          </a:bodyPr>
          <a:lstStyle/>
          <a:p>
            <a:pPr algn="l"/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Front-end electronics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8" name="文本框 19"/>
          <p:cNvSpPr txBox="1"/>
          <p:nvPr/>
        </p:nvSpPr>
        <p:spPr>
          <a:xfrm>
            <a:off x="33863" y="214290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0"/>
            <a:r>
              <a:rPr lang="en-US" altLang="zh-CN" sz="3200" dirty="0" smtClean="0"/>
              <a:t>02</a:t>
            </a:r>
            <a:endParaRPr lang="zh-CN" altLang="en-US" sz="3200" dirty="0"/>
          </a:p>
        </p:txBody>
      </p:sp>
      <p:sp>
        <p:nvSpPr>
          <p:cNvPr id="79" name="TextBox 78"/>
          <p:cNvSpPr txBox="1"/>
          <p:nvPr/>
        </p:nvSpPr>
        <p:spPr>
          <a:xfrm>
            <a:off x="611560" y="1124744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Timing Discriminator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2400" dirty="0" smtClean="0"/>
              <a:t>Change CFD to LED</a:t>
            </a:r>
            <a:endParaRPr lang="en-US" altLang="zh-CN" sz="2400" dirty="0"/>
          </a:p>
          <a:p>
            <a:pPr lvl="2">
              <a:buFont typeface="Arial" pitchFamily="34" charset="0"/>
              <a:buChar char="•"/>
            </a:pPr>
            <a:r>
              <a:rPr lang="en-US" altLang="zh-CN" sz="2400" dirty="0" smtClean="0"/>
              <a:t>Non-</a:t>
            </a:r>
            <a:r>
              <a:rPr lang="en-US" altLang="zh-CN" sz="2400" dirty="0" err="1" smtClean="0"/>
              <a:t>delayline</a:t>
            </a:r>
            <a:r>
              <a:rPr lang="en-US" altLang="zh-CN" sz="2400" dirty="0" smtClean="0"/>
              <a:t> CFD</a:t>
            </a:r>
          </a:p>
          <a:p>
            <a:pPr lvl="3">
              <a:buFont typeface="Arial" pitchFamily="34" charset="0"/>
              <a:buChar char="•"/>
            </a:pPr>
            <a:r>
              <a:rPr lang="en-US" altLang="zh-CN" sz="2400" dirty="0" smtClean="0"/>
              <a:t>Best time resolution</a:t>
            </a:r>
          </a:p>
          <a:p>
            <a:pPr lvl="3">
              <a:buFont typeface="Arial" pitchFamily="34" charset="0"/>
              <a:buChar char="•"/>
            </a:pPr>
            <a:r>
              <a:rPr lang="en-US" altLang="zh-CN" sz="2400" dirty="0" smtClean="0"/>
              <a:t>Best integration density</a:t>
            </a:r>
          </a:p>
          <a:p>
            <a:pPr lvl="3"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FF0000"/>
                </a:solidFill>
              </a:rPr>
              <a:t>Increased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deadtime</a:t>
            </a:r>
            <a:endParaRPr lang="en-US" altLang="zh-CN" sz="2400" dirty="0" smtClean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00438"/>
            <a:ext cx="5534013" cy="256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203200"/>
            <a:ext cx="8229600" cy="725470"/>
          </a:xfrm>
        </p:spPr>
        <p:txBody>
          <a:bodyPr>
            <a:normAutofit/>
          </a:bodyPr>
          <a:lstStyle/>
          <a:p>
            <a:pPr lvl="0" algn="l"/>
            <a:r>
              <a:rPr lang="en-US" altLang="zh-CN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Front-end electronics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125659"/>
          </a:xfrm>
        </p:spPr>
        <p:txBody>
          <a:bodyPr/>
          <a:lstStyle/>
          <a:p>
            <a:r>
              <a:rPr lang="en-US" altLang="zh-CN" dirty="0" err="1" smtClean="0"/>
              <a:t>Deadtime</a:t>
            </a:r>
            <a:r>
              <a:rPr lang="en-US" altLang="zh-CN" dirty="0" smtClean="0"/>
              <a:t> reduced to 7ns</a:t>
            </a:r>
          </a:p>
          <a:p>
            <a:r>
              <a:rPr lang="en-US" altLang="zh-CN" dirty="0" smtClean="0"/>
              <a:t>Time resolution remains better, ~300ps</a:t>
            </a:r>
            <a:endParaRPr lang="zh-CN" alt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6191263" cy="178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文本框 19"/>
          <p:cNvSpPr txBox="1"/>
          <p:nvPr/>
        </p:nvSpPr>
        <p:spPr>
          <a:xfrm>
            <a:off x="33863" y="214290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0"/>
            <a:r>
              <a:rPr lang="en-US" altLang="zh-CN" sz="3200" dirty="0" smtClean="0"/>
              <a:t>02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118" y="142852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Front-end electronics</a:t>
            </a:r>
            <a:endParaRPr lang="zh-CN" altLang="en-US" sz="36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1526022"/>
            <a:ext cx="4199855" cy="2688796"/>
          </a:xfrm>
          <a:prstGeom prst="rect">
            <a:avLst/>
          </a:prstGeom>
        </p:spPr>
      </p:pic>
      <p:sp>
        <p:nvSpPr>
          <p:cNvPr id="5" name="文本框 19"/>
          <p:cNvSpPr txBox="1"/>
          <p:nvPr/>
        </p:nvSpPr>
        <p:spPr>
          <a:xfrm>
            <a:off x="33863" y="214290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0"/>
            <a:r>
              <a:rPr lang="en-US" altLang="zh-CN" sz="3200" dirty="0" smtClean="0"/>
              <a:t>02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785786" y="1071546"/>
            <a:ext cx="3071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Self-testing circuit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500034" y="4500570"/>
            <a:ext cx="8384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On-board FPGA realize SPI bus, Communicate with TDC module, accept commands and </a:t>
            </a:r>
          </a:p>
          <a:p>
            <a:r>
              <a:rPr lang="en-US" altLang="zh-CN" dirty="0" smtClean="0"/>
              <a:t>Generate self-test signal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 - &amp;quot;Introduction of electronics system&amp;#x0D;&amp;#x0A;&amp;quot;&quot;/&gt;&lt;property id=&quot;20307&quot; value=&quot;261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 - &amp;quot;Introduction of electronics system&amp;#x0D;&amp;#x0A;&amp;quot;&quot;/&gt;&lt;property id=&quot;20307&quot; value=&quot;258&quot;/&gt;&lt;/object&gt;&lt;object type=&quot;3&quot; unique_id=&quot;10009&quot;&gt;&lt;property id=&quot;20148&quot; value=&quot;5&quot;/&gt;&lt;property id=&quot;20300&quot; value=&quot;Slide 6&quot;/&gt;&lt;property id=&quot;20307&quot; value=&quot;2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605</Words>
  <Application>Microsoft Office PowerPoint</Application>
  <PresentationFormat>全屏显示(4:3)</PresentationFormat>
  <Paragraphs>275</Paragraphs>
  <Slides>22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幻灯片 1</vt:lpstr>
      <vt:lpstr>幻灯片 2</vt:lpstr>
      <vt:lpstr>Introduction of electronics system </vt:lpstr>
      <vt:lpstr>Introduction of electronics system </vt:lpstr>
      <vt:lpstr>Introduction of electronics system </vt:lpstr>
      <vt:lpstr>Front-end electronics</vt:lpstr>
      <vt:lpstr>Front-end electronics</vt:lpstr>
      <vt:lpstr>Front-end electronics</vt:lpstr>
      <vt:lpstr>Front-end electronics</vt:lpstr>
      <vt:lpstr>Multi-channel TDC based on single FPGA</vt:lpstr>
      <vt:lpstr>Multi-channel TDC based on single FPGA</vt:lpstr>
      <vt:lpstr>Multi-channel TDC based on single FPGA</vt:lpstr>
      <vt:lpstr>Multi-channel TDC based on single FPGA</vt:lpstr>
      <vt:lpstr>Multi-channel TDC based on single FPGA</vt:lpstr>
      <vt:lpstr>DAQ Software</vt:lpstr>
      <vt:lpstr>Test Result and Progress</vt:lpstr>
      <vt:lpstr>幻灯片 17</vt:lpstr>
      <vt:lpstr>Test Result and Progress</vt:lpstr>
      <vt:lpstr>Test result</vt:lpstr>
      <vt:lpstr>幻灯片 20</vt:lpstr>
      <vt:lpstr>summary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Liang</dc:creator>
  <cp:lastModifiedBy>Administrator</cp:lastModifiedBy>
  <cp:revision>24</cp:revision>
  <dcterms:created xsi:type="dcterms:W3CDTF">2020-12-10T02:45:00Z</dcterms:created>
  <dcterms:modified xsi:type="dcterms:W3CDTF">2020-12-11T23:20:18Z</dcterms:modified>
</cp:coreProperties>
</file>