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552" r:id="rId2"/>
    <p:sldId id="326" r:id="rId3"/>
    <p:sldId id="581" r:id="rId4"/>
    <p:sldId id="576" r:id="rId5"/>
    <p:sldId id="577" r:id="rId6"/>
    <p:sldId id="583" r:id="rId7"/>
    <p:sldId id="582" r:id="rId8"/>
    <p:sldId id="551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5" r:id="rId19"/>
    <p:sldId id="562" r:id="rId20"/>
    <p:sldId id="574" r:id="rId21"/>
    <p:sldId id="563" r:id="rId22"/>
    <p:sldId id="415" r:id="rId23"/>
    <p:sldId id="419" r:id="rId24"/>
    <p:sldId id="567" r:id="rId25"/>
    <p:sldId id="570" r:id="rId26"/>
    <p:sldId id="568" r:id="rId27"/>
    <p:sldId id="571" r:id="rId28"/>
    <p:sldId id="572" r:id="rId29"/>
    <p:sldId id="573" r:id="rId30"/>
    <p:sldId id="569" r:id="rId31"/>
    <p:sldId id="584" r:id="rId32"/>
    <p:sldId id="578" r:id="rId33"/>
    <p:sldId id="566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1679BA"/>
    <a:srgbClr val="37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D0D10-454E-4195-9713-52B839976849}" type="datetimeFigureOut">
              <a:rPr lang="zh-CN" altLang="en-US" smtClean="0"/>
              <a:t>2020/12/12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D28B-D148-4FFA-804A-94E556573C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53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897A7-C04A-48E4-8E21-18FF0CF8C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ow Text" panose="020B050403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ow Text" panose="020B050403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9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897A7-C04A-48E4-8E21-18FF0CF8C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ow Text" panose="020B050403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ow Text" panose="020B050403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99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897A7-C04A-48E4-8E21-18FF0CF8CB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ow Text" panose="020B050403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Now Text" panose="020B050403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074403" y="6477004"/>
            <a:ext cx="184731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339978"/>
            <a:ext cx="10363200" cy="1470025"/>
          </a:xfrm>
        </p:spPr>
        <p:txBody>
          <a:bodyPr/>
          <a:lstStyle>
            <a:lvl1pPr algn="ctr">
              <a:defRPr sz="360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B37310E-B7BE-6246-B2C3-A56B5213A3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3999" y="6524627"/>
            <a:ext cx="720955" cy="3333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4D5E68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defRPr>
            </a:lvl1pPr>
          </a:lstStyle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‹#›</a:t>
            </a:fld>
            <a:endParaRPr lang="en-US" altLang="zh-CN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1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7" y="838880"/>
            <a:ext cx="5674613" cy="632309"/>
          </a:xfrm>
          <a:prstGeom prst="rect">
            <a:avLst/>
          </a:prstGeom>
        </p:spPr>
        <p:txBody>
          <a:bodyPr wrap="square" lIns="68580" tIns="34290" rIns="68580" bIns="34290">
            <a:noAutofit/>
          </a:bodyPr>
          <a:lstStyle>
            <a:lvl1pPr marL="0" indent="0">
              <a:buNone/>
              <a:defRPr sz="3200" b="0" i="0">
                <a:latin typeface="Helvetica Now Text" panose="020B050403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点击这里添加标题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74A31-A8A0-0441-BE77-2D0FF98959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3999" y="6524627"/>
            <a:ext cx="720955" cy="3333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4D5E68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defRPr>
            </a:lvl1pPr>
          </a:lstStyle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‹#›</a:t>
            </a:fld>
            <a:endParaRPr lang="en-US" altLang="zh-CN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7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097E7-1033-4E2D-A335-EC33292A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5E2285-DA55-49FA-B4A7-8465702B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B599E7-9F81-46AB-878B-9728871A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315E5-065F-4E5D-AFAA-4BF6CADE6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3DCCB8-22C4-45F6-9B20-A8F158DD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3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3" y="1447800"/>
            <a:ext cx="10852151" cy="495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zh-CN" dirty="0"/>
          </a:p>
          <a:p>
            <a:pPr lvl="1"/>
            <a:r>
              <a:rPr lang="zh-CN" altLang="en-US" dirty="0"/>
              <a:t>第二级</a:t>
            </a:r>
            <a:endParaRPr lang="en-US" altLang="zh-CN" dirty="0"/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  <a:p>
            <a:pPr lvl="3"/>
            <a:r>
              <a:rPr lang="zh-CN" altLang="en-US" dirty="0"/>
              <a:t>第四级</a:t>
            </a:r>
            <a:endParaRPr lang="en-US" altLang="zh-CN" dirty="0"/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43999" y="6524627"/>
            <a:ext cx="720955" cy="3333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4D5E68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defRPr>
            </a:lvl1pPr>
          </a:lstStyle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‹#›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624418" y="6524625"/>
            <a:ext cx="508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 dirty="0">
                <a:solidFill>
                  <a:schemeClr val="bg1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pPr algn="l" eaLnBrk="0" hangingPunct="0"/>
              <a:t>December 12, 2020</a:t>
            </a:fld>
            <a:endParaRPr kumimoji="0" lang="en-US" altLang="zh-CN" sz="9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华文仿宋" panose="02010600040101010101" pitchFamily="2" charset="-122"/>
          <a:ea typeface="华文仿宋" panose="02010600040101010101" pitchFamily="2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891" indent="-342891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 baseline="0">
          <a:solidFill>
            <a:srgbClr val="1679BA"/>
          </a:solidFill>
          <a:latin typeface="Helvetica CE 55 Roman" panose="02000503040000020004" pitchFamily="2" charset="0"/>
          <a:ea typeface="华文仿宋" panose="02010600040101010101" pitchFamily="2" charset="-122"/>
          <a:cs typeface="+mn-cs"/>
        </a:defRPr>
      </a:lvl1pPr>
      <a:lvl2pPr marL="742932" indent="-285744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0" i="0" baseline="0">
          <a:solidFill>
            <a:srgbClr val="4D5E68"/>
          </a:solidFill>
          <a:latin typeface="Calibri" panose="020F0502020204030204" pitchFamily="34" charset="0"/>
          <a:ea typeface="华文仿宋" panose="02010600040101010101" pitchFamily="2" charset="-122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0" i="0" baseline="0">
          <a:solidFill>
            <a:srgbClr val="4D5E68"/>
          </a:solidFill>
          <a:latin typeface="Calibri" panose="020F0502020204030204" pitchFamily="34" charset="0"/>
          <a:ea typeface="华文仿宋" panose="02010600040101010101" pitchFamily="2" charset="-122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b="0" i="0" baseline="0">
          <a:solidFill>
            <a:srgbClr val="4D5E68"/>
          </a:solidFill>
          <a:latin typeface="Calibri" panose="020F0502020204030204" pitchFamily="34" charset="0"/>
          <a:ea typeface="华文仿宋" panose="02010600040101010101" pitchFamily="2" charset="-122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b="0" i="0" baseline="0">
          <a:solidFill>
            <a:srgbClr val="4D5E68"/>
          </a:solidFill>
          <a:latin typeface="Calibri" panose="020F0502020204030204" pitchFamily="34" charset="0"/>
          <a:ea typeface="华文仿宋" panose="02010600040101010101" pitchFamily="2" charset="-122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5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BEFDA-3CA8-43BE-AD68-1B04F720C4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Muon Imaging and Muon X-ray Analysis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09C85E-113F-4C11-AD31-927415BCB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sz="2400" b="0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LI</a:t>
            </a:r>
            <a:r>
              <a:rPr lang="zh-CN" altLang="en-US" sz="2400" b="0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 </a:t>
            </a:r>
            <a:r>
              <a:rPr lang="en-US" altLang="zh-CN" sz="2400" b="0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Yang,</a:t>
            </a:r>
            <a:r>
              <a:rPr lang="zh-CN" altLang="en-US" sz="2400" b="0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 </a:t>
            </a:r>
            <a:r>
              <a:rPr lang="en-US" altLang="zh-CN" sz="2400" b="0" u="sng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ZHOU</a:t>
            </a:r>
            <a:r>
              <a:rPr lang="zh-CN" altLang="en-US" sz="2400" b="0" u="sng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 </a:t>
            </a:r>
            <a:r>
              <a:rPr lang="en-US" altLang="zh-CN" sz="2400" b="0" u="sng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Zhihao</a:t>
            </a:r>
            <a:r>
              <a:rPr lang="zh-CN" altLang="en-US" sz="2400" b="0" u="sng" dirty="0">
                <a:solidFill>
                  <a:schemeClr val="tx1"/>
                </a:solidFill>
                <a:latin typeface="Helvetica Now Text Med" panose="020B0504030202020204" pitchFamily="34" charset="0"/>
                <a:ea typeface="Helvetica Neue" panose="02000503000000020004" pitchFamily="2" charset="0"/>
                <a:cs typeface="Helvetica Now Text Med" panose="020B0504030202020204" pitchFamily="34" charset="0"/>
              </a:rPr>
              <a:t> </a:t>
            </a:r>
            <a:endParaRPr lang="en-US" altLang="zh-CN" sz="2400" b="0" u="sng" dirty="0">
              <a:solidFill>
                <a:schemeClr val="tx1"/>
              </a:solidFill>
              <a:latin typeface="Helvetica Now Text Med" panose="020B0504030202020204" pitchFamily="34" charset="0"/>
              <a:ea typeface="Helvetica Neue" panose="02000503000000020004" pitchFamily="2" charset="0"/>
              <a:cs typeface="Helvetica Now Text Med" panose="020B0504030202020204" pitchFamily="34" charset="0"/>
            </a:endParaRPr>
          </a:p>
          <a:p>
            <a:r>
              <a:rPr lang="en-US" altLang="zh-CN" sz="2400" b="0" i="1" dirty="0">
                <a:solidFill>
                  <a:schemeClr val="tx1"/>
                </a:solidFill>
                <a:latin typeface="Helvetica Now Text Med" panose="020B0504030202020204" pitchFamily="34" charset="0"/>
                <a:ea typeface="微软雅黑" panose="020B0503020204020204" pitchFamily="34" charset="-122"/>
                <a:cs typeface="Helvetica Now Text Med" panose="020B0504030202020204" pitchFamily="34" charset="0"/>
              </a:rPr>
              <a:t>IHEP,</a:t>
            </a:r>
            <a:r>
              <a:rPr lang="zh-CN" altLang="en-US" sz="2400" b="0" i="1" dirty="0">
                <a:solidFill>
                  <a:schemeClr val="tx1"/>
                </a:solidFill>
                <a:latin typeface="Helvetica Now Text Med" panose="020B0504030202020204" pitchFamily="34" charset="0"/>
                <a:ea typeface="微软雅黑" panose="020B0503020204020204" pitchFamily="34" charset="-122"/>
                <a:cs typeface="Helvetica Now Text Med" panose="020B0504030202020204" pitchFamily="34" charset="0"/>
              </a:rPr>
              <a:t> </a:t>
            </a:r>
            <a:r>
              <a:rPr lang="en-US" altLang="zh-CN" sz="2400" b="0" i="1" dirty="0">
                <a:solidFill>
                  <a:schemeClr val="tx1"/>
                </a:solidFill>
                <a:latin typeface="Helvetica Now Text Med" panose="020B0504030202020204" pitchFamily="34" charset="0"/>
                <a:ea typeface="微软雅黑" panose="020B0503020204020204" pitchFamily="34" charset="-122"/>
                <a:cs typeface="Helvetica Now Text Med" panose="020B0504030202020204" pitchFamily="34" charset="0"/>
              </a:rPr>
              <a:t>CAS</a:t>
            </a:r>
          </a:p>
          <a:p>
            <a:r>
              <a:rPr lang="en-US" altLang="zh-CN" dirty="0">
                <a:solidFill>
                  <a:schemeClr val="tx2"/>
                </a:solidFill>
              </a:rPr>
              <a:t>2020.12.12</a:t>
            </a:r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5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EC5868C-FACE-6848-9818-D1414B6C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9" y="1866326"/>
            <a:ext cx="5519959" cy="413996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499C7F4-98EE-4341-8C23-77275EB49B3B}"/>
              </a:ext>
            </a:extLst>
          </p:cNvPr>
          <p:cNvSpPr txBox="1"/>
          <p:nvPr/>
        </p:nvSpPr>
        <p:spPr>
          <a:xfrm>
            <a:off x="1652234" y="851705"/>
            <a:ext cx="638499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 typeface="Wingdings" pitchFamily="2" charset="2"/>
              <a:buChar char="Ø"/>
            </a:pPr>
            <a:r>
              <a:rPr lang="en-US" altLang="zh-CN" sz="2133" i="1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p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=200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MeV/c,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 err="1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d</a:t>
            </a:r>
            <a:r>
              <a:rPr lang="en-US" altLang="zh-CN" sz="2133" i="1" dirty="0" err="1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p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/</a:t>
            </a:r>
            <a:r>
              <a:rPr lang="en-US" altLang="zh-CN" sz="2133" i="1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p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=0,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parallel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beam</a:t>
            </a:r>
          </a:p>
          <a:p>
            <a:pPr marL="380990" indent="-380990" defTabSz="609585">
              <a:buFont typeface="Wingdings" pitchFamily="2" charset="2"/>
              <a:buChar char="Ø"/>
            </a:pP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50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mm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thick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Fe</a:t>
            </a:r>
          </a:p>
          <a:p>
            <a:pPr marL="380990" indent="-380990" defTabSz="609585">
              <a:buFont typeface="Wingdings" pitchFamily="2" charset="2"/>
              <a:buChar char="Ø"/>
            </a:pP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Gaussian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fit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to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the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image</a:t>
            </a:r>
            <a:r>
              <a:rPr lang="zh-CN" altLang="en-US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 </a:t>
            </a:r>
            <a:r>
              <a:rPr lang="en-US" altLang="zh-CN" sz="2133" dirty="0">
                <a:solidFill>
                  <a:srgbClr val="000000"/>
                </a:solidFill>
                <a:latin typeface="Futura Medium" panose="020B0602020204020303" pitchFamily="34" charset="-79"/>
                <a:ea typeface="华文仿宋"/>
                <a:cs typeface="Futura Medium" panose="020B0602020204020303" pitchFamily="34" charset="-79"/>
              </a:rPr>
              <a:t>edge</a:t>
            </a:r>
            <a:endParaRPr lang="zh-CN" altLang="en-US" sz="2133" dirty="0">
              <a:solidFill>
                <a:srgbClr val="000000"/>
              </a:solidFill>
              <a:latin typeface="Futura Medium" panose="020B0602020204020303" pitchFamily="34" charset="-79"/>
              <a:ea typeface="华文仿宋"/>
              <a:cs typeface="Futura Medium" panose="020B0602020204020303" pitchFamily="34" charset="-79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8F13CC57-FA01-0A4B-9450-8914F26DF7AA}"/>
              </a:ext>
            </a:extLst>
          </p:cNvPr>
          <p:cNvSpPr/>
          <p:nvPr/>
        </p:nvSpPr>
        <p:spPr bwMode="auto">
          <a:xfrm>
            <a:off x="3542190" y="2424149"/>
            <a:ext cx="692459" cy="3070148"/>
          </a:xfrm>
          <a:prstGeom prst="ellipse">
            <a:avLst/>
          </a:prstGeom>
          <a:noFill/>
          <a:ln>
            <a:solidFill>
              <a:srgbClr val="FF40FF"/>
            </a:solidFill>
            <a:headEnd type="none" w="med" len="med"/>
            <a:tailEnd type="none" w="med" len="med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1867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437CA-A387-A645-8875-D9F862595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C7F56C93-384C-4A0A-BEB4-405E894632CD}" type="slidenum">
              <a:rPr lang="en-US" altLang="zh-CN">
                <a:ea typeface="Verdana" panose="020B0604030504040204" pitchFamily="34" charset="0"/>
              </a:rPr>
              <a:pPr defTabSz="609585"/>
              <a:t>10</a:t>
            </a:fld>
            <a:endParaRPr lang="en-US" altLang="zh-CN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1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514941-C533-458E-9895-C42A874EA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11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CD1A17-2DA8-4A85-8E3D-E27FBE7F718E}"/>
              </a:ext>
            </a:extLst>
          </p:cNvPr>
          <p:cNvSpPr txBox="1"/>
          <p:nvPr/>
        </p:nvSpPr>
        <p:spPr>
          <a:xfrm>
            <a:off x="92279" y="1023457"/>
            <a:ext cx="715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BAA4465-4823-469F-B3D9-8C30408F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8" y="1662820"/>
            <a:ext cx="5852172" cy="43891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6D2D71-310A-4ECB-AA23-5F17B0E8FBB9}"/>
              </a:ext>
            </a:extLst>
          </p:cNvPr>
          <p:cNvSpPr txBox="1"/>
          <p:nvPr/>
        </p:nvSpPr>
        <p:spPr>
          <a:xfrm>
            <a:off x="5810774" y="2382473"/>
            <a:ext cx="579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Simulation was performed using beams with </a:t>
            </a:r>
            <a:r>
              <a:rPr lang="en-US" altLang="zh-CN" dirty="0">
                <a:solidFill>
                  <a:srgbClr val="FF0000"/>
                </a:solidFill>
              </a:rPr>
              <a:t>different divergence angles</a:t>
            </a:r>
            <a:r>
              <a:rPr lang="en-US" altLang="zh-CN" dirty="0"/>
              <a:t>, and the results of Gaussian fitting were compared.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868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C7EC07C-101F-4A2C-8C61-F570BA27A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12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414993-2160-4541-8E94-8E8E48979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6" y="1937870"/>
            <a:ext cx="5852172" cy="438912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E6473F2-3762-434F-A167-718352C335CD}"/>
              </a:ext>
            </a:extLst>
          </p:cNvPr>
          <p:cNvSpPr/>
          <p:nvPr/>
        </p:nvSpPr>
        <p:spPr>
          <a:xfrm>
            <a:off x="5799589" y="250567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Simulation was performed using beams </a:t>
            </a:r>
            <a:r>
              <a:rPr lang="en-US" altLang="zh-CN" dirty="0">
                <a:solidFill>
                  <a:srgbClr val="FF0000"/>
                </a:solidFill>
              </a:rPr>
              <a:t>with different momentum</a:t>
            </a:r>
            <a:r>
              <a:rPr lang="en-US" altLang="zh-CN" dirty="0"/>
              <a:t>, and the results of Gaussian fitting were compared. As the amount of beam flow increases, so does the sharpness of the edges.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578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DC4D31-CBF0-4E6A-ACA9-D8560033B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13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362E94-751A-4078-9F51-998CDCB9A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21" y="1689788"/>
            <a:ext cx="5852172" cy="438912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59CC152-FD4A-4120-AF6C-F1B0EC2F17F8}"/>
              </a:ext>
            </a:extLst>
          </p:cNvPr>
          <p:cNvSpPr/>
          <p:nvPr/>
        </p:nvSpPr>
        <p:spPr>
          <a:xfrm>
            <a:off x="6227427" y="2497281"/>
            <a:ext cx="57436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Simulation was performed using beams with </a:t>
            </a:r>
            <a:r>
              <a:rPr lang="en-US" altLang="zh-CN" dirty="0">
                <a:solidFill>
                  <a:srgbClr val="FF0000"/>
                </a:solidFill>
              </a:rPr>
              <a:t>different momentum dispersion</a:t>
            </a:r>
            <a:r>
              <a:rPr lang="en-US" altLang="zh-CN" dirty="0"/>
              <a:t>, and the results of Gaussian fitting were compared. From the results, the momentum dispersion has little effect on the imaging results.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135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9C5A9A-40CD-43C4-8273-AEF52D109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14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3D56F0A-6183-45CA-B7F8-3E0FBC9D58C3}"/>
              </a:ext>
            </a:extLst>
          </p:cNvPr>
          <p:cNvSpPr/>
          <p:nvPr/>
        </p:nvSpPr>
        <p:spPr>
          <a:xfrm>
            <a:off x="486561" y="1149353"/>
            <a:ext cx="509578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609585">
              <a:spcBef>
                <a:spcPts val="800"/>
              </a:spcBef>
            </a:pPr>
            <a:r>
              <a:rPr lang="en-US" altLang="zh-CN" sz="2667" dirty="0">
                <a:solidFill>
                  <a:srgbClr val="0070C0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2. Deviation muography</a:t>
            </a:r>
            <a:r>
              <a:rPr lang="zh-CN" altLang="en-US" sz="2667" dirty="0">
                <a:solidFill>
                  <a:srgbClr val="0070C0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 </a:t>
            </a:r>
            <a:endParaRPr lang="en-US" altLang="zh-CN" sz="2667" dirty="0">
              <a:solidFill>
                <a:srgbClr val="0070C0"/>
              </a:solidFill>
              <a:latin typeface="Helvetica Now Text" panose="020B0504030202020204" pitchFamily="34" charset="0"/>
              <a:ea typeface="微软雅黑" panose="020B0503020204020204" pitchFamily="34" charset="-122"/>
              <a:cs typeface="Helvetica Now Text" panose="020B050403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A931925-95A7-4D0E-9A42-C21DB006954D}"/>
                  </a:ext>
                </a:extLst>
              </p:cNvPr>
              <p:cNvSpPr txBox="1"/>
              <p:nvPr/>
            </p:nvSpPr>
            <p:spPr>
              <a:xfrm>
                <a:off x="486561" y="1778466"/>
                <a:ext cx="11178393" cy="3016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Using multiple coulomb scattering(MCS) segregate low, medium, high material.</a:t>
                </a:r>
              </a:p>
              <a:p>
                <a:pPr marL="342900" indent="-342900"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Simulation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(G4beamline-3.06)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Beam: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1e+5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positive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muons,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Momentum=450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MeV/c,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FWHM=5%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Samples: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Ag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×</m:t>
                    </m:r>
                  </m:oMath>
                </a14:m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" panose="02000503000000020004" pitchFamily="2" charset="0"/>
                      </a:rPr>
                      <m:t>×</m:t>
                    </m:r>
                  </m:oMath>
                </a14:m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10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mm</a:t>
                </a:r>
                <a:r>
                  <a:rPr lang="en-US" altLang="zh-CN" sz="2000" baseline="30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3</a:t>
                </a:r>
              </a:p>
              <a:p>
                <a:pPr marL="800100" lvl="1" indent="-342900"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Detector: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upstream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tracker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and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downstream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tracker</a:t>
                </a:r>
              </a:p>
              <a:p>
                <a:pPr marL="1080000" lvl="1" indent="-252000"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Each has six layers of silicon microstrip detectors(three layers for x, three layers for y)</a:t>
                </a:r>
              </a:p>
              <a:p>
                <a:pPr marL="720000" lvl="1" indent="-285750">
                  <a:spcBef>
                    <a:spcPts val="600"/>
                  </a:spcBef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Reconstruction Algorithm:</a:t>
                </a:r>
                <a:r>
                  <a:rPr lang="zh-CN" altLang="en-US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 </a:t>
                </a:r>
                <a:r>
                  <a:rPr lang="en-US" altLang="zh-CN" sz="2000" dirty="0">
                    <a:latin typeface="PingFang SC Light" panose="020B0300000000000000" pitchFamily="34" charset="-122"/>
                    <a:ea typeface="PingFang SC Light" panose="020B0300000000000000" pitchFamily="34" charset="-122"/>
                    <a:cs typeface="Helvetica Neue" panose="02000503000000020004" pitchFamily="2" charset="0"/>
                  </a:rPr>
                  <a:t>PoCA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A931925-95A7-4D0E-9A42-C21DB0069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61" y="1778466"/>
                <a:ext cx="11178393" cy="3016210"/>
              </a:xfrm>
              <a:prstGeom prst="rect">
                <a:avLst/>
              </a:prstGeom>
              <a:blipFill>
                <a:blip r:embed="rId2"/>
                <a:stretch>
                  <a:fillRect l="-491" t="-1010" b="-2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7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CC47605-8863-470A-91FF-38DD235E8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15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8D8845D-017E-484C-8B0D-08F1C83F65ED}"/>
              </a:ext>
            </a:extLst>
          </p:cNvPr>
          <p:cNvGrpSpPr/>
          <p:nvPr/>
        </p:nvGrpSpPr>
        <p:grpSpPr>
          <a:xfrm>
            <a:off x="654346" y="1546655"/>
            <a:ext cx="9143995" cy="3959999"/>
            <a:chOff x="2" y="723277"/>
            <a:chExt cx="9143995" cy="395999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6FA6165-10A9-4C33-AC2C-C7B816574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877521" y="416800"/>
              <a:ext cx="3959999" cy="457295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FAA83B4-71DC-466D-AE21-57F397038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06479" y="416800"/>
              <a:ext cx="3959999" cy="4572953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7FA13624-D232-4E62-AF84-2D57E370CE3F}"/>
              </a:ext>
            </a:extLst>
          </p:cNvPr>
          <p:cNvSpPr txBox="1"/>
          <p:nvPr/>
        </p:nvSpPr>
        <p:spPr>
          <a:xfrm>
            <a:off x="1046631" y="5742986"/>
            <a:ext cx="378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Virtual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detector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(</a:t>
            </a:r>
            <a:r>
              <a:rPr lang="en-US" altLang="zh-CN" dirty="0" err="1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zntuple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in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g4bl)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9ACBB8-E3C5-47A7-9CD0-3A194ADBE651}"/>
              </a:ext>
            </a:extLst>
          </p:cNvPr>
          <p:cNvSpPr txBox="1"/>
          <p:nvPr/>
        </p:nvSpPr>
        <p:spPr>
          <a:xfrm>
            <a:off x="5844175" y="5604486"/>
            <a:ext cx="378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Multi-layer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silicon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strip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detector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(</a:t>
            </a:r>
            <a:r>
              <a:rPr lang="en-US" altLang="zh-CN" dirty="0" err="1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trackerplane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in</a:t>
            </a:r>
            <a:r>
              <a:rPr lang="zh-CN" altLang="en-US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lang="en-US" altLang="zh-CN" dirty="0"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g4bl)</a:t>
            </a:r>
          </a:p>
        </p:txBody>
      </p:sp>
      <p:sp>
        <p:nvSpPr>
          <p:cNvPr id="8" name="文本占位符 1">
            <a:extLst>
              <a:ext uri="{FF2B5EF4-FFF2-40B4-BE49-F238E27FC236}">
                <a16:creationId xmlns:a16="http://schemas.microsoft.com/office/drawing/2014/main" id="{753AAE8C-579C-4C92-BF50-D6B478DB2D0A}"/>
              </a:ext>
            </a:extLst>
          </p:cNvPr>
          <p:cNvSpPr txBox="1">
            <a:spLocks/>
          </p:cNvSpPr>
          <p:nvPr/>
        </p:nvSpPr>
        <p:spPr>
          <a:xfrm>
            <a:off x="362146" y="939011"/>
            <a:ext cx="3311843" cy="509989"/>
          </a:xfrm>
          <a:prstGeom prst="rect">
            <a:avLst/>
          </a:prstGeom>
        </p:spPr>
        <p:txBody>
          <a:bodyPr/>
          <a:lstStyle>
            <a:lvl1pPr marL="342891" indent="-342891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 baseline="0">
                <a:solidFill>
                  <a:srgbClr val="1679BA"/>
                </a:solidFill>
                <a:latin typeface="Helvetica CE 55 Roman" panose="02000503040000020004" pitchFamily="2" charset="0"/>
                <a:ea typeface="华文仿宋" panose="02010600040101010101" pitchFamily="2" charset="-122"/>
                <a:cs typeface="+mn-cs"/>
              </a:defRPr>
            </a:lvl1pPr>
            <a:lvl2pPr marL="742932" indent="-285744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Char char="–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kumimoji="1" lang="en-US" altLang="zh-CN" kern="0" dirty="0">
                <a:solidFill>
                  <a:schemeClr val="tx1"/>
                </a:solidFill>
                <a:cs typeface="Segoe UI Historic" panose="020B0502040204020203" pitchFamily="34" charset="0"/>
              </a:rPr>
              <a:t>Result</a:t>
            </a:r>
            <a:endParaRPr kumimoji="1" lang="zh-CN" altLang="en-US" kern="0" dirty="0">
              <a:solidFill>
                <a:schemeClr val="tx1"/>
              </a:solidFill>
              <a:cs typeface="Helvetica Now Text" panose="020B0504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4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3FFBD48-AE1F-443B-A068-2170D5874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8" y="3908087"/>
            <a:ext cx="3892736" cy="2919552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6F413C-E42B-46D6-A28F-253563D24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16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895CDF-9EB0-4F54-8B18-A6C3D39B93E8}"/>
              </a:ext>
            </a:extLst>
          </p:cNvPr>
          <p:cNvSpPr txBox="1"/>
          <p:nvPr/>
        </p:nvSpPr>
        <p:spPr>
          <a:xfrm>
            <a:off x="117445" y="931178"/>
            <a:ext cx="9253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3. Muon CT: Using the information of muon energy-loss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D6D17CF-8DEB-4C65-A106-9EA8E99F9106}"/>
                  </a:ext>
                </a:extLst>
              </p:cNvPr>
              <p:cNvSpPr txBox="1"/>
              <p:nvPr/>
            </p:nvSpPr>
            <p:spPr>
              <a:xfrm>
                <a:off x="486137" y="2157274"/>
                <a:ext cx="7029851" cy="4169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Introduction about X-ray CT</a:t>
                </a:r>
              </a:p>
              <a:p>
                <a:pPr marL="72000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Mechanical movement</a:t>
                </a:r>
              </a:p>
              <a:p>
                <a:pPr marL="1080000" indent="-342900">
                  <a:buFont typeface="+mj-lt"/>
                  <a:buAutoNum type="arabicPeriod"/>
                </a:pPr>
                <a:r>
                  <a:rPr lang="en-US" altLang="zh-CN" sz="2000" dirty="0"/>
                  <a:t>Translation</a:t>
                </a:r>
              </a:p>
              <a:p>
                <a:pPr marL="1080000" indent="-342900">
                  <a:buFont typeface="+mj-lt"/>
                  <a:buAutoNum type="arabicPeriod"/>
                </a:pPr>
                <a:r>
                  <a:rPr lang="en-US" altLang="zh-CN" sz="2000" dirty="0"/>
                  <a:t>Rotation</a:t>
                </a:r>
              </a:p>
              <a:p>
                <a:pPr marL="72000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Projection Value:</a:t>
                </a:r>
              </a:p>
              <a:p>
                <a:pPr marL="100800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For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monochromatic X-rays</a:t>
                </a:r>
                <a:r>
                  <a:rPr lang="en-US" altLang="zh-CN" sz="2000" dirty="0"/>
                  <a:t>, the strength loss through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a single medium</a:t>
                </a:r>
                <a:r>
                  <a:rPr lang="en-US" altLang="zh-CN" sz="2000" dirty="0"/>
                  <a:t> is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only related </a:t>
                </a:r>
                <a:r>
                  <a:rPr lang="en-US" altLang="zh-CN" sz="2000" dirty="0"/>
                  <a:t>to the linear absorption coefficient of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the material</a:t>
                </a:r>
                <a:r>
                  <a:rPr lang="en-US" altLang="zh-CN" sz="2000" dirty="0"/>
                  <a:t>.</a:t>
                </a:r>
              </a:p>
              <a:p>
                <a:pPr marL="7222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=−∫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000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sz="2000" dirty="0"/>
              </a:p>
              <a:p>
                <a:pPr marL="7200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Reconstruction Algorithm: FBP,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ART</a:t>
                </a:r>
              </a:p>
              <a:p>
                <a:pPr marL="720000" indent="-285750">
                  <a:buFont typeface="Wingdings" panose="05000000000000000000" pitchFamily="2" charset="2"/>
                  <a:buChar char="l"/>
                </a:pPr>
                <a:endParaRPr lang="en-US" altLang="zh-CN" sz="2000" dirty="0"/>
              </a:p>
              <a:p>
                <a:pPr marL="722250"/>
                <a:endParaRPr lang="en-US" altLang="zh-CN" sz="2000" b="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D6D17CF-8DEB-4C65-A106-9EA8E99F9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7" y="2157274"/>
                <a:ext cx="7029851" cy="4169411"/>
              </a:xfrm>
              <a:prstGeom prst="rect">
                <a:avLst/>
              </a:prstGeom>
              <a:blipFill>
                <a:blip r:embed="rId3"/>
                <a:stretch>
                  <a:fillRect l="-781" t="-731" r="-1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CT演示">
            <a:extLst>
              <a:ext uri="{FF2B5EF4-FFF2-40B4-BE49-F238E27FC236}">
                <a16:creationId xmlns:a16="http://schemas.microsoft.com/office/drawing/2014/main" id="{681B620B-3692-4355-BC61-C2F3FFED7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732" y="1483061"/>
            <a:ext cx="3189760" cy="270372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5CBE31F-C5EA-42B0-96A3-D83F2B0D14F5}"/>
              </a:ext>
            </a:extLst>
          </p:cNvPr>
          <p:cNvSpPr txBox="1"/>
          <p:nvPr/>
        </p:nvSpPr>
        <p:spPr>
          <a:xfrm>
            <a:off x="502105" y="1500564"/>
            <a:ext cx="684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3.1 X-ray CT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8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B1F1CB7-41AF-4746-94B7-96E3C1644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17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F2C879-8A16-4290-9572-ED2F82F4605A}"/>
                  </a:ext>
                </a:extLst>
              </p:cNvPr>
              <p:cNvSpPr txBox="1"/>
              <p:nvPr/>
            </p:nvSpPr>
            <p:spPr>
              <a:xfrm>
                <a:off x="1054216" y="1761118"/>
                <a:ext cx="10083567" cy="3727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Application: assisting proton therapy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Projection value:</a:t>
                </a:r>
                <a:endParaRPr lang="en-US" altLang="zh-CN" sz="200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 sz="20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sSup>
                        <m:sSup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η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′, 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ρ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</a:rPr>
                            <m:t>S</m:t>
                          </m:r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2000" dirty="0"/>
                  <a:t> is the residual range and will be used as projection value. From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250MeV to 100MeV, the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𝑟𝑒𝑓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b="0" dirty="0">
                    <a:solidFill>
                      <a:srgbClr val="FF0000"/>
                    </a:solidFill>
                  </a:rPr>
                  <a:t> only change less than 0.01% for muscle</a:t>
                </a:r>
                <a:r>
                  <a:rPr lang="en-US" altLang="zh-CN" sz="2000" b="0" dirty="0"/>
                  <a:t> even though the </a:t>
                </a:r>
                <a:r>
                  <a:rPr lang="en-US" altLang="zh-CN" sz="2000" b="0" dirty="0">
                    <a:solidFill>
                      <a:srgbClr val="FF0000"/>
                    </a:solidFill>
                  </a:rPr>
                  <a:t>mass stopping changes by a factor of 1.87</a:t>
                </a:r>
                <a:r>
                  <a:rPr lang="en-US" altLang="zh-CN" sz="2000" dirty="0"/>
                  <a:t>. By introducing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000" dirty="0"/>
                  <a:t>, the effect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b="0" dirty="0">
                    <a:solidFill>
                      <a:schemeClr val="tx1"/>
                    </a:solidFill>
                  </a:rPr>
                  <a:t> on </a:t>
                </a:r>
                <a:r>
                  <a:rPr lang="en-US" altLang="zh-CN" sz="2000" dirty="0"/>
                  <a:t>projection value</a:t>
                </a:r>
                <a:r>
                  <a:rPr lang="en-US" altLang="zh-CN" sz="2000" b="0" dirty="0">
                    <a:solidFill>
                      <a:schemeClr val="tx1"/>
                    </a:solidFill>
                  </a:rPr>
                  <a:t> can be neglected</a:t>
                </a:r>
                <a:r>
                  <a:rPr lang="en-US" altLang="zh-CN" sz="2000" dirty="0"/>
                  <a:t>. </a:t>
                </a:r>
                <a:r>
                  <a:rPr lang="en-US" altLang="zh-CN" sz="2000" b="0" dirty="0">
                    <a:solidFill>
                      <a:srgbClr val="FF0000"/>
                    </a:solidFill>
                  </a:rPr>
                  <a:t>Projection value is independent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b="0" dirty="0">
                    <a:solidFill>
                      <a:schemeClr val="tx1"/>
                    </a:solidFill>
                  </a:rPr>
                  <a:t>, only </a:t>
                </a:r>
                <a:r>
                  <a:rPr lang="en-US" altLang="zh-CN" sz="2000" b="0" dirty="0">
                    <a:solidFill>
                      <a:srgbClr val="FF0000"/>
                    </a:solidFill>
                  </a:rPr>
                  <a:t>related to the material</a:t>
                </a:r>
                <a:r>
                  <a:rPr lang="en-US" altLang="zh-CN" sz="2000" b="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/>
                  <a:t>presenting</a:t>
                </a:r>
                <a:r>
                  <a:rPr lang="en-US" altLang="zh-CN" sz="2000" b="0" dirty="0">
                    <a:solidFill>
                      <a:schemeClr val="tx1"/>
                    </a:solidFill>
                  </a:rPr>
                  <a:t> at (x’, y’).</a:t>
                </a:r>
                <a:endParaRPr lang="en-US" altLang="zh-CN" sz="2000" b="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F2C879-8A16-4290-9572-ED2F82F4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216" y="1761118"/>
                <a:ext cx="10083567" cy="3727367"/>
              </a:xfrm>
              <a:prstGeom prst="rect">
                <a:avLst/>
              </a:prstGeom>
              <a:blipFill>
                <a:blip r:embed="rId2"/>
                <a:stretch>
                  <a:fillRect l="-665" t="-818" r="-786" b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1251F6F-E762-43F5-8FC8-1C22EC789F64}"/>
              </a:ext>
            </a:extLst>
          </p:cNvPr>
          <p:cNvSpPr txBox="1"/>
          <p:nvPr/>
        </p:nvSpPr>
        <p:spPr>
          <a:xfrm>
            <a:off x="238800" y="1005517"/>
            <a:ext cx="684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3.2 Proton CT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57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795D65D-9715-45A8-9A3E-93925C81D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56C93-384C-4A0A-BEB4-405E894632C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4D5E68"/>
                </a:solidFill>
                <a:effectLst/>
                <a:uLnTx/>
                <a:uFillTx/>
                <a:latin typeface="Helvetica Now Text" panose="020B0504030202020204" pitchFamily="34" charset="0"/>
                <a:ea typeface="Verdana" panose="020B0604030504040204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4D5E68"/>
              </a:solidFill>
              <a:effectLst/>
              <a:uLnTx/>
              <a:uFillTx/>
              <a:latin typeface="Helvetica Now Text" panose="020B050403020202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5A21D7-9E13-4178-AB12-1E906FA77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83" y="1106321"/>
            <a:ext cx="2843530" cy="25806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4FCE43-8426-44A6-B02E-BBBB42410D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96715" y="3814447"/>
            <a:ext cx="2824066" cy="2710180"/>
          </a:xfrm>
          <a:prstGeom prst="rect">
            <a:avLst/>
          </a:prstGeom>
        </p:spPr>
      </p:pic>
      <p:sp>
        <p:nvSpPr>
          <p:cNvPr id="6" name="文本框 4">
            <a:extLst>
              <a:ext uri="{FF2B5EF4-FFF2-40B4-BE49-F238E27FC236}">
                <a16:creationId xmlns:a16="http://schemas.microsoft.com/office/drawing/2014/main" id="{E1D89F6C-6067-4EB2-BA6A-41A0A3C1AB78}"/>
              </a:ext>
            </a:extLst>
          </p:cNvPr>
          <p:cNvSpPr txBox="1"/>
          <p:nvPr/>
        </p:nvSpPr>
        <p:spPr>
          <a:xfrm>
            <a:off x="3977166" y="3814447"/>
            <a:ext cx="7687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Beam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125MeV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passing through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scatterer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Detectors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ingFang SC Light" panose="020B0300000000000000" pitchFamily="34" charset="-122"/>
                <a:ea typeface="PingFang SC Light" panose="020B0300000000000000" pitchFamily="34" charset="-122"/>
                <a:cs typeface="Helvetica Neue" panose="02000503000000020004" pitchFamily="2" charset="0"/>
              </a:rPr>
              <a:t>silicon microstrip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（两个为一组，分别探测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y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方向）、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range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relescope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(absorbers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pixel sensors)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Samples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 75 mm diameter PMMA cylinder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 three 15 mm diameter cylinders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Protons/s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10</a:t>
            </a:r>
            <a:r>
              <a:rPr kumimoji="0" lang="en-US" altLang="zh-CN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。</a:t>
            </a:r>
            <a:endParaRPr kumimoji="0" lang="zh-CN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55 Roman"/>
              <a:ea typeface="华文仿宋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3DD988-0117-4262-8924-ACA9E52F05C3}"/>
                  </a:ext>
                </a:extLst>
              </p:cNvPr>
              <p:cNvSpPr txBox="1"/>
              <p:nvPr/>
            </p:nvSpPr>
            <p:spPr>
              <a:xfrm>
                <a:off x="3977166" y="1289227"/>
                <a:ext cx="7687788" cy="1599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Beam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：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spot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,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FWHM</a:t>
                </a: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x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 = 1.6mm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、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FWHM</a:t>
                </a: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y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 = 3mm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，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T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=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 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240MeV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ΔT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zh-CN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T</m:t>
                        </m:r>
                      </m:den>
                    </m:f>
                    <m:r>
                      <a:rPr kumimoji="0" lang="en-US" altLang="zh-CN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=0.1%</m:t>
                    </m:r>
                  </m:oMath>
                </a14:m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Pro 55 Roman"/>
                  <a:ea typeface="华文仿宋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Detectors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：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scintillation, </a:t>
                </a: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HpGe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Pro 55 Roman"/>
                  <a:ea typeface="华文仿宋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Samples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：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75 mm diameter cylinder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Protons/s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：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NeueLT Pro 55 Roman"/>
                    <a:ea typeface="华文仿宋"/>
                    <a:cs typeface="+mn-cs"/>
                  </a:rPr>
                  <a:t>740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Pro 55 Roman"/>
                  <a:ea typeface="华文仿宋"/>
                  <a:cs typeface="+mn-cs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3DD988-0117-4262-8924-ACA9E52F0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66" y="1289227"/>
                <a:ext cx="7687788" cy="1599990"/>
              </a:xfrm>
              <a:prstGeom prst="rect">
                <a:avLst/>
              </a:prstGeom>
              <a:blipFill>
                <a:blip r:embed="rId5"/>
                <a:stretch>
                  <a:fillRect l="-475" b="-53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84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122B20-4BF9-492B-8FDA-FA9254BF6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19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15553EF-6642-4C81-9A5D-BCABF058F1BA}"/>
                  </a:ext>
                </a:extLst>
              </p:cNvPr>
              <p:cNvSpPr txBox="1"/>
              <p:nvPr/>
            </p:nvSpPr>
            <p:spPr>
              <a:xfrm>
                <a:off x="384916" y="1399339"/>
                <a:ext cx="9779555" cy="4579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Projection Value:</a:t>
                </a:r>
              </a:p>
              <a:p>
                <a:pPr marL="720000" indent="-28575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Beth-Bloch equation:</a:t>
                </a:r>
              </a:p>
              <a:p>
                <a:pPr marL="4342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zh-CN" altLang="en-US" sz="2000"/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zh-CN" altLang="en-US" sz="2000" i="1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K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zh-CN" altLang="en-US" sz="200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num>
                            <m:den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γ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zh-CN" altLang="en-US" sz="200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000" dirty="0"/>
              </a:p>
              <a:p>
                <a:pPr marL="77715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dirty="0"/>
                  <a:t>The right side of the equation can be expressed as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</a:t>
                </a:r>
                <a:r>
                  <a:rPr lang="en-US" altLang="zh-CN" sz="2000" dirty="0">
                    <a:solidFill>
                      <a:schemeClr val="tx2"/>
                    </a:solidFill>
                  </a:rPr>
                  <a:t>the other parameters, except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2000" dirty="0">
                    <a:solidFill>
                      <a:schemeClr val="tx2"/>
                    </a:solidFill>
                  </a:rPr>
                  <a:t>, are related to material.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By substituting the parameter of water into the right side of the equation</a:t>
                </a:r>
                <a:r>
                  <a:rPr lang="en-US" altLang="zh-CN" sz="2000" dirty="0"/>
                  <a:t>, and calculate the integration</a:t>
                </a:r>
              </a:p>
              <a:p>
                <a:pPr marL="4342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</m:sub>
                      </m:sSub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𝑤𝑎𝑡𝑒𝑟</m:t>
                                      </m:r>
                                    </m:sub>
                                  </m:s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𝑤𝑎𝑡𝑒𝑟</m:t>
                                      </m:r>
                                    </m:sub>
                                  </m:s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𝑤𝑎𝑡𝑒𝑟</m:t>
                                      </m:r>
                                    </m:sub>
                                  </m:s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𝑤𝑎𝑡𝑒𝑟</m:t>
                                      </m:r>
                                    </m:sub>
                                  </m:s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  <m:t>𝑤𝑎𝑡𝑒𝑟</m:t>
                                      </m:r>
                                    </m:sub>
                                  </m:s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altLang="zh-CN" sz="2000" i="1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zh-CN" sz="2000" b="0" i="1" dirty="0"/>
              </a:p>
              <a:p>
                <a:pPr marL="720000"/>
                <a:r>
                  <a:rPr lang="en-US" altLang="zh-CN" sz="2000" dirty="0"/>
                  <a:t>If N muons can be used in one step, do</a:t>
                </a:r>
              </a:p>
              <a:p>
                <a:pPr marL="4342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𝑤𝑎𝑡𝑒𝑟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altLang="zh-CN" sz="2000" i="1" dirty="0"/>
              </a:p>
              <a:p>
                <a:pPr marL="720000"/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000" dirty="0"/>
                  <a:t> is used as the projection value of one step.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15553EF-6642-4C81-9A5D-BCABF058F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16" y="1399339"/>
                <a:ext cx="9779555" cy="4579972"/>
              </a:xfrm>
              <a:prstGeom prst="rect">
                <a:avLst/>
              </a:prstGeom>
              <a:blipFill>
                <a:blip r:embed="rId2"/>
                <a:stretch>
                  <a:fillRect l="-561" t="-666" b="-1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9E2F851-EA6B-4DCE-A5E0-A9E93D70D747}"/>
              </a:ext>
            </a:extLst>
          </p:cNvPr>
          <p:cNvSpPr txBox="1"/>
          <p:nvPr/>
        </p:nvSpPr>
        <p:spPr>
          <a:xfrm>
            <a:off x="91953" y="937674"/>
            <a:ext cx="684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3.3 Muon CT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2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7C5AF30B-1F1E-4218-8FD6-BA86E0450332}"/>
              </a:ext>
            </a:extLst>
          </p:cNvPr>
          <p:cNvSpPr txBox="1"/>
          <p:nvPr/>
        </p:nvSpPr>
        <p:spPr>
          <a:xfrm>
            <a:off x="1180650" y="1826135"/>
            <a:ext cx="8836399" cy="255486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720000" lvl="2" indent="-457200" defTabSz="609585">
              <a:spcBef>
                <a:spcPts val="800"/>
              </a:spcBef>
              <a:buFont typeface="Wingdings" panose="05000000000000000000" pitchFamily="2" charset="2"/>
              <a:buChar char="l"/>
            </a:pP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Introduction</a:t>
            </a:r>
          </a:p>
          <a:p>
            <a:pPr marL="720000" lvl="2" indent="-457200" defTabSz="609585">
              <a:spcBef>
                <a:spcPts val="800"/>
              </a:spcBef>
              <a:buFont typeface="Wingdings" panose="05000000000000000000" pitchFamily="2" charset="2"/>
              <a:buChar char="l"/>
            </a:pP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Muon</a:t>
            </a:r>
            <a:r>
              <a:rPr lang="zh-CN" altLang="en-US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 </a:t>
            </a: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imaging</a:t>
            </a:r>
            <a:r>
              <a:rPr lang="zh-CN" altLang="en-US" sz="2667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</a:rPr>
              <a:t> </a:t>
            </a: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(</a:t>
            </a:r>
            <a:r>
              <a:rPr lang="en" altLang="zh-CN" sz="2667" i="1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muography</a:t>
            </a: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):</a:t>
            </a:r>
            <a:r>
              <a:rPr lang="zh-CN" altLang="en-US" sz="2667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</a:rPr>
              <a:t> </a:t>
            </a: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</a:rPr>
              <a:t>three</a:t>
            </a:r>
            <a:r>
              <a:rPr lang="zh-CN" altLang="en-US" sz="2667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</a:rPr>
              <a:t> </a:t>
            </a: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modes</a:t>
            </a:r>
          </a:p>
          <a:p>
            <a:pPr marL="1440000" lvl="2" indent="-457189" defTabSz="609585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Transmission and absorption muography</a:t>
            </a:r>
            <a:endParaRPr lang="en" altLang="zh-CN" sz="2667" dirty="0">
              <a:solidFill>
                <a:srgbClr val="000000"/>
              </a:solidFill>
              <a:latin typeface="Helvetica Now Text" panose="020B0504030202020204" pitchFamily="34" charset="0"/>
              <a:ea typeface="Helvetica Neue" panose="02000503000000020004" pitchFamily="2" charset="0"/>
            </a:endParaRPr>
          </a:p>
          <a:p>
            <a:pPr marL="1440000" lvl="2" indent="-457189" defTabSz="609585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Deviation </a:t>
            </a: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muography</a:t>
            </a:r>
            <a:endParaRPr lang="en-US" altLang="zh-CN" sz="2667" dirty="0">
              <a:solidFill>
                <a:srgbClr val="000000"/>
              </a:solidFill>
              <a:latin typeface="Helvetica Now Text" panose="020B0504030202020204" pitchFamily="34" charset="0"/>
              <a:ea typeface="微软雅黑" panose="020B0503020204020204" pitchFamily="34" charset="-122"/>
              <a:cs typeface="Helvetica Now Text" panose="020B0504030202020204" pitchFamily="34" charset="0"/>
            </a:endParaRPr>
          </a:p>
          <a:p>
            <a:pPr marL="1440000" lvl="2" indent="-457189" defTabSz="609585">
              <a:spcBef>
                <a:spcPts val="800"/>
              </a:spcBef>
              <a:buFont typeface="Wingdings" pitchFamily="2" charset="2"/>
              <a:buChar char="l"/>
            </a:pPr>
            <a:r>
              <a:rPr lang="en-US" altLang="zh-CN" sz="2667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Muon CT</a:t>
            </a:r>
          </a:p>
        </p:txBody>
      </p:sp>
      <p:sp>
        <p:nvSpPr>
          <p:cNvPr id="5" name="文本占位符 9">
            <a:extLst>
              <a:ext uri="{FF2B5EF4-FFF2-40B4-BE49-F238E27FC236}">
                <a16:creationId xmlns:a16="http://schemas.microsoft.com/office/drawing/2014/main" id="{4261A9ED-0B37-49D0-B69A-511602F28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0650" y="1035749"/>
            <a:ext cx="4255960" cy="632309"/>
          </a:xfrm>
        </p:spPr>
        <p:txBody>
          <a:bodyPr>
            <a:normAutofit/>
          </a:bodyPr>
          <a:lstStyle/>
          <a:p>
            <a:r>
              <a:rPr lang="en-US" altLang="zh-CN" b="1" dirty="0">
                <a:cs typeface="Helvetica Now Text" panose="020B0504030202020204" pitchFamily="34" charset="0"/>
              </a:rPr>
              <a:t>M</a:t>
            </a:r>
            <a:r>
              <a:rPr lang="en" altLang="zh-CN" b="1" dirty="0">
                <a:cs typeface="Helvetica Now Text" panose="020B0504030202020204" pitchFamily="34" charset="0"/>
              </a:rPr>
              <a:t>uography</a:t>
            </a:r>
            <a:r>
              <a:rPr lang="zh-CN" altLang="en-US" b="1" dirty="0">
                <a:cs typeface="Helvetica Now Text" panose="020B0504030202020204" pitchFamily="34" charset="0"/>
              </a:rPr>
              <a:t> 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90C61C8-8E52-C543-89F4-10818BB08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C7F56C93-384C-4A0A-BEB4-405E894632CD}" type="slidenum">
              <a:rPr lang="en-US" altLang="zh-CN">
                <a:ea typeface="Verdana" panose="020B0604030504040204" pitchFamily="34" charset="0"/>
              </a:rPr>
              <a:pPr defTabSz="609585"/>
              <a:t>2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3487669E-904B-4098-8C64-1BEA36051E00}"/>
              </a:ext>
            </a:extLst>
          </p:cNvPr>
          <p:cNvSpPr txBox="1">
            <a:spLocks/>
          </p:cNvSpPr>
          <p:nvPr/>
        </p:nvSpPr>
        <p:spPr bwMode="auto">
          <a:xfrm>
            <a:off x="1180650" y="4539079"/>
            <a:ext cx="4255960" cy="63230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0" indent="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None/>
              <a:defRPr sz="3200" b="0" i="0" baseline="0">
                <a:solidFill>
                  <a:srgbClr val="1679BA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+mn-cs"/>
              </a:defRPr>
            </a:lvl1pPr>
            <a:lvl2pPr marL="742932" indent="-285744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Char char="–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1" kern="0" dirty="0">
                <a:cs typeface="Helvetica Now Text" panose="020B0504030202020204" pitchFamily="34" charset="0"/>
              </a:rPr>
              <a:t>M</a:t>
            </a:r>
            <a:r>
              <a:rPr lang="en" altLang="zh-CN" b="1" kern="0" dirty="0">
                <a:cs typeface="Helvetica Now Text" panose="020B0504030202020204" pitchFamily="34" charset="0"/>
              </a:rPr>
              <a:t>uonic X-Ray </a:t>
            </a:r>
            <a:r>
              <a:rPr lang="en-US" altLang="zh-CN" b="1" kern="0" dirty="0">
                <a:cs typeface="Helvetica Now Text" panose="020B0504030202020204" pitchFamily="34" charset="0"/>
              </a:rPr>
              <a:t>Analysis</a:t>
            </a:r>
            <a:endParaRPr lang="zh-CN" altLang="en-US" b="1" kern="0" dirty="0">
              <a:cs typeface="Helvetica Now Text" panose="020B0504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7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C1BA8D-5934-4CF6-A32B-F0FC087B9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20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3F2D03D-36CC-4A92-A8F5-7CD48F96F387}"/>
              </a:ext>
            </a:extLst>
          </p:cNvPr>
          <p:cNvSpPr txBox="1"/>
          <p:nvPr/>
        </p:nvSpPr>
        <p:spPr>
          <a:xfrm>
            <a:off x="2595824" y="5977742"/>
            <a:ext cx="677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Projection value and fitting curves.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8E4A99-D04F-4E9F-B3F5-38B20E97F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88" y="982749"/>
            <a:ext cx="9035495" cy="50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37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A9111FB-C510-4EC6-8360-F094F6AC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21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8221CE8-F210-430C-A35D-F107193BA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1394151"/>
            <a:ext cx="5216144" cy="5216144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3DD8ACB-3902-4723-B9BC-261C3EA2ADD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2868933"/>
              </p:ext>
            </p:extLst>
          </p:nvPr>
        </p:nvGraphicFramePr>
        <p:xfrm>
          <a:off x="6018127" y="1595600"/>
          <a:ext cx="35760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6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764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4"/>
                      <a:stretch>
                        <a:fillRect l="-244" t="-107042" r="-100978" b="-10704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4"/>
                      <a:stretch>
                        <a:fillRect l="-100490" t="-107042" r="-1225" b="-10704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64">
                <a:tc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blipFill>
                      <a:blip r:embed="rId4"/>
                      <a:stretch>
                        <a:fillRect l="-244" t="-207042" r="-100978" b="-704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>
                    <a:blipFill>
                      <a:blip r:embed="rId4"/>
                      <a:stretch>
                        <a:fillRect l="-100490" t="-207042" r="-1225" b="-7042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C8B0A635-28E1-4A4A-8F76-697DE01AA859}"/>
              </a:ext>
            </a:extLst>
          </p:cNvPr>
          <p:cNvSpPr txBox="1"/>
          <p:nvPr/>
        </p:nvSpPr>
        <p:spPr>
          <a:xfrm>
            <a:off x="362690" y="932486"/>
            <a:ext cx="6459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</a:rPr>
              <a:t>Beam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8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6035071-4EE8-44E8-8958-187883F0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25" y="2992162"/>
            <a:ext cx="3863999" cy="289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85" y="1370510"/>
            <a:ext cx="2255080" cy="17556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53" y="2991622"/>
            <a:ext cx="3864360" cy="28982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15" y="1370510"/>
            <a:ext cx="2255077" cy="17556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05031" y="5889892"/>
            <a:ext cx="858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outer cylinder is made of iron, inner cuboid and cylinders are made of aluminum.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95"/>
    </mc:Choice>
    <mc:Fallback xmlns="">
      <p:transition spd="slow" advTm="2429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8" y="2659021"/>
            <a:ext cx="4882178" cy="3800836"/>
          </a:xfrm>
        </p:spPr>
      </p:pic>
      <p:sp>
        <p:nvSpPr>
          <p:cNvPr id="9" name="文本框 8"/>
          <p:cNvSpPr txBox="1"/>
          <p:nvPr/>
        </p:nvSpPr>
        <p:spPr>
          <a:xfrm>
            <a:off x="679508" y="1182848"/>
            <a:ext cx="1036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Detector structure and a preliminary result</a:t>
            </a:r>
          </a:p>
          <a:p>
            <a:pPr marL="7200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 Absorber: 4mm Cu</a:t>
            </a:r>
          </a:p>
          <a:p>
            <a:pPr marL="7200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Pixel size: 30 * 30 um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9" y="2383177"/>
            <a:ext cx="5435573" cy="4076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57"/>
    </mc:Choice>
    <mc:Fallback xmlns="">
      <p:transition spd="slow" advTm="3595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EB681-1DE1-404F-BEB3-54C6E45F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19" y="840844"/>
            <a:ext cx="8331200" cy="457200"/>
          </a:xfrm>
        </p:spPr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Muonic X-Ray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A2ECE9-A660-4757-AC99-3D607899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BB1053E-2D02-40D3-8982-B7ABC09BB9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6519" y="1329721"/>
            <a:ext cx="10852150" cy="56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kumimoji="1" lang="en-US" altLang="zh-CN" sz="2800" b="0" kern="1200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Introduction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3FE3A6A-E26C-4BA3-BA78-E6774767E528}"/>
                  </a:ext>
                </a:extLst>
              </p:cNvPr>
              <p:cNvSpPr txBox="1"/>
              <p:nvPr/>
            </p:nvSpPr>
            <p:spPr>
              <a:xfrm>
                <a:off x="396519" y="1923283"/>
                <a:ext cx="7162800" cy="5398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Muonic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atom: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an electron is replaced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by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zh-CN" sz="2000" dirty="0">
                  <a:solidFill>
                    <a:schemeClr val="tx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endParaRPr>
              </a:p>
              <a:p>
                <a:pPr marL="342900" lvl="0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Muon closer to atomic nucleus closer to atomic </a:t>
                </a:r>
                <a:r>
                  <a:rPr kumimoji="1" lang="en-US" altLang="zh-CN" sz="2000" dirty="0">
                    <a:solidFill>
                      <a:schemeClr val="bg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nucleus</a:t>
                </a:r>
              </a:p>
              <a:p>
                <a:pPr marL="342900" lvl="0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kumimoji="1"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High-energy characteristic muonic X-rays emitted after muonic atom formation</a:t>
                </a:r>
              </a:p>
              <a:p>
                <a:pPr marL="800100" lvl="1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kumimoji="1"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Such high-energy photons can penetrate several centimeters of material</a:t>
                </a:r>
              </a:p>
              <a:p>
                <a:pPr marL="800100" lvl="1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kumimoji="1"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E.g.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energy of muonic hydrogen K</a:t>
                </a:r>
                <a:r>
                  <a:rPr kumimoji="1" lang="el-GR" altLang="zh-CN" sz="2000" i="1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α</a:t>
                </a:r>
                <a:r>
                  <a:rPr kumimoji="1" lang="zh-CN" altLang="en-US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X-ray is 1.9 keV, 75 keV for carbon, and 1.5 MeV for copper</a:t>
                </a:r>
              </a:p>
              <a:p>
                <a:pPr marL="342900" lvl="0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kumimoji="1" lang="en-US" altLang="zh-CN" sz="2000" dirty="0"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Muon stopping depth controlled by adjusting incident muon energy</a:t>
                </a:r>
                <a:endParaRPr lang="en-US" altLang="zh-CN" sz="2000" dirty="0"/>
              </a:p>
              <a:p>
                <a:pPr marL="342900" indent="-342900">
                  <a:lnSpc>
                    <a:spcPct val="120000"/>
                  </a:lnSpc>
                  <a:spcBef>
                    <a:spcPts val="600"/>
                  </a:spcBef>
                  <a:buFont typeface="Wingdings" pitchFamily="2" charset="2"/>
                  <a:buChar char="l"/>
                  <a:defRPr/>
                </a:pPr>
                <a:r>
                  <a:rPr lang="en-US" altLang="zh-CN" sz="2000" dirty="0"/>
                  <a:t>A wide range of elements are detected at one time</a:t>
                </a: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defRPr/>
                </a:pPr>
                <a:br>
                  <a:rPr lang="en-US" altLang="zh-CN" sz="2000" dirty="0"/>
                </a:br>
                <a:endParaRPr kumimoji="1" lang="en-US" altLang="zh-CN" sz="20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Now Text" panose="020B0504030202020204" pitchFamily="34" charset="0"/>
                  <a:ea typeface="Microsoft YaHei" panose="020B0503020204020204" pitchFamily="34" charset="-122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3FE3A6A-E26C-4BA3-BA78-E6774767E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19" y="1923283"/>
                <a:ext cx="7162800" cy="5398337"/>
              </a:xfrm>
              <a:prstGeom prst="rect">
                <a:avLst/>
              </a:prstGeom>
              <a:blipFill>
                <a:blip r:embed="rId2"/>
                <a:stretch>
                  <a:fillRect l="-766" r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大括号 7">
            <a:extLst>
              <a:ext uri="{FF2B5EF4-FFF2-40B4-BE49-F238E27FC236}">
                <a16:creationId xmlns:a16="http://schemas.microsoft.com/office/drawing/2014/main" id="{ADE58234-37FE-4329-8159-352EC9E4FCCB}"/>
              </a:ext>
            </a:extLst>
          </p:cNvPr>
          <p:cNvSpPr/>
          <p:nvPr/>
        </p:nvSpPr>
        <p:spPr>
          <a:xfrm>
            <a:off x="7254519" y="3022668"/>
            <a:ext cx="304800" cy="213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EA662B7-4C79-4778-9781-1DAC9C7B3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10" y="4354461"/>
            <a:ext cx="4449211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4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86B023-2A46-412D-B71A-1F83061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D52A32-8948-4D78-8F43-DE3733DA0B0A}"/>
              </a:ext>
            </a:extLst>
          </p:cNvPr>
          <p:cNvSpPr txBox="1"/>
          <p:nvPr/>
        </p:nvSpPr>
        <p:spPr>
          <a:xfrm>
            <a:off x="0" y="864066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000" b="1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Existing</a:t>
            </a:r>
            <a:r>
              <a:rPr kumimoji="1" lang="zh-CN" altLang="en-US" sz="3000" b="1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Detector</a:t>
            </a:r>
            <a:r>
              <a:rPr kumimoji="1" lang="zh-CN" altLang="en-US" sz="3000" b="1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System</a:t>
            </a:r>
            <a:endParaRPr kumimoji="1" lang="zh-CN" altLang="en-US" sz="3000" b="1" dirty="0">
              <a:solidFill>
                <a:srgbClr val="0070C0"/>
              </a:solidFill>
              <a:latin typeface="Helvetica Now Text" panose="020B0504030202020204" pitchFamily="34" charset="0"/>
              <a:ea typeface="Microsoft YaHei" panose="020B0503020204020204" pitchFamily="34" charset="-122"/>
              <a:cs typeface="Helvetica Now Text" panose="020B050403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4A0A4A-5C78-4A5A-A730-9E69587B081D}"/>
              </a:ext>
            </a:extLst>
          </p:cNvPr>
          <p:cNvSpPr/>
          <p:nvPr/>
        </p:nvSpPr>
        <p:spPr>
          <a:xfrm>
            <a:off x="117446" y="1418064"/>
            <a:ext cx="4946016" cy="471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" altLang="zh-CN" sz="1600" b="1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J-PARC</a:t>
            </a:r>
            <a:endParaRPr lang="zh-CN" altLang="en-US" sz="1600" b="1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lphaLcParenR"/>
            </a:pPr>
            <a:r>
              <a:rPr lang="en-US" altLang="zh-CN" sz="1600" dirty="0" err="1">
                <a:latin typeface="Helvetica Now Text" panose="020B0504030202020204" pitchFamily="34" charset="0"/>
                <a:cs typeface="Helvetica Now Text" panose="020B0504030202020204" pitchFamily="34" charset="0"/>
              </a:rPr>
              <a:t>CdTe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		(2018)</a:t>
            </a:r>
            <a:endParaRPr lang="zh-CN" altLang="en-US" sz="1600" dirty="0"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30*30*0.75 mm</a:t>
            </a:r>
            <a:r>
              <a:rPr lang="en-US" altLang="zh-CN" sz="1600" baseline="300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3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3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–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200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keV</a:t>
            </a:r>
            <a:endParaRPr lang="en-US" altLang="zh-CN" sz="1600" baseline="30000" dirty="0"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1.6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keV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@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60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keV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Sample: </a:t>
            </a:r>
            <a:r>
              <a:rPr lang="en-US" altLang="zh-CN" sz="1600" dirty="0" err="1">
                <a:latin typeface="Helvetica Now Text" panose="020B0504030202020204" pitchFamily="34" charset="0"/>
                <a:cs typeface="Helvetica Now Text" panose="020B0504030202020204" pitchFamily="34" charset="0"/>
              </a:rPr>
              <a:t>LiF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, BN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+mj-lt"/>
              <a:buAutoNum type="alphaLcParenR" startAt="2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Ge		(2018)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100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mm</a:t>
            </a:r>
            <a:r>
              <a:rPr lang="en-US" altLang="zh-CN" sz="1600" baseline="300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2</a:t>
            </a:r>
            <a:r>
              <a:rPr lang="zh-CN" altLang="en-US" sz="1600" baseline="300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*10 mm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0.16 keV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@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5.6 keV,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0.5 keV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@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122 keV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Sample: Li-ion battery</a:t>
            </a:r>
          </a:p>
          <a:p>
            <a:pPr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R</a:t>
            </a:r>
            <a:r>
              <a:rPr lang="en-US" altLang="zh-CN" sz="1600" b="1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IKEN-RAL</a:t>
            </a:r>
            <a:endParaRPr lang="zh-CN" altLang="en-US" sz="1600" b="1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lphaLcParenR" startAt="3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Ge		(2019)</a:t>
            </a:r>
            <a:endParaRPr lang="zh-CN" altLang="en-US" sz="1600" dirty="0"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low-energy-high-resolution (3 keV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@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1 MeV)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hi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gh-energy-low-resolution (0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.1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MeV @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8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MeV)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Sample: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Roman coins</a:t>
            </a:r>
            <a:r>
              <a:rPr lang="zh-CN" altLang="en-US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lang="en-US" altLang="zh-CN" sz="1600" dirty="0">
                <a:latin typeface="Helvetica Now Text" panose="020B0504030202020204" pitchFamily="34" charset="0"/>
                <a:cs typeface="Helvetica Now Text" panose="020B0504030202020204" pitchFamily="34" charset="0"/>
              </a:rPr>
              <a:t>(Cu, Ag...)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4841904-55D7-458B-B494-4A5921D41082}"/>
              </a:ext>
            </a:extLst>
          </p:cNvPr>
          <p:cNvGrpSpPr/>
          <p:nvPr/>
        </p:nvGrpSpPr>
        <p:grpSpPr>
          <a:xfrm>
            <a:off x="5166154" y="867387"/>
            <a:ext cx="6306069" cy="2885488"/>
            <a:chOff x="5136515" y="0"/>
            <a:chExt cx="7055485" cy="319532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CDA9273-4975-4D41-85FA-F350240A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6515" y="0"/>
              <a:ext cx="7055485" cy="319532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8D3B448-B6F8-4B26-829C-F0F4F7C60B9F}"/>
                </a:ext>
              </a:extLst>
            </p:cNvPr>
            <p:cNvSpPr txBox="1"/>
            <p:nvPr/>
          </p:nvSpPr>
          <p:spPr>
            <a:xfrm>
              <a:off x="7780524" y="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  <a:latin typeface="Helvetica Now Text" panose="020B0504030202020204" pitchFamily="34" charset="0"/>
                  <a:cs typeface="Helvetica Now Text" panose="020B0504030202020204" pitchFamily="34" charset="0"/>
                </a:rPr>
                <a:t>(a)</a:t>
              </a:r>
              <a:endParaRPr kumimoji="1" lang="zh-CN" altLang="en-US" b="1" dirty="0">
                <a:solidFill>
                  <a:srgbClr val="FF000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7156AFC-03D7-409B-9529-A1168541F454}"/>
              </a:ext>
            </a:extLst>
          </p:cNvPr>
          <p:cNvGrpSpPr/>
          <p:nvPr/>
        </p:nvGrpSpPr>
        <p:grpSpPr>
          <a:xfrm>
            <a:off x="4894463" y="3667916"/>
            <a:ext cx="2575477" cy="2885488"/>
            <a:chOff x="8548991" y="3407529"/>
            <a:chExt cx="2880000" cy="345047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A2BC534-1956-4C99-A054-9AD2DBC94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8991" y="3509123"/>
              <a:ext cx="2880000" cy="334887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A41C96C-D95E-4025-822E-5099690AD626}"/>
                </a:ext>
              </a:extLst>
            </p:cNvPr>
            <p:cNvSpPr txBox="1"/>
            <p:nvPr/>
          </p:nvSpPr>
          <p:spPr>
            <a:xfrm>
              <a:off x="10967988" y="340752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  <a:latin typeface="Helvetica Now Text" panose="020B0504030202020204" pitchFamily="34" charset="0"/>
                  <a:cs typeface="Helvetica Now Text" panose="020B0504030202020204" pitchFamily="34" charset="0"/>
                </a:rPr>
                <a:t>(b)</a:t>
              </a:r>
              <a:endParaRPr kumimoji="1" lang="zh-CN" altLang="en-US" b="1" dirty="0">
                <a:solidFill>
                  <a:srgbClr val="FF000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3A01FC0-5B43-4511-BFCD-0BB9838AA8FA}"/>
              </a:ext>
            </a:extLst>
          </p:cNvPr>
          <p:cNvGrpSpPr/>
          <p:nvPr/>
        </p:nvGrpSpPr>
        <p:grpSpPr>
          <a:xfrm>
            <a:off x="7583411" y="3450675"/>
            <a:ext cx="4491143" cy="3308859"/>
            <a:chOff x="3880070" y="3222863"/>
            <a:chExt cx="4362292" cy="359173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69A87BA-89AF-4398-81E9-2C1A0624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0070" y="3548794"/>
              <a:ext cx="4198620" cy="3265805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D35520D-97FD-410E-AE38-5D10C6F804FB}"/>
                </a:ext>
              </a:extLst>
            </p:cNvPr>
            <p:cNvSpPr txBox="1"/>
            <p:nvPr/>
          </p:nvSpPr>
          <p:spPr>
            <a:xfrm>
              <a:off x="7785162" y="322286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>
                  <a:solidFill>
                    <a:srgbClr val="FF0000"/>
                  </a:solidFill>
                  <a:latin typeface="Helvetica Now Text" panose="020B0504030202020204" pitchFamily="34" charset="0"/>
                  <a:cs typeface="Helvetica Now Text" panose="020B0504030202020204" pitchFamily="34" charset="0"/>
                </a:rPr>
                <a:t>(c)</a:t>
              </a:r>
              <a:endParaRPr kumimoji="1" lang="zh-CN" altLang="en-US" b="1" dirty="0">
                <a:solidFill>
                  <a:srgbClr val="FF000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54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69C98D-7DCC-4653-B15B-5810423C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66C9CCD-0286-4F41-B469-BC431E6BFEA5}"/>
              </a:ext>
            </a:extLst>
          </p:cNvPr>
          <p:cNvSpPr txBox="1"/>
          <p:nvPr/>
        </p:nvSpPr>
        <p:spPr>
          <a:xfrm>
            <a:off x="0" y="855677"/>
            <a:ext cx="52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Effect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of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Beam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Momentum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Spread</a:t>
            </a:r>
            <a:endParaRPr kumimoji="1" lang="zh-CN" altLang="en-US" sz="3000" b="1" dirty="0">
              <a:solidFill>
                <a:prstClr val="black"/>
              </a:solidFill>
              <a:latin typeface="Helvetica Now Text" panose="020B0504030202020204" pitchFamily="34" charset="0"/>
              <a:ea typeface="Microsoft YaHei" panose="020B0503020204020204" pitchFamily="34" charset="-122"/>
              <a:cs typeface="Helvetica Now Text" panose="020B050403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4F8AD3-3546-4279-A50F-753433E25217}"/>
              </a:ext>
            </a:extLst>
          </p:cNvPr>
          <p:cNvSpPr txBox="1"/>
          <p:nvPr/>
        </p:nvSpPr>
        <p:spPr>
          <a:xfrm>
            <a:off x="0" y="1965905"/>
            <a:ext cx="489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Effect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muon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stopping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depth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resolution</a:t>
            </a:r>
            <a:endParaRPr kumimoji="1" lang="zh-CN" altLang="en-US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247EA50-5877-447A-AA56-807E4DE90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29802"/>
            <a:ext cx="5335091" cy="4004487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100DE85-E111-462C-A1C9-0AA1AE314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80846"/>
              </p:ext>
            </p:extLst>
          </p:nvPr>
        </p:nvGraphicFramePr>
        <p:xfrm>
          <a:off x="5569358" y="1132514"/>
          <a:ext cx="5470554" cy="562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59">
                  <a:extLst>
                    <a:ext uri="{9D8B030D-6E8A-4147-A177-3AD203B41FA5}">
                      <a16:colId xmlns:a16="http://schemas.microsoft.com/office/drawing/2014/main" val="1053572089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3822833761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488215683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52294303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763657430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109676826"/>
                    </a:ext>
                  </a:extLst>
                </a:gridCol>
              </a:tblGrid>
              <a:tr h="26699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MeV/c</a:t>
                      </a:r>
                      <a:endParaRPr lang="en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462" marR="6462" marT="6462" marB="0" anchor="ctr"/>
                </a:tc>
                <a:extLst>
                  <a:ext uri="{0D108BD9-81ED-4DB2-BD59-A6C34878D82A}">
                    <a16:rowId xmlns:a16="http://schemas.microsoft.com/office/drawing/2014/main" val="4198802098"/>
                  </a:ext>
                </a:extLst>
              </a:tr>
              <a:tr h="13074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stopping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50776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2.841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45842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2.847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0.587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700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2.864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99699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72730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81262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0.724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0.282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67420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87166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64636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0.086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10379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34999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4342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76272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7655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85051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51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6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3D74E8-B96E-4F4A-AA51-284AEA4D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6A7FF4-684C-4975-8E74-47E3B54F72DC}"/>
              </a:ext>
            </a:extLst>
          </p:cNvPr>
          <p:cNvSpPr txBox="1"/>
          <p:nvPr/>
        </p:nvSpPr>
        <p:spPr>
          <a:xfrm>
            <a:off x="0" y="889233"/>
            <a:ext cx="52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Effect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of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Beam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Momentum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Spread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FD03C8-7787-4043-9194-EB016E966AA9}"/>
              </a:ext>
            </a:extLst>
          </p:cNvPr>
          <p:cNvSpPr txBox="1"/>
          <p:nvPr/>
        </p:nvSpPr>
        <p:spPr>
          <a:xfrm>
            <a:off x="114999" y="1904896"/>
            <a:ext cx="489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Effect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muon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stopping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depth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resolution</a:t>
            </a:r>
            <a:endParaRPr kumimoji="1" lang="zh-CN" altLang="en-US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3A84C3-FB1E-41E1-921A-D28D37E6B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10628"/>
            <a:ext cx="5343557" cy="4013999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B57A95AD-8B8E-4E10-81FA-7A5C356F0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57407"/>
              </p:ext>
            </p:extLst>
          </p:nvPr>
        </p:nvGraphicFramePr>
        <p:xfrm>
          <a:off x="5762305" y="1067676"/>
          <a:ext cx="5470554" cy="562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59">
                  <a:extLst>
                    <a:ext uri="{9D8B030D-6E8A-4147-A177-3AD203B41FA5}">
                      <a16:colId xmlns:a16="http://schemas.microsoft.com/office/drawing/2014/main" val="3388800619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293444228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765486874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1313849067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793412494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1218476602"/>
                    </a:ext>
                  </a:extLst>
                </a:gridCol>
              </a:tblGrid>
              <a:tr h="26699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MeV/c</a:t>
                      </a:r>
                      <a:endParaRPr lang="e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462" marR="6462" marT="6462" marB="0" anchor="ctr"/>
                </a:tc>
                <a:extLst>
                  <a:ext uri="{0D108BD9-81ED-4DB2-BD59-A6C34878D82A}">
                    <a16:rowId xmlns:a16="http://schemas.microsoft.com/office/drawing/2014/main" val="3403396116"/>
                  </a:ext>
                </a:extLst>
              </a:tr>
              <a:tr h="130742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stopping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038393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Li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271149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6221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37.3%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7671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9078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18258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3410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030924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04544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7412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64154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190570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36.6%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46419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Au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0161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22.6%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5651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38.2%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8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368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411433-2EC6-4C9D-8C80-F87944AB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55BA93-0B86-4D88-A62E-6F8454A2202A}"/>
              </a:ext>
            </a:extLst>
          </p:cNvPr>
          <p:cNvSpPr txBox="1"/>
          <p:nvPr/>
        </p:nvSpPr>
        <p:spPr>
          <a:xfrm>
            <a:off x="391836" y="1905004"/>
            <a:ext cx="489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Effect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muon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stopping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depth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resolution</a:t>
            </a:r>
            <a:endParaRPr kumimoji="1" lang="zh-CN" altLang="en-US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3349F9-3475-436F-AC2D-614BA9E0A076}"/>
              </a:ext>
            </a:extLst>
          </p:cNvPr>
          <p:cNvSpPr txBox="1"/>
          <p:nvPr/>
        </p:nvSpPr>
        <p:spPr>
          <a:xfrm>
            <a:off x="324724" y="889341"/>
            <a:ext cx="52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Effect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of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Beam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Momentum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Spread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A04650-D57F-45F7-BB59-9C34D6FB3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32" y="2516970"/>
            <a:ext cx="5351998" cy="4007657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C587A63-9E16-4271-8CE0-04CF544D3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54054"/>
              </p:ext>
            </p:extLst>
          </p:nvPr>
        </p:nvGraphicFramePr>
        <p:xfrm>
          <a:off x="5770694" y="900990"/>
          <a:ext cx="5470554" cy="562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59">
                  <a:extLst>
                    <a:ext uri="{9D8B030D-6E8A-4147-A177-3AD203B41FA5}">
                      <a16:colId xmlns:a16="http://schemas.microsoft.com/office/drawing/2014/main" val="1918385486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3178495623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3706995006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3237613064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623828284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541947597"/>
                    </a:ext>
                  </a:extLst>
                </a:gridCol>
              </a:tblGrid>
              <a:tr h="26699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MeV/c</a:t>
                      </a:r>
                      <a:endParaRPr lang="en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462" marR="6462" marT="6462" marB="0" anchor="ctr"/>
                </a:tc>
                <a:extLst>
                  <a:ext uri="{0D108BD9-81ED-4DB2-BD59-A6C34878D82A}">
                    <a16:rowId xmlns:a16="http://schemas.microsoft.com/office/drawing/2014/main" val="3902655044"/>
                  </a:ext>
                </a:extLst>
              </a:tr>
              <a:tr h="13074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stopping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883977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170.1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333819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170.3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7222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170.7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57.3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9124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8043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39.9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92735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40.0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46569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4707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94052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461939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17090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11.3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55281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33.6%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855854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869390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21.4%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54812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6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940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F27594-8F48-4693-9DE1-4ED9DA21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549F3-0323-4320-8385-99F918B6C5D0}"/>
              </a:ext>
            </a:extLst>
          </p:cNvPr>
          <p:cNvSpPr txBox="1"/>
          <p:nvPr/>
        </p:nvSpPr>
        <p:spPr>
          <a:xfrm>
            <a:off x="324724" y="889341"/>
            <a:ext cx="527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Effect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of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Beam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Momentum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Spread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4074714-4239-4E72-AC74-B56BED6FB463}"/>
              </a:ext>
            </a:extLst>
          </p:cNvPr>
          <p:cNvSpPr txBox="1"/>
          <p:nvPr/>
        </p:nvSpPr>
        <p:spPr>
          <a:xfrm>
            <a:off x="391836" y="1905004"/>
            <a:ext cx="489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Effect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muon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stopping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depth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resolution</a:t>
            </a:r>
            <a:endParaRPr kumimoji="1" lang="zh-CN" altLang="en-US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A96D7CC-45C2-43C2-9AD0-9B3FCD2C2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02" y="2579836"/>
            <a:ext cx="5351998" cy="4007658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832EBDA-DA8A-4364-8F55-8777F9182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50999"/>
              </p:ext>
            </p:extLst>
          </p:nvPr>
        </p:nvGraphicFramePr>
        <p:xfrm>
          <a:off x="5833922" y="963857"/>
          <a:ext cx="5470554" cy="562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59">
                  <a:extLst>
                    <a:ext uri="{9D8B030D-6E8A-4147-A177-3AD203B41FA5}">
                      <a16:colId xmlns:a16="http://schemas.microsoft.com/office/drawing/2014/main" val="2422579058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1143571963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1147596365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4065609565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254810575"/>
                    </a:ext>
                  </a:extLst>
                </a:gridCol>
                <a:gridCol w="911759">
                  <a:extLst>
                    <a:ext uri="{9D8B030D-6E8A-4147-A177-3AD203B41FA5}">
                      <a16:colId xmlns:a16="http://schemas.microsoft.com/office/drawing/2014/main" val="25113555"/>
                    </a:ext>
                  </a:extLst>
                </a:gridCol>
              </a:tblGrid>
              <a:tr h="26699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" sz="2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MeV/c</a:t>
                      </a:r>
                      <a:endParaRPr lang="en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zh-CN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462" marR="6462" marT="6462" marB="0" anchor="ctr"/>
                </a:tc>
                <a:extLst>
                  <a:ext uri="{0D108BD9-81ED-4DB2-BD59-A6C34878D82A}">
                    <a16:rowId xmlns:a16="http://schemas.microsoft.com/office/drawing/2014/main" val="2354729480"/>
                  </a:ext>
                </a:extLst>
              </a:tr>
              <a:tr h="130742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Momentum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spread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stopping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FWHM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[mm]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Depth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Resolution</a:t>
                      </a:r>
                      <a:r>
                        <a:rPr lang="zh-CN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65205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486.2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0068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486.4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74.0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8187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487.1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133.0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3.9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598112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112.7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276244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112.7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17.7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2.1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91444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112.8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26.7%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3.6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21588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81582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15.4%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14592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34.3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28.0%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3.2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160317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63594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16.8%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1.7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3689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31.8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27.9%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2.8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770"/>
                  </a:ext>
                </a:extLst>
              </a:tr>
              <a:tr h="26699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  <a:endParaRPr lang="en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327076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18.3%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1.5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38423"/>
                  </a:ext>
                </a:extLst>
              </a:tr>
              <a:tr h="26699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462" marR="6462" marT="646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2.4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468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32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BACF298-19A3-4E39-9783-7FF38E949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123" y="1576431"/>
            <a:ext cx="7791636" cy="632309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ea typeface="Helvetica Neue" panose="02000503000000020004" pitchFamily="2" charset="0"/>
              </a:rPr>
              <a:t>Transmission and absorption muography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558D131-616D-4C7B-A3B3-80656E14A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3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CB1617C-E1D2-43AE-B361-EB1DC261A5AD}"/>
              </a:ext>
            </a:extLst>
          </p:cNvPr>
          <p:cNvSpPr/>
          <p:nvPr/>
        </p:nvSpPr>
        <p:spPr>
          <a:xfrm>
            <a:off x="136123" y="2046104"/>
            <a:ext cx="10943209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45720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Muons passing through an object will lose energy due to ionization, bremsstrahlung and other reasons. Therefore, </a:t>
            </a:r>
            <a:r>
              <a:rPr lang="en-US" altLang="zh-CN" sz="2000" dirty="0">
                <a:solidFill>
                  <a:srgbClr val="FF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the flux will change </a:t>
            </a:r>
            <a:r>
              <a:rPr lang="en-US" altLang="zh-CN" sz="2000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when passing through the object, and the </a:t>
            </a:r>
            <a:r>
              <a:rPr lang="en-US" altLang="zh-CN" sz="2000" dirty="0">
                <a:solidFill>
                  <a:schemeClr val="tx2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density of the material </a:t>
            </a:r>
            <a:r>
              <a:rPr lang="en-US" altLang="zh-CN" sz="2000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in the path can be determined by the change of muon flux.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66F906-E0AD-45D6-B837-E0555AEF9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3" y="3755156"/>
            <a:ext cx="3832333" cy="2936157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B1F205B-0463-4FA0-A763-5C5229BF77C5}"/>
              </a:ext>
            </a:extLst>
          </p:cNvPr>
          <p:cNvSpPr txBox="1">
            <a:spLocks/>
          </p:cNvSpPr>
          <p:nvPr/>
        </p:nvSpPr>
        <p:spPr bwMode="auto">
          <a:xfrm>
            <a:off x="136123" y="857391"/>
            <a:ext cx="5675312" cy="6334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None/>
              <a:defRPr sz="3200" b="0" i="0" baseline="0">
                <a:solidFill>
                  <a:srgbClr val="1679BA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+mn-cs"/>
              </a:defRPr>
            </a:lvl1pPr>
            <a:lvl2pPr marL="742932" indent="-285744" algn="l" rtl="0" fontAlgn="base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2pPr>
            <a:lvl3pPr marL="1142971" indent="-228594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3pPr>
            <a:lvl4pPr marL="1600160" indent="-228594" algn="l" rtl="0" fontAlgn="base">
              <a:spcBef>
                <a:spcPct val="20000"/>
              </a:spcBef>
              <a:spcAft>
                <a:spcPct val="0"/>
              </a:spcAft>
              <a:buChar char="–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4pPr>
            <a:lvl5pPr marL="2057349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0" i="0" baseline="0">
                <a:solidFill>
                  <a:srgbClr val="4D5E68"/>
                </a:solidFill>
                <a:latin typeface="Calibri" panose="020F0502020204030204" pitchFamily="34" charset="0"/>
                <a:ea typeface="华文仿宋" panose="02010600040101010101" pitchFamily="2" charset="-122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/>
              <a:t>Introduction</a:t>
            </a:r>
            <a:endParaRPr lang="zh-CN" altLang="en-US" kern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503CBB1-5CDA-454C-BAEB-48F8A640E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54" y="3754047"/>
            <a:ext cx="3080161" cy="29372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C50C46E-FFB7-48D0-BAB4-F7196CC05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15" y="3837390"/>
            <a:ext cx="3085418" cy="27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5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F6FE66-A1A7-4564-A1B3-9BE69375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7096CFC-C9DF-4731-BF1C-E9D752D91164}"/>
              </a:ext>
            </a:extLst>
          </p:cNvPr>
          <p:cNvSpPr txBox="1"/>
          <p:nvPr/>
        </p:nvSpPr>
        <p:spPr>
          <a:xfrm>
            <a:off x="0" y="822121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Effect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of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Beam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Momentum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Spread</a:t>
            </a:r>
            <a:r>
              <a:rPr kumimoji="1" lang="zh-CN" altLang="en-US" sz="3000" b="1" dirty="0">
                <a:solidFill>
                  <a:prstClr val="black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783E77-2977-41FC-B3BB-53CF96F461D7}"/>
              </a:ext>
            </a:extLst>
          </p:cNvPr>
          <p:cNvSpPr txBox="1"/>
          <p:nvPr/>
        </p:nvSpPr>
        <p:spPr>
          <a:xfrm>
            <a:off x="182111" y="1376119"/>
            <a:ext cx="489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Effect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on</a:t>
            </a:r>
            <a:r>
              <a:rPr kumimoji="1" lang="zh-CN" altLang="en-US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 </a:t>
            </a:r>
            <a:r>
              <a:rPr kumimoji="1" lang="en-US" altLang="zh-CN" dirty="0">
                <a:solidFill>
                  <a:srgbClr val="0070C0"/>
                </a:solidFill>
                <a:latin typeface="Helvetica Now Text" panose="020B0504030202020204" pitchFamily="34" charset="0"/>
                <a:cs typeface="Helvetica Now Text" panose="020B0504030202020204" pitchFamily="34" charset="0"/>
              </a:rPr>
              <a:t>muonic x-ray spectrum</a:t>
            </a:r>
            <a:endParaRPr kumimoji="1" lang="zh-CN" altLang="en-US" dirty="0">
              <a:solidFill>
                <a:srgbClr val="0070C0"/>
              </a:solidFill>
              <a:latin typeface="Helvetica Now Text" panose="020B0504030202020204" pitchFamily="34" charset="0"/>
              <a:cs typeface="Helvetica Now Text" panose="020B050403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896681-7EFF-4925-AB73-7665D38629BB}"/>
                  </a:ext>
                </a:extLst>
              </p:cNvPr>
              <p:cNvSpPr txBox="1"/>
              <p:nvPr/>
            </p:nvSpPr>
            <p:spPr>
              <a:xfrm>
                <a:off x="0" y="1921183"/>
                <a:ext cx="5562600" cy="2643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20000"/>
                  </a:lnSpc>
                  <a:buFont typeface="Wingdings" pitchFamily="2" charset="2"/>
                  <a:buChar char="l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a:rPr kumimoji="1" lang="en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mean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momentum: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150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MeV/c</a:t>
                </a:r>
              </a:p>
              <a:p>
                <a:pPr marL="342900" lvl="0" indent="-342900">
                  <a:lnSpc>
                    <a:spcPct val="120000"/>
                  </a:lnSpc>
                  <a:buFont typeface="Wingdings" pitchFamily="2" charset="2"/>
                  <a:buChar char="l"/>
                  <a:defRPr/>
                </a:pP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5%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momentum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spread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(FWHM):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neglectable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effect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on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muonic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X-ray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spectrum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l"/>
                  <a:tabLst/>
                  <a:defRPr/>
                </a:pP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Samples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:</a:t>
                </a:r>
                <a:endParaRPr kumimoji="1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Now Text" panose="020B0504030202020204" pitchFamily="34" charset="0"/>
                  <a:ea typeface="Microsoft YaHei" panose="020B0503020204020204" pitchFamily="34" charset="-122"/>
                </a:endParaRP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lphaLcParenR"/>
                  <a:defRPr/>
                </a:pP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mm</a:t>
                </a:r>
                <a:r>
                  <a:rPr kumimoji="1" lang="en-US" altLang="zh-CN" sz="2000" baseline="30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3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Cu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lphaLcParenR"/>
                  <a:defRPr/>
                </a:pP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mm</a:t>
                </a:r>
                <a:r>
                  <a:rPr kumimoji="1" lang="en-US" altLang="zh-CN" sz="2000" baseline="30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3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Au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lphaLcParenR"/>
                  <a:defRPr/>
                </a:pP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35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mm</a:t>
                </a:r>
                <a:r>
                  <a:rPr kumimoji="1" lang="en-US" altLang="zh-CN" sz="2000" baseline="30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3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Cu+50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15</a:t>
                </a:r>
                <a:r>
                  <a:rPr kumimoji="1" lang="zh-CN" alt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mm</a:t>
                </a:r>
                <a:r>
                  <a:rPr kumimoji="1" lang="en-US" altLang="zh-CN" sz="2000" baseline="30000" dirty="0">
                    <a:solidFill>
                      <a:schemeClr val="tx1"/>
                    </a:solidFill>
                    <a:latin typeface="Helvetica Now Text" panose="020B0504030202020204" pitchFamily="34" charset="0"/>
                    <a:ea typeface="Microsoft YaHei" panose="020B0503020204020204" pitchFamily="34" charset="-122"/>
                  </a:rPr>
                  <a:t>3 </a:t>
                </a:r>
                <a:r>
                  <a:rPr kumimoji="1" lang="en-US" altLang="zh-CN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Au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5896681-7EFF-4925-AB73-7665D3862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1183"/>
                <a:ext cx="5562600" cy="2643737"/>
              </a:xfrm>
              <a:prstGeom prst="rect">
                <a:avLst/>
              </a:prstGeom>
              <a:blipFill>
                <a:blip r:embed="rId2"/>
                <a:stretch>
                  <a:fillRect l="-986" r="-767"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8A88164A-BF94-4DAD-AD21-09FC9FFAE1A2}"/>
              </a:ext>
            </a:extLst>
          </p:cNvPr>
          <p:cNvGrpSpPr/>
          <p:nvPr/>
        </p:nvGrpSpPr>
        <p:grpSpPr>
          <a:xfrm>
            <a:off x="5844573" y="1921183"/>
            <a:ext cx="6034239" cy="4391864"/>
            <a:chOff x="4452000" y="0"/>
            <a:chExt cx="7740000" cy="564173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9011DFE-8793-4170-901E-EB71C038A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00" y="0"/>
              <a:ext cx="7740000" cy="5233929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F3C4D9AA-3BF8-4AF9-BD9B-2460ED69D763}"/>
                </a:ext>
              </a:extLst>
            </p:cNvPr>
            <p:cNvSpPr txBox="1"/>
            <p:nvPr/>
          </p:nvSpPr>
          <p:spPr>
            <a:xfrm>
              <a:off x="6117866" y="5233929"/>
              <a:ext cx="5083534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en-US" altLang="zh-CN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Muonic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X-ray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spectrum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of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sample</a:t>
              </a:r>
              <a:r>
                <a:rPr kumimoji="1" lang="zh-CN" altLang="en-US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 </a:t>
              </a:r>
              <a:r>
                <a:rPr kumimoji="1" lang="en-US" altLang="zh-CN" sz="2000" dirty="0">
                  <a:solidFill>
                    <a:schemeClr val="bg1"/>
                  </a:solidFill>
                  <a:latin typeface="Helvetica Now Text" panose="020B0504030202020204" pitchFamily="34" charset="0"/>
                  <a:ea typeface="Microsoft YaHei" panose="020B0503020204020204" pitchFamily="34" charset="-122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687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2EC47FDA-072E-436E-8BE4-6347C60E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9782" y="3923743"/>
            <a:ext cx="3960000" cy="26778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0F2373A-635D-474C-8CA4-5291BEC48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51" y="935576"/>
            <a:ext cx="8331200" cy="45720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3000" kern="1200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Depth-Controlled</a:t>
            </a:r>
            <a:r>
              <a:rPr kumimoji="1" lang="zh-CN" altLang="en-US" sz="3000" kern="1200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 </a:t>
            </a:r>
            <a:r>
              <a:rPr kumimoji="1" lang="en-US" altLang="zh-CN" sz="3000" kern="1200" dirty="0">
                <a:solidFill>
                  <a:srgbClr val="0070C0"/>
                </a:solidFill>
                <a:latin typeface="Helvetica Now Text" panose="020B0504030202020204" pitchFamily="34" charset="0"/>
                <a:ea typeface="Microsoft YaHei" panose="020B0503020204020204" pitchFamily="34" charset="-122"/>
                <a:cs typeface="Helvetica Now Text" panose="020B0504030202020204" pitchFamily="34" charset="0"/>
              </a:rPr>
              <a:t>Study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B4DFBB-9206-4A19-AFE2-511998E6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31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F71023-78C2-4E85-8B9F-C35AED49E84C}"/>
                  </a:ext>
                </a:extLst>
              </p:cNvPr>
              <p:cNvSpPr txBox="1"/>
              <p:nvPr/>
            </p:nvSpPr>
            <p:spPr>
              <a:xfrm>
                <a:off x="268051" y="1420639"/>
                <a:ext cx="5562600" cy="1567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l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zh-CN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+mn-cs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kumimoji="1" lang="en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" altLang="zh-CN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p>
                            <m:r>
                              <a:rPr kumimoji="1" lang="en-US" altLang="zh-CN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+mn-cs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: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100,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150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,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200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MeV/c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endPara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Now Text" panose="020B0504030202020204" pitchFamily="34" charset="0"/>
                  <a:ea typeface="Microsoft YaHei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l"/>
                  <a:tabLst/>
                  <a:defRPr/>
                </a:pP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5%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momentum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spread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(FWHM)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l"/>
                  <a:tabLst/>
                  <a:defRPr/>
                </a:pP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Sample: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endParaRPr kumimoji="1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Now Text" panose="020B0504030202020204" pitchFamily="34" charset="0"/>
                  <a:ea typeface="Microsoft YaHei" panose="020B0503020204020204" pitchFamily="34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35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mm</a:t>
                </a:r>
                <a:r>
                  <a:rPr kumimoji="1" lang="en-US" altLang="zh-CN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3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Cu+50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50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*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35</a:t>
                </a:r>
                <a:r>
                  <a:rPr kumimoji="1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mm</a:t>
                </a:r>
                <a:r>
                  <a:rPr kumimoji="1" lang="en-US" altLang="zh-CN" sz="2000" b="0" i="0" u="none" strike="noStrike" kern="1200" cap="none" spc="0" normalizeH="0" baseline="30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3 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Now Text" panose="020B0504030202020204" pitchFamily="34" charset="0"/>
                    <a:ea typeface="Microsoft YaHei" panose="020B0503020204020204" pitchFamily="34" charset="-122"/>
                    <a:cs typeface="+mn-cs"/>
                  </a:rPr>
                  <a:t>Au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F71023-78C2-4E85-8B9F-C35AED49E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1" y="1420639"/>
                <a:ext cx="5562600" cy="1567930"/>
              </a:xfrm>
              <a:prstGeom prst="rect">
                <a:avLst/>
              </a:prstGeom>
              <a:blipFill>
                <a:blip r:embed="rId3"/>
                <a:stretch>
                  <a:fillRect l="-1206" b="-6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E612505D-7BA0-476E-8574-10DA4C7D3C20}"/>
              </a:ext>
            </a:extLst>
          </p:cNvPr>
          <p:cNvGrpSpPr/>
          <p:nvPr/>
        </p:nvGrpSpPr>
        <p:grpSpPr>
          <a:xfrm>
            <a:off x="4502651" y="1188569"/>
            <a:ext cx="3149000" cy="1800000"/>
            <a:chOff x="685800" y="2060800"/>
            <a:chExt cx="3149000" cy="18000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2AC3EB9-47E6-40A2-929C-CFF487E9D6BB}"/>
                </a:ext>
              </a:extLst>
            </p:cNvPr>
            <p:cNvGrpSpPr/>
            <p:nvPr/>
          </p:nvGrpSpPr>
          <p:grpSpPr>
            <a:xfrm>
              <a:off x="1317500" y="2060800"/>
              <a:ext cx="2517300" cy="1800000"/>
              <a:chOff x="1524000" y="4267200"/>
              <a:chExt cx="2517300" cy="180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71CDE05-692B-4C19-B55E-5C8B4C6C732A}"/>
                  </a:ext>
                </a:extLst>
              </p:cNvPr>
              <p:cNvSpPr/>
              <p:nvPr/>
            </p:nvSpPr>
            <p:spPr>
              <a:xfrm>
                <a:off x="1524000" y="4267200"/>
                <a:ext cx="1260000" cy="1800000"/>
              </a:xfrm>
              <a:prstGeom prst="rect">
                <a:avLst/>
              </a:prstGeom>
              <a:solidFill>
                <a:srgbClr val="92D05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55 Roman"/>
                  <a:ea typeface="华文楷体"/>
                  <a:cs typeface="+mn-cs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16D0C6E-75E7-4897-85ED-31801F9D2F4A}"/>
                  </a:ext>
                </a:extLst>
              </p:cNvPr>
              <p:cNvSpPr/>
              <p:nvPr/>
            </p:nvSpPr>
            <p:spPr>
              <a:xfrm>
                <a:off x="2781300" y="4267200"/>
                <a:ext cx="1260000" cy="1800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NeueLT Pro 55 Roman"/>
                  <a:ea typeface="华文楷体"/>
                  <a:cs typeface="+mn-cs"/>
                </a:endParaRPr>
              </a:p>
            </p:txBody>
          </p:sp>
        </p:grpSp>
        <p:cxnSp>
          <p:nvCxnSpPr>
            <p:cNvPr id="8" name="直线连接符 12">
              <a:extLst>
                <a:ext uri="{FF2B5EF4-FFF2-40B4-BE49-F238E27FC236}">
                  <a16:creationId xmlns:a16="http://schemas.microsoft.com/office/drawing/2014/main" id="{E3E47071-8D26-4F67-9407-D066EFCA1524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667000"/>
              <a:ext cx="1070900" cy="0"/>
            </a:xfrm>
            <a:prstGeom prst="line">
              <a:avLst/>
            </a:prstGeom>
            <a:ln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线连接符 14">
              <a:extLst>
                <a:ext uri="{FF2B5EF4-FFF2-40B4-BE49-F238E27FC236}">
                  <a16:creationId xmlns:a16="http://schemas.microsoft.com/office/drawing/2014/main" id="{FABC7A8D-C68B-4702-993B-7750B18F32A8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971800"/>
              <a:ext cx="1862900" cy="0"/>
            </a:xfrm>
            <a:prstGeom prst="line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直线连接符 15">
              <a:extLst>
                <a:ext uri="{FF2B5EF4-FFF2-40B4-BE49-F238E27FC236}">
                  <a16:creationId xmlns:a16="http://schemas.microsoft.com/office/drawing/2014/main" id="{5673D707-F3EE-47CB-8F3B-C1A859174FB0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3316400"/>
              <a:ext cx="2478500" cy="0"/>
            </a:xfrm>
            <a:prstGeom prst="line">
              <a:avLst/>
            </a:prstGeom>
            <a:ln>
              <a:solidFill>
                <a:srgbClr val="00B050"/>
              </a:solidFill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任意形状 31">
            <a:extLst>
              <a:ext uri="{FF2B5EF4-FFF2-40B4-BE49-F238E27FC236}">
                <a16:creationId xmlns:a16="http://schemas.microsoft.com/office/drawing/2014/main" id="{40C665B3-9CAF-4D9D-B43E-7F7B66D027C3}"/>
              </a:ext>
            </a:extLst>
          </p:cNvPr>
          <p:cNvSpPr/>
          <p:nvPr/>
        </p:nvSpPr>
        <p:spPr>
          <a:xfrm flipV="1">
            <a:off x="5800349" y="1794769"/>
            <a:ext cx="2338849" cy="173475"/>
          </a:xfrm>
          <a:custGeom>
            <a:avLst/>
            <a:gdLst>
              <a:gd name="connsiteX0" fmla="*/ 0 w 3344091"/>
              <a:gd name="connsiteY0" fmla="*/ 566057 h 566057"/>
              <a:gd name="connsiteX1" fmla="*/ 1881051 w 3344091"/>
              <a:gd name="connsiteY1" fmla="*/ 426720 h 566057"/>
              <a:gd name="connsiteX2" fmla="*/ 3344091 w 3344091"/>
              <a:gd name="connsiteY2" fmla="*/ 0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91" h="566057">
                <a:moveTo>
                  <a:pt x="0" y="566057"/>
                </a:moveTo>
                <a:cubicBezTo>
                  <a:pt x="661851" y="543560"/>
                  <a:pt x="1323702" y="521063"/>
                  <a:pt x="1881051" y="426720"/>
                </a:cubicBezTo>
                <a:cubicBezTo>
                  <a:pt x="2438400" y="332377"/>
                  <a:pt x="3111862" y="68217"/>
                  <a:pt x="3344091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NeueLT Pro 55 Roman"/>
              <a:ea typeface="华文楷体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8F15100-D214-4F35-A2CB-251EB2BF5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98" y="804678"/>
            <a:ext cx="3960000" cy="2677820"/>
          </a:xfrm>
          <a:prstGeom prst="rect">
            <a:avLst/>
          </a:prstGeom>
        </p:spPr>
      </p:pic>
      <p:sp>
        <p:nvSpPr>
          <p:cNvPr id="16" name="任意形状 2">
            <a:extLst>
              <a:ext uri="{FF2B5EF4-FFF2-40B4-BE49-F238E27FC236}">
                <a16:creationId xmlns:a16="http://schemas.microsoft.com/office/drawing/2014/main" id="{841656BB-9E63-46EF-ADF5-D3611A8532A0}"/>
              </a:ext>
            </a:extLst>
          </p:cNvPr>
          <p:cNvSpPr/>
          <p:nvPr/>
        </p:nvSpPr>
        <p:spPr>
          <a:xfrm>
            <a:off x="6391650" y="2099569"/>
            <a:ext cx="2418047" cy="1326022"/>
          </a:xfrm>
          <a:custGeom>
            <a:avLst/>
            <a:gdLst>
              <a:gd name="connsiteX0" fmla="*/ 0 w 5239910"/>
              <a:gd name="connsiteY0" fmla="*/ 0 h 135172"/>
              <a:gd name="connsiteX1" fmla="*/ 5239910 w 5239910"/>
              <a:gd name="connsiteY1" fmla="*/ 135172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9910" h="135172">
                <a:moveTo>
                  <a:pt x="0" y="0"/>
                </a:moveTo>
                <a:lnTo>
                  <a:pt x="5239910" y="135172"/>
                </a:lnTo>
              </a:path>
            </a:pathLst>
          </a:cu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55 Roman"/>
              <a:ea typeface="华文楷体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1BE46CD1-0887-4C23-B862-FB5BA237C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86" y="3556916"/>
            <a:ext cx="3960000" cy="2677820"/>
          </a:xfrm>
          <a:prstGeom prst="rect">
            <a:avLst/>
          </a:prstGeom>
        </p:spPr>
      </p:pic>
      <p:sp>
        <p:nvSpPr>
          <p:cNvPr id="18" name="任意形状 5">
            <a:extLst>
              <a:ext uri="{FF2B5EF4-FFF2-40B4-BE49-F238E27FC236}">
                <a16:creationId xmlns:a16="http://schemas.microsoft.com/office/drawing/2014/main" id="{FC8CC3A8-0335-4306-87E5-C9916B9E46D0}"/>
              </a:ext>
            </a:extLst>
          </p:cNvPr>
          <p:cNvSpPr/>
          <p:nvPr/>
        </p:nvSpPr>
        <p:spPr>
          <a:xfrm flipH="1">
            <a:off x="6017699" y="2523698"/>
            <a:ext cx="963452" cy="1525157"/>
          </a:xfrm>
          <a:custGeom>
            <a:avLst/>
            <a:gdLst>
              <a:gd name="connsiteX0" fmla="*/ 0 w 2607734"/>
              <a:gd name="connsiteY0" fmla="*/ 0 h 821267"/>
              <a:gd name="connsiteX1" fmla="*/ 1879600 w 2607734"/>
              <a:gd name="connsiteY1" fmla="*/ 203200 h 821267"/>
              <a:gd name="connsiteX2" fmla="*/ 2607734 w 2607734"/>
              <a:gd name="connsiteY2" fmla="*/ 821267 h 82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7734" h="821267">
                <a:moveTo>
                  <a:pt x="0" y="0"/>
                </a:moveTo>
                <a:cubicBezTo>
                  <a:pt x="722489" y="33161"/>
                  <a:pt x="1444978" y="66322"/>
                  <a:pt x="1879600" y="203200"/>
                </a:cubicBezTo>
                <a:cubicBezTo>
                  <a:pt x="2314222" y="340078"/>
                  <a:pt x="2460978" y="580672"/>
                  <a:pt x="2607734" y="821267"/>
                </a:cubicBezTo>
              </a:path>
            </a:pathLst>
          </a:custGeom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NeueLT Pro 55 Roman"/>
              <a:ea typeface="华文楷体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100A2DC-AB50-4AE9-AFBA-21F2C4E60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52" y="3237536"/>
            <a:ext cx="4432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5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7F81FD-6222-45A7-8D15-0452F9BE8CE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altLang="zh-CN" dirty="0">
                <a:solidFill>
                  <a:srgbClr val="0070C0"/>
                </a:solidFill>
                <a:latin typeface="Helvetica Now Text" panose="020B0504030202020204"/>
                <a:ea typeface="微软雅黑 Light" panose="020B0502040204020203" pitchFamily="34" charset="-122"/>
              </a:rPr>
              <a:t>Summary</a:t>
            </a:r>
            <a:endParaRPr lang="zh-CN" altLang="en-US" dirty="0">
              <a:solidFill>
                <a:srgbClr val="0070C0"/>
              </a:solidFill>
              <a:latin typeface="Helvetica Now Text" panose="020B0504030202020204"/>
              <a:ea typeface="微软雅黑 Light" panose="020B0502040204020203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BEAD7C-D711-49CE-9152-7372EBC2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sz="2400" b="0" dirty="0">
                <a:solidFill>
                  <a:schemeClr val="tx1"/>
                </a:solidFill>
              </a:rPr>
              <a:t>Muon imaging</a:t>
            </a:r>
          </a:p>
          <a:p>
            <a:pPr marL="720009" indent="-342900"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Whether the </a:t>
            </a:r>
            <a:r>
              <a:rPr lang="en-US" altLang="zh-CN" sz="2000" b="0" dirty="0">
                <a:solidFill>
                  <a:srgbClr val="000000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Transmission and absorption muography</a:t>
            </a:r>
            <a:r>
              <a:rPr lang="en-US" altLang="zh-CN" sz="2000" b="0" dirty="0">
                <a:solidFill>
                  <a:schemeClr val="tx1"/>
                </a:solidFill>
                <a:latin typeface="Helvetica Now Text" panose="020B0504030202020204" pitchFamily="34" charset="0"/>
                <a:ea typeface="Helvetica Neue" panose="02000503000000020004" pitchFamily="2" charset="0"/>
              </a:rPr>
              <a:t> and </a:t>
            </a:r>
            <a:r>
              <a:rPr lang="en-US" altLang="zh-CN" sz="2000" b="0" dirty="0">
                <a:solidFill>
                  <a:srgbClr val="000000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Deviation muography</a:t>
            </a:r>
            <a:r>
              <a:rPr lang="en-US" altLang="zh-CN" sz="2000" b="0" dirty="0">
                <a:solidFill>
                  <a:schemeClr val="tx1"/>
                </a:solidFill>
              </a:rPr>
              <a:t> can be used is tested;</a:t>
            </a:r>
          </a:p>
          <a:p>
            <a:pPr marL="720009" indent="-342900"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Based on X-ray CT and proton CT, muon CT was discussed;</a:t>
            </a:r>
          </a:p>
          <a:p>
            <a:pPr marL="377109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To-do</a:t>
            </a:r>
            <a:r>
              <a:rPr lang="en-US" altLang="zh-CN" sz="2000" dirty="0"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:</a:t>
            </a:r>
            <a:r>
              <a:rPr lang="zh-CN" altLang="en-US" sz="2000" dirty="0">
                <a:latin typeface="Helvetica Now Text" panose="020B0504030202020204" pitchFamily="34" charset="0"/>
                <a:ea typeface="微软雅黑" panose="020B0503020204020204" pitchFamily="34" charset="-122"/>
                <a:cs typeface="Helvetica Now Text" panose="020B0504030202020204" pitchFamily="34" charset="0"/>
              </a:rPr>
              <a:t> </a:t>
            </a:r>
            <a:endParaRPr lang="en-US" altLang="zh-CN" sz="2000" dirty="0">
              <a:latin typeface="Helvetica Now Text" panose="020B0504030202020204" pitchFamily="34" charset="0"/>
              <a:ea typeface="微软雅黑" panose="020B0503020204020204" pitchFamily="34" charset="-122"/>
              <a:cs typeface="Helvetica Now Text" panose="020B0504030202020204" pitchFamily="34" charset="0"/>
            </a:endParaRPr>
          </a:p>
          <a:p>
            <a:pPr marL="720009" indent="-342900"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Verify the feasibility of detector structure for CT.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sz="2000" b="0" dirty="0">
                <a:solidFill>
                  <a:schemeClr val="tx1"/>
                </a:solidFill>
              </a:rPr>
              <a:t>Muonic X-ray analysis</a:t>
            </a:r>
          </a:p>
          <a:p>
            <a:pPr marL="720000"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Carried out a survey of Muonic X-ray analysis;</a:t>
            </a:r>
          </a:p>
          <a:p>
            <a:pPr marL="720000">
              <a:buFont typeface="Wingdings" panose="05000000000000000000" pitchFamily="2" charset="2"/>
              <a:buChar char="Ø"/>
            </a:pPr>
            <a:r>
              <a:rPr lang="en-US" altLang="zh-CN" sz="2000" b="0" dirty="0">
                <a:solidFill>
                  <a:schemeClr val="tx1"/>
                </a:solidFill>
              </a:rPr>
              <a:t>The effects of energy and energy dissipation on the implantation depth and the expansion of the implantation depth are discussed.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B02B2B-CBA6-470B-9746-0143493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2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F46AB9-E164-4111-BAD8-B334E513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6155D-63FA-4B7D-AAF0-5B914C0F6588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AD88E3-24EA-47B2-A12A-BBD55C0A9C77}"/>
              </a:ext>
            </a:extLst>
          </p:cNvPr>
          <p:cNvSpPr txBox="1"/>
          <p:nvPr/>
        </p:nvSpPr>
        <p:spPr>
          <a:xfrm>
            <a:off x="1166069" y="3204594"/>
            <a:ext cx="956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/>
              <a:t>Thanks!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9498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CCDB953-4DAA-4B3A-9642-50434F2D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4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1AD6753-B35E-49D9-9DAF-7C9998E1A2DB}"/>
                  </a:ext>
                </a:extLst>
              </p:cNvPr>
              <p:cNvSpPr/>
              <p:nvPr/>
            </p:nvSpPr>
            <p:spPr>
              <a:xfrm>
                <a:off x="-236739" y="1302510"/>
                <a:ext cx="10910656" cy="3588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2900" indent="-342900" fontAlgn="base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A muon passing through a material is deflected by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many small angle scatters</a:t>
                </a:r>
                <a:r>
                  <a:rPr lang="en-US" altLang="zh-CN" sz="2000" dirty="0"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off of the nuclei of the material. The angular scattering distribution can be approximated as Gaussian,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RMS of the distribution is</a:t>
                </a:r>
                <a:r>
                  <a:rPr lang="en-US" altLang="zh-CN" sz="2000" dirty="0"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:</a:t>
                </a:r>
              </a:p>
              <a:p>
                <a:pPr marL="540000" fontAlgn="base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</a:rPr>
                        <m:t>𝜃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Helvetica Neue" panose="02000503000000020004" pitchFamily="2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</a:rPr>
                            <m:t>13.6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</a:rPr>
                            <m:t>MeV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</a:rPr>
                            <m:t>𝛽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Helvetica Neue" panose="02000503000000020004" pitchFamily="2" charset="0"/>
                            </a:rPr>
                            <m:t>𝑝𝑐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𝑟𝑎𝑑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1+0.0038 </m:t>
                          </m:r>
                          <m:r>
                            <m:rPr>
                              <m:sty m:val="p"/>
                            </m:r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𝑟𝑎𝑑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rgbClr val="000000"/>
                  </a:solidFill>
                  <a:latin typeface="Helvetica Now Text" panose="020B0504030202020204" pitchFamily="34" charset="0"/>
                </a:endParaRPr>
              </a:p>
              <a:p>
                <a:pPr marL="540000" fontAlgn="base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13.6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B1AD6753-B35E-49D9-9DAF-7C9998E1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739" y="1302510"/>
                <a:ext cx="10910656" cy="3588226"/>
              </a:xfrm>
              <a:prstGeom prst="rect">
                <a:avLst/>
              </a:prstGeom>
              <a:blipFill>
                <a:blip r:embed="rId2"/>
                <a:stretch>
                  <a:fillRect t="-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1E5C1E5-27C5-463C-9828-A8A94E4F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48" y="3889983"/>
            <a:ext cx="3034713" cy="287037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85C1A66-A866-4BE7-9333-71A0D6F37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963" y="4744868"/>
            <a:ext cx="4429478" cy="1899625"/>
          </a:xfrm>
          <a:prstGeom prst="rect">
            <a:avLst/>
          </a:prstGeom>
        </p:spPr>
      </p:pic>
      <p:sp>
        <p:nvSpPr>
          <p:cNvPr id="11" name="文本占位符 1">
            <a:extLst>
              <a:ext uri="{FF2B5EF4-FFF2-40B4-BE49-F238E27FC236}">
                <a16:creationId xmlns:a16="http://schemas.microsoft.com/office/drawing/2014/main" id="{49600F42-977B-4D74-BF63-60EA2697A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921" y="807191"/>
            <a:ext cx="7791636" cy="632309"/>
          </a:xfrm>
        </p:spPr>
        <p:txBody>
          <a:bodyPr/>
          <a:lstStyle/>
          <a:p>
            <a:r>
              <a:rPr lang="en-US" altLang="zh-CN" sz="2400" dirty="0">
                <a:solidFill>
                  <a:schemeClr val="tx1"/>
                </a:solidFill>
                <a:cs typeface="Helvetica Now Text" panose="020B0504030202020204" pitchFamily="34" charset="0"/>
              </a:rPr>
              <a:t>Deviation muography: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5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B71A166-0523-41EE-B104-8EDBB9363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5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16A0785-A273-4C24-A72A-45AA6C9F251E}"/>
              </a:ext>
            </a:extLst>
          </p:cNvPr>
          <p:cNvSpPr txBox="1"/>
          <p:nvPr/>
        </p:nvSpPr>
        <p:spPr>
          <a:xfrm>
            <a:off x="369116" y="1124125"/>
            <a:ext cx="590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J-PARC</a:t>
            </a:r>
          </a:p>
          <a:p>
            <a:pPr marL="540000" indent="-285750">
              <a:buFont typeface="Wingdings" panose="05000000000000000000" pitchFamily="2" charset="2"/>
              <a:buChar char="l"/>
            </a:pPr>
            <a:r>
              <a:rPr lang="en-US" altLang="zh-CN" sz="2000" dirty="0"/>
              <a:t>Imaging plates: BaFX:Eu</a:t>
            </a:r>
            <a:r>
              <a:rPr lang="en-US" altLang="zh-CN" sz="2000" baseline="30000" dirty="0"/>
              <a:t>2+</a:t>
            </a:r>
            <a:r>
              <a:rPr lang="en-US" altLang="zh-CN" sz="2000" i="1" dirty="0"/>
              <a:t> </a:t>
            </a:r>
            <a:r>
              <a:rPr lang="en-US" altLang="zh-CN" sz="2000" dirty="0"/>
              <a:t>(X = Cl, Br)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9BACA10-AD12-43CA-84C9-37A917AD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1" y="3475888"/>
            <a:ext cx="2701476" cy="26693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532B8A0-B977-47AC-9E75-B55B8B1F0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805" y="3429000"/>
            <a:ext cx="3790745" cy="26697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367CD5A-75B5-4641-BB04-D5599E5DB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97" y="3479542"/>
            <a:ext cx="4582164" cy="26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3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A080321-D776-4856-A497-F0A646675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6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0EF38A-48D3-4662-8778-480005680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32" y="812007"/>
            <a:ext cx="4367210" cy="571262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BCCC6FB9-98F1-4BBD-9A1C-FE2A41C1C47C}"/>
              </a:ext>
            </a:extLst>
          </p:cNvPr>
          <p:cNvSpPr/>
          <p:nvPr/>
        </p:nvSpPr>
        <p:spPr bwMode="auto">
          <a:xfrm>
            <a:off x="7975416" y="5096013"/>
            <a:ext cx="2455846" cy="1597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789B63-FAFC-4338-B2E5-F3590ED9F720}"/>
              </a:ext>
            </a:extLst>
          </p:cNvPr>
          <p:cNvSpPr txBox="1"/>
          <p:nvPr/>
        </p:nvSpPr>
        <p:spPr>
          <a:xfrm>
            <a:off x="381739" y="1047565"/>
            <a:ext cx="4864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Momentum: up to 450MeV/c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/>
              <a:t>Intensity: 10</a:t>
            </a:r>
            <a:r>
              <a:rPr lang="en-US" altLang="zh-CN" sz="2400" baseline="30000" dirty="0"/>
              <a:t>8</a:t>
            </a:r>
            <a:r>
              <a:rPr lang="en-US" altLang="zh-CN" sz="2400" dirty="0"/>
              <a:t>/s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205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A9E1E43-CC6B-405C-8EDF-3F101352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F56C93-384C-4A0A-BEB4-405E894632CD}" type="slidenum">
              <a:rPr lang="en-US" altLang="zh-CN" smtClean="0">
                <a:ea typeface="Verdana" panose="020B0604030504040204" pitchFamily="34" charset="0"/>
              </a:rPr>
              <a:pPr/>
              <a:t>7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46EB5E-1B49-40FA-AD3A-C24181C8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7" y="1600970"/>
            <a:ext cx="4657339" cy="349300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0697E09-786F-4AB2-84CD-0E8C8710A85E}"/>
              </a:ext>
            </a:extLst>
          </p:cNvPr>
          <p:cNvSpPr txBox="1"/>
          <p:nvPr/>
        </p:nvSpPr>
        <p:spPr>
          <a:xfrm>
            <a:off x="838940" y="5175000"/>
            <a:ext cx="1051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NeueLT Pro 55 Roman"/>
                <a:ea typeface="华文仿宋"/>
                <a:cs typeface="+mn-cs"/>
              </a:rPr>
              <a:t>The range of 450MeV/c muon in different materials</a:t>
            </a:r>
            <a:r>
              <a:rPr lang="en-US" altLang="zh-CN" dirty="0">
                <a:solidFill>
                  <a:srgbClr val="000000"/>
                </a:solidFill>
              </a:rPr>
              <a:t>. The picture on the right shows the result from the Beth-Bloch equation. The image on the left shows the results of the simulation.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55 Roman"/>
              <a:ea typeface="华文仿宋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43C8C6-2927-4B0F-86F2-9A097E371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06" y="1594312"/>
            <a:ext cx="6208000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9">
            <a:extLst>
              <a:ext uri="{FF2B5EF4-FFF2-40B4-BE49-F238E27FC236}">
                <a16:creationId xmlns:a16="http://schemas.microsoft.com/office/drawing/2014/main" id="{4261A9ED-0B37-49D0-B69A-511602F28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0040" y="838880"/>
            <a:ext cx="8061841" cy="632309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12800" b="1" dirty="0">
                <a:cs typeface="Helvetica Now Text" panose="020B0504030202020204" pitchFamily="34" charset="0"/>
              </a:rPr>
              <a:t>Transmission and Absorption Mode</a:t>
            </a:r>
            <a:endParaRPr lang="en" altLang="zh-CN" sz="12800" b="1" dirty="0">
              <a:cs typeface="Helvetica Now Text" panose="020B0504030202020204" pitchFamily="34" charset="0"/>
            </a:endParaRPr>
          </a:p>
          <a:p>
            <a:endParaRPr lang="en-US" altLang="zh-CN" sz="12800" b="1" dirty="0">
              <a:cs typeface="Helvetica Now Text" panose="020B050403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0856D85-60EA-F442-8380-198002F5D891}"/>
                  </a:ext>
                </a:extLst>
              </p:cNvPr>
              <p:cNvSpPr txBox="1"/>
              <p:nvPr/>
            </p:nvSpPr>
            <p:spPr>
              <a:xfrm>
                <a:off x="1771407" y="1393665"/>
                <a:ext cx="78009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defTabSz="609585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 Now Text" panose="020B0504030202020204" pitchFamily="34" charset="0"/>
                      </a:rPr>
                      <m:t>×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 Now Text" panose="020B0504030202020204" pitchFamily="34" charset="0"/>
                      </a:rPr>
                      <m:t>×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25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mm</a:t>
                </a:r>
                <a:r>
                  <a:rPr lang="en-US" altLang="zh-CN" sz="2400" baseline="300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3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W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inside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50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 Now Text" panose="020B0504030202020204" pitchFamily="34" charset="0"/>
                      </a:rPr>
                      <m:t>×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50</a:t>
                </a:r>
                <a14:m>
                  <m:oMath xmlns:m="http://schemas.openxmlformats.org/officeDocument/2006/math"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Helvetica Now Text" panose="020B0504030202020204" pitchFamily="34" charset="0"/>
                      </a:rPr>
                      <m:t>×</m:t>
                    </m:r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50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mm</a:t>
                </a:r>
                <a:r>
                  <a:rPr lang="en-US" altLang="zh-CN" sz="2400" baseline="300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3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Fe</a:t>
                </a:r>
              </a:p>
              <a:p>
                <a:pPr marL="380990" indent="-380990" defTabSz="609585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10</a:t>
                </a:r>
                <a:r>
                  <a:rPr lang="en-US" altLang="zh-CN" sz="2400" baseline="300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7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NeueLT Pro 55 Roman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 Now Text" panose="020B0504030202020204" pitchFamily="34" charset="0"/>
                          </a:rPr>
                        </m:ctrlPr>
                      </m:sSupPr>
                      <m:e>
                        <m:r>
                          <a:rPr lang="en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 Now Text" panose="020B050403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 Now Text" panose="020B050403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,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parallel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beam</a:t>
                </a:r>
              </a:p>
              <a:p>
                <a:pPr marL="380990" indent="-380990" defTabSz="609585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Chose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proper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 Now Text" panose="020B0504030202020204" pitchFamily="34" charset="0"/>
                          </a:rPr>
                        </m:ctrlPr>
                      </m:sSupPr>
                      <m:e>
                        <m:r>
                          <a:rPr lang="en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 Now Text" panose="020B050403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" altLang="zh-CN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Helvetica Now Text" panose="020B050403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momentum</a:t>
                </a:r>
              </a:p>
              <a:p>
                <a:pPr marL="380990" indent="-380990" defTabSz="609585">
                  <a:buFont typeface="Wingdings" pitchFamily="2" charset="2"/>
                  <a:buChar char="l"/>
                </a:pP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Record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(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x,</a:t>
                </a:r>
                <a:r>
                  <a:rPr lang="zh-CN" altLang="en-US" sz="2400" i="1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y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)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position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of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crossing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</a:rPr>
                        </m:ctrlPr>
                      </m:sSupPr>
                      <m:e>
                        <m:r>
                          <a:rPr lang="e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Helvetica Neue" panose="02000503000000020004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with a virtual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detector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placed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10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mm</a:t>
                </a:r>
                <a:r>
                  <a:rPr lang="zh-CN" altLang="en-US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0000"/>
                    </a:solidFill>
                    <a:latin typeface="Helvetica Now Text" panose="020B0504030202020204" pitchFamily="34" charset="0"/>
                    <a:ea typeface="微软雅黑" panose="020B0503020204020204" pitchFamily="34" charset="-122"/>
                    <a:cs typeface="Helvetica Now Text" panose="020B0504030202020204" pitchFamily="34" charset="0"/>
                  </a:rPr>
                  <a:t>after</a:t>
                </a:r>
                <a:endParaRPr lang="zh-CN" altLang="en-US" sz="2400" dirty="0">
                  <a:solidFill>
                    <a:srgbClr val="000000"/>
                  </a:solidFill>
                  <a:latin typeface="Helvetica Now Text" panose="020B0504030202020204" pitchFamily="34" charset="0"/>
                  <a:ea typeface="微软雅黑" panose="020B0503020204020204" pitchFamily="34" charset="-122"/>
                  <a:cs typeface="Helvetica Now Text" panose="020B050403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0856D85-60EA-F442-8380-198002F5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07" y="1393665"/>
                <a:ext cx="7800959" cy="1938992"/>
              </a:xfrm>
              <a:prstGeom prst="rect">
                <a:avLst/>
              </a:prstGeom>
              <a:blipFill>
                <a:blip r:embed="rId3"/>
                <a:stretch>
                  <a:fillRect l="-1095" t="-2201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BC618975-B815-124C-B40D-FD2F8C1A6BE8}"/>
              </a:ext>
            </a:extLst>
          </p:cNvPr>
          <p:cNvGrpSpPr/>
          <p:nvPr/>
        </p:nvGrpSpPr>
        <p:grpSpPr>
          <a:xfrm>
            <a:off x="9349941" y="984744"/>
            <a:ext cx="1293347" cy="1310353"/>
            <a:chOff x="4911806" y="1455250"/>
            <a:chExt cx="970010" cy="98276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3419589-D819-4E46-BF17-265483C262F2}"/>
                </a:ext>
              </a:extLst>
            </p:cNvPr>
            <p:cNvGrpSpPr/>
            <p:nvPr/>
          </p:nvGrpSpPr>
          <p:grpSpPr>
            <a:xfrm>
              <a:off x="4955059" y="1455250"/>
              <a:ext cx="926757" cy="811691"/>
              <a:chOff x="3367216" y="1968579"/>
              <a:chExt cx="926757" cy="811691"/>
            </a:xfrm>
          </p:grpSpPr>
          <p:sp>
            <p:nvSpPr>
              <p:cNvPr id="2" name="立方体 1">
                <a:extLst>
                  <a:ext uri="{FF2B5EF4-FFF2-40B4-BE49-F238E27FC236}">
                    <a16:creationId xmlns:a16="http://schemas.microsoft.com/office/drawing/2014/main" id="{08401A89-EF71-D94F-B2AE-EE27207059AC}"/>
                  </a:ext>
                </a:extLst>
              </p:cNvPr>
              <p:cNvSpPr/>
              <p:nvPr/>
            </p:nvSpPr>
            <p:spPr bwMode="auto">
              <a:xfrm>
                <a:off x="3367216" y="1968579"/>
                <a:ext cx="926757" cy="811691"/>
              </a:xfrm>
              <a:prstGeom prst="cub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67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" name="立方体 2">
                <a:extLst>
                  <a:ext uri="{FF2B5EF4-FFF2-40B4-BE49-F238E27FC236}">
                    <a16:creationId xmlns:a16="http://schemas.microsoft.com/office/drawing/2014/main" id="{976CC4EE-D6C1-1D49-A5EF-60E5A99E14DB}"/>
                  </a:ext>
                </a:extLst>
              </p:cNvPr>
              <p:cNvSpPr/>
              <p:nvPr/>
            </p:nvSpPr>
            <p:spPr bwMode="auto">
              <a:xfrm>
                <a:off x="3639064" y="2286699"/>
                <a:ext cx="247136" cy="261036"/>
              </a:xfrm>
              <a:prstGeom prst="cub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67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813F26BC-361C-EB4D-B9B2-AF072BE36A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911806" y="2095866"/>
              <a:ext cx="315101" cy="342149"/>
            </a:xfrm>
            <a:prstGeom prst="straightConnector1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0CFF62A-F362-AB4E-AE62-5A82EAEB4C4F}"/>
              </a:ext>
            </a:extLst>
          </p:cNvPr>
          <p:cNvGrpSpPr/>
          <p:nvPr/>
        </p:nvGrpSpPr>
        <p:grpSpPr>
          <a:xfrm>
            <a:off x="1612438" y="3513439"/>
            <a:ext cx="8967127" cy="2982228"/>
            <a:chOff x="0" y="2672339"/>
            <a:chExt cx="6725345" cy="223667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4A04B106-A9F7-9645-B349-8E247AC5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578454" y="2762116"/>
              <a:ext cx="2052000" cy="224178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EFB724CE-13BB-B241-8262-76488158F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336672" y="2762119"/>
              <a:ext cx="2052000" cy="224178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EDCCA38-CBFB-AE4D-B3A4-7D551E5506B8}"/>
                </a:ext>
              </a:extLst>
            </p:cNvPr>
            <p:cNvSpPr txBox="1"/>
            <p:nvPr/>
          </p:nvSpPr>
          <p:spPr>
            <a:xfrm>
              <a:off x="2675237" y="2672341"/>
              <a:ext cx="150752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altLang="zh-CN" sz="2400" dirty="0">
                  <a:solidFill>
                    <a:srgbClr val="000000"/>
                  </a:solidFill>
                  <a:latin typeface="Helvetica Now Text" panose="020B0504030202020204" pitchFamily="34" charset="0"/>
                  <a:ea typeface="微软雅黑" panose="020B0503020204020204" pitchFamily="34" charset="-122"/>
                  <a:cs typeface="Helvetica Now Text" panose="020B0504030202020204" pitchFamily="34" charset="0"/>
                </a:rPr>
                <a:t>200 MeV/c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B719B33-213E-254B-B652-2992DCD3D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94891" y="2762118"/>
              <a:ext cx="2052000" cy="2241781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84971D9-D2F1-1348-AC5C-9F822E7D3B22}"/>
                </a:ext>
              </a:extLst>
            </p:cNvPr>
            <p:cNvSpPr txBox="1"/>
            <p:nvPr/>
          </p:nvSpPr>
          <p:spPr>
            <a:xfrm>
              <a:off x="405005" y="2672341"/>
              <a:ext cx="150752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altLang="zh-CN" sz="2400" dirty="0">
                  <a:solidFill>
                    <a:srgbClr val="000000"/>
                  </a:solidFill>
                  <a:latin typeface="Helvetica Now Text" panose="020B0504030202020204" pitchFamily="34" charset="0"/>
                  <a:ea typeface="微软雅黑" panose="020B0503020204020204" pitchFamily="34" charset="-122"/>
                  <a:cs typeface="Helvetica Now Text" panose="020B0504030202020204" pitchFamily="34" charset="0"/>
                </a:rPr>
                <a:t>150 MeV/c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7DCD87E-60F3-7348-9B03-C5579A2AF5A7}"/>
                </a:ext>
              </a:extLst>
            </p:cNvPr>
            <p:cNvSpPr txBox="1"/>
            <p:nvPr/>
          </p:nvSpPr>
          <p:spPr>
            <a:xfrm>
              <a:off x="4850692" y="2672339"/>
              <a:ext cx="150752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altLang="zh-CN" sz="2400" dirty="0">
                  <a:solidFill>
                    <a:srgbClr val="000000"/>
                  </a:solidFill>
                  <a:latin typeface="Helvetica Now Text" panose="020B0504030202020204" pitchFamily="34" charset="0"/>
                  <a:ea typeface="微软雅黑" panose="020B0503020204020204" pitchFamily="34" charset="-122"/>
                  <a:cs typeface="Helvetica Now Text" panose="020B0504030202020204" pitchFamily="34" charset="0"/>
                </a:rPr>
                <a:t>300 MeV/c</a:t>
              </a:r>
            </a:p>
          </p:txBody>
        </p: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F362C8-A60C-2246-8BEF-2E431B402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C7F56C93-384C-4A0A-BEB4-405E894632CD}" type="slidenum">
              <a:rPr lang="en-US" altLang="zh-CN">
                <a:ea typeface="Verdana" panose="020B0604030504040204" pitchFamily="34" charset="0"/>
              </a:rPr>
              <a:pPr defTabSz="609585"/>
              <a:t>8</a:t>
            </a:fld>
            <a:endParaRPr lang="en-US" altLang="zh-CN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8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9">
            <a:extLst>
              <a:ext uri="{FF2B5EF4-FFF2-40B4-BE49-F238E27FC236}">
                <a16:creationId xmlns:a16="http://schemas.microsoft.com/office/drawing/2014/main" id="{4261A9ED-0B37-49D0-B69A-511602F285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0040" y="838880"/>
            <a:ext cx="8061841" cy="632309"/>
          </a:xfrm>
        </p:spPr>
        <p:txBody>
          <a:bodyPr>
            <a:normAutofit fontScale="25000" lnSpcReduction="20000"/>
          </a:bodyPr>
          <a:lstStyle/>
          <a:p>
            <a:r>
              <a:rPr lang="en-US" altLang="zh-CN" sz="12800" b="1" dirty="0">
                <a:cs typeface="Helvetica Now Text" panose="020B0504030202020204" pitchFamily="34" charset="0"/>
              </a:rPr>
              <a:t>Transmission and Absorption Mode</a:t>
            </a:r>
            <a:endParaRPr lang="en" altLang="zh-CN" sz="12800" b="1" dirty="0">
              <a:cs typeface="Helvetica Now Text" panose="020B0504030202020204" pitchFamily="34" charset="0"/>
            </a:endParaRPr>
          </a:p>
          <a:p>
            <a:endParaRPr lang="en-US" altLang="zh-CN" sz="12800" b="1" dirty="0">
              <a:cs typeface="Helvetica Now Text" panose="020B050403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7880A0-AE7F-614D-89BF-9C0EE382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276" y="1465677"/>
            <a:ext cx="2876400" cy="24703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D168269-3CE3-504B-87FF-11BE56C9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489" y="4197564"/>
            <a:ext cx="2521916" cy="6143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548B7AD-7F40-B040-B0F8-C3BB94F9C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96" y="4197564"/>
            <a:ext cx="5796880" cy="61353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906EE5C-15C5-3344-9C24-007A92798919}"/>
              </a:ext>
            </a:extLst>
          </p:cNvPr>
          <p:cNvSpPr txBox="1"/>
          <p:nvPr/>
        </p:nvSpPr>
        <p:spPr>
          <a:xfrm>
            <a:off x="1564009" y="4941651"/>
            <a:ext cx="9063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kumimoji="1" lang="en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𝐴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:</a:t>
            </a:r>
            <a:r>
              <a:rPr kumimoji="1" lang="zh-CN" altLang="en-US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 </a:t>
            </a:r>
            <a:r>
              <a:rPr kumimoji="1" lang="en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normalization factor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.</a:t>
            </a:r>
            <a:endParaRPr kumimoji="1" lang="en" altLang="zh-CN" sz="2400" dirty="0">
              <a:solidFill>
                <a:srgbClr val="000000"/>
              </a:solidFill>
              <a:latin typeface="Helvetica Now Text" panose="020B0504030202020204" pitchFamily="34" charset="0"/>
              <a:ea typeface="华文仿宋"/>
              <a:cs typeface="Helvetica Now Text" panose="020B0504030202020204" pitchFamily="34" charset="0"/>
            </a:endParaRPr>
          </a:p>
          <a:p>
            <a:pPr defTabSz="609585"/>
            <a:r>
              <a:rPr kumimoji="1" lang="en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𝛼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:</a:t>
            </a:r>
            <a:r>
              <a:rPr kumimoji="1" lang="zh-CN" altLang="en-US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half</a:t>
            </a:r>
            <a:r>
              <a:rPr kumimoji="1" lang="zh-CN" altLang="en-US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width</a:t>
            </a:r>
            <a:r>
              <a:rPr kumimoji="1" lang="zh-CN" altLang="en-US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of</a:t>
            </a:r>
            <a:r>
              <a:rPr kumimoji="1" lang="zh-CN" altLang="en-US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the</a:t>
            </a:r>
            <a:r>
              <a:rPr kumimoji="1" lang="zh-CN" altLang="en-US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 </a:t>
            </a:r>
            <a:r>
              <a:rPr kumimoji="1" lang="en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‘‘plateau’’</a:t>
            </a:r>
            <a:r>
              <a:rPr kumimoji="1" lang="en-US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.</a:t>
            </a:r>
            <a:endParaRPr kumimoji="1" lang="en" altLang="zh-CN" sz="2400" dirty="0">
              <a:solidFill>
                <a:srgbClr val="000000"/>
              </a:solidFill>
              <a:latin typeface="Helvetica Now Text" panose="020B0504030202020204" pitchFamily="34" charset="0"/>
              <a:ea typeface="华文仿宋"/>
              <a:cs typeface="Helvetica Now Text" panose="020B0504030202020204" pitchFamily="34" charset="0"/>
            </a:endParaRPr>
          </a:p>
          <a:p>
            <a:pPr defTabSz="609585"/>
            <a:r>
              <a:rPr kumimoji="1" lang="en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𝜎 reflects the </a:t>
            </a:r>
            <a:r>
              <a:rPr kumimoji="1" lang="en" altLang="zh-CN" sz="2400" dirty="0">
                <a:solidFill>
                  <a:srgbClr val="003BB8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spatial resolution </a:t>
            </a:r>
            <a:r>
              <a:rPr kumimoji="1" lang="en" altLang="zh-CN" sz="2400" dirty="0">
                <a:solidFill>
                  <a:srgbClr val="000000"/>
                </a:solidFill>
                <a:latin typeface="Helvetica Now Text" panose="020B0504030202020204" pitchFamily="34" charset="0"/>
                <a:ea typeface="华文仿宋"/>
                <a:cs typeface="Helvetica Now Text" panose="020B0504030202020204" pitchFamily="34" charset="0"/>
              </a:rPr>
              <a:t>of the detector convoluted with the beam broadening due to the scattering at the edges.</a:t>
            </a:r>
            <a:endParaRPr kumimoji="1" lang="zh-CN" altLang="en-US" sz="2400" dirty="0">
              <a:solidFill>
                <a:srgbClr val="000000"/>
              </a:solidFill>
              <a:latin typeface="Helvetica Now Text" panose="020B0504030202020204" pitchFamily="34" charset="0"/>
              <a:ea typeface="华文仿宋"/>
              <a:cs typeface="Helvetica Now Text" panose="020B050403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E48C15-25EE-1D46-B2AE-EEB9DB1F7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9585"/>
            <a:fld id="{C7F56C93-384C-4A0A-BEB4-405E894632CD}" type="slidenum">
              <a:rPr lang="en-US" altLang="zh-CN">
                <a:ea typeface="Verdana" panose="020B0604030504040204" pitchFamily="34" charset="0"/>
              </a:rPr>
              <a:pPr defTabSz="609585"/>
              <a:t>9</a:t>
            </a:fld>
            <a:endParaRPr lang="en-US" altLang="zh-CN" dirty="0">
              <a:ea typeface="Verdana" panose="020B060403050404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3A7E03-EA12-4240-A38E-578AD4FE19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49097" y="1334690"/>
            <a:ext cx="2835351" cy="27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7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34,&quot;width&quot;:466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12f0a64-3435-48a9-b08a-3edb872ad471}"/>
</p:tagLst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我的自定义-瑞士体Neue">
      <a:majorFont>
        <a:latin typeface="HelveticaNeue LT 65 Medium"/>
        <a:ea typeface="华文仿宋"/>
        <a:cs typeface=""/>
      </a:majorFont>
      <a:minorFont>
        <a:latin typeface="HelveticaNeueLT Pro 55 Roman"/>
        <a:ea typeface="华文仿宋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1842</Words>
  <Application>Microsoft Office PowerPoint</Application>
  <PresentationFormat>宽屏</PresentationFormat>
  <Paragraphs>534</Paragraphs>
  <Slides>33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6" baseType="lpstr">
      <vt:lpstr>Futura Medium</vt:lpstr>
      <vt:lpstr>Helvetica CE 55 Roman</vt:lpstr>
      <vt:lpstr>Helvetica Neue</vt:lpstr>
      <vt:lpstr>Helvetica Now Text</vt:lpstr>
      <vt:lpstr>Helvetica Now Text Med</vt:lpstr>
      <vt:lpstr>HelveticaNeueLT Pro 55 Roman</vt:lpstr>
      <vt:lpstr>PingFang SC Light</vt:lpstr>
      <vt:lpstr>等线</vt:lpstr>
      <vt:lpstr>华文仿宋</vt:lpstr>
      <vt:lpstr>华文楷体</vt:lpstr>
      <vt:lpstr>宋体</vt:lpstr>
      <vt:lpstr>Microsoft YaHei</vt:lpstr>
      <vt:lpstr>Microsoft YaHei</vt:lpstr>
      <vt:lpstr>微软雅黑 Light</vt:lpstr>
      <vt:lpstr>Arial</vt:lpstr>
      <vt:lpstr>Calibri</vt:lpstr>
      <vt:lpstr>Cambria Math</vt:lpstr>
      <vt:lpstr>Impact</vt:lpstr>
      <vt:lpstr>Segoe UI Historic</vt:lpstr>
      <vt:lpstr>Times New Roman</vt:lpstr>
      <vt:lpstr>Verdana</vt:lpstr>
      <vt:lpstr>Wingdings</vt:lpstr>
      <vt:lpstr>1_CSNS讲演稿母板</vt:lpstr>
      <vt:lpstr>Muon Imaging and Muon X-ray Analysis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Muonic X-Ray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Depth-Controlled Study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周志浩</dc:creator>
  <cp:lastModifiedBy>周志浩</cp:lastModifiedBy>
  <cp:revision>176</cp:revision>
  <dcterms:created xsi:type="dcterms:W3CDTF">2020-12-07T10:14:36Z</dcterms:created>
  <dcterms:modified xsi:type="dcterms:W3CDTF">2020-12-12T01:33:04Z</dcterms:modified>
</cp:coreProperties>
</file>