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6" r:id="rId2"/>
    <p:sldId id="489" r:id="rId3"/>
    <p:sldId id="490" r:id="rId4"/>
    <p:sldId id="491" r:id="rId5"/>
    <p:sldId id="492" r:id="rId6"/>
    <p:sldId id="503" r:id="rId7"/>
    <p:sldId id="504" r:id="rId8"/>
    <p:sldId id="505" r:id="rId9"/>
    <p:sldId id="509" r:id="rId10"/>
    <p:sldId id="507" r:id="rId11"/>
    <p:sldId id="506" r:id="rId12"/>
    <p:sldId id="508" r:id="rId13"/>
    <p:sldId id="511" r:id="rId14"/>
    <p:sldId id="512" r:id="rId15"/>
    <p:sldId id="513" r:id="rId16"/>
    <p:sldId id="514" r:id="rId17"/>
    <p:sldId id="515" r:id="rId18"/>
    <p:sldId id="516" r:id="rId19"/>
    <p:sldId id="525" r:id="rId20"/>
    <p:sldId id="526" r:id="rId21"/>
    <p:sldId id="517" r:id="rId22"/>
    <p:sldId id="518" r:id="rId23"/>
    <p:sldId id="522" r:id="rId24"/>
    <p:sldId id="524" r:id="rId25"/>
    <p:sldId id="521" r:id="rId26"/>
    <p:sldId id="493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486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>
      <p:cViewPr varScale="1">
        <p:scale>
          <a:sx n="116" d="100"/>
          <a:sy n="116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50D62-B0B1-4BF6-ABB8-51DA63D743EF}" type="datetimeFigureOut">
              <a:rPr lang="zh-CN" altLang="en-US" smtClean="0"/>
              <a:pPr/>
              <a:t>2020-12-7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5FA8-6FE6-40F9-9BB1-3FE62D5258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3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35FA8-6FE6-40F9-9BB1-3FE62D52583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0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17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12803"/>
          </a:xfrm>
          <a:solidFill>
            <a:srgbClr val="D3D3D3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1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07208" y="6489437"/>
            <a:ext cx="442392" cy="3651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12803"/>
          </a:xfrm>
          <a:solidFill>
            <a:srgbClr val="D3D3D3"/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rgbClr val="0070C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7510"/>
            <a:ext cx="9144000" cy="829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2020-12-12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97074" y="6525344"/>
            <a:ext cx="442252" cy="334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4632" cy="165861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Neutrino Physics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Liang Zhan (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占亮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)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 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Institute of High Energy Physics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2020-12-12</a:t>
            </a:r>
            <a:endParaRPr lang="en-US" altLang="zh-CN" sz="2800" dirty="0" smtClean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05069" y="6489437"/>
            <a:ext cx="442392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6779" y="233993"/>
            <a:ext cx="8448210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2020 </a:t>
            </a:r>
            <a:r>
              <a:rPr lang="en-US" altLang="zh-CN" sz="3200" dirty="0" err="1"/>
              <a:t>EMuS</a:t>
            </a:r>
            <a:r>
              <a:rPr lang="en-US" altLang="zh-CN" sz="3200" dirty="0"/>
              <a:t> &amp; MOMENT General Meeting at CSNS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experiment – chemical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371" y="4271297"/>
            <a:ext cx="4525645" cy="25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82" y="915065"/>
            <a:ext cx="7886633" cy="33424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4418693"/>
            <a:ext cx="4114800" cy="125623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80230" y="5949280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Homestake</a:t>
            </a:r>
            <a:endParaRPr lang="en-US" altLang="zh-CN" sz="2000" dirty="0" smtClean="0"/>
          </a:p>
          <a:p>
            <a:r>
              <a:rPr lang="en-US" altLang="zh-CN" sz="2000" dirty="0" smtClean="0"/>
              <a:t>Solar neutrino puzzle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6542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experiments – real-time counting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74" y="934525"/>
            <a:ext cx="9144000" cy="5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2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5757" y="856306"/>
            <a:ext cx="4038600" cy="4525963"/>
          </a:xfrm>
        </p:spPr>
        <p:txBody>
          <a:bodyPr/>
          <a:lstStyle/>
          <a:p>
            <a:r>
              <a:rPr lang="en-US" altLang="zh-CN" dirty="0" smtClean="0"/>
              <a:t>SNO results (2015 Nobel Prize)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650114" y="960772"/>
            <a:ext cx="4038600" cy="5073427"/>
          </a:xfrm>
        </p:spPr>
        <p:txBody>
          <a:bodyPr/>
          <a:lstStyle/>
          <a:p>
            <a:r>
              <a:rPr lang="en-US" altLang="zh-CN" dirty="0" err="1" smtClean="0"/>
              <a:t>Borexino</a:t>
            </a:r>
            <a:r>
              <a:rPr lang="en-US" altLang="zh-CN" dirty="0" smtClean="0"/>
              <a:t> result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4650115" cy="3305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872" y="1484784"/>
            <a:ext cx="3264314" cy="22522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51" y="3842023"/>
            <a:ext cx="4191090" cy="30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6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Atmosphere neutrinos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7" y="768270"/>
            <a:ext cx="8388424" cy="57570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480"/>
            <a:ext cx="9144000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Super-K result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01208"/>
            <a:ext cx="4042792" cy="824955"/>
          </a:xfrm>
        </p:spPr>
        <p:txBody>
          <a:bodyPr/>
          <a:lstStyle/>
          <a:p>
            <a:r>
              <a:rPr lang="en-US" altLang="zh-CN" dirty="0" smtClean="0"/>
              <a:t>2015 Nobel Prize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2020-12-12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32853"/>
            <a:ext cx="6948264" cy="43023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65" y="6469047"/>
            <a:ext cx="3569543" cy="5048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814360"/>
            <a:ext cx="4917232" cy="16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Accelerator neutrino experiment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" y="901151"/>
            <a:ext cx="9144000" cy="26882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1" y="4160815"/>
            <a:ext cx="9039225" cy="800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5" y="5297457"/>
            <a:ext cx="9096375" cy="1562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1520" y="3717032"/>
            <a:ext cx="2100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Disappearance 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251520" y="5080708"/>
            <a:ext cx="175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Appearance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129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061"/>
            <a:ext cx="9144000" cy="633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0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Accelerator Disappearance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0" y="938280"/>
            <a:ext cx="859211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Accelerator Appearance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990"/>
            <a:ext cx="9144000" cy="54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4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67"/>
            <a:ext cx="9144000" cy="6710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11760" y="6448727"/>
            <a:ext cx="24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Sowjanya</a:t>
            </a:r>
            <a:r>
              <a:rPr lang="en-US" altLang="zh-CN" dirty="0" smtClean="0"/>
              <a:t> @ ICHEP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727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Neutrinos in the universe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54975"/>
            <a:ext cx="8229600" cy="70856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Second most abundant particles, </a:t>
            </a:r>
            <a:r>
              <a:rPr lang="en-US" altLang="zh-CN" dirty="0" smtClean="0">
                <a:solidFill>
                  <a:srgbClr val="FF0000"/>
                </a:solidFill>
              </a:rPr>
              <a:t>~330/cm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3 </a:t>
            </a:r>
            <a:r>
              <a:rPr lang="en-US" altLang="zh-CN" dirty="0" smtClean="0">
                <a:solidFill>
                  <a:srgbClr val="FF0000"/>
                </a:solidFill>
              </a:rPr>
              <a:t> in universe.</a:t>
            </a:r>
          </a:p>
          <a:p>
            <a:r>
              <a:rPr lang="en-US" altLang="zh-CN" dirty="0" smtClean="0"/>
              <a:t>Not observed yet: BBN, CNB, DSNB </a:t>
            </a:r>
          </a:p>
          <a:p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20" y="1772816"/>
            <a:ext cx="8455758" cy="5057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29463" y="429700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arXiv</a:t>
            </a:r>
            <a:r>
              <a:rPr lang="en-US" altLang="zh-CN" dirty="0" smtClean="0"/>
              <a:t>: 1910.11878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835696" y="4581128"/>
            <a:ext cx="336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BBN: </a:t>
            </a:r>
            <a:r>
              <a:rPr lang="en-US" altLang="zh-CN" smtClean="0"/>
              <a:t>bing</a:t>
            </a:r>
            <a:r>
              <a:rPr lang="en-US" altLang="zh-CN" dirty="0" smtClean="0"/>
              <a:t> bang neutrino</a:t>
            </a:r>
          </a:p>
          <a:p>
            <a:r>
              <a:rPr lang="en-US" altLang="zh-CN" dirty="0" smtClean="0"/>
              <a:t>CNB: cosmic neutrino background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997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2"/>
            <a:ext cx="9144000" cy="68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7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Reactor neutrino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1" y="1350144"/>
            <a:ext cx="9058275" cy="2066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55" y="3525801"/>
            <a:ext cx="3550171" cy="21907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3954410"/>
            <a:ext cx="5664498" cy="15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1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25"/>
            <a:ext cx="9144000" cy="607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3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894" y="2494549"/>
            <a:ext cx="5101389" cy="1074821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9820" y="5342023"/>
            <a:ext cx="1056326" cy="10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箭头连接符 8"/>
          <p:cNvCxnSpPr>
            <a:endCxn id="5" idx="0"/>
          </p:cNvCxnSpPr>
          <p:nvPr/>
        </p:nvCxnSpPr>
        <p:spPr>
          <a:xfrm>
            <a:off x="4911993" y="2893934"/>
            <a:ext cx="15990" cy="244808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stealth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00379" y="222489"/>
            <a:ext cx="1855691" cy="226598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SOLEIL"/>
          <p:cNvPicPr preferRelativeResize="0"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" y="1805469"/>
            <a:ext cx="1318674" cy="1282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kernkraftwerkicon"/>
          <p:cNvPicPr preferRelativeResize="0"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230" y="4535168"/>
            <a:ext cx="1242075" cy="1556084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8" name="直接箭头连接符 17"/>
          <p:cNvCxnSpPr/>
          <p:nvPr/>
        </p:nvCxnSpPr>
        <p:spPr>
          <a:xfrm flipH="1">
            <a:off x="5366086" y="2355054"/>
            <a:ext cx="1021502" cy="2986969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927049" y="3553691"/>
            <a:ext cx="207318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Cosmic-ray 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~ 250k /day</a:t>
            </a:r>
            <a:endParaRPr lang="en-US" altLang="zh-CN" sz="16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2003791" y="3113516"/>
            <a:ext cx="2344019" cy="2228507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456147" y="2488474"/>
            <a:ext cx="1985875" cy="3094179"/>
          </a:xfrm>
          <a:prstGeom prst="straightConnector1">
            <a:avLst/>
          </a:prstGeom>
          <a:ln w="53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155655" y="1611713"/>
            <a:ext cx="232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>
                <a:solidFill>
                  <a:schemeClr val="accent1"/>
                </a:solidFill>
                <a:ea typeface="黑体"/>
                <a:cs typeface="Times New Roman" panose="02020603050405020304" pitchFamily="18" charset="0"/>
              </a:rPr>
              <a:t>Atmospheric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several/day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521686" y="5582653"/>
            <a:ext cx="28612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cxnSpLocks/>
          </p:cNvCxnSpPr>
          <p:nvPr/>
        </p:nvCxnSpPr>
        <p:spPr>
          <a:xfrm flipH="1">
            <a:off x="5498768" y="5632277"/>
            <a:ext cx="2097099" cy="190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562806" y="5216778"/>
            <a:ext cx="1505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Geo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endParaRPr lang="en-US" altLang="zh-CN" sz="2400" dirty="0">
              <a:solidFill>
                <a:schemeClr val="accent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1.1 /day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279" y="3097475"/>
            <a:ext cx="240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  <a:sym typeface="Symbol" panose="05050102010706020507" pitchFamily="18" charset="2"/>
              </a:rPr>
              <a:t>Solar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endParaRPr lang="en-US" altLang="zh-CN" sz="2400" dirty="0">
              <a:solidFill>
                <a:schemeClr val="accent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(10s-1000s) /day</a:t>
            </a:r>
            <a:endParaRPr lang="en-US" altLang="zh-CN" sz="1800" dirty="0">
              <a:solidFill>
                <a:schemeClr val="accent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525" y="5687043"/>
            <a:ext cx="246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>
                <a:solidFill>
                  <a:schemeClr val="accent1"/>
                </a:solidFill>
                <a:ea typeface="黑体"/>
                <a:cs typeface="Times New Roman" panose="02020603050405020304" pitchFamily="18" charset="0"/>
              </a:rPr>
              <a:t>Reactor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,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60 /day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90187" y="3466104"/>
            <a:ext cx="10176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 m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154721" y="2234382"/>
            <a:ext cx="1452436" cy="3107641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122194" y="1090235"/>
            <a:ext cx="5065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ea typeface="黑体"/>
                <a:cs typeface="Times New Roman" panose="02020603050405020304" pitchFamily="18" charset="0"/>
              </a:rPr>
              <a:t>Supernova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5-7k in 10 s for 10 kpc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04075" y="5609055"/>
            <a:ext cx="109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C00000"/>
                </a:solidFill>
              </a:rPr>
              <a:t>20k ton LS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38" y="1518619"/>
            <a:ext cx="1356498" cy="135649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780827" y="5113155"/>
            <a:ext cx="179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36 </a:t>
            </a:r>
            <a:r>
              <a:rPr lang="en-US" altLang="zh-CN" sz="2000" dirty="0" err="1">
                <a:solidFill>
                  <a:schemeClr val="tx1"/>
                </a:solidFill>
              </a:rPr>
              <a:t>GW</a:t>
            </a:r>
            <a:r>
              <a:rPr lang="en-US" altLang="zh-CN" sz="2000" baseline="-25000" dirty="0" err="1">
                <a:solidFill>
                  <a:schemeClr val="tx1"/>
                </a:solidFill>
              </a:rPr>
              <a:t>th</a:t>
            </a:r>
            <a:r>
              <a:rPr lang="en-US" altLang="zh-CN" sz="2000" dirty="0">
                <a:solidFill>
                  <a:schemeClr val="tx1"/>
                </a:solidFill>
              </a:rPr>
              <a:t>, 53 km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87681" y="4296794"/>
            <a:ext cx="2029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solidFill>
                  <a:schemeClr val="tx1"/>
                </a:solidFill>
              </a:rPr>
              <a:t>0.0037 Hz/m</a:t>
            </a:r>
            <a:r>
              <a:rPr lang="en-US" altLang="zh-CN" b="0" baseline="30000" dirty="0">
                <a:solidFill>
                  <a:schemeClr val="tx1"/>
                </a:solidFill>
              </a:rPr>
              <a:t>2</a:t>
            </a:r>
            <a:endParaRPr lang="en-US" altLang="zh-CN" b="0" dirty="0">
              <a:solidFill>
                <a:schemeClr val="tx1"/>
              </a:solidFill>
            </a:endParaRPr>
          </a:p>
          <a:p>
            <a:r>
              <a:rPr lang="en-US" altLang="zh-CN" b="0" dirty="0">
                <a:solidFill>
                  <a:schemeClr val="tx1"/>
                </a:solidFill>
              </a:rPr>
              <a:t>215 GeV</a:t>
            </a:r>
          </a:p>
          <a:p>
            <a:r>
              <a:rPr lang="en-US" altLang="zh-CN" b="0" dirty="0">
                <a:solidFill>
                  <a:schemeClr val="tx1"/>
                </a:solidFill>
              </a:rPr>
              <a:t>10% muon bundles</a:t>
            </a:r>
          </a:p>
        </p:txBody>
      </p:sp>
      <p:sp>
        <p:nvSpPr>
          <p:cNvPr id="32" name="文本框 27">
            <a:extLst>
              <a:ext uri="{FF2B5EF4-FFF2-40B4-BE49-F238E27FC236}">
                <a16:creationId xmlns:a16="http://schemas.microsoft.com/office/drawing/2014/main" xmlns="" id="{5CEFB59C-011D-8C42-AA8E-F22FC4DA561F}"/>
              </a:ext>
            </a:extLst>
          </p:cNvPr>
          <p:cNvSpPr txBox="1"/>
          <p:nvPr/>
        </p:nvSpPr>
        <p:spPr>
          <a:xfrm>
            <a:off x="6157501" y="5987389"/>
            <a:ext cx="192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CN" sz="2400" dirty="0">
                <a:solidFill>
                  <a:schemeClr val="accent1"/>
                </a:solidFill>
                <a:ea typeface="黑体"/>
                <a:cs typeface="Times New Roman" panose="02020603050405020304" pitchFamily="18" charset="0"/>
                <a:sym typeface="Symbol" panose="05050102010706020507" pitchFamily="18" charset="2"/>
              </a:rPr>
              <a:t>Proton decay</a:t>
            </a:r>
            <a:r>
              <a:rPr lang="en-US" altLang="zh-CN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cxnSp>
        <p:nvCxnSpPr>
          <p:cNvPr id="35" name="直接箭头连接符 22">
            <a:extLst>
              <a:ext uri="{FF2B5EF4-FFF2-40B4-BE49-F238E27FC236}">
                <a16:creationId xmlns:a16="http://schemas.microsoft.com/office/drawing/2014/main" xmlns="" id="{D0B77A16-E85B-B447-B1CF-7614F71D4FE6}"/>
              </a:ext>
            </a:extLst>
          </p:cNvPr>
          <p:cNvCxnSpPr>
            <a:cxnSpLocks/>
          </p:cNvCxnSpPr>
          <p:nvPr/>
        </p:nvCxnSpPr>
        <p:spPr>
          <a:xfrm>
            <a:off x="5453125" y="6148442"/>
            <a:ext cx="734282" cy="266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JUNO experiment</a:t>
            </a:r>
            <a:endParaRPr lang="zh-CN" altLang="en-US" b="1" dirty="0"/>
          </a:p>
        </p:txBody>
      </p:sp>
      <p:sp>
        <p:nvSpPr>
          <p:cNvPr id="3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97074" y="6525344"/>
            <a:ext cx="442252" cy="334213"/>
          </a:xfrm>
        </p:spPr>
        <p:txBody>
          <a:bodyPr/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226747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Global Picture </a:t>
            </a:r>
            <a:r>
              <a:rPr lang="en-US" altLang="zh-CN" dirty="0" smtClean="0"/>
              <a:t>of mass ordering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46176"/>
            <a:ext cx="8229600" cy="122318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JUNO is unique for MH determination using reactor neutrino</a:t>
            </a:r>
          </a:p>
          <a:p>
            <a:pPr lvl="1"/>
            <a:r>
              <a:rPr lang="en-US" altLang="zh-CN" dirty="0" smtClean="0"/>
              <a:t>Independent of the </a:t>
            </a:r>
            <a:r>
              <a:rPr lang="el-GR" altLang="zh-CN" dirty="0" smtClean="0"/>
              <a:t>θ</a:t>
            </a:r>
            <a:r>
              <a:rPr lang="en-US" altLang="zh-CN" baseline="-25000" dirty="0" smtClean="0"/>
              <a:t>23</a:t>
            </a:r>
            <a:r>
              <a:rPr lang="en-US" altLang="zh-CN" dirty="0" smtClean="0"/>
              <a:t>, CP phase and matter effect</a:t>
            </a:r>
          </a:p>
          <a:p>
            <a:pPr lvl="1"/>
            <a:r>
              <a:rPr lang="en-US" altLang="zh-CN" dirty="0" smtClean="0"/>
              <a:t>Complementary to other experiments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5" name="内容占位符 8">
            <a:extLst>
              <a:ext uri="{FF2B5EF4-FFF2-40B4-BE49-F238E27FC236}">
                <a16:creationId xmlns:a16="http://schemas.microsoft.com/office/drawing/2014/main" xmlns="" id="{05C2F6B0-DEE8-4359-BCFD-C6B01B47E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0" y="970003"/>
            <a:ext cx="8280920" cy="44761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08304" y="4509120"/>
            <a:ext cx="169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By </a:t>
            </a:r>
            <a:r>
              <a:rPr lang="en-US" altLang="zh-CN" dirty="0" err="1" smtClean="0"/>
              <a:t>Jinnan</a:t>
            </a:r>
            <a:r>
              <a:rPr lang="en-US" altLang="zh-CN" dirty="0" smtClean="0"/>
              <a:t>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12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24"/>
            <a:ext cx="9144000" cy="665795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3436" y="6319071"/>
            <a:ext cx="249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Sowjanya</a:t>
            </a:r>
            <a:r>
              <a:rPr lang="en-US" altLang="zh-CN" dirty="0" smtClean="0"/>
              <a:t> @ ICHEP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218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mass observables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481"/>
            <a:ext cx="9144000" cy="48390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48264" y="5891773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Björn</a:t>
            </a:r>
            <a:r>
              <a:rPr lang="en-US" altLang="zh-CN" dirty="0" smtClean="0"/>
              <a:t> @ICHEP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700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Beta-decay measurements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" y="812803"/>
            <a:ext cx="8686800" cy="57839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86" y="6459410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Björn</a:t>
            </a:r>
            <a:r>
              <a:rPr lang="en-US" altLang="zh-CN" dirty="0" smtClean="0"/>
              <a:t> @ICHEP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3506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KATRIN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8" y="836712"/>
            <a:ext cx="8826918" cy="567652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9872" y="6491644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Björn</a:t>
            </a:r>
            <a:r>
              <a:rPr lang="en-US" altLang="zh-CN" dirty="0" smtClean="0"/>
              <a:t> @ICHEP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240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results and future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9873"/>
            <a:ext cx="3283244" cy="25202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247" y="980728"/>
            <a:ext cx="5080251" cy="25202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0502" y="884811"/>
            <a:ext cx="168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KARTRIN results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765" y="3820957"/>
            <a:ext cx="3012685" cy="259211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0486" y="4247940"/>
            <a:ext cx="10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Project 8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376466"/>
            <a:ext cx="2022882" cy="5342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0287" y="4782014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Cyclotron Radiation Emission Spectroscopy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453" y="3837139"/>
            <a:ext cx="3526929" cy="235128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063038" y="6188425"/>
            <a:ext cx="404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Lower limit determined by neutrino oscillation</a:t>
            </a:r>
          </a:p>
          <a:p>
            <a:r>
              <a:rPr lang="en-US" altLang="zh-CN" sz="1600" dirty="0" smtClean="0"/>
              <a:t>parameters:  ∆m</a:t>
            </a:r>
            <a:r>
              <a:rPr lang="en-US" altLang="zh-CN" sz="1600" baseline="30000" dirty="0" smtClean="0"/>
              <a:t>2</a:t>
            </a:r>
            <a:r>
              <a:rPr lang="en-US" altLang="zh-CN" sz="1600" baseline="-25000" dirty="0" smtClean="0"/>
              <a:t>21</a:t>
            </a:r>
            <a:r>
              <a:rPr lang="en-US" altLang="zh-CN" sz="1600" dirty="0" smtClean="0"/>
              <a:t>,</a:t>
            </a:r>
            <a:r>
              <a:rPr lang="en-US" altLang="zh-CN" sz="1600" dirty="0"/>
              <a:t> ∆</a:t>
            </a:r>
            <a:r>
              <a:rPr lang="en-US" altLang="zh-CN" sz="1600" dirty="0" smtClean="0"/>
              <a:t>m</a:t>
            </a:r>
            <a:r>
              <a:rPr lang="en-US" altLang="zh-CN" sz="1600" baseline="30000" dirty="0" smtClean="0"/>
              <a:t>2</a:t>
            </a:r>
            <a:r>
              <a:rPr lang="en-US" altLang="zh-CN" sz="1600" baseline="-25000" dirty="0" smtClean="0"/>
              <a:t>31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330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200"/>
            <a:ext cx="9144000" cy="42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ECHo</a:t>
            </a:r>
            <a:r>
              <a:rPr lang="en-US" altLang="zh-CN" dirty="0" smtClean="0"/>
              <a:t> and HOLMES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4406"/>
            <a:ext cx="8316416" cy="58661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5439" y="6416340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Björn</a:t>
            </a:r>
            <a:r>
              <a:rPr lang="en-US" altLang="zh-CN" dirty="0" smtClean="0"/>
              <a:t> @ICHEP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651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Cosmological </a:t>
            </a:r>
            <a:r>
              <a:rPr lang="en-US" altLang="zh-CN" dirty="0" err="1" smtClean="0"/>
              <a:t>signitures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10404"/>
            <a:ext cx="8316416" cy="5781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66" y="4221088"/>
            <a:ext cx="4320480" cy="6881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056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Neutrinoless</a:t>
            </a:r>
            <a:r>
              <a:rPr lang="en-US" altLang="zh-CN" dirty="0" smtClean="0"/>
              <a:t> double beta-decay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67154" y="6500668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Björn</a:t>
            </a:r>
            <a:r>
              <a:rPr lang="en-US" altLang="zh-CN" dirty="0" smtClean="0"/>
              <a:t> @ICHEP 2020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" y="822549"/>
            <a:ext cx="9144000" cy="30791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47" y="4116252"/>
            <a:ext cx="6934768" cy="228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7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Neutrinoless</a:t>
            </a:r>
            <a:r>
              <a:rPr lang="en-US" altLang="zh-CN" dirty="0"/>
              <a:t> double </a:t>
            </a:r>
            <a:r>
              <a:rPr lang="en-US" altLang="zh-CN" dirty="0" smtClean="0"/>
              <a:t>beta-decay experiments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5" y="922047"/>
            <a:ext cx="8532440" cy="54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9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7" y="2829894"/>
            <a:ext cx="8028384" cy="32962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018164"/>
            <a:ext cx="39814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0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Thanks</a:t>
            </a:r>
            <a:endParaRPr lang="zh-CN" altLang="en-US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49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questions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Neutrino mass</a:t>
            </a:r>
          </a:p>
          <a:p>
            <a:pPr lvl="1"/>
            <a:r>
              <a:rPr lang="en-US" altLang="zh-CN" dirty="0" smtClean="0"/>
              <a:t>Absolute mass of neutrinos</a:t>
            </a:r>
          </a:p>
          <a:p>
            <a:pPr lvl="1"/>
            <a:r>
              <a:rPr lang="en-US" altLang="zh-CN" dirty="0" err="1" smtClean="0"/>
              <a:t>Majorana</a:t>
            </a:r>
            <a:r>
              <a:rPr lang="en-US" altLang="zh-CN" dirty="0" smtClean="0"/>
              <a:t> or Dirac particles?</a:t>
            </a:r>
          </a:p>
          <a:p>
            <a:r>
              <a:rPr lang="en-US" altLang="zh-CN" dirty="0" smtClean="0"/>
              <a:t>Neutrino oscillation</a:t>
            </a:r>
          </a:p>
          <a:p>
            <a:pPr lvl="1"/>
            <a:r>
              <a:rPr lang="en-US" altLang="zh-CN" dirty="0" smtClean="0"/>
              <a:t>Oscillation parameters</a:t>
            </a:r>
          </a:p>
          <a:p>
            <a:pPr lvl="1"/>
            <a:r>
              <a:rPr lang="en-US" altLang="zh-CN" dirty="0" smtClean="0"/>
              <a:t>Mass ordering</a:t>
            </a:r>
          </a:p>
          <a:p>
            <a:pPr lvl="1"/>
            <a:r>
              <a:rPr lang="en-US" altLang="zh-CN" dirty="0" smtClean="0"/>
              <a:t>CP violation</a:t>
            </a:r>
          </a:p>
          <a:p>
            <a:r>
              <a:rPr lang="en-US" altLang="zh-CN" dirty="0" smtClean="0"/>
              <a:t>Beyond 3-flavor framework</a:t>
            </a:r>
          </a:p>
          <a:p>
            <a:pPr lvl="1"/>
            <a:r>
              <a:rPr lang="en-US" altLang="zh-CN" dirty="0" smtClean="0"/>
              <a:t>Sterile neutrino?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03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 answer the questions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507"/>
            <a:ext cx="9144000" cy="41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Neutrino oscillation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4" y="936717"/>
            <a:ext cx="8532440" cy="53045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99792" y="6467236"/>
            <a:ext cx="427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Zhe</a:t>
            </a:r>
            <a:r>
              <a:rPr lang="en-US" altLang="zh-CN" dirty="0" smtClean="0"/>
              <a:t> Wang @ ICHEP 2020 (a few slides </a:t>
            </a:r>
            <a:r>
              <a:rPr lang="en-US" altLang="zh-CN" dirty="0"/>
              <a:t>later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944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Oscillation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5" y="1505437"/>
            <a:ext cx="6715125" cy="2428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7" y="4079807"/>
            <a:ext cx="8822419" cy="21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2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neutrinos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9" y="812803"/>
            <a:ext cx="9144000" cy="57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812803"/>
          </a:xfrm>
        </p:spPr>
        <p:txBody>
          <a:bodyPr/>
          <a:lstStyle/>
          <a:p>
            <a:r>
              <a:rPr lang="en-US" altLang="zh-CN" dirty="0" smtClean="0"/>
              <a:t>Solar neutrino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2020-12-12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437"/>
            <a:ext cx="9144000" cy="31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9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37017</TotalTime>
  <Words>389</Words>
  <Application>Microsoft Office PowerPoint</Application>
  <PresentationFormat>全屏显示(4:3)</PresentationFormat>
  <Paragraphs>158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3" baseType="lpstr">
      <vt:lpstr>黑体</vt:lpstr>
      <vt:lpstr>宋体</vt:lpstr>
      <vt:lpstr>微软雅黑</vt:lpstr>
      <vt:lpstr>Arial</vt:lpstr>
      <vt:lpstr>Calibri</vt:lpstr>
      <vt:lpstr>Symbol</vt:lpstr>
      <vt:lpstr>Times New Roman</vt:lpstr>
      <vt:lpstr>Office 主题</vt:lpstr>
      <vt:lpstr>Overview of Neutrino Physics</vt:lpstr>
      <vt:lpstr>Neutrinos in the universe</vt:lpstr>
      <vt:lpstr>PowerPoint 演示文稿</vt:lpstr>
      <vt:lpstr>Open questions</vt:lpstr>
      <vt:lpstr>To answer the questions</vt:lpstr>
      <vt:lpstr>Neutrino oscillation</vt:lpstr>
      <vt:lpstr>Oscillation experiments</vt:lpstr>
      <vt:lpstr>Solar neutrinos</vt:lpstr>
      <vt:lpstr>Solar neutrino experiments</vt:lpstr>
      <vt:lpstr>Solar experiment – chemical </vt:lpstr>
      <vt:lpstr>Solar experiments – real-time counting</vt:lpstr>
      <vt:lpstr>Results </vt:lpstr>
      <vt:lpstr>Atmosphere neutrinos</vt:lpstr>
      <vt:lpstr>Super-K result</vt:lpstr>
      <vt:lpstr>Accelerator neutrino experiment</vt:lpstr>
      <vt:lpstr>PowerPoint 演示文稿</vt:lpstr>
      <vt:lpstr>Accelerator Disappearance</vt:lpstr>
      <vt:lpstr>Accelerator Appearance</vt:lpstr>
      <vt:lpstr>PowerPoint 演示文稿</vt:lpstr>
      <vt:lpstr>PowerPoint 演示文稿</vt:lpstr>
      <vt:lpstr>Reactor neutrino experiment</vt:lpstr>
      <vt:lpstr>PowerPoint 演示文稿</vt:lpstr>
      <vt:lpstr>JUNO experiment</vt:lpstr>
      <vt:lpstr>A Global Picture of mass ordering</vt:lpstr>
      <vt:lpstr>PowerPoint 演示文稿</vt:lpstr>
      <vt:lpstr>Neutrino mass observables</vt:lpstr>
      <vt:lpstr>Beta-decay measurements</vt:lpstr>
      <vt:lpstr>The KATRIN experiment</vt:lpstr>
      <vt:lpstr>Current results and future</vt:lpstr>
      <vt:lpstr>ECHo and HOLMES</vt:lpstr>
      <vt:lpstr>Cosmological signitures</vt:lpstr>
      <vt:lpstr>Neutrinoless double beta-decay</vt:lpstr>
      <vt:lpstr>Neutrinoless double beta-decay experiments </vt:lpstr>
      <vt:lpstr>Results 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LiangZhan</dc:creator>
  <cp:lastModifiedBy>unknown</cp:lastModifiedBy>
  <cp:revision>1819</cp:revision>
  <dcterms:modified xsi:type="dcterms:W3CDTF">2020-12-10T08:15:08Z</dcterms:modified>
</cp:coreProperties>
</file>