
<file path=[Content_Types].xml><?xml version="1.0" encoding="utf-8"?>
<Types xmlns="http://schemas.openxmlformats.org/package/2006/content-types">
  <Default Extension="png" ContentType="image/png"/>
  <Default Extension="webm" ContentType="video/webm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314" r:id="rId4"/>
    <p:sldId id="297" r:id="rId5"/>
    <p:sldId id="298" r:id="rId6"/>
    <p:sldId id="315" r:id="rId7"/>
    <p:sldId id="316" r:id="rId8"/>
    <p:sldId id="317" r:id="rId9"/>
    <p:sldId id="299" r:id="rId10"/>
    <p:sldId id="304" r:id="rId11"/>
    <p:sldId id="309" r:id="rId12"/>
    <p:sldId id="310" r:id="rId13"/>
    <p:sldId id="311" r:id="rId14"/>
    <p:sldId id="312" r:id="rId15"/>
    <p:sldId id="313" r:id="rId16"/>
    <p:sldId id="274" r:id="rId17"/>
    <p:sldId id="301" r:id="rId18"/>
    <p:sldId id="302" r:id="rId19"/>
    <p:sldId id="303" r:id="rId20"/>
    <p:sldId id="318" r:id="rId21"/>
    <p:sldId id="305" r:id="rId22"/>
    <p:sldId id="306" r:id="rId23"/>
    <p:sldId id="307" r:id="rId24"/>
    <p:sldId id="308" r:id="rId25"/>
    <p:sldId id="319" r:id="rId26"/>
    <p:sldId id="276" r:id="rId27"/>
    <p:sldId id="277" r:id="rId28"/>
    <p:sldId id="25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7" autoAdjust="0"/>
  </p:normalViewPr>
  <p:slideViewPr>
    <p:cSldViewPr snapToGrid="0" showGuides="1">
      <p:cViewPr varScale="1">
        <p:scale>
          <a:sx n="87" d="100"/>
          <a:sy n="87" d="100"/>
        </p:scale>
        <p:origin x="1084" y="40"/>
      </p:cViewPr>
      <p:guideLst>
        <p:guide orient="horz" pos="216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-2596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MC simulation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Muonium production</c:v>
                </c:pt>
                <c:pt idx="1">
                  <c:v>Muon modulation</c:v>
                </c:pt>
                <c:pt idx="2">
                  <c:v>Detector</c:v>
                </c:pt>
                <c:pt idx="3">
                  <c:v>Muon beamline</c:v>
                </c:pt>
                <c:pt idx="4">
                  <c:v>Physics study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2022</c:v>
                </c:pt>
                <c:pt idx="1">
                  <c:v>2022</c:v>
                </c:pt>
                <c:pt idx="2">
                  <c:v>2023</c:v>
                </c:pt>
                <c:pt idx="3">
                  <c:v>2023</c:v>
                </c:pt>
                <c:pt idx="4">
                  <c:v>2023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28-4662-A629-86A02F0B205B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Prototype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Muonium production</c:v>
                </c:pt>
                <c:pt idx="1">
                  <c:v>Muon modulation</c:v>
                </c:pt>
                <c:pt idx="2">
                  <c:v>Detector</c:v>
                </c:pt>
                <c:pt idx="3">
                  <c:v>Muon beamline</c:v>
                </c:pt>
                <c:pt idx="4">
                  <c:v>Physics study</c:v>
                </c:pt>
              </c:strCache>
            </c:strRef>
          </c:cat>
          <c:val>
            <c:numRef>
              <c:f>工作表1!$C$2:$C$6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28-4662-A629-86A02F0B205B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Construction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Muonium production</c:v>
                </c:pt>
                <c:pt idx="1">
                  <c:v>Muon modulation</c:v>
                </c:pt>
                <c:pt idx="2">
                  <c:v>Detector</c:v>
                </c:pt>
                <c:pt idx="3">
                  <c:v>Muon beamline</c:v>
                </c:pt>
                <c:pt idx="4">
                  <c:v>Physics study</c:v>
                </c:pt>
              </c:strCache>
            </c:strRef>
          </c:cat>
          <c:val>
            <c:numRef>
              <c:f>工作表1!$D$2:$D$6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28-4662-A629-86A02F0B2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4873472"/>
        <c:axId val="244875264"/>
      </c:barChart>
      <c:catAx>
        <c:axId val="2448734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44875264"/>
        <c:crossesAt val="2020"/>
        <c:auto val="1"/>
        <c:lblAlgn val="ctr"/>
        <c:lblOffset val="100"/>
        <c:noMultiLvlLbl val="0"/>
      </c:catAx>
      <c:valAx>
        <c:axId val="244875264"/>
        <c:scaling>
          <c:orientation val="minMax"/>
          <c:max val="2030"/>
          <c:min val="202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44873472"/>
        <c:crosses val="autoZero"/>
        <c:crossBetween val="between"/>
        <c:majorUnit val="5"/>
      </c:valAx>
    </c:plotArea>
    <c:legend>
      <c:legendPos val="r"/>
      <c:layout/>
      <c:overlay val="0"/>
      <c:txPr>
        <a:bodyPr rot="0" spcFirstLastPara="0" vertOverflow="ellipsis" vert="horz" wrap="square" anchor="ctr" anchorCtr="1"/>
        <a:lstStyle/>
        <a:p>
          <a:pPr>
            <a:defRPr lang="en-US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lang="en-US" sz="1800"/>
      </a:pPr>
      <a:endParaRPr lang="zh-CN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0.55021</cdr:x>
      <cdr:y>0.02712</cdr:y>
    </cdr:from>
    <cdr:to>
      <cdr:x>0.55021</cdr:x>
      <cdr:y>0.88962</cdr:y>
    </cdr:to>
    <cdr:sp macro="" textlink="">
      <cdr:nvSpPr>
        <cdr:cNvPr id="2" name="Straight Connector 1"/>
        <cdr:cNvSpPr/>
      </cdr:nvSpPr>
      <cdr:spPr>
        <a:xfrm xmlns:a="http://schemas.openxmlformats.org/drawingml/2006/main">
          <a:off x="4318348" y="110198"/>
          <a:ext cx="0" cy="350520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chemeClr val="tx1">
              <a:lumMod val="50000"/>
              <a:lumOff val="50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56AC2-4148-431C-BA95-85672F042B12}" type="datetimeFigureOut">
              <a:rPr lang="en-US" smtClean="0"/>
              <a:t>2020/12/09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14542-146F-417A-B8E0-10981D6A6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9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EB9A8-1ABF-4201-8FB4-446784B138E3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ADB92-F98C-4289-B5A2-BC4D4472C3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4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93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36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28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937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93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400" y="2675143"/>
            <a:ext cx="6932055" cy="682284"/>
          </a:xfrm>
        </p:spPr>
        <p:txBody>
          <a:bodyPr anchor="b">
            <a:noAutofit/>
          </a:bodyPr>
          <a:lstStyle>
            <a:lvl1pPr algn="l">
              <a:defRPr sz="4400" baseline="0">
                <a:solidFill>
                  <a:srgbClr val="005825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6050" y="3911306"/>
            <a:ext cx="3370473" cy="1101225"/>
          </a:xfrm>
        </p:spPr>
        <p:txBody>
          <a:bodyPr>
            <a:noAutofit/>
          </a:bodyPr>
          <a:lstStyle>
            <a:lvl1pPr marL="0" indent="0" algn="ctr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0B4D-644A-45E5-963B-A67C791BA571}" type="datetime1">
              <a:rPr lang="zh-CN" altLang="en-US" smtClean="0"/>
              <a:t>2020/12/9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15" y="-650933"/>
            <a:ext cx="8283292" cy="8283292"/>
          </a:xfrm>
          <a:prstGeom prst="rect">
            <a:avLst/>
          </a:prstGeom>
        </p:spPr>
      </p:pic>
      <p:cxnSp>
        <p:nvCxnSpPr>
          <p:cNvPr id="8" name="直接连接符 7"/>
          <p:cNvCxnSpPr>
            <a:cxnSpLocks/>
          </p:cNvCxnSpPr>
          <p:nvPr/>
        </p:nvCxnSpPr>
        <p:spPr>
          <a:xfrm>
            <a:off x="-11144" y="768662"/>
            <a:ext cx="9155144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794130" y="768661"/>
            <a:ext cx="3960000" cy="116102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825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902900" y="28242"/>
            <a:ext cx="3837073" cy="668818"/>
            <a:chOff x="4254304" y="81407"/>
            <a:chExt cx="4525088" cy="78874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7001340" y="116515"/>
              <a:ext cx="1778052" cy="753634"/>
              <a:chOff x="7024200" y="116515"/>
              <a:chExt cx="1778052" cy="753634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7024200" y="116515"/>
                <a:ext cx="1778052" cy="544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5825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物理学院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7088968" y="597927"/>
                <a:ext cx="1713284" cy="27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 dirty="0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592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873E-727D-450B-98D2-C09BC78EC022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0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5DB3-5EF9-4327-B7A2-93FF87F12704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371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CA48-CFED-4774-854B-1EE190DABA12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15" y="-650933"/>
            <a:ext cx="8283292" cy="82832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09550" y="2850306"/>
            <a:ext cx="334449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2850307"/>
            <a:ext cx="334449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2537640"/>
            <a:ext cx="825857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/>
        </p:nvSpPr>
        <p:spPr>
          <a:xfrm rot="16200000" flipH="1">
            <a:off x="246" y="4246142"/>
            <a:ext cx="322592" cy="34537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/>
        </p:nvSpPr>
        <p:spPr>
          <a:xfrm rot="16200000" flipH="1" flipV="1">
            <a:off x="8815479" y="4251602"/>
            <a:ext cx="322592" cy="33445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5"/>
          <p:cNvSpPr txBox="1"/>
          <p:nvPr/>
        </p:nvSpPr>
        <p:spPr>
          <a:xfrm>
            <a:off x="1419534" y="2537640"/>
            <a:ext cx="63049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00582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THANK YOU</a:t>
            </a:r>
            <a:endParaRPr lang="zh-CN" altLang="en-US" sz="8000" b="1" dirty="0">
              <a:solidFill>
                <a:srgbClr val="005825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0AB4D72-2723-4424-B565-6029F444331C}"/>
              </a:ext>
            </a:extLst>
          </p:cNvPr>
          <p:cNvSpPr/>
          <p:nvPr/>
        </p:nvSpPr>
        <p:spPr>
          <a:xfrm>
            <a:off x="8318143" y="2527714"/>
            <a:ext cx="825857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50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7621450" cy="576863"/>
          </a:xfrm>
        </p:spPr>
        <p:txBody>
          <a:bodyPr>
            <a:normAutofit/>
          </a:bodyPr>
          <a:lstStyle>
            <a:lvl1pPr>
              <a:defRPr sz="28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078" y="1338176"/>
            <a:ext cx="7886700" cy="435133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cxnSp>
        <p:nvCxnSpPr>
          <p:cNvPr id="8" name="直接连接符 7"/>
          <p:cNvCxnSpPr>
            <a:cxnSpLocks/>
          </p:cNvCxnSpPr>
          <p:nvPr/>
        </p:nvCxnSpPr>
        <p:spPr>
          <a:xfrm>
            <a:off x="0" y="6599204"/>
            <a:ext cx="9155144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7B9F58D-1E50-4751-AA9A-F8F03E88EF1D}"/>
              </a:ext>
            </a:extLst>
          </p:cNvPr>
          <p:cNvCxnSpPr>
            <a:cxnSpLocks/>
          </p:cNvCxnSpPr>
          <p:nvPr/>
        </p:nvCxnSpPr>
        <p:spPr>
          <a:xfrm>
            <a:off x="-11144" y="768662"/>
            <a:ext cx="9155144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1DF4-6553-400E-B02A-475079A535DA}" type="datetime1">
              <a:rPr lang="zh-CN" altLang="en-US" smtClean="0"/>
              <a:t>2020/12/9</a:t>
            </a:fld>
            <a:endParaRPr lang="zh-CN" alt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4314" y="6528676"/>
            <a:ext cx="2065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2020/12/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11</a:t>
            </a:r>
            <a:endParaRPr lang="en-US" sz="20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544875" y="6527610"/>
            <a:ext cx="2065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Jian Tang</a:t>
            </a:r>
          </a:p>
        </p:txBody>
      </p:sp>
    </p:spTree>
    <p:extLst>
      <p:ext uri="{BB962C8B-B14F-4D97-AF65-F5344CB8AC3E}">
        <p14:creationId xmlns:p14="http://schemas.microsoft.com/office/powerpoint/2010/main" val="3688503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397E-4EB0-457E-BEB0-B974911B4B7D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21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8DF-74E0-41E0-B90C-C78BB29AD12A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73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A83D-8140-4C04-9D88-79C1FC4D3A4B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08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6B2-3AFB-4D34-8D83-B7AB8B82B235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48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B90F-F155-42EB-A741-370EDD4D3A79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30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3DF6-0C40-4230-A45B-BB10A522A1AF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35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012F-7B06-49AD-BCF7-F1C293BD90AE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4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1DF4-6553-400E-B02A-475079A535DA}" type="datetime1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5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09.0154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811.0562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06.14886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hyperlink" Target="https://arxiv.org/abs/1907.01371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54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video" Target="NULL" TargetMode="External"/><Relationship Id="rId7" Type="http://schemas.openxmlformats.org/officeDocument/2006/relationships/image" Target="../media/image5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4" Type="http://schemas.microsoft.com/office/2007/relationships/media" Target="../media/media2.webm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0ABED-2ED2-4DDA-9B2F-CE27300DC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6" y="790291"/>
            <a:ext cx="9143999" cy="1393184"/>
          </a:xfrm>
        </p:spPr>
        <p:txBody>
          <a:bodyPr anchor="ctr"/>
          <a:lstStyle/>
          <a:p>
            <a:pPr algn="ctr"/>
            <a:r>
              <a:rPr lang="en-US" altLang="zh-CN" sz="3600" b="1" dirty="0" smtClean="0">
                <a:latin typeface="+mn-lt"/>
                <a:ea typeface="+mn-ea"/>
                <a:cs typeface="+mn-ea"/>
                <a:sym typeface="+mn-lt"/>
              </a:rPr>
              <a:t>Particle physics potentials of </a:t>
            </a:r>
            <a:r>
              <a:rPr lang="en-US" altLang="zh-CN" sz="3600" b="1" dirty="0" err="1" smtClean="0">
                <a:latin typeface="+mn-lt"/>
                <a:ea typeface="+mn-ea"/>
                <a:cs typeface="+mn-ea"/>
                <a:sym typeface="+mn-lt"/>
              </a:rPr>
              <a:t>MOMENT&amp;EMuS</a:t>
            </a:r>
            <a:endParaRPr lang="zh-CN" alt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200EF9-9AB1-443E-8252-BAC4F6844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25" y="1945843"/>
            <a:ext cx="9172576" cy="4912157"/>
          </a:xfrm>
        </p:spPr>
        <p:txBody>
          <a:bodyPr/>
          <a:lstStyle/>
          <a:p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Jian Tang (SYSU)</a:t>
            </a:r>
          </a:p>
          <a:p>
            <a:r>
              <a:rPr lang="en-US" altLang="zh-CN" sz="2800" dirty="0" smtClean="0">
                <a:latin typeface="+mn-lt"/>
                <a:ea typeface="+mn-ea"/>
                <a:cs typeface="+mn-ea"/>
                <a:sym typeface="+mn-lt"/>
              </a:rPr>
              <a:t>Email: </a:t>
            </a:r>
            <a:r>
              <a:rPr lang="en-US" altLang="zh-CN" sz="2800" dirty="0" smtClean="0">
                <a:latin typeface="+mn-lt"/>
                <a:ea typeface="+mn-ea"/>
                <a:cs typeface="+mn-ea"/>
                <a:sym typeface="+mn-lt"/>
              </a:rPr>
              <a:t>tangjian5@mail.sysu.edu.cn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sz="2400" dirty="0" smtClean="0">
                <a:latin typeface="+mn-lt"/>
                <a:ea typeface="+mn-ea"/>
                <a:cs typeface="+mn-ea"/>
                <a:sym typeface="+mn-lt"/>
              </a:rPr>
              <a:t>Many thanks to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smtClean="0">
                <a:latin typeface="+mn-lt"/>
                <a:ea typeface="+mn-ea"/>
                <a:cs typeface="+mn-ea"/>
                <a:sym typeface="+mn-lt"/>
              </a:rPr>
              <a:t>Yu Chen, Yu-Zhe Mao, </a:t>
            </a:r>
            <a:r>
              <a:rPr lang="en-US" altLang="zh-CN" sz="2400" dirty="0" err="1" smtClean="0">
                <a:latin typeface="+mn-lt"/>
                <a:ea typeface="+mn-ea"/>
                <a:cs typeface="+mn-ea"/>
                <a:sym typeface="+mn-lt"/>
              </a:rPr>
              <a:t>Sampsa</a:t>
            </a:r>
            <a:r>
              <a:rPr lang="en-US" altLang="zh-CN" sz="2400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 smtClean="0">
                <a:latin typeface="+mn-lt"/>
                <a:ea typeface="+mn-ea"/>
                <a:cs typeface="+mn-ea"/>
                <a:sym typeface="+mn-lt"/>
              </a:rPr>
              <a:t>Vihonen</a:t>
            </a:r>
            <a:r>
              <a:rPr lang="en-US" altLang="zh-CN" sz="2400" dirty="0" smtClean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sz="2400" dirty="0" err="1" smtClean="0">
                <a:latin typeface="+mn-lt"/>
                <a:ea typeface="+mn-ea"/>
                <a:cs typeface="+mn-ea"/>
                <a:sym typeface="+mn-lt"/>
              </a:rPr>
              <a:t>Tse</a:t>
            </a:r>
            <a:r>
              <a:rPr lang="en-US" altLang="zh-CN" sz="2400" dirty="0" smtClean="0">
                <a:latin typeface="+mn-lt"/>
                <a:ea typeface="+mn-ea"/>
                <a:cs typeface="+mn-ea"/>
                <a:sym typeface="+mn-lt"/>
              </a:rPr>
              <a:t>-Chun Wang and </a:t>
            </a:r>
            <a:r>
              <a:rPr lang="en-US" altLang="zh-CN" sz="2400" dirty="0" err="1" smtClean="0">
                <a:latin typeface="+mn-lt"/>
                <a:ea typeface="+mn-ea"/>
                <a:cs typeface="+mn-ea"/>
                <a:sym typeface="+mn-lt"/>
              </a:rPr>
              <a:t>Yibing</a:t>
            </a:r>
            <a:r>
              <a:rPr lang="en-US" altLang="zh-CN" sz="2400" dirty="0" smtClea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smtClean="0">
                <a:latin typeface="+mn-lt"/>
                <a:ea typeface="+mn-ea"/>
                <a:cs typeface="+mn-ea"/>
                <a:sym typeface="+mn-lt"/>
              </a:rPr>
              <a:t>Zhang…</a:t>
            </a:r>
            <a:endParaRPr lang="en-US" altLang="zh-CN" sz="2400" dirty="0" smtClean="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2020EMuS&amp;MOMENT workshop</a:t>
            </a:r>
            <a:endParaRPr lang="en-US" altLang="zh-CN" dirty="0" smtClean="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Dec. 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10</a:t>
            </a:r>
            <a:r>
              <a:rPr lang="en-US" altLang="zh-CN" baseline="30000" dirty="0" smtClean="0">
                <a:latin typeface="+mn-lt"/>
                <a:ea typeface="+mn-ea"/>
                <a:cs typeface="+mn-ea"/>
                <a:sym typeface="+mn-lt"/>
              </a:rPr>
              <a:t>th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2020</a:t>
            </a:r>
          </a:p>
        </p:txBody>
      </p:sp>
      <p:pic>
        <p:nvPicPr>
          <p:cNvPr id="6" name="Imag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1" y="5002341"/>
            <a:ext cx="1874381" cy="178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532110" y="4907824"/>
            <a:ext cx="6196404" cy="1482775"/>
            <a:chOff x="1065213" y="4772553"/>
            <a:chExt cx="7086600" cy="1692723"/>
          </a:xfrm>
        </p:grpSpPr>
        <p:grpSp>
          <p:nvGrpSpPr>
            <p:cNvPr id="8" name="组合 7"/>
            <p:cNvGrpSpPr/>
            <p:nvPr/>
          </p:nvGrpSpPr>
          <p:grpSpPr>
            <a:xfrm>
              <a:off x="1065213" y="5093676"/>
              <a:ext cx="7086600" cy="1371600"/>
              <a:chOff x="1065213" y="5128846"/>
              <a:chExt cx="7086600" cy="13716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065213" y="5128846"/>
                <a:ext cx="7086600" cy="1371600"/>
                <a:chOff x="762000" y="1752600"/>
                <a:chExt cx="7086600" cy="1371600"/>
              </a:xfrm>
            </p:grpSpPr>
            <p:sp>
              <p:nvSpPr>
                <p:cNvPr id="12" name="同心圆 11"/>
                <p:cNvSpPr/>
                <p:nvPr/>
              </p:nvSpPr>
              <p:spPr>
                <a:xfrm>
                  <a:off x="5105400" y="1752600"/>
                  <a:ext cx="2743200" cy="1371600"/>
                </a:xfrm>
                <a:prstGeom prst="donut">
                  <a:avLst>
                    <a:gd name="adj" fmla="val 0"/>
                  </a:avLst>
                </a:prstGeom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>
                  <a:off x="5257800" y="1847910"/>
                  <a:ext cx="304800" cy="3048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>
                  <a:off x="6285963" y="2286000"/>
                  <a:ext cx="304800" cy="3048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15" name="文本框 10"/>
                <p:cNvSpPr txBox="1"/>
                <p:nvPr/>
              </p:nvSpPr>
              <p:spPr>
                <a:xfrm>
                  <a:off x="6705600" y="2143780"/>
                  <a:ext cx="609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800" dirty="0" smtClean="0"/>
                    <a:t>μ</a:t>
                  </a:r>
                  <a:r>
                    <a:rPr kumimoji="1" lang="en-US" altLang="zh-CN" sz="2800" baseline="30000" dirty="0" smtClean="0"/>
                    <a:t>-</a:t>
                  </a:r>
                  <a:endParaRPr kumimoji="1" lang="zh-CN" altLang="en-US" sz="2800" dirty="0"/>
                </a:p>
              </p:txBody>
            </p:sp>
            <p:sp>
              <p:nvSpPr>
                <p:cNvPr id="16" name="文本框 11"/>
                <p:cNvSpPr txBox="1"/>
                <p:nvPr/>
              </p:nvSpPr>
              <p:spPr>
                <a:xfrm>
                  <a:off x="5562600" y="1905000"/>
                  <a:ext cx="609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800" dirty="0" smtClean="0"/>
                    <a:t>e</a:t>
                  </a:r>
                  <a:r>
                    <a:rPr kumimoji="1" lang="en-US" altLang="zh-CN" sz="2800" baseline="30000" dirty="0" smtClean="0"/>
                    <a:t>+</a:t>
                  </a:r>
                  <a:endParaRPr kumimoji="1" lang="zh-CN" altLang="en-US" sz="2800" dirty="0"/>
                </a:p>
              </p:txBody>
            </p:sp>
            <p:grpSp>
              <p:nvGrpSpPr>
                <p:cNvPr id="17" name="组合 16"/>
                <p:cNvGrpSpPr/>
                <p:nvPr/>
              </p:nvGrpSpPr>
              <p:grpSpPr>
                <a:xfrm>
                  <a:off x="762000" y="1752600"/>
                  <a:ext cx="2743200" cy="1371600"/>
                  <a:chOff x="762000" y="1752600"/>
                  <a:chExt cx="2743200" cy="1371600"/>
                </a:xfrm>
              </p:grpSpPr>
              <p:sp>
                <p:nvSpPr>
                  <p:cNvPr id="18" name="同心圆 17"/>
                  <p:cNvSpPr/>
                  <p:nvPr/>
                </p:nvSpPr>
                <p:spPr>
                  <a:xfrm>
                    <a:off x="762000" y="1752600"/>
                    <a:ext cx="2743200" cy="1371600"/>
                  </a:xfrm>
                  <a:prstGeom prst="donut">
                    <a:avLst>
                      <a:gd name="adj" fmla="val 0"/>
                    </a:avLst>
                  </a:prstGeom>
                  <a:ln w="38100"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椭圆 18"/>
                  <p:cNvSpPr/>
                  <p:nvPr/>
                </p:nvSpPr>
                <p:spPr>
                  <a:xfrm>
                    <a:off x="1981200" y="2286000"/>
                    <a:ext cx="304800" cy="30480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20" name="椭圆 19"/>
                  <p:cNvSpPr/>
                  <p:nvPr/>
                </p:nvSpPr>
                <p:spPr>
                  <a:xfrm>
                    <a:off x="990600" y="1828800"/>
                    <a:ext cx="304800" cy="304800"/>
                  </a:xfrm>
                  <a:prstGeom prst="ellipse">
                    <a:avLst/>
                  </a:prstGeom>
                  <a:solidFill>
                    <a:srgbClr val="008000"/>
                  </a:solidFill>
                  <a:ln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21" name="文本框 17"/>
                  <p:cNvSpPr txBox="1"/>
                  <p:nvPr/>
                </p:nvSpPr>
                <p:spPr>
                  <a:xfrm>
                    <a:off x="2362200" y="2143780"/>
                    <a:ext cx="6096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2800" dirty="0" smtClean="0"/>
                      <a:t>μ</a:t>
                    </a:r>
                    <a:r>
                      <a:rPr kumimoji="1" lang="en-US" altLang="zh-CN" sz="2800" baseline="30000" dirty="0" smtClean="0"/>
                      <a:t>+</a:t>
                    </a:r>
                    <a:endParaRPr kumimoji="1" lang="zh-CN" altLang="en-US" sz="2800" dirty="0"/>
                  </a:p>
                </p:txBody>
              </p:sp>
              <p:sp>
                <p:nvSpPr>
                  <p:cNvPr id="22" name="文本框 18"/>
                  <p:cNvSpPr txBox="1"/>
                  <p:nvPr/>
                </p:nvSpPr>
                <p:spPr>
                  <a:xfrm>
                    <a:off x="1219200" y="1905000"/>
                    <a:ext cx="6096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2800" dirty="0" smtClean="0"/>
                      <a:t>e</a:t>
                    </a:r>
                    <a:r>
                      <a:rPr kumimoji="1" lang="en-US" altLang="zh-CN" sz="2800" baseline="30000" dirty="0" smtClean="0"/>
                      <a:t>-</a:t>
                    </a:r>
                    <a:endParaRPr kumimoji="1" lang="zh-CN" altLang="en-US" sz="2800" dirty="0"/>
                  </a:p>
                </p:txBody>
              </p:sp>
            </p:grpSp>
          </p:grpSp>
          <p:sp>
            <p:nvSpPr>
              <p:cNvPr id="11" name="下箭头 10"/>
              <p:cNvSpPr/>
              <p:nvPr/>
            </p:nvSpPr>
            <p:spPr>
              <a:xfrm rot="16200000">
                <a:off x="4572000" y="5362536"/>
                <a:ext cx="304800" cy="838200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文本框 23"/>
            <p:cNvSpPr txBox="1"/>
            <p:nvPr/>
          </p:nvSpPr>
          <p:spPr>
            <a:xfrm>
              <a:off x="4305300" y="4772553"/>
              <a:ext cx="838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6000" b="1" dirty="0" smtClean="0">
                  <a:latin typeface="Wide Latin" panose="020A0A07050505020404" pitchFamily="18" charset="0"/>
                  <a:ea typeface="Zapf Dingbats"/>
                  <a:cs typeface="Zapf Dingbats"/>
                  <a:sym typeface="Zapf Dingbats"/>
                </a:rPr>
                <a:t>?</a:t>
              </a:r>
              <a:endParaRPr kumimoji="1" lang="zh-CN" altLang="en-US" sz="6000" b="1" dirty="0">
                <a:latin typeface="Wide Latin" panose="020A0A07050505020404" pitchFamily="18" charset="0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2532110" y="6482329"/>
            <a:ext cx="614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Muonium</a:t>
            </a:r>
            <a:r>
              <a:rPr lang="en-US" b="1" dirty="0"/>
              <a:t> to </a:t>
            </a:r>
            <a:r>
              <a:rPr lang="en-US" b="1" dirty="0" err="1"/>
              <a:t>Antimuonium</a:t>
            </a:r>
            <a:r>
              <a:rPr lang="en-US" b="1" dirty="0"/>
              <a:t> Conversion </a:t>
            </a:r>
            <a:r>
              <a:rPr lang="en-US" b="1" dirty="0" smtClean="0"/>
              <a:t>Experiment(MACE)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56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8335457" cy="576863"/>
          </a:xfrm>
        </p:spPr>
        <p:txBody>
          <a:bodyPr>
            <a:normAutofit fontScale="90000"/>
          </a:bodyPr>
          <a:lstStyle/>
          <a:p>
            <a:r>
              <a:rPr lang="" altLang="en-US" b="1" dirty="0"/>
              <a:t>Muonium to antimuonium </a:t>
            </a:r>
            <a:r>
              <a:rPr lang="" altLang="en-US" b="1" dirty="0" smtClean="0"/>
              <a:t>conversion beyond </a:t>
            </a:r>
            <a:r>
              <a:rPr lang="" altLang="en-US" b="1" dirty="0" smtClean="0"/>
              <a:t>SM</a:t>
            </a:r>
            <a:endParaRPr lang="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943610"/>
            <a:ext cx="8807450" cy="939165"/>
          </a:xfrm>
        </p:spPr>
        <p:txBody>
          <a:bodyPr>
            <a:normAutofit fontScale="97500" lnSpcReduction="10000"/>
          </a:bodyPr>
          <a:lstStyle/>
          <a:p>
            <a:r>
              <a:rPr lang="" altLang="en-US" dirty="0"/>
              <a:t>Lepton flavour violation process beyond SM.</a:t>
            </a:r>
          </a:p>
          <a:p>
            <a:r>
              <a:rPr lang="" altLang="en-US" dirty="0"/>
              <a:t>For example, predicted by type-II seesaw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31" y="1882775"/>
            <a:ext cx="6989039" cy="3927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4877" y="3785806"/>
            <a:ext cx="2872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n-ea"/>
              </a:rPr>
              <a:t>Results 20 years ago!!!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0" y="5902570"/>
            <a:ext cx="8983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EFT study of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muonium</a:t>
            </a:r>
            <a:r>
              <a:rPr lang="en-US" altLang="zh-CN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to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antimuonium</a:t>
            </a:r>
            <a:r>
              <a:rPr lang="en-US" altLang="zh-CN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conversion by R.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Conlin</a:t>
            </a:r>
            <a:r>
              <a:rPr lang="en-US" altLang="zh-CN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and A.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Petrov</a:t>
            </a:r>
            <a:r>
              <a:rPr lang="en-US" altLang="zh-CN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arXiv</a:t>
            </a:r>
            <a:r>
              <a:rPr lang="en-US" altLang="zh-CN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: 2005.10276</a:t>
            </a:r>
            <a:endParaRPr lang="zh-CN" altLang="en-US" sz="20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450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7F126-792A-4BE4-85DB-1AE9106D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ym typeface="+mn-lt"/>
              </a:rPr>
              <a:t>Table of contents</a:t>
            </a:r>
            <a:endParaRPr lang="zh-CN" altLang="en-US" dirty="0">
              <a:sym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9DFBE9-19FF-498F-AC72-22BBAEF5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32" y="1338175"/>
            <a:ext cx="8472431" cy="3240751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Motivations</a:t>
            </a:r>
          </a:p>
          <a:p>
            <a:r>
              <a:rPr lang="en-US" altLang="zh-CN" dirty="0" smtClean="0">
                <a:sym typeface="+mn-lt"/>
              </a:rPr>
              <a:t>Precision </a:t>
            </a:r>
            <a:r>
              <a:rPr lang="en-US" altLang="zh-CN" dirty="0" smtClean="0">
                <a:sym typeface="+mn-lt"/>
              </a:rPr>
              <a:t>measurements and new physics searches</a:t>
            </a:r>
          </a:p>
          <a:p>
            <a:r>
              <a:rPr lang="en-US" altLang="zh-CN" dirty="0" err="1">
                <a:solidFill>
                  <a:schemeClr val="bg2"/>
                </a:solidFill>
                <a:sym typeface="+mn-lt"/>
              </a:rPr>
              <a:t>Muonium</a:t>
            </a:r>
            <a:r>
              <a:rPr lang="en-US" altLang="zh-CN" dirty="0">
                <a:solidFill>
                  <a:schemeClr val="bg2"/>
                </a:solidFill>
                <a:sym typeface="+mn-lt"/>
              </a:rPr>
              <a:t> to </a:t>
            </a:r>
            <a:r>
              <a:rPr lang="en-US" altLang="zh-CN" dirty="0" err="1">
                <a:solidFill>
                  <a:schemeClr val="bg2"/>
                </a:solidFill>
                <a:sym typeface="+mn-lt"/>
              </a:rPr>
              <a:t>Antimuonium</a:t>
            </a:r>
            <a:r>
              <a:rPr lang="en-US" altLang="zh-CN" dirty="0">
                <a:solidFill>
                  <a:schemeClr val="bg2"/>
                </a:solidFill>
                <a:sym typeface="+mn-lt"/>
              </a:rPr>
              <a:t> Conversion Experiment (MACE)</a:t>
            </a:r>
          </a:p>
          <a:p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Summary</a:t>
            </a:r>
            <a:endParaRPr lang="zh-CN" altLang="en-US" dirty="0" smtClean="0">
              <a:solidFill>
                <a:schemeClr val="bg2"/>
              </a:solidFill>
              <a:sym typeface="+mn-lt"/>
            </a:endParaRPr>
          </a:p>
          <a:p>
            <a:pPr marL="0" indent="0">
              <a:buNone/>
            </a:pPr>
            <a:endParaRPr lang="en-US" altLang="zh-CN" dirty="0" smtClean="0">
              <a:sym typeface="+mn-lt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086600" y="6599204"/>
            <a:ext cx="2057400" cy="258796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8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4" y="100605"/>
            <a:ext cx="8503707" cy="576863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ym typeface="+mn-lt"/>
              </a:rPr>
              <a:t>Precision measurements and new physics </a:t>
            </a:r>
            <a:r>
              <a:rPr lang="en-US" altLang="zh-CN" b="1" dirty="0" smtClean="0">
                <a:sym typeface="+mn-lt"/>
              </a:rPr>
              <a:t>searches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8602" y="1441234"/>
            <a:ext cx="9203278" cy="4401490"/>
            <a:chOff x="79391" y="1214461"/>
            <a:chExt cx="9203278" cy="4401490"/>
          </a:xfrm>
        </p:grpSpPr>
        <p:pic>
          <p:nvPicPr>
            <p:cNvPr id="5" name="Image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5220" y="1214461"/>
              <a:ext cx="1874381" cy="1784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组合 5"/>
            <p:cNvGrpSpPr/>
            <p:nvPr/>
          </p:nvGrpSpPr>
          <p:grpSpPr>
            <a:xfrm>
              <a:off x="79391" y="1257437"/>
              <a:ext cx="9203278" cy="4358514"/>
              <a:chOff x="418958" y="1426715"/>
              <a:chExt cx="8637226" cy="4036646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521202" y="2084338"/>
                <a:ext cx="2310356" cy="427572"/>
                <a:chOff x="1925067" y="2355811"/>
                <a:chExt cx="2310356" cy="427572"/>
              </a:xfrm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1948964" y="2355811"/>
                  <a:ext cx="2286459" cy="427572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 smtClean="0">
                      <a:latin typeface="+mj-ea"/>
                      <a:ea typeface="+mj-ea"/>
                      <a:cs typeface="Times New Roman" panose="02020603050405020304" pitchFamily="18" charset="0"/>
                    </a:rPr>
                    <a:t>Precision measurement of </a:t>
                  </a:r>
                  <a:r>
                    <a:rPr lang="en-US" altLang="zh-CN" sz="1200" b="1" dirty="0" err="1">
                      <a:latin typeface="+mj-ea"/>
                      <a:ea typeface="+mj-ea"/>
                      <a:cs typeface="Times New Roman" panose="02020603050405020304" pitchFamily="18" charset="0"/>
                    </a:rPr>
                    <a:t>δ</a:t>
                  </a:r>
                  <a:r>
                    <a:rPr lang="en-US" altLang="zh-CN" sz="1200" b="1" baseline="-25000" dirty="0" err="1" smtClean="0">
                      <a:latin typeface="+mj-ea"/>
                      <a:ea typeface="+mj-ea"/>
                      <a:cs typeface="Times New Roman" panose="02020603050405020304" pitchFamily="18" charset="0"/>
                    </a:rPr>
                    <a:t>CP</a:t>
                  </a:r>
                  <a:endParaRPr lang="en-US" sz="1200" b="1" baseline="-25000" dirty="0" smtClean="0">
                    <a:latin typeface="+mj-ea"/>
                    <a:ea typeface="+mj-ea"/>
                    <a:cs typeface="Times New Roman" panose="02020603050405020304" pitchFamily="18" charset="0"/>
                  </a:endParaRP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JHEP 1912 (2019) 130.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1925067" y="2384914"/>
                  <a:ext cx="2310356" cy="348055"/>
                </a:xfrm>
                <a:prstGeom prst="round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>
                <a:off x="5831559" y="4982086"/>
                <a:ext cx="2179186" cy="434934"/>
                <a:chOff x="1062302" y="3768844"/>
                <a:chExt cx="2179186" cy="434934"/>
              </a:xfrm>
            </p:grpSpPr>
            <p:sp>
              <p:nvSpPr>
                <p:cNvPr id="26" name="矩形 25"/>
                <p:cNvSpPr/>
                <p:nvPr/>
              </p:nvSpPr>
              <p:spPr>
                <a:xfrm>
                  <a:off x="1068851" y="3776206"/>
                  <a:ext cx="2103984" cy="427572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200" b="1" dirty="0" smtClean="0">
                      <a:latin typeface="+mj-ea"/>
                      <a:ea typeface="+mj-ea"/>
                      <a:cs typeface="Times New Roman" panose="02020603050405020304" pitchFamily="18" charset="0"/>
                    </a:rPr>
                    <a:t>Neutrino CC-NSI</a:t>
                  </a:r>
                  <a:endParaRPr lang="en-US" altLang="zh-CN" sz="1000" b="1" dirty="0" smtClean="0">
                    <a:latin typeface="+mj-ea"/>
                    <a:ea typeface="+mj-ea"/>
                    <a:cs typeface="Times New Roman" panose="02020603050405020304" pitchFamily="18" charset="0"/>
                  </a:endParaRPr>
                </a:p>
                <a:p>
                  <a:r>
                    <a:rPr lang="en-US" sz="1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Phys.Rev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D97 (2018) </a:t>
                  </a:r>
                  <a:r>
                    <a:rPr lang="en-US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035018.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圆角矩形 26"/>
                <p:cNvSpPr/>
                <p:nvPr/>
              </p:nvSpPr>
              <p:spPr>
                <a:xfrm>
                  <a:off x="1062302" y="3768844"/>
                  <a:ext cx="2179186" cy="430887"/>
                </a:xfrm>
                <a:prstGeom prst="round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79580" y="5003966"/>
                <a:ext cx="2162116" cy="456309"/>
                <a:chOff x="821685" y="4464522"/>
                <a:chExt cx="2162116" cy="456309"/>
              </a:xfrm>
            </p:grpSpPr>
            <p:sp>
              <p:nvSpPr>
                <p:cNvPr id="24" name="矩形 23"/>
                <p:cNvSpPr/>
                <p:nvPr/>
              </p:nvSpPr>
              <p:spPr>
                <a:xfrm>
                  <a:off x="821685" y="4493259"/>
                  <a:ext cx="2162116" cy="427572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200" b="1" dirty="0" err="1" smtClean="0">
                      <a:latin typeface="+mj-ea"/>
                      <a:ea typeface="+mj-ea"/>
                      <a:cs typeface="Times New Roman" panose="02020603050405020304" pitchFamily="18" charset="0"/>
                    </a:rPr>
                    <a:t>Unitarity</a:t>
                  </a:r>
                  <a:r>
                    <a:rPr lang="en-US" altLang="zh-CN" sz="1200" b="1" dirty="0" smtClean="0">
                      <a:latin typeface="+mj-ea"/>
                      <a:ea typeface="+mj-ea"/>
                      <a:cs typeface="Times New Roman" panose="02020603050405020304" pitchFamily="18" charset="0"/>
                    </a:rPr>
                    <a:t> violations</a:t>
                  </a:r>
                  <a:endParaRPr lang="en-US" altLang="zh-CN" sz="1000" b="1" dirty="0" smtClean="0">
                    <a:latin typeface="+mj-ea"/>
                    <a:ea typeface="+mj-ea"/>
                    <a:cs typeface="Times New Roman" panose="02020603050405020304" pitchFamily="18" charset="0"/>
                  </a:endParaRPr>
                </a:p>
                <a:p>
                  <a:r>
                    <a:rPr lang="en-US" sz="1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Phys.Lett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B774 (2017) 217-224.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圆角矩形 24"/>
                <p:cNvSpPr/>
                <p:nvPr/>
              </p:nvSpPr>
              <p:spPr>
                <a:xfrm>
                  <a:off x="867339" y="4464522"/>
                  <a:ext cx="2088715" cy="430886"/>
                </a:xfrm>
                <a:prstGeom prst="round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>
                <a:off x="4001962" y="5003966"/>
                <a:ext cx="1599932" cy="459395"/>
                <a:chOff x="3434196" y="4456176"/>
                <a:chExt cx="1599932" cy="459395"/>
              </a:xfrm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3434196" y="4487999"/>
                  <a:ext cx="1599932" cy="427572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l-GR" altLang="zh-CN" sz="1200" b="1" dirty="0">
                      <a:cs typeface="Times New Roman" panose="02020603050405020304" pitchFamily="18" charset="0"/>
                    </a:rPr>
                    <a:t>ν</a:t>
                  </a:r>
                  <a:r>
                    <a:rPr lang="el-GR" altLang="zh-CN" sz="1200" b="1" dirty="0">
                      <a:latin typeface="+mj-ea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b="1" dirty="0" smtClean="0">
                      <a:latin typeface="+mj-ea"/>
                      <a:ea typeface="+mj-ea"/>
                      <a:cs typeface="Times New Roman" panose="02020603050405020304" pitchFamily="18" charset="0"/>
                    </a:rPr>
                    <a:t>Invisible decays</a:t>
                  </a:r>
                  <a:endParaRPr lang="en-US" altLang="zh-CN" sz="1000" b="1" dirty="0" smtClean="0">
                    <a:latin typeface="+mj-ea"/>
                    <a:ea typeface="+mj-ea"/>
                    <a:cs typeface="Times New Roman" panose="02020603050405020304" pitchFamily="18" charset="0"/>
                  </a:endParaRPr>
                </a:p>
                <a:p>
                  <a:r>
                    <a:rPr lang="en-US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JHEP 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1904 (2019) 004.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圆角矩形 22"/>
                <p:cNvSpPr/>
                <p:nvPr/>
              </p:nvSpPr>
              <p:spPr>
                <a:xfrm>
                  <a:off x="3434196" y="4456176"/>
                  <a:ext cx="1574597" cy="430889"/>
                </a:xfrm>
                <a:prstGeom prst="round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6827334" y="3215663"/>
                <a:ext cx="2228850" cy="727824"/>
                <a:chOff x="4415067" y="2130616"/>
                <a:chExt cx="2228850" cy="727824"/>
              </a:xfrm>
            </p:grpSpPr>
            <p:sp>
              <p:nvSpPr>
                <p:cNvPr id="20" name="矩形 19"/>
                <p:cNvSpPr/>
                <p:nvPr/>
              </p:nvSpPr>
              <p:spPr>
                <a:xfrm>
                  <a:off x="4415067" y="2213598"/>
                  <a:ext cx="2228850" cy="598601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 smtClean="0">
                      <a:latin typeface="+mj-ea"/>
                      <a:ea typeface="+mj-ea"/>
                      <a:cs typeface="Times New Roman" panose="02020603050405020304" pitchFamily="18" charset="0"/>
                    </a:rPr>
                    <a:t>Constraints on </a:t>
                  </a:r>
                  <a:r>
                    <a:rPr lang="el-GR" altLang="zh-CN" sz="1200" b="1" dirty="0" smtClean="0">
                      <a:latin typeface="Calibri" panose="020F0502020204030204" pitchFamily="34" charset="0"/>
                      <a:ea typeface="+mj-ea"/>
                      <a:cs typeface="Calibri" panose="020F0502020204030204" pitchFamily="34" charset="0"/>
                    </a:rPr>
                    <a:t>ν</a:t>
                  </a:r>
                  <a:r>
                    <a:rPr lang="en-US" altLang="zh-CN" sz="1200" b="1" dirty="0" smtClean="0">
                      <a:latin typeface="+mj-ea"/>
                      <a:ea typeface="+mj-ea"/>
                      <a:cs typeface="Times New Roman" panose="02020603050405020304" pitchFamily="18" charset="0"/>
                    </a:rPr>
                    <a:t> mass models</a:t>
                  </a:r>
                </a:p>
                <a:p>
                  <a:r>
                    <a:rPr lang="en-US" sz="12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Nucl.Phys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B952 (2020) 114915</a:t>
                  </a:r>
                  <a:r>
                    <a:rPr lang="en-US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r>
                    <a:rPr lang="en-US" sz="12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Phys.Rev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D100 (2019) </a:t>
                  </a:r>
                  <a:r>
                    <a:rPr lang="en-US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055022.</a:t>
                  </a: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4451665" y="2130616"/>
                  <a:ext cx="2068978" cy="727824"/>
                </a:xfrm>
                <a:prstGeom prst="round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418958" y="3220285"/>
                <a:ext cx="2030820" cy="566233"/>
                <a:chOff x="4816532" y="4811059"/>
                <a:chExt cx="2030820" cy="566233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4816532" y="4880389"/>
                  <a:ext cx="2030820" cy="427572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b="1" dirty="0" err="1" smtClean="0">
                      <a:latin typeface="+mj-ea"/>
                      <a:ea typeface="+mj-ea"/>
                      <a:cs typeface="Times New Roman" panose="02020603050405020304" pitchFamily="18" charset="0"/>
                    </a:rPr>
                    <a:t>CEvNS</a:t>
                  </a:r>
                  <a:r>
                    <a:rPr lang="en-US" altLang="zh-CN" sz="1200" b="1" dirty="0" smtClean="0">
                      <a:latin typeface="+mj-ea"/>
                      <a:ea typeface="+mj-ea"/>
                      <a:cs typeface="Times New Roman" panose="02020603050405020304" pitchFamily="18" charset="0"/>
                    </a:rPr>
                    <a:t> at a near detector</a:t>
                  </a:r>
                  <a:endParaRPr lang="en-US" altLang="zh-CN" sz="1000" b="1" dirty="0" smtClean="0">
                    <a:latin typeface="+mj-ea"/>
                    <a:ea typeface="+mj-ea"/>
                    <a:cs typeface="Times New Roman" panose="02020603050405020304" pitchFamily="18" charset="0"/>
                  </a:endParaRPr>
                </a:p>
                <a:p>
                  <a:r>
                    <a:rPr lang="en-US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Phys.Rev.D97(2018)11,113003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>
                  <a:off x="4833992" y="4811059"/>
                  <a:ext cx="1919471" cy="566233"/>
                </a:xfrm>
                <a:prstGeom prst="round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2135368" y="1426715"/>
                <a:ext cx="4931417" cy="3487459"/>
                <a:chOff x="2066650" y="1426715"/>
                <a:chExt cx="4931417" cy="3487459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2695469" y="2575025"/>
                  <a:ext cx="3630676" cy="1663700"/>
                  <a:chOff x="2850545" y="2889250"/>
                  <a:chExt cx="3630676" cy="1663700"/>
                </a:xfrm>
              </p:grpSpPr>
              <p:pic>
                <p:nvPicPr>
                  <p:cNvPr id="1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11316" y="2889250"/>
                    <a:ext cx="3569905" cy="16637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sp>
                <p:nvSpPr>
                  <p:cNvPr id="17" name="TextBox 4"/>
                  <p:cNvSpPr txBox="1"/>
                  <p:nvPr/>
                </p:nvSpPr>
                <p:spPr>
                  <a:xfrm>
                    <a:off x="2850545" y="3435350"/>
                    <a:ext cx="2113246" cy="42757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>
                        <a:latin typeface="+mj-ea"/>
                        <a:ea typeface="+mj-ea"/>
                      </a:rPr>
                      <a:t>MOMENT</a:t>
                    </a:r>
                    <a:r>
                      <a:rPr lang="zh-CN" altLang="en-US" sz="1600" b="1" dirty="0" smtClean="0">
                        <a:latin typeface="+mj-ea"/>
                        <a:ea typeface="+mj-ea"/>
                      </a:rPr>
                      <a:t> </a:t>
                    </a:r>
                    <a:r>
                      <a:rPr lang="en-US" altLang="zh-CN" sz="1600" b="1" dirty="0" smtClean="0">
                        <a:latin typeface="+mj-ea"/>
                        <a:ea typeface="+mj-ea"/>
                      </a:rPr>
                      <a:t>proposal</a:t>
                    </a:r>
                  </a:p>
                  <a:p>
                    <a:r>
                      <a:rPr lang="en-US" sz="800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rPr>
                      <a:t>Phys.Rev.ST </a:t>
                    </a:r>
                    <a:r>
                      <a:rPr lang="en-US" sz="800" b="1" dirty="0" err="1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rPr>
                      <a:t>Accel.Beams</a:t>
                    </a:r>
                    <a:r>
                      <a:rPr lang="en-US" sz="800" b="1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rPr>
                      <a:t> 17 (2014) 090101</a:t>
                    </a:r>
                    <a:endParaRPr lang="en-US" sz="1200" b="1" dirty="0" smtClean="0">
                      <a:latin typeface="Times New Roman" panose="02020603050405020304" pitchFamily="18" charset="0"/>
                      <a:ea typeface="+mj-ea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" name="正五边形 14"/>
                <p:cNvSpPr/>
                <p:nvPr/>
              </p:nvSpPr>
              <p:spPr>
                <a:xfrm>
                  <a:off x="2066650" y="1426715"/>
                  <a:ext cx="4931417" cy="3487459"/>
                </a:xfrm>
                <a:prstGeom prst="pentagon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30" name="Image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59" y="3841895"/>
              <a:ext cx="1770187" cy="123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712" y="1645964"/>
              <a:ext cx="1510393" cy="135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文本框 2"/>
          <p:cNvSpPr txBox="1"/>
          <p:nvPr/>
        </p:nvSpPr>
        <p:spPr>
          <a:xfrm>
            <a:off x="3412981" y="4595850"/>
            <a:ext cx="2369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+</a:t>
            </a:r>
            <a:r>
              <a:rPr lang="en-US" altLang="zh-CN" sz="1600" b="1" dirty="0" err="1" smtClean="0">
                <a:latin typeface="Times New Roman" panose="02020603050405020304" pitchFamily="18" charset="0"/>
                <a:ea typeface="宋体" panose="02010600030101010101" pitchFamily="2" charset="-122"/>
              </a:rPr>
              <a:t>EMuS</a:t>
            </a:r>
            <a:r>
              <a:rPr lang="en-US" altLang="zh-CN" sz="16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proposal</a:t>
            </a:r>
            <a:endParaRPr lang="zh-CN" altLang="en-US" sz="16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392760" y="4515253"/>
            <a:ext cx="2400110" cy="461665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latin typeface="+mj-ea"/>
                <a:ea typeface="+mj-ea"/>
                <a:cs typeface="Times New Roman" panose="02020603050405020304" pitchFamily="18" charset="0"/>
              </a:rPr>
              <a:t>Opaque scintillator detector</a:t>
            </a:r>
            <a:endParaRPr lang="en-US" altLang="zh-CN" sz="1000" b="1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102 (2020) 1, 013006.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431814" y="4532505"/>
            <a:ext cx="2322002" cy="465244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8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latin typeface="+mn-lt"/>
              </a:rPr>
              <a:t>Precision measurement of </a:t>
            </a:r>
            <a:r>
              <a:rPr lang="el-GR" altLang="zh-CN" b="1" dirty="0" smtClean="0">
                <a:latin typeface="+mn-lt"/>
                <a:cs typeface="Calibri" panose="020F0502020204030204" pitchFamily="34" charset="0"/>
              </a:rPr>
              <a:t>δ</a:t>
            </a:r>
            <a:r>
              <a:rPr lang="en-US" altLang="zh-CN" b="1" baseline="-25000" dirty="0" smtClean="0">
                <a:latin typeface="+mn-lt"/>
              </a:rPr>
              <a:t>CP</a:t>
            </a:r>
            <a:endParaRPr lang="zh-CN" altLang="en-US" b="1" baseline="-25000" dirty="0"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Sisällön paikkamerkki 3" descr="Kuva, joka sisältää kohteen kartta, teksti&#10;&#10;Kuvaus luotu automaattisesti">
            <a:extLst>
              <a:ext uri="{FF2B5EF4-FFF2-40B4-BE49-F238E27FC236}">
                <a16:creationId xmlns:a16="http://schemas.microsoft.com/office/drawing/2014/main" id="{E357EAD6-F20C-40B5-AC16-3216BB282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805508"/>
            <a:ext cx="7956550" cy="2984758"/>
          </a:xfrm>
        </p:spPr>
      </p:pic>
      <p:pic>
        <p:nvPicPr>
          <p:cNvPr id="6" name="Sisällön paikkamerkki 4" descr="Kuva, joka sisältää kohteen kartta, teksti&#10;&#10;Kuvaus luotu automaattisesti">
            <a:extLst>
              <a:ext uri="{FF2B5EF4-FFF2-40B4-BE49-F238E27FC236}">
                <a16:creationId xmlns:a16="http://schemas.microsoft.com/office/drawing/2014/main" id="{4ECD587B-9DAA-4C9B-B4F8-A4AE471D9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3380077"/>
            <a:ext cx="7956550" cy="298475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001854" y="6180169"/>
            <a:ext cx="222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-apple-system"/>
              </a:rPr>
              <a:t>arXiv:</a:t>
            </a:r>
            <a:r>
              <a:rPr lang="en-US" altLang="zh-CN" dirty="0" smtClean="0">
                <a:solidFill>
                  <a:srgbClr val="0050B3"/>
                </a:solidFill>
                <a:latin typeface="-apple-system"/>
                <a:hlinkClick r:id="rId4"/>
              </a:rPr>
              <a:t>1909.01548</a:t>
            </a:r>
            <a:r>
              <a:rPr lang="zh-CN" altLang="en-US" dirty="0">
                <a:latin typeface="-apple-system"/>
              </a:rPr>
              <a:t> </a:t>
            </a:r>
            <a:endParaRPr lang="zh-CN" altLang="en-US" b="0" i="0" dirty="0"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09151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If a neutrino decays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3014" y="930982"/>
            <a:ext cx="8913829" cy="234581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Visible decays: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If the decay products are active, interact at the detector </a:t>
            </a:r>
            <a:r>
              <a:rPr lang="en-US" dirty="0" smtClean="0"/>
              <a:t>and give </a:t>
            </a:r>
            <a:r>
              <a:rPr lang="en-US" dirty="0"/>
              <a:t>a visible signal.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Increase/depletion of event rates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Invisible decays:</a:t>
            </a:r>
          </a:p>
          <a:p>
            <a:pPr marL="0" indent="0">
              <a:buNone/>
            </a:pPr>
            <a:r>
              <a:rPr lang="en-US" dirty="0"/>
              <a:t>Sterile states, below the detector threshold, depletion </a:t>
            </a:r>
            <a:r>
              <a:rPr lang="en-US" dirty="0" smtClean="0"/>
              <a:t>of event </a:t>
            </a:r>
            <a:r>
              <a:rPr lang="en-US" dirty="0"/>
              <a:t>rates</a:t>
            </a:r>
            <a:r>
              <a:rPr lang="en-US" dirty="0" smtClean="0"/>
              <a:t>...</a:t>
            </a:r>
          </a:p>
          <a:p>
            <a:r>
              <a:rPr lang="en-US" dirty="0" smtClean="0"/>
              <a:t>Consider the decay mode:</a:t>
            </a:r>
          </a:p>
          <a:p>
            <a:pPr marL="0" indent="0">
              <a:buNone/>
            </a:pPr>
            <a:r>
              <a:rPr lang="en-US" dirty="0" smtClean="0"/>
              <a:t>J is a </a:t>
            </a:r>
            <a:r>
              <a:rPr lang="en-US" dirty="0" err="1" smtClean="0"/>
              <a:t>majoron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13" y="2535444"/>
            <a:ext cx="1677997" cy="42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29" y="3781055"/>
            <a:ext cx="2336008" cy="84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4772"/>
            <a:ext cx="6716698" cy="9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39" y="2510658"/>
            <a:ext cx="3453080" cy="254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723294" y="612924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-apple-system"/>
              </a:rPr>
              <a:t>arXv:</a:t>
            </a:r>
            <a:r>
              <a:rPr lang="en-US" altLang="zh-CN" dirty="0" smtClean="0">
                <a:solidFill>
                  <a:srgbClr val="0050B3"/>
                </a:solidFill>
                <a:latin typeface="-apple-system"/>
                <a:hlinkClick r:id="rId6"/>
              </a:rPr>
              <a:t>1811.05623</a:t>
            </a:r>
            <a:r>
              <a:rPr lang="zh-CN" altLang="en-US" dirty="0">
                <a:latin typeface="-apple-system"/>
              </a:rPr>
              <a:t> </a:t>
            </a:r>
            <a:endParaRPr lang="zh-CN" altLang="en-US" b="0" i="0" dirty="0"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120060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STD_8.pdf" descr="LSTD_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54258"/>
            <a:ext cx="6862981" cy="543497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8035534" cy="576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Constraints on flavor-symmetry neutrino models</a:t>
            </a:r>
            <a:endParaRPr 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15</a:t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381481" y="1580384"/>
            <a:ext cx="4762519" cy="2937091"/>
            <a:chOff x="731196" y="1119527"/>
            <a:chExt cx="4762519" cy="2937091"/>
          </a:xfrm>
        </p:grpSpPr>
        <p:pic>
          <p:nvPicPr>
            <p:cNvPr id="6" name="tri-direct_chart.pdf" descr="tri-direct_chart.pdf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23097" r="22118" b="5093"/>
            <a:stretch/>
          </p:blipFill>
          <p:spPr>
            <a:xfrm>
              <a:off x="731196" y="1119527"/>
              <a:ext cx="2260546" cy="29370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742" y="2923628"/>
              <a:ext cx="2026485" cy="654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111" y="2510830"/>
              <a:ext cx="2546604" cy="32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515" y="1278295"/>
              <a:ext cx="1744054" cy="367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742" y="1800987"/>
              <a:ext cx="2341226" cy="61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4571825" y="862194"/>
            <a:ext cx="4140403" cy="64633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 err="1"/>
              <a:t>Flavour</a:t>
            </a:r>
            <a:r>
              <a:rPr lang="en-US" altLang="zh-CN" dirty="0"/>
              <a:t> Symmetry Embedded -- </a:t>
            </a:r>
            <a:r>
              <a:rPr lang="en-US" altLang="zh-CN" dirty="0" err="1"/>
              <a:t>GLoBES</a:t>
            </a:r>
            <a:r>
              <a:rPr lang="en-US" altLang="zh-CN" dirty="0"/>
              <a:t> (</a:t>
            </a:r>
            <a:r>
              <a:rPr lang="en-US" altLang="zh-CN" dirty="0" err="1"/>
              <a:t>FaSE-GLoBES</a:t>
            </a:r>
            <a:r>
              <a:rPr lang="en-US" altLang="zh-CN" dirty="0"/>
              <a:t>)</a:t>
            </a:r>
            <a:r>
              <a:rPr lang="zh-CN" altLang="en-US" dirty="0"/>
              <a:t> </a:t>
            </a:r>
            <a:r>
              <a:rPr lang="en-US" altLang="zh-CN" dirty="0" err="1" smtClean="0"/>
              <a:t>arXiv</a:t>
            </a:r>
            <a:r>
              <a:rPr lang="en-US" altLang="zh-CN" dirty="0" smtClean="0"/>
              <a:t>: </a:t>
            </a:r>
            <a:r>
              <a:rPr lang="en-US" altLang="zh-CN" dirty="0" smtClean="0">
                <a:hlinkClick r:id="rId8"/>
              </a:rPr>
              <a:t>2006.14886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991398" y="612354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50B3"/>
                </a:solidFill>
                <a:latin typeface="-apple-system"/>
                <a:hlinkClick r:id="rId9"/>
              </a:rPr>
              <a:t>arXv:1907.01371</a:t>
            </a:r>
            <a:r>
              <a:rPr lang="zh-CN" altLang="en-US" dirty="0">
                <a:latin typeface="-apple-system"/>
              </a:rPr>
              <a:t>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33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7F126-792A-4BE4-85DB-1AE9106D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ym typeface="+mn-lt"/>
              </a:rPr>
              <a:t>Table of contents</a:t>
            </a:r>
            <a:endParaRPr lang="zh-CN" altLang="en-US" dirty="0">
              <a:sym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9DFBE9-19FF-498F-AC72-22BBAEF5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32" y="1338175"/>
            <a:ext cx="8472431" cy="3240751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Motivations</a:t>
            </a:r>
          </a:p>
          <a:p>
            <a:r>
              <a:rPr lang="en-US" altLang="zh-CN" dirty="0" err="1" smtClean="0">
                <a:sym typeface="+mn-lt"/>
              </a:rPr>
              <a:t>Muonium</a:t>
            </a:r>
            <a:r>
              <a:rPr lang="en-US" altLang="zh-CN" dirty="0" smtClean="0">
                <a:sym typeface="+mn-lt"/>
              </a:rPr>
              <a:t> to </a:t>
            </a:r>
            <a:r>
              <a:rPr lang="en-US" altLang="zh-CN" dirty="0" err="1" smtClean="0">
                <a:sym typeface="+mn-lt"/>
              </a:rPr>
              <a:t>Antimuonium</a:t>
            </a:r>
            <a:r>
              <a:rPr lang="en-US" altLang="zh-CN" dirty="0" smtClean="0">
                <a:sym typeface="+mn-lt"/>
              </a:rPr>
              <a:t> Conversion Experiment (MACE)</a:t>
            </a:r>
            <a:endParaRPr lang="en-US" altLang="zh-CN" dirty="0" smtClean="0">
              <a:sym typeface="+mn-lt"/>
            </a:endParaRPr>
          </a:p>
          <a:p>
            <a:r>
              <a:rPr lang="en-US" altLang="zh-CN" dirty="0">
                <a:solidFill>
                  <a:schemeClr val="bg2"/>
                </a:solidFill>
                <a:sym typeface="+mn-lt"/>
              </a:rPr>
              <a:t>Precision measurements and new physics searches</a:t>
            </a:r>
          </a:p>
          <a:p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Summary</a:t>
            </a:r>
            <a:endParaRPr lang="zh-CN" altLang="en-US" dirty="0" smtClean="0">
              <a:solidFill>
                <a:schemeClr val="bg2"/>
              </a:solidFill>
              <a:sym typeface="+mn-lt"/>
            </a:endParaRPr>
          </a:p>
          <a:p>
            <a:pPr marL="0" indent="0">
              <a:buNone/>
            </a:pPr>
            <a:endParaRPr lang="en-US" altLang="zh-CN" dirty="0" smtClean="0">
              <a:sym typeface="+mn-lt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086600" y="6599204"/>
            <a:ext cx="2057400" cy="258796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26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047"/>
            <a:ext cx="8550130" cy="576863"/>
          </a:xfrm>
        </p:spPr>
        <p:txBody>
          <a:bodyPr/>
          <a:lstStyle/>
          <a:p>
            <a:r>
              <a:rPr lang="" altLang="en-US" b="1" dirty="0" smtClean="0"/>
              <a:t>M</a:t>
            </a:r>
            <a:r>
              <a:rPr lang="en-US" altLang="zh-CN" b="1" dirty="0" err="1" smtClean="0"/>
              <a:t>uon</a:t>
            </a:r>
            <a:r>
              <a:rPr lang="en-US" altLang="zh-CN" b="1" dirty="0" smtClean="0"/>
              <a:t> and m</a:t>
            </a:r>
            <a:r>
              <a:rPr lang="" altLang="en-US" b="1" dirty="0" smtClean="0"/>
              <a:t>uonium </a:t>
            </a:r>
            <a:r>
              <a:rPr lang="" altLang="en-US" b="1" dirty="0"/>
              <a:t>productions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0"/>
          <a:stretch/>
        </p:blipFill>
        <p:spPr bwMode="auto">
          <a:xfrm>
            <a:off x="191123" y="814601"/>
            <a:ext cx="5626201" cy="242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1" y="3587443"/>
            <a:ext cx="2786503" cy="22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81" y="3587443"/>
            <a:ext cx="2239865" cy="22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3802973"/>
            <a:ext cx="2246362" cy="206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70447" y="5971735"/>
            <a:ext cx="2502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Super Fluid Helium</a:t>
            </a:r>
            <a:endParaRPr lang="en-US" sz="20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210" y="5989672"/>
            <a:ext cx="205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Silica powder</a:t>
            </a:r>
            <a:endParaRPr lang="en-US" sz="20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08031" y="5930817"/>
            <a:ext cx="972502" cy="700816"/>
            <a:chOff x="2897945" y="6042074"/>
            <a:chExt cx="972502" cy="700816"/>
          </a:xfrm>
        </p:grpSpPr>
        <p:sp>
          <p:nvSpPr>
            <p:cNvPr id="14" name="右箭头 13"/>
            <p:cNvSpPr/>
            <p:nvPr/>
          </p:nvSpPr>
          <p:spPr>
            <a:xfrm>
              <a:off x="2897945" y="6042074"/>
              <a:ext cx="972502" cy="239151"/>
            </a:xfrm>
            <a:prstGeom prst="rightArrow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61248" y="6281225"/>
              <a:ext cx="858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Increase efficiency</a:t>
              </a:r>
              <a:endPara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891092" y="1186661"/>
            <a:ext cx="3231644" cy="203132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tungsten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1986: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4% from 4 MeV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altLang="zh-C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powder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1990: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1%-2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from 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MeV μ</a:t>
            </a:r>
            <a:r>
              <a:rPr lang="en-US" altLang="zh-CN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film(cold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2012: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from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" name="矩形 4"/>
          <p:cNvSpPr/>
          <p:nvPr/>
        </p:nvSpPr>
        <p:spPr>
          <a:xfrm>
            <a:off x="248093" y="3242897"/>
            <a:ext cx="4463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target: aerogel, super fluid helium…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05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7150395" cy="576863"/>
          </a:xfrm>
        </p:spPr>
        <p:txBody>
          <a:bodyPr>
            <a:normAutofit/>
          </a:bodyPr>
          <a:lstStyle/>
          <a:p>
            <a:r>
              <a:rPr lang="" altLang="en-US" b="1" dirty="0"/>
              <a:t>How to detect such a </a:t>
            </a:r>
            <a:r>
              <a:rPr lang="" altLang="en-US" b="1" dirty="0" smtClean="0"/>
              <a:t>process </a:t>
            </a:r>
            <a:r>
              <a:rPr lang="en-US" altLang="zh-CN" b="1" dirty="0" smtClean="0"/>
              <a:t>in 1999</a:t>
            </a:r>
            <a:r>
              <a:rPr lang="" altLang="en-US" b="1" dirty="0" smtClean="0"/>
              <a:t>?</a:t>
            </a:r>
            <a:endParaRPr lang="" alt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" y="904875"/>
            <a:ext cx="8910955" cy="55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6200" y="6207442"/>
            <a:ext cx="3689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ea"/>
              </a:rPr>
              <a:t>No progress since then!!!</a:t>
            </a:r>
          </a:p>
        </p:txBody>
      </p:sp>
    </p:spTree>
    <p:extLst>
      <p:ext uri="{BB962C8B-B14F-4D97-AF65-F5344CB8AC3E}">
        <p14:creationId xmlns:p14="http://schemas.microsoft.com/office/powerpoint/2010/main" val="3271550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6455451" cy="576863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Breakthrough of MACE </a:t>
            </a:r>
            <a:r>
              <a:rPr lang="en-US" altLang="zh-CN" b="1" dirty="0" smtClean="0"/>
              <a:t>with </a:t>
            </a:r>
            <a:r>
              <a:rPr lang="en-US" altLang="zh-CN" b="1" dirty="0" err="1" smtClean="0"/>
              <a:t>EMuS</a:t>
            </a:r>
            <a:endParaRPr 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幻灯片编号占位符 1"/>
          <p:cNvSpPr txBox="1">
            <a:spLocks/>
          </p:cNvSpPr>
          <p:nvPr/>
        </p:nvSpPr>
        <p:spPr>
          <a:xfrm>
            <a:off x="8566150" y="6318251"/>
            <a:ext cx="318932" cy="53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文本框 6"/>
          <p:cNvSpPr txBox="1"/>
          <p:nvPr/>
        </p:nvSpPr>
        <p:spPr>
          <a:xfrm>
            <a:off x="58687" y="5051450"/>
            <a:ext cx="89840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en-US" altLang="zh-CN" dirty="0" smtClean="0"/>
              <a:t>Step </a:t>
            </a:r>
            <a:r>
              <a:rPr kumimoji="1" lang="en-US" altLang="zh-CN" dirty="0" smtClean="0"/>
              <a:t>further with better timing/tracking capability in a magnetic spectrometer</a:t>
            </a:r>
            <a:r>
              <a:rPr kumimoji="1" lang="en-US" altLang="zh-CN" dirty="0" smtClean="0"/>
              <a:t>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en-US" altLang="zh-CN" dirty="0" smtClean="0"/>
              <a:t>Without other </a:t>
            </a:r>
            <a:r>
              <a:rPr kumimoji="1" lang="en-US" altLang="zh-CN" dirty="0" smtClean="0"/>
              <a:t>similar facilities around the world, </a:t>
            </a:r>
            <a:r>
              <a:rPr kumimoji="1" lang="en-US" altLang="zh-CN" dirty="0" smtClean="0"/>
              <a:t>it is time for us to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 break through the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latest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record</a:t>
            </a:r>
            <a:r>
              <a:rPr kumimoji="1" lang="en-US" altLang="zh-CN" dirty="0" smtClean="0"/>
              <a:t> in 1999.</a:t>
            </a:r>
            <a:endParaRPr kumimoji="1"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/>
              <p:cNvSpPr/>
              <p:nvPr/>
            </p:nvSpPr>
            <p:spPr>
              <a:xfrm>
                <a:off x="4897481" y="2176595"/>
                <a:ext cx="4246519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/>
                  <a:t>The latest bound was done at PSI more than 20 years ago with a muon intensity</a:t>
                </a:r>
                <a:r>
                  <a:rPr lang="zh-CN" alt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/>
                      </a:rPr>
                      <m:t>8×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sz="1600" i="1">
                            <a:latin typeface="Cambria Math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l-GR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600" i="1">
                            <a:latin typeface="Cambria Math"/>
                          </a:rPr>
                          <m:t>μ</m:t>
                        </m:r>
                      </m:e>
                      <m:sup>
                        <m:r>
                          <a:rPr lang="en-US" altLang="zh-CN" sz="1600" i="1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latin typeface="Cambria Math"/>
                      </a:rPr>
                      <m:t>/</m:t>
                    </m:r>
                    <m:r>
                      <a:rPr lang="en-US" altLang="zh-CN" sz="1600" i="1">
                        <a:latin typeface="Cambria Math"/>
                      </a:rPr>
                      <m:t>𝑠</m:t>
                    </m:r>
                  </m:oMath>
                </a14:m>
                <a:r>
                  <a:rPr lang="en-US" altLang="zh-CN" sz="1600" dirty="0" smtClean="0"/>
                  <a:t> and high-precision magnetic spectrometer.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/>
                  <a:t>Timing resolution in detector: ~ 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/>
                  <a:t>Position resolution in detector: ~ 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 err="1" smtClean="0"/>
                  <a:t>EMuS</a:t>
                </a:r>
                <a:r>
                  <a:rPr lang="en-US" altLang="zh-CN" sz="1600" dirty="0" smtClean="0"/>
                  <a:t> plans to </a:t>
                </a:r>
                <a:r>
                  <a:rPr lang="en-US" altLang="zh-CN" sz="1600" dirty="0" smtClean="0"/>
                  <a:t>offer high-intensity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600" i="1">
                            <a:latin typeface="Cambria Math"/>
                          </a:rPr>
                          <m:t>μ</m:t>
                        </m:r>
                      </m:e>
                      <m:sup>
                        <m:r>
                          <a:rPr lang="en-US" altLang="zh-CN" sz="1600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/>
                  <a:t>Current timing resolution in detector: ~ </a:t>
                </a:r>
                <a:r>
                  <a:rPr lang="en-US" altLang="zh-CN" sz="1600" dirty="0" err="1" smtClean="0"/>
                  <a:t>ps</a:t>
                </a:r>
                <a:endParaRPr lang="en-US" altLang="zh-CN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/>
                  <a:t>Current position resolution in detector:~</a:t>
                </a:r>
                <a:r>
                  <a:rPr lang="en-US" altLang="zh-CN" sz="1600" dirty="0" err="1" smtClean="0"/>
                  <a:t>μs</a:t>
                </a:r>
                <a:endParaRPr lang="en-US" altLang="zh-CN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/>
                  <a:t>Expect to be improved by &gt; O(10</a:t>
                </a:r>
                <a:r>
                  <a:rPr lang="en-US" altLang="zh-CN" sz="1600" baseline="30000" dirty="0" smtClean="0"/>
                  <a:t>2</a:t>
                </a:r>
                <a:r>
                  <a:rPr lang="en-US" altLang="zh-CN" sz="1600" dirty="0" smtClean="0"/>
                  <a:t>)?</a:t>
                </a:r>
                <a:endParaRPr lang="en-US" sz="1600" dirty="0"/>
              </a:p>
            </p:txBody>
          </p:sp>
        </mc:Choice>
        <mc:Fallback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481" y="2176595"/>
                <a:ext cx="4246519" cy="2554545"/>
              </a:xfrm>
              <a:prstGeom prst="rect">
                <a:avLst/>
              </a:prstGeom>
              <a:blipFill>
                <a:blip r:embed="rId2"/>
                <a:stretch>
                  <a:fillRect l="-574" t="-716" b="-21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71" y="1029156"/>
            <a:ext cx="3649133" cy="795751"/>
          </a:xfrm>
          <a:prstGeom prst="rect">
            <a:avLst/>
          </a:prstGeom>
          <a:ln w="19050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37" y="1029156"/>
            <a:ext cx="4220338" cy="38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7F126-792A-4BE4-85DB-1AE9106D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ym typeface="+mn-lt"/>
              </a:rPr>
              <a:t>Table of contents</a:t>
            </a:r>
            <a:endParaRPr lang="zh-CN" altLang="en-US" dirty="0">
              <a:sym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9DFBE9-19FF-498F-AC72-22BBAEF5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32" y="1338175"/>
            <a:ext cx="8472431" cy="3240751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ym typeface="+mn-lt"/>
              </a:rPr>
              <a:t>Motivations</a:t>
            </a:r>
          </a:p>
          <a:p>
            <a:r>
              <a:rPr lang="en-US" altLang="zh-CN" dirty="0">
                <a:sym typeface="+mn-lt"/>
              </a:rPr>
              <a:t>Physics performance study of </a:t>
            </a:r>
            <a:r>
              <a:rPr lang="en-US" altLang="zh-CN" dirty="0" smtClean="0">
                <a:sym typeface="+mn-lt"/>
              </a:rPr>
              <a:t>MOMENT</a:t>
            </a:r>
            <a:endParaRPr lang="en-US" altLang="zh-CN" dirty="0" smtClean="0">
              <a:sym typeface="+mn-lt"/>
            </a:endParaRPr>
          </a:p>
          <a:p>
            <a:r>
              <a:rPr lang="en-US" altLang="zh-CN" dirty="0" err="1" smtClean="0">
                <a:sym typeface="+mn-lt"/>
              </a:rPr>
              <a:t>Muonium</a:t>
            </a:r>
            <a:r>
              <a:rPr lang="en-US" altLang="zh-CN" dirty="0" smtClean="0">
                <a:sym typeface="+mn-lt"/>
              </a:rPr>
              <a:t> to </a:t>
            </a:r>
            <a:r>
              <a:rPr lang="en-US" altLang="zh-CN" dirty="0" err="1" smtClean="0">
                <a:sym typeface="+mn-lt"/>
              </a:rPr>
              <a:t>Antimuonium</a:t>
            </a:r>
            <a:r>
              <a:rPr lang="en-US" altLang="zh-CN" dirty="0" smtClean="0">
                <a:sym typeface="+mn-lt"/>
              </a:rPr>
              <a:t> Conversion Experiment (MACE)</a:t>
            </a:r>
            <a:endParaRPr lang="en-US" altLang="zh-CN" dirty="0" smtClean="0">
              <a:sym typeface="+mn-lt"/>
            </a:endParaRPr>
          </a:p>
          <a:p>
            <a:r>
              <a:rPr lang="en-US" altLang="zh-CN" dirty="0" smtClean="0">
                <a:sym typeface="+mn-lt"/>
              </a:rPr>
              <a:t>Summary</a:t>
            </a:r>
            <a:endParaRPr lang="zh-CN" altLang="en-US" dirty="0" smtClean="0">
              <a:sym typeface="+mn-lt"/>
            </a:endParaRPr>
          </a:p>
          <a:p>
            <a:pPr marL="0" indent="0">
              <a:buNone/>
            </a:pPr>
            <a:endParaRPr lang="en-US" altLang="zh-CN" dirty="0" smtClean="0">
              <a:sym typeface="+mn-lt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086600" y="6599204"/>
            <a:ext cx="2057400" cy="258796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87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Roadmap and milestones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20</a:t>
            </a:fld>
            <a:endParaRPr lang="zh-CN" altLang="en-US"/>
          </a:p>
        </p:txBody>
      </p:sp>
      <p:graphicFrame>
        <p:nvGraphicFramePr>
          <p:cNvPr id="5" name="图表 4"/>
          <p:cNvGraphicFramePr/>
          <p:nvPr>
            <p:extLst/>
          </p:nvPr>
        </p:nvGraphicFramePr>
        <p:xfrm>
          <a:off x="72668" y="1352836"/>
          <a:ext cx="78486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五角星 5"/>
          <p:cNvSpPr/>
          <p:nvPr/>
        </p:nvSpPr>
        <p:spPr>
          <a:xfrm>
            <a:off x="4235632" y="1288642"/>
            <a:ext cx="304800" cy="304800"/>
          </a:xfrm>
          <a:prstGeom prst="star5">
            <a:avLst>
              <a:gd name="adj" fmla="val 22239"/>
              <a:gd name="hf" fmla="val 105146"/>
              <a:gd name="vf" fmla="val 1105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4"/>
          <p:cNvSpPr txBox="1"/>
          <p:nvPr/>
        </p:nvSpPr>
        <p:spPr>
          <a:xfrm>
            <a:off x="4528979" y="1214479"/>
            <a:ext cx="790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TDR</a:t>
            </a:r>
            <a:endParaRPr kumimoji="1" lang="zh-CN" altLang="en-US" b="1" dirty="0"/>
          </a:p>
        </p:txBody>
      </p:sp>
      <p:sp>
        <p:nvSpPr>
          <p:cNvPr id="8" name="五角星 7"/>
          <p:cNvSpPr/>
          <p:nvPr/>
        </p:nvSpPr>
        <p:spPr>
          <a:xfrm>
            <a:off x="5523899" y="1310634"/>
            <a:ext cx="304800" cy="304800"/>
          </a:xfrm>
          <a:prstGeom prst="star5">
            <a:avLst>
              <a:gd name="adj" fmla="val 22239"/>
              <a:gd name="hf" fmla="val 105146"/>
              <a:gd name="vf" fmla="val 1105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51790" y="122795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Data taking</a:t>
            </a:r>
            <a:endParaRPr kumimoji="1" lang="zh-CN" altLang="en-US" b="1" dirty="0"/>
          </a:p>
        </p:txBody>
      </p:sp>
      <p:sp>
        <p:nvSpPr>
          <p:cNvPr id="12" name="五角星 11"/>
          <p:cNvSpPr/>
          <p:nvPr/>
        </p:nvSpPr>
        <p:spPr>
          <a:xfrm>
            <a:off x="3890754" y="1290548"/>
            <a:ext cx="304800" cy="304800"/>
          </a:xfrm>
          <a:prstGeom prst="star5">
            <a:avLst>
              <a:gd name="adj" fmla="val 22239"/>
              <a:gd name="hf" fmla="val 105146"/>
              <a:gd name="vf" fmla="val 1105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6680" y="1217966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CDR</a:t>
            </a:r>
            <a:endParaRPr kumimoji="1" lang="zh-CN" altLang="en-US" b="1" dirty="0"/>
          </a:p>
        </p:txBody>
      </p:sp>
      <p:grpSp>
        <p:nvGrpSpPr>
          <p:cNvPr id="18" name="组合 17"/>
          <p:cNvGrpSpPr/>
          <p:nvPr/>
        </p:nvGrpSpPr>
        <p:grpSpPr>
          <a:xfrm>
            <a:off x="6234036" y="3864924"/>
            <a:ext cx="1705127" cy="1673062"/>
            <a:chOff x="5755699" y="3123785"/>
            <a:chExt cx="1955878" cy="1935612"/>
          </a:xfrm>
        </p:grpSpPr>
        <p:pic>
          <p:nvPicPr>
            <p:cNvPr id="19" name="Picture 1" descr="C:\Users\jtang\AppData\Roaming\Tencent\Users\55785110\QQ\WinTemp\RichOle\6S{QU[]{YTAN`[G[AN53_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99" y="3123785"/>
              <a:ext cx="1927669" cy="191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711466" y="4632106"/>
              <a:ext cx="1000111" cy="42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MACE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1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Preliminary MC simulation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681" y="2011746"/>
            <a:ext cx="2743200" cy="437990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0" y="700652"/>
            <a:ext cx="5029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 smtClean="0"/>
              <a:t>Backgrounds: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1" lang="en-US" altLang="zh-CN" sz="2000" dirty="0"/>
              <a:t>μ</a:t>
            </a:r>
            <a:r>
              <a:rPr kumimoji="1" lang="en-US" altLang="zh-CN" sz="2000" baseline="30000" dirty="0" smtClean="0"/>
              <a:t>+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decays to e</a:t>
            </a:r>
            <a:r>
              <a:rPr kumimoji="1" lang="en-US" altLang="zh-CN" sz="2000" baseline="30000" dirty="0" smtClean="0"/>
              <a:t>+</a:t>
            </a:r>
            <a:r>
              <a:rPr kumimoji="1" lang="en-US" altLang="zh-CN" sz="2000" dirty="0" smtClean="0"/>
              <a:t>, </a:t>
            </a:r>
            <a:r>
              <a:rPr kumimoji="1" lang="en-US" altLang="zh-CN" sz="2000" dirty="0" err="1" smtClean="0"/>
              <a:t>Bhabha</a:t>
            </a:r>
            <a:r>
              <a:rPr kumimoji="1" lang="en-US" altLang="zh-CN" sz="2000" dirty="0" smtClean="0"/>
              <a:t> scattering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to generate high-energy e</a:t>
            </a:r>
            <a:r>
              <a:rPr kumimoji="1" lang="en-US" altLang="zh-CN" sz="2000" baseline="30000" dirty="0" smtClean="0"/>
              <a:t>-</a:t>
            </a:r>
            <a:r>
              <a:rPr kumimoji="1" lang="en-US" altLang="zh-CN" sz="2000" dirty="0" smtClean="0"/>
              <a:t> in coincident with low-energy e</a:t>
            </a:r>
            <a:r>
              <a:rPr kumimoji="1" lang="en-US" altLang="zh-CN" sz="2000" baseline="30000" dirty="0"/>
              <a:t>+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1" lang="en-US" altLang="zh-CN" sz="2000" dirty="0"/>
              <a:t>μ</a:t>
            </a:r>
            <a:r>
              <a:rPr kumimoji="1" lang="en-US" altLang="zh-CN" sz="2000" baseline="30000" dirty="0" smtClean="0"/>
              <a:t>+</a:t>
            </a:r>
            <a:r>
              <a:rPr kumimoji="1" lang="en-US" altLang="zh-CN" sz="2000" dirty="0" smtClean="0"/>
              <a:t> decays:</a:t>
            </a:r>
            <a:endParaRPr kumimoji="1" lang="en-US" altLang="zh-CN" sz="2000" dirty="0"/>
          </a:p>
        </p:txBody>
      </p:sp>
      <p:sp>
        <p:nvSpPr>
          <p:cNvPr id="14" name="矩形 13"/>
          <p:cNvSpPr/>
          <p:nvPr/>
        </p:nvSpPr>
        <p:spPr>
          <a:xfrm>
            <a:off x="0" y="2508429"/>
            <a:ext cx="8964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/>
              <a:t>Antimuonium</a:t>
            </a:r>
            <a:r>
              <a:rPr lang="en-US" altLang="zh-CN" sz="2400" dirty="0"/>
              <a:t> decay signal by position-time </a:t>
            </a:r>
            <a:r>
              <a:rPr lang="en-US" altLang="zh-CN" sz="2400" dirty="0" smtClean="0"/>
              <a:t>coincidence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High </a:t>
            </a:r>
            <a:r>
              <a:rPr lang="en-US" altLang="zh-CN" sz="2000" dirty="0"/>
              <a:t>energy Michael </a:t>
            </a:r>
            <a:r>
              <a:rPr lang="en-US" altLang="zh-CN" sz="2000" dirty="0" smtClean="0"/>
              <a:t>electron ~ O(10</a:t>
            </a:r>
            <a:r>
              <a:rPr lang="en-US" altLang="zh-CN" sz="2000" dirty="0"/>
              <a:t>) </a:t>
            </a:r>
            <a:r>
              <a:rPr lang="en-US" altLang="zh-CN" sz="2000" dirty="0" smtClean="0"/>
              <a:t>MeV -- TPC</a:t>
            </a:r>
            <a:endParaRPr lang="en-US" altLang="zh-CN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  Low </a:t>
            </a:r>
            <a:r>
              <a:rPr lang="en-US" altLang="zh-CN" sz="2000" dirty="0"/>
              <a:t>energy orbital </a:t>
            </a:r>
            <a:r>
              <a:rPr lang="en-US" altLang="zh-CN" sz="2000" dirty="0" smtClean="0"/>
              <a:t>positron ~ O(10</a:t>
            </a:r>
            <a:r>
              <a:rPr lang="en-US" altLang="zh-CN" sz="2000" dirty="0"/>
              <a:t>) </a:t>
            </a:r>
            <a:r>
              <a:rPr lang="en-US" altLang="zh-CN" sz="2000" dirty="0" smtClean="0"/>
              <a:t>eV -- BGO</a:t>
            </a:r>
            <a:endParaRPr lang="en-US" altLang="zh-CN" sz="20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DAFCBED-8342-4C80-9B15-7F9C4F9D9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82" y="3591431"/>
            <a:ext cx="2255026" cy="289565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52AF73B-0936-452C-8049-337DDEF5E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28" y="3664764"/>
            <a:ext cx="4183250" cy="274899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63" y="933026"/>
            <a:ext cx="2253059" cy="1078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0905" y="792474"/>
            <a:ext cx="1743946" cy="18208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784757" y="6117757"/>
            <a:ext cx="2488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Courtesy: </a:t>
            </a:r>
            <a:r>
              <a:rPr lang="en-US" altLang="zh-CN" dirty="0" smtClean="0"/>
              <a:t>Yu-Zhe Mao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5487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Muonium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generators in MC simulation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D94AA8E-6C9B-4B73-91EF-8760B3033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168811"/>
            <a:ext cx="5035443" cy="262848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08513" y="4136553"/>
            <a:ext cx="4393775" cy="189282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Happen at the same vertex:  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	</a:t>
            </a:r>
            <a:r>
              <a:rPr lang="en-US" altLang="zh-CN" dirty="0" smtClean="0"/>
              <a:t>	|ΔR|~</a:t>
            </a:r>
            <a:r>
              <a:rPr lang="en-US" altLang="zh-CN" dirty="0" err="1" smtClean="0"/>
              <a:t>R</a:t>
            </a:r>
            <a:r>
              <a:rPr lang="en-US" altLang="zh-CN" baseline="-25000" dirty="0" err="1" smtClean="0"/>
              <a:t>dca</a:t>
            </a:r>
            <a:r>
              <a:rPr lang="en-US" altLang="zh-CN" baseline="-25000" dirty="0" smtClean="0"/>
              <a:t> </a:t>
            </a:r>
            <a:r>
              <a:rPr lang="en-US" altLang="zh-CN" dirty="0"/>
              <a:t>&lt; 12.0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Happen at the same time:</a:t>
            </a:r>
            <a:endParaRPr lang="en-US" altLang="zh-CN" dirty="0"/>
          </a:p>
          <a:p>
            <a:r>
              <a:rPr lang="en-US" altLang="zh-CN" dirty="0" smtClean="0"/>
              <a:t>		|</a:t>
            </a:r>
            <a:r>
              <a:rPr lang="en-US" altLang="zh-CN" dirty="0" err="1" smtClean="0"/>
              <a:t>Δt</a:t>
            </a:r>
            <a:r>
              <a:rPr lang="en-US" altLang="zh-CN" dirty="0" smtClean="0"/>
              <a:t>|~TOF-</a:t>
            </a:r>
            <a:r>
              <a:rPr lang="en-US" altLang="zh-CN" dirty="0" err="1" smtClean="0"/>
              <a:t>TOF</a:t>
            </a:r>
            <a:r>
              <a:rPr lang="en-US" altLang="zh-CN" baseline="-25000" dirty="0" err="1" smtClean="0"/>
              <a:t>expected</a:t>
            </a:r>
            <a:r>
              <a:rPr lang="en-US" altLang="zh-CN" baseline="-25000" dirty="0" smtClean="0"/>
              <a:t> </a:t>
            </a:r>
            <a:r>
              <a:rPr lang="en-US" altLang="zh-CN" dirty="0"/>
              <a:t>&lt; 4.5 ns:</a:t>
            </a:r>
          </a:p>
          <a:p>
            <a:r>
              <a:rPr lang="en-US" altLang="zh-CN" dirty="0" smtClean="0"/>
              <a:t>		TOF </a:t>
            </a:r>
            <a:r>
              <a:rPr lang="en-US" altLang="zh-CN" dirty="0"/>
              <a:t>= t0 + t(z)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980740E-CA64-449D-9B00-FD4F4C7D6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912" y="813997"/>
            <a:ext cx="3831376" cy="326094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4117029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Injected muons: 1.2×10</a:t>
            </a:r>
            <a:r>
              <a:rPr lang="en-US" altLang="zh-CN" sz="2000" baseline="30000" dirty="0" smtClean="0"/>
              <a:t>5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of μ</a:t>
            </a:r>
            <a:r>
              <a:rPr lang="en-US" altLang="zh-CN" sz="2000" baseline="30000" dirty="0" smtClean="0"/>
              <a:t>+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In our </a:t>
            </a:r>
            <a:r>
              <a:rPr lang="en-US" altLang="zh-CN" sz="2000" dirty="0"/>
              <a:t>simulation, </a:t>
            </a:r>
            <a:r>
              <a:rPr lang="en-US" altLang="zh-CN" sz="2000" dirty="0" smtClean="0"/>
              <a:t>76% detection efficiency.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Consistent with PSI </a:t>
            </a:r>
            <a:r>
              <a:rPr lang="en-US" altLang="zh-CN" sz="2000" dirty="0" err="1" smtClean="0"/>
              <a:t>muonium</a:t>
            </a:r>
            <a:r>
              <a:rPr lang="en-US" altLang="zh-CN" sz="2000" dirty="0" smtClean="0"/>
              <a:t> formation results.</a:t>
            </a:r>
          </a:p>
        </p:txBody>
      </p:sp>
      <p:sp>
        <p:nvSpPr>
          <p:cNvPr id="8" name="矩形 7"/>
          <p:cNvSpPr/>
          <p:nvPr/>
        </p:nvSpPr>
        <p:spPr>
          <a:xfrm>
            <a:off x="4608513" y="6148354"/>
            <a:ext cx="2488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Courtesy: </a:t>
            </a:r>
            <a:r>
              <a:rPr lang="en-US" altLang="zh-CN" dirty="0" smtClean="0"/>
              <a:t>Yu-Zhe Mao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275455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Rare decays in MC simulation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110716" y="3916813"/>
            <a:ext cx="4033284" cy="189282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Happen at the same vertex:  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	</a:t>
            </a:r>
            <a:r>
              <a:rPr lang="en-US" altLang="zh-CN" dirty="0" smtClean="0"/>
              <a:t>	|ΔR|~</a:t>
            </a:r>
            <a:r>
              <a:rPr lang="en-US" altLang="zh-CN" dirty="0" err="1" smtClean="0"/>
              <a:t>R</a:t>
            </a:r>
            <a:r>
              <a:rPr lang="en-US" altLang="zh-CN" baseline="-25000" dirty="0" err="1" smtClean="0"/>
              <a:t>dca</a:t>
            </a:r>
            <a:r>
              <a:rPr lang="en-US" altLang="zh-CN" baseline="-25000" dirty="0" smtClean="0"/>
              <a:t> </a:t>
            </a:r>
            <a:r>
              <a:rPr lang="en-US" altLang="zh-CN" dirty="0"/>
              <a:t>&lt; 12.0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Happen at the same time:</a:t>
            </a:r>
            <a:endParaRPr lang="en-US" altLang="zh-CN" dirty="0"/>
          </a:p>
          <a:p>
            <a:r>
              <a:rPr lang="en-US" altLang="zh-CN" dirty="0" smtClean="0"/>
              <a:t>		|</a:t>
            </a:r>
            <a:r>
              <a:rPr lang="en-US" altLang="zh-CN" dirty="0" err="1" smtClean="0"/>
              <a:t>Δt</a:t>
            </a:r>
            <a:r>
              <a:rPr lang="en-US" altLang="zh-CN" dirty="0" smtClean="0"/>
              <a:t>|~TOF-</a:t>
            </a:r>
            <a:r>
              <a:rPr lang="en-US" altLang="zh-CN" dirty="0" err="1" smtClean="0"/>
              <a:t>TOF</a:t>
            </a:r>
            <a:r>
              <a:rPr lang="en-US" altLang="zh-CN" baseline="-25000" dirty="0" err="1" smtClean="0"/>
              <a:t>expected</a:t>
            </a:r>
            <a:r>
              <a:rPr lang="en-US" altLang="zh-CN" baseline="-25000" dirty="0" smtClean="0"/>
              <a:t> </a:t>
            </a:r>
            <a:r>
              <a:rPr lang="en-US" altLang="zh-CN" dirty="0"/>
              <a:t>&lt; 4.5 ns:</a:t>
            </a:r>
          </a:p>
          <a:p>
            <a:r>
              <a:rPr lang="en-US" altLang="zh-CN" dirty="0" smtClean="0"/>
              <a:t>		TOF </a:t>
            </a:r>
            <a:r>
              <a:rPr lang="en-US" altLang="zh-CN" dirty="0"/>
              <a:t>= t0 + t(z)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4A275E5-5D8F-4C31-BA7C-734C12702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004" y="968793"/>
            <a:ext cx="4033284" cy="2856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A1DBBC01-25BD-40F9-A4C3-B7ABF7E389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256" y="988318"/>
                <a:ext cx="5737969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 smtClean="0"/>
                  <a:t>Preliminary results in simulation</a:t>
                </a:r>
                <a:endParaRPr lang="en-US" altLang="zh-CN" dirty="0"/>
              </a:p>
              <a:p>
                <a:r>
                  <a:rPr lang="en-US" altLang="zh-CN" dirty="0"/>
                  <a:t>1.056×10</a:t>
                </a:r>
                <a:r>
                  <a:rPr lang="en-US" altLang="zh-CN" baseline="30000" dirty="0"/>
                  <a:t>8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 </a:t>
                </a:r>
                <a:r>
                  <a:rPr lang="en-US" altLang="zh-CN" sz="2800" dirty="0"/>
                  <a:t>μ</a:t>
                </a:r>
                <a:r>
                  <a:rPr lang="en-US" altLang="zh-CN" sz="2800" baseline="30000" dirty="0"/>
                  <a:t>+</a:t>
                </a:r>
                <a:endParaRPr lang="en-US" altLang="zh-CN" sz="2800" dirty="0"/>
              </a:p>
              <a:p>
                <a:r>
                  <a:rPr lang="en-US" altLang="zh-CN" dirty="0"/>
                  <a:t>BR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8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zh-CN" alt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  <m:r>
                      <a:rPr lang="zh-CN" alt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is set to 100%.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Compared with PSI </a:t>
                </a:r>
                <a:r>
                  <a:rPr lang="en-US" altLang="zh-CN" dirty="0" smtClean="0"/>
                  <a:t>estimates</a:t>
                </a:r>
                <a:endParaRPr lang="en-US" altLang="zh-CN" dirty="0"/>
              </a:p>
              <a:p>
                <a:r>
                  <a:rPr lang="en-US" altLang="zh-CN" dirty="0"/>
                  <a:t>9.459×10</a:t>
                </a:r>
                <a:r>
                  <a:rPr lang="en-US" altLang="zh-CN" baseline="30000" dirty="0"/>
                  <a:t>7</a:t>
                </a:r>
                <a:r>
                  <a:rPr lang="en-US" altLang="zh-CN" dirty="0"/>
                  <a:t> of </a:t>
                </a:r>
                <a:r>
                  <a:rPr lang="en-US" altLang="zh-CN" sz="2800" dirty="0"/>
                  <a:t>μ</a:t>
                </a:r>
                <a:r>
                  <a:rPr lang="en-US" altLang="zh-CN" sz="2800" baseline="30000" dirty="0"/>
                  <a:t>+</a:t>
                </a:r>
                <a:r>
                  <a:rPr lang="en-US" altLang="zh-CN" sz="2800" dirty="0"/>
                  <a:t> Rare decay</a:t>
                </a:r>
                <a:endParaRPr lang="en-US" altLang="zh-CN" dirty="0"/>
              </a:p>
              <a:p>
                <a:r>
                  <a:rPr lang="en-US" altLang="zh-CN" dirty="0"/>
                  <a:t>1.7 </a:t>
                </a:r>
                <a:r>
                  <a:rPr lang="en-US" altLang="zh-CN" dirty="0" smtClean="0"/>
                  <a:t>background events expected.</a:t>
                </a:r>
                <a:endParaRPr lang="en-US" altLang="zh-CN" baseline="30000" dirty="0"/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A1DBBC01-25BD-40F9-A4C3-B7ABF7E389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256" y="988318"/>
                <a:ext cx="5737969" cy="4351338"/>
              </a:xfrm>
              <a:blipFill>
                <a:blip r:embed="rId3"/>
                <a:stretch>
                  <a:fillRect l="-2232"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360430" y="5971190"/>
            <a:ext cx="2488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Courtesy: </a:t>
            </a:r>
            <a:r>
              <a:rPr lang="en-US" altLang="zh-CN" dirty="0" smtClean="0"/>
              <a:t>Yu-Zhe Mao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50525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MC simulation to support MACE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390" y="1969505"/>
            <a:ext cx="5423587" cy="242807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178050" y="897694"/>
            <a:ext cx="4222750" cy="1094014"/>
            <a:chOff x="1525728" y="582386"/>
            <a:chExt cx="4222750" cy="109401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633" y="880649"/>
              <a:ext cx="3649133" cy="79575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矩形 7"/>
            <p:cNvSpPr/>
            <p:nvPr/>
          </p:nvSpPr>
          <p:spPr>
            <a:xfrm>
              <a:off x="1525728" y="582386"/>
              <a:ext cx="422275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err="1"/>
                <a:t>Muonium</a:t>
              </a:r>
              <a:r>
                <a:rPr lang="en-US" sz="1100" b="1" dirty="0"/>
                <a:t> to </a:t>
              </a:r>
              <a:r>
                <a:rPr lang="en-US" sz="1100" b="1" dirty="0" err="1"/>
                <a:t>Antimuonium</a:t>
              </a:r>
              <a:r>
                <a:rPr lang="en-US" sz="1100" b="1" dirty="0"/>
                <a:t> Conversion </a:t>
              </a:r>
              <a:r>
                <a:rPr lang="en-US" sz="1100" b="1" dirty="0" smtClean="0"/>
                <a:t>Experiment(MACE)</a:t>
              </a:r>
              <a:endParaRPr lang="en-US" sz="1100" b="1" dirty="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r="301"/>
          <a:stretch/>
        </p:blipFill>
        <p:spPr>
          <a:xfrm>
            <a:off x="1828800" y="4432300"/>
            <a:ext cx="3246390" cy="1981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390" y="1934781"/>
            <a:ext cx="2057400" cy="19203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圆角右箭头 10"/>
          <p:cNvSpPr/>
          <p:nvPr/>
        </p:nvSpPr>
        <p:spPr>
          <a:xfrm rot="10800000" flipV="1">
            <a:off x="5982088" y="1382371"/>
            <a:ext cx="1988702" cy="534084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5075190" y="5289933"/>
            <a:ext cx="533400" cy="30480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上箭头 12"/>
          <p:cNvSpPr/>
          <p:nvPr/>
        </p:nvSpPr>
        <p:spPr>
          <a:xfrm>
            <a:off x="7793686" y="3873414"/>
            <a:ext cx="253304" cy="357346"/>
          </a:xfrm>
          <a:prstGeom prst="up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84190" y="3855088"/>
            <a:ext cx="906510" cy="1719405"/>
            <a:chOff x="929749" y="3263252"/>
            <a:chExt cx="967361" cy="1452598"/>
          </a:xfrm>
        </p:grpSpPr>
        <p:sp>
          <p:nvSpPr>
            <p:cNvPr id="15" name="右箭头 14"/>
            <p:cNvSpPr/>
            <p:nvPr/>
          </p:nvSpPr>
          <p:spPr>
            <a:xfrm>
              <a:off x="1219200" y="4466897"/>
              <a:ext cx="677910" cy="248953"/>
            </a:xfrm>
            <a:prstGeom prst="right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圆角右箭头 73"/>
            <p:cNvSpPr/>
            <p:nvPr/>
          </p:nvSpPr>
          <p:spPr>
            <a:xfrm rot="16200000">
              <a:off x="467396" y="3725605"/>
              <a:ext cx="1396770" cy="472064"/>
            </a:xfrm>
            <a:custGeom>
              <a:avLst/>
              <a:gdLst>
                <a:gd name="connsiteX0" fmla="*/ 0 w 1638342"/>
                <a:gd name="connsiteY0" fmla="*/ 506788 h 506788"/>
                <a:gd name="connsiteX1" fmla="*/ 0 w 1638342"/>
                <a:gd name="connsiteY1" fmla="*/ 285068 h 506788"/>
                <a:gd name="connsiteX2" fmla="*/ 221720 w 1638342"/>
                <a:gd name="connsiteY2" fmla="*/ 63348 h 506788"/>
                <a:gd name="connsiteX3" fmla="*/ 1384948 w 1638342"/>
                <a:gd name="connsiteY3" fmla="*/ 63349 h 506788"/>
                <a:gd name="connsiteX4" fmla="*/ 1384948 w 1638342"/>
                <a:gd name="connsiteY4" fmla="*/ 0 h 506788"/>
                <a:gd name="connsiteX5" fmla="*/ 1638342 w 1638342"/>
                <a:gd name="connsiteY5" fmla="*/ 126697 h 506788"/>
                <a:gd name="connsiteX6" fmla="*/ 1384948 w 1638342"/>
                <a:gd name="connsiteY6" fmla="*/ 253394 h 506788"/>
                <a:gd name="connsiteX7" fmla="*/ 1384948 w 1638342"/>
                <a:gd name="connsiteY7" fmla="*/ 190046 h 506788"/>
                <a:gd name="connsiteX8" fmla="*/ 221720 w 1638342"/>
                <a:gd name="connsiteY8" fmla="*/ 190046 h 506788"/>
                <a:gd name="connsiteX9" fmla="*/ 126697 w 1638342"/>
                <a:gd name="connsiteY9" fmla="*/ 285069 h 506788"/>
                <a:gd name="connsiteX10" fmla="*/ 126697 w 1638342"/>
                <a:gd name="connsiteY10" fmla="*/ 506788 h 506788"/>
                <a:gd name="connsiteX11" fmla="*/ 0 w 1638342"/>
                <a:gd name="connsiteY11" fmla="*/ 506788 h 506788"/>
                <a:gd name="connsiteX0" fmla="*/ 0 w 1638342"/>
                <a:gd name="connsiteY0" fmla="*/ 472064 h 472064"/>
                <a:gd name="connsiteX1" fmla="*/ 0 w 1638342"/>
                <a:gd name="connsiteY1" fmla="*/ 250344 h 472064"/>
                <a:gd name="connsiteX2" fmla="*/ 221720 w 1638342"/>
                <a:gd name="connsiteY2" fmla="*/ 28624 h 472064"/>
                <a:gd name="connsiteX3" fmla="*/ 1384948 w 1638342"/>
                <a:gd name="connsiteY3" fmla="*/ 28625 h 472064"/>
                <a:gd name="connsiteX4" fmla="*/ 1384948 w 1638342"/>
                <a:gd name="connsiteY4" fmla="*/ 0 h 472064"/>
                <a:gd name="connsiteX5" fmla="*/ 1638342 w 1638342"/>
                <a:gd name="connsiteY5" fmla="*/ 91973 h 472064"/>
                <a:gd name="connsiteX6" fmla="*/ 1384948 w 1638342"/>
                <a:gd name="connsiteY6" fmla="*/ 218670 h 472064"/>
                <a:gd name="connsiteX7" fmla="*/ 1384948 w 1638342"/>
                <a:gd name="connsiteY7" fmla="*/ 155322 h 472064"/>
                <a:gd name="connsiteX8" fmla="*/ 221720 w 1638342"/>
                <a:gd name="connsiteY8" fmla="*/ 155322 h 472064"/>
                <a:gd name="connsiteX9" fmla="*/ 126697 w 1638342"/>
                <a:gd name="connsiteY9" fmla="*/ 250345 h 472064"/>
                <a:gd name="connsiteX10" fmla="*/ 126697 w 1638342"/>
                <a:gd name="connsiteY10" fmla="*/ 472064 h 472064"/>
                <a:gd name="connsiteX11" fmla="*/ 0 w 1638342"/>
                <a:gd name="connsiteY11" fmla="*/ 472064 h 472064"/>
                <a:gd name="connsiteX0" fmla="*/ 0 w 1406848"/>
                <a:gd name="connsiteY0" fmla="*/ 472064 h 472064"/>
                <a:gd name="connsiteX1" fmla="*/ 0 w 1406848"/>
                <a:gd name="connsiteY1" fmla="*/ 250344 h 472064"/>
                <a:gd name="connsiteX2" fmla="*/ 221720 w 1406848"/>
                <a:gd name="connsiteY2" fmla="*/ 28624 h 472064"/>
                <a:gd name="connsiteX3" fmla="*/ 1384948 w 1406848"/>
                <a:gd name="connsiteY3" fmla="*/ 28625 h 472064"/>
                <a:gd name="connsiteX4" fmla="*/ 1384948 w 1406848"/>
                <a:gd name="connsiteY4" fmla="*/ 0 h 472064"/>
                <a:gd name="connsiteX5" fmla="*/ 1406848 w 1406848"/>
                <a:gd name="connsiteY5" fmla="*/ 80398 h 472064"/>
                <a:gd name="connsiteX6" fmla="*/ 1384948 w 1406848"/>
                <a:gd name="connsiteY6" fmla="*/ 218670 h 472064"/>
                <a:gd name="connsiteX7" fmla="*/ 1384948 w 1406848"/>
                <a:gd name="connsiteY7" fmla="*/ 155322 h 472064"/>
                <a:gd name="connsiteX8" fmla="*/ 221720 w 1406848"/>
                <a:gd name="connsiteY8" fmla="*/ 155322 h 472064"/>
                <a:gd name="connsiteX9" fmla="*/ 126697 w 1406848"/>
                <a:gd name="connsiteY9" fmla="*/ 250345 h 472064"/>
                <a:gd name="connsiteX10" fmla="*/ 126697 w 1406848"/>
                <a:gd name="connsiteY10" fmla="*/ 472064 h 472064"/>
                <a:gd name="connsiteX11" fmla="*/ 0 w 1406848"/>
                <a:gd name="connsiteY11" fmla="*/ 472064 h 472064"/>
                <a:gd name="connsiteX0" fmla="*/ 0 w 1406848"/>
                <a:gd name="connsiteY0" fmla="*/ 472064 h 472064"/>
                <a:gd name="connsiteX1" fmla="*/ 0 w 1406848"/>
                <a:gd name="connsiteY1" fmla="*/ 250344 h 472064"/>
                <a:gd name="connsiteX2" fmla="*/ 221720 w 1406848"/>
                <a:gd name="connsiteY2" fmla="*/ 28624 h 472064"/>
                <a:gd name="connsiteX3" fmla="*/ 1384948 w 1406848"/>
                <a:gd name="connsiteY3" fmla="*/ 28625 h 472064"/>
                <a:gd name="connsiteX4" fmla="*/ 1384948 w 1406848"/>
                <a:gd name="connsiteY4" fmla="*/ 0 h 472064"/>
                <a:gd name="connsiteX5" fmla="*/ 1406848 w 1406848"/>
                <a:gd name="connsiteY5" fmla="*/ 80398 h 472064"/>
                <a:gd name="connsiteX6" fmla="*/ 1384948 w 1406848"/>
                <a:gd name="connsiteY6" fmla="*/ 218670 h 472064"/>
                <a:gd name="connsiteX7" fmla="*/ 1384948 w 1406848"/>
                <a:gd name="connsiteY7" fmla="*/ 155322 h 472064"/>
                <a:gd name="connsiteX8" fmla="*/ 221720 w 1406848"/>
                <a:gd name="connsiteY8" fmla="*/ 155322 h 472064"/>
                <a:gd name="connsiteX9" fmla="*/ 126697 w 1406848"/>
                <a:gd name="connsiteY9" fmla="*/ 250345 h 472064"/>
                <a:gd name="connsiteX10" fmla="*/ 126697 w 1406848"/>
                <a:gd name="connsiteY10" fmla="*/ 472064 h 472064"/>
                <a:gd name="connsiteX11" fmla="*/ 0 w 1406848"/>
                <a:gd name="connsiteY11" fmla="*/ 472064 h 472064"/>
                <a:gd name="connsiteX0" fmla="*/ 0 w 1395273"/>
                <a:gd name="connsiteY0" fmla="*/ 472064 h 472064"/>
                <a:gd name="connsiteX1" fmla="*/ 0 w 1395273"/>
                <a:gd name="connsiteY1" fmla="*/ 250344 h 472064"/>
                <a:gd name="connsiteX2" fmla="*/ 221720 w 1395273"/>
                <a:gd name="connsiteY2" fmla="*/ 28624 h 472064"/>
                <a:gd name="connsiteX3" fmla="*/ 1384948 w 1395273"/>
                <a:gd name="connsiteY3" fmla="*/ 28625 h 472064"/>
                <a:gd name="connsiteX4" fmla="*/ 1384948 w 1395273"/>
                <a:gd name="connsiteY4" fmla="*/ 0 h 472064"/>
                <a:gd name="connsiteX5" fmla="*/ 1395273 w 1395273"/>
                <a:gd name="connsiteY5" fmla="*/ 80398 h 472064"/>
                <a:gd name="connsiteX6" fmla="*/ 1384948 w 1395273"/>
                <a:gd name="connsiteY6" fmla="*/ 218670 h 472064"/>
                <a:gd name="connsiteX7" fmla="*/ 1384948 w 1395273"/>
                <a:gd name="connsiteY7" fmla="*/ 155322 h 472064"/>
                <a:gd name="connsiteX8" fmla="*/ 221720 w 1395273"/>
                <a:gd name="connsiteY8" fmla="*/ 155322 h 472064"/>
                <a:gd name="connsiteX9" fmla="*/ 126697 w 1395273"/>
                <a:gd name="connsiteY9" fmla="*/ 250345 h 472064"/>
                <a:gd name="connsiteX10" fmla="*/ 126697 w 1395273"/>
                <a:gd name="connsiteY10" fmla="*/ 472064 h 472064"/>
                <a:gd name="connsiteX11" fmla="*/ 0 w 1395273"/>
                <a:gd name="connsiteY11" fmla="*/ 472064 h 472064"/>
                <a:gd name="connsiteX0" fmla="*/ 0 w 1384948"/>
                <a:gd name="connsiteY0" fmla="*/ 472064 h 472064"/>
                <a:gd name="connsiteX1" fmla="*/ 0 w 1384948"/>
                <a:gd name="connsiteY1" fmla="*/ 250344 h 472064"/>
                <a:gd name="connsiteX2" fmla="*/ 221720 w 1384948"/>
                <a:gd name="connsiteY2" fmla="*/ 28624 h 472064"/>
                <a:gd name="connsiteX3" fmla="*/ 1384948 w 1384948"/>
                <a:gd name="connsiteY3" fmla="*/ 28625 h 472064"/>
                <a:gd name="connsiteX4" fmla="*/ 1384948 w 1384948"/>
                <a:gd name="connsiteY4" fmla="*/ 0 h 472064"/>
                <a:gd name="connsiteX5" fmla="*/ 1383698 w 1384948"/>
                <a:gd name="connsiteY5" fmla="*/ 80398 h 472064"/>
                <a:gd name="connsiteX6" fmla="*/ 1384948 w 1384948"/>
                <a:gd name="connsiteY6" fmla="*/ 218670 h 472064"/>
                <a:gd name="connsiteX7" fmla="*/ 1384948 w 1384948"/>
                <a:gd name="connsiteY7" fmla="*/ 155322 h 472064"/>
                <a:gd name="connsiteX8" fmla="*/ 221720 w 1384948"/>
                <a:gd name="connsiteY8" fmla="*/ 155322 h 472064"/>
                <a:gd name="connsiteX9" fmla="*/ 126697 w 1384948"/>
                <a:gd name="connsiteY9" fmla="*/ 250345 h 472064"/>
                <a:gd name="connsiteX10" fmla="*/ 126697 w 1384948"/>
                <a:gd name="connsiteY10" fmla="*/ 472064 h 472064"/>
                <a:gd name="connsiteX11" fmla="*/ 0 w 1384948"/>
                <a:gd name="connsiteY11" fmla="*/ 472064 h 47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4948" h="472064">
                  <a:moveTo>
                    <a:pt x="0" y="472064"/>
                  </a:moveTo>
                  <a:lnTo>
                    <a:pt x="0" y="250344"/>
                  </a:lnTo>
                  <a:cubicBezTo>
                    <a:pt x="0" y="127891"/>
                    <a:pt x="99267" y="28624"/>
                    <a:pt x="221720" y="28624"/>
                  </a:cubicBezTo>
                  <a:lnTo>
                    <a:pt x="1384948" y="28625"/>
                  </a:lnTo>
                  <a:lnTo>
                    <a:pt x="1384948" y="0"/>
                  </a:lnTo>
                  <a:cubicBezTo>
                    <a:pt x="1384531" y="26799"/>
                    <a:pt x="1384115" y="53599"/>
                    <a:pt x="1383698" y="80398"/>
                  </a:cubicBezTo>
                  <a:cubicBezTo>
                    <a:pt x="1384115" y="126489"/>
                    <a:pt x="1384531" y="172579"/>
                    <a:pt x="1384948" y="218670"/>
                  </a:cubicBezTo>
                  <a:lnTo>
                    <a:pt x="1384948" y="155322"/>
                  </a:lnTo>
                  <a:lnTo>
                    <a:pt x="221720" y="155322"/>
                  </a:lnTo>
                  <a:cubicBezTo>
                    <a:pt x="169240" y="155322"/>
                    <a:pt x="126697" y="197865"/>
                    <a:pt x="126697" y="250345"/>
                  </a:cubicBezTo>
                  <a:lnTo>
                    <a:pt x="126697" y="472064"/>
                  </a:lnTo>
                  <a:lnTo>
                    <a:pt x="0" y="472064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86824" y="1466564"/>
            <a:ext cx="1545166" cy="435801"/>
            <a:chOff x="893641" y="606352"/>
            <a:chExt cx="1515435" cy="435801"/>
          </a:xfrm>
        </p:grpSpPr>
        <p:sp>
          <p:nvSpPr>
            <p:cNvPr id="18" name="圆角右箭头 71"/>
            <p:cNvSpPr/>
            <p:nvPr/>
          </p:nvSpPr>
          <p:spPr>
            <a:xfrm>
              <a:off x="961275" y="606352"/>
              <a:ext cx="1447801" cy="365696"/>
            </a:xfrm>
            <a:custGeom>
              <a:avLst/>
              <a:gdLst>
                <a:gd name="connsiteX0" fmla="*/ 0 w 1447801"/>
                <a:gd name="connsiteY0" fmla="*/ 392241 h 392241"/>
                <a:gd name="connsiteX1" fmla="*/ 0 w 1447801"/>
                <a:gd name="connsiteY1" fmla="*/ 220636 h 392241"/>
                <a:gd name="connsiteX2" fmla="*/ 171605 w 1447801"/>
                <a:gd name="connsiteY2" fmla="*/ 49031 h 392241"/>
                <a:gd name="connsiteX3" fmla="*/ 1251681 w 1447801"/>
                <a:gd name="connsiteY3" fmla="*/ 49030 h 392241"/>
                <a:gd name="connsiteX4" fmla="*/ 1251681 w 1447801"/>
                <a:gd name="connsiteY4" fmla="*/ 0 h 392241"/>
                <a:gd name="connsiteX5" fmla="*/ 1447801 w 1447801"/>
                <a:gd name="connsiteY5" fmla="*/ 98060 h 392241"/>
                <a:gd name="connsiteX6" fmla="*/ 1251681 w 1447801"/>
                <a:gd name="connsiteY6" fmla="*/ 196121 h 392241"/>
                <a:gd name="connsiteX7" fmla="*/ 1251681 w 1447801"/>
                <a:gd name="connsiteY7" fmla="*/ 147090 h 392241"/>
                <a:gd name="connsiteX8" fmla="*/ 171605 w 1447801"/>
                <a:gd name="connsiteY8" fmla="*/ 147090 h 392241"/>
                <a:gd name="connsiteX9" fmla="*/ 98060 w 1447801"/>
                <a:gd name="connsiteY9" fmla="*/ 220635 h 392241"/>
                <a:gd name="connsiteX10" fmla="*/ 98060 w 1447801"/>
                <a:gd name="connsiteY10" fmla="*/ 392241 h 392241"/>
                <a:gd name="connsiteX11" fmla="*/ 0 w 1447801"/>
                <a:gd name="connsiteY11" fmla="*/ 392241 h 392241"/>
                <a:gd name="connsiteX0" fmla="*/ 0 w 1266877"/>
                <a:gd name="connsiteY0" fmla="*/ 392241 h 392241"/>
                <a:gd name="connsiteX1" fmla="*/ 0 w 1266877"/>
                <a:gd name="connsiteY1" fmla="*/ 220636 h 392241"/>
                <a:gd name="connsiteX2" fmla="*/ 171605 w 1266877"/>
                <a:gd name="connsiteY2" fmla="*/ 49031 h 392241"/>
                <a:gd name="connsiteX3" fmla="*/ 1251681 w 1266877"/>
                <a:gd name="connsiteY3" fmla="*/ 49030 h 392241"/>
                <a:gd name="connsiteX4" fmla="*/ 1251681 w 1266877"/>
                <a:gd name="connsiteY4" fmla="*/ 0 h 392241"/>
                <a:gd name="connsiteX5" fmla="*/ 1266877 w 1266877"/>
                <a:gd name="connsiteY5" fmla="*/ 98060 h 392241"/>
                <a:gd name="connsiteX6" fmla="*/ 1251681 w 1266877"/>
                <a:gd name="connsiteY6" fmla="*/ 196121 h 392241"/>
                <a:gd name="connsiteX7" fmla="*/ 1251681 w 1266877"/>
                <a:gd name="connsiteY7" fmla="*/ 147090 h 392241"/>
                <a:gd name="connsiteX8" fmla="*/ 171605 w 1266877"/>
                <a:gd name="connsiteY8" fmla="*/ 147090 h 392241"/>
                <a:gd name="connsiteX9" fmla="*/ 98060 w 1266877"/>
                <a:gd name="connsiteY9" fmla="*/ 220635 h 392241"/>
                <a:gd name="connsiteX10" fmla="*/ 98060 w 1266877"/>
                <a:gd name="connsiteY10" fmla="*/ 392241 h 392241"/>
                <a:gd name="connsiteX11" fmla="*/ 0 w 1266877"/>
                <a:gd name="connsiteY11" fmla="*/ 392241 h 392241"/>
                <a:gd name="connsiteX0" fmla="*/ 0 w 1257098"/>
                <a:gd name="connsiteY0" fmla="*/ 392241 h 392241"/>
                <a:gd name="connsiteX1" fmla="*/ 0 w 1257098"/>
                <a:gd name="connsiteY1" fmla="*/ 220636 h 392241"/>
                <a:gd name="connsiteX2" fmla="*/ 171605 w 1257098"/>
                <a:gd name="connsiteY2" fmla="*/ 49031 h 392241"/>
                <a:gd name="connsiteX3" fmla="*/ 1251681 w 1257098"/>
                <a:gd name="connsiteY3" fmla="*/ 49030 h 392241"/>
                <a:gd name="connsiteX4" fmla="*/ 1251681 w 1257098"/>
                <a:gd name="connsiteY4" fmla="*/ 0 h 392241"/>
                <a:gd name="connsiteX5" fmla="*/ 1257098 w 1257098"/>
                <a:gd name="connsiteY5" fmla="*/ 98060 h 392241"/>
                <a:gd name="connsiteX6" fmla="*/ 1251681 w 1257098"/>
                <a:gd name="connsiteY6" fmla="*/ 196121 h 392241"/>
                <a:gd name="connsiteX7" fmla="*/ 1251681 w 1257098"/>
                <a:gd name="connsiteY7" fmla="*/ 147090 h 392241"/>
                <a:gd name="connsiteX8" fmla="*/ 171605 w 1257098"/>
                <a:gd name="connsiteY8" fmla="*/ 147090 h 392241"/>
                <a:gd name="connsiteX9" fmla="*/ 98060 w 1257098"/>
                <a:gd name="connsiteY9" fmla="*/ 220635 h 392241"/>
                <a:gd name="connsiteX10" fmla="*/ 98060 w 1257098"/>
                <a:gd name="connsiteY10" fmla="*/ 392241 h 392241"/>
                <a:gd name="connsiteX11" fmla="*/ 0 w 1257098"/>
                <a:gd name="connsiteY11" fmla="*/ 392241 h 3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7098" h="392241">
                  <a:moveTo>
                    <a:pt x="0" y="392241"/>
                  </a:moveTo>
                  <a:lnTo>
                    <a:pt x="0" y="220636"/>
                  </a:lnTo>
                  <a:cubicBezTo>
                    <a:pt x="0" y="125861"/>
                    <a:pt x="76830" y="49031"/>
                    <a:pt x="171605" y="49031"/>
                  </a:cubicBezTo>
                  <a:lnTo>
                    <a:pt x="1251681" y="49030"/>
                  </a:lnTo>
                  <a:lnTo>
                    <a:pt x="1251681" y="0"/>
                  </a:lnTo>
                  <a:lnTo>
                    <a:pt x="1257098" y="98060"/>
                  </a:lnTo>
                  <a:lnTo>
                    <a:pt x="1251681" y="196121"/>
                  </a:lnTo>
                  <a:lnTo>
                    <a:pt x="1251681" y="147090"/>
                  </a:lnTo>
                  <a:lnTo>
                    <a:pt x="171605" y="147090"/>
                  </a:lnTo>
                  <a:cubicBezTo>
                    <a:pt x="130987" y="147090"/>
                    <a:pt x="98060" y="180017"/>
                    <a:pt x="98060" y="220635"/>
                  </a:cubicBezTo>
                  <a:lnTo>
                    <a:pt x="98060" y="392241"/>
                  </a:lnTo>
                  <a:lnTo>
                    <a:pt x="0" y="392241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下箭头 18"/>
            <p:cNvSpPr/>
            <p:nvPr/>
          </p:nvSpPr>
          <p:spPr>
            <a:xfrm>
              <a:off x="893641" y="889001"/>
              <a:ext cx="249360" cy="153152"/>
            </a:xfrm>
            <a:prstGeom prst="downArrow">
              <a:avLst>
                <a:gd name="adj1" fmla="val 46297"/>
                <a:gd name="adj2" fmla="val 5000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BD94AA8E-6C9B-4B73-91EF-8760B3033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76" y="4250060"/>
            <a:ext cx="3286514" cy="17155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DAFCBED-8342-4C80-9B15-7F9C4F9D95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0" y="1934782"/>
            <a:ext cx="1493790" cy="19181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-23855" y="5609217"/>
            <a:ext cx="194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New design with better resolutions?</a:t>
            </a:r>
            <a:endParaRPr lang="zh-CN" altLang="en-US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-83126" y="871881"/>
            <a:ext cx="194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New target with better efficiency?</a:t>
            </a:r>
            <a:endParaRPr lang="zh-CN" altLang="en-US" sz="2000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640014" y="835841"/>
            <a:ext cx="1554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New ROI for better S/B?</a:t>
            </a:r>
            <a:endParaRPr lang="zh-CN" altLang="en-US" sz="2000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259340" y="5963160"/>
            <a:ext cx="1554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New ideas…</a:t>
            </a:r>
            <a:endParaRPr lang="zh-CN" altLang="en-US" sz="2000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7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8203784" cy="5768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SMOOTH-MuGrid-v1.0: cosmic muon tracking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10" name="20201125_online_monit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5530" y="1084089"/>
            <a:ext cx="5051712" cy="28514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8" r="22130" b="31906"/>
          <a:stretch/>
        </p:blipFill>
        <p:spPr>
          <a:xfrm>
            <a:off x="303795" y="849314"/>
            <a:ext cx="3295284" cy="2806449"/>
          </a:xfrm>
          <a:prstGeom prst="rect">
            <a:avLst/>
          </a:prstGeom>
        </p:spPr>
      </p:pic>
      <p:pic>
        <p:nvPicPr>
          <p:cNvPr id="14" name="20201126_event_displ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795" y="3759942"/>
            <a:ext cx="3516718" cy="273293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49078" y="738285"/>
            <a:ext cx="312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Online monitor </a:t>
            </a:r>
            <a:r>
              <a:rPr lang="en-US" altLang="zh-CN" dirty="0" smtClean="0"/>
              <a:t>by MIDAS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3903097" y="4270349"/>
            <a:ext cx="5240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/>
              <a:t>Offline reconstructions </a:t>
            </a:r>
            <a:r>
              <a:rPr lang="en-US" altLang="zh-CN" dirty="0" smtClean="0"/>
              <a:t>by a maximal likelihood method.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MuGrid-v1.0 </a:t>
            </a:r>
            <a:r>
              <a:rPr lang="en-US" altLang="zh-CN" dirty="0" smtClean="0"/>
              <a:t>is a prototype detector which can work as a cosmic muon veto.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A large lab space at ~60 m</a:t>
            </a:r>
            <a:r>
              <a:rPr lang="en-US" altLang="zh-CN" baseline="30000" dirty="0" smtClean="0"/>
              <a:t>2 </a:t>
            </a:r>
            <a:r>
              <a:rPr lang="en-US" altLang="zh-CN" dirty="0" smtClean="0"/>
              <a:t>reserved with an offered staff technician to be hired.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Improvement of time and energy information towards MuGrid-v2.0 on the way.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69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1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7F126-792A-4BE4-85DB-1AE9106D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ym typeface="+mn-lt"/>
              </a:rPr>
              <a:t>Table of contents</a:t>
            </a:r>
            <a:endParaRPr lang="zh-CN" altLang="en-US" dirty="0">
              <a:sym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9DFBE9-19FF-498F-AC72-22BBAEF5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32" y="1338175"/>
            <a:ext cx="8472431" cy="3240751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Motivations</a:t>
            </a:r>
          </a:p>
          <a:p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Overview of the MOMENT project</a:t>
            </a:r>
          </a:p>
          <a:p>
            <a:r>
              <a:rPr lang="en-US" altLang="zh-CN" dirty="0">
                <a:solidFill>
                  <a:schemeClr val="bg2"/>
                </a:solidFill>
                <a:sym typeface="+mn-lt"/>
              </a:rPr>
              <a:t>Precision measurements and new physics searches</a:t>
            </a:r>
          </a:p>
          <a:p>
            <a:r>
              <a:rPr lang="en-US" altLang="zh-CN" dirty="0" smtClean="0">
                <a:sym typeface="+mn-lt"/>
              </a:rPr>
              <a:t>Summary</a:t>
            </a:r>
            <a:endParaRPr lang="zh-CN" altLang="en-US" dirty="0" smtClean="0">
              <a:sym typeface="+mn-lt"/>
            </a:endParaRPr>
          </a:p>
          <a:p>
            <a:pPr marL="0" indent="0">
              <a:buNone/>
            </a:pPr>
            <a:endParaRPr lang="en-US" altLang="zh-CN" dirty="0" smtClean="0">
              <a:sym typeface="+mn-lt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086600" y="6599204"/>
            <a:ext cx="2057400" cy="258796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26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513" y="804858"/>
            <a:ext cx="9107487" cy="470348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Push forward muon and neutrino physics based on </a:t>
            </a:r>
            <a:r>
              <a:rPr lang="en-US" altLang="zh-CN" dirty="0" smtClean="0"/>
              <a:t>the first accelerator </a:t>
            </a:r>
            <a:r>
              <a:rPr lang="en-US" altLang="zh-CN" dirty="0"/>
              <a:t>muon </a:t>
            </a:r>
            <a:r>
              <a:rPr lang="en-US" altLang="zh-CN" dirty="0" smtClean="0"/>
              <a:t>beam </a:t>
            </a:r>
            <a:r>
              <a:rPr lang="en-US" altLang="zh-CN" dirty="0"/>
              <a:t>in China. </a:t>
            </a:r>
            <a:endParaRPr lang="en-US" altLang="zh-CN" dirty="0" smtClean="0"/>
          </a:p>
          <a:p>
            <a:r>
              <a:rPr lang="en-US" altLang="zh-CN" dirty="0"/>
              <a:t>Lots of physics to be done with accelerator muons/neutrinos: NSIs, neutrino decays, tests of flavor-symmetry models…</a:t>
            </a:r>
          </a:p>
          <a:p>
            <a:r>
              <a:rPr lang="en-US" altLang="zh-CN" dirty="0" smtClean="0"/>
              <a:t>We </a:t>
            </a:r>
            <a:r>
              <a:rPr lang="en-US" altLang="zh-CN" dirty="0"/>
              <a:t>naively proposed an experiment</a:t>
            </a:r>
            <a:r>
              <a:rPr lang="zh-CN" altLang="en-US" dirty="0"/>
              <a:t> </a:t>
            </a:r>
            <a:r>
              <a:rPr lang="en-US" altLang="zh-CN" dirty="0"/>
              <a:t>to search for </a:t>
            </a:r>
            <a:r>
              <a:rPr lang="" altLang="en-US" dirty="0"/>
              <a:t>muonium to antimuonium conversions: aim at </a:t>
            </a:r>
            <a:r>
              <a:rPr lang="" altLang="en-US" b="1" dirty="0">
                <a:solidFill>
                  <a:srgbClr val="FF0000"/>
                </a:solidFill>
              </a:rPr>
              <a:t>the best sensitivity</a:t>
            </a:r>
            <a:r>
              <a:rPr lang="" altLang="en-US" dirty="0"/>
              <a:t> in the world, a potential </a:t>
            </a:r>
            <a:r>
              <a:rPr lang="" altLang="en-US" b="1" dirty="0">
                <a:solidFill>
                  <a:srgbClr val="FF0000"/>
                </a:solidFill>
              </a:rPr>
              <a:t>breakthrough</a:t>
            </a:r>
            <a:r>
              <a:rPr lang="" altLang="en-US" dirty="0"/>
              <a:t> in the intensity frontier.</a:t>
            </a:r>
            <a:endParaRPr lang="zh-CN" altLang="en-US" dirty="0"/>
          </a:p>
          <a:p>
            <a:r>
              <a:rPr lang="en-US" altLang="zh-CN" dirty="0"/>
              <a:t>MACE will boost the innovative design in muon beamlines, </a:t>
            </a:r>
            <a:r>
              <a:rPr lang="en-US" altLang="zh-CN" dirty="0" err="1"/>
              <a:t>muonium</a:t>
            </a:r>
            <a:r>
              <a:rPr lang="en-US" altLang="zh-CN" dirty="0"/>
              <a:t> productions, high time and spatial resolution detectors. Aim at </a:t>
            </a:r>
            <a:r>
              <a:rPr lang="en-US" altLang="zh-CN" b="1" dirty="0">
                <a:solidFill>
                  <a:srgbClr val="FF0000"/>
                </a:solidFill>
              </a:rPr>
              <a:t>two orders of magnitude </a:t>
            </a:r>
            <a:r>
              <a:rPr lang="en-US" altLang="zh-CN" dirty="0"/>
              <a:t>better than the latest limit.</a:t>
            </a:r>
          </a:p>
          <a:p>
            <a:r>
              <a:rPr lang="en-US" altLang="zh-CN" dirty="0"/>
              <a:t>Welcome all to pushing forward the </a:t>
            </a:r>
            <a:r>
              <a:rPr lang="en-US" altLang="zh-CN" dirty="0" err="1"/>
              <a:t>Muonium</a:t>
            </a:r>
            <a:r>
              <a:rPr lang="en-US" altLang="zh-CN" dirty="0"/>
              <a:t> to </a:t>
            </a:r>
            <a:r>
              <a:rPr lang="en-US" altLang="zh-CN" dirty="0" err="1"/>
              <a:t>Antimuonium</a:t>
            </a:r>
            <a:r>
              <a:rPr lang="en-US" altLang="zh-CN" dirty="0"/>
              <a:t> Conversion Experiment</a:t>
            </a:r>
            <a:r>
              <a:rPr lang="en-US" altLang="zh-CN" dirty="0" smtClean="0"/>
              <a:t>.</a:t>
            </a:r>
          </a:p>
          <a:p>
            <a:r>
              <a:rPr lang="en-US" altLang="zh-CN" dirty="0"/>
              <a:t>Welcome new ideas in muon and neutrino physics…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7" name="Picture 1" descr="C:\Users\jtang\AppData\Roaming\Tencent\Users\55785110\QQ\WinTemp\RichOle\6S{QU[]{YTAN`[G[AN53_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383" y="4808118"/>
            <a:ext cx="1680537" cy="165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2"/>
          <p:cNvSpPr txBox="1"/>
          <p:nvPr/>
        </p:nvSpPr>
        <p:spPr>
          <a:xfrm>
            <a:off x="8207651" y="6031210"/>
            <a:ext cx="871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+mj-ea"/>
                <a:ea typeface="+mj-ea"/>
              </a:rPr>
              <a:t>MACE</a:t>
            </a:r>
          </a:p>
        </p:txBody>
      </p:sp>
    </p:spTree>
    <p:extLst>
      <p:ext uri="{BB962C8B-B14F-4D97-AF65-F5344CB8AC3E}">
        <p14:creationId xmlns:p14="http://schemas.microsoft.com/office/powerpoint/2010/main" val="3357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9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7F126-792A-4BE4-85DB-1AE9106D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ym typeface="+mn-lt"/>
              </a:rPr>
              <a:t>Table of contents</a:t>
            </a:r>
            <a:endParaRPr lang="zh-CN" altLang="en-US" dirty="0">
              <a:sym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9DFBE9-19FF-498F-AC72-22BBAEF5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32" y="1338175"/>
            <a:ext cx="8472431" cy="3240751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ym typeface="+mn-lt"/>
              </a:rPr>
              <a:t>Motivations</a:t>
            </a:r>
          </a:p>
          <a:p>
            <a:r>
              <a:rPr lang="en-US" altLang="zh-CN" dirty="0">
                <a:solidFill>
                  <a:schemeClr val="bg2"/>
                </a:solidFill>
                <a:sym typeface="+mn-lt"/>
              </a:rPr>
              <a:t>Physics performance study of </a:t>
            </a:r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MOMENT</a:t>
            </a:r>
            <a:endParaRPr lang="en-US" altLang="zh-CN" dirty="0" smtClean="0">
              <a:solidFill>
                <a:schemeClr val="bg2"/>
              </a:solidFill>
              <a:sym typeface="+mn-lt"/>
            </a:endParaRPr>
          </a:p>
          <a:p>
            <a:r>
              <a:rPr lang="en-US" altLang="zh-CN" dirty="0" err="1" smtClean="0">
                <a:solidFill>
                  <a:schemeClr val="bg2"/>
                </a:solidFill>
                <a:sym typeface="+mn-lt"/>
              </a:rPr>
              <a:t>Muonium</a:t>
            </a:r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 to </a:t>
            </a:r>
            <a:r>
              <a:rPr lang="en-US" altLang="zh-CN" dirty="0" err="1" smtClean="0">
                <a:solidFill>
                  <a:schemeClr val="bg2"/>
                </a:solidFill>
                <a:sym typeface="+mn-lt"/>
              </a:rPr>
              <a:t>Antimuonium</a:t>
            </a:r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 Conversion Experiment (MACE)</a:t>
            </a:r>
            <a:endParaRPr lang="en-US" altLang="zh-CN" dirty="0" smtClean="0">
              <a:solidFill>
                <a:schemeClr val="bg2"/>
              </a:solidFill>
              <a:sym typeface="+mn-lt"/>
            </a:endParaRPr>
          </a:p>
          <a:p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Summary</a:t>
            </a:r>
            <a:endParaRPr lang="zh-CN" altLang="en-US" dirty="0" smtClean="0">
              <a:solidFill>
                <a:schemeClr val="bg2"/>
              </a:solidFill>
              <a:sym typeface="+mn-lt"/>
            </a:endParaRPr>
          </a:p>
          <a:p>
            <a:pPr marL="0" indent="0">
              <a:buNone/>
            </a:pPr>
            <a:endParaRPr lang="en-US" altLang="zh-CN" dirty="0" smtClean="0">
              <a:sym typeface="+mn-lt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086600" y="6599204"/>
            <a:ext cx="2057400" cy="258796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49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8145262" cy="576863"/>
          </a:xfrm>
        </p:spPr>
        <p:txBody>
          <a:bodyPr>
            <a:noAutofit/>
          </a:bodyPr>
          <a:lstStyle/>
          <a:p>
            <a:r>
              <a:rPr lang="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Three frontiers in Particle Physics</a:t>
            </a:r>
            <a:endParaRPr lang="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05680" y="1337945"/>
            <a:ext cx="4338320" cy="4351655"/>
          </a:xfrm>
        </p:spPr>
        <p:txBody>
          <a:bodyPr/>
          <a:lstStyle/>
          <a:p>
            <a:r>
              <a:rPr lang="" altLang="zh-CN" dirty="0" smtClean="0"/>
              <a:t>High-energy frontier</a:t>
            </a:r>
            <a:endParaRPr lang="en-US" altLang="zh-CN" dirty="0" smtClean="0"/>
          </a:p>
          <a:p>
            <a:r>
              <a:rPr lang="" altLang="zh-CN" dirty="0" smtClean="0">
                <a:solidFill>
                  <a:srgbClr val="FF0000"/>
                </a:solidFill>
              </a:rPr>
              <a:t>High-intensity frontier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" dirty="0" smtClean="0"/>
              <a:t>Cosmic Frontier</a:t>
            </a:r>
            <a:endParaRPr lang="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内容占位符 5"/>
          <p:cNvPicPr>
            <a:picLocks noChangeAspect="1"/>
          </p:cNvPicPr>
          <p:nvPr/>
        </p:nvPicPr>
        <p:blipFill rotWithShape="1">
          <a:blip r:embed="rId2"/>
          <a:srcRect l="-91" r="-265"/>
          <a:stretch>
            <a:fillRect/>
          </a:stretch>
        </p:blipFill>
        <p:spPr>
          <a:xfrm>
            <a:off x="76200" y="1400907"/>
            <a:ext cx="4690138" cy="4379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5680" y="3193415"/>
            <a:ext cx="41262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Search for new physics beyond SM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What's the origin of mass?</a:t>
            </a:r>
            <a:endParaRPr lang="en-US" altLang="zh-CN" sz="20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Any cLFV in Nature?</a:t>
            </a:r>
          </a:p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Matter-antimatter asymmetry?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What </a:t>
            </a:r>
            <a:r>
              <a:rPr lang="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 DM?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 marL="342900" indent="-342900">
              <a:buFont typeface="Arial" panose="02080604020202020204" pitchFamily="34" charset="0"/>
              <a:buChar char="•"/>
            </a:pPr>
            <a:endParaRPr 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78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7925806" cy="576863"/>
          </a:xfrm>
        </p:spPr>
        <p:txBody>
          <a:bodyPr>
            <a:normAutofit/>
          </a:bodyPr>
          <a:lstStyle/>
          <a:p>
            <a:r>
              <a:rPr lang="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High-intensity </a:t>
            </a:r>
            <a:r>
              <a:rPr lang="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frontier</a:t>
            </a:r>
            <a:endParaRPr lang="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136" y="801858"/>
            <a:ext cx="9144000" cy="583302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Neutrino experiments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T2K, </a:t>
            </a:r>
            <a:r>
              <a:rPr lang="en-US" altLang="zh-CN" dirty="0" err="1" smtClean="0"/>
              <a:t>NOvA</a:t>
            </a:r>
            <a:r>
              <a:rPr lang="en-US" altLang="zh-CN" dirty="0" smtClean="0"/>
              <a:t>, T2HK, DUNE…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JUNO</a:t>
            </a:r>
            <a:r>
              <a:rPr lang="en-US" altLang="zh-CN" dirty="0" smtClean="0"/>
              <a:t>, </a:t>
            </a:r>
            <a:r>
              <a:rPr lang="en-US" altLang="zh-CN" b="1" dirty="0" smtClean="0">
                <a:solidFill>
                  <a:srgbClr val="FF0000"/>
                </a:solidFill>
              </a:rPr>
              <a:t>MOMENT</a:t>
            </a:r>
            <a:r>
              <a:rPr lang="en-US" altLang="zh-CN" dirty="0" smtClean="0"/>
              <a:t>…</a:t>
            </a:r>
            <a:endParaRPr lang="zh-CN" altLang="en-US" dirty="0"/>
          </a:p>
          <a:p>
            <a:r>
              <a:rPr lang="en-US" dirty="0" err="1" smtClean="0"/>
              <a:t>cLFV</a:t>
            </a:r>
            <a:r>
              <a:rPr lang="en-US" dirty="0"/>
              <a:t>：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Mu2e(FNAL</a:t>
            </a:r>
            <a:r>
              <a:rPr lang="en-US" altLang="zh-CN" dirty="0" smtClean="0"/>
              <a:t>)</a:t>
            </a:r>
            <a:endParaRPr lang="zh-CN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COMET(</a:t>
            </a:r>
            <a:r>
              <a:rPr lang="en-US" altLang="zh-CN" dirty="0" smtClean="0"/>
              <a:t>J-PARC)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MEG-II(PSI</a:t>
            </a:r>
            <a:r>
              <a:rPr lang="en-US" altLang="zh-CN" dirty="0" smtClean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</a:rPr>
              <a:t>MACE(CSNS)</a:t>
            </a:r>
            <a:endParaRPr lang="zh-CN" altLang="en-US" b="1" dirty="0">
              <a:solidFill>
                <a:srgbClr val="FF0000"/>
              </a:solidFill>
            </a:endParaRPr>
          </a:p>
          <a:p>
            <a:r>
              <a:rPr lang="en-US" altLang="zh-CN" dirty="0" smtClean="0"/>
              <a:t>LNV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Mu3e(</a:t>
            </a:r>
            <a:r>
              <a:rPr lang="en-US" altLang="zh-CN" dirty="0" smtClean="0"/>
              <a:t>PSI)</a:t>
            </a:r>
          </a:p>
          <a:p>
            <a:r>
              <a:rPr lang="en-US" altLang="zh-CN" dirty="0" smtClean="0"/>
              <a:t>Precision measurements of </a:t>
            </a:r>
            <a:r>
              <a:rPr lang="en-US" dirty="0" smtClean="0"/>
              <a:t>µ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MuLan&amp;FAST</a:t>
            </a:r>
            <a:r>
              <a:rPr lang="en-US" altLang="zh-CN" dirty="0"/>
              <a:t> at PSI: </a:t>
            </a:r>
            <a:r>
              <a:rPr lang="en-US" altLang="zh-CN" dirty="0" smtClean="0"/>
              <a:t>µ lifetime.</a:t>
            </a:r>
            <a:endParaRPr lang="zh-CN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MuCap</a:t>
            </a:r>
            <a:r>
              <a:rPr lang="en-US" altLang="zh-CN" dirty="0" smtClean="0"/>
              <a:t> at PSI: couplings for µ captures.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MuSun</a:t>
            </a:r>
            <a:r>
              <a:rPr lang="en-US" altLang="zh-CN" dirty="0" smtClean="0"/>
              <a:t> to measure electroweak interactions and polarizations.</a:t>
            </a:r>
            <a:endParaRPr lang="zh-CN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TWIST</a:t>
            </a:r>
            <a:r>
              <a:rPr lang="zh-CN" altLang="en-US" dirty="0" smtClean="0"/>
              <a:t> </a:t>
            </a:r>
            <a:r>
              <a:rPr lang="en-US" altLang="zh-CN" dirty="0" smtClean="0"/>
              <a:t>at TRIUMF to measure parameters in weak decays</a:t>
            </a:r>
            <a:r>
              <a:rPr lang="en-US" altLang="zh-CN" dirty="0"/>
              <a:t>.</a:t>
            </a:r>
            <a:endParaRPr lang="zh-CN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g-2</a:t>
            </a:r>
            <a:r>
              <a:rPr lang="zh-CN" altLang="en-US" dirty="0" smtClean="0"/>
              <a:t> </a:t>
            </a:r>
            <a:r>
              <a:rPr lang="en-US" altLang="zh-CN" dirty="0" smtClean="0"/>
              <a:t>at FNAL to measure magnetic moment.</a:t>
            </a:r>
            <a:endParaRPr lang="zh-CN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MeuSEUM</a:t>
            </a:r>
            <a:r>
              <a:rPr lang="en-US" altLang="zh-CN" dirty="0"/>
              <a:t> at </a:t>
            </a:r>
            <a:r>
              <a:rPr lang="en-US" altLang="zh-CN" dirty="0" smtClean="0"/>
              <a:t>J-PARC</a:t>
            </a:r>
            <a:r>
              <a:rPr lang="zh-CN" altLang="en-US" dirty="0" smtClean="0"/>
              <a:t> </a:t>
            </a:r>
            <a:r>
              <a:rPr lang="en-US" altLang="zh-CN" dirty="0" smtClean="0"/>
              <a:t>to measure </a:t>
            </a:r>
            <a:r>
              <a:rPr lang="en-US" altLang="zh-CN" dirty="0" err="1" smtClean="0"/>
              <a:t>muonium</a:t>
            </a:r>
            <a:r>
              <a:rPr lang="zh-CN" altLang="en-US" dirty="0" smtClean="0"/>
              <a:t> </a:t>
            </a:r>
            <a:r>
              <a:rPr lang="en-US" altLang="zh-CN" dirty="0" smtClean="0"/>
              <a:t>hyper-fine structure.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内容占位符 5"/>
          <p:cNvPicPr>
            <a:picLocks noChangeAspect="1"/>
          </p:cNvPicPr>
          <p:nvPr/>
        </p:nvPicPr>
        <p:blipFill rotWithShape="1">
          <a:blip r:embed="rId2"/>
          <a:srcRect l="-91" r="-265"/>
          <a:stretch>
            <a:fillRect/>
          </a:stretch>
        </p:blipFill>
        <p:spPr>
          <a:xfrm>
            <a:off x="6330462" y="977703"/>
            <a:ext cx="2557709" cy="23884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366" y="2082527"/>
            <a:ext cx="2215662" cy="4431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391" y="2530755"/>
            <a:ext cx="1535760" cy="4818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960" y="3669635"/>
            <a:ext cx="2000958" cy="41955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114417" y="2998993"/>
            <a:ext cx="2026581" cy="501397"/>
            <a:chOff x="2443007" y="3454003"/>
            <a:chExt cx="2672554" cy="74675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3007" y="3454003"/>
              <a:ext cx="1037885" cy="74675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80892" y="3603354"/>
              <a:ext cx="544890" cy="34848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62004" y="3454003"/>
              <a:ext cx="953557" cy="627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25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8845845" cy="576863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Motivation: Precision measurement and new physics?</a:t>
            </a:r>
            <a:endParaRPr 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869949"/>
            <a:ext cx="88773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558880"/>
            <a:ext cx="4303568" cy="215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94" y="3549649"/>
            <a:ext cx="3789830" cy="236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91015" y="5789717"/>
            <a:ext cx="4235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PMNS precision ~ O(1)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physics might be hidden there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4512740" y="5704110"/>
            <a:ext cx="4497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CKM precision ~O(1) 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Previous discovery used as a tool to probe new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94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7522928" cy="576863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Precision measurement and new physics searches by </a:t>
            </a:r>
            <a:r>
              <a:rPr lang="en-US" altLang="zh-CN" b="1" dirty="0"/>
              <a:t>accelerator neutrino oscillations</a:t>
            </a:r>
            <a:endParaRPr 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" y="888454"/>
            <a:ext cx="9431338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" y="5149329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ym typeface="+mn-lt"/>
              </a:rPr>
              <a:t>Get the neutrino source as clean as possible. Muon decay </a:t>
            </a:r>
            <a:r>
              <a:rPr lang="en-US" altLang="zh-CN" sz="2000" dirty="0" err="1" smtClean="0">
                <a:sym typeface="+mn-lt"/>
              </a:rPr>
              <a:t>v.s</a:t>
            </a:r>
            <a:r>
              <a:rPr lang="en-US" altLang="zh-CN" sz="2000" dirty="0" smtClean="0">
                <a:sym typeface="+mn-lt"/>
              </a:rPr>
              <a:t> pion decay beams.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ym typeface="+mn-lt"/>
              </a:rPr>
              <a:t>Deploy the best detector to reconstruct the oscillated neutrino spectra: </a:t>
            </a:r>
            <a:r>
              <a:rPr lang="en-US" altLang="zh-CN" sz="2000" dirty="0" err="1" smtClean="0">
                <a:sym typeface="+mn-lt"/>
              </a:rPr>
              <a:t>Gd</a:t>
            </a:r>
            <a:r>
              <a:rPr lang="en-US" altLang="zh-CN" sz="2000" dirty="0" smtClean="0">
                <a:sym typeface="+mn-lt"/>
              </a:rPr>
              <a:t>-WC, </a:t>
            </a:r>
            <a:r>
              <a:rPr lang="en-US" altLang="zh-CN" sz="2000" dirty="0" err="1" smtClean="0">
                <a:sym typeface="+mn-lt"/>
              </a:rPr>
              <a:t>LAr</a:t>
            </a:r>
            <a:r>
              <a:rPr lang="en-US" altLang="zh-CN" sz="2000" dirty="0" smtClean="0">
                <a:sym typeface="+mn-lt"/>
              </a:rPr>
              <a:t> TPC, scintillator detector with charge identifications…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ym typeface="+mn-lt"/>
              </a:rPr>
              <a:t>Data mining: precision measurement &amp; discovery of new physics…</a:t>
            </a:r>
            <a:endParaRPr lang="zh-CN" altLang="en-US" sz="2000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875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International efforts</a:t>
            </a:r>
            <a:endParaRPr 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5" name="Superbeam experiments e.g. MINOS, NOvA,T2K, etc…"/>
          <p:cNvSpPr txBox="1"/>
          <p:nvPr/>
        </p:nvSpPr>
        <p:spPr>
          <a:xfrm>
            <a:off x="2829680" y="3539090"/>
            <a:ext cx="374524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 smtClean="0"/>
              <a:t>Reactor and </a:t>
            </a:r>
            <a:r>
              <a:rPr lang="en-US" dirty="0" err="1" smtClean="0"/>
              <a:t>s</a:t>
            </a:r>
            <a:r>
              <a:rPr dirty="0" err="1" smtClean="0"/>
              <a:t>uperbeam</a:t>
            </a:r>
            <a:r>
              <a:rPr dirty="0" smtClean="0"/>
              <a:t> </a:t>
            </a:r>
            <a:r>
              <a:rPr dirty="0"/>
              <a:t>experiments</a:t>
            </a:r>
            <a:br>
              <a:rPr dirty="0"/>
            </a:br>
            <a:r>
              <a:rPr lang="en-US" dirty="0" smtClean="0"/>
              <a:t>DYB,</a:t>
            </a:r>
            <a:r>
              <a:rPr dirty="0" smtClean="0"/>
              <a:t> </a:t>
            </a:r>
            <a:r>
              <a:rPr lang="en-US" dirty="0" smtClean="0"/>
              <a:t>Double </a:t>
            </a:r>
            <a:r>
              <a:rPr lang="en-US" dirty="0" err="1" smtClean="0"/>
              <a:t>Chooz</a:t>
            </a:r>
            <a:r>
              <a:rPr lang="en-US" dirty="0" smtClean="0"/>
              <a:t>, RENO…</a:t>
            </a:r>
          </a:p>
          <a:p>
            <a:r>
              <a:rPr dirty="0" smtClean="0"/>
              <a:t>MINOS</a:t>
            </a:r>
            <a:r>
              <a:rPr dirty="0"/>
              <a:t>, NOvA,T2K, </a:t>
            </a:r>
            <a:endParaRPr lang="en-US" dirty="0" smtClean="0"/>
          </a:p>
          <a:p>
            <a:r>
              <a:rPr lang="en-US" dirty="0" smtClean="0"/>
              <a:t>T2HK</a:t>
            </a:r>
            <a:r>
              <a:rPr lang="en-US" dirty="0" smtClean="0"/>
              <a:t>, DUNE</a:t>
            </a:r>
            <a:r>
              <a:rPr dirty="0" smtClean="0"/>
              <a:t>…</a:t>
            </a:r>
            <a:endParaRPr dirty="0"/>
          </a:p>
        </p:txBody>
      </p:sp>
      <p:sp>
        <p:nvSpPr>
          <p:cNvPr id="16" name="solar e.g. SNO, etc… atmosphere: SuperK, etc… reactors: KamLAND, etc…"/>
          <p:cNvSpPr txBox="1"/>
          <p:nvPr/>
        </p:nvSpPr>
        <p:spPr>
          <a:xfrm>
            <a:off x="111112" y="3539090"/>
            <a:ext cx="284887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solar e.g. SNO, </a:t>
            </a:r>
            <a:r>
              <a:rPr dirty="0" err="1"/>
              <a:t>etc</a:t>
            </a:r>
            <a:r>
              <a:rPr dirty="0"/>
              <a:t>…</a:t>
            </a:r>
            <a:br>
              <a:rPr dirty="0"/>
            </a:br>
            <a:r>
              <a:rPr dirty="0"/>
              <a:t>atmosphere: </a:t>
            </a:r>
            <a:r>
              <a:rPr dirty="0" err="1"/>
              <a:t>SuperK</a:t>
            </a:r>
            <a:r>
              <a:rPr dirty="0"/>
              <a:t>, </a:t>
            </a:r>
            <a:r>
              <a:rPr dirty="0" err="1"/>
              <a:t>etc</a:t>
            </a:r>
            <a:r>
              <a:rPr dirty="0"/>
              <a:t>…</a:t>
            </a:r>
            <a:br>
              <a:rPr dirty="0"/>
            </a:br>
            <a:r>
              <a:rPr dirty="0"/>
              <a:t>reactors: </a:t>
            </a:r>
            <a:r>
              <a:rPr dirty="0" err="1"/>
              <a:t>KamLAND</a:t>
            </a:r>
            <a:r>
              <a:rPr dirty="0"/>
              <a:t>, </a:t>
            </a:r>
            <a:r>
              <a:rPr dirty="0" err="1"/>
              <a:t>etc</a:t>
            </a:r>
            <a:r>
              <a:rPr dirty="0"/>
              <a:t>…</a:t>
            </a:r>
          </a:p>
        </p:txBody>
      </p:sp>
      <p:sp>
        <p:nvSpPr>
          <p:cNvPr id="17" name="Neutrino factory e.g. NuStorm"/>
          <p:cNvSpPr txBox="1"/>
          <p:nvPr/>
        </p:nvSpPr>
        <p:spPr>
          <a:xfrm>
            <a:off x="6419296" y="3665855"/>
            <a:ext cx="163506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Neutrino factory</a:t>
            </a:r>
            <a:br>
              <a:rPr dirty="0"/>
            </a:br>
            <a:r>
              <a:rPr dirty="0"/>
              <a:t>e.g. </a:t>
            </a:r>
            <a:r>
              <a:rPr dirty="0" err="1" smtClean="0"/>
              <a:t>NuS</a:t>
            </a:r>
            <a:r>
              <a:rPr lang="en-US" dirty="0" err="1" smtClean="0"/>
              <a:t>TORM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Equation"/>
              <p:cNvSpPr txBox="1"/>
              <p:nvPr/>
            </p:nvSpPr>
            <p:spPr>
              <a:xfrm>
                <a:off x="9205468" y="7233411"/>
                <a:ext cx="156465" cy="16357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 i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sz="2800" dirty="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2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5468" y="7233411"/>
                <a:ext cx="156465" cy="163577"/>
              </a:xfrm>
              <a:prstGeom prst="rect">
                <a:avLst/>
              </a:prstGeom>
              <a:blipFill rotWithShape="1">
                <a:blip r:embed="rId2"/>
                <a:stretch>
                  <a:fillRect r="-11538" b="-1153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7"/>
          <p:cNvGrpSpPr/>
          <p:nvPr/>
        </p:nvGrpSpPr>
        <p:grpSpPr>
          <a:xfrm>
            <a:off x="49674" y="1834538"/>
            <a:ext cx="9079545" cy="1697943"/>
            <a:chOff x="106826" y="1834538"/>
            <a:chExt cx="9079545" cy="1697943"/>
          </a:xfrm>
        </p:grpSpPr>
        <p:sp>
          <p:nvSpPr>
            <p:cNvPr id="5" name="Rectangle"/>
            <p:cNvSpPr/>
            <p:nvPr/>
          </p:nvSpPr>
          <p:spPr>
            <a:xfrm>
              <a:off x="120650" y="2527300"/>
              <a:ext cx="3778352" cy="723900"/>
            </a:xfrm>
            <a:prstGeom prst="rect">
              <a:avLst/>
            </a:prstGeom>
            <a:solidFill>
              <a:schemeClr val="accent1">
                <a:hueOff val="-522454"/>
                <a:satOff val="1153"/>
                <a:lumOff val="13444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spcBef>
                  <a:spcPts val="0"/>
                </a:spcBef>
                <a:defRPr sz="2400" i="0" spc="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6" name="Rectangle"/>
            <p:cNvSpPr/>
            <p:nvPr/>
          </p:nvSpPr>
          <p:spPr>
            <a:xfrm>
              <a:off x="2959982" y="2524949"/>
              <a:ext cx="3287211" cy="723900"/>
            </a:xfrm>
            <a:prstGeom prst="rect">
              <a:avLst/>
            </a:prstGeom>
            <a:solidFill>
              <a:schemeClr val="accent2">
                <a:satOff val="-3676"/>
                <a:lumOff val="-12171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spcBef>
                  <a:spcPts val="0"/>
                </a:spcBef>
                <a:defRPr sz="2400" i="0" spc="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7" name="Rectangle"/>
            <p:cNvSpPr/>
            <p:nvPr/>
          </p:nvSpPr>
          <p:spPr>
            <a:xfrm>
              <a:off x="6124678" y="2527586"/>
              <a:ext cx="1791693" cy="723900"/>
            </a:xfrm>
            <a:prstGeom prst="rect">
              <a:avLst/>
            </a:prstGeom>
            <a:solidFill>
              <a:schemeClr val="accent4">
                <a:satOff val="15429"/>
                <a:lumOff val="5536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spcBef>
                  <a:spcPts val="0"/>
                </a:spcBef>
                <a:defRPr sz="2400" i="0" spc="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8" name="Arrow"/>
            <p:cNvSpPr/>
            <p:nvPr/>
          </p:nvSpPr>
          <p:spPr>
            <a:xfrm>
              <a:off x="7916371" y="2262481"/>
              <a:ext cx="1270000" cy="127000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4">
                <a:satOff val="15429"/>
                <a:lumOff val="5536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spcBef>
                  <a:spcPts val="0"/>
                </a:spcBef>
                <a:defRPr sz="2400" i="0" spc="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979994" y="2344076"/>
              <a:ext cx="344207" cy="1033661"/>
              <a:chOff x="10010378" y="2372840"/>
              <a:chExt cx="344207" cy="1033661"/>
            </a:xfrm>
          </p:grpSpPr>
          <p:sp>
            <p:nvSpPr>
              <p:cNvPr id="9" name="Line"/>
              <p:cNvSpPr/>
              <p:nvPr/>
            </p:nvSpPr>
            <p:spPr>
              <a:xfrm>
                <a:off x="10010378" y="2372840"/>
                <a:ext cx="90207" cy="1033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3" h="21600" extrusionOk="0">
                    <a:moveTo>
                      <a:pt x="0" y="0"/>
                    </a:moveTo>
                    <a:cubicBezTo>
                      <a:pt x="14387" y="1234"/>
                      <a:pt x="21600" y="3059"/>
                      <a:pt x="19332" y="4893"/>
                    </a:cubicBezTo>
                    <a:cubicBezTo>
                      <a:pt x="16834" y="6914"/>
                      <a:pt x="2981" y="8685"/>
                      <a:pt x="2908" y="10713"/>
                    </a:cubicBezTo>
                    <a:cubicBezTo>
                      <a:pt x="2840" y="12581"/>
                      <a:pt x="14341" y="14232"/>
                      <a:pt x="17594" y="16055"/>
                    </a:cubicBezTo>
                    <a:cubicBezTo>
                      <a:pt x="21164" y="18055"/>
                      <a:pt x="14841" y="20104"/>
                      <a:pt x="402" y="21600"/>
                    </a:cubicBezTo>
                  </a:path>
                </a:pathLst>
              </a:custGeom>
              <a:ln w="25400">
                <a:solidFill>
                  <a:srgbClr val="747676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spcBef>
                    <a:spcPts val="0"/>
                  </a:spcBef>
                  <a:defRPr sz="2400" i="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0" name="Line"/>
              <p:cNvSpPr/>
              <p:nvPr/>
            </p:nvSpPr>
            <p:spPr>
              <a:xfrm>
                <a:off x="10137378" y="2372840"/>
                <a:ext cx="90207" cy="1033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3" h="21600" extrusionOk="0">
                    <a:moveTo>
                      <a:pt x="0" y="0"/>
                    </a:moveTo>
                    <a:cubicBezTo>
                      <a:pt x="14387" y="1234"/>
                      <a:pt x="21600" y="3059"/>
                      <a:pt x="19332" y="4893"/>
                    </a:cubicBezTo>
                    <a:cubicBezTo>
                      <a:pt x="16834" y="6914"/>
                      <a:pt x="2981" y="8685"/>
                      <a:pt x="2908" y="10713"/>
                    </a:cubicBezTo>
                    <a:cubicBezTo>
                      <a:pt x="2840" y="12581"/>
                      <a:pt x="14341" y="14232"/>
                      <a:pt x="17594" y="16055"/>
                    </a:cubicBezTo>
                    <a:cubicBezTo>
                      <a:pt x="21164" y="18055"/>
                      <a:pt x="14841" y="20104"/>
                      <a:pt x="402" y="21600"/>
                    </a:cubicBezTo>
                  </a:path>
                </a:pathLst>
              </a:custGeom>
              <a:ln w="25400">
                <a:solidFill>
                  <a:srgbClr val="747676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spcBef>
                    <a:spcPts val="0"/>
                  </a:spcBef>
                  <a:defRPr sz="2400" i="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1" name="Line"/>
              <p:cNvSpPr/>
              <p:nvPr/>
            </p:nvSpPr>
            <p:spPr>
              <a:xfrm>
                <a:off x="10264378" y="2372840"/>
                <a:ext cx="90207" cy="1033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3" h="21600" extrusionOk="0">
                    <a:moveTo>
                      <a:pt x="0" y="0"/>
                    </a:moveTo>
                    <a:cubicBezTo>
                      <a:pt x="14387" y="1234"/>
                      <a:pt x="21600" y="3059"/>
                      <a:pt x="19332" y="4893"/>
                    </a:cubicBezTo>
                    <a:cubicBezTo>
                      <a:pt x="16834" y="6914"/>
                      <a:pt x="2981" y="8685"/>
                      <a:pt x="2908" y="10713"/>
                    </a:cubicBezTo>
                    <a:cubicBezTo>
                      <a:pt x="2840" y="12581"/>
                      <a:pt x="14341" y="14232"/>
                      <a:pt x="17594" y="16055"/>
                    </a:cubicBezTo>
                    <a:cubicBezTo>
                      <a:pt x="21164" y="18055"/>
                      <a:pt x="14841" y="20104"/>
                      <a:pt x="402" y="21600"/>
                    </a:cubicBezTo>
                  </a:path>
                </a:pathLst>
              </a:custGeom>
              <a:ln w="25400">
                <a:solidFill>
                  <a:srgbClr val="747676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spcBef>
                    <a:spcPts val="0"/>
                  </a:spcBef>
                  <a:defRPr sz="2400" i="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2836272" y="2395339"/>
              <a:ext cx="344207" cy="1033661"/>
              <a:chOff x="4181078" y="2372840"/>
              <a:chExt cx="344207" cy="1033661"/>
            </a:xfrm>
          </p:grpSpPr>
          <p:sp>
            <p:nvSpPr>
              <p:cNvPr id="12" name="Line"/>
              <p:cNvSpPr/>
              <p:nvPr/>
            </p:nvSpPr>
            <p:spPr>
              <a:xfrm>
                <a:off x="4181078" y="2372840"/>
                <a:ext cx="90207" cy="1033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3" h="21600" extrusionOk="0">
                    <a:moveTo>
                      <a:pt x="0" y="0"/>
                    </a:moveTo>
                    <a:cubicBezTo>
                      <a:pt x="14387" y="1234"/>
                      <a:pt x="21600" y="3059"/>
                      <a:pt x="19332" y="4893"/>
                    </a:cubicBezTo>
                    <a:cubicBezTo>
                      <a:pt x="16834" y="6914"/>
                      <a:pt x="2981" y="8685"/>
                      <a:pt x="2908" y="10713"/>
                    </a:cubicBezTo>
                    <a:cubicBezTo>
                      <a:pt x="2840" y="12581"/>
                      <a:pt x="14341" y="14232"/>
                      <a:pt x="17594" y="16055"/>
                    </a:cubicBezTo>
                    <a:cubicBezTo>
                      <a:pt x="21164" y="18055"/>
                      <a:pt x="14841" y="20104"/>
                      <a:pt x="402" y="21600"/>
                    </a:cubicBezTo>
                  </a:path>
                </a:pathLst>
              </a:custGeom>
              <a:ln w="25400">
                <a:solidFill>
                  <a:srgbClr val="747676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spcBef>
                    <a:spcPts val="0"/>
                  </a:spcBef>
                  <a:defRPr sz="2400" i="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3" name="Line"/>
              <p:cNvSpPr/>
              <p:nvPr/>
            </p:nvSpPr>
            <p:spPr>
              <a:xfrm>
                <a:off x="4308078" y="2372840"/>
                <a:ext cx="90207" cy="1033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3" h="21600" extrusionOk="0">
                    <a:moveTo>
                      <a:pt x="0" y="0"/>
                    </a:moveTo>
                    <a:cubicBezTo>
                      <a:pt x="14387" y="1234"/>
                      <a:pt x="21600" y="3059"/>
                      <a:pt x="19332" y="4893"/>
                    </a:cubicBezTo>
                    <a:cubicBezTo>
                      <a:pt x="16834" y="6914"/>
                      <a:pt x="2981" y="8685"/>
                      <a:pt x="2908" y="10713"/>
                    </a:cubicBezTo>
                    <a:cubicBezTo>
                      <a:pt x="2840" y="12581"/>
                      <a:pt x="14341" y="14232"/>
                      <a:pt x="17594" y="16055"/>
                    </a:cubicBezTo>
                    <a:cubicBezTo>
                      <a:pt x="21164" y="18055"/>
                      <a:pt x="14841" y="20104"/>
                      <a:pt x="402" y="21600"/>
                    </a:cubicBezTo>
                  </a:path>
                </a:pathLst>
              </a:custGeom>
              <a:ln w="25400">
                <a:solidFill>
                  <a:srgbClr val="747676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spcBef>
                    <a:spcPts val="0"/>
                  </a:spcBef>
                  <a:defRPr sz="2400" i="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4" name="Line"/>
              <p:cNvSpPr/>
              <p:nvPr/>
            </p:nvSpPr>
            <p:spPr>
              <a:xfrm>
                <a:off x="4435078" y="2372840"/>
                <a:ext cx="90207" cy="1033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3" h="21600" extrusionOk="0">
                    <a:moveTo>
                      <a:pt x="0" y="0"/>
                    </a:moveTo>
                    <a:cubicBezTo>
                      <a:pt x="14387" y="1234"/>
                      <a:pt x="21600" y="3059"/>
                      <a:pt x="19332" y="4893"/>
                    </a:cubicBezTo>
                    <a:cubicBezTo>
                      <a:pt x="16834" y="6914"/>
                      <a:pt x="2981" y="8685"/>
                      <a:pt x="2908" y="10713"/>
                    </a:cubicBezTo>
                    <a:cubicBezTo>
                      <a:pt x="2840" y="12581"/>
                      <a:pt x="14341" y="14232"/>
                      <a:pt x="17594" y="16055"/>
                    </a:cubicBezTo>
                    <a:cubicBezTo>
                      <a:pt x="21164" y="18055"/>
                      <a:pt x="14841" y="20104"/>
                      <a:pt x="402" y="21600"/>
                    </a:cubicBezTo>
                  </a:path>
                </a:pathLst>
              </a:custGeom>
              <a:ln w="25400">
                <a:solidFill>
                  <a:srgbClr val="747676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spcBef>
                    <a:spcPts val="0"/>
                  </a:spcBef>
                  <a:defRPr sz="2400" i="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Equation"/>
                <p:cNvSpPr txBox="1"/>
                <p:nvPr/>
              </p:nvSpPr>
              <p:spPr>
                <a:xfrm>
                  <a:off x="2566153" y="1959532"/>
                  <a:ext cx="1028317" cy="245721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 i="0" spc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8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∼2010</m:t>
                        </m:r>
                      </m:oMath>
                    </m:oMathPara>
                  </a14:m>
                  <a:endParaRPr sz="2800" dirty="0">
                    <a:solidFill>
                      <a:srgbClr val="5C5C5C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153" y="1959532"/>
                  <a:ext cx="1028317" cy="24572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8929" b="-39024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Equation"/>
                <p:cNvSpPr txBox="1"/>
                <p:nvPr/>
              </p:nvSpPr>
              <p:spPr>
                <a:xfrm>
                  <a:off x="5617276" y="1834538"/>
                  <a:ext cx="1014804" cy="249988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 i="0" spc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8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∼2035</m:t>
                        </m:r>
                      </m:oMath>
                    </m:oMathPara>
                  </a14:m>
                  <a:endParaRPr sz="2800" dirty="0">
                    <a:solidFill>
                      <a:srgbClr val="5C5C5C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7276" y="1834538"/>
                  <a:ext cx="1014804" cy="24998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8982" b="-39024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Equation"/>
                <p:cNvSpPr txBox="1"/>
                <p:nvPr/>
              </p:nvSpPr>
              <p:spPr>
                <a:xfrm>
                  <a:off x="106826" y="2622117"/>
                  <a:ext cx="2780006" cy="602715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 i="0" spc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8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8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sz="28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sz="28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sz="28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sz="28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28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sz="28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  <m:sup>
                            <m:r>
                              <a:rPr sz="28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sz="28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sz="28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sz="28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sz="2800" i="1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2800" i="1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31</m:t>
                                </m:r>
                              </m:sub>
                              <m:sup>
                                <m:r>
                                  <a:rPr sz="2800" i="1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sz="2800" dirty="0">
                    <a:solidFill>
                      <a:srgbClr val="5C5C5C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26" y="2622117"/>
                  <a:ext cx="2780006" cy="60271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Equation"/>
                <p:cNvSpPr txBox="1"/>
                <p:nvPr/>
              </p:nvSpPr>
              <p:spPr>
                <a:xfrm>
                  <a:off x="3591754" y="2491574"/>
                  <a:ext cx="1074653" cy="369332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 i="0" spc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  <m:r>
                          <a:rPr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≠0</m:t>
                        </m:r>
                      </m:oMath>
                    </m:oMathPara>
                  </a14:m>
                  <a:endParaRPr sz="2400" dirty="0">
                    <a:solidFill>
                      <a:srgbClr val="5C5C5C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1754" y="2491574"/>
                  <a:ext cx="1074653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6250" r="-5682" b="-15000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Equation"/>
                <p:cNvSpPr txBox="1"/>
                <p:nvPr/>
              </p:nvSpPr>
              <p:spPr>
                <a:xfrm>
                  <a:off x="3272183" y="2831986"/>
                  <a:ext cx="2428037" cy="376193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 i="0" spc="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  <m:r>
                          <a:rPr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  <m:sup>
                            <m:r>
                              <a:rPr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2400" dirty="0">
                    <a:solidFill>
                      <a:srgbClr val="5C5C5C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183" y="2831986"/>
                  <a:ext cx="2428037" cy="37619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2256" r="-4010" b="-36066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he upgrade of neutrino source is important:…"/>
          <p:cNvSpPr txBox="1"/>
          <p:nvPr/>
        </p:nvSpPr>
        <p:spPr>
          <a:xfrm>
            <a:off x="1323656" y="4610787"/>
            <a:ext cx="690541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dirty="0" smtClean="0"/>
              <a:t>It </a:t>
            </a:r>
            <a:r>
              <a:rPr dirty="0" smtClean="0"/>
              <a:t>is important</a:t>
            </a:r>
            <a:r>
              <a:rPr lang="en-US" dirty="0" smtClean="0"/>
              <a:t> to upgrade the neutrino source</a:t>
            </a:r>
            <a:r>
              <a:rPr dirty="0" smtClean="0"/>
              <a:t>:</a:t>
            </a:r>
            <a:endParaRPr dirty="0"/>
          </a:p>
          <a:p>
            <a:pPr marL="500062" indent="-500062">
              <a:buSzPct val="100000"/>
              <a:buAutoNum type="arabicPeriod"/>
            </a:pPr>
            <a:r>
              <a:rPr dirty="0"/>
              <a:t>decrease the </a:t>
            </a:r>
            <a:r>
              <a:rPr dirty="0" smtClean="0"/>
              <a:t>statistic</a:t>
            </a:r>
            <a:r>
              <a:rPr lang="en-US" dirty="0" smtClean="0"/>
              <a:t>al</a:t>
            </a:r>
            <a:r>
              <a:rPr dirty="0" smtClean="0"/>
              <a:t> </a:t>
            </a:r>
            <a:r>
              <a:rPr lang="en-US" dirty="0" smtClean="0"/>
              <a:t>uncertainties</a:t>
            </a:r>
            <a:r>
              <a:rPr dirty="0" smtClean="0"/>
              <a:t>, </a:t>
            </a:r>
            <a:r>
              <a:rPr dirty="0"/>
              <a:t>i.e. enhance </a:t>
            </a:r>
            <a:r>
              <a:rPr dirty="0" smtClean="0"/>
              <a:t>the </a:t>
            </a:r>
            <a:r>
              <a:rPr lang="el-GR" dirty="0" smtClean="0">
                <a:latin typeface="Times New Roman"/>
                <a:cs typeface="Times New Roman"/>
              </a:rPr>
              <a:t>ν</a:t>
            </a:r>
            <a:r>
              <a:rPr dirty="0" smtClean="0"/>
              <a:t> </a:t>
            </a:r>
            <a:r>
              <a:rPr dirty="0"/>
              <a:t>flux intensity;</a:t>
            </a:r>
          </a:p>
          <a:p>
            <a:pPr marL="500062" indent="-500062">
              <a:buSzPct val="100000"/>
              <a:buAutoNum type="arabicPeriod"/>
            </a:pPr>
            <a:r>
              <a:rPr dirty="0"/>
              <a:t>decrease the </a:t>
            </a:r>
            <a:r>
              <a:rPr dirty="0" smtClean="0"/>
              <a:t>systematic</a:t>
            </a:r>
            <a:r>
              <a:rPr lang="en-US" dirty="0" smtClean="0"/>
              <a:t> uncertaintie</a:t>
            </a:r>
            <a:r>
              <a:rPr dirty="0" smtClean="0"/>
              <a:t>s </a:t>
            </a:r>
            <a:r>
              <a:rPr dirty="0"/>
              <a:t>from the source;</a:t>
            </a:r>
          </a:p>
          <a:p>
            <a:pPr marL="500062" indent="-500062">
              <a:buSzPct val="100000"/>
              <a:buAutoNum type="arabicPeriod"/>
            </a:pPr>
            <a:r>
              <a:rPr dirty="0" smtClean="0"/>
              <a:t>reduce background</a:t>
            </a:r>
            <a:r>
              <a:rPr lang="en-US" dirty="0" smtClean="0"/>
              <a:t>s</a:t>
            </a:r>
            <a:r>
              <a:rPr dirty="0" smtClean="0"/>
              <a:t> </a:t>
            </a:r>
            <a:r>
              <a:rPr dirty="0"/>
              <a:t>from the source…</a:t>
            </a:r>
          </a:p>
        </p:txBody>
      </p:sp>
    </p:spTree>
    <p:extLst>
      <p:ext uri="{BB962C8B-B14F-4D97-AF65-F5344CB8AC3E}">
        <p14:creationId xmlns:p14="http://schemas.microsoft.com/office/powerpoint/2010/main" val="67077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High-intensity frontier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06274"/>
            <a:ext cx="5640019" cy="3284372"/>
          </a:xfrm>
        </p:spPr>
        <p:txBody>
          <a:bodyPr/>
          <a:lstStyle/>
          <a:p>
            <a:r>
              <a:rPr lang="en-US" dirty="0" smtClean="0"/>
              <a:t>Search for new physics with </a:t>
            </a:r>
            <a:r>
              <a:rPr lang="en-US" dirty="0" smtClean="0"/>
              <a:t>accelerator </a:t>
            </a:r>
            <a:r>
              <a:rPr lang="en-US" dirty="0" smtClean="0"/>
              <a:t>muons</a:t>
            </a:r>
            <a:endParaRPr lang="en-US" dirty="0"/>
          </a:p>
          <a:p>
            <a:pPr lvl="1"/>
            <a:r>
              <a:rPr lang="en-US" dirty="0" smtClean="0"/>
              <a:t>Mu2e </a:t>
            </a:r>
            <a:r>
              <a:rPr lang="en-US" altLang="zh-CN" dirty="0" smtClean="0"/>
              <a:t>in US</a:t>
            </a:r>
            <a:endParaRPr lang="zh-CN" altLang="en-US" dirty="0"/>
          </a:p>
          <a:p>
            <a:pPr lvl="1"/>
            <a:r>
              <a:rPr lang="en-US" dirty="0" smtClean="0"/>
              <a:t>COMET in Japan</a:t>
            </a:r>
            <a:endParaRPr lang="zh-CN" altLang="en-US" dirty="0"/>
          </a:p>
          <a:p>
            <a:pPr lvl="1"/>
            <a:r>
              <a:rPr lang="en-US" dirty="0" smtClean="0"/>
              <a:t>MEG-II/Mu3e </a:t>
            </a:r>
            <a:r>
              <a:rPr lang="en-US" altLang="zh-CN" dirty="0" smtClean="0"/>
              <a:t>in Switzerland</a:t>
            </a:r>
            <a:endParaRPr lang="zh-CN" altLang="en-US" dirty="0"/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Muonium</a:t>
            </a:r>
            <a:r>
              <a:rPr lang="en-US" b="1" dirty="0" smtClean="0">
                <a:solidFill>
                  <a:srgbClr val="FF0000"/>
                </a:solidFill>
              </a:rPr>
              <a:t> to </a:t>
            </a:r>
            <a:r>
              <a:rPr lang="en-US" b="1" dirty="0" err="1" smtClean="0">
                <a:solidFill>
                  <a:srgbClr val="FF0000"/>
                </a:solidFill>
              </a:rPr>
              <a:t>Antimuonium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Conversion </a:t>
            </a:r>
            <a:r>
              <a:rPr lang="en-US" b="1" dirty="0" smtClean="0">
                <a:solidFill>
                  <a:srgbClr val="FF0000"/>
                </a:solidFill>
              </a:rPr>
              <a:t>Experiment in </a:t>
            </a:r>
            <a:r>
              <a:rPr lang="en-US" altLang="zh-CN" b="1" dirty="0" smtClean="0">
                <a:solidFill>
                  <a:srgbClr val="FF0000"/>
                </a:solidFill>
              </a:rPr>
              <a:t>China</a:t>
            </a:r>
            <a:endParaRPr lang="zh-CN" alt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9</a:t>
            </a:fld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6468" y="3727749"/>
            <a:ext cx="8260563" cy="2657891"/>
            <a:chOff x="977704" y="3401042"/>
            <a:chExt cx="8260563" cy="2657891"/>
          </a:xfrm>
        </p:grpSpPr>
        <p:sp>
          <p:nvSpPr>
            <p:cNvPr id="6" name="下箭头 5"/>
            <p:cNvSpPr/>
            <p:nvPr/>
          </p:nvSpPr>
          <p:spPr>
            <a:xfrm>
              <a:off x="4484078" y="4325821"/>
              <a:ext cx="239150" cy="590843"/>
            </a:xfrm>
            <a:prstGeom prst="downArrow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7704" y="5043270"/>
              <a:ext cx="8260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Naively proposed at the international Review of </a:t>
              </a:r>
              <a:r>
                <a:rPr lang="en-US" sz="2000" dirty="0" err="1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EMuS</a:t>
              </a:r>
              <a:r>
                <a:rPr lang="en-US" sz="2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 in November, 2018</a:t>
              </a:r>
              <a:r>
                <a:rPr lang="en-US" sz="2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Submit a LOI to Snowmass in 2020. Invited talk at the town hall meeting.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Recently an invitation for a contributed white paper for </a:t>
              </a:r>
              <a:r>
                <a:rPr lang="en-US" sz="2000" dirty="0" err="1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muonium</a:t>
              </a:r>
              <a:r>
                <a:rPr lang="en-US" sz="2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 physics.</a:t>
              </a:r>
              <a:endParaRPr lang="en-US" sz="2000" dirty="0" smtClean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267376" y="3401042"/>
              <a:ext cx="2672554" cy="746757"/>
              <a:chOff x="1476829" y="5029200"/>
              <a:chExt cx="1494971" cy="38100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76829" y="5029200"/>
                <a:ext cx="580571" cy="38100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7400" y="5105400"/>
                <a:ext cx="304800" cy="1778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8400" y="5029200"/>
                <a:ext cx="533400" cy="320040"/>
              </a:xfrm>
              <a:prstGeom prst="rect">
                <a:avLst/>
              </a:prstGeom>
            </p:spPr>
          </p:pic>
        </p:grpSp>
      </p:grpSp>
      <p:grpSp>
        <p:nvGrpSpPr>
          <p:cNvPr id="16" name="组合 15"/>
          <p:cNvGrpSpPr/>
          <p:nvPr/>
        </p:nvGrpSpPr>
        <p:grpSpPr>
          <a:xfrm>
            <a:off x="5106099" y="912463"/>
            <a:ext cx="4044343" cy="4222519"/>
            <a:chOff x="8133027" y="602716"/>
            <a:chExt cx="4044343" cy="422251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7658" y="661077"/>
              <a:ext cx="4028440" cy="3466027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0614383" y="602716"/>
              <a:ext cx="1561715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RF5-RF0-126</a:t>
              </a:r>
              <a:endParaRPr lang="zh-CN" altLang="en-US" b="1" dirty="0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3027" y="4233930"/>
              <a:ext cx="4044343" cy="591305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7745274" y="1713837"/>
            <a:ext cx="1419798" cy="1548243"/>
            <a:chOff x="5710918" y="3203415"/>
            <a:chExt cx="1938856" cy="1915024"/>
          </a:xfrm>
        </p:grpSpPr>
        <p:pic>
          <p:nvPicPr>
            <p:cNvPr id="3073" name="Picture 1" descr="C:\Users\jtang\AppData\Roaming\Tencent\Users\55785110\QQ\WinTemp\RichOle\6S{QU[]{YTAN`[G[AN53_0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918" y="3203415"/>
              <a:ext cx="1927670" cy="191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500982" y="4547405"/>
              <a:ext cx="1148792" cy="571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MACE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23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主题1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rufh4k1">
      <a:majorFont>
        <a:latin typeface="Times New Roman" panose="020F0302020204030204"/>
        <a:ea typeface="SimSun"/>
        <a:cs typeface=""/>
      </a:majorFont>
      <a:minorFont>
        <a:latin typeface="Times New Roman" panose="020F0502020204030204"/>
        <a:ea typeface="SimSun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ormal_template2.potx" id="{670270D9-00E3-49BB-84B4-DF9B6F95ED69}" vid="{88B18324-B3F4-4E9F-A610-A2E12ED3BB2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3130</TotalTime>
  <Words>1500</Words>
  <Application>Microsoft Office PowerPoint</Application>
  <PresentationFormat>全屏显示(4:3)</PresentationFormat>
  <Paragraphs>255</Paragraphs>
  <Slides>28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5" baseType="lpstr">
      <vt:lpstr>-apple-system</vt:lpstr>
      <vt:lpstr>DIN Alternate</vt:lpstr>
      <vt:lpstr>Zapf Dingbats</vt:lpstr>
      <vt:lpstr>华文楷体</vt:lpstr>
      <vt:lpstr>宋体</vt:lpstr>
      <vt:lpstr>宋体</vt:lpstr>
      <vt:lpstr>微软雅黑</vt:lpstr>
      <vt:lpstr>等线</vt:lpstr>
      <vt:lpstr>黑体</vt:lpstr>
      <vt:lpstr>Arial</vt:lpstr>
      <vt:lpstr>Calibri</vt:lpstr>
      <vt:lpstr>Cambria Math</vt:lpstr>
      <vt:lpstr>Times</vt:lpstr>
      <vt:lpstr>Times New Roman</vt:lpstr>
      <vt:lpstr>Wide Latin</vt:lpstr>
      <vt:lpstr>Wingdings</vt:lpstr>
      <vt:lpstr>主题1</vt:lpstr>
      <vt:lpstr>Particle physics potentials of MOMENT&amp;EMuS</vt:lpstr>
      <vt:lpstr>Table of contents</vt:lpstr>
      <vt:lpstr>Table of contents</vt:lpstr>
      <vt:lpstr>Three frontiers in Particle Physics</vt:lpstr>
      <vt:lpstr>High-intensity frontier</vt:lpstr>
      <vt:lpstr>Motivation: Precision measurement and new physics?</vt:lpstr>
      <vt:lpstr>Precision measurement and new physics searches by accelerator neutrino oscillations</vt:lpstr>
      <vt:lpstr>International efforts</vt:lpstr>
      <vt:lpstr>High-intensity frontier</vt:lpstr>
      <vt:lpstr>Muonium to antimuonium conversion beyond SM</vt:lpstr>
      <vt:lpstr>Table of contents</vt:lpstr>
      <vt:lpstr>Precision measurements and new physics searches</vt:lpstr>
      <vt:lpstr>Precision measurement of δCP</vt:lpstr>
      <vt:lpstr>If a neutrino decays?</vt:lpstr>
      <vt:lpstr>Constraints on flavor-symmetry neutrino models</vt:lpstr>
      <vt:lpstr>Table of contents</vt:lpstr>
      <vt:lpstr>Muon and muonium productions</vt:lpstr>
      <vt:lpstr>How to detect such a process in 1999?</vt:lpstr>
      <vt:lpstr>Breakthrough of MACE with EMuS</vt:lpstr>
      <vt:lpstr>Roadmap and milestones</vt:lpstr>
      <vt:lpstr>Preliminary MC simulation</vt:lpstr>
      <vt:lpstr>Muonium generators in MC simulation</vt:lpstr>
      <vt:lpstr>Rare decays in MC simulation</vt:lpstr>
      <vt:lpstr>MC simulation to support MACE</vt:lpstr>
      <vt:lpstr>SMOOTH-MuGrid-v1.0: cosmic muon tracking</vt:lpstr>
      <vt:lpstr>Table of contents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唐健</dc:creator>
  <cp:lastModifiedBy>Jian Tang</cp:lastModifiedBy>
  <cp:revision>307</cp:revision>
  <dcterms:created xsi:type="dcterms:W3CDTF">2018-04-17T11:35:02Z</dcterms:created>
  <dcterms:modified xsi:type="dcterms:W3CDTF">2020-12-10T04:02:50Z</dcterms:modified>
</cp:coreProperties>
</file>