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526" r:id="rId3"/>
    <p:sldId id="530" r:id="rId4"/>
    <p:sldId id="533" r:id="rId5"/>
    <p:sldId id="534" r:id="rId6"/>
    <p:sldId id="531" r:id="rId7"/>
    <p:sldId id="527" r:id="rId8"/>
    <p:sldId id="538" r:id="rId9"/>
    <p:sldId id="545" r:id="rId10"/>
    <p:sldId id="539" r:id="rId11"/>
    <p:sldId id="546" r:id="rId12"/>
    <p:sldId id="541" r:id="rId13"/>
    <p:sldId id="542" r:id="rId14"/>
    <p:sldId id="543" r:id="rId15"/>
    <p:sldId id="528" r:id="rId16"/>
    <p:sldId id="547" r:id="rId17"/>
    <p:sldId id="550" r:id="rId18"/>
    <p:sldId id="551" r:id="rId19"/>
    <p:sldId id="529" r:id="rId20"/>
    <p:sldId id="519" r:id="rId21"/>
    <p:sldId id="523" r:id="rId22"/>
    <p:sldId id="520" r:id="rId23"/>
    <p:sldId id="524" r:id="rId24"/>
    <p:sldId id="554" r:id="rId25"/>
    <p:sldId id="555" r:id="rId26"/>
    <p:sldId id="556" r:id="rId27"/>
    <p:sldId id="552" r:id="rId28"/>
    <p:sldId id="55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7B91"/>
    <a:srgbClr val="92D050"/>
    <a:srgbClr val="1B0C64"/>
    <a:srgbClr val="071F65"/>
    <a:srgbClr val="4FD1CE"/>
    <a:srgbClr val="C0C5CE"/>
    <a:srgbClr val="BDD3FF"/>
    <a:srgbClr val="BDDFE1"/>
    <a:srgbClr val="8D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 autoAdjust="0"/>
    <p:restoredTop sz="84826" autoAdjust="0"/>
  </p:normalViewPr>
  <p:slideViewPr>
    <p:cSldViewPr snapToGrid="0">
      <p:cViewPr varScale="1">
        <p:scale>
          <a:sx n="97" d="100"/>
          <a:sy n="97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5854276777046"/>
          <c:y val="0.12552411926770018"/>
          <c:w val="0.80794334034444359"/>
          <c:h val="0.75748561321139263"/>
        </c:manualLayout>
      </c:layout>
      <c:scatterChart>
        <c:scatterStyle val="smoothMarker"/>
        <c:varyColors val="0"/>
        <c:ser>
          <c:idx val="0"/>
          <c:order val="0"/>
          <c:tx>
            <c:v>40 degrees</c:v>
          </c:tx>
          <c:xVal>
            <c:numRef>
              <c:f>Sheet1!$A$3:$A$23</c:f>
              <c:numCache>
                <c:formatCode>General</c:formatCode>
                <c:ptCount val="21"/>
                <c:pt idx="0">
                  <c:v>25</c:v>
                </c:pt>
                <c:pt idx="1">
                  <c:v>26.5</c:v>
                </c:pt>
                <c:pt idx="2">
                  <c:v>28</c:v>
                </c:pt>
                <c:pt idx="3">
                  <c:v>29.9</c:v>
                </c:pt>
                <c:pt idx="4">
                  <c:v>31.7</c:v>
                </c:pt>
                <c:pt idx="5">
                  <c:v>33.5</c:v>
                </c:pt>
                <c:pt idx="6">
                  <c:v>35.300000000000011</c:v>
                </c:pt>
                <c:pt idx="7">
                  <c:v>37.1</c:v>
                </c:pt>
                <c:pt idx="8">
                  <c:v>38.9</c:v>
                </c:pt>
                <c:pt idx="9">
                  <c:v>40.700000000000003</c:v>
                </c:pt>
                <c:pt idx="10">
                  <c:v>42.4</c:v>
                </c:pt>
                <c:pt idx="11">
                  <c:v>44.1</c:v>
                </c:pt>
                <c:pt idx="12">
                  <c:v>45.8</c:v>
                </c:pt>
                <c:pt idx="13">
                  <c:v>47.5</c:v>
                </c:pt>
                <c:pt idx="14">
                  <c:v>49.1</c:v>
                </c:pt>
                <c:pt idx="15">
                  <c:v>50.9</c:v>
                </c:pt>
                <c:pt idx="16">
                  <c:v>52.6</c:v>
                </c:pt>
                <c:pt idx="17">
                  <c:v>54.4</c:v>
                </c:pt>
                <c:pt idx="18">
                  <c:v>56.1</c:v>
                </c:pt>
                <c:pt idx="19">
                  <c:v>57.8</c:v>
                </c:pt>
                <c:pt idx="20">
                  <c:v>59.5</c:v>
                </c:pt>
              </c:numCache>
            </c:numRef>
          </c:xVal>
          <c:yVal>
            <c:numRef>
              <c:f>Sheet1!$E$3:$E$23</c:f>
              <c:numCache>
                <c:formatCode>General</c:formatCode>
                <c:ptCount val="21"/>
                <c:pt idx="0">
                  <c:v>1.719999999999999E-2</c:v>
                </c:pt>
                <c:pt idx="1">
                  <c:v>1.0599999999999997E-2</c:v>
                </c:pt>
                <c:pt idx="2">
                  <c:v>1.4600000000000004E-2</c:v>
                </c:pt>
                <c:pt idx="3">
                  <c:v>1.6500000000000018E-2</c:v>
                </c:pt>
                <c:pt idx="4">
                  <c:v>1.6299999999999978E-2</c:v>
                </c:pt>
                <c:pt idx="5">
                  <c:v>1.3000000000000015E-2</c:v>
                </c:pt>
                <c:pt idx="6">
                  <c:v>1.2000000000000012E-2</c:v>
                </c:pt>
                <c:pt idx="7">
                  <c:v>1.2900000000000024E-2</c:v>
                </c:pt>
                <c:pt idx="8">
                  <c:v>1.3100000000000002E-2</c:v>
                </c:pt>
                <c:pt idx="9">
                  <c:v>1.0499999999999952E-2</c:v>
                </c:pt>
                <c:pt idx="10">
                  <c:v>1.1500000000000014E-2</c:v>
                </c:pt>
                <c:pt idx="11">
                  <c:v>1.3299999999999979E-2</c:v>
                </c:pt>
                <c:pt idx="12">
                  <c:v>1.2600000000000002E-2</c:v>
                </c:pt>
                <c:pt idx="13">
                  <c:v>9.6000000000000009E-3</c:v>
                </c:pt>
                <c:pt idx="14">
                  <c:v>9.0000000000000097E-3</c:v>
                </c:pt>
                <c:pt idx="15">
                  <c:v>7.399999999999963E-3</c:v>
                </c:pt>
                <c:pt idx="16">
                  <c:v>5.5000000000000066E-3</c:v>
                </c:pt>
                <c:pt idx="17">
                  <c:v>3.1999999999999806E-3</c:v>
                </c:pt>
                <c:pt idx="18">
                  <c:v>-6.9999999999997863E-4</c:v>
                </c:pt>
                <c:pt idx="19">
                  <c:v>-1.1999999999999789E-3</c:v>
                </c:pt>
                <c:pt idx="20">
                  <c:v>-9.3999999999999969E-3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CE1-4CF1-8FE1-FFCA093D9484}"/>
            </c:ext>
          </c:extLst>
        </c:ser>
        <c:ser>
          <c:idx val="1"/>
          <c:order val="1"/>
          <c:tx>
            <c:v>60 degrees</c:v>
          </c:tx>
          <c:xVal>
            <c:numRef>
              <c:f>Sheet1!$A$3:$A$23</c:f>
              <c:numCache>
                <c:formatCode>General</c:formatCode>
                <c:ptCount val="21"/>
                <c:pt idx="0">
                  <c:v>25</c:v>
                </c:pt>
                <c:pt idx="1">
                  <c:v>26.5</c:v>
                </c:pt>
                <c:pt idx="2">
                  <c:v>28</c:v>
                </c:pt>
                <c:pt idx="3">
                  <c:v>29.9</c:v>
                </c:pt>
                <c:pt idx="4">
                  <c:v>31.7</c:v>
                </c:pt>
                <c:pt idx="5">
                  <c:v>33.5</c:v>
                </c:pt>
                <c:pt idx="6">
                  <c:v>35.300000000000011</c:v>
                </c:pt>
                <c:pt idx="7">
                  <c:v>37.1</c:v>
                </c:pt>
                <c:pt idx="8">
                  <c:v>38.9</c:v>
                </c:pt>
                <c:pt idx="9">
                  <c:v>40.700000000000003</c:v>
                </c:pt>
                <c:pt idx="10">
                  <c:v>42.4</c:v>
                </c:pt>
                <c:pt idx="11">
                  <c:v>44.1</c:v>
                </c:pt>
                <c:pt idx="12">
                  <c:v>45.8</c:v>
                </c:pt>
                <c:pt idx="13">
                  <c:v>47.5</c:v>
                </c:pt>
                <c:pt idx="14">
                  <c:v>49.1</c:v>
                </c:pt>
                <c:pt idx="15">
                  <c:v>50.9</c:v>
                </c:pt>
                <c:pt idx="16">
                  <c:v>52.6</c:v>
                </c:pt>
                <c:pt idx="17">
                  <c:v>54.4</c:v>
                </c:pt>
                <c:pt idx="18">
                  <c:v>56.1</c:v>
                </c:pt>
                <c:pt idx="19">
                  <c:v>57.8</c:v>
                </c:pt>
                <c:pt idx="20">
                  <c:v>59.5</c:v>
                </c:pt>
              </c:numCache>
            </c:numRef>
          </c:xVal>
          <c:yVal>
            <c:numRef>
              <c:f>Sheet1!$H$3:$H$23</c:f>
              <c:numCache>
                <c:formatCode>General</c:formatCode>
                <c:ptCount val="21"/>
                <c:pt idx="0">
                  <c:v>2.279999999999999E-2</c:v>
                </c:pt>
                <c:pt idx="1">
                  <c:v>2.229999999999999E-2</c:v>
                </c:pt>
                <c:pt idx="2">
                  <c:v>2.1099999999999952E-2</c:v>
                </c:pt>
                <c:pt idx="3">
                  <c:v>1.9500000000000021E-2</c:v>
                </c:pt>
                <c:pt idx="4">
                  <c:v>1.900000000000002E-2</c:v>
                </c:pt>
                <c:pt idx="5">
                  <c:v>1.5099999999999943E-2</c:v>
                </c:pt>
                <c:pt idx="6">
                  <c:v>1.2699999999999986E-2</c:v>
                </c:pt>
                <c:pt idx="7">
                  <c:v>9.9000000000000234E-3</c:v>
                </c:pt>
                <c:pt idx="8">
                  <c:v>1.1199999999999986E-2</c:v>
                </c:pt>
                <c:pt idx="9">
                  <c:v>8.6E-3</c:v>
                </c:pt>
                <c:pt idx="10">
                  <c:v>7.80000000000003E-3</c:v>
                </c:pt>
                <c:pt idx="11">
                  <c:v>7.2000000000000414E-3</c:v>
                </c:pt>
                <c:pt idx="12">
                  <c:v>6.4000000000000185E-3</c:v>
                </c:pt>
                <c:pt idx="13">
                  <c:v>5.1999999999999824E-3</c:v>
                </c:pt>
                <c:pt idx="14">
                  <c:v>4.3000000000000269E-3</c:v>
                </c:pt>
                <c:pt idx="15">
                  <c:v>1.700000000000035E-3</c:v>
                </c:pt>
                <c:pt idx="16">
                  <c:v>4.0000000000001162E-4</c:v>
                </c:pt>
                <c:pt idx="17">
                  <c:v>1.0000000000004452E-4</c:v>
                </c:pt>
                <c:pt idx="18">
                  <c:v>6.9999999999997863E-4</c:v>
                </c:pt>
                <c:pt idx="19">
                  <c:v>-4.0000000000001162E-4</c:v>
                </c:pt>
                <c:pt idx="20">
                  <c:v>-3.5999999999999925E-3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CE1-4CF1-8FE1-FFCA093D9484}"/>
            </c:ext>
          </c:extLst>
        </c:ser>
        <c:ser>
          <c:idx val="2"/>
          <c:order val="2"/>
          <c:tx>
            <c:v>80 degrees</c:v>
          </c:tx>
          <c:xVal>
            <c:numRef>
              <c:f>Sheet1!$A$3:$A$23</c:f>
              <c:numCache>
                <c:formatCode>General</c:formatCode>
                <c:ptCount val="21"/>
                <c:pt idx="0">
                  <c:v>25</c:v>
                </c:pt>
                <c:pt idx="1">
                  <c:v>26.5</c:v>
                </c:pt>
                <c:pt idx="2">
                  <c:v>28</c:v>
                </c:pt>
                <c:pt idx="3">
                  <c:v>29.9</c:v>
                </c:pt>
                <c:pt idx="4">
                  <c:v>31.7</c:v>
                </c:pt>
                <c:pt idx="5">
                  <c:v>33.5</c:v>
                </c:pt>
                <c:pt idx="6">
                  <c:v>35.300000000000011</c:v>
                </c:pt>
                <c:pt idx="7">
                  <c:v>37.1</c:v>
                </c:pt>
                <c:pt idx="8">
                  <c:v>38.9</c:v>
                </c:pt>
                <c:pt idx="9">
                  <c:v>40.700000000000003</c:v>
                </c:pt>
                <c:pt idx="10">
                  <c:v>42.4</c:v>
                </c:pt>
                <c:pt idx="11">
                  <c:v>44.1</c:v>
                </c:pt>
                <c:pt idx="12">
                  <c:v>45.8</c:v>
                </c:pt>
                <c:pt idx="13">
                  <c:v>47.5</c:v>
                </c:pt>
                <c:pt idx="14">
                  <c:v>49.1</c:v>
                </c:pt>
                <c:pt idx="15">
                  <c:v>50.9</c:v>
                </c:pt>
                <c:pt idx="16">
                  <c:v>52.6</c:v>
                </c:pt>
                <c:pt idx="17">
                  <c:v>54.4</c:v>
                </c:pt>
                <c:pt idx="18">
                  <c:v>56.1</c:v>
                </c:pt>
                <c:pt idx="19">
                  <c:v>57.8</c:v>
                </c:pt>
                <c:pt idx="20">
                  <c:v>59.5</c:v>
                </c:pt>
              </c:numCache>
            </c:numRef>
          </c:xVal>
          <c:yVal>
            <c:numRef>
              <c:f>Sheet1!$K$3:$K$23</c:f>
              <c:numCache>
                <c:formatCode>General</c:formatCode>
                <c:ptCount val="21"/>
                <c:pt idx="0">
                  <c:v>1.1199999999999986E-2</c:v>
                </c:pt>
                <c:pt idx="1">
                  <c:v>9.7999999999999234E-3</c:v>
                </c:pt>
                <c:pt idx="2">
                  <c:v>9.0000000000000097E-3</c:v>
                </c:pt>
                <c:pt idx="3">
                  <c:v>9.8000000000000344E-3</c:v>
                </c:pt>
                <c:pt idx="4">
                  <c:v>6.0000000000000062E-3</c:v>
                </c:pt>
                <c:pt idx="5">
                  <c:v>1.0999999999999899E-3</c:v>
                </c:pt>
                <c:pt idx="6">
                  <c:v>1.5000000000000571E-3</c:v>
                </c:pt>
                <c:pt idx="7">
                  <c:v>-7.0000000000003404E-4</c:v>
                </c:pt>
                <c:pt idx="8">
                  <c:v>-1.6000000000000463E-3</c:v>
                </c:pt>
                <c:pt idx="9">
                  <c:v>-4.0000000000000044E-3</c:v>
                </c:pt>
                <c:pt idx="10">
                  <c:v>-4.2000000000000934E-3</c:v>
                </c:pt>
                <c:pt idx="11">
                  <c:v>-4.3999999999999604E-3</c:v>
                </c:pt>
                <c:pt idx="12">
                  <c:v>-2.8999999999999031E-3</c:v>
                </c:pt>
                <c:pt idx="13">
                  <c:v>-1.0000000000000011E-3</c:v>
                </c:pt>
                <c:pt idx="14">
                  <c:v>9.9999999999989027E-5</c:v>
                </c:pt>
                <c:pt idx="15">
                  <c:v>-2.1999999999999802E-3</c:v>
                </c:pt>
                <c:pt idx="16">
                  <c:v>-4.8000000000000282E-3</c:v>
                </c:pt>
                <c:pt idx="17">
                  <c:v>-7.80000000000003E-3</c:v>
                </c:pt>
                <c:pt idx="18">
                  <c:v>-8.6999999999999335E-3</c:v>
                </c:pt>
                <c:pt idx="19">
                  <c:v>-8.2999999999999758E-3</c:v>
                </c:pt>
                <c:pt idx="20">
                  <c:v>-1.4100000000000001E-2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CE1-4CF1-8FE1-FFCA093D9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722992"/>
        <c:axId val="198156728"/>
      </c:scatterChart>
      <c:valAx>
        <c:axId val="19972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zh-CN" sz="2000"/>
                  <a:t>Tension (N)</a:t>
                </a:r>
                <a:endParaRPr lang="zh-CN" altLang="en-US" sz="2000"/>
              </a:p>
            </c:rich>
          </c:tx>
          <c:layout>
            <c:manualLayout>
              <c:xMode val="edge"/>
              <c:yMode val="edge"/>
              <c:x val="0.45548181156293832"/>
              <c:y val="0.908889649663357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98156728"/>
        <c:crosses val="autoZero"/>
        <c:crossBetween val="midCat"/>
      </c:valAx>
      <c:valAx>
        <c:axId val="198156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zh-CN" sz="2000"/>
                  <a:t>Sag (mm)</a:t>
                </a:r>
                <a:endParaRPr lang="zh-CN" altLang="en-US" sz="20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99722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50228310502286"/>
          <c:y val="0.13011281198545835"/>
          <c:w val="0.15724177992305757"/>
          <c:h val="0.21549065877634874"/>
        </c:manualLayout>
      </c:layout>
      <c:overlay val="0"/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pPr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1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ti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hfkyw\Desktop\Hadron_Monitor_Assy-20200107\0.1.CATProduct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tif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073194"/>
            <a:ext cx="9154741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30280" y="4503592"/>
            <a:ext cx="5630726" cy="524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Jilei Sun, </a:t>
            </a:r>
            <a:r>
              <a:rPr lang="en-US" altLang="zh-CN" sz="2400" dirty="0" err="1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Anxin</a:t>
            </a:r>
            <a:r>
              <a:rPr lang="en-US" altLang="zh-CN" sz="2400" dirty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 Wang, Ye Yuan, </a:t>
            </a:r>
            <a:r>
              <a:rPr lang="en-US" altLang="zh-CN" sz="2400" dirty="0" err="1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Jingyu</a:t>
            </a:r>
            <a:r>
              <a:rPr lang="en-US" altLang="zh-CN" sz="2400" dirty="0">
                <a:solidFill>
                  <a:schemeClr val="bg1"/>
                </a:solidFill>
                <a:latin typeface="华文楷体"/>
                <a:ea typeface="华文楷体"/>
                <a:cs typeface="华文楷体"/>
              </a:rPr>
              <a:t> Tang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851158"/>
            <a:ext cx="9144000" cy="98324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Arial Black" panose="020B0A04020102020204" pitchFamily="34" charset="0"/>
              </a:rPr>
              <a:t>LBNF Hadron Monitor</a:t>
            </a:r>
            <a:endParaRPr lang="zh-CN" alt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5709" y="5690898"/>
            <a:ext cx="8463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2020 </a:t>
            </a:r>
            <a:r>
              <a:rPr lang="en-US" altLang="zh-CN" sz="2000" dirty="0" err="1"/>
              <a:t>EMuS</a:t>
            </a:r>
            <a:r>
              <a:rPr lang="en-US" altLang="zh-CN" sz="2000" dirty="0"/>
              <a:t>/MOMENT General Meeting</a:t>
            </a:r>
          </a:p>
          <a:p>
            <a:pPr algn="ctr"/>
            <a:r>
              <a:rPr lang="en-US" altLang="zh-CN" sz="2000" dirty="0"/>
              <a:t>Dongguan, 11 December, 2020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Heat Issues Simulation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"/>
          <a:stretch/>
        </p:blipFill>
        <p:spPr>
          <a:xfrm>
            <a:off x="2441551" y="2969678"/>
            <a:ext cx="3976490" cy="30128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2980" y="980146"/>
            <a:ext cx="7622611" cy="242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of the vacuum chamber: 840 mm×840 mm×100 mm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Strip: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100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thickness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outside surfaces convection coefficient: 5 W/(m^2∙K)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emissivity: 0.5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 algn="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7379" y="3620139"/>
            <a:ext cx="912454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 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1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80" y="764704"/>
            <a:ext cx="8375536" cy="5190795"/>
          </a:xfrm>
        </p:spPr>
        <p:txBody>
          <a:bodyPr/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load was from a MARS Monte Carlo with the following inputs (Done by FNAL)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beam power: 2.4 MW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beam momentum: 120 GeV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 2 m long graphite (the water-cooled fin-type, not the RAL helium-cooled type)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larger radius than the target core: 12 cm long “wings” (equivalent of the 12 cm long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bafflette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RAL design)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Heat Issues Simulation</a:t>
            </a:r>
            <a:endParaRPr lang="zh-CN" altLang="en-US" sz="28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4ED835D-E6C4-4941-884D-8738BDFF25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377" y="3748824"/>
            <a:ext cx="3412510" cy="2410167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r="5678"/>
          <a:stretch/>
        </p:blipFill>
        <p:spPr>
          <a:xfrm>
            <a:off x="5040572" y="3748824"/>
            <a:ext cx="3211864" cy="24276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3117" y="6196517"/>
            <a:ext cx="40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Power density as a function of radius at the HM location: Al, Ceramic, Steel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040572" y="6196517"/>
            <a:ext cx="367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Model when thermal load applied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75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980" y="1083263"/>
            <a:ext cx="8264637" cy="582619"/>
          </a:xfrm>
        </p:spPr>
        <p:txBody>
          <a:bodyPr>
            <a:noAutofit/>
          </a:bodyPr>
          <a:lstStyle/>
          <a:p>
            <a:pPr marL="228600" lvl="1" indent="-228600" algn="l" rtl="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000" b="1" kern="1200" dirty="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Maximum temperature 33.4 </a:t>
            </a:r>
            <a:r>
              <a:rPr lang="zh-CN" altLang="en-US" sz="2000" b="1" kern="1200" dirty="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℃</a:t>
            </a:r>
            <a:r>
              <a:rPr lang="en-US" altLang="zh-CN" sz="2000" b="1" kern="1200" dirty="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when initial temperature and ambient set to 20 </a:t>
            </a:r>
            <a:r>
              <a:rPr lang="zh-CN" altLang="en-US" sz="2000" b="1" kern="1200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altLang="zh-CN" sz="2000" b="1" kern="1200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kern="1200" dirty="0">
              <a:solidFill>
                <a:srgbClr val="071F65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9"/>
          <a:stretch/>
        </p:blipFill>
        <p:spPr>
          <a:xfrm>
            <a:off x="1758412" y="1984441"/>
            <a:ext cx="5816035" cy="4416357"/>
          </a:xfrm>
        </p:spPr>
      </p:pic>
      <p:sp>
        <p:nvSpPr>
          <p:cNvPr id="5" name="标题 2"/>
          <p:cNvSpPr txBox="1">
            <a:spLocks/>
          </p:cNvSpPr>
          <p:nvPr/>
        </p:nvSpPr>
        <p:spPr>
          <a:xfrm>
            <a:off x="392980" y="182085"/>
            <a:ext cx="7859456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Heat Issues Simulation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976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Vacuum Requirement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980" y="914400"/>
            <a:ext cx="8347787" cy="2379307"/>
          </a:xfrm>
        </p:spPr>
        <p:txBody>
          <a:bodyPr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 calculation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If we take the secondary emission yield is 1%, and the distance between the planes of strips is D=1 cm, then the mean free path should be greater than D/0.01 = 1 m to prevent the influence of residual gas ionization.</a:t>
            </a:r>
          </a:p>
          <a:p>
            <a:pPr lvl="1">
              <a:lnSpc>
                <a:spcPct val="125000"/>
              </a:lnSpc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At 10^-3 Pa (~10^-5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), the mean free path is approximately 10 m for most gasses.</a:t>
            </a:r>
          </a:p>
          <a:p>
            <a:pPr>
              <a:lnSpc>
                <a:spcPct val="125000"/>
              </a:lnSpc>
            </a:pP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927" y="3293707"/>
            <a:ext cx="5004694" cy="344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本框 1"/>
          <p:cNvSpPr txBox="1"/>
          <p:nvPr/>
        </p:nvSpPr>
        <p:spPr>
          <a:xfrm>
            <a:off x="891230" y="4918340"/>
            <a:ext cx="2859676" cy="1221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i="0" dirty="0">
                <a:latin typeface="Cambria Math" panose="02040503050406030204" pitchFamily="18" charset="0"/>
              </a:rPr>
              <a:t>𝜆</a:t>
            </a:r>
            <a:r>
              <a:rPr lang="en-US" altLang="zh-CN" sz="2400" b="0" i="0" dirty="0">
                <a:latin typeface="Cambria Math" panose="02040503050406030204" pitchFamily="18" charset="0"/>
              </a:rPr>
              <a:t>=(K</a:t>
            </a:r>
            <a:r>
              <a:rPr lang="en-US" altLang="zh-CN" sz="2400" b="0" i="0" baseline="-25000" dirty="0">
                <a:latin typeface="Cambria Math" panose="02040503050406030204" pitchFamily="18" charset="0"/>
              </a:rPr>
              <a:t>B</a:t>
            </a:r>
            <a:r>
              <a:rPr lang="en-US" altLang="zh-CN" sz="2400" b="0" i="0" dirty="0">
                <a:latin typeface="Cambria Math" panose="02040503050406030204" pitchFamily="18" charset="0"/>
                <a:ea typeface="Cambria Math" panose="02040503050406030204" pitchFamily="18" charset="0"/>
              </a:rPr>
              <a:t> 𝑇)/(</a:t>
            </a:r>
            <a:r>
              <a:rPr lang="zh-CN" altLang="en-US" sz="2400" b="0" i="0" dirty="0">
                <a:latin typeface="Cambria Math" panose="02040503050406030204" pitchFamily="18" charset="0"/>
              </a:rPr>
              <a:t>𝜋𝜎</a:t>
            </a:r>
            <a:r>
              <a:rPr lang="en-US" altLang="zh-CN" sz="2400" b="0" i="0" dirty="0">
                <a:latin typeface="Cambria Math" panose="02040503050406030204" pitchFamily="18" charset="0"/>
              </a:rPr>
              <a:t>^2 𝑝)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602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58" y="2783250"/>
            <a:ext cx="5217636" cy="37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85590" y="5155894"/>
            <a:ext cx="12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5e-6 </a:t>
            </a:r>
            <a:r>
              <a:rPr lang="en-US" altLang="zh-CN" dirty="0" err="1"/>
              <a:t>Torr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215358" y="4639525"/>
            <a:ext cx="85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 L/s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90777" y="5161669"/>
            <a:ext cx="85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 L/s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55181" y="5683813"/>
            <a:ext cx="99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300 L/s</a:t>
            </a:r>
          </a:p>
        </p:txBody>
      </p:sp>
      <p:cxnSp>
        <p:nvCxnSpPr>
          <p:cNvPr id="13" name="直接箭头连接符 12"/>
          <p:cNvCxnSpPr/>
          <p:nvPr/>
        </p:nvCxnSpPr>
        <p:spPr bwMode="auto">
          <a:xfrm flipH="1">
            <a:off x="6290632" y="5008857"/>
            <a:ext cx="892021" cy="516369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H="1">
            <a:off x="6858000" y="5525226"/>
            <a:ext cx="632777" cy="343253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/>
          <p:cNvCxnSpPr>
            <a:stCxn id="12" idx="1"/>
          </p:cNvCxnSpPr>
          <p:nvPr/>
        </p:nvCxnSpPr>
        <p:spPr bwMode="auto">
          <a:xfrm flipH="1">
            <a:off x="6797410" y="5868479"/>
            <a:ext cx="957771" cy="393844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标题 1"/>
          <p:cNvSpPr txBox="1">
            <a:spLocks/>
          </p:cNvSpPr>
          <p:nvPr/>
        </p:nvSpPr>
        <p:spPr>
          <a:xfrm>
            <a:off x="392980" y="182085"/>
            <a:ext cx="7859456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/>
              <a:t>Vacuum Requirement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07768" y="786938"/>
            <a:ext cx="86027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Pumping rate calculation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size: 1000 mm*1000m cm*100 mm, aluminum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 size: 10 m length, 5 cm diameter, stainless steel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rate: 7e-10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torr.L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/(s.cm-2) for Al and 2e-10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torr.L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/(s.cm-2) for 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L/s will satisfy the requirement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8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2735" y="991930"/>
            <a:ext cx="7886700" cy="5190795"/>
          </a:xfrm>
        </p:spPr>
        <p:txBody>
          <a:bodyPr/>
          <a:lstStyle/>
          <a:p>
            <a:r>
              <a:rPr lang="en-US" altLang="zh-CN" sz="2000" dirty="0"/>
              <a:t> Titanium strip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coefficiency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9.41~10.03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×10-6/℃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0-100℃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rise: 20 ℃ ( 20 to 40℃)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length: 1000 mm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expansion: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 mm</a:t>
            </a:r>
          </a:p>
          <a:p>
            <a:pPr lvl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 is necessary</a:t>
            </a:r>
          </a:p>
          <a:p>
            <a:r>
              <a:rPr lang="en-US" altLang="zh-CN" dirty="0"/>
              <a:t> Sag of the horizontal strips need to be considered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measurement accuracy better than 1%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size between strips: 1 mm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 should be less  than 10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Sag measurement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696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54" descr="图片包含 铰链, 金属器皿&#10;&#10;已生成极高可信度的说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5" y="4145507"/>
            <a:ext cx="2536031" cy="14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1" y="932260"/>
            <a:ext cx="8603456" cy="160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70D2E04-3AB8-412A-A571-0013DEF7B56A}"/>
              </a:ext>
            </a:extLst>
          </p:cNvPr>
          <p:cNvCxnSpPr>
            <a:cxnSpLocks/>
          </p:cNvCxnSpPr>
          <p:nvPr/>
        </p:nvCxnSpPr>
        <p:spPr>
          <a:xfrm flipH="1" flipV="1">
            <a:off x="312945" y="2073823"/>
            <a:ext cx="50791" cy="575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文本框 10"/>
          <p:cNvSpPr txBox="1">
            <a:spLocks noChangeArrowheads="1"/>
          </p:cNvSpPr>
          <p:nvPr/>
        </p:nvSpPr>
        <p:spPr bwMode="auto">
          <a:xfrm>
            <a:off x="195755" y="2685235"/>
            <a:ext cx="691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Screw</a:t>
            </a:r>
            <a:endParaRPr lang="zh-CN" altLang="en-US" sz="1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D78C83A-5D64-4878-ABB6-4D15E7826321}"/>
              </a:ext>
            </a:extLst>
          </p:cNvPr>
          <p:cNvCxnSpPr>
            <a:cxnSpLocks/>
          </p:cNvCxnSpPr>
          <p:nvPr/>
        </p:nvCxnSpPr>
        <p:spPr>
          <a:xfrm flipH="1" flipV="1">
            <a:off x="1095376" y="2121694"/>
            <a:ext cx="145256" cy="461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文本框 16"/>
          <p:cNvSpPr txBox="1">
            <a:spLocks noChangeArrowheads="1"/>
          </p:cNvSpPr>
          <p:nvPr/>
        </p:nvSpPr>
        <p:spPr bwMode="auto">
          <a:xfrm>
            <a:off x="848853" y="2641116"/>
            <a:ext cx="681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Slider</a:t>
            </a:r>
            <a:endParaRPr lang="zh-CN" altLang="en-US" sz="16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BB5249C-CD58-4039-B2CE-88AFB6F9D754}"/>
              </a:ext>
            </a:extLst>
          </p:cNvPr>
          <p:cNvCxnSpPr>
            <a:cxnSpLocks/>
          </p:cNvCxnSpPr>
          <p:nvPr/>
        </p:nvCxnSpPr>
        <p:spPr>
          <a:xfrm flipH="1" flipV="1">
            <a:off x="1496618" y="2000250"/>
            <a:ext cx="258365" cy="942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文本框 22"/>
          <p:cNvSpPr txBox="1">
            <a:spLocks noChangeArrowheads="1"/>
          </p:cNvSpPr>
          <p:nvPr/>
        </p:nvSpPr>
        <p:spPr bwMode="auto">
          <a:xfrm>
            <a:off x="1337812" y="2944829"/>
            <a:ext cx="1122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Connecting board</a:t>
            </a:r>
            <a:endParaRPr lang="zh-CN" altLang="en-US" sz="1600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D26038D-6692-4256-B8B8-1C3E35653259}"/>
              </a:ext>
            </a:extLst>
          </p:cNvPr>
          <p:cNvCxnSpPr>
            <a:cxnSpLocks/>
          </p:cNvCxnSpPr>
          <p:nvPr/>
        </p:nvCxnSpPr>
        <p:spPr>
          <a:xfrm flipH="1" flipV="1">
            <a:off x="1812131" y="1924050"/>
            <a:ext cx="582216" cy="66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文本框 32"/>
          <p:cNvSpPr txBox="1">
            <a:spLocks noChangeArrowheads="1"/>
          </p:cNvSpPr>
          <p:nvPr/>
        </p:nvSpPr>
        <p:spPr bwMode="auto">
          <a:xfrm>
            <a:off x="2058803" y="2625407"/>
            <a:ext cx="1022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Strip fixer</a:t>
            </a:r>
            <a:endParaRPr lang="zh-CN" altLang="en-US" sz="1600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C9340F3-AD61-4548-91C2-DFCC50BF692C}"/>
              </a:ext>
            </a:extLst>
          </p:cNvPr>
          <p:cNvCxnSpPr>
            <a:cxnSpLocks/>
          </p:cNvCxnSpPr>
          <p:nvPr/>
        </p:nvCxnSpPr>
        <p:spPr>
          <a:xfrm flipH="1" flipV="1">
            <a:off x="3131344" y="1828800"/>
            <a:ext cx="445294" cy="787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文本框 35"/>
          <p:cNvSpPr txBox="1">
            <a:spLocks noChangeArrowheads="1"/>
          </p:cNvSpPr>
          <p:nvPr/>
        </p:nvSpPr>
        <p:spPr bwMode="auto">
          <a:xfrm>
            <a:off x="3251213" y="2651601"/>
            <a:ext cx="1022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Heater</a:t>
            </a:r>
            <a:endParaRPr lang="zh-CN" altLang="en-US" sz="1600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5D6F6A3-253D-4104-982E-2B851B70C8FC}"/>
              </a:ext>
            </a:extLst>
          </p:cNvPr>
          <p:cNvCxnSpPr>
            <a:cxnSpLocks/>
          </p:cNvCxnSpPr>
          <p:nvPr/>
        </p:nvCxnSpPr>
        <p:spPr>
          <a:xfrm flipH="1" flipV="1">
            <a:off x="4168379" y="1565673"/>
            <a:ext cx="445294" cy="10501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文本框 38"/>
          <p:cNvSpPr txBox="1">
            <a:spLocks noChangeArrowheads="1"/>
          </p:cNvSpPr>
          <p:nvPr/>
        </p:nvSpPr>
        <p:spPr bwMode="auto">
          <a:xfrm>
            <a:off x="4391026" y="2663879"/>
            <a:ext cx="1022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err="1"/>
              <a:t>Ti</a:t>
            </a:r>
            <a:r>
              <a:rPr lang="en-US" altLang="zh-CN" sz="1600" dirty="0"/>
              <a:t> strip</a:t>
            </a:r>
            <a:endParaRPr lang="zh-CN" altLang="en-US" sz="1600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EF68EA7-EC19-4CC7-A8FA-6269B43AAE6C}"/>
              </a:ext>
            </a:extLst>
          </p:cNvPr>
          <p:cNvCxnSpPr>
            <a:cxnSpLocks/>
          </p:cNvCxnSpPr>
          <p:nvPr/>
        </p:nvCxnSpPr>
        <p:spPr>
          <a:xfrm>
            <a:off x="865585" y="1358504"/>
            <a:ext cx="209550" cy="344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文本框 41"/>
          <p:cNvSpPr txBox="1">
            <a:spLocks noChangeArrowheads="1"/>
          </p:cNvSpPr>
          <p:nvPr/>
        </p:nvSpPr>
        <p:spPr bwMode="auto">
          <a:xfrm>
            <a:off x="376643" y="1007449"/>
            <a:ext cx="138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Tension meter</a:t>
            </a:r>
            <a:endParaRPr lang="zh-CN" altLang="en-US" sz="1600" dirty="0"/>
          </a:p>
        </p:txBody>
      </p:sp>
      <p:pic>
        <p:nvPicPr>
          <p:cNvPr id="2067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02" y="3988345"/>
            <a:ext cx="1852613" cy="15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7EA5040-92C8-4056-AEF9-3588BBF925C5}"/>
              </a:ext>
            </a:extLst>
          </p:cNvPr>
          <p:cNvCxnSpPr>
            <a:cxnSpLocks/>
          </p:cNvCxnSpPr>
          <p:nvPr/>
        </p:nvCxnSpPr>
        <p:spPr>
          <a:xfrm flipH="1" flipV="1">
            <a:off x="5098257" y="1829991"/>
            <a:ext cx="394097" cy="708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文本框 45"/>
          <p:cNvSpPr txBox="1">
            <a:spLocks noChangeArrowheads="1"/>
          </p:cNvSpPr>
          <p:nvPr/>
        </p:nvSpPr>
        <p:spPr bwMode="auto">
          <a:xfrm>
            <a:off x="5443410" y="2615804"/>
            <a:ext cx="1022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err="1"/>
              <a:t>Slideway</a:t>
            </a:r>
            <a:endParaRPr lang="zh-CN" altLang="en-US" sz="1600" dirty="0"/>
          </a:p>
        </p:txBody>
      </p:sp>
      <p:pic>
        <p:nvPicPr>
          <p:cNvPr id="2070" name="图片 2056" descr="图片包含 室内&#10;&#10;已生成极高可信度的说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33" y="4385165"/>
            <a:ext cx="1716881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77" y="4937272"/>
            <a:ext cx="193476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文本框 53"/>
          <p:cNvSpPr txBox="1">
            <a:spLocks noChangeArrowheads="1"/>
          </p:cNvSpPr>
          <p:nvPr/>
        </p:nvSpPr>
        <p:spPr bwMode="auto">
          <a:xfrm>
            <a:off x="2527314" y="6186588"/>
            <a:ext cx="2206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Infrared thermal sensor</a:t>
            </a:r>
            <a:endParaRPr lang="zh-CN" altLang="en-US" sz="1600" dirty="0"/>
          </a:p>
        </p:txBody>
      </p:sp>
      <p:sp>
        <p:nvSpPr>
          <p:cNvPr id="2074" name="文本框 54"/>
          <p:cNvSpPr txBox="1">
            <a:spLocks noChangeArrowheads="1"/>
          </p:cNvSpPr>
          <p:nvPr/>
        </p:nvSpPr>
        <p:spPr bwMode="auto">
          <a:xfrm>
            <a:off x="5295305" y="5546880"/>
            <a:ext cx="1491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Quartz heater</a:t>
            </a:r>
            <a:endParaRPr lang="zh-CN" altLang="en-US" sz="1600" dirty="0"/>
          </a:p>
        </p:txBody>
      </p:sp>
      <p:sp>
        <p:nvSpPr>
          <p:cNvPr id="2075" name="文本框 55"/>
          <p:cNvSpPr txBox="1">
            <a:spLocks noChangeArrowheads="1"/>
          </p:cNvSpPr>
          <p:nvPr/>
        </p:nvSpPr>
        <p:spPr bwMode="auto">
          <a:xfrm>
            <a:off x="7314989" y="5885434"/>
            <a:ext cx="1420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Tension meter: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2N ~ 500 N</a:t>
            </a:r>
            <a:endParaRPr lang="zh-CN" altLang="en-US" sz="1600" dirty="0"/>
          </a:p>
        </p:txBody>
      </p:sp>
      <p:sp>
        <p:nvSpPr>
          <p:cNvPr id="31" name="标题 2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Test stand setup</a:t>
            </a:r>
            <a:endParaRPr lang="zh-CN" altLang="en-US" sz="28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EF68EA7-EC19-4CC7-A8FA-6269B43AAE6C}"/>
              </a:ext>
            </a:extLst>
          </p:cNvPr>
          <p:cNvCxnSpPr>
            <a:cxnSpLocks/>
          </p:cNvCxnSpPr>
          <p:nvPr/>
        </p:nvCxnSpPr>
        <p:spPr>
          <a:xfrm flipV="1">
            <a:off x="7854214" y="1358504"/>
            <a:ext cx="108173" cy="2514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EF68EA7-EC19-4CC7-A8FA-6269B43AAE6C}"/>
              </a:ext>
            </a:extLst>
          </p:cNvPr>
          <p:cNvCxnSpPr>
            <a:cxnSpLocks/>
          </p:cNvCxnSpPr>
          <p:nvPr/>
        </p:nvCxnSpPr>
        <p:spPr>
          <a:xfrm>
            <a:off x="3965972" y="3023789"/>
            <a:ext cx="1361768" cy="1200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EF68EA7-EC19-4CC7-A8FA-6269B43AAE6C}"/>
              </a:ext>
            </a:extLst>
          </p:cNvPr>
          <p:cNvCxnSpPr>
            <a:cxnSpLocks/>
          </p:cNvCxnSpPr>
          <p:nvPr/>
        </p:nvCxnSpPr>
        <p:spPr>
          <a:xfrm flipH="1">
            <a:off x="865585" y="3116283"/>
            <a:ext cx="157794" cy="872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EF68EA7-EC19-4CC7-A8FA-6269B43AAE6C}"/>
              </a:ext>
            </a:extLst>
          </p:cNvPr>
          <p:cNvCxnSpPr>
            <a:cxnSpLocks/>
          </p:cNvCxnSpPr>
          <p:nvPr/>
        </p:nvCxnSpPr>
        <p:spPr>
          <a:xfrm flipH="1">
            <a:off x="2389900" y="3081771"/>
            <a:ext cx="3457948" cy="1051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3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638" y="56809"/>
            <a:ext cx="7886700" cy="91283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3D imaging system for sag measurement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638" y="905787"/>
            <a:ext cx="8383148" cy="4899006"/>
          </a:xfrm>
        </p:spPr>
        <p:txBody>
          <a:bodyPr/>
          <a:lstStyle/>
          <a:p>
            <a:r>
              <a:rPr lang="en-US" altLang="zh-CN" dirty="0"/>
              <a:t> Measuring the displacement by tracking the speckle images on the foil with 2 cameras.</a:t>
            </a:r>
          </a:p>
          <a:p>
            <a:r>
              <a:rPr lang="en-US" altLang="zh-CN" dirty="0"/>
              <a:t> Camera: 2.3 megapixel, pixel size 5.86μm*5.86μm</a:t>
            </a:r>
          </a:p>
          <a:p>
            <a:r>
              <a:rPr lang="en-US" altLang="zh-CN" dirty="0"/>
              <a:t> System measurement accuracy: 0.02 mm</a:t>
            </a:r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4" y="2987274"/>
            <a:ext cx="4457343" cy="3343007"/>
          </a:xfrm>
          <a:prstGeom prst="rect">
            <a:avLst/>
          </a:prstGeom>
        </p:spPr>
      </p:pic>
      <p:pic>
        <p:nvPicPr>
          <p:cNvPr id="9" name="内容占位符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7" b="9846"/>
          <a:stretch/>
        </p:blipFill>
        <p:spPr>
          <a:xfrm>
            <a:off x="4764981" y="2987274"/>
            <a:ext cx="4351189" cy="25880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3753" y="5804793"/>
            <a:ext cx="37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Painting spray on the foil for tracking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327826" y="6398694"/>
            <a:ext cx="224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System setup in Test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66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2735" y="982203"/>
            <a:ext cx="7886700" cy="5190795"/>
          </a:xfrm>
        </p:spPr>
        <p:txBody>
          <a:bodyPr/>
          <a:lstStyle/>
          <a:p>
            <a:r>
              <a:rPr lang="en-US" altLang="zh-CN" dirty="0"/>
              <a:t> Drawbacks were found in Test 1&amp;2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fixer sag also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 factor of the tension meter is too high, which made the system very sensitive to the thermal expansion if there was no spring tensioning on the strip.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stand Improving</a:t>
            </a:r>
            <a:endParaRPr lang="zh-CN" altLang="en-US" dirty="0"/>
          </a:p>
        </p:txBody>
      </p:sp>
      <p:pic>
        <p:nvPicPr>
          <p:cNvPr id="4" name="图片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6" y="3695948"/>
            <a:ext cx="7441660" cy="13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D26038D-6692-4256-B8B8-1C3E35653259}"/>
              </a:ext>
            </a:extLst>
          </p:cNvPr>
          <p:cNvCxnSpPr>
            <a:cxnSpLocks/>
          </p:cNvCxnSpPr>
          <p:nvPr/>
        </p:nvCxnSpPr>
        <p:spPr>
          <a:xfrm flipH="1" flipV="1">
            <a:off x="2178996" y="4571997"/>
            <a:ext cx="1441036" cy="877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32"/>
          <p:cNvSpPr txBox="1">
            <a:spLocks noChangeArrowheads="1"/>
          </p:cNvSpPr>
          <p:nvPr/>
        </p:nvSpPr>
        <p:spPr bwMode="auto">
          <a:xfrm>
            <a:off x="3645844" y="5494829"/>
            <a:ext cx="1022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/>
              <a:t>Strip fixer</a:t>
            </a:r>
            <a:endParaRPr lang="zh-CN" altLang="en-US" sz="16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D26038D-6692-4256-B8B8-1C3E35653259}"/>
              </a:ext>
            </a:extLst>
          </p:cNvPr>
          <p:cNvCxnSpPr>
            <a:cxnSpLocks/>
          </p:cNvCxnSpPr>
          <p:nvPr/>
        </p:nvCxnSpPr>
        <p:spPr>
          <a:xfrm flipV="1">
            <a:off x="4668591" y="4390578"/>
            <a:ext cx="2169954" cy="1186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1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8247" y="985996"/>
            <a:ext cx="7886700" cy="5190795"/>
          </a:xfrm>
        </p:spPr>
        <p:txBody>
          <a:bodyPr/>
          <a:lstStyle/>
          <a:p>
            <a:r>
              <a:rPr lang="en-US" altLang="zh-CN" dirty="0"/>
              <a:t> Leaf spring tensioning applied</a:t>
            </a:r>
          </a:p>
          <a:p>
            <a:r>
              <a:rPr lang="en-US" altLang="zh-CN" dirty="0"/>
              <a:t> Strip fixer sits on a slider, no more sag happens</a:t>
            </a:r>
          </a:p>
          <a:p>
            <a:r>
              <a:rPr lang="en-US" altLang="zh-CN" dirty="0"/>
              <a:t> Motor driven slider for accurate control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Test stand Improved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9" b="8147"/>
          <a:stretch/>
        </p:blipFill>
        <p:spPr>
          <a:xfrm>
            <a:off x="224436" y="3024135"/>
            <a:ext cx="4098272" cy="32567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15" y="3209769"/>
            <a:ext cx="4675762" cy="26301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7988" y="5348664"/>
            <a:ext cx="172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Motor driven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0078" y="4003249"/>
            <a:ext cx="583660" cy="80739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61908" y="4902740"/>
            <a:ext cx="395683" cy="35019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480278" y="3511082"/>
            <a:ext cx="778562" cy="1488935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7266054" y="3511082"/>
            <a:ext cx="516074" cy="28223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782128" y="3227046"/>
            <a:ext cx="137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Leaf spring tensioning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0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Introduction</a:t>
            </a:r>
            <a:endParaRPr lang="zh-CN" altLang="zh-CN" sz="1800" dirty="0"/>
          </a:p>
          <a:p>
            <a:r>
              <a:rPr lang="en-US" altLang="zh-CN" dirty="0"/>
              <a:t> Progress on the SEM Hadron Monitor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issues simulation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requirement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 measurement</a:t>
            </a:r>
          </a:p>
          <a:p>
            <a:r>
              <a:rPr lang="en-US" altLang="zh-CN" dirty="0"/>
              <a:t> HM Prototype</a:t>
            </a:r>
          </a:p>
          <a:p>
            <a:r>
              <a:rPr lang="en-US" altLang="zh-CN" dirty="0"/>
              <a:t> Summary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Outline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866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41" y="1750979"/>
            <a:ext cx="5212292" cy="3909220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Sag Measurement - Test 3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2509735" y="5735211"/>
            <a:ext cx="99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10 </a:t>
            </a:r>
            <a:r>
              <a:rPr lang="el-GR" altLang="zh-CN" sz="2000" b="1" dirty="0"/>
              <a:t>μ</a:t>
            </a:r>
            <a:r>
              <a:rPr lang="en-US" altLang="zh-CN" sz="2000" b="1" dirty="0"/>
              <a:t>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82373" y="5742129"/>
            <a:ext cx="99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50 </a:t>
            </a:r>
            <a:r>
              <a:rPr lang="el-GR" altLang="zh-CN" sz="2000" b="1" dirty="0"/>
              <a:t>μ</a:t>
            </a:r>
            <a:r>
              <a:rPr lang="en-US" altLang="zh-CN" sz="2000" b="1" dirty="0"/>
              <a:t>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52287" y="5742129"/>
            <a:ext cx="992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100 </a:t>
            </a:r>
            <a:r>
              <a:rPr lang="el-GR" altLang="zh-CN" sz="2000" b="1" dirty="0"/>
              <a:t>μ</a:t>
            </a:r>
            <a:r>
              <a:rPr lang="en-US" altLang="zh-CN" sz="2000" b="1" dirty="0"/>
              <a:t>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0871" y="6142239"/>
            <a:ext cx="244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Easily to be wrinkled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0391" y="1031132"/>
            <a:ext cx="712064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type of strips were tested</a:t>
            </a:r>
            <a:endParaRPr lang="zh-CN" altLang="en-US" sz="2400" b="1" dirty="0">
              <a:solidFill>
                <a:srgbClr val="071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6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10 μ</a:t>
            </a:r>
            <a:r>
              <a:rPr lang="en-US" altLang="zh-CN" dirty="0"/>
              <a:t>m strip failed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58" y="1081094"/>
            <a:ext cx="8703844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Deformed because of the thermal stress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105" y="1717631"/>
            <a:ext cx="2640677" cy="2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303507" y="4435813"/>
            <a:ext cx="168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Initial position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89354" y="4435812"/>
            <a:ext cx="221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Deformed position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D26038D-6692-4256-B8B8-1C3E35653259}"/>
              </a:ext>
            </a:extLst>
          </p:cNvPr>
          <p:cNvCxnSpPr>
            <a:cxnSpLocks/>
          </p:cNvCxnSpPr>
          <p:nvPr/>
        </p:nvCxnSpPr>
        <p:spPr>
          <a:xfrm flipV="1">
            <a:off x="2452712" y="3511685"/>
            <a:ext cx="1360531" cy="9241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D26038D-6692-4256-B8B8-1C3E35653259}"/>
              </a:ext>
            </a:extLst>
          </p:cNvPr>
          <p:cNvCxnSpPr>
            <a:cxnSpLocks/>
          </p:cNvCxnSpPr>
          <p:nvPr/>
        </p:nvCxnSpPr>
        <p:spPr>
          <a:xfrm flipH="1" flipV="1">
            <a:off x="4260219" y="3511686"/>
            <a:ext cx="1420734" cy="924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result of the 50 </a:t>
            </a:r>
            <a:r>
              <a:rPr lang="en-US" altLang="zh-CN" dirty="0" err="1"/>
              <a:t>μm</a:t>
            </a:r>
            <a:r>
              <a:rPr lang="en-US" altLang="zh-CN" dirty="0"/>
              <a:t> strip</a:t>
            </a:r>
            <a:endParaRPr lang="zh-CN" alt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470089545"/>
              </p:ext>
            </p:extLst>
          </p:nvPr>
        </p:nvGraphicFramePr>
        <p:xfrm>
          <a:off x="316127" y="2223604"/>
          <a:ext cx="8297694" cy="428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69832" y="1011926"/>
            <a:ext cx="8143989" cy="121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sag of the horizontal strip can be controlled at 10 </a:t>
            </a:r>
            <a:r>
              <a:rPr lang="el-GR" altLang="zh-CN" sz="20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level while tension applied</a:t>
            </a:r>
          </a:p>
          <a:p>
            <a:pPr marL="228600" lvl="1" indent="-2286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 goes lower while increase the tension</a:t>
            </a:r>
            <a:endParaRPr lang="zh-CN" altLang="en-US" sz="2000" b="1" dirty="0">
              <a:solidFill>
                <a:srgbClr val="071F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3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8485" y="1055382"/>
            <a:ext cx="8608870" cy="5190795"/>
          </a:xfrm>
        </p:spPr>
        <p:txBody>
          <a:bodyPr/>
          <a:lstStyle/>
          <a:p>
            <a:r>
              <a:rPr lang="en-US" altLang="zh-CN" dirty="0"/>
              <a:t> 50 N tension (~11 pounds) looks like enough, sag should be less than 10 </a:t>
            </a:r>
            <a:r>
              <a:rPr lang="el-GR" altLang="zh-CN" dirty="0"/>
              <a:t>μ</a:t>
            </a:r>
            <a:r>
              <a:rPr lang="en-US" altLang="zh-CN" dirty="0"/>
              <a:t>m</a:t>
            </a:r>
          </a:p>
          <a:p>
            <a:r>
              <a:rPr lang="en-US" altLang="zh-CN" dirty="0"/>
              <a:t> Thinner is not better for the strip, thicker strip will have less deformation caused by the thermal stress, 50 ~ 100 </a:t>
            </a:r>
            <a:r>
              <a:rPr lang="el-GR" altLang="zh-CN" dirty="0"/>
              <a:t>μ</a:t>
            </a:r>
            <a:r>
              <a:rPr lang="en-US" altLang="zh-CN" dirty="0"/>
              <a:t>m would be a good choice</a:t>
            </a:r>
          </a:p>
          <a:p>
            <a:r>
              <a:rPr lang="en-US" altLang="zh-CN" dirty="0"/>
              <a:t> For the prototype manufacture, annealing to relieve the stress of the strip before cutting will be necessary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Learned from Test 3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94587E6-30E5-4D67-B3B8-0AA0DE6E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36" y="911808"/>
            <a:ext cx="7886700" cy="5190795"/>
          </a:xfrm>
        </p:spPr>
        <p:txBody>
          <a:bodyPr/>
          <a:lstStyle/>
          <a:p>
            <a:r>
              <a:rPr lang="en-US" altLang="zh-CN" dirty="0"/>
              <a:t> 3D model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F608EED-4CA2-4B75-B6A2-8F26FD18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 prototype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A35B09-94B5-4404-BD6A-CD092DCDA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64" y="911808"/>
            <a:ext cx="2268000" cy="2629691"/>
          </a:xfrm>
          <a:prstGeom prst="rect">
            <a:avLst/>
          </a:prstGeom>
        </p:spPr>
      </p:pic>
      <p:pic>
        <p:nvPicPr>
          <p:cNvPr id="5" name="图片 4" descr="图片包含 室内, 桌子, 小, 站&#10;&#10;描述已自动生成">
            <a:extLst>
              <a:ext uri="{FF2B5EF4-FFF2-40B4-BE49-F238E27FC236}">
                <a16:creationId xmlns:a16="http://schemas.microsoft.com/office/drawing/2014/main" id="{27836E0C-ED3F-44BD-ADF4-73F0161C8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64" y="3688603"/>
            <a:ext cx="2268000" cy="3098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F2A97B-57A9-4478-A92F-BABAD0BC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8" y="1322650"/>
            <a:ext cx="3032466" cy="2599257"/>
          </a:xfrm>
          <a:prstGeom prst="rect">
            <a:avLst/>
          </a:prstGeom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B6FC3B7-9DCC-4D1A-A9B1-23B15CE08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43701"/>
              </p:ext>
            </p:extLst>
          </p:nvPr>
        </p:nvGraphicFramePr>
        <p:xfrm>
          <a:off x="1166764" y="4020910"/>
          <a:ext cx="5086401" cy="72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产" r:id="rId6" imgW="2804040" imgH="399960" progId="CATIA.Product">
                  <p:link updateAutomatic="1"/>
                </p:oleObj>
              </mc:Choice>
              <mc:Fallback>
                <p:oleObj name="产" r:id="rId6" imgW="2804040" imgH="399960" progId="CATIA.Product">
                  <p:link updateAutomatic="1"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5196C64D-48D8-4D1E-AE09-4069C2D3F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6764" y="4020910"/>
                        <a:ext cx="5086401" cy="725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 descr="图片包含 灯光, 橙子, 炉子, 标志&#10;&#10;描述已自动生成">
            <a:extLst>
              <a:ext uri="{FF2B5EF4-FFF2-40B4-BE49-F238E27FC236}">
                <a16:creationId xmlns:a16="http://schemas.microsoft.com/office/drawing/2014/main" id="{3E8C5701-2B4C-44B5-8DED-B099287B5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0" y="5124700"/>
            <a:ext cx="1847567" cy="1551215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CC6224F3-DC64-4BCB-926A-952573C4A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919772"/>
              </p:ext>
            </p:extLst>
          </p:nvPr>
        </p:nvGraphicFramePr>
        <p:xfrm>
          <a:off x="4149692" y="4698492"/>
          <a:ext cx="1753403" cy="155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产" r:id="rId6" imgW="1680120" imgH="1485720" progId="CATIA.Product">
                  <p:link updateAutomatic="1"/>
                </p:oleObj>
              </mc:Choice>
              <mc:Fallback>
                <p:oleObj name="产" r:id="rId6" imgW="1680120" imgH="1485720" progId="CATIA.Product">
                  <p:link updateAutomatic="1"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C8C1FA2B-B14E-45DB-86E9-EC51888D8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9692" y="4698492"/>
                        <a:ext cx="1753403" cy="155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椭圆 11">
            <a:extLst>
              <a:ext uri="{FF2B5EF4-FFF2-40B4-BE49-F238E27FC236}">
                <a16:creationId xmlns:a16="http://schemas.microsoft.com/office/drawing/2014/main" id="{A501232E-509B-4BF5-8CB6-2F85261AFA4C}"/>
              </a:ext>
            </a:extLst>
          </p:cNvPr>
          <p:cNvSpPr/>
          <p:nvPr/>
        </p:nvSpPr>
        <p:spPr>
          <a:xfrm>
            <a:off x="964353" y="4055115"/>
            <a:ext cx="926291" cy="83356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A17909-3967-4D82-B33D-C979C27234CD}"/>
              </a:ext>
            </a:extLst>
          </p:cNvPr>
          <p:cNvSpPr txBox="1"/>
          <p:nvPr/>
        </p:nvSpPr>
        <p:spPr>
          <a:xfrm>
            <a:off x="2837706" y="5474099"/>
            <a:ext cx="127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Leaf spring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0F3877E-0878-4408-AED7-B4857525C064}"/>
              </a:ext>
            </a:extLst>
          </p:cNvPr>
          <p:cNvCxnSpPr/>
          <p:nvPr/>
        </p:nvCxnSpPr>
        <p:spPr>
          <a:xfrm flipV="1">
            <a:off x="3928387" y="5318424"/>
            <a:ext cx="491097" cy="189362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18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BD6C36B-E8D2-4D80-BFA3-8DA4F09AC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6" y="3014182"/>
            <a:ext cx="3909346" cy="293201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6435733-1BDF-4805-B9CE-C12EBE58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92792-64AE-4859-B8D1-B70683CF7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9" b="15412"/>
          <a:stretch/>
        </p:blipFill>
        <p:spPr>
          <a:xfrm>
            <a:off x="5344014" y="2162636"/>
            <a:ext cx="3155790" cy="4198374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2E6E10AF-0E05-47D4-801A-65DB60EC5EDA}"/>
              </a:ext>
            </a:extLst>
          </p:cNvPr>
          <p:cNvSpPr txBox="1">
            <a:spLocks/>
          </p:cNvSpPr>
          <p:nvPr/>
        </p:nvSpPr>
        <p:spPr>
          <a:xfrm>
            <a:off x="365736" y="911808"/>
            <a:ext cx="7886700" cy="519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Vacuum maintenance with prototype</a:t>
            </a:r>
          </a:p>
          <a:p>
            <a:pPr lvl="1"/>
            <a:r>
              <a:rPr lang="en-US" altLang="zh-CN" dirty="0"/>
              <a:t>600 L pump + 10 m tube</a:t>
            </a:r>
          </a:p>
          <a:p>
            <a:pPr lvl="1"/>
            <a:r>
              <a:rPr lang="en-US" altLang="zh-CN" dirty="0"/>
              <a:t>&lt; 1e-5 pa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69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EF1E290-2CB7-4455-885D-7EE7B0AC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28118"/>
            <a:ext cx="8102395" cy="5190795"/>
          </a:xfrm>
        </p:spPr>
        <p:txBody>
          <a:bodyPr/>
          <a:lstStyle/>
          <a:p>
            <a:r>
              <a:rPr lang="en-US" altLang="zh-CN" dirty="0"/>
              <a:t> Proton beam parameters: 100 MeV, up to 500 </a:t>
            </a:r>
            <a:r>
              <a:rPr lang="el-GR" altLang="zh-CN" dirty="0">
                <a:ea typeface="等线" panose="02010600030101010101" pitchFamily="2" charset="-122"/>
              </a:rPr>
              <a:t>μ</a:t>
            </a:r>
            <a:r>
              <a:rPr lang="en-US" altLang="zh-CN" dirty="0">
                <a:ea typeface="等线" panose="02010600030101010101" pitchFamily="2" charset="-122"/>
              </a:rPr>
              <a:t>A, beam size 40 mm maximum</a:t>
            </a:r>
          </a:p>
          <a:p>
            <a:r>
              <a:rPr lang="en-US" altLang="zh-CN" dirty="0">
                <a:ea typeface="等线" panose="02010600030101010101" pitchFamily="2" charset="-122"/>
              </a:rPr>
              <a:t> HM wall thickness 20 mm + 30 mm</a:t>
            </a:r>
          </a:p>
          <a:p>
            <a:r>
              <a:rPr lang="en-US" altLang="zh-CN" dirty="0">
                <a:ea typeface="等线" panose="02010600030101010101" pitchFamily="2" charset="-122"/>
              </a:rPr>
              <a:t> Suitable test current is 1 </a:t>
            </a:r>
            <a:r>
              <a:rPr lang="el-GR" altLang="zh-CN" dirty="0">
                <a:ea typeface="等线" panose="02010600030101010101" pitchFamily="2" charset="-122"/>
              </a:rPr>
              <a:t>μ</a:t>
            </a:r>
            <a:r>
              <a:rPr lang="en-US" altLang="zh-CN" dirty="0">
                <a:ea typeface="等线" panose="02010600030101010101" pitchFamily="2" charset="-122"/>
              </a:rPr>
              <a:t>A considering the thermal issue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BB11C71-D040-4468-ACA5-2475E01D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Prototype beam test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0DF4-2D7F-4547-8BD4-DE8A5270FD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59" y="3200791"/>
            <a:ext cx="4186082" cy="31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3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3006" y="1060024"/>
            <a:ext cx="8376025" cy="5190795"/>
          </a:xfrm>
        </p:spPr>
        <p:txBody>
          <a:bodyPr/>
          <a:lstStyle/>
          <a:p>
            <a:r>
              <a:rPr lang="en-US" altLang="zh-CN" dirty="0"/>
              <a:t> Multi-strip type hadron monitor was intensively studied to fulfill the LBNF requirements</a:t>
            </a:r>
          </a:p>
          <a:p>
            <a:r>
              <a:rPr lang="en-US" altLang="zh-CN" dirty="0"/>
              <a:t> Heat, Vacuum, Sag issues were considered, which are all at an acceptable level</a:t>
            </a:r>
          </a:p>
          <a:p>
            <a:r>
              <a:rPr lang="en-US" altLang="zh-CN" dirty="0"/>
              <a:t> A prototype is now finished manufacturing, further beam tests is in organization and will be done next month hopefully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Summary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6789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zh-CN" sz="3200" dirty="0"/>
          </a:p>
          <a:p>
            <a:pPr marL="0" indent="0" algn="just">
              <a:buNone/>
            </a:pPr>
            <a:endParaRPr lang="en-US" altLang="zh-CN" sz="3200" dirty="0"/>
          </a:p>
          <a:p>
            <a:pPr marL="0" indent="0" algn="ctr">
              <a:buNone/>
            </a:pPr>
            <a:r>
              <a:rPr lang="en-US" altLang="zh-CN" sz="4000" dirty="0"/>
              <a:t>Thanks for your attention!</a:t>
            </a:r>
          </a:p>
          <a:p>
            <a:pPr marL="0" indent="0" algn="ctr">
              <a:buNone/>
            </a:pPr>
            <a:r>
              <a:rPr lang="zh-CN" altLang="en-US" sz="4000" dirty="0"/>
              <a:t>谢谢！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37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Introduction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565391"/>
            <a:ext cx="8139113" cy="3044729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downstream of a 200 m long decay pipe and just upstream of the beam absorber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Beam-based alignment of the target and focusing horns 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neutrino beam during the normal operation by monitoring the residual protons that did not interact in target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to severe radiation without shielding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hardness is essential</a:t>
            </a:r>
          </a:p>
        </p:txBody>
      </p:sp>
      <p:pic>
        <p:nvPicPr>
          <p:cNvPr id="4" name="图片 3" descr="图片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55" y="1052315"/>
            <a:ext cx="7481601" cy="22699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233011" y="2961305"/>
            <a:ext cx="193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Hadron Monitor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V="1">
            <a:off x="6455884" y="2464379"/>
            <a:ext cx="275422" cy="496926"/>
          </a:xfrm>
          <a:prstGeom prst="straightConnector1">
            <a:avLst/>
          </a:prstGeom>
          <a:solidFill>
            <a:srgbClr val="FFFF00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8828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79" y="962748"/>
            <a:ext cx="8391097" cy="5583967"/>
          </a:xfrm>
        </p:spPr>
        <p:txBody>
          <a:bodyPr>
            <a:normAutofit/>
          </a:bodyPr>
          <a:lstStyle/>
          <a:p>
            <a:r>
              <a:rPr lang="en-US" altLang="zh-CN" dirty="0"/>
              <a:t> Role 1:  Beamline Alignment – </a:t>
            </a:r>
            <a:r>
              <a:rPr lang="en-US" altLang="zh-CN" dirty="0">
                <a:solidFill>
                  <a:srgbClr val="FF0000"/>
                </a:solidFill>
              </a:rPr>
              <a:t>Must Have</a:t>
            </a:r>
          </a:p>
          <a:p>
            <a:pPr lvl="1"/>
            <a:r>
              <a:rPr lang="en-US" altLang="zh-CN" dirty="0"/>
              <a:t>Low intensity, direct proton beam to the hadron monitor</a:t>
            </a:r>
          </a:p>
          <a:p>
            <a:pPr lvl="1"/>
            <a:r>
              <a:rPr lang="en-US" altLang="zh-CN" dirty="0"/>
              <a:t>Requires 70 </a:t>
            </a:r>
            <a:r>
              <a:rPr lang="en-US" altLang="zh-CN" dirty="0" err="1"/>
              <a:t>microradians</a:t>
            </a:r>
            <a:r>
              <a:rPr lang="en-US" altLang="zh-CN" dirty="0"/>
              <a:t> pointing resolution</a:t>
            </a:r>
          </a:p>
          <a:p>
            <a:pPr lvl="2"/>
            <a:r>
              <a:rPr lang="en-US" altLang="zh-CN" dirty="0"/>
              <a:t>Translates to 14 mm </a:t>
            </a:r>
            <a:r>
              <a:rPr lang="en-US" altLang="zh-CN" dirty="0" err="1"/>
              <a:t>rms</a:t>
            </a:r>
            <a:r>
              <a:rPr lang="en-US" altLang="zh-CN" dirty="0"/>
              <a:t> at hadron monitor</a:t>
            </a:r>
          </a:p>
          <a:p>
            <a:pPr lvl="1"/>
            <a:r>
              <a:rPr lang="en-US" altLang="zh-CN" dirty="0"/>
              <a:t>10^12 protons/pulse; 6 mm </a:t>
            </a:r>
            <a:r>
              <a:rPr lang="en-US" altLang="zh-CN" dirty="0" err="1"/>
              <a:t>rms</a:t>
            </a:r>
            <a:r>
              <a:rPr lang="en-US" altLang="zh-CN" dirty="0"/>
              <a:t>; 120 GeV or 60 GeV</a:t>
            </a:r>
          </a:p>
          <a:p>
            <a:r>
              <a:rPr lang="en-US" altLang="zh-CN" dirty="0"/>
              <a:t> Role 2:  Target and Baffle Alignment – </a:t>
            </a:r>
            <a:r>
              <a:rPr lang="en-US" altLang="zh-CN" dirty="0">
                <a:solidFill>
                  <a:srgbClr val="FF0000"/>
                </a:solidFill>
              </a:rPr>
              <a:t>Must Have</a:t>
            </a:r>
          </a:p>
          <a:p>
            <a:pPr lvl="1"/>
            <a:r>
              <a:rPr lang="en-US" altLang="zh-CN" dirty="0"/>
              <a:t>Low intensity proton beam scanned across target/baffle to hadron monitor</a:t>
            </a:r>
          </a:p>
          <a:p>
            <a:pPr lvl="2"/>
            <a:r>
              <a:rPr lang="en-US" altLang="zh-CN" dirty="0"/>
              <a:t>Beam position determined by upstream BPMs</a:t>
            </a:r>
          </a:p>
          <a:p>
            <a:pPr lvl="2"/>
            <a:r>
              <a:rPr lang="en-US" altLang="zh-CN" dirty="0"/>
              <a:t>Beam absorption determined by total intensity at hadron monitor</a:t>
            </a:r>
          </a:p>
          <a:p>
            <a:pPr lvl="2"/>
            <a:r>
              <a:rPr lang="en-US" altLang="zh-CN" dirty="0"/>
              <a:t>Intensity measurement must be insensitive to beam movement from scan</a:t>
            </a:r>
          </a:p>
          <a:p>
            <a:pPr lvl="1"/>
            <a:r>
              <a:rPr lang="en-US" altLang="zh-CN" dirty="0"/>
              <a:t>10^10 </a:t>
            </a:r>
            <a:r>
              <a:rPr lang="en-US" altLang="zh-CN" dirty="0">
                <a:sym typeface="Wingdings" panose="05000000000000000000" pitchFamily="2" charset="2"/>
              </a:rPr>
              <a:t> 10^12 protons/pulse; &lt; 7.5 cm </a:t>
            </a:r>
            <a:r>
              <a:rPr lang="en-US" altLang="zh-CN" dirty="0" err="1">
                <a:sym typeface="Wingdings" panose="05000000000000000000" pitchFamily="2" charset="2"/>
              </a:rPr>
              <a:t>rms</a:t>
            </a:r>
            <a:r>
              <a:rPr lang="en-US" altLang="zh-CN" dirty="0">
                <a:sym typeface="Wingdings" panose="05000000000000000000" pitchFamily="2" charset="2"/>
              </a:rPr>
              <a:t>; 120 GeV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10^10  10^12 protons/pulse; &lt; 15 cm </a:t>
            </a:r>
            <a:r>
              <a:rPr lang="en-US" altLang="zh-CN" dirty="0" err="1">
                <a:sym typeface="Wingdings" panose="05000000000000000000" pitchFamily="2" charset="2"/>
              </a:rPr>
              <a:t>rms</a:t>
            </a:r>
            <a:r>
              <a:rPr lang="en-US" altLang="zh-CN" dirty="0">
                <a:sym typeface="Wingdings" panose="05000000000000000000" pitchFamily="2" charset="2"/>
              </a:rPr>
              <a:t>; 60 GeV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Roles Played by the Hadron Monitor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69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79" y="1060024"/>
            <a:ext cx="8332731" cy="5428325"/>
          </a:xfrm>
        </p:spPr>
        <p:txBody>
          <a:bodyPr/>
          <a:lstStyle/>
          <a:p>
            <a:r>
              <a:rPr lang="en-US" altLang="zh-CN" dirty="0"/>
              <a:t> Role 3:  Alignment of Horns – </a:t>
            </a:r>
            <a:r>
              <a:rPr lang="en-US" altLang="zh-CN" dirty="0">
                <a:solidFill>
                  <a:srgbClr val="FF0000"/>
                </a:solidFill>
              </a:rPr>
              <a:t>Would be Nice</a:t>
            </a:r>
          </a:p>
          <a:p>
            <a:pPr lvl="1"/>
            <a:r>
              <a:rPr lang="en-US" altLang="zh-CN" dirty="0"/>
              <a:t>Low intensity proton beam scanned across horn alignment “fin”</a:t>
            </a:r>
          </a:p>
          <a:p>
            <a:pPr lvl="2"/>
            <a:r>
              <a:rPr lang="en-US" altLang="zh-CN" dirty="0"/>
              <a:t>Beam position determined by upstream BPMs</a:t>
            </a:r>
          </a:p>
          <a:p>
            <a:pPr lvl="2"/>
            <a:r>
              <a:rPr lang="en-US" altLang="zh-CN" dirty="0"/>
              <a:t>Beam absorption primarily determined by losses recorded in ionization chamber</a:t>
            </a:r>
          </a:p>
          <a:p>
            <a:pPr lvl="2"/>
            <a:r>
              <a:rPr lang="en-US" altLang="zh-CN" dirty="0"/>
              <a:t>Backup measurement by total intensity at hadron monitor</a:t>
            </a:r>
          </a:p>
          <a:p>
            <a:pPr lvl="1"/>
            <a:r>
              <a:rPr lang="en-US" altLang="zh-CN" dirty="0"/>
              <a:t>10^12 protons/pulse; 6 mm </a:t>
            </a:r>
            <a:r>
              <a:rPr lang="en-US" altLang="zh-CN" dirty="0" err="1"/>
              <a:t>rms</a:t>
            </a:r>
            <a:r>
              <a:rPr lang="en-US" altLang="zh-CN" dirty="0"/>
              <a:t>; 120 GeV or 60 GeV</a:t>
            </a:r>
          </a:p>
          <a:p>
            <a:r>
              <a:rPr lang="en-US" altLang="zh-CN" dirty="0"/>
              <a:t> Role 4:  Monitoring during Operation – </a:t>
            </a:r>
            <a:r>
              <a:rPr lang="en-US" altLang="zh-CN" dirty="0">
                <a:solidFill>
                  <a:srgbClr val="FF0000"/>
                </a:solidFill>
              </a:rPr>
              <a:t>Would be Nice</a:t>
            </a:r>
          </a:p>
          <a:p>
            <a:pPr lvl="1"/>
            <a:r>
              <a:rPr lang="en-US" altLang="zh-CN" dirty="0"/>
              <a:t>Beam that makes it through the target hits the hadron monitor</a:t>
            </a:r>
          </a:p>
          <a:p>
            <a:pPr lvl="2"/>
            <a:r>
              <a:rPr lang="en-US" altLang="zh-CN" dirty="0"/>
              <a:t>Mostly protons</a:t>
            </a:r>
          </a:p>
          <a:p>
            <a:pPr lvl="1"/>
            <a:r>
              <a:rPr lang="en-US" altLang="zh-CN" dirty="0"/>
              <a:t>10^12 protons/pulse; 7.5 cm </a:t>
            </a:r>
            <a:r>
              <a:rPr lang="en-US" altLang="zh-CN" dirty="0" err="1"/>
              <a:t>rms</a:t>
            </a:r>
            <a:r>
              <a:rPr lang="en-US" altLang="zh-CN" dirty="0"/>
              <a:t>; 120 GeV</a:t>
            </a:r>
          </a:p>
          <a:p>
            <a:pPr lvl="1"/>
            <a:r>
              <a:rPr lang="en-US" altLang="zh-CN" dirty="0"/>
              <a:t>10^12 protons/pulse; 15 cm </a:t>
            </a:r>
            <a:r>
              <a:rPr lang="en-US" altLang="zh-CN" dirty="0" err="1"/>
              <a:t>rms</a:t>
            </a:r>
            <a:r>
              <a:rPr lang="en-US" altLang="zh-CN" dirty="0"/>
              <a:t>; 60 GeV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Roles Played by the Hadron Monitor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29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65121"/>
              </p:ext>
            </p:extLst>
          </p:nvPr>
        </p:nvGraphicFramePr>
        <p:xfrm>
          <a:off x="205272" y="1502824"/>
          <a:ext cx="8714793" cy="4096138"/>
        </p:xfrm>
        <a:graphic>
          <a:graphicData uri="http://schemas.openxmlformats.org/drawingml/2006/table">
            <a:tbl>
              <a:tblPr/>
              <a:tblGrid>
                <a:gridCol w="212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713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Protons Per Pulse @HM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Proton Beam Spot Size @HM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rms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Beam Energy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Pulse Duration (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μ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s)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Cycle Time (s)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Role 1: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Beamline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Alignment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1.00E+12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mm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60/120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Role 2: Target and Baffle Alignment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1E10 / 1E12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 / 10 mm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5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1E10 / 1E12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/ 10 mm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Role 3: Alignment for Horns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1.00E+12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mm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60/120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Role 4: Monitoring during Operation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1.00E+12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 mm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5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1.00E+12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mm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205272" y="191559"/>
            <a:ext cx="7859456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Parameters of Different Operation Mode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226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981" y="982203"/>
            <a:ext cx="5959182" cy="1564937"/>
          </a:xfrm>
        </p:spPr>
        <p:txBody>
          <a:bodyPr/>
          <a:lstStyle/>
          <a:p>
            <a:r>
              <a:rPr lang="en-US" altLang="zh-CN" dirty="0"/>
              <a:t> Original idea was multi-wires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was too weak when used for target and baffle alignment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Progress on the SEM Hadron Monitor</a:t>
            </a:r>
            <a:endParaRPr lang="zh-CN" altLang="en-US" sz="2800" dirty="0"/>
          </a:p>
        </p:txBody>
      </p:sp>
      <p:graphicFrame>
        <p:nvGraphicFramePr>
          <p:cNvPr id="4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395515"/>
              </p:ext>
            </p:extLst>
          </p:nvPr>
        </p:nvGraphicFramePr>
        <p:xfrm>
          <a:off x="252745" y="2655890"/>
          <a:ext cx="8681293" cy="39890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92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1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713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Protons Per Pulse @HM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Proton Beam Spot Size @HM (</a:t>
                      </a:r>
                      <a:r>
                        <a:rPr lang="en-US" sz="1400" u="none" strike="noStrike" dirty="0" err="1">
                          <a:effectLst/>
                        </a:rPr>
                        <a:t>rms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Energy (GeV)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Pulse Duration (</a:t>
                      </a:r>
                      <a:r>
                        <a:rPr lang="el-GR" sz="1400" u="none" strike="noStrike">
                          <a:effectLst/>
                        </a:rPr>
                        <a:t>μ</a:t>
                      </a:r>
                      <a:r>
                        <a:rPr lang="en-US" sz="1400" u="none" strike="noStrike">
                          <a:effectLst/>
                        </a:rPr>
                        <a:t>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Cycle Time (s)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Signal estimation 0~3σ (μA) </a:t>
                      </a:r>
                    </a:p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Wire D=100μm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Role 1: Beamline Alignment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1.00E+12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60/120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1.6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665~7.4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Role 2: Target and Baffle Alignment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1E10 / 1E12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 / 10 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120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1.6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0.5~0.006</a:t>
                      </a:r>
                      <a:r>
                        <a:rPr lang="en-US" altLang="zh-CN" sz="1400" u="none" strike="noStrike" dirty="0">
                          <a:effectLst/>
                        </a:rPr>
                        <a:t> / 400~4.4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1E10 / 1E12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150 / 10 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60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0.3~0.003</a:t>
                      </a:r>
                      <a:r>
                        <a:rPr lang="en-US" altLang="zh-CN" sz="1400" u="none" strike="noStrike" dirty="0">
                          <a:effectLst/>
                        </a:rPr>
                        <a:t> / 400~4.4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Role 3: Alignment for Horns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1.00E+12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60/120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1.6</a:t>
                      </a:r>
                      <a:endParaRPr lang="en-US" altLang="zh-CN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665~7.4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1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Role 4: Monitoring during Operation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1.00E+12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 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120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1.2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8.5~0.09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1.00E+12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150 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>
                          <a:effectLst/>
                        </a:rPr>
                        <a:t>60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4~0.05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141" marR="6141" marT="614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69" y="873453"/>
            <a:ext cx="2052912" cy="16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Multi-Strip Scheme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5364" y="985681"/>
            <a:ext cx="7886700" cy="519079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Have ~1000 times stronger signals than wires</a:t>
            </a:r>
            <a:endParaRPr lang="en-US" altLang="zh-C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4367" y="1744594"/>
            <a:ext cx="5548695" cy="44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31799" y="933565"/>
            <a:ext cx="8332821" cy="5190795"/>
          </a:xfrm>
        </p:spPr>
        <p:txBody>
          <a:bodyPr/>
          <a:lstStyle/>
          <a:p>
            <a:r>
              <a:rPr lang="en-US" altLang="zh-CN" dirty="0"/>
              <a:t> Vacuum chamber </a:t>
            </a:r>
            <a:r>
              <a:rPr lang="en-US" altLang="zh-CN" sz="1800" b="0" dirty="0"/>
              <a:t>( Material: Aluminum Alloy  (LY12))</a:t>
            </a:r>
            <a:endParaRPr lang="en-US" altLang="zh-CN" sz="2800" b="0" dirty="0"/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plate at the beam-in side: 24 mm thick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 plate at the beam-out side: plate thickness 10 mm; rib 30 mm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influence of the electrons from chamber wall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 deformation: ~ 1 mm</a:t>
            </a:r>
          </a:p>
          <a:p>
            <a:pPr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Mechanical consideration for the multi-strip</a:t>
            </a:r>
            <a:endParaRPr lang="zh-CN" altLang="en-US" sz="2400" dirty="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71" y="3153840"/>
            <a:ext cx="4462315" cy="29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54" y="3153840"/>
            <a:ext cx="4481546" cy="29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392980" y="6313249"/>
            <a:ext cx="40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Beam-in side, max. deformation 1.17 mm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15731" y="6313249"/>
            <a:ext cx="419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Beam-out side, max. deformation 1.08 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85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26069</TotalTime>
  <Words>1522</Words>
  <Application>Microsoft Office PowerPoint</Application>
  <PresentationFormat>全屏显示(4:3)</PresentationFormat>
  <Paragraphs>248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链接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等线</vt:lpstr>
      <vt:lpstr>华文楷体</vt:lpstr>
      <vt:lpstr>宋体</vt:lpstr>
      <vt:lpstr>Arial</vt:lpstr>
      <vt:lpstr>Arial Black</vt:lpstr>
      <vt:lpstr>Calibri</vt:lpstr>
      <vt:lpstr>Cambria Math</vt:lpstr>
      <vt:lpstr>Helvetica</vt:lpstr>
      <vt:lpstr>Times New Roman</vt:lpstr>
      <vt:lpstr>Wingdings</vt:lpstr>
      <vt:lpstr>Office 主题</vt:lpstr>
      <vt:lpstr>file:///C:\Users\hfkyw\Desktop\Hadron_Monitor_Assy-20200107\0.1.CATProduct</vt:lpstr>
      <vt:lpstr>file:///C:\Users\hfkyw\Desktop\Hadron_Monitor_Assy-20200107\0.1.CATProduct</vt:lpstr>
      <vt:lpstr>LBNF Hadron Monitor</vt:lpstr>
      <vt:lpstr>Outline</vt:lpstr>
      <vt:lpstr>Introduction</vt:lpstr>
      <vt:lpstr>Roles Played by the Hadron Monitor</vt:lpstr>
      <vt:lpstr>Roles Played by the Hadron Monitor</vt:lpstr>
      <vt:lpstr>PowerPoint 演示文稿</vt:lpstr>
      <vt:lpstr>Progress on the SEM Hadron Monitor</vt:lpstr>
      <vt:lpstr>Multi-Strip Scheme</vt:lpstr>
      <vt:lpstr>Mechanical consideration for the multi-strip</vt:lpstr>
      <vt:lpstr>Heat Issues Simulation</vt:lpstr>
      <vt:lpstr>Heat Issues Simulation</vt:lpstr>
      <vt:lpstr>Maximum temperature 33.4 ℃, when initial temperature and ambient set to 20 ℃.</vt:lpstr>
      <vt:lpstr>Vacuum Requirement</vt:lpstr>
      <vt:lpstr>PowerPoint 演示文稿</vt:lpstr>
      <vt:lpstr>Sag measurement</vt:lpstr>
      <vt:lpstr>Test stand setup</vt:lpstr>
      <vt:lpstr>3D imaging system for sag measurement</vt:lpstr>
      <vt:lpstr>Test stand Improving</vt:lpstr>
      <vt:lpstr>Test stand Improved</vt:lpstr>
      <vt:lpstr>Sag Measurement - Test 3</vt:lpstr>
      <vt:lpstr>10 μm strip failed </vt:lpstr>
      <vt:lpstr>Test result of the 50 μm strip</vt:lpstr>
      <vt:lpstr>Learned from Test 3</vt:lpstr>
      <vt:lpstr>HM prototype</vt:lpstr>
      <vt:lpstr> </vt:lpstr>
      <vt:lpstr>Prototype beam test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dell</cp:lastModifiedBy>
  <cp:revision>954</cp:revision>
  <dcterms:created xsi:type="dcterms:W3CDTF">2018-05-04T02:09:20Z</dcterms:created>
  <dcterms:modified xsi:type="dcterms:W3CDTF">2020-12-09T08:00:04Z</dcterms:modified>
</cp:coreProperties>
</file>